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63"/>
  </p:notesMasterIdLst>
  <p:handoutMasterIdLst>
    <p:handoutMasterId r:id="rId64"/>
  </p:handoutMasterIdLst>
  <p:sldIdLst>
    <p:sldId id="256" r:id="rId2"/>
    <p:sldId id="257" r:id="rId3"/>
    <p:sldId id="258" r:id="rId4"/>
    <p:sldId id="430" r:id="rId5"/>
    <p:sldId id="398" r:id="rId6"/>
    <p:sldId id="399" r:id="rId7"/>
    <p:sldId id="424" r:id="rId8"/>
    <p:sldId id="425" r:id="rId9"/>
    <p:sldId id="421" r:id="rId10"/>
    <p:sldId id="362" r:id="rId11"/>
    <p:sldId id="413" r:id="rId12"/>
    <p:sldId id="414" r:id="rId13"/>
    <p:sldId id="415" r:id="rId14"/>
    <p:sldId id="417" r:id="rId15"/>
    <p:sldId id="435" r:id="rId16"/>
    <p:sldId id="422" r:id="rId17"/>
    <p:sldId id="419" r:id="rId18"/>
    <p:sldId id="365" r:id="rId19"/>
    <p:sldId id="403" r:id="rId20"/>
    <p:sldId id="423" r:id="rId21"/>
    <p:sldId id="404" r:id="rId22"/>
    <p:sldId id="407" r:id="rId23"/>
    <p:sldId id="391" r:id="rId24"/>
    <p:sldId id="392" r:id="rId25"/>
    <p:sldId id="393" r:id="rId26"/>
    <p:sldId id="431" r:id="rId27"/>
    <p:sldId id="432" r:id="rId28"/>
    <p:sldId id="299" r:id="rId29"/>
    <p:sldId id="309" r:id="rId30"/>
    <p:sldId id="310" r:id="rId31"/>
    <p:sldId id="300" r:id="rId32"/>
    <p:sldId id="301" r:id="rId33"/>
    <p:sldId id="302" r:id="rId34"/>
    <p:sldId id="303" r:id="rId35"/>
    <p:sldId id="305" r:id="rId36"/>
    <p:sldId id="306" r:id="rId37"/>
    <p:sldId id="308" r:id="rId38"/>
    <p:sldId id="259" r:id="rId39"/>
    <p:sldId id="260" r:id="rId40"/>
    <p:sldId id="261" r:id="rId41"/>
    <p:sldId id="427" r:id="rId42"/>
    <p:sldId id="264" r:id="rId43"/>
    <p:sldId id="316" r:id="rId44"/>
    <p:sldId id="429" r:id="rId45"/>
    <p:sldId id="313" r:id="rId46"/>
    <p:sldId id="314" r:id="rId47"/>
    <p:sldId id="269" r:id="rId48"/>
    <p:sldId id="270" r:id="rId49"/>
    <p:sldId id="272" r:id="rId50"/>
    <p:sldId id="278" r:id="rId51"/>
    <p:sldId id="281" r:id="rId52"/>
    <p:sldId id="283" r:id="rId53"/>
    <p:sldId id="286" r:id="rId54"/>
    <p:sldId id="288" r:id="rId55"/>
    <p:sldId id="434" r:id="rId56"/>
    <p:sldId id="289" r:id="rId57"/>
    <p:sldId id="290" r:id="rId58"/>
    <p:sldId id="293" r:id="rId59"/>
    <p:sldId id="295" r:id="rId60"/>
    <p:sldId id="358" r:id="rId61"/>
    <p:sldId id="359" r:id="rId6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0941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5" autoAdjust="0"/>
    <p:restoredTop sz="94660"/>
  </p:normalViewPr>
  <p:slideViewPr>
    <p:cSldViewPr snapToGrid="0">
      <p:cViewPr varScale="1">
        <p:scale>
          <a:sx n="80" d="100"/>
          <a:sy n="80" d="100"/>
        </p:scale>
        <p:origin x="11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notesMaster" Target="notesMasters/notesMaster1.xml"/><Relationship Id="rId68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Relationship Id="rId4" Type="http://schemas.openxmlformats.org/officeDocument/2006/relationships/image" Target="../media/image18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91475C-1086-48D4-BFFE-EA295D658236}" type="datetimeFigureOut">
              <a:rPr lang="zh-CN" altLang="en-US" smtClean="0"/>
              <a:t>2013/6/25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89451E-F536-41CF-ABDF-99D24489280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6164290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ED971A-9EE9-4348-9C70-22A588D633E0}" type="datetimeFigureOut">
              <a:rPr lang="zh-CN" altLang="en-US" smtClean="0"/>
              <a:t>2013/6/25</a:t>
            </a:fld>
            <a:endParaRPr lang="zh-CN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EC5773-7435-4B2D-BB4E-6B2E6FB2DCE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3332504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EC5773-7435-4B2D-BB4E-6B2E6FB2DCEB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17708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F5131839-5D6B-4D9A-A7D4-F7FC34CED128}" type="slidenum">
              <a:rPr lang="en-US" altLang="zh-CN" sz="1300">
                <a:latin typeface="Verdana" panose="020B0604030504040204" pitchFamily="34" charset="0"/>
              </a:rPr>
              <a:pPr eaLnBrk="1" hangingPunct="1"/>
              <a:t>9</a:t>
            </a:fld>
            <a:endParaRPr lang="en-US" altLang="zh-CN" sz="1300">
              <a:latin typeface="Verdana" panose="020B0604030504040204" pitchFamily="34" charset="0"/>
            </a:endParaRPr>
          </a:p>
        </p:txBody>
      </p:sp>
      <p:sp>
        <p:nvSpPr>
          <p:cNvPr id="102403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4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zh-CN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77525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39E04733-F6B7-47DC-A6AE-14E8627D8973}" type="slidenum">
              <a:rPr lang="en-US" altLang="zh-CN" sz="1300">
                <a:latin typeface="Verdana" panose="020B0604030504040204" pitchFamily="34" charset="0"/>
              </a:rPr>
              <a:pPr eaLnBrk="1" hangingPunct="1"/>
              <a:t>11</a:t>
            </a:fld>
            <a:endParaRPr lang="en-US" altLang="zh-CN" sz="1300">
              <a:latin typeface="Verdana" panose="020B0604030504040204" pitchFamily="34" charset="0"/>
            </a:endParaRPr>
          </a:p>
        </p:txBody>
      </p:sp>
      <p:sp>
        <p:nvSpPr>
          <p:cNvPr id="993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zh-CN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5433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BF7E68DB-B01F-4ABC-88EE-1D75C87C3EA6}" type="slidenum">
              <a:rPr lang="en-US" altLang="zh-CN" sz="1300">
                <a:latin typeface="Verdana" panose="020B0604030504040204" pitchFamily="34" charset="0"/>
              </a:rPr>
              <a:pPr eaLnBrk="1" hangingPunct="1"/>
              <a:t>12</a:t>
            </a:fld>
            <a:endParaRPr lang="en-US" altLang="zh-CN" sz="1300">
              <a:latin typeface="Verdana" panose="020B0604030504040204" pitchFamily="34" charset="0"/>
            </a:endParaRPr>
          </a:p>
        </p:txBody>
      </p:sp>
      <p:sp>
        <p:nvSpPr>
          <p:cNvPr id="1003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zh-CN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2327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2F76C529-168E-402E-8FDE-32A982562CC6}" type="slidenum">
              <a:rPr lang="en-US" altLang="zh-CN" sz="1300">
                <a:latin typeface="Verdana" panose="020B0604030504040204" pitchFamily="34" charset="0"/>
              </a:rPr>
              <a:pPr eaLnBrk="1" hangingPunct="1"/>
              <a:t>13</a:t>
            </a:fld>
            <a:endParaRPr lang="en-US" altLang="zh-CN" sz="1300">
              <a:latin typeface="Verdana" panose="020B0604030504040204" pitchFamily="34" charset="0"/>
            </a:endParaRPr>
          </a:p>
        </p:txBody>
      </p:sp>
      <p:sp>
        <p:nvSpPr>
          <p:cNvPr id="101379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380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zh-CN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1478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0041F667-8A37-4C24-898F-4F3096309D56}" type="slidenum">
              <a:rPr lang="en-US" altLang="zh-CN" sz="1300">
                <a:latin typeface="Verdana" panose="020B0604030504040204" pitchFamily="34" charset="0"/>
              </a:rPr>
              <a:pPr eaLnBrk="1" hangingPunct="1"/>
              <a:t>14</a:t>
            </a:fld>
            <a:endParaRPr lang="en-US" altLang="zh-CN" sz="1300">
              <a:latin typeface="Verdana" panose="020B0604030504040204" pitchFamily="34" charset="0"/>
            </a:endParaRPr>
          </a:p>
        </p:txBody>
      </p:sp>
      <p:sp>
        <p:nvSpPr>
          <p:cNvPr id="103427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28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zh-CN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682185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7AB797B4-37E0-4042-9BD4-44D76043A91D}" type="slidenum">
              <a:rPr kumimoji="1" lang="en-US" altLang="ja-JP" sz="1300">
                <a:latin typeface="Arial" panose="020B0604020202020204" pitchFamily="34" charset="0"/>
                <a:ea typeface="ＭＳ Ｐゴシック" panose="020B0600070205080204" pitchFamily="34" charset="-128"/>
              </a:rPr>
              <a:pPr eaLnBrk="1" hangingPunct="1"/>
              <a:t>15</a:t>
            </a:fld>
            <a:endParaRPr kumimoji="1" lang="en-US" altLang="ja-JP" sz="130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983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ja-JP" smtClean="0">
                <a:latin typeface="Times New Roman" panose="02020603050405020304" pitchFamily="18" charset="0"/>
              </a:rPr>
              <a:t>(3,b) is not a blocking pair since b has a better guy than 3.</a:t>
            </a:r>
          </a:p>
        </p:txBody>
      </p:sp>
    </p:spTree>
    <p:extLst>
      <p:ext uri="{BB962C8B-B14F-4D97-AF65-F5344CB8AC3E}">
        <p14:creationId xmlns:p14="http://schemas.microsoft.com/office/powerpoint/2010/main" val="26053904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altLang="zh-CN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D2263-7EFC-424B-B347-F0284605FFF6}" type="datetime1">
              <a:rPr lang="en-US" altLang="zh-CN" smtClean="0"/>
              <a:t>6/25/2013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zh-CN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87C82-F139-4FE7-A968-58495B0716A3}" type="datetime1">
              <a:rPr lang="en-US" altLang="zh-CN" smtClean="0"/>
              <a:t>6/25/2013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BB00D-D033-40D7-8F4C-ACB962DC2CD5}" type="datetime1">
              <a:rPr lang="en-US" altLang="zh-CN" smtClean="0"/>
              <a:t>6/25/2013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C2717-6755-4C6A-B69E-84A16D867802}" type="datetime1">
              <a:rPr lang="en-US" altLang="zh-CN" smtClean="0"/>
              <a:t>6/25/2013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3D6EA-A186-471E-8DEC-A9A3C15FC658}" type="datetime1">
              <a:rPr lang="en-US" altLang="zh-CN" smtClean="0"/>
              <a:t>6/25/2013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0CD97-ACA8-4C30-ADAA-68029FCD6E3B}" type="datetime1">
              <a:rPr lang="en-US" altLang="zh-CN" smtClean="0"/>
              <a:t>6/25/2013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altLang="zh-CN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altLang="zh-CN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altLang="zh-CN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68F94-4590-4C9A-A5F9-084FC72DBEA7}" type="datetime1">
              <a:rPr lang="en-US" altLang="zh-CN" smtClean="0"/>
              <a:t>6/25/2013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D29AF-C2CC-4459-9DEE-3357B27F5C1D}" type="datetime1">
              <a:rPr lang="en-US" altLang="zh-CN" smtClean="0"/>
              <a:t>6/25/2013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A5CEA501-FD4C-4D8A-899D-F1960A187B2B}" type="datetime1">
              <a:rPr lang="en-US" altLang="zh-CN" smtClean="0"/>
              <a:t>6/25/2013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3BBC2-71D1-4F59-84B5-95D754695EE1}" type="datetime1">
              <a:rPr lang="en-US" altLang="zh-CN" smtClean="0"/>
              <a:t>6/25/2013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75562-9FA5-4DDC-BB62-E0575B374B0A}" type="datetime1">
              <a:rPr lang="en-US" altLang="zh-CN" smtClean="0"/>
              <a:t>6/25/2013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E58FA-B187-4AF1-9679-A88762386CA6}" type="datetime1">
              <a:rPr lang="en-US" altLang="zh-CN" smtClean="0"/>
              <a:t>6/25/2013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CB83D-AEE4-490E-8AD6-33F9F792CBAD}" type="datetime1">
              <a:rPr lang="en-US" altLang="zh-CN" smtClean="0"/>
              <a:t>6/25/2013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25A18-4909-445A-A28F-4D0A6C2AB164}" type="datetime1">
              <a:rPr lang="en-US" altLang="zh-CN" smtClean="0"/>
              <a:t>6/25/2013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DC0C4-6D43-40C1-8FDC-C7DEBEC8882C}" type="datetime1">
              <a:rPr lang="en-US" altLang="zh-CN" smtClean="0"/>
              <a:t>6/25/2013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5F6BE-FB1D-416D-8990-290EB2B770E7}" type="datetime1">
              <a:rPr lang="en-US" altLang="zh-CN" smtClean="0"/>
              <a:t>6/25/2013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zh-CN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1FA4D-9DA9-455A-863E-03947473267A}" type="datetime1">
              <a:rPr lang="en-US" altLang="zh-CN" smtClean="0"/>
              <a:t>6/25/2013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9B5FB8-3E5A-4540-AE62-8A529682BCF1}" type="datetime1">
              <a:rPr lang="en-US" altLang="zh-CN" smtClean="0"/>
              <a:t>6/25/2013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image" Target="../media/image4.wmf"/><Relationship Id="rId7" Type="http://schemas.openxmlformats.org/officeDocument/2006/relationships/image" Target="../media/image8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10" Type="http://schemas.openxmlformats.org/officeDocument/2006/relationships/image" Target="../media/image11.wmf"/><Relationship Id="rId4" Type="http://schemas.openxmlformats.org/officeDocument/2006/relationships/image" Target="../media/image5.wmf"/><Relationship Id="rId9" Type="http://schemas.openxmlformats.org/officeDocument/2006/relationships/image" Target="../media/image10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image" Target="../media/image4.wmf"/><Relationship Id="rId7" Type="http://schemas.openxmlformats.org/officeDocument/2006/relationships/image" Target="../media/image6.wmf"/><Relationship Id="rId12" Type="http://schemas.openxmlformats.org/officeDocument/2006/relationships/image" Target="../media/image13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wmf"/><Relationship Id="rId11" Type="http://schemas.openxmlformats.org/officeDocument/2006/relationships/image" Target="../media/image12.wmf"/><Relationship Id="rId5" Type="http://schemas.openxmlformats.org/officeDocument/2006/relationships/image" Target="../media/image5.wmf"/><Relationship Id="rId10" Type="http://schemas.openxmlformats.org/officeDocument/2006/relationships/image" Target="../media/image11.wmf"/><Relationship Id="rId4" Type="http://schemas.openxmlformats.org/officeDocument/2006/relationships/image" Target="../media/image9.wmf"/><Relationship Id="rId9" Type="http://schemas.openxmlformats.org/officeDocument/2006/relationships/image" Target="../media/image7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image" Target="../media/image4.wmf"/><Relationship Id="rId7" Type="http://schemas.openxmlformats.org/officeDocument/2006/relationships/image" Target="../media/image8.wmf"/><Relationship Id="rId12" Type="http://schemas.openxmlformats.org/officeDocument/2006/relationships/image" Target="../media/image14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wmf"/><Relationship Id="rId11" Type="http://schemas.openxmlformats.org/officeDocument/2006/relationships/image" Target="../media/image7.wmf"/><Relationship Id="rId5" Type="http://schemas.openxmlformats.org/officeDocument/2006/relationships/image" Target="../media/image12.wmf"/><Relationship Id="rId10" Type="http://schemas.openxmlformats.org/officeDocument/2006/relationships/image" Target="../media/image10.wmf"/><Relationship Id="rId4" Type="http://schemas.openxmlformats.org/officeDocument/2006/relationships/image" Target="../media/image11.wmf"/><Relationship Id="rId9" Type="http://schemas.openxmlformats.org/officeDocument/2006/relationships/image" Target="../media/image6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image" Target="../media/image4.wmf"/><Relationship Id="rId7" Type="http://schemas.openxmlformats.org/officeDocument/2006/relationships/image" Target="../media/image9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wmf"/><Relationship Id="rId5" Type="http://schemas.openxmlformats.org/officeDocument/2006/relationships/image" Target="../media/image5.wmf"/><Relationship Id="rId10" Type="http://schemas.openxmlformats.org/officeDocument/2006/relationships/image" Target="../media/image7.wmf"/><Relationship Id="rId4" Type="http://schemas.openxmlformats.org/officeDocument/2006/relationships/image" Target="../media/image11.wmf"/><Relationship Id="rId9" Type="http://schemas.openxmlformats.org/officeDocument/2006/relationships/image" Target="../media/image10.wmf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6.wmf"/><Relationship Id="rId5" Type="http://schemas.openxmlformats.org/officeDocument/2006/relationships/oleObject" Target="../embeddings/oleObject2.bin"/><Relationship Id="rId10" Type="http://schemas.openxmlformats.org/officeDocument/2006/relationships/image" Target="../media/image18.wmf"/><Relationship Id="rId4" Type="http://schemas.openxmlformats.org/officeDocument/2006/relationships/image" Target="../media/image15.wmf"/><Relationship Id="rId9" Type="http://schemas.openxmlformats.org/officeDocument/2006/relationships/oleObject" Target="../embeddings/oleObject4.bin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4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image" Target="../media/image4.wmf"/><Relationship Id="rId7" Type="http://schemas.openxmlformats.org/officeDocument/2006/relationships/image" Target="../media/image8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10" Type="http://schemas.openxmlformats.org/officeDocument/2006/relationships/image" Target="../media/image11.wmf"/><Relationship Id="rId4" Type="http://schemas.openxmlformats.org/officeDocument/2006/relationships/image" Target="../media/image5.wmf"/><Relationship Id="rId9" Type="http://schemas.openxmlformats.org/officeDocument/2006/relationships/image" Target="../media/image10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 smtClean="0"/>
              <a:t>A Tutorial on </a:t>
            </a:r>
            <a:br>
              <a:rPr lang="en-US" altLang="zh-CN" dirty="0" smtClean="0"/>
            </a:br>
            <a:r>
              <a:rPr lang="en-US" altLang="zh-CN" dirty="0" smtClean="0"/>
              <a:t>Matching </a:t>
            </a:r>
            <a:r>
              <a:rPr lang="en-US" altLang="zh-CN" dirty="0"/>
              <a:t>Theory  </a:t>
            </a:r>
            <a:r>
              <a:rPr lang="en-US" altLang="zh-CN" dirty="0" smtClean="0"/>
              <a:t>&amp; Contract </a:t>
            </a:r>
            <a:r>
              <a:rPr lang="en-US" altLang="zh-CN" dirty="0"/>
              <a:t>Theory</a:t>
            </a:r>
            <a:endParaRPr lang="zh-CN" alt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 dirty="0" smtClean="0"/>
              <a:t>Yanru Zhang</a:t>
            </a:r>
            <a:endParaRPr lang="zh-CN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9484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Example 1: Matching partners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altLang="zh-CN" dirty="0" smtClean="0"/>
              <a:t>The </a:t>
            </a:r>
            <a:r>
              <a:rPr lang="en-US" altLang="zh-CN" dirty="0"/>
              <a:t>Gale-Shapley algorithm can be set up in two alternative ways</a:t>
            </a:r>
            <a:r>
              <a:rPr lang="en-US" altLang="zh-CN" dirty="0" smtClean="0"/>
              <a:t>:</a:t>
            </a:r>
          </a:p>
          <a:p>
            <a:pPr lvl="1"/>
            <a:r>
              <a:rPr lang="en-US" altLang="zh-CN" dirty="0" smtClean="0"/>
              <a:t>men </a:t>
            </a:r>
            <a:r>
              <a:rPr lang="en-US" altLang="zh-CN" dirty="0"/>
              <a:t>propose to </a:t>
            </a:r>
            <a:r>
              <a:rPr lang="en-US" altLang="zh-CN" dirty="0" smtClean="0"/>
              <a:t>women</a:t>
            </a:r>
          </a:p>
          <a:p>
            <a:pPr lvl="1"/>
            <a:r>
              <a:rPr lang="en-US" altLang="zh-CN" dirty="0" smtClean="0"/>
              <a:t>women </a:t>
            </a:r>
            <a:r>
              <a:rPr lang="en-US" altLang="zh-CN" dirty="0"/>
              <a:t>propose to </a:t>
            </a:r>
            <a:r>
              <a:rPr lang="en-US" altLang="zh-CN" dirty="0" smtClean="0"/>
              <a:t>men</a:t>
            </a:r>
          </a:p>
          <a:p>
            <a:r>
              <a:rPr lang="en-US" altLang="zh-CN" dirty="0" smtClean="0"/>
              <a:t>Each man </a:t>
            </a:r>
            <a:r>
              <a:rPr lang="en-US" altLang="zh-CN" dirty="0"/>
              <a:t>proposing to </a:t>
            </a:r>
            <a:r>
              <a:rPr lang="en-US" altLang="zh-CN" dirty="0" smtClean="0"/>
              <a:t>the woman he </a:t>
            </a:r>
            <a:r>
              <a:rPr lang="en-US" altLang="zh-CN" dirty="0"/>
              <a:t>likes the </a:t>
            </a:r>
            <a:r>
              <a:rPr lang="en-US" altLang="zh-CN" dirty="0" smtClean="0"/>
              <a:t>best</a:t>
            </a:r>
          </a:p>
          <a:p>
            <a:pPr lvl="1"/>
            <a:r>
              <a:rPr lang="en-US" altLang="zh-CN" dirty="0" smtClean="0"/>
              <a:t>Each woman looks at the different proposals she has received (if any)</a:t>
            </a:r>
          </a:p>
          <a:p>
            <a:pPr lvl="1"/>
            <a:r>
              <a:rPr lang="en-US" altLang="zh-CN" dirty="0" smtClean="0"/>
              <a:t>retains what she regards as the most attractive proposal (but defers from accepting it) and rejects the others </a:t>
            </a:r>
          </a:p>
          <a:p>
            <a:r>
              <a:rPr lang="en-US" altLang="zh-CN" dirty="0" smtClean="0"/>
              <a:t>The men who were rejected in the first round </a:t>
            </a:r>
          </a:p>
          <a:p>
            <a:pPr lvl="1"/>
            <a:r>
              <a:rPr lang="en-US" altLang="zh-CN" dirty="0" smtClean="0"/>
              <a:t>Propose to their second-best choices </a:t>
            </a:r>
          </a:p>
          <a:p>
            <a:pPr lvl="1"/>
            <a:r>
              <a:rPr lang="en-US" altLang="zh-CN" dirty="0" smtClean="0"/>
              <a:t>The women </a:t>
            </a:r>
            <a:r>
              <a:rPr lang="en-US" altLang="zh-CN" dirty="0"/>
              <a:t>again keep their best offer and reject the </a:t>
            </a:r>
            <a:r>
              <a:rPr lang="en-US" altLang="zh-CN" dirty="0" smtClean="0"/>
              <a:t>rest </a:t>
            </a:r>
          </a:p>
          <a:p>
            <a:r>
              <a:rPr lang="en-US" altLang="zh-CN" dirty="0" smtClean="0"/>
              <a:t>Continues </a:t>
            </a:r>
            <a:r>
              <a:rPr lang="en-US" altLang="zh-CN" dirty="0"/>
              <a:t>until no </a:t>
            </a:r>
            <a:r>
              <a:rPr lang="en-US" altLang="zh-CN" dirty="0" smtClean="0"/>
              <a:t>men </a:t>
            </a:r>
            <a:r>
              <a:rPr lang="en-US" altLang="zh-CN" dirty="0"/>
              <a:t>want to make </a:t>
            </a:r>
            <a:r>
              <a:rPr lang="en-US" altLang="zh-CN" dirty="0" smtClean="0"/>
              <a:t>any further proposals</a:t>
            </a:r>
          </a:p>
          <a:p>
            <a:r>
              <a:rPr lang="en-US" altLang="zh-CN" dirty="0"/>
              <a:t>E</a:t>
            </a:r>
            <a:r>
              <a:rPr lang="en-US" altLang="zh-CN" dirty="0" smtClean="0"/>
              <a:t>ach </a:t>
            </a:r>
            <a:r>
              <a:rPr lang="en-US" altLang="zh-CN" dirty="0"/>
              <a:t>of the </a:t>
            </a:r>
            <a:r>
              <a:rPr lang="en-US" altLang="zh-CN" dirty="0" smtClean="0"/>
              <a:t>women </a:t>
            </a:r>
            <a:r>
              <a:rPr lang="en-US" altLang="zh-CN" dirty="0"/>
              <a:t>then accepts the proposal </a:t>
            </a:r>
            <a:r>
              <a:rPr lang="en-US" altLang="zh-CN" dirty="0" smtClean="0"/>
              <a:t>she holds</a:t>
            </a:r>
          </a:p>
          <a:p>
            <a:r>
              <a:rPr lang="en-US" altLang="zh-CN" dirty="0" smtClean="0"/>
              <a:t>The </a:t>
            </a:r>
            <a:r>
              <a:rPr lang="en-US" altLang="zh-CN" dirty="0"/>
              <a:t>process comes to an </a:t>
            </a:r>
            <a:r>
              <a:rPr lang="en-US" altLang="zh-CN" dirty="0" smtClean="0"/>
              <a:t>end</a:t>
            </a:r>
            <a:endParaRPr lang="en-US" altLang="zh-C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10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9145160" y="4409254"/>
            <a:ext cx="202805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altLang="zh-CN" sz="2400" dirty="0" smtClean="0"/>
              <a:t>spare</a:t>
            </a:r>
            <a:r>
              <a:rPr lang="en-US" altLang="zh-CN" dirty="0" smtClean="0"/>
              <a:t> </a:t>
            </a:r>
            <a:r>
              <a:rPr lang="en-US" altLang="zh-CN" sz="2400" dirty="0" smtClean="0"/>
              <a:t>tier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768311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37311" y="670246"/>
            <a:ext cx="7313613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zh-CN" sz="3300" dirty="0">
                <a:ea typeface="宋体" pitchFamily="2" charset="-122"/>
              </a:rPr>
              <a:t>Here Comes the Story…</a:t>
            </a:r>
          </a:p>
        </p:txBody>
      </p:sp>
      <p:grpSp>
        <p:nvGrpSpPr>
          <p:cNvPr id="38915" name="Group 29"/>
          <p:cNvGrpSpPr>
            <a:grpSpLocks/>
          </p:cNvGrpSpPr>
          <p:nvPr/>
        </p:nvGrpSpPr>
        <p:grpSpPr bwMode="auto">
          <a:xfrm>
            <a:off x="1125067" y="1966120"/>
            <a:ext cx="1295400" cy="1300163"/>
            <a:chOff x="864" y="1008"/>
            <a:chExt cx="816" cy="819"/>
          </a:xfrm>
        </p:grpSpPr>
        <p:pic>
          <p:nvPicPr>
            <p:cNvPr id="38945" name="Picture 8" descr="j023304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60" y="1008"/>
              <a:ext cx="576" cy="5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8946" name="Text Box 12"/>
            <p:cNvSpPr txBox="1">
              <a:spLocks noChangeArrowheads="1"/>
            </p:cNvSpPr>
            <p:nvPr/>
          </p:nvSpPr>
          <p:spPr bwMode="auto">
            <a:xfrm>
              <a:off x="864" y="1536"/>
              <a:ext cx="816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dirty="0">
                  <a:latin typeface="Verdana" panose="020B0604030504040204" pitchFamily="34" charset="0"/>
                  <a:ea typeface="宋体" panose="02010600030101010101" pitchFamily="2" charset="-122"/>
                </a:rPr>
                <a:t>Adam</a:t>
              </a:r>
            </a:p>
          </p:txBody>
        </p:sp>
      </p:grpSp>
      <p:grpSp>
        <p:nvGrpSpPr>
          <p:cNvPr id="38916" name="Group 30"/>
          <p:cNvGrpSpPr>
            <a:grpSpLocks/>
          </p:cNvGrpSpPr>
          <p:nvPr/>
        </p:nvGrpSpPr>
        <p:grpSpPr bwMode="auto">
          <a:xfrm>
            <a:off x="1925167" y="3051433"/>
            <a:ext cx="990600" cy="1276350"/>
            <a:chOff x="1019" y="1776"/>
            <a:chExt cx="624" cy="804"/>
          </a:xfrm>
        </p:grpSpPr>
        <p:pic>
          <p:nvPicPr>
            <p:cNvPr id="38943" name="Picture 9" descr="j0232650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52" y="1776"/>
              <a:ext cx="359" cy="5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8944" name="Text Box 13"/>
            <p:cNvSpPr txBox="1">
              <a:spLocks noChangeArrowheads="1"/>
            </p:cNvSpPr>
            <p:nvPr/>
          </p:nvSpPr>
          <p:spPr bwMode="auto">
            <a:xfrm>
              <a:off x="1019" y="2289"/>
              <a:ext cx="624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dirty="0">
                  <a:latin typeface="Verdana" panose="020B0604030504040204" pitchFamily="34" charset="0"/>
                  <a:ea typeface="宋体" panose="02010600030101010101" pitchFamily="2" charset="-122"/>
                </a:rPr>
                <a:t>Bob</a:t>
              </a:r>
            </a:p>
          </p:txBody>
        </p:sp>
      </p:grpSp>
      <p:grpSp>
        <p:nvGrpSpPr>
          <p:cNvPr id="38917" name="Group 31"/>
          <p:cNvGrpSpPr>
            <a:grpSpLocks/>
          </p:cNvGrpSpPr>
          <p:nvPr/>
        </p:nvGrpSpPr>
        <p:grpSpPr bwMode="auto">
          <a:xfrm>
            <a:off x="1391767" y="4184693"/>
            <a:ext cx="990600" cy="1376363"/>
            <a:chOff x="1008" y="2544"/>
            <a:chExt cx="624" cy="867"/>
          </a:xfrm>
        </p:grpSpPr>
        <p:pic>
          <p:nvPicPr>
            <p:cNvPr id="38941" name="Picture 10" descr="j0232429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04" y="2544"/>
              <a:ext cx="363" cy="5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8942" name="Text Box 14"/>
            <p:cNvSpPr txBox="1">
              <a:spLocks noChangeArrowheads="1"/>
            </p:cNvSpPr>
            <p:nvPr/>
          </p:nvSpPr>
          <p:spPr bwMode="auto">
            <a:xfrm>
              <a:off x="1008" y="3120"/>
              <a:ext cx="624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dirty="0">
                  <a:latin typeface="Verdana" panose="020B0604030504040204" pitchFamily="34" charset="0"/>
                  <a:ea typeface="宋体" panose="02010600030101010101" pitchFamily="2" charset="-122"/>
                </a:rPr>
                <a:t>Carl</a:t>
              </a:r>
            </a:p>
          </p:txBody>
        </p:sp>
      </p:grpSp>
      <p:grpSp>
        <p:nvGrpSpPr>
          <p:cNvPr id="38918" name="Group 32"/>
          <p:cNvGrpSpPr>
            <a:grpSpLocks/>
          </p:cNvGrpSpPr>
          <p:nvPr/>
        </p:nvGrpSpPr>
        <p:grpSpPr bwMode="auto">
          <a:xfrm>
            <a:off x="1734667" y="5557552"/>
            <a:ext cx="1143000" cy="1395413"/>
            <a:chOff x="960" y="3360"/>
            <a:chExt cx="720" cy="879"/>
          </a:xfrm>
        </p:grpSpPr>
        <p:pic>
          <p:nvPicPr>
            <p:cNvPr id="38939" name="Picture 11" descr="j0232148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04" y="3360"/>
              <a:ext cx="464" cy="5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8940" name="Text Box 15"/>
            <p:cNvSpPr txBox="1">
              <a:spLocks noChangeArrowheads="1"/>
            </p:cNvSpPr>
            <p:nvPr/>
          </p:nvSpPr>
          <p:spPr bwMode="auto">
            <a:xfrm>
              <a:off x="960" y="3948"/>
              <a:ext cx="720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dirty="0">
                  <a:latin typeface="Verdana" panose="020B0604030504040204" pitchFamily="34" charset="0"/>
                  <a:ea typeface="宋体" panose="02010600030101010101" pitchFamily="2" charset="-122"/>
                </a:rPr>
                <a:t>David</a:t>
              </a:r>
            </a:p>
          </p:txBody>
        </p:sp>
      </p:grpSp>
      <p:grpSp>
        <p:nvGrpSpPr>
          <p:cNvPr id="38919" name="Group 33"/>
          <p:cNvGrpSpPr>
            <a:grpSpLocks/>
          </p:cNvGrpSpPr>
          <p:nvPr/>
        </p:nvGrpSpPr>
        <p:grpSpPr bwMode="auto">
          <a:xfrm>
            <a:off x="6123720" y="1910474"/>
            <a:ext cx="1066800" cy="1376363"/>
            <a:chOff x="3360" y="1008"/>
            <a:chExt cx="672" cy="867"/>
          </a:xfrm>
        </p:grpSpPr>
        <p:pic>
          <p:nvPicPr>
            <p:cNvPr id="38937" name="Picture 4" descr="j0349093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60" y="1008"/>
              <a:ext cx="499" cy="6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8938" name="Text Box 16"/>
            <p:cNvSpPr txBox="1">
              <a:spLocks noChangeArrowheads="1"/>
            </p:cNvSpPr>
            <p:nvPr/>
          </p:nvSpPr>
          <p:spPr bwMode="auto">
            <a:xfrm>
              <a:off x="3408" y="1584"/>
              <a:ext cx="624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dirty="0">
                  <a:latin typeface="Verdana" panose="020B0604030504040204" pitchFamily="34" charset="0"/>
                  <a:ea typeface="宋体" panose="02010600030101010101" pitchFamily="2" charset="-122"/>
                </a:rPr>
                <a:t>Fran</a:t>
              </a:r>
            </a:p>
          </p:txBody>
        </p:sp>
      </p:grpSp>
      <p:grpSp>
        <p:nvGrpSpPr>
          <p:cNvPr id="38920" name="Group 34"/>
          <p:cNvGrpSpPr>
            <a:grpSpLocks/>
          </p:cNvGrpSpPr>
          <p:nvPr/>
        </p:nvGrpSpPr>
        <p:grpSpPr bwMode="auto">
          <a:xfrm>
            <a:off x="6853238" y="3069421"/>
            <a:ext cx="1349375" cy="1223963"/>
            <a:chOff x="3408" y="1824"/>
            <a:chExt cx="850" cy="771"/>
          </a:xfrm>
        </p:grpSpPr>
        <p:pic>
          <p:nvPicPr>
            <p:cNvPr id="38935" name="Picture 5" descr="j0355917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04" y="1824"/>
              <a:ext cx="353" cy="5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8936" name="Text Box 17"/>
            <p:cNvSpPr txBox="1">
              <a:spLocks noChangeArrowheads="1"/>
            </p:cNvSpPr>
            <p:nvPr/>
          </p:nvSpPr>
          <p:spPr bwMode="auto">
            <a:xfrm>
              <a:off x="3408" y="2304"/>
              <a:ext cx="850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dirty="0" err="1">
                  <a:latin typeface="Verdana" panose="020B0604030504040204" pitchFamily="34" charset="0"/>
                  <a:ea typeface="宋体" panose="02010600030101010101" pitchFamily="2" charset="-122"/>
                </a:rPr>
                <a:t>Geeta</a:t>
              </a:r>
              <a:endParaRPr lang="en-US" altLang="zh-CN" dirty="0">
                <a:latin typeface="Verdana" panose="020B0604030504040204" pitchFamily="34" charset="0"/>
                <a:ea typeface="宋体" panose="02010600030101010101" pitchFamily="2" charset="-122"/>
              </a:endParaRPr>
            </a:p>
          </p:txBody>
        </p:sp>
      </p:grpSp>
      <p:grpSp>
        <p:nvGrpSpPr>
          <p:cNvPr id="38921" name="Group 36"/>
          <p:cNvGrpSpPr>
            <a:grpSpLocks/>
          </p:cNvGrpSpPr>
          <p:nvPr/>
        </p:nvGrpSpPr>
        <p:grpSpPr bwMode="auto">
          <a:xfrm>
            <a:off x="6943292" y="5433074"/>
            <a:ext cx="982663" cy="1471613"/>
            <a:chOff x="3408" y="3312"/>
            <a:chExt cx="645" cy="979"/>
          </a:xfrm>
        </p:grpSpPr>
        <p:pic>
          <p:nvPicPr>
            <p:cNvPr id="38933" name="Picture 7" descr="j0357969"/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08" y="3312"/>
              <a:ext cx="489" cy="6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8934" name="Rectangle 19"/>
            <p:cNvSpPr>
              <a:spLocks noChangeArrowheads="1"/>
            </p:cNvSpPr>
            <p:nvPr/>
          </p:nvSpPr>
          <p:spPr bwMode="auto">
            <a:xfrm>
              <a:off x="3455" y="3984"/>
              <a:ext cx="598" cy="3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dirty="0">
                  <a:latin typeface="Verdana" panose="020B0604030504040204" pitchFamily="34" charset="0"/>
                  <a:ea typeface="宋体" panose="02010600030101010101" pitchFamily="2" charset="-122"/>
                </a:rPr>
                <a:t>Irina</a:t>
              </a:r>
            </a:p>
          </p:txBody>
        </p:sp>
      </p:grpSp>
      <p:grpSp>
        <p:nvGrpSpPr>
          <p:cNvPr id="38922" name="Group 35"/>
          <p:cNvGrpSpPr>
            <a:grpSpLocks/>
          </p:cNvGrpSpPr>
          <p:nvPr/>
        </p:nvGrpSpPr>
        <p:grpSpPr bwMode="auto">
          <a:xfrm>
            <a:off x="6210300" y="4104801"/>
            <a:ext cx="990600" cy="1417638"/>
            <a:chOff x="3369" y="2496"/>
            <a:chExt cx="624" cy="893"/>
          </a:xfrm>
        </p:grpSpPr>
        <p:pic>
          <p:nvPicPr>
            <p:cNvPr id="38931" name="Picture 6" descr="j0355921"/>
            <p:cNvPicPr>
              <a:picLocks noChangeAspect="1" noChangeArrowheads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56" y="2496"/>
              <a:ext cx="453" cy="6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8932" name="Text Box 20"/>
            <p:cNvSpPr txBox="1">
              <a:spLocks noChangeArrowheads="1"/>
            </p:cNvSpPr>
            <p:nvPr/>
          </p:nvSpPr>
          <p:spPr bwMode="auto">
            <a:xfrm>
              <a:off x="3369" y="3098"/>
              <a:ext cx="624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dirty="0" err="1">
                  <a:latin typeface="Verdana" panose="020B0604030504040204" pitchFamily="34" charset="0"/>
                  <a:ea typeface="宋体" panose="02010600030101010101" pitchFamily="2" charset="-122"/>
                </a:rPr>
                <a:t>Heiki</a:t>
              </a:r>
              <a:endParaRPr lang="en-US" altLang="zh-CN" dirty="0">
                <a:latin typeface="Verdana" panose="020B0604030504040204" pitchFamily="34" charset="0"/>
                <a:ea typeface="宋体" panose="02010600030101010101" pitchFamily="2" charset="-122"/>
              </a:endParaRPr>
            </a:p>
          </p:txBody>
        </p:sp>
      </p:grpSp>
      <p:sp>
        <p:nvSpPr>
          <p:cNvPr id="38923" name="Text Box 21"/>
          <p:cNvSpPr txBox="1">
            <a:spLocks noChangeArrowheads="1"/>
          </p:cNvSpPr>
          <p:nvPr/>
        </p:nvSpPr>
        <p:spPr bwMode="auto">
          <a:xfrm>
            <a:off x="2271542" y="2261664"/>
            <a:ext cx="3395503" cy="369332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1800" dirty="0" err="1">
                <a:latin typeface="Verdana" panose="020B0604030504040204" pitchFamily="34" charset="0"/>
                <a:ea typeface="宋体" panose="02010600030101010101" pitchFamily="2" charset="-122"/>
              </a:rPr>
              <a:t>Geeta</a:t>
            </a:r>
            <a:r>
              <a:rPr lang="en-US" altLang="zh-CN" sz="1800" dirty="0">
                <a:latin typeface="Verdana" panose="020B0604030504040204" pitchFamily="34" charset="0"/>
                <a:ea typeface="宋体" panose="02010600030101010101" pitchFamily="2" charset="-122"/>
              </a:rPr>
              <a:t>, </a:t>
            </a:r>
            <a:r>
              <a:rPr lang="en-US" altLang="zh-CN" sz="1800" dirty="0" err="1">
                <a:latin typeface="Verdana" panose="020B0604030504040204" pitchFamily="34" charset="0"/>
                <a:ea typeface="宋体" panose="02010600030101010101" pitchFamily="2" charset="-122"/>
              </a:rPr>
              <a:t>Heiki</a:t>
            </a:r>
            <a:r>
              <a:rPr lang="en-US" altLang="zh-CN" sz="1800" dirty="0">
                <a:latin typeface="Verdana" panose="020B0604030504040204" pitchFamily="34" charset="0"/>
                <a:ea typeface="宋体" panose="02010600030101010101" pitchFamily="2" charset="-122"/>
              </a:rPr>
              <a:t>, Irina, Fran</a:t>
            </a:r>
          </a:p>
        </p:txBody>
      </p:sp>
      <p:sp>
        <p:nvSpPr>
          <p:cNvPr id="38924" name="Rectangle 22"/>
          <p:cNvSpPr>
            <a:spLocks noChangeArrowheads="1"/>
          </p:cNvSpPr>
          <p:nvPr/>
        </p:nvSpPr>
        <p:spPr bwMode="auto">
          <a:xfrm>
            <a:off x="2678361" y="3508633"/>
            <a:ext cx="3900240" cy="369332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1800">
                <a:ea typeface="宋体" panose="02010600030101010101" pitchFamily="2" charset="-122"/>
              </a:rPr>
              <a:t>Irina, Fran, Heiki, Geeta</a:t>
            </a:r>
          </a:p>
        </p:txBody>
      </p:sp>
      <p:sp>
        <p:nvSpPr>
          <p:cNvPr id="38925" name="Rectangle 23"/>
          <p:cNvSpPr>
            <a:spLocks noChangeArrowheads="1"/>
          </p:cNvSpPr>
          <p:nvPr/>
        </p:nvSpPr>
        <p:spPr bwMode="auto">
          <a:xfrm>
            <a:off x="2229103" y="4727833"/>
            <a:ext cx="3900240" cy="369332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1800">
                <a:ea typeface="宋体" panose="02010600030101010101" pitchFamily="2" charset="-122"/>
              </a:rPr>
              <a:t>Geeta, Fran, Heiki, Irina</a:t>
            </a:r>
          </a:p>
        </p:txBody>
      </p:sp>
      <p:sp>
        <p:nvSpPr>
          <p:cNvPr id="38926" name="Rectangle 24"/>
          <p:cNvSpPr>
            <a:spLocks noChangeArrowheads="1"/>
          </p:cNvSpPr>
          <p:nvPr/>
        </p:nvSpPr>
        <p:spPr bwMode="auto">
          <a:xfrm>
            <a:off x="2602161" y="5947033"/>
            <a:ext cx="3900240" cy="369332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1800">
                <a:ea typeface="宋体" panose="02010600030101010101" pitchFamily="2" charset="-122"/>
              </a:rPr>
              <a:t>Irina, Heiki, Geeta, Fran</a:t>
            </a:r>
          </a:p>
        </p:txBody>
      </p:sp>
      <p:sp>
        <p:nvSpPr>
          <p:cNvPr id="38927" name="Rectangle 25"/>
          <p:cNvSpPr>
            <a:spLocks noChangeArrowheads="1"/>
          </p:cNvSpPr>
          <p:nvPr/>
        </p:nvSpPr>
        <p:spPr bwMode="auto">
          <a:xfrm>
            <a:off x="7048499" y="2244849"/>
            <a:ext cx="3900240" cy="369332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1800">
                <a:ea typeface="宋体" panose="02010600030101010101" pitchFamily="2" charset="-122"/>
              </a:rPr>
              <a:t>Adam, Bob, Carl, David</a:t>
            </a:r>
          </a:p>
        </p:txBody>
      </p:sp>
      <p:sp>
        <p:nvSpPr>
          <p:cNvPr id="38928" name="Rectangle 26"/>
          <p:cNvSpPr>
            <a:spLocks noChangeArrowheads="1"/>
          </p:cNvSpPr>
          <p:nvPr/>
        </p:nvSpPr>
        <p:spPr bwMode="auto">
          <a:xfrm>
            <a:off x="7543799" y="3434082"/>
            <a:ext cx="3900240" cy="369332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1800">
                <a:ea typeface="宋体" panose="02010600030101010101" pitchFamily="2" charset="-122"/>
              </a:rPr>
              <a:t>Carl, David, Bob, Adam</a:t>
            </a:r>
          </a:p>
        </p:txBody>
      </p:sp>
      <p:sp>
        <p:nvSpPr>
          <p:cNvPr id="38929" name="Rectangle 27"/>
          <p:cNvSpPr>
            <a:spLocks noChangeArrowheads="1"/>
          </p:cNvSpPr>
          <p:nvPr/>
        </p:nvSpPr>
        <p:spPr bwMode="auto">
          <a:xfrm>
            <a:off x="7200900" y="4781531"/>
            <a:ext cx="3900240" cy="369332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1800" dirty="0">
                <a:ea typeface="宋体" panose="02010600030101010101" pitchFamily="2" charset="-122"/>
              </a:rPr>
              <a:t>Carl, Bob, David, Adam</a:t>
            </a:r>
          </a:p>
        </p:txBody>
      </p:sp>
      <p:sp>
        <p:nvSpPr>
          <p:cNvPr id="38930" name="Rectangle 28"/>
          <p:cNvSpPr>
            <a:spLocks noChangeArrowheads="1"/>
          </p:cNvSpPr>
          <p:nvPr/>
        </p:nvSpPr>
        <p:spPr bwMode="auto">
          <a:xfrm>
            <a:off x="7696199" y="6024882"/>
            <a:ext cx="3900240" cy="369332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1800">
                <a:ea typeface="宋体" panose="02010600030101010101" pitchFamily="2" charset="-122"/>
              </a:rPr>
              <a:t>Adam, Carl, David, Bob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90308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672740" y="712992"/>
            <a:ext cx="7313612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zh-CN" sz="3300" dirty="0">
                <a:ea typeface="宋体" pitchFamily="2" charset="-122"/>
              </a:rPr>
              <a:t>Search for a Matching</a:t>
            </a:r>
          </a:p>
        </p:txBody>
      </p:sp>
      <p:grpSp>
        <p:nvGrpSpPr>
          <p:cNvPr id="39939" name="Group 4"/>
          <p:cNvGrpSpPr>
            <a:grpSpLocks/>
          </p:cNvGrpSpPr>
          <p:nvPr/>
        </p:nvGrpSpPr>
        <p:grpSpPr bwMode="auto">
          <a:xfrm>
            <a:off x="914140" y="2046622"/>
            <a:ext cx="1568615" cy="1619486"/>
            <a:chOff x="960" y="1008"/>
            <a:chExt cx="650" cy="739"/>
          </a:xfrm>
        </p:grpSpPr>
        <p:pic>
          <p:nvPicPr>
            <p:cNvPr id="39971" name="Picture 5" descr="j023304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60" y="1008"/>
              <a:ext cx="576" cy="5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9972" name="Text Box 6"/>
            <p:cNvSpPr txBox="1">
              <a:spLocks noChangeArrowheads="1"/>
            </p:cNvSpPr>
            <p:nvPr/>
          </p:nvSpPr>
          <p:spPr bwMode="auto">
            <a:xfrm>
              <a:off x="1053" y="1536"/>
              <a:ext cx="557" cy="2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dirty="0">
                  <a:latin typeface="Verdana" panose="020B0604030504040204" pitchFamily="34" charset="0"/>
                  <a:ea typeface="宋体" panose="02010600030101010101" pitchFamily="2" charset="-122"/>
                </a:rPr>
                <a:t>Adam</a:t>
              </a:r>
            </a:p>
          </p:txBody>
        </p:sp>
      </p:grp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3774386" y="2019051"/>
            <a:ext cx="1465034" cy="1576420"/>
            <a:chOff x="3455" y="1824"/>
            <a:chExt cx="517" cy="651"/>
          </a:xfrm>
        </p:grpSpPr>
        <p:pic>
          <p:nvPicPr>
            <p:cNvPr id="39969" name="Picture 8" descr="j0355917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04" y="1824"/>
              <a:ext cx="353" cy="5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9970" name="Text Box 9"/>
            <p:cNvSpPr txBox="1">
              <a:spLocks noChangeArrowheads="1"/>
            </p:cNvSpPr>
            <p:nvPr/>
          </p:nvSpPr>
          <p:spPr bwMode="auto">
            <a:xfrm>
              <a:off x="3455" y="2284"/>
              <a:ext cx="517" cy="1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dirty="0" err="1">
                  <a:latin typeface="Verdana" panose="020B0604030504040204" pitchFamily="34" charset="0"/>
                  <a:ea typeface="宋体" panose="02010600030101010101" pitchFamily="2" charset="-122"/>
                </a:rPr>
                <a:t>Geeta</a:t>
              </a:r>
              <a:endParaRPr lang="en-US" altLang="zh-CN" dirty="0">
                <a:latin typeface="Verdana" panose="020B0604030504040204" pitchFamily="34" charset="0"/>
                <a:ea typeface="宋体" panose="02010600030101010101" pitchFamily="2" charset="-122"/>
              </a:endParaRPr>
            </a:p>
          </p:txBody>
        </p:sp>
      </p:grpSp>
      <p:grpSp>
        <p:nvGrpSpPr>
          <p:cNvPr id="39941" name="Group 10"/>
          <p:cNvGrpSpPr>
            <a:grpSpLocks/>
          </p:cNvGrpSpPr>
          <p:nvPr/>
        </p:nvGrpSpPr>
        <p:grpSpPr bwMode="auto">
          <a:xfrm>
            <a:off x="1243205" y="4487526"/>
            <a:ext cx="1331708" cy="1923756"/>
            <a:chOff x="1152" y="1776"/>
            <a:chExt cx="470" cy="715"/>
          </a:xfrm>
        </p:grpSpPr>
        <p:pic>
          <p:nvPicPr>
            <p:cNvPr id="39967" name="Picture 11" descr="j0232650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52" y="1776"/>
              <a:ext cx="359" cy="5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9968" name="Text Box 12"/>
            <p:cNvSpPr txBox="1">
              <a:spLocks noChangeArrowheads="1"/>
            </p:cNvSpPr>
            <p:nvPr/>
          </p:nvSpPr>
          <p:spPr bwMode="auto">
            <a:xfrm>
              <a:off x="1204" y="2319"/>
              <a:ext cx="418" cy="1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dirty="0">
                  <a:latin typeface="Verdana" panose="020B0604030504040204" pitchFamily="34" charset="0"/>
                  <a:ea typeface="宋体" panose="02010600030101010101" pitchFamily="2" charset="-122"/>
                </a:rPr>
                <a:t>Bob</a:t>
              </a:r>
            </a:p>
          </p:txBody>
        </p:sp>
      </p:grpSp>
      <p:grpSp>
        <p:nvGrpSpPr>
          <p:cNvPr id="39942" name="Group 16"/>
          <p:cNvGrpSpPr>
            <a:grpSpLocks/>
          </p:cNvGrpSpPr>
          <p:nvPr/>
        </p:nvGrpSpPr>
        <p:grpSpPr bwMode="auto">
          <a:xfrm>
            <a:off x="3902638" y="4442658"/>
            <a:ext cx="1746250" cy="2242030"/>
            <a:chOff x="3408" y="3312"/>
            <a:chExt cx="739" cy="1064"/>
          </a:xfrm>
        </p:grpSpPr>
        <p:pic>
          <p:nvPicPr>
            <p:cNvPr id="39965" name="Picture 17" descr="j0357969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08" y="3312"/>
              <a:ext cx="489" cy="6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9966" name="Rectangle 18"/>
            <p:cNvSpPr>
              <a:spLocks noChangeArrowheads="1"/>
            </p:cNvSpPr>
            <p:nvPr/>
          </p:nvSpPr>
          <p:spPr bwMode="auto">
            <a:xfrm>
              <a:off x="3455" y="3983"/>
              <a:ext cx="692" cy="3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dirty="0">
                  <a:latin typeface="Verdana" panose="020B0604030504040204" pitchFamily="34" charset="0"/>
                  <a:ea typeface="宋体" panose="02010600030101010101" pitchFamily="2" charset="-122"/>
                </a:rPr>
                <a:t>Irina</a:t>
              </a:r>
            </a:p>
          </p:txBody>
        </p:sp>
      </p:grpSp>
      <p:grpSp>
        <p:nvGrpSpPr>
          <p:cNvPr id="6" name="Group 19"/>
          <p:cNvGrpSpPr>
            <a:grpSpLocks/>
          </p:cNvGrpSpPr>
          <p:nvPr/>
        </p:nvGrpSpPr>
        <p:grpSpPr bwMode="auto">
          <a:xfrm>
            <a:off x="6932738" y="4588726"/>
            <a:ext cx="1894989" cy="1936794"/>
            <a:chOff x="1056" y="2544"/>
            <a:chExt cx="624" cy="905"/>
          </a:xfrm>
        </p:grpSpPr>
        <p:pic>
          <p:nvPicPr>
            <p:cNvPr id="39963" name="Picture 20" descr="j0232429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04" y="2544"/>
              <a:ext cx="363" cy="5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9964" name="Text Box 21"/>
            <p:cNvSpPr txBox="1">
              <a:spLocks noChangeArrowheads="1"/>
            </p:cNvSpPr>
            <p:nvPr/>
          </p:nvSpPr>
          <p:spPr bwMode="auto">
            <a:xfrm>
              <a:off x="1056" y="3119"/>
              <a:ext cx="624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dirty="0">
                  <a:latin typeface="Verdana" panose="020B0604030504040204" pitchFamily="34" charset="0"/>
                  <a:ea typeface="宋体" panose="02010600030101010101" pitchFamily="2" charset="-122"/>
                </a:rPr>
                <a:t>Carl</a:t>
              </a:r>
            </a:p>
          </p:txBody>
        </p:sp>
      </p:grpSp>
      <p:grpSp>
        <p:nvGrpSpPr>
          <p:cNvPr id="39944" name="Group 22"/>
          <p:cNvGrpSpPr>
            <a:grpSpLocks/>
          </p:cNvGrpSpPr>
          <p:nvPr/>
        </p:nvGrpSpPr>
        <p:grpSpPr bwMode="auto">
          <a:xfrm>
            <a:off x="9727049" y="4342358"/>
            <a:ext cx="2350296" cy="2183014"/>
            <a:chOff x="3310" y="976"/>
            <a:chExt cx="963" cy="941"/>
          </a:xfrm>
        </p:grpSpPr>
        <p:pic>
          <p:nvPicPr>
            <p:cNvPr id="39961" name="Picture 23" descr="j0349093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10" y="976"/>
              <a:ext cx="499" cy="6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9962" name="Text Box 24"/>
            <p:cNvSpPr txBox="1">
              <a:spLocks noChangeArrowheads="1"/>
            </p:cNvSpPr>
            <p:nvPr/>
          </p:nvSpPr>
          <p:spPr bwMode="auto">
            <a:xfrm>
              <a:off x="3458" y="1608"/>
              <a:ext cx="815" cy="3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dirty="0">
                  <a:latin typeface="Verdana" panose="020B0604030504040204" pitchFamily="34" charset="0"/>
                  <a:ea typeface="宋体" panose="02010600030101010101" pitchFamily="2" charset="-122"/>
                </a:rPr>
                <a:t>Fran</a:t>
              </a:r>
            </a:p>
          </p:txBody>
        </p:sp>
      </p:grpSp>
      <p:grpSp>
        <p:nvGrpSpPr>
          <p:cNvPr id="39945" name="Group 25"/>
          <p:cNvGrpSpPr>
            <a:grpSpLocks/>
          </p:cNvGrpSpPr>
          <p:nvPr/>
        </p:nvGrpSpPr>
        <p:grpSpPr bwMode="auto">
          <a:xfrm>
            <a:off x="6925444" y="1945565"/>
            <a:ext cx="1211954" cy="1838926"/>
            <a:chOff x="1073" y="3360"/>
            <a:chExt cx="523" cy="769"/>
          </a:xfrm>
        </p:grpSpPr>
        <p:pic>
          <p:nvPicPr>
            <p:cNvPr id="39959" name="Picture 26" descr="j0232148"/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04" y="3360"/>
              <a:ext cx="464" cy="5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9960" name="Text Box 27"/>
            <p:cNvSpPr txBox="1">
              <a:spLocks noChangeArrowheads="1"/>
            </p:cNvSpPr>
            <p:nvPr/>
          </p:nvSpPr>
          <p:spPr bwMode="auto">
            <a:xfrm>
              <a:off x="1073" y="3936"/>
              <a:ext cx="523" cy="1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dirty="0">
                  <a:latin typeface="Verdana" panose="020B0604030504040204" pitchFamily="34" charset="0"/>
                  <a:ea typeface="宋体" panose="02010600030101010101" pitchFamily="2" charset="-122"/>
                </a:rPr>
                <a:t>David</a:t>
              </a:r>
            </a:p>
          </p:txBody>
        </p:sp>
      </p:grpSp>
      <p:grpSp>
        <p:nvGrpSpPr>
          <p:cNvPr id="39946" name="Group 28"/>
          <p:cNvGrpSpPr>
            <a:grpSpLocks/>
          </p:cNvGrpSpPr>
          <p:nvPr/>
        </p:nvGrpSpPr>
        <p:grpSpPr bwMode="auto">
          <a:xfrm>
            <a:off x="9627451" y="1922353"/>
            <a:ext cx="1326992" cy="1884739"/>
            <a:chOff x="3456" y="2496"/>
            <a:chExt cx="453" cy="854"/>
          </a:xfrm>
        </p:grpSpPr>
        <p:pic>
          <p:nvPicPr>
            <p:cNvPr id="39957" name="Picture 29" descr="j0355921"/>
            <p:cNvPicPr>
              <a:picLocks noChangeAspect="1" noChangeArrowheads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56" y="2496"/>
              <a:ext cx="453" cy="6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9958" name="Text Box 30"/>
            <p:cNvSpPr txBox="1">
              <a:spLocks noChangeArrowheads="1"/>
            </p:cNvSpPr>
            <p:nvPr/>
          </p:nvSpPr>
          <p:spPr bwMode="auto">
            <a:xfrm>
              <a:off x="3490" y="3141"/>
              <a:ext cx="419" cy="2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dirty="0" err="1">
                  <a:latin typeface="Verdana" panose="020B0604030504040204" pitchFamily="34" charset="0"/>
                  <a:ea typeface="宋体" panose="02010600030101010101" pitchFamily="2" charset="-122"/>
                </a:rPr>
                <a:t>Heiki</a:t>
              </a:r>
              <a:endParaRPr lang="en-US" altLang="zh-CN" dirty="0">
                <a:latin typeface="Verdana" panose="020B0604030504040204" pitchFamily="34" charset="0"/>
                <a:ea typeface="宋体" panose="02010600030101010101" pitchFamily="2" charset="-122"/>
              </a:endParaRPr>
            </a:p>
          </p:txBody>
        </p:sp>
      </p:grpSp>
      <p:sp>
        <p:nvSpPr>
          <p:cNvPr id="154655" name="Rectangle 31"/>
          <p:cNvSpPr>
            <a:spLocks noChangeArrowheads="1"/>
          </p:cNvSpPr>
          <p:nvPr/>
        </p:nvSpPr>
        <p:spPr bwMode="auto">
          <a:xfrm>
            <a:off x="3685373" y="6346294"/>
            <a:ext cx="4289957" cy="461665"/>
          </a:xfrm>
          <a:prstGeom prst="rect">
            <a:avLst/>
          </a:prstGeom>
          <a:solidFill>
            <a:srgbClr val="F09415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zh-CN" dirty="0">
                <a:ea typeface="宋体" panose="02010600030101010101" pitchFamily="2" charset="-122"/>
              </a:rPr>
              <a:t>Carl likes </a:t>
            </a:r>
            <a:r>
              <a:rPr lang="en-US" altLang="zh-CN" dirty="0" err="1">
                <a:ea typeface="宋体" panose="02010600030101010101" pitchFamily="2" charset="-122"/>
              </a:rPr>
              <a:t>Geeta</a:t>
            </a:r>
            <a:r>
              <a:rPr lang="en-US" altLang="zh-CN" dirty="0">
                <a:ea typeface="宋体" panose="02010600030101010101" pitchFamily="2" charset="-122"/>
              </a:rPr>
              <a:t> better than Fran!</a:t>
            </a:r>
          </a:p>
        </p:txBody>
      </p:sp>
      <p:sp>
        <p:nvSpPr>
          <p:cNvPr id="154656" name="Rectangle 32"/>
          <p:cNvSpPr>
            <a:spLocks noChangeArrowheads="1"/>
          </p:cNvSpPr>
          <p:nvPr/>
        </p:nvSpPr>
        <p:spPr bwMode="auto">
          <a:xfrm>
            <a:off x="3918152" y="3778072"/>
            <a:ext cx="3733800" cy="461665"/>
          </a:xfrm>
          <a:prstGeom prst="rect">
            <a:avLst/>
          </a:prstGeom>
          <a:solidFill>
            <a:srgbClr val="F09415"/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zh-CN" dirty="0" err="1">
                <a:ea typeface="宋体" panose="02010600030101010101" pitchFamily="2" charset="-122"/>
              </a:rPr>
              <a:t>Geeta</a:t>
            </a:r>
            <a:r>
              <a:rPr lang="en-US" altLang="zh-CN" dirty="0">
                <a:ea typeface="宋体" panose="02010600030101010101" pitchFamily="2" charset="-122"/>
              </a:rPr>
              <a:t> prefers Carl to Adam!</a:t>
            </a:r>
          </a:p>
        </p:txBody>
      </p:sp>
      <p:pic>
        <p:nvPicPr>
          <p:cNvPr id="39949" name="Picture 34" descr="MCj03982370000[1]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1055" y="5161893"/>
            <a:ext cx="2023800" cy="2747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950" name="Picture 35" descr="MCj03982370000[1]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8199" y="2597480"/>
            <a:ext cx="1843568" cy="250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951" name="Picture 36" descr="MCj03982370000[1]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4174" y="2581957"/>
            <a:ext cx="1659625" cy="2253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952" name="Picture 37" descr="MCj03982370000[1]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0403" y="5384919"/>
            <a:ext cx="1735630" cy="2356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4662" name="Text Box 38"/>
          <p:cNvSpPr txBox="1">
            <a:spLocks noChangeArrowheads="1"/>
          </p:cNvSpPr>
          <p:nvPr/>
        </p:nvSpPr>
        <p:spPr bwMode="auto">
          <a:xfrm>
            <a:off x="2889012" y="2429557"/>
            <a:ext cx="73622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000" dirty="0">
                <a:solidFill>
                  <a:srgbClr val="FF0000"/>
                </a:solidFill>
                <a:latin typeface="Verdana" panose="020B0604030504040204" pitchFamily="34" charset="0"/>
                <a:ea typeface="宋体" panose="02010600030101010101" pitchFamily="2" charset="-122"/>
              </a:rPr>
              <a:t>X</a:t>
            </a:r>
          </a:p>
        </p:txBody>
      </p:sp>
      <p:sp>
        <p:nvSpPr>
          <p:cNvPr id="154663" name="Text Box 39"/>
          <p:cNvSpPr txBox="1">
            <a:spLocks noChangeArrowheads="1"/>
          </p:cNvSpPr>
          <p:nvPr/>
        </p:nvSpPr>
        <p:spPr bwMode="auto">
          <a:xfrm>
            <a:off x="8745290" y="5072491"/>
            <a:ext cx="55933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000" dirty="0">
                <a:solidFill>
                  <a:srgbClr val="FF0000"/>
                </a:solidFill>
                <a:latin typeface="Verdana" panose="020B0604030504040204" pitchFamily="34" charset="0"/>
                <a:ea typeface="宋体" panose="02010600030101010101" pitchFamily="2" charset="-122"/>
              </a:rPr>
              <a:t>X</a:t>
            </a:r>
          </a:p>
        </p:txBody>
      </p:sp>
      <p:sp>
        <p:nvSpPr>
          <p:cNvPr id="154664" name="Text Box 40"/>
          <p:cNvSpPr txBox="1">
            <a:spLocks noChangeArrowheads="1"/>
          </p:cNvSpPr>
          <p:nvPr/>
        </p:nvSpPr>
        <p:spPr bwMode="auto">
          <a:xfrm>
            <a:off x="2770973" y="3810466"/>
            <a:ext cx="1828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000" dirty="0">
                <a:latin typeface="Verdana" panose="020B0604030504040204" pitchFamily="34" charset="0"/>
                <a:ea typeface="宋体" panose="02010600030101010101" pitchFamily="2" charset="-122"/>
              </a:rPr>
              <a:t>Blocking Pair</a:t>
            </a:r>
          </a:p>
        </p:txBody>
      </p:sp>
      <p:pic>
        <p:nvPicPr>
          <p:cNvPr id="154665" name="Picture 41" descr="MCj03049190000[1]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266" y="2722617"/>
            <a:ext cx="1066800" cy="7288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8219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" dur="500"/>
                                        <p:tgtEl>
                                          <p:spTgt spid="1546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4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7" dur="500"/>
                                        <p:tgtEl>
                                          <p:spTgt spid="1546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4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1000"/>
                                        <p:tgtEl>
                                          <p:spTgt spid="1546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1000"/>
                                        <p:tgtEl>
                                          <p:spTgt spid="1546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45833E-6 7.40741E-7 L 0.07995 0.18727 " pathEditMode="relative" rAng="0" ptsTypes="AA">
                                      <p:cBhvr>
                                        <p:cTn id="2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997" y="9352"/>
                                    </p:animMotion>
                                  </p:childTnLst>
                                </p:cTn>
                              </p:par>
                              <p:par>
                                <p:cTn id="2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07 0.00324 L -0.12109 -0.1669 " pathEditMode="relative" rAng="0" ptsTypes="AA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026" y="-851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546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4655" grpId="0" animBg="1"/>
      <p:bldP spid="154655" grpId="1" animBg="1"/>
      <p:bldP spid="154656" grpId="0" animBg="1"/>
      <p:bldP spid="154656" grpId="1" animBg="1"/>
      <p:bldP spid="154662" grpId="0"/>
      <p:bldP spid="154663" grpId="0"/>
      <p:bldP spid="15466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700326" y="709065"/>
            <a:ext cx="9613861" cy="1080938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zh-CN" sz="3300" dirty="0">
                <a:ea typeface="宋体" pitchFamily="2" charset="-122"/>
              </a:rPr>
              <a:t>Stable Matching</a:t>
            </a:r>
          </a:p>
        </p:txBody>
      </p:sp>
      <p:grpSp>
        <p:nvGrpSpPr>
          <p:cNvPr id="40963" name="Group 4"/>
          <p:cNvGrpSpPr>
            <a:grpSpLocks/>
          </p:cNvGrpSpPr>
          <p:nvPr/>
        </p:nvGrpSpPr>
        <p:grpSpPr bwMode="auto">
          <a:xfrm>
            <a:off x="959872" y="2040633"/>
            <a:ext cx="2814451" cy="1839302"/>
            <a:chOff x="960" y="1008"/>
            <a:chExt cx="1041" cy="717"/>
          </a:xfrm>
        </p:grpSpPr>
        <p:pic>
          <p:nvPicPr>
            <p:cNvPr id="40994" name="Picture 5" descr="j023304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60" y="1008"/>
              <a:ext cx="576" cy="5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0995" name="Text Box 6"/>
            <p:cNvSpPr txBox="1">
              <a:spLocks noChangeArrowheads="1"/>
            </p:cNvSpPr>
            <p:nvPr/>
          </p:nvSpPr>
          <p:spPr bwMode="auto">
            <a:xfrm>
              <a:off x="1185" y="1545"/>
              <a:ext cx="816" cy="1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dirty="0">
                  <a:latin typeface="Verdana" panose="020B0604030504040204" pitchFamily="34" charset="0"/>
                  <a:ea typeface="宋体" panose="02010600030101010101" pitchFamily="2" charset="-122"/>
                </a:rPr>
                <a:t>Adam</a:t>
              </a:r>
            </a:p>
          </p:txBody>
        </p:sp>
      </p:grpSp>
      <p:grpSp>
        <p:nvGrpSpPr>
          <p:cNvPr id="40964" name="Group 7"/>
          <p:cNvGrpSpPr>
            <a:grpSpLocks/>
          </p:cNvGrpSpPr>
          <p:nvPr/>
        </p:nvGrpSpPr>
        <p:grpSpPr bwMode="auto">
          <a:xfrm>
            <a:off x="4150413" y="1982530"/>
            <a:ext cx="2119665" cy="1903808"/>
            <a:chOff x="3456" y="2496"/>
            <a:chExt cx="849" cy="786"/>
          </a:xfrm>
        </p:grpSpPr>
        <p:pic>
          <p:nvPicPr>
            <p:cNvPr id="40992" name="Picture 8" descr="j0355921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56" y="2496"/>
              <a:ext cx="453" cy="6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0993" name="Text Box 9"/>
            <p:cNvSpPr txBox="1">
              <a:spLocks noChangeArrowheads="1"/>
            </p:cNvSpPr>
            <p:nvPr/>
          </p:nvSpPr>
          <p:spPr bwMode="auto">
            <a:xfrm>
              <a:off x="3495" y="3091"/>
              <a:ext cx="810" cy="1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dirty="0" err="1">
                  <a:latin typeface="Verdana" panose="020B0604030504040204" pitchFamily="34" charset="0"/>
                  <a:ea typeface="宋体" panose="02010600030101010101" pitchFamily="2" charset="-122"/>
                </a:rPr>
                <a:t>Heiki</a:t>
              </a:r>
              <a:endParaRPr lang="en-US" altLang="zh-CN" dirty="0">
                <a:latin typeface="Verdana" panose="020B0604030504040204" pitchFamily="34" charset="0"/>
                <a:ea typeface="宋体" panose="02010600030101010101" pitchFamily="2" charset="-122"/>
              </a:endParaRPr>
            </a:p>
          </p:txBody>
        </p:sp>
      </p:grpSp>
      <p:pic>
        <p:nvPicPr>
          <p:cNvPr id="40965" name="Picture 10" descr="MCj03982370000[1]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0261" y="2804309"/>
            <a:ext cx="2017633" cy="2739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4" name="Group 11"/>
          <p:cNvGrpSpPr>
            <a:grpSpLocks/>
          </p:cNvGrpSpPr>
          <p:nvPr/>
        </p:nvGrpSpPr>
        <p:grpSpPr bwMode="auto">
          <a:xfrm>
            <a:off x="1361067" y="4919123"/>
            <a:ext cx="2136572" cy="1676159"/>
            <a:chOff x="1152" y="1776"/>
            <a:chExt cx="698" cy="729"/>
          </a:xfrm>
        </p:grpSpPr>
        <p:pic>
          <p:nvPicPr>
            <p:cNvPr id="40990" name="Picture 12" descr="j0232650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52" y="1776"/>
              <a:ext cx="359" cy="5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0991" name="Text Box 13"/>
            <p:cNvSpPr txBox="1">
              <a:spLocks noChangeArrowheads="1"/>
            </p:cNvSpPr>
            <p:nvPr/>
          </p:nvSpPr>
          <p:spPr bwMode="auto">
            <a:xfrm>
              <a:off x="1226" y="2304"/>
              <a:ext cx="624" cy="2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dirty="0">
                  <a:latin typeface="Verdana" panose="020B0604030504040204" pitchFamily="34" charset="0"/>
                  <a:ea typeface="宋体" panose="02010600030101010101" pitchFamily="2" charset="-122"/>
                </a:rPr>
                <a:t>Bob</a:t>
              </a:r>
            </a:p>
          </p:txBody>
        </p:sp>
      </p:grpSp>
      <p:grpSp>
        <p:nvGrpSpPr>
          <p:cNvPr id="40967" name="Group 14"/>
          <p:cNvGrpSpPr>
            <a:grpSpLocks/>
          </p:cNvGrpSpPr>
          <p:nvPr/>
        </p:nvGrpSpPr>
        <p:grpSpPr bwMode="auto">
          <a:xfrm>
            <a:off x="4008456" y="4842534"/>
            <a:ext cx="2166013" cy="1763760"/>
            <a:chOff x="3360" y="1008"/>
            <a:chExt cx="825" cy="773"/>
          </a:xfrm>
        </p:grpSpPr>
        <p:pic>
          <p:nvPicPr>
            <p:cNvPr id="40988" name="Picture 15" descr="j0349093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60" y="1008"/>
              <a:ext cx="499" cy="6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0989" name="Text Box 16"/>
            <p:cNvSpPr txBox="1">
              <a:spLocks noChangeArrowheads="1"/>
            </p:cNvSpPr>
            <p:nvPr/>
          </p:nvSpPr>
          <p:spPr bwMode="auto">
            <a:xfrm>
              <a:off x="3488" y="1579"/>
              <a:ext cx="697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dirty="0">
                  <a:latin typeface="Verdana" panose="020B0604030504040204" pitchFamily="34" charset="0"/>
                  <a:ea typeface="宋体" panose="02010600030101010101" pitchFamily="2" charset="-122"/>
                </a:rPr>
                <a:t>Fran</a:t>
              </a:r>
            </a:p>
          </p:txBody>
        </p:sp>
      </p:grpSp>
      <p:pic>
        <p:nvPicPr>
          <p:cNvPr id="40968" name="Picture 17" descr="MCj03982370000[1]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9201" y="5669186"/>
            <a:ext cx="2108693" cy="286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40969" name="Group 18"/>
          <p:cNvGrpSpPr>
            <a:grpSpLocks/>
          </p:cNvGrpSpPr>
          <p:nvPr/>
        </p:nvGrpSpPr>
        <p:grpSpPr bwMode="auto">
          <a:xfrm>
            <a:off x="10096800" y="4919125"/>
            <a:ext cx="2073651" cy="1688687"/>
            <a:chOff x="3504" y="1824"/>
            <a:chExt cx="694" cy="692"/>
          </a:xfrm>
        </p:grpSpPr>
        <p:pic>
          <p:nvPicPr>
            <p:cNvPr id="40986" name="Picture 19" descr="j0355917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04" y="1824"/>
              <a:ext cx="353" cy="5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0987" name="Text Box 20"/>
            <p:cNvSpPr txBox="1">
              <a:spLocks noChangeArrowheads="1"/>
            </p:cNvSpPr>
            <p:nvPr/>
          </p:nvSpPr>
          <p:spPr bwMode="auto">
            <a:xfrm>
              <a:off x="3504" y="2327"/>
              <a:ext cx="694" cy="1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dirty="0" err="1">
                  <a:latin typeface="Verdana" panose="020B0604030504040204" pitchFamily="34" charset="0"/>
                  <a:ea typeface="宋体" panose="02010600030101010101" pitchFamily="2" charset="-122"/>
                </a:rPr>
                <a:t>Geeta</a:t>
              </a:r>
              <a:endParaRPr lang="en-US" altLang="zh-CN" dirty="0">
                <a:latin typeface="Verdana" panose="020B0604030504040204" pitchFamily="34" charset="0"/>
                <a:ea typeface="宋体" panose="02010600030101010101" pitchFamily="2" charset="-122"/>
              </a:endParaRPr>
            </a:p>
          </p:txBody>
        </p:sp>
      </p:grpSp>
      <p:grpSp>
        <p:nvGrpSpPr>
          <p:cNvPr id="40970" name="Group 21"/>
          <p:cNvGrpSpPr>
            <a:grpSpLocks/>
          </p:cNvGrpSpPr>
          <p:nvPr/>
        </p:nvGrpSpPr>
        <p:grpSpPr bwMode="auto">
          <a:xfrm>
            <a:off x="6949033" y="4943489"/>
            <a:ext cx="1939192" cy="1682739"/>
            <a:chOff x="1104" y="2544"/>
            <a:chExt cx="649" cy="783"/>
          </a:xfrm>
        </p:grpSpPr>
        <p:pic>
          <p:nvPicPr>
            <p:cNvPr id="40984" name="Picture 22" descr="j0232429"/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04" y="2544"/>
              <a:ext cx="363" cy="5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0985" name="Text Box 23"/>
            <p:cNvSpPr txBox="1">
              <a:spLocks noChangeArrowheads="1"/>
            </p:cNvSpPr>
            <p:nvPr/>
          </p:nvSpPr>
          <p:spPr bwMode="auto">
            <a:xfrm>
              <a:off x="1129" y="3112"/>
              <a:ext cx="624" cy="2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dirty="0">
                  <a:latin typeface="Verdana" panose="020B0604030504040204" pitchFamily="34" charset="0"/>
                  <a:ea typeface="宋体" panose="02010600030101010101" pitchFamily="2" charset="-122"/>
                </a:rPr>
                <a:t>Carl</a:t>
              </a:r>
            </a:p>
          </p:txBody>
        </p:sp>
      </p:grpSp>
      <p:pic>
        <p:nvPicPr>
          <p:cNvPr id="40971" name="Picture 24" descr="MCj03982370000[1]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8093" y="5446171"/>
            <a:ext cx="2302584" cy="3125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40972" name="Group 25"/>
          <p:cNvGrpSpPr>
            <a:grpSpLocks/>
          </p:cNvGrpSpPr>
          <p:nvPr/>
        </p:nvGrpSpPr>
        <p:grpSpPr bwMode="auto">
          <a:xfrm>
            <a:off x="9879241" y="2018303"/>
            <a:ext cx="1299235" cy="1860480"/>
            <a:chOff x="3408" y="3312"/>
            <a:chExt cx="489" cy="893"/>
          </a:xfrm>
        </p:grpSpPr>
        <p:pic>
          <p:nvPicPr>
            <p:cNvPr id="40982" name="Picture 26" descr="j0357969"/>
            <p:cNvPicPr>
              <a:picLocks noChangeAspect="1" noChangeArrowheads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08" y="3312"/>
              <a:ext cx="489" cy="6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0983" name="Rectangle 27"/>
            <p:cNvSpPr>
              <a:spLocks noChangeArrowheads="1"/>
            </p:cNvSpPr>
            <p:nvPr/>
          </p:nvSpPr>
          <p:spPr bwMode="auto">
            <a:xfrm>
              <a:off x="3455" y="3983"/>
              <a:ext cx="343" cy="2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dirty="0">
                  <a:latin typeface="Verdana" panose="020B0604030504040204" pitchFamily="34" charset="0"/>
                  <a:ea typeface="宋体" panose="02010600030101010101" pitchFamily="2" charset="-122"/>
                </a:rPr>
                <a:t>Irina</a:t>
              </a:r>
            </a:p>
          </p:txBody>
        </p:sp>
      </p:grpSp>
      <p:grpSp>
        <p:nvGrpSpPr>
          <p:cNvPr id="40973" name="Group 28"/>
          <p:cNvGrpSpPr>
            <a:grpSpLocks/>
          </p:cNvGrpSpPr>
          <p:nvPr/>
        </p:nvGrpSpPr>
        <p:grpSpPr bwMode="auto">
          <a:xfrm>
            <a:off x="6814342" y="2166835"/>
            <a:ext cx="2310276" cy="1838685"/>
            <a:chOff x="1104" y="3360"/>
            <a:chExt cx="841" cy="733"/>
          </a:xfrm>
        </p:grpSpPr>
        <p:pic>
          <p:nvPicPr>
            <p:cNvPr id="40980" name="Picture 29" descr="j0232148"/>
            <p:cNvPicPr>
              <a:picLocks noChangeAspect="1" noChangeArrowheads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04" y="3360"/>
              <a:ext cx="464" cy="5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0981" name="Text Box 30"/>
            <p:cNvSpPr txBox="1">
              <a:spLocks noChangeArrowheads="1"/>
            </p:cNvSpPr>
            <p:nvPr/>
          </p:nvSpPr>
          <p:spPr bwMode="auto">
            <a:xfrm>
              <a:off x="1129" y="3909"/>
              <a:ext cx="816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dirty="0">
                  <a:latin typeface="Verdana" panose="020B0604030504040204" pitchFamily="34" charset="0"/>
                  <a:ea typeface="宋体" panose="02010600030101010101" pitchFamily="2" charset="-122"/>
                </a:rPr>
                <a:t>David</a:t>
              </a:r>
            </a:p>
          </p:txBody>
        </p:sp>
      </p:grpSp>
      <p:pic>
        <p:nvPicPr>
          <p:cNvPr id="40974" name="Picture 31" descr="MCj03982370000[1]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0982" y="2873647"/>
            <a:ext cx="2315568" cy="3143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6704" name="Rectangle 32"/>
          <p:cNvSpPr>
            <a:spLocks noChangeArrowheads="1"/>
          </p:cNvSpPr>
          <p:nvPr/>
        </p:nvSpPr>
        <p:spPr bwMode="auto">
          <a:xfrm>
            <a:off x="1137940" y="6549823"/>
            <a:ext cx="347563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zh-CN" sz="2000" dirty="0">
                <a:ea typeface="宋体" panose="02010600030101010101" pitchFamily="2" charset="-122"/>
              </a:rPr>
              <a:t>Bob likes Irina better than Fran!</a:t>
            </a:r>
          </a:p>
        </p:txBody>
      </p:sp>
      <p:sp>
        <p:nvSpPr>
          <p:cNvPr id="156705" name="Rectangle 33"/>
          <p:cNvSpPr>
            <a:spLocks noChangeArrowheads="1"/>
          </p:cNvSpPr>
          <p:nvPr/>
        </p:nvSpPr>
        <p:spPr bwMode="auto">
          <a:xfrm>
            <a:off x="9809955" y="3837690"/>
            <a:ext cx="22034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zh-CN" sz="1600" dirty="0">
                <a:ea typeface="宋体" panose="02010600030101010101" pitchFamily="2" charset="-122"/>
              </a:rPr>
              <a:t>Unfortunately, </a:t>
            </a:r>
            <a:endParaRPr lang="en-US" altLang="zh-CN" dirty="0">
              <a:latin typeface="Verdana" panose="020B0604030504040204" pitchFamily="34" charset="0"/>
              <a:ea typeface="宋体" panose="02010600030101010101" pitchFamily="2" charset="-122"/>
            </a:endParaRPr>
          </a:p>
          <a:p>
            <a:pPr eaLnBrk="1" hangingPunct="1"/>
            <a:r>
              <a:rPr lang="en-US" altLang="zh-CN" sz="1600" dirty="0">
                <a:ea typeface="宋体" panose="02010600030101010101" pitchFamily="2" charset="-122"/>
              </a:rPr>
              <a:t>Irina loves David better!</a:t>
            </a:r>
          </a:p>
        </p:txBody>
      </p:sp>
      <p:sp>
        <p:nvSpPr>
          <p:cNvPr id="156708" name="Text Box 36"/>
          <p:cNvSpPr txBox="1">
            <a:spLocks noChangeArrowheads="1"/>
          </p:cNvSpPr>
          <p:nvPr/>
        </p:nvSpPr>
        <p:spPr bwMode="auto">
          <a:xfrm>
            <a:off x="2092573" y="4257829"/>
            <a:ext cx="8355010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altLang="zh-CN" sz="2600" dirty="0">
                <a:latin typeface="+mn-lt"/>
                <a:ea typeface="宋体" pitchFamily="2" charset="-122"/>
              </a:rPr>
              <a:t>Stable Matching: a matching without blocking pairs</a:t>
            </a:r>
          </a:p>
        </p:txBody>
      </p:sp>
      <p:pic>
        <p:nvPicPr>
          <p:cNvPr id="156709" name="Picture 37" descr="MCj03118000000[1]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430" y="5784859"/>
            <a:ext cx="719510" cy="6796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6710" name="Text Box 38"/>
          <p:cNvSpPr txBox="1">
            <a:spLocks noChangeArrowheads="1"/>
          </p:cNvSpPr>
          <p:nvPr/>
        </p:nvSpPr>
        <p:spPr bwMode="auto">
          <a:xfrm>
            <a:off x="3678549" y="3881354"/>
            <a:ext cx="4953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zh-CN" sz="2000" dirty="0">
                <a:latin typeface="Verdana" panose="020B0604030504040204" pitchFamily="34" charset="0"/>
                <a:ea typeface="宋体" panose="02010600030101010101" pitchFamily="2" charset="-122"/>
              </a:rPr>
              <a:t>Bob and Irina are not a blocking pair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90482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417 -0.05437 L 0.5875 -0.24312 " pathEditMode="relative" rAng="0" ptsTypes="AA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167" y="-943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5875 -0.24312 L 2.77556E-17 4.9734E-6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9375" y="121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1567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7" dur="500"/>
                                        <p:tgtEl>
                                          <p:spTgt spid="1567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6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0" dur="500"/>
                                        <p:tgtEl>
                                          <p:spTgt spid="1567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6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9" dur="500"/>
                                        <p:tgtEl>
                                          <p:spTgt spid="1567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6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8" dur="500"/>
                                        <p:tgtEl>
                                          <p:spTgt spid="1567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6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6704" grpId="0"/>
      <p:bldP spid="156704" grpId="1"/>
      <p:bldP spid="156705" grpId="0"/>
      <p:bldP spid="156705" grpId="1"/>
      <p:bldP spid="156708" grpId="0"/>
      <p:bldP spid="156710" grpId="0"/>
      <p:bldP spid="156710" grpId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CN" sz="3300" dirty="0">
                <a:ea typeface="宋体" pitchFamily="2" charset="-122"/>
              </a:rPr>
              <a:t>Gale-Shapley Algorithm</a:t>
            </a:r>
          </a:p>
        </p:txBody>
      </p:sp>
      <p:grpSp>
        <p:nvGrpSpPr>
          <p:cNvPr id="2" name="Group 34"/>
          <p:cNvGrpSpPr>
            <a:grpSpLocks/>
          </p:cNvGrpSpPr>
          <p:nvPr/>
        </p:nvGrpSpPr>
        <p:grpSpPr bwMode="auto">
          <a:xfrm>
            <a:off x="1436077" y="1910366"/>
            <a:ext cx="1371600" cy="1300163"/>
            <a:chOff x="960" y="1008"/>
            <a:chExt cx="864" cy="819"/>
          </a:xfrm>
        </p:grpSpPr>
        <p:pic>
          <p:nvPicPr>
            <p:cNvPr id="43040" name="Picture 35" descr="j023304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60" y="1008"/>
              <a:ext cx="576" cy="5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3041" name="Text Box 36"/>
            <p:cNvSpPr txBox="1">
              <a:spLocks noChangeArrowheads="1"/>
            </p:cNvSpPr>
            <p:nvPr/>
          </p:nvSpPr>
          <p:spPr bwMode="auto">
            <a:xfrm>
              <a:off x="1056" y="1536"/>
              <a:ext cx="768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>
                  <a:latin typeface="Verdana" panose="020B0604030504040204" pitchFamily="34" charset="0"/>
                  <a:ea typeface="宋体" panose="02010600030101010101" pitchFamily="2" charset="-122"/>
                </a:rPr>
                <a:t>Adam</a:t>
              </a:r>
            </a:p>
          </p:txBody>
        </p:sp>
      </p:grpSp>
      <p:grpSp>
        <p:nvGrpSpPr>
          <p:cNvPr id="43012" name="Group 37"/>
          <p:cNvGrpSpPr>
            <a:grpSpLocks/>
          </p:cNvGrpSpPr>
          <p:nvPr/>
        </p:nvGrpSpPr>
        <p:grpSpPr bwMode="auto">
          <a:xfrm>
            <a:off x="7532078" y="4272566"/>
            <a:ext cx="1058863" cy="1395413"/>
            <a:chOff x="3408" y="2496"/>
            <a:chExt cx="723" cy="932"/>
          </a:xfrm>
        </p:grpSpPr>
        <p:pic>
          <p:nvPicPr>
            <p:cNvPr id="43038" name="Picture 38" descr="j0355921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56" y="2496"/>
              <a:ext cx="453" cy="6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3039" name="Text Box 39"/>
            <p:cNvSpPr txBox="1">
              <a:spLocks noChangeArrowheads="1"/>
            </p:cNvSpPr>
            <p:nvPr/>
          </p:nvSpPr>
          <p:spPr bwMode="auto">
            <a:xfrm>
              <a:off x="3408" y="3120"/>
              <a:ext cx="723" cy="3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>
                  <a:latin typeface="Verdana" panose="020B0604030504040204" pitchFamily="34" charset="0"/>
                  <a:ea typeface="宋体" panose="02010600030101010101" pitchFamily="2" charset="-122"/>
                </a:rPr>
                <a:t>Heiki</a:t>
              </a:r>
            </a:p>
          </p:txBody>
        </p:sp>
      </p:grpSp>
      <p:grpSp>
        <p:nvGrpSpPr>
          <p:cNvPr id="4" name="Group 40"/>
          <p:cNvGrpSpPr>
            <a:grpSpLocks/>
          </p:cNvGrpSpPr>
          <p:nvPr/>
        </p:nvGrpSpPr>
        <p:grpSpPr bwMode="auto">
          <a:xfrm>
            <a:off x="1664677" y="3129566"/>
            <a:ext cx="990600" cy="1300163"/>
            <a:chOff x="1104" y="1776"/>
            <a:chExt cx="624" cy="819"/>
          </a:xfrm>
        </p:grpSpPr>
        <p:pic>
          <p:nvPicPr>
            <p:cNvPr id="43036" name="Picture 41" descr="j0232650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52" y="1776"/>
              <a:ext cx="359" cy="5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3037" name="Text Box 42"/>
            <p:cNvSpPr txBox="1">
              <a:spLocks noChangeArrowheads="1"/>
            </p:cNvSpPr>
            <p:nvPr/>
          </p:nvSpPr>
          <p:spPr bwMode="auto">
            <a:xfrm>
              <a:off x="1104" y="2304"/>
              <a:ext cx="624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>
                  <a:latin typeface="Verdana" panose="020B0604030504040204" pitchFamily="34" charset="0"/>
                  <a:ea typeface="宋体" panose="02010600030101010101" pitchFamily="2" charset="-122"/>
                </a:rPr>
                <a:t>Bob</a:t>
              </a:r>
            </a:p>
          </p:txBody>
        </p:sp>
      </p:grpSp>
      <p:grpSp>
        <p:nvGrpSpPr>
          <p:cNvPr id="43014" name="Group 43"/>
          <p:cNvGrpSpPr>
            <a:grpSpLocks/>
          </p:cNvGrpSpPr>
          <p:nvPr/>
        </p:nvGrpSpPr>
        <p:grpSpPr bwMode="auto">
          <a:xfrm>
            <a:off x="7532078" y="1834166"/>
            <a:ext cx="1058636" cy="1369307"/>
            <a:chOff x="3360" y="1008"/>
            <a:chExt cx="778" cy="869"/>
          </a:xfrm>
        </p:grpSpPr>
        <p:pic>
          <p:nvPicPr>
            <p:cNvPr id="43034" name="Picture 44" descr="j0349093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60" y="1008"/>
              <a:ext cx="499" cy="6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3035" name="Text Box 45"/>
            <p:cNvSpPr txBox="1">
              <a:spLocks noChangeArrowheads="1"/>
            </p:cNvSpPr>
            <p:nvPr/>
          </p:nvSpPr>
          <p:spPr bwMode="auto">
            <a:xfrm>
              <a:off x="3408" y="1584"/>
              <a:ext cx="730" cy="2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dirty="0">
                  <a:latin typeface="Verdana" panose="020B0604030504040204" pitchFamily="34" charset="0"/>
                  <a:ea typeface="宋体" panose="02010600030101010101" pitchFamily="2" charset="-122"/>
                </a:rPr>
                <a:t>Fran</a:t>
              </a:r>
            </a:p>
          </p:txBody>
        </p:sp>
      </p:grpSp>
      <p:grpSp>
        <p:nvGrpSpPr>
          <p:cNvPr id="43015" name="Group 46"/>
          <p:cNvGrpSpPr>
            <a:grpSpLocks/>
          </p:cNvGrpSpPr>
          <p:nvPr/>
        </p:nvGrpSpPr>
        <p:grpSpPr bwMode="auto">
          <a:xfrm>
            <a:off x="7532079" y="3129566"/>
            <a:ext cx="1198563" cy="1223963"/>
            <a:chOff x="3408" y="1824"/>
            <a:chExt cx="755" cy="771"/>
          </a:xfrm>
        </p:grpSpPr>
        <p:pic>
          <p:nvPicPr>
            <p:cNvPr id="43032" name="Picture 47" descr="j0355917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04" y="1824"/>
              <a:ext cx="353" cy="5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3033" name="Text Box 48"/>
            <p:cNvSpPr txBox="1">
              <a:spLocks noChangeArrowheads="1"/>
            </p:cNvSpPr>
            <p:nvPr/>
          </p:nvSpPr>
          <p:spPr bwMode="auto">
            <a:xfrm>
              <a:off x="3408" y="2304"/>
              <a:ext cx="755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dirty="0" err="1">
                  <a:latin typeface="Verdana" panose="020B0604030504040204" pitchFamily="34" charset="0"/>
                  <a:ea typeface="宋体" panose="02010600030101010101" pitchFamily="2" charset="-122"/>
                </a:rPr>
                <a:t>Geeta</a:t>
              </a:r>
              <a:endParaRPr lang="en-US" altLang="zh-CN" dirty="0">
                <a:latin typeface="Verdana" panose="020B0604030504040204" pitchFamily="34" charset="0"/>
                <a:ea typeface="宋体" panose="02010600030101010101" pitchFamily="2" charset="-122"/>
              </a:endParaRPr>
            </a:p>
          </p:txBody>
        </p:sp>
      </p:grpSp>
      <p:grpSp>
        <p:nvGrpSpPr>
          <p:cNvPr id="7" name="Group 49"/>
          <p:cNvGrpSpPr>
            <a:grpSpLocks/>
          </p:cNvGrpSpPr>
          <p:nvPr/>
        </p:nvGrpSpPr>
        <p:grpSpPr bwMode="auto">
          <a:xfrm>
            <a:off x="1436077" y="4348767"/>
            <a:ext cx="1219200" cy="1314507"/>
            <a:chOff x="1056" y="2544"/>
            <a:chExt cx="624" cy="905"/>
          </a:xfrm>
        </p:grpSpPr>
        <p:pic>
          <p:nvPicPr>
            <p:cNvPr id="43030" name="Picture 50" descr="j0232429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04" y="2544"/>
              <a:ext cx="363" cy="5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3031" name="Text Box 51"/>
            <p:cNvSpPr txBox="1">
              <a:spLocks noChangeArrowheads="1"/>
            </p:cNvSpPr>
            <p:nvPr/>
          </p:nvSpPr>
          <p:spPr bwMode="auto">
            <a:xfrm>
              <a:off x="1056" y="3119"/>
              <a:ext cx="624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>
                  <a:latin typeface="Verdana" panose="020B0604030504040204" pitchFamily="34" charset="0"/>
                  <a:ea typeface="宋体" panose="02010600030101010101" pitchFamily="2" charset="-122"/>
                </a:rPr>
                <a:t>Carl</a:t>
              </a:r>
            </a:p>
          </p:txBody>
        </p:sp>
      </p:grpSp>
      <p:grpSp>
        <p:nvGrpSpPr>
          <p:cNvPr id="43017" name="Group 52"/>
          <p:cNvGrpSpPr>
            <a:grpSpLocks/>
          </p:cNvGrpSpPr>
          <p:nvPr/>
        </p:nvGrpSpPr>
        <p:grpSpPr bwMode="auto">
          <a:xfrm>
            <a:off x="7608276" y="5644164"/>
            <a:ext cx="916640" cy="1275000"/>
            <a:chOff x="3408" y="3312"/>
            <a:chExt cx="597" cy="967"/>
          </a:xfrm>
        </p:grpSpPr>
        <p:pic>
          <p:nvPicPr>
            <p:cNvPr id="43028" name="Picture 53" descr="j0357969"/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08" y="3312"/>
              <a:ext cx="489" cy="6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3029" name="Rectangle 54"/>
            <p:cNvSpPr>
              <a:spLocks noChangeArrowheads="1"/>
            </p:cNvSpPr>
            <p:nvPr/>
          </p:nvSpPr>
          <p:spPr bwMode="auto">
            <a:xfrm>
              <a:off x="3412" y="3929"/>
              <a:ext cx="593" cy="3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dirty="0">
                  <a:latin typeface="Verdana" panose="020B0604030504040204" pitchFamily="34" charset="0"/>
                  <a:ea typeface="宋体" panose="02010600030101010101" pitchFamily="2" charset="-122"/>
                </a:rPr>
                <a:t>Irina</a:t>
              </a:r>
            </a:p>
          </p:txBody>
        </p:sp>
      </p:grpSp>
      <p:grpSp>
        <p:nvGrpSpPr>
          <p:cNvPr id="9" name="Group 55"/>
          <p:cNvGrpSpPr>
            <a:grpSpLocks/>
          </p:cNvGrpSpPr>
          <p:nvPr/>
        </p:nvGrpSpPr>
        <p:grpSpPr bwMode="auto">
          <a:xfrm>
            <a:off x="1588477" y="5567966"/>
            <a:ext cx="1066800" cy="1376363"/>
            <a:chOff x="1056" y="3360"/>
            <a:chExt cx="672" cy="867"/>
          </a:xfrm>
        </p:grpSpPr>
        <p:pic>
          <p:nvPicPr>
            <p:cNvPr id="43026" name="Picture 56" descr="j0232148"/>
            <p:cNvPicPr>
              <a:picLocks noChangeAspect="1" noChangeArrowheads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04" y="3360"/>
              <a:ext cx="464" cy="5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3027" name="Text Box 57"/>
            <p:cNvSpPr txBox="1">
              <a:spLocks noChangeArrowheads="1"/>
            </p:cNvSpPr>
            <p:nvPr/>
          </p:nvSpPr>
          <p:spPr bwMode="auto">
            <a:xfrm>
              <a:off x="1056" y="3936"/>
              <a:ext cx="672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>
                  <a:latin typeface="Verdana" panose="020B0604030504040204" pitchFamily="34" charset="0"/>
                  <a:ea typeface="宋体" panose="02010600030101010101" pitchFamily="2" charset="-122"/>
                </a:rPr>
                <a:t>David</a:t>
              </a:r>
            </a:p>
          </p:txBody>
        </p:sp>
      </p:grpSp>
      <p:sp>
        <p:nvSpPr>
          <p:cNvPr id="157754" name="Text Box 58"/>
          <p:cNvSpPr txBox="1">
            <a:spLocks noChangeArrowheads="1"/>
          </p:cNvSpPr>
          <p:nvPr/>
        </p:nvSpPr>
        <p:spPr bwMode="auto">
          <a:xfrm>
            <a:off x="2579076" y="2215165"/>
            <a:ext cx="382172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000" dirty="0" err="1">
                <a:latin typeface="Verdana" panose="020B0604030504040204" pitchFamily="34" charset="0"/>
                <a:ea typeface="宋体" panose="02010600030101010101" pitchFamily="2" charset="-122"/>
              </a:rPr>
              <a:t>Geeta</a:t>
            </a:r>
            <a:r>
              <a:rPr lang="en-US" altLang="zh-CN" sz="2000" dirty="0">
                <a:latin typeface="Verdana" panose="020B0604030504040204" pitchFamily="34" charset="0"/>
                <a:ea typeface="宋体" panose="02010600030101010101" pitchFamily="2" charset="-122"/>
              </a:rPr>
              <a:t>, </a:t>
            </a:r>
            <a:r>
              <a:rPr lang="en-US" altLang="zh-CN" sz="2000" dirty="0" err="1">
                <a:latin typeface="Verdana" panose="020B0604030504040204" pitchFamily="34" charset="0"/>
                <a:ea typeface="宋体" panose="02010600030101010101" pitchFamily="2" charset="-122"/>
              </a:rPr>
              <a:t>Heiki</a:t>
            </a:r>
            <a:r>
              <a:rPr lang="en-US" altLang="zh-CN" sz="2000" dirty="0">
                <a:latin typeface="Verdana" panose="020B0604030504040204" pitchFamily="34" charset="0"/>
                <a:ea typeface="宋体" panose="02010600030101010101" pitchFamily="2" charset="-122"/>
              </a:rPr>
              <a:t>, Irina, Fran</a:t>
            </a:r>
          </a:p>
        </p:txBody>
      </p:sp>
      <p:sp>
        <p:nvSpPr>
          <p:cNvPr id="157755" name="Rectangle 59"/>
          <p:cNvSpPr>
            <a:spLocks noChangeArrowheads="1"/>
          </p:cNvSpPr>
          <p:nvPr/>
        </p:nvSpPr>
        <p:spPr bwMode="auto">
          <a:xfrm>
            <a:off x="2655276" y="3434365"/>
            <a:ext cx="438981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000">
                <a:ea typeface="宋体" panose="02010600030101010101" pitchFamily="2" charset="-122"/>
              </a:rPr>
              <a:t>Irina, Fran, Heiki, Geeta</a:t>
            </a:r>
          </a:p>
        </p:txBody>
      </p:sp>
      <p:sp>
        <p:nvSpPr>
          <p:cNvPr id="157756" name="Rectangle 60"/>
          <p:cNvSpPr>
            <a:spLocks noChangeArrowheads="1"/>
          </p:cNvSpPr>
          <p:nvPr/>
        </p:nvSpPr>
        <p:spPr bwMode="auto">
          <a:xfrm>
            <a:off x="2655276" y="4653565"/>
            <a:ext cx="438981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000">
                <a:ea typeface="宋体" panose="02010600030101010101" pitchFamily="2" charset="-122"/>
              </a:rPr>
              <a:t>Geeta, Fran, Heiki, Irina</a:t>
            </a:r>
          </a:p>
        </p:txBody>
      </p:sp>
      <p:sp>
        <p:nvSpPr>
          <p:cNvPr id="157757" name="Rectangle 61"/>
          <p:cNvSpPr>
            <a:spLocks noChangeArrowheads="1"/>
          </p:cNvSpPr>
          <p:nvPr/>
        </p:nvSpPr>
        <p:spPr bwMode="auto">
          <a:xfrm>
            <a:off x="2579076" y="5872765"/>
            <a:ext cx="438981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000">
                <a:ea typeface="宋体" panose="02010600030101010101" pitchFamily="2" charset="-122"/>
              </a:rPr>
              <a:t>Irina, Heiki, Geeta, Fran</a:t>
            </a:r>
          </a:p>
        </p:txBody>
      </p:sp>
      <p:sp>
        <p:nvSpPr>
          <p:cNvPr id="157758" name="Rectangle 62"/>
          <p:cNvSpPr>
            <a:spLocks noChangeArrowheads="1"/>
          </p:cNvSpPr>
          <p:nvPr/>
        </p:nvSpPr>
        <p:spPr bwMode="auto">
          <a:xfrm>
            <a:off x="8446476" y="3466115"/>
            <a:ext cx="438981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000">
                <a:ea typeface="宋体" panose="02010600030101010101" pitchFamily="2" charset="-122"/>
              </a:rPr>
              <a:t>Carl &gt;  Adam</a:t>
            </a:r>
          </a:p>
        </p:txBody>
      </p:sp>
      <p:sp>
        <p:nvSpPr>
          <p:cNvPr id="157759" name="Rectangle 63"/>
          <p:cNvSpPr>
            <a:spLocks noChangeArrowheads="1"/>
          </p:cNvSpPr>
          <p:nvPr/>
        </p:nvSpPr>
        <p:spPr bwMode="auto">
          <a:xfrm>
            <a:off x="8446476" y="6042628"/>
            <a:ext cx="438981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000">
                <a:ea typeface="宋体" panose="02010600030101010101" pitchFamily="2" charset="-122"/>
              </a:rPr>
              <a:t>David &gt;  Bob</a:t>
            </a:r>
          </a:p>
        </p:txBody>
      </p:sp>
      <p:sp>
        <p:nvSpPr>
          <p:cNvPr id="157760" name="Text Box 64"/>
          <p:cNvSpPr txBox="1">
            <a:spLocks noChangeArrowheads="1"/>
          </p:cNvSpPr>
          <p:nvPr/>
        </p:nvSpPr>
        <p:spPr bwMode="auto">
          <a:xfrm>
            <a:off x="3036277" y="3807838"/>
            <a:ext cx="4724400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zh-CN" sz="2600" dirty="0">
                <a:latin typeface="+mn-lt"/>
                <a:ea typeface="宋体" pitchFamily="2" charset="-122"/>
              </a:rPr>
              <a:t>This is a stable matching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5539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417 0.00116 L 0.57799 0.17523 " pathEditMode="relative" rAng="0" ptsTypes="AA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685" y="8704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" dur="500"/>
                                        <p:tgtEl>
                                          <p:spTgt spid="1577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7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3.39579E-6 L 0.55 0.36641 " pathEditMode="relative" ptsTypes="AA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2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3" dur="500"/>
                                        <p:tgtEl>
                                          <p:spTgt spid="1577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7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45833E-6 -1.11111E-6 L 0.45 -0.12222 " pathEditMode="relative" rAng="0" ptsTypes="AA">
                                      <p:cBhvr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500" y="-6111"/>
                                    </p:animMotion>
                                  </p:childTnLst>
                                </p:cTn>
                              </p:par>
                              <p:par>
                                <p:cTn id="3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4" dur="500"/>
                                        <p:tgtEl>
                                          <p:spTgt spid="1577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7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578 0.17524 L 0.0125 -0.03218 " pathEditMode="relative" rAng="0" ptsTypes="AA">
                                      <p:cBhvr>
                                        <p:cTn id="4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125" y="-10116"/>
                                    </p:animMotion>
                                  </p:childTnLst>
                                </p:cTn>
                              </p:par>
                              <p:par>
                                <p:cTn id="4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5" dur="500"/>
                                        <p:tgtEl>
                                          <p:spTgt spid="1577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7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5 -0.12222 L 0.58424 -0.18148 " pathEditMode="relative" rAng="0" ptsTypes="AA">
                                      <p:cBhvr>
                                        <p:cTn id="5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680" y="-27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4.78834E-6 L 0.55834 0.3442 " pathEditMode="relative" rAng="0" ptsTypes="AA">
                                      <p:cBhvr>
                                        <p:cTn id="5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917" y="17210"/>
                                    </p:animMotion>
                                  </p:childTnLst>
                                </p:cTn>
                              </p:par>
                              <p:par>
                                <p:cTn id="59" presetID="3" presetClass="exit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0" dur="500"/>
                                        <p:tgtEl>
                                          <p:spTgt spid="1577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7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5.096E-6 L 0.43333 5.096E-6 " pathEditMode="relative" ptsTypes="AA">
                                      <p:cBhvr>
                                        <p:cTn id="6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0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1" dur="500"/>
                                        <p:tgtEl>
                                          <p:spTgt spid="1577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7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55 0.36642 L -0.00833 6.79621E-6 " pathEditMode="relative" ptsTypes="AA">
                                      <p:cBhvr>
                                        <p:cTn id="8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8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2" dur="500"/>
                                        <p:tgtEl>
                                          <p:spTgt spid="1577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7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3333 5.096E-6 L 0.55833 5.096E-6 " pathEditMode="relative" ptsTypes="AA">
                                      <p:cBhvr>
                                        <p:cTn id="8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54167E-6 4.07407E-6 L 0.56146 -0.16968 " pathEditMode="relative" rAng="0" ptsTypes="AA">
                                      <p:cBhvr>
                                        <p:cTn id="9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073" y="-8495"/>
                                    </p:animMotion>
                                  </p:childTnLst>
                                </p:cTn>
                              </p:par>
                              <p:par>
                                <p:cTn id="96" presetID="3" presetClass="exit" presetSubtype="1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7" dur="500"/>
                                        <p:tgtEl>
                                          <p:spTgt spid="1577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7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3" dur="500"/>
                                        <p:tgtEl>
                                          <p:spTgt spid="1577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7754" grpId="0"/>
      <p:bldP spid="157754" grpId="1"/>
      <p:bldP spid="157754" grpId="2"/>
      <p:bldP spid="157754" grpId="3"/>
      <p:bldP spid="157755" grpId="0"/>
      <p:bldP spid="157755" grpId="1"/>
      <p:bldP spid="157755" grpId="2"/>
      <p:bldP spid="157755" grpId="3"/>
      <p:bldP spid="157756" grpId="0"/>
      <p:bldP spid="157756" grpId="1"/>
      <p:bldP spid="157757" grpId="0"/>
      <p:bldP spid="157757" grpId="1"/>
      <p:bldP spid="157758" grpId="0"/>
      <p:bldP spid="157758" grpId="1"/>
      <p:bldP spid="157759" grpId="0"/>
      <p:bldP spid="157759" grpId="1"/>
      <p:bldP spid="15776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8" name="Rectangle 28"/>
          <p:cNvSpPr>
            <a:spLocks noChangeArrowheads="1"/>
          </p:cNvSpPr>
          <p:nvPr/>
        </p:nvSpPr>
        <p:spPr bwMode="auto">
          <a:xfrm>
            <a:off x="8647113" y="3270071"/>
            <a:ext cx="6921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ja-JP" sz="4000">
                <a:solidFill>
                  <a:srgbClr val="F80000"/>
                </a:solidFill>
                <a:ea typeface="ＭＳ Ｐゴシック" panose="020B0600070205080204" pitchFamily="34" charset="-128"/>
              </a:rPr>
              <a:t>×</a:t>
            </a:r>
          </a:p>
        </p:txBody>
      </p:sp>
      <p:sp>
        <p:nvSpPr>
          <p:cNvPr id="81947" name="Rectangle 27"/>
          <p:cNvSpPr>
            <a:spLocks noChangeArrowheads="1"/>
          </p:cNvSpPr>
          <p:nvPr/>
        </p:nvSpPr>
        <p:spPr bwMode="auto">
          <a:xfrm>
            <a:off x="8113713" y="3270071"/>
            <a:ext cx="6921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ja-JP" sz="4000">
                <a:solidFill>
                  <a:srgbClr val="F80000"/>
                </a:solidFill>
                <a:ea typeface="ＭＳ Ｐゴシック" panose="020B0600070205080204" pitchFamily="34" charset="-128"/>
              </a:rPr>
              <a:t>×</a:t>
            </a:r>
          </a:p>
        </p:txBody>
      </p:sp>
      <p:sp>
        <p:nvSpPr>
          <p:cNvPr id="81946" name="Rectangle 26"/>
          <p:cNvSpPr>
            <a:spLocks noChangeArrowheads="1"/>
          </p:cNvSpPr>
          <p:nvPr/>
        </p:nvSpPr>
        <p:spPr bwMode="auto">
          <a:xfrm>
            <a:off x="8647113" y="2584271"/>
            <a:ext cx="6921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ja-JP" sz="4000">
                <a:solidFill>
                  <a:srgbClr val="F80000"/>
                </a:solidFill>
                <a:ea typeface="ＭＳ Ｐゴシック" panose="020B0600070205080204" pitchFamily="34" charset="-128"/>
              </a:rPr>
              <a:t>×</a:t>
            </a:r>
          </a:p>
        </p:txBody>
      </p:sp>
      <p:sp>
        <p:nvSpPr>
          <p:cNvPr id="81949" name="Rectangle 29"/>
          <p:cNvSpPr>
            <a:spLocks noChangeArrowheads="1"/>
          </p:cNvSpPr>
          <p:nvPr/>
        </p:nvSpPr>
        <p:spPr bwMode="auto">
          <a:xfrm>
            <a:off x="7580313" y="1822271"/>
            <a:ext cx="6921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ja-JP" sz="4000">
                <a:solidFill>
                  <a:srgbClr val="F80000"/>
                </a:solidFill>
                <a:ea typeface="ＭＳ Ｐゴシック" panose="020B0600070205080204" pitchFamily="34" charset="-128"/>
              </a:rPr>
              <a:t>×</a:t>
            </a:r>
          </a:p>
        </p:txBody>
      </p:sp>
      <p:sp>
        <p:nvSpPr>
          <p:cNvPr id="81939" name="Rectangle 19"/>
          <p:cNvSpPr>
            <a:spLocks noChangeArrowheads="1"/>
          </p:cNvSpPr>
          <p:nvPr/>
        </p:nvSpPr>
        <p:spPr bwMode="auto">
          <a:xfrm>
            <a:off x="2703513" y="4794071"/>
            <a:ext cx="6921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ja-JP" sz="4000">
                <a:solidFill>
                  <a:srgbClr val="F80000"/>
                </a:solidFill>
                <a:ea typeface="ＭＳ Ｐゴシック" panose="020B0600070205080204" pitchFamily="34" charset="-128"/>
              </a:rPr>
              <a:t>×</a:t>
            </a:r>
          </a:p>
        </p:txBody>
      </p:sp>
      <p:sp>
        <p:nvSpPr>
          <p:cNvPr id="81936" name="Text Box 16"/>
          <p:cNvSpPr txBox="1">
            <a:spLocks noChangeArrowheads="1"/>
          </p:cNvSpPr>
          <p:nvPr/>
        </p:nvSpPr>
        <p:spPr bwMode="auto">
          <a:xfrm>
            <a:off x="2703513" y="4032071"/>
            <a:ext cx="6921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ja-JP" sz="4000">
                <a:solidFill>
                  <a:srgbClr val="F80000"/>
                </a:solidFill>
                <a:ea typeface="ＭＳ Ｐゴシック" panose="020B0600070205080204" pitchFamily="34" charset="-128"/>
              </a:rPr>
              <a:t>×</a:t>
            </a:r>
            <a:endParaRPr lang="en-US" altLang="ja-JP">
              <a:solidFill>
                <a:srgbClr val="F80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81937" name="Rectangle 17"/>
          <p:cNvSpPr>
            <a:spLocks noChangeArrowheads="1"/>
          </p:cNvSpPr>
          <p:nvPr/>
        </p:nvSpPr>
        <p:spPr bwMode="auto">
          <a:xfrm>
            <a:off x="2703513" y="3346271"/>
            <a:ext cx="6921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ja-JP" sz="4000">
                <a:solidFill>
                  <a:srgbClr val="F80000"/>
                </a:solidFill>
                <a:ea typeface="ＭＳ Ｐゴシック" panose="020B0600070205080204" pitchFamily="34" charset="-128"/>
              </a:rPr>
              <a:t>×</a:t>
            </a:r>
          </a:p>
        </p:txBody>
      </p:sp>
      <p:sp>
        <p:nvSpPr>
          <p:cNvPr id="81922" name="Text Box 2"/>
          <p:cNvSpPr txBox="1">
            <a:spLocks noChangeArrowheads="1"/>
          </p:cNvSpPr>
          <p:nvPr/>
        </p:nvSpPr>
        <p:spPr bwMode="auto">
          <a:xfrm>
            <a:off x="2246314" y="1974670"/>
            <a:ext cx="7374135" cy="341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ja-JP" b="1" dirty="0">
                <a:ea typeface="ＭＳ Ｐゴシック" panose="020B0600070205080204" pitchFamily="34" charset="-128"/>
              </a:rPr>
              <a:t>1:     a     c     b     d     e             a:     2     1     3     4     5 </a:t>
            </a:r>
          </a:p>
          <a:p>
            <a:pPr eaLnBrk="1" hangingPunct="1"/>
            <a:endParaRPr lang="en-US" altLang="ja-JP" b="1" dirty="0"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altLang="ja-JP" b="1" dirty="0">
                <a:ea typeface="ＭＳ Ｐゴシック" panose="020B0600070205080204" pitchFamily="34" charset="-128"/>
              </a:rPr>
              <a:t>2:     c     a     e     b     d             b:     2     1     4     5     3</a:t>
            </a:r>
          </a:p>
          <a:p>
            <a:pPr eaLnBrk="1" hangingPunct="1"/>
            <a:endParaRPr lang="en-US" altLang="ja-JP" b="1" dirty="0"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altLang="ja-JP" b="1" dirty="0">
                <a:ea typeface="ＭＳ Ｐゴシック" panose="020B0600070205080204" pitchFamily="34" charset="-128"/>
              </a:rPr>
              <a:t>3:     b     a     e     d     c             c:     1     2     3     5     4</a:t>
            </a:r>
          </a:p>
          <a:p>
            <a:pPr eaLnBrk="1" hangingPunct="1"/>
            <a:endParaRPr lang="en-US" altLang="ja-JP" b="1" dirty="0"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altLang="ja-JP" b="1" dirty="0">
                <a:ea typeface="ＭＳ Ｐゴシック" panose="020B0600070205080204" pitchFamily="34" charset="-128"/>
              </a:rPr>
              <a:t>4:     c     b     d     e     a             d:     3     1     4     2     5</a:t>
            </a:r>
          </a:p>
          <a:p>
            <a:pPr eaLnBrk="1" hangingPunct="1"/>
            <a:endParaRPr lang="en-US" altLang="ja-JP" b="1" dirty="0"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altLang="ja-JP" b="1" dirty="0">
                <a:ea typeface="ＭＳ Ｐゴシック" panose="020B0600070205080204" pitchFamily="34" charset="-128"/>
              </a:rPr>
              <a:t>5:     c     d     b     e     a             e:     4     3     1     2     5    </a:t>
            </a:r>
          </a:p>
        </p:txBody>
      </p:sp>
      <p:sp>
        <p:nvSpPr>
          <p:cNvPr id="81924" name="AutoShape 4"/>
          <p:cNvSpPr>
            <a:spLocks noChangeArrowheads="1"/>
          </p:cNvSpPr>
          <p:nvPr/>
        </p:nvSpPr>
        <p:spPr bwMode="auto">
          <a:xfrm>
            <a:off x="2855913" y="3498670"/>
            <a:ext cx="381000" cy="457200"/>
          </a:xfrm>
          <a:custGeom>
            <a:avLst/>
            <a:gdLst>
              <a:gd name="T0" fmla="*/ 59270336 w 21600"/>
              <a:gd name="T1" fmla="*/ 0 h 21600"/>
              <a:gd name="T2" fmla="*/ 17358589 w 21600"/>
              <a:gd name="T3" fmla="*/ 29995453 h 21600"/>
              <a:gd name="T4" fmla="*/ 0 w 21600"/>
              <a:gd name="T5" fmla="*/ 102419150 h 21600"/>
              <a:gd name="T6" fmla="*/ 17358589 w 21600"/>
              <a:gd name="T7" fmla="*/ 174842847 h 21600"/>
              <a:gd name="T8" fmla="*/ 59270336 w 21600"/>
              <a:gd name="T9" fmla="*/ 204838300 h 21600"/>
              <a:gd name="T10" fmla="*/ 101182099 w 21600"/>
              <a:gd name="T11" fmla="*/ 174842847 h 21600"/>
              <a:gd name="T12" fmla="*/ 118540689 w 21600"/>
              <a:gd name="T13" fmla="*/ 102419150 h 21600"/>
              <a:gd name="T14" fmla="*/ 101182099 w 21600"/>
              <a:gd name="T15" fmla="*/ 29995453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0" y="10800"/>
                </a:moveTo>
                <a:cubicBezTo>
                  <a:pt x="0" y="16765"/>
                  <a:pt x="4835" y="21600"/>
                  <a:pt x="10800" y="21600"/>
                </a:cubicBezTo>
                <a:cubicBezTo>
                  <a:pt x="16765" y="21600"/>
                  <a:pt x="21600" y="16765"/>
                  <a:pt x="21600" y="10800"/>
                </a:cubicBezTo>
                <a:cubicBezTo>
                  <a:pt x="21600" y="4835"/>
                  <a:pt x="16765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lose/>
              </a:path>
            </a:pathLst>
          </a:cu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81925" name="AutoShape 5"/>
          <p:cNvSpPr>
            <a:spLocks noChangeArrowheads="1"/>
          </p:cNvSpPr>
          <p:nvPr/>
        </p:nvSpPr>
        <p:spPr bwMode="auto">
          <a:xfrm>
            <a:off x="8799513" y="2736670"/>
            <a:ext cx="381000" cy="457200"/>
          </a:xfrm>
          <a:custGeom>
            <a:avLst/>
            <a:gdLst>
              <a:gd name="T0" fmla="*/ 59270336 w 21600"/>
              <a:gd name="T1" fmla="*/ 0 h 21600"/>
              <a:gd name="T2" fmla="*/ 17358589 w 21600"/>
              <a:gd name="T3" fmla="*/ 29995453 h 21600"/>
              <a:gd name="T4" fmla="*/ 0 w 21600"/>
              <a:gd name="T5" fmla="*/ 102419150 h 21600"/>
              <a:gd name="T6" fmla="*/ 17358589 w 21600"/>
              <a:gd name="T7" fmla="*/ 174842847 h 21600"/>
              <a:gd name="T8" fmla="*/ 59270336 w 21600"/>
              <a:gd name="T9" fmla="*/ 204838300 h 21600"/>
              <a:gd name="T10" fmla="*/ 101182099 w 21600"/>
              <a:gd name="T11" fmla="*/ 174842847 h 21600"/>
              <a:gd name="T12" fmla="*/ 118540689 w 21600"/>
              <a:gd name="T13" fmla="*/ 102419150 h 21600"/>
              <a:gd name="T14" fmla="*/ 101182099 w 21600"/>
              <a:gd name="T15" fmla="*/ 29995453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0" y="10800"/>
                </a:moveTo>
                <a:cubicBezTo>
                  <a:pt x="0" y="16765"/>
                  <a:pt x="4835" y="21600"/>
                  <a:pt x="10800" y="21600"/>
                </a:cubicBezTo>
                <a:cubicBezTo>
                  <a:pt x="16765" y="21600"/>
                  <a:pt x="21600" y="16765"/>
                  <a:pt x="21600" y="10800"/>
                </a:cubicBezTo>
                <a:cubicBezTo>
                  <a:pt x="21600" y="4835"/>
                  <a:pt x="16765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lose/>
              </a:path>
            </a:pathLst>
          </a:cu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81926" name="AutoShape 6"/>
          <p:cNvSpPr>
            <a:spLocks noChangeArrowheads="1"/>
          </p:cNvSpPr>
          <p:nvPr/>
        </p:nvSpPr>
        <p:spPr bwMode="auto">
          <a:xfrm>
            <a:off x="2855913" y="4184470"/>
            <a:ext cx="381000" cy="457200"/>
          </a:xfrm>
          <a:custGeom>
            <a:avLst/>
            <a:gdLst>
              <a:gd name="T0" fmla="*/ 59270336 w 21600"/>
              <a:gd name="T1" fmla="*/ 0 h 21600"/>
              <a:gd name="T2" fmla="*/ 17358589 w 21600"/>
              <a:gd name="T3" fmla="*/ 29995453 h 21600"/>
              <a:gd name="T4" fmla="*/ 0 w 21600"/>
              <a:gd name="T5" fmla="*/ 102419150 h 21600"/>
              <a:gd name="T6" fmla="*/ 17358589 w 21600"/>
              <a:gd name="T7" fmla="*/ 174842847 h 21600"/>
              <a:gd name="T8" fmla="*/ 59270336 w 21600"/>
              <a:gd name="T9" fmla="*/ 204838300 h 21600"/>
              <a:gd name="T10" fmla="*/ 101182099 w 21600"/>
              <a:gd name="T11" fmla="*/ 174842847 h 21600"/>
              <a:gd name="T12" fmla="*/ 118540689 w 21600"/>
              <a:gd name="T13" fmla="*/ 102419150 h 21600"/>
              <a:gd name="T14" fmla="*/ 101182099 w 21600"/>
              <a:gd name="T15" fmla="*/ 29995453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0" y="10800"/>
                </a:moveTo>
                <a:cubicBezTo>
                  <a:pt x="0" y="16765"/>
                  <a:pt x="4835" y="21600"/>
                  <a:pt x="10800" y="21600"/>
                </a:cubicBezTo>
                <a:cubicBezTo>
                  <a:pt x="16765" y="21600"/>
                  <a:pt x="21600" y="16765"/>
                  <a:pt x="21600" y="10800"/>
                </a:cubicBezTo>
                <a:cubicBezTo>
                  <a:pt x="21600" y="4835"/>
                  <a:pt x="16765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lose/>
              </a:path>
            </a:pathLst>
          </a:cu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81927" name="AutoShape 7"/>
          <p:cNvSpPr>
            <a:spLocks noChangeArrowheads="1"/>
          </p:cNvSpPr>
          <p:nvPr/>
        </p:nvSpPr>
        <p:spPr bwMode="auto">
          <a:xfrm>
            <a:off x="2855913" y="4946470"/>
            <a:ext cx="381000" cy="457200"/>
          </a:xfrm>
          <a:custGeom>
            <a:avLst/>
            <a:gdLst>
              <a:gd name="T0" fmla="*/ 59270336 w 21600"/>
              <a:gd name="T1" fmla="*/ 0 h 21600"/>
              <a:gd name="T2" fmla="*/ 17358589 w 21600"/>
              <a:gd name="T3" fmla="*/ 29995453 h 21600"/>
              <a:gd name="T4" fmla="*/ 0 w 21600"/>
              <a:gd name="T5" fmla="*/ 102419150 h 21600"/>
              <a:gd name="T6" fmla="*/ 17358589 w 21600"/>
              <a:gd name="T7" fmla="*/ 174842847 h 21600"/>
              <a:gd name="T8" fmla="*/ 59270336 w 21600"/>
              <a:gd name="T9" fmla="*/ 204838300 h 21600"/>
              <a:gd name="T10" fmla="*/ 101182099 w 21600"/>
              <a:gd name="T11" fmla="*/ 174842847 h 21600"/>
              <a:gd name="T12" fmla="*/ 118540689 w 21600"/>
              <a:gd name="T13" fmla="*/ 102419150 h 21600"/>
              <a:gd name="T14" fmla="*/ 101182099 w 21600"/>
              <a:gd name="T15" fmla="*/ 29995453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0" y="10800"/>
                </a:moveTo>
                <a:cubicBezTo>
                  <a:pt x="0" y="16765"/>
                  <a:pt x="4835" y="21600"/>
                  <a:pt x="10800" y="21600"/>
                </a:cubicBezTo>
                <a:cubicBezTo>
                  <a:pt x="16765" y="21600"/>
                  <a:pt x="21600" y="16765"/>
                  <a:pt x="21600" y="10800"/>
                </a:cubicBezTo>
                <a:cubicBezTo>
                  <a:pt x="21600" y="4835"/>
                  <a:pt x="16765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lose/>
              </a:path>
            </a:pathLst>
          </a:cu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81928" name="AutoShape 8"/>
          <p:cNvSpPr>
            <a:spLocks noChangeArrowheads="1"/>
          </p:cNvSpPr>
          <p:nvPr/>
        </p:nvSpPr>
        <p:spPr bwMode="auto">
          <a:xfrm>
            <a:off x="8266113" y="3422470"/>
            <a:ext cx="381000" cy="457200"/>
          </a:xfrm>
          <a:custGeom>
            <a:avLst/>
            <a:gdLst>
              <a:gd name="T0" fmla="*/ 59270336 w 21600"/>
              <a:gd name="T1" fmla="*/ 0 h 21600"/>
              <a:gd name="T2" fmla="*/ 17358589 w 21600"/>
              <a:gd name="T3" fmla="*/ 29995453 h 21600"/>
              <a:gd name="T4" fmla="*/ 0 w 21600"/>
              <a:gd name="T5" fmla="*/ 102419150 h 21600"/>
              <a:gd name="T6" fmla="*/ 17358589 w 21600"/>
              <a:gd name="T7" fmla="*/ 174842847 h 21600"/>
              <a:gd name="T8" fmla="*/ 59270336 w 21600"/>
              <a:gd name="T9" fmla="*/ 204838300 h 21600"/>
              <a:gd name="T10" fmla="*/ 101182099 w 21600"/>
              <a:gd name="T11" fmla="*/ 174842847 h 21600"/>
              <a:gd name="T12" fmla="*/ 118540689 w 21600"/>
              <a:gd name="T13" fmla="*/ 102419150 h 21600"/>
              <a:gd name="T14" fmla="*/ 101182099 w 21600"/>
              <a:gd name="T15" fmla="*/ 29995453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0" y="10800"/>
                </a:moveTo>
                <a:cubicBezTo>
                  <a:pt x="0" y="16765"/>
                  <a:pt x="4835" y="21600"/>
                  <a:pt x="10800" y="21600"/>
                </a:cubicBezTo>
                <a:cubicBezTo>
                  <a:pt x="16765" y="21600"/>
                  <a:pt x="21600" y="16765"/>
                  <a:pt x="21600" y="10800"/>
                </a:cubicBezTo>
                <a:cubicBezTo>
                  <a:pt x="21600" y="4835"/>
                  <a:pt x="16765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lose/>
              </a:path>
            </a:pathLst>
          </a:cu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81929" name="AutoShape 9"/>
          <p:cNvSpPr>
            <a:spLocks noChangeArrowheads="1"/>
          </p:cNvSpPr>
          <p:nvPr/>
        </p:nvSpPr>
        <p:spPr bwMode="auto">
          <a:xfrm>
            <a:off x="8799513" y="3422470"/>
            <a:ext cx="381000" cy="457200"/>
          </a:xfrm>
          <a:custGeom>
            <a:avLst/>
            <a:gdLst>
              <a:gd name="T0" fmla="*/ 59270336 w 21600"/>
              <a:gd name="T1" fmla="*/ 0 h 21600"/>
              <a:gd name="T2" fmla="*/ 17358589 w 21600"/>
              <a:gd name="T3" fmla="*/ 29995453 h 21600"/>
              <a:gd name="T4" fmla="*/ 0 w 21600"/>
              <a:gd name="T5" fmla="*/ 102419150 h 21600"/>
              <a:gd name="T6" fmla="*/ 17358589 w 21600"/>
              <a:gd name="T7" fmla="*/ 174842847 h 21600"/>
              <a:gd name="T8" fmla="*/ 59270336 w 21600"/>
              <a:gd name="T9" fmla="*/ 204838300 h 21600"/>
              <a:gd name="T10" fmla="*/ 101182099 w 21600"/>
              <a:gd name="T11" fmla="*/ 174842847 h 21600"/>
              <a:gd name="T12" fmla="*/ 118540689 w 21600"/>
              <a:gd name="T13" fmla="*/ 102419150 h 21600"/>
              <a:gd name="T14" fmla="*/ 101182099 w 21600"/>
              <a:gd name="T15" fmla="*/ 29995453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0" y="10800"/>
                </a:moveTo>
                <a:cubicBezTo>
                  <a:pt x="0" y="16765"/>
                  <a:pt x="4835" y="21600"/>
                  <a:pt x="10800" y="21600"/>
                </a:cubicBezTo>
                <a:cubicBezTo>
                  <a:pt x="16765" y="21600"/>
                  <a:pt x="21600" y="16765"/>
                  <a:pt x="21600" y="10800"/>
                </a:cubicBezTo>
                <a:cubicBezTo>
                  <a:pt x="21600" y="4835"/>
                  <a:pt x="16765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lose/>
              </a:path>
            </a:pathLst>
          </a:cu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81930" name="AutoShape 10"/>
          <p:cNvSpPr>
            <a:spLocks noChangeArrowheads="1"/>
          </p:cNvSpPr>
          <p:nvPr/>
        </p:nvSpPr>
        <p:spPr bwMode="auto">
          <a:xfrm>
            <a:off x="7199313" y="1974670"/>
            <a:ext cx="381000" cy="457200"/>
          </a:xfrm>
          <a:custGeom>
            <a:avLst/>
            <a:gdLst>
              <a:gd name="T0" fmla="*/ 59270336 w 21600"/>
              <a:gd name="T1" fmla="*/ 0 h 21600"/>
              <a:gd name="T2" fmla="*/ 17358589 w 21600"/>
              <a:gd name="T3" fmla="*/ 29995453 h 21600"/>
              <a:gd name="T4" fmla="*/ 0 w 21600"/>
              <a:gd name="T5" fmla="*/ 102419150 h 21600"/>
              <a:gd name="T6" fmla="*/ 17358589 w 21600"/>
              <a:gd name="T7" fmla="*/ 174842847 h 21600"/>
              <a:gd name="T8" fmla="*/ 59270336 w 21600"/>
              <a:gd name="T9" fmla="*/ 204838300 h 21600"/>
              <a:gd name="T10" fmla="*/ 101182099 w 21600"/>
              <a:gd name="T11" fmla="*/ 174842847 h 21600"/>
              <a:gd name="T12" fmla="*/ 118540689 w 21600"/>
              <a:gd name="T13" fmla="*/ 102419150 h 21600"/>
              <a:gd name="T14" fmla="*/ 101182099 w 21600"/>
              <a:gd name="T15" fmla="*/ 29995453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0" y="10800"/>
                </a:moveTo>
                <a:cubicBezTo>
                  <a:pt x="0" y="16765"/>
                  <a:pt x="4835" y="21600"/>
                  <a:pt x="10800" y="21600"/>
                </a:cubicBezTo>
                <a:cubicBezTo>
                  <a:pt x="16765" y="21600"/>
                  <a:pt x="21600" y="16765"/>
                  <a:pt x="21600" y="10800"/>
                </a:cubicBezTo>
                <a:cubicBezTo>
                  <a:pt x="21600" y="4835"/>
                  <a:pt x="16765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lose/>
              </a:path>
            </a:pathLst>
          </a:cu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81931" name="AutoShape 11"/>
          <p:cNvSpPr>
            <a:spLocks noChangeArrowheads="1"/>
          </p:cNvSpPr>
          <p:nvPr/>
        </p:nvSpPr>
        <p:spPr bwMode="auto">
          <a:xfrm>
            <a:off x="2855913" y="2050870"/>
            <a:ext cx="381000" cy="457200"/>
          </a:xfrm>
          <a:custGeom>
            <a:avLst/>
            <a:gdLst>
              <a:gd name="T0" fmla="*/ 59270336 w 21600"/>
              <a:gd name="T1" fmla="*/ 0 h 21600"/>
              <a:gd name="T2" fmla="*/ 17358589 w 21600"/>
              <a:gd name="T3" fmla="*/ 29995453 h 21600"/>
              <a:gd name="T4" fmla="*/ 0 w 21600"/>
              <a:gd name="T5" fmla="*/ 102419150 h 21600"/>
              <a:gd name="T6" fmla="*/ 17358589 w 21600"/>
              <a:gd name="T7" fmla="*/ 174842847 h 21600"/>
              <a:gd name="T8" fmla="*/ 59270336 w 21600"/>
              <a:gd name="T9" fmla="*/ 204838300 h 21600"/>
              <a:gd name="T10" fmla="*/ 101182099 w 21600"/>
              <a:gd name="T11" fmla="*/ 174842847 h 21600"/>
              <a:gd name="T12" fmla="*/ 118540689 w 21600"/>
              <a:gd name="T13" fmla="*/ 102419150 h 21600"/>
              <a:gd name="T14" fmla="*/ 101182099 w 21600"/>
              <a:gd name="T15" fmla="*/ 29995453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0" y="10800"/>
                </a:moveTo>
                <a:cubicBezTo>
                  <a:pt x="0" y="16765"/>
                  <a:pt x="4835" y="21600"/>
                  <a:pt x="10800" y="21600"/>
                </a:cubicBezTo>
                <a:cubicBezTo>
                  <a:pt x="16765" y="21600"/>
                  <a:pt x="21600" y="16765"/>
                  <a:pt x="21600" y="10800"/>
                </a:cubicBezTo>
                <a:cubicBezTo>
                  <a:pt x="21600" y="4835"/>
                  <a:pt x="16765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lose/>
              </a:path>
            </a:pathLst>
          </a:cu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81932" name="AutoShape 12"/>
          <p:cNvSpPr>
            <a:spLocks noChangeArrowheads="1"/>
          </p:cNvSpPr>
          <p:nvPr/>
        </p:nvSpPr>
        <p:spPr bwMode="auto">
          <a:xfrm>
            <a:off x="2855913" y="2736670"/>
            <a:ext cx="381000" cy="457200"/>
          </a:xfrm>
          <a:custGeom>
            <a:avLst/>
            <a:gdLst>
              <a:gd name="T0" fmla="*/ 59270336 w 21600"/>
              <a:gd name="T1" fmla="*/ 0 h 21600"/>
              <a:gd name="T2" fmla="*/ 17358589 w 21600"/>
              <a:gd name="T3" fmla="*/ 29995453 h 21600"/>
              <a:gd name="T4" fmla="*/ 0 w 21600"/>
              <a:gd name="T5" fmla="*/ 102419150 h 21600"/>
              <a:gd name="T6" fmla="*/ 17358589 w 21600"/>
              <a:gd name="T7" fmla="*/ 174842847 h 21600"/>
              <a:gd name="T8" fmla="*/ 59270336 w 21600"/>
              <a:gd name="T9" fmla="*/ 204838300 h 21600"/>
              <a:gd name="T10" fmla="*/ 101182099 w 21600"/>
              <a:gd name="T11" fmla="*/ 174842847 h 21600"/>
              <a:gd name="T12" fmla="*/ 118540689 w 21600"/>
              <a:gd name="T13" fmla="*/ 102419150 h 21600"/>
              <a:gd name="T14" fmla="*/ 101182099 w 21600"/>
              <a:gd name="T15" fmla="*/ 29995453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0" y="10800"/>
                </a:moveTo>
                <a:cubicBezTo>
                  <a:pt x="0" y="16765"/>
                  <a:pt x="4835" y="21600"/>
                  <a:pt x="10800" y="21600"/>
                </a:cubicBezTo>
                <a:cubicBezTo>
                  <a:pt x="16765" y="21600"/>
                  <a:pt x="21600" y="16765"/>
                  <a:pt x="21600" y="10800"/>
                </a:cubicBezTo>
                <a:cubicBezTo>
                  <a:pt x="21600" y="4835"/>
                  <a:pt x="16765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lose/>
              </a:path>
            </a:pathLst>
          </a:cu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81933" name="AutoShape 13"/>
          <p:cNvSpPr>
            <a:spLocks noChangeArrowheads="1"/>
          </p:cNvSpPr>
          <p:nvPr/>
        </p:nvSpPr>
        <p:spPr bwMode="auto">
          <a:xfrm>
            <a:off x="7199313" y="3422470"/>
            <a:ext cx="381000" cy="457200"/>
          </a:xfrm>
          <a:custGeom>
            <a:avLst/>
            <a:gdLst>
              <a:gd name="T0" fmla="*/ 59270336 w 21600"/>
              <a:gd name="T1" fmla="*/ 0 h 21600"/>
              <a:gd name="T2" fmla="*/ 17358589 w 21600"/>
              <a:gd name="T3" fmla="*/ 29995453 h 21600"/>
              <a:gd name="T4" fmla="*/ 0 w 21600"/>
              <a:gd name="T5" fmla="*/ 102419150 h 21600"/>
              <a:gd name="T6" fmla="*/ 17358589 w 21600"/>
              <a:gd name="T7" fmla="*/ 174842847 h 21600"/>
              <a:gd name="T8" fmla="*/ 59270336 w 21600"/>
              <a:gd name="T9" fmla="*/ 204838300 h 21600"/>
              <a:gd name="T10" fmla="*/ 101182099 w 21600"/>
              <a:gd name="T11" fmla="*/ 174842847 h 21600"/>
              <a:gd name="T12" fmla="*/ 118540689 w 21600"/>
              <a:gd name="T13" fmla="*/ 102419150 h 21600"/>
              <a:gd name="T14" fmla="*/ 101182099 w 21600"/>
              <a:gd name="T15" fmla="*/ 29995453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0" y="10800"/>
                </a:moveTo>
                <a:cubicBezTo>
                  <a:pt x="0" y="16765"/>
                  <a:pt x="4835" y="21600"/>
                  <a:pt x="10800" y="21600"/>
                </a:cubicBezTo>
                <a:cubicBezTo>
                  <a:pt x="16765" y="21600"/>
                  <a:pt x="21600" y="16765"/>
                  <a:pt x="21600" y="10800"/>
                </a:cubicBezTo>
                <a:cubicBezTo>
                  <a:pt x="21600" y="4835"/>
                  <a:pt x="16765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lose/>
              </a:path>
            </a:pathLst>
          </a:cu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81934" name="AutoShape 14"/>
          <p:cNvSpPr>
            <a:spLocks noChangeArrowheads="1"/>
          </p:cNvSpPr>
          <p:nvPr/>
        </p:nvSpPr>
        <p:spPr bwMode="auto">
          <a:xfrm>
            <a:off x="3389313" y="4184470"/>
            <a:ext cx="381000" cy="457200"/>
          </a:xfrm>
          <a:custGeom>
            <a:avLst/>
            <a:gdLst>
              <a:gd name="T0" fmla="*/ 59270336 w 21600"/>
              <a:gd name="T1" fmla="*/ 0 h 21600"/>
              <a:gd name="T2" fmla="*/ 17358589 w 21600"/>
              <a:gd name="T3" fmla="*/ 29995453 h 21600"/>
              <a:gd name="T4" fmla="*/ 0 w 21600"/>
              <a:gd name="T5" fmla="*/ 102419150 h 21600"/>
              <a:gd name="T6" fmla="*/ 17358589 w 21600"/>
              <a:gd name="T7" fmla="*/ 174842847 h 21600"/>
              <a:gd name="T8" fmla="*/ 59270336 w 21600"/>
              <a:gd name="T9" fmla="*/ 204838300 h 21600"/>
              <a:gd name="T10" fmla="*/ 101182099 w 21600"/>
              <a:gd name="T11" fmla="*/ 174842847 h 21600"/>
              <a:gd name="T12" fmla="*/ 118540689 w 21600"/>
              <a:gd name="T13" fmla="*/ 102419150 h 21600"/>
              <a:gd name="T14" fmla="*/ 101182099 w 21600"/>
              <a:gd name="T15" fmla="*/ 29995453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0" y="10800"/>
                </a:moveTo>
                <a:cubicBezTo>
                  <a:pt x="0" y="16765"/>
                  <a:pt x="4835" y="21600"/>
                  <a:pt x="10800" y="21600"/>
                </a:cubicBezTo>
                <a:cubicBezTo>
                  <a:pt x="16765" y="21600"/>
                  <a:pt x="21600" y="16765"/>
                  <a:pt x="21600" y="10800"/>
                </a:cubicBezTo>
                <a:cubicBezTo>
                  <a:pt x="21600" y="4835"/>
                  <a:pt x="16765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lose/>
              </a:path>
            </a:pathLst>
          </a:cu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81935" name="AutoShape 15"/>
          <p:cNvSpPr>
            <a:spLocks noChangeArrowheads="1"/>
          </p:cNvSpPr>
          <p:nvPr/>
        </p:nvSpPr>
        <p:spPr bwMode="auto">
          <a:xfrm>
            <a:off x="7808913" y="2736670"/>
            <a:ext cx="381000" cy="457200"/>
          </a:xfrm>
          <a:custGeom>
            <a:avLst/>
            <a:gdLst>
              <a:gd name="T0" fmla="*/ 59270336 w 21600"/>
              <a:gd name="T1" fmla="*/ 0 h 21600"/>
              <a:gd name="T2" fmla="*/ 17358589 w 21600"/>
              <a:gd name="T3" fmla="*/ 29995453 h 21600"/>
              <a:gd name="T4" fmla="*/ 0 w 21600"/>
              <a:gd name="T5" fmla="*/ 102419150 h 21600"/>
              <a:gd name="T6" fmla="*/ 17358589 w 21600"/>
              <a:gd name="T7" fmla="*/ 174842847 h 21600"/>
              <a:gd name="T8" fmla="*/ 59270336 w 21600"/>
              <a:gd name="T9" fmla="*/ 204838300 h 21600"/>
              <a:gd name="T10" fmla="*/ 101182099 w 21600"/>
              <a:gd name="T11" fmla="*/ 174842847 h 21600"/>
              <a:gd name="T12" fmla="*/ 118540689 w 21600"/>
              <a:gd name="T13" fmla="*/ 102419150 h 21600"/>
              <a:gd name="T14" fmla="*/ 101182099 w 21600"/>
              <a:gd name="T15" fmla="*/ 29995453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0" y="10800"/>
                </a:moveTo>
                <a:cubicBezTo>
                  <a:pt x="0" y="16765"/>
                  <a:pt x="4835" y="21600"/>
                  <a:pt x="10800" y="21600"/>
                </a:cubicBezTo>
                <a:cubicBezTo>
                  <a:pt x="16765" y="21600"/>
                  <a:pt x="21600" y="16765"/>
                  <a:pt x="21600" y="10800"/>
                </a:cubicBezTo>
                <a:cubicBezTo>
                  <a:pt x="21600" y="4835"/>
                  <a:pt x="16765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lose/>
              </a:path>
            </a:pathLst>
          </a:cu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81938" name="Rectangle 18"/>
          <p:cNvSpPr>
            <a:spLocks noChangeArrowheads="1"/>
          </p:cNvSpPr>
          <p:nvPr/>
        </p:nvSpPr>
        <p:spPr bwMode="auto">
          <a:xfrm>
            <a:off x="3236913" y="3346271"/>
            <a:ext cx="6921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ja-JP" sz="4000">
                <a:solidFill>
                  <a:srgbClr val="F80000"/>
                </a:solidFill>
                <a:ea typeface="ＭＳ Ｐゴシック" panose="020B0600070205080204" pitchFamily="34" charset="-128"/>
              </a:rPr>
              <a:t>×</a:t>
            </a:r>
          </a:p>
        </p:txBody>
      </p:sp>
      <p:sp>
        <p:nvSpPr>
          <p:cNvPr id="81940" name="AutoShape 20"/>
          <p:cNvSpPr>
            <a:spLocks noChangeArrowheads="1"/>
          </p:cNvSpPr>
          <p:nvPr/>
        </p:nvSpPr>
        <p:spPr bwMode="auto">
          <a:xfrm>
            <a:off x="3389313" y="3498670"/>
            <a:ext cx="381000" cy="457200"/>
          </a:xfrm>
          <a:custGeom>
            <a:avLst/>
            <a:gdLst>
              <a:gd name="T0" fmla="*/ 59270336 w 21600"/>
              <a:gd name="T1" fmla="*/ 0 h 21600"/>
              <a:gd name="T2" fmla="*/ 17358589 w 21600"/>
              <a:gd name="T3" fmla="*/ 29995453 h 21600"/>
              <a:gd name="T4" fmla="*/ 0 w 21600"/>
              <a:gd name="T5" fmla="*/ 102419150 h 21600"/>
              <a:gd name="T6" fmla="*/ 17358589 w 21600"/>
              <a:gd name="T7" fmla="*/ 174842847 h 21600"/>
              <a:gd name="T8" fmla="*/ 59270336 w 21600"/>
              <a:gd name="T9" fmla="*/ 204838300 h 21600"/>
              <a:gd name="T10" fmla="*/ 101182099 w 21600"/>
              <a:gd name="T11" fmla="*/ 174842847 h 21600"/>
              <a:gd name="T12" fmla="*/ 118540689 w 21600"/>
              <a:gd name="T13" fmla="*/ 102419150 h 21600"/>
              <a:gd name="T14" fmla="*/ 101182099 w 21600"/>
              <a:gd name="T15" fmla="*/ 29995453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0" y="10800"/>
                </a:moveTo>
                <a:cubicBezTo>
                  <a:pt x="0" y="16765"/>
                  <a:pt x="4835" y="21600"/>
                  <a:pt x="10800" y="21600"/>
                </a:cubicBezTo>
                <a:cubicBezTo>
                  <a:pt x="16765" y="21600"/>
                  <a:pt x="21600" y="16765"/>
                  <a:pt x="21600" y="10800"/>
                </a:cubicBezTo>
                <a:cubicBezTo>
                  <a:pt x="21600" y="4835"/>
                  <a:pt x="16765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lose/>
              </a:path>
            </a:pathLst>
          </a:cu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81941" name="AutoShape 21"/>
          <p:cNvSpPr>
            <a:spLocks noChangeArrowheads="1"/>
          </p:cNvSpPr>
          <p:nvPr/>
        </p:nvSpPr>
        <p:spPr bwMode="auto">
          <a:xfrm>
            <a:off x="7732713" y="1974670"/>
            <a:ext cx="381000" cy="457200"/>
          </a:xfrm>
          <a:custGeom>
            <a:avLst/>
            <a:gdLst>
              <a:gd name="T0" fmla="*/ 59270336 w 21600"/>
              <a:gd name="T1" fmla="*/ 0 h 21600"/>
              <a:gd name="T2" fmla="*/ 17358589 w 21600"/>
              <a:gd name="T3" fmla="*/ 29995453 h 21600"/>
              <a:gd name="T4" fmla="*/ 0 w 21600"/>
              <a:gd name="T5" fmla="*/ 102419150 h 21600"/>
              <a:gd name="T6" fmla="*/ 17358589 w 21600"/>
              <a:gd name="T7" fmla="*/ 174842847 h 21600"/>
              <a:gd name="T8" fmla="*/ 59270336 w 21600"/>
              <a:gd name="T9" fmla="*/ 204838300 h 21600"/>
              <a:gd name="T10" fmla="*/ 101182099 w 21600"/>
              <a:gd name="T11" fmla="*/ 174842847 h 21600"/>
              <a:gd name="T12" fmla="*/ 118540689 w 21600"/>
              <a:gd name="T13" fmla="*/ 102419150 h 21600"/>
              <a:gd name="T14" fmla="*/ 101182099 w 21600"/>
              <a:gd name="T15" fmla="*/ 29995453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0" y="10800"/>
                </a:moveTo>
                <a:cubicBezTo>
                  <a:pt x="0" y="16765"/>
                  <a:pt x="4835" y="21600"/>
                  <a:pt x="10800" y="21600"/>
                </a:cubicBezTo>
                <a:cubicBezTo>
                  <a:pt x="16765" y="21600"/>
                  <a:pt x="21600" y="16765"/>
                  <a:pt x="21600" y="10800"/>
                </a:cubicBezTo>
                <a:cubicBezTo>
                  <a:pt x="21600" y="4835"/>
                  <a:pt x="16765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lose/>
              </a:path>
            </a:pathLst>
          </a:cu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81942" name="AutoShape 22"/>
          <p:cNvSpPr>
            <a:spLocks noChangeArrowheads="1"/>
          </p:cNvSpPr>
          <p:nvPr/>
        </p:nvSpPr>
        <p:spPr bwMode="auto">
          <a:xfrm>
            <a:off x="3389313" y="4946470"/>
            <a:ext cx="381000" cy="457200"/>
          </a:xfrm>
          <a:custGeom>
            <a:avLst/>
            <a:gdLst>
              <a:gd name="T0" fmla="*/ 59270336 w 21600"/>
              <a:gd name="T1" fmla="*/ 0 h 21600"/>
              <a:gd name="T2" fmla="*/ 17358589 w 21600"/>
              <a:gd name="T3" fmla="*/ 29995453 h 21600"/>
              <a:gd name="T4" fmla="*/ 0 w 21600"/>
              <a:gd name="T5" fmla="*/ 102419150 h 21600"/>
              <a:gd name="T6" fmla="*/ 17358589 w 21600"/>
              <a:gd name="T7" fmla="*/ 174842847 h 21600"/>
              <a:gd name="T8" fmla="*/ 59270336 w 21600"/>
              <a:gd name="T9" fmla="*/ 204838300 h 21600"/>
              <a:gd name="T10" fmla="*/ 101182099 w 21600"/>
              <a:gd name="T11" fmla="*/ 174842847 h 21600"/>
              <a:gd name="T12" fmla="*/ 118540689 w 21600"/>
              <a:gd name="T13" fmla="*/ 102419150 h 21600"/>
              <a:gd name="T14" fmla="*/ 101182099 w 21600"/>
              <a:gd name="T15" fmla="*/ 29995453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0" y="10800"/>
                </a:moveTo>
                <a:cubicBezTo>
                  <a:pt x="0" y="16765"/>
                  <a:pt x="4835" y="21600"/>
                  <a:pt x="10800" y="21600"/>
                </a:cubicBezTo>
                <a:cubicBezTo>
                  <a:pt x="16765" y="21600"/>
                  <a:pt x="21600" y="16765"/>
                  <a:pt x="21600" y="10800"/>
                </a:cubicBezTo>
                <a:cubicBezTo>
                  <a:pt x="21600" y="4835"/>
                  <a:pt x="16765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lose/>
              </a:path>
            </a:pathLst>
          </a:cu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81943" name="AutoShape 23"/>
          <p:cNvSpPr>
            <a:spLocks noChangeArrowheads="1"/>
          </p:cNvSpPr>
          <p:nvPr/>
        </p:nvSpPr>
        <p:spPr bwMode="auto">
          <a:xfrm>
            <a:off x="8799513" y="4184470"/>
            <a:ext cx="381000" cy="457200"/>
          </a:xfrm>
          <a:custGeom>
            <a:avLst/>
            <a:gdLst>
              <a:gd name="T0" fmla="*/ 59270336 w 21600"/>
              <a:gd name="T1" fmla="*/ 0 h 21600"/>
              <a:gd name="T2" fmla="*/ 17358589 w 21600"/>
              <a:gd name="T3" fmla="*/ 29995453 h 21600"/>
              <a:gd name="T4" fmla="*/ 0 w 21600"/>
              <a:gd name="T5" fmla="*/ 102419150 h 21600"/>
              <a:gd name="T6" fmla="*/ 17358589 w 21600"/>
              <a:gd name="T7" fmla="*/ 174842847 h 21600"/>
              <a:gd name="T8" fmla="*/ 59270336 w 21600"/>
              <a:gd name="T9" fmla="*/ 204838300 h 21600"/>
              <a:gd name="T10" fmla="*/ 101182099 w 21600"/>
              <a:gd name="T11" fmla="*/ 174842847 h 21600"/>
              <a:gd name="T12" fmla="*/ 118540689 w 21600"/>
              <a:gd name="T13" fmla="*/ 102419150 h 21600"/>
              <a:gd name="T14" fmla="*/ 101182099 w 21600"/>
              <a:gd name="T15" fmla="*/ 29995453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0" y="10800"/>
                </a:moveTo>
                <a:cubicBezTo>
                  <a:pt x="0" y="16765"/>
                  <a:pt x="4835" y="21600"/>
                  <a:pt x="10800" y="21600"/>
                </a:cubicBezTo>
                <a:cubicBezTo>
                  <a:pt x="16765" y="21600"/>
                  <a:pt x="21600" y="16765"/>
                  <a:pt x="21600" y="10800"/>
                </a:cubicBezTo>
                <a:cubicBezTo>
                  <a:pt x="21600" y="4835"/>
                  <a:pt x="16765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lose/>
              </a:path>
            </a:pathLst>
          </a:cu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81944" name="AutoShape 24"/>
          <p:cNvSpPr>
            <a:spLocks noChangeArrowheads="1"/>
          </p:cNvSpPr>
          <p:nvPr/>
        </p:nvSpPr>
        <p:spPr bwMode="auto">
          <a:xfrm>
            <a:off x="3922713" y="3498670"/>
            <a:ext cx="381000" cy="457200"/>
          </a:xfrm>
          <a:custGeom>
            <a:avLst/>
            <a:gdLst>
              <a:gd name="T0" fmla="*/ 59270336 w 21600"/>
              <a:gd name="T1" fmla="*/ 0 h 21600"/>
              <a:gd name="T2" fmla="*/ 17358589 w 21600"/>
              <a:gd name="T3" fmla="*/ 29995453 h 21600"/>
              <a:gd name="T4" fmla="*/ 0 w 21600"/>
              <a:gd name="T5" fmla="*/ 102419150 h 21600"/>
              <a:gd name="T6" fmla="*/ 17358589 w 21600"/>
              <a:gd name="T7" fmla="*/ 174842847 h 21600"/>
              <a:gd name="T8" fmla="*/ 59270336 w 21600"/>
              <a:gd name="T9" fmla="*/ 204838300 h 21600"/>
              <a:gd name="T10" fmla="*/ 101182099 w 21600"/>
              <a:gd name="T11" fmla="*/ 174842847 h 21600"/>
              <a:gd name="T12" fmla="*/ 118540689 w 21600"/>
              <a:gd name="T13" fmla="*/ 102419150 h 21600"/>
              <a:gd name="T14" fmla="*/ 101182099 w 21600"/>
              <a:gd name="T15" fmla="*/ 29995453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0" y="10800"/>
                </a:moveTo>
                <a:cubicBezTo>
                  <a:pt x="0" y="16765"/>
                  <a:pt x="4835" y="21600"/>
                  <a:pt x="10800" y="21600"/>
                </a:cubicBezTo>
                <a:cubicBezTo>
                  <a:pt x="16765" y="21600"/>
                  <a:pt x="21600" y="16765"/>
                  <a:pt x="21600" y="10800"/>
                </a:cubicBezTo>
                <a:cubicBezTo>
                  <a:pt x="21600" y="4835"/>
                  <a:pt x="16765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lose/>
              </a:path>
            </a:pathLst>
          </a:cu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81945" name="AutoShape 25"/>
          <p:cNvSpPr>
            <a:spLocks noChangeArrowheads="1"/>
          </p:cNvSpPr>
          <p:nvPr/>
        </p:nvSpPr>
        <p:spPr bwMode="auto">
          <a:xfrm>
            <a:off x="7199313" y="4946470"/>
            <a:ext cx="381000" cy="457200"/>
          </a:xfrm>
          <a:custGeom>
            <a:avLst/>
            <a:gdLst>
              <a:gd name="T0" fmla="*/ 59270336 w 21600"/>
              <a:gd name="T1" fmla="*/ 0 h 21600"/>
              <a:gd name="T2" fmla="*/ 17358589 w 21600"/>
              <a:gd name="T3" fmla="*/ 29995453 h 21600"/>
              <a:gd name="T4" fmla="*/ 0 w 21600"/>
              <a:gd name="T5" fmla="*/ 102419150 h 21600"/>
              <a:gd name="T6" fmla="*/ 17358589 w 21600"/>
              <a:gd name="T7" fmla="*/ 174842847 h 21600"/>
              <a:gd name="T8" fmla="*/ 59270336 w 21600"/>
              <a:gd name="T9" fmla="*/ 204838300 h 21600"/>
              <a:gd name="T10" fmla="*/ 101182099 w 21600"/>
              <a:gd name="T11" fmla="*/ 174842847 h 21600"/>
              <a:gd name="T12" fmla="*/ 118540689 w 21600"/>
              <a:gd name="T13" fmla="*/ 102419150 h 21600"/>
              <a:gd name="T14" fmla="*/ 101182099 w 21600"/>
              <a:gd name="T15" fmla="*/ 29995453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0" y="10800"/>
                </a:moveTo>
                <a:cubicBezTo>
                  <a:pt x="0" y="16765"/>
                  <a:pt x="4835" y="21600"/>
                  <a:pt x="10800" y="21600"/>
                </a:cubicBezTo>
                <a:cubicBezTo>
                  <a:pt x="16765" y="21600"/>
                  <a:pt x="21600" y="16765"/>
                  <a:pt x="21600" y="10800"/>
                </a:cubicBezTo>
                <a:cubicBezTo>
                  <a:pt x="21600" y="4835"/>
                  <a:pt x="16765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lose/>
              </a:path>
            </a:pathLst>
          </a:cu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81955" name="AutoShape 35"/>
          <p:cNvSpPr>
            <a:spLocks noChangeArrowheads="1"/>
          </p:cNvSpPr>
          <p:nvPr/>
        </p:nvSpPr>
        <p:spPr bwMode="auto">
          <a:xfrm>
            <a:off x="1916114" y="2060395"/>
            <a:ext cx="358775" cy="287338"/>
          </a:xfrm>
          <a:prstGeom prst="rightArrow">
            <a:avLst>
              <a:gd name="adj1" fmla="val 50000"/>
              <a:gd name="adj2" fmla="val 31215"/>
            </a:avLst>
          </a:prstGeom>
          <a:solidFill>
            <a:srgbClr val="CC00CC"/>
          </a:solidFill>
          <a:ln w="9525">
            <a:solidFill>
              <a:srgbClr val="F8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zh-CN">
              <a:ea typeface="宋体" panose="02010600030101010101" pitchFamily="2" charset="-122"/>
            </a:endParaRPr>
          </a:p>
        </p:txBody>
      </p:sp>
      <p:sp>
        <p:nvSpPr>
          <p:cNvPr id="81956" name="AutoShape 36"/>
          <p:cNvSpPr>
            <a:spLocks noChangeArrowheads="1"/>
          </p:cNvSpPr>
          <p:nvPr/>
        </p:nvSpPr>
        <p:spPr bwMode="auto">
          <a:xfrm>
            <a:off x="1909764" y="3528834"/>
            <a:ext cx="358775" cy="287337"/>
          </a:xfrm>
          <a:prstGeom prst="rightArrow">
            <a:avLst>
              <a:gd name="adj1" fmla="val 50000"/>
              <a:gd name="adj2" fmla="val 31216"/>
            </a:avLst>
          </a:prstGeom>
          <a:solidFill>
            <a:srgbClr val="CC00CC"/>
          </a:solidFill>
          <a:ln w="9525">
            <a:solidFill>
              <a:srgbClr val="F8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zh-CN">
              <a:ea typeface="宋体" panose="02010600030101010101" pitchFamily="2" charset="-122"/>
            </a:endParaRPr>
          </a:p>
        </p:txBody>
      </p:sp>
      <p:sp>
        <p:nvSpPr>
          <p:cNvPr id="81957" name="AutoShape 37"/>
          <p:cNvSpPr>
            <a:spLocks noChangeArrowheads="1"/>
          </p:cNvSpPr>
          <p:nvPr/>
        </p:nvSpPr>
        <p:spPr bwMode="auto">
          <a:xfrm>
            <a:off x="1909764" y="4260670"/>
            <a:ext cx="358775" cy="287338"/>
          </a:xfrm>
          <a:prstGeom prst="rightArrow">
            <a:avLst>
              <a:gd name="adj1" fmla="val 50000"/>
              <a:gd name="adj2" fmla="val 31215"/>
            </a:avLst>
          </a:prstGeom>
          <a:solidFill>
            <a:srgbClr val="CC00CC"/>
          </a:solidFill>
          <a:ln w="9525">
            <a:solidFill>
              <a:srgbClr val="F8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zh-CN">
              <a:ea typeface="宋体" panose="02010600030101010101" pitchFamily="2" charset="-122"/>
            </a:endParaRPr>
          </a:p>
        </p:txBody>
      </p:sp>
      <p:sp>
        <p:nvSpPr>
          <p:cNvPr id="81958" name="AutoShape 38"/>
          <p:cNvSpPr>
            <a:spLocks noChangeArrowheads="1"/>
          </p:cNvSpPr>
          <p:nvPr/>
        </p:nvSpPr>
        <p:spPr bwMode="auto">
          <a:xfrm>
            <a:off x="1909764" y="4952820"/>
            <a:ext cx="358775" cy="287338"/>
          </a:xfrm>
          <a:prstGeom prst="rightArrow">
            <a:avLst>
              <a:gd name="adj1" fmla="val 50000"/>
              <a:gd name="adj2" fmla="val 31215"/>
            </a:avLst>
          </a:prstGeom>
          <a:solidFill>
            <a:srgbClr val="CC00CC"/>
          </a:solidFill>
          <a:ln w="9525">
            <a:solidFill>
              <a:srgbClr val="F8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zh-CN">
              <a:ea typeface="宋体" panose="02010600030101010101" pitchFamily="2" charset="-122"/>
            </a:endParaRPr>
          </a:p>
        </p:txBody>
      </p:sp>
      <p:sp>
        <p:nvSpPr>
          <p:cNvPr id="81959" name="AutoShape 39"/>
          <p:cNvSpPr>
            <a:spLocks noChangeArrowheads="1"/>
          </p:cNvSpPr>
          <p:nvPr/>
        </p:nvSpPr>
        <p:spPr bwMode="auto">
          <a:xfrm>
            <a:off x="1916114" y="2803345"/>
            <a:ext cx="358775" cy="287338"/>
          </a:xfrm>
          <a:prstGeom prst="rightArrow">
            <a:avLst>
              <a:gd name="adj1" fmla="val 50000"/>
              <a:gd name="adj2" fmla="val 31215"/>
            </a:avLst>
          </a:prstGeom>
          <a:solidFill>
            <a:srgbClr val="CC00CC"/>
          </a:solidFill>
          <a:ln w="9525">
            <a:solidFill>
              <a:srgbClr val="F8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zh-CN">
              <a:ea typeface="宋体" panose="02010600030101010101" pitchFamily="2" charset="-122"/>
            </a:endParaRPr>
          </a:p>
        </p:txBody>
      </p:sp>
      <p:sp>
        <p:nvSpPr>
          <p:cNvPr id="27682" name="Rectangle 4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ja-JP" sz="3300" dirty="0"/>
              <a:t>GS Algorithm</a:t>
            </a:r>
          </a:p>
        </p:txBody>
      </p:sp>
      <p:sp>
        <p:nvSpPr>
          <p:cNvPr id="81961" name="Text Box 41"/>
          <p:cNvSpPr txBox="1">
            <a:spLocks noChangeArrowheads="1"/>
          </p:cNvSpPr>
          <p:nvPr/>
        </p:nvSpPr>
        <p:spPr bwMode="auto">
          <a:xfrm>
            <a:off x="4479019" y="5816697"/>
            <a:ext cx="251703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buFont typeface="Symbol" pitchFamily="18" charset="2"/>
              <a:buNone/>
              <a:defRPr/>
            </a:pPr>
            <a:r>
              <a:rPr kumimoji="1" lang="en-US" altLang="ja-JP" dirty="0" smtClean="0">
                <a:latin typeface="+mn-lt"/>
                <a:ea typeface="ＭＳ Ｐゴシック" pitchFamily="50" charset="-128"/>
              </a:rPr>
              <a:t>no </a:t>
            </a:r>
            <a:r>
              <a:rPr kumimoji="1" lang="en-US" altLang="ja-JP" dirty="0">
                <a:latin typeface="+mn-lt"/>
                <a:ea typeface="ＭＳ Ｐゴシック" pitchFamily="50" charset="-128"/>
              </a:rPr>
              <a:t>blocking </a:t>
            </a:r>
            <a:r>
              <a:rPr kumimoji="1" lang="en-US" altLang="ja-JP" dirty="0" smtClean="0">
                <a:latin typeface="+mn-lt"/>
                <a:ea typeface="ＭＳ Ｐゴシック" pitchFamily="50" charset="-128"/>
              </a:rPr>
              <a:t>pairs</a:t>
            </a:r>
            <a:endParaRPr kumimoji="1" lang="en-US" altLang="ja-JP" dirty="0">
              <a:latin typeface="+mn-lt"/>
              <a:ea typeface="ＭＳ Ｐゴシック" pitchFamily="50" charset="-128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15</a:t>
            </a:fld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10230048" y="2550991"/>
            <a:ext cx="272715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kumimoji="1" lang="en-US" altLang="ja-JP" dirty="0">
                <a:ea typeface="ＭＳ Ｐゴシック" pitchFamily="50" charset="-128"/>
              </a:rPr>
              <a:t>1, 2, 3, 4 </a:t>
            </a:r>
          </a:p>
          <a:p>
            <a:pPr>
              <a:defRPr/>
            </a:pPr>
            <a:r>
              <a:rPr kumimoji="1" lang="en-US" altLang="ja-JP" dirty="0">
                <a:ea typeface="ＭＳ Ｐゴシック" pitchFamily="50" charset="-128"/>
              </a:rPr>
              <a:t>represent men</a:t>
            </a:r>
          </a:p>
          <a:p>
            <a:pPr>
              <a:defRPr/>
            </a:pPr>
            <a:r>
              <a:rPr kumimoji="1" lang="en-US" altLang="ja-JP" dirty="0">
                <a:ea typeface="ＭＳ Ｐゴシック" pitchFamily="50" charset="-128"/>
              </a:rPr>
              <a:t>a, b, c, d </a:t>
            </a:r>
          </a:p>
          <a:p>
            <a:pPr>
              <a:defRPr/>
            </a:pPr>
            <a:r>
              <a:rPr kumimoji="1" lang="en-US" altLang="ja-JP" dirty="0">
                <a:ea typeface="ＭＳ Ｐゴシック" pitchFamily="50" charset="-128"/>
              </a:rPr>
              <a:t>represent women</a:t>
            </a:r>
          </a:p>
        </p:txBody>
      </p:sp>
    </p:spTree>
    <p:extLst>
      <p:ext uri="{BB962C8B-B14F-4D97-AF65-F5344CB8AC3E}">
        <p14:creationId xmlns:p14="http://schemas.microsoft.com/office/powerpoint/2010/main" val="4192438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19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19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19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19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19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19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19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9" dur="500"/>
                                        <p:tgtEl>
                                          <p:spTgt spid="819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819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819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819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819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50" dur="500"/>
                                        <p:tgtEl>
                                          <p:spTgt spid="819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819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819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819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819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71" dur="500"/>
                                        <p:tgtEl>
                                          <p:spTgt spid="819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819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819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819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819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819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819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819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819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04" dur="500"/>
                                        <p:tgtEl>
                                          <p:spTgt spid="819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 nodeType="clickPar">
                      <p:stCondLst>
                        <p:cond delay="indefinite"/>
                      </p:stCondLst>
                      <p:childTnLst>
                        <p:par>
                          <p:cTn id="10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 nodeType="clickPar">
                      <p:stCondLst>
                        <p:cond delay="indefinite"/>
                      </p:stCondLst>
                      <p:childTnLst>
                        <p:par>
                          <p:cTn id="1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819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819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 nodeType="clickPar">
                      <p:stCondLst>
                        <p:cond delay="indefinite"/>
                      </p:stCondLst>
                      <p:childTnLst>
                        <p:par>
                          <p:cTn id="1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819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819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 nodeType="clickPar">
                      <p:stCondLst>
                        <p:cond delay="indefinite"/>
                      </p:stCondLst>
                      <p:childTnLst>
                        <p:par>
                          <p:cTn id="1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819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819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 nodeType="clickPar">
                      <p:stCondLst>
                        <p:cond delay="indefinite"/>
                      </p:stCondLst>
                      <p:childTnLst>
                        <p:par>
                          <p:cTn id="1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819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819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 nodeType="clickPar">
                      <p:stCondLst>
                        <p:cond delay="indefinite"/>
                      </p:stCondLst>
                      <p:childTnLst>
                        <p:par>
                          <p:cTn id="1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6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37" dur="500"/>
                                        <p:tgtEl>
                                          <p:spTgt spid="819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 nodeType="clickPar">
                      <p:stCondLst>
                        <p:cond delay="indefinite"/>
                      </p:stCondLst>
                      <p:childTnLst>
                        <p:par>
                          <p:cTn id="1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3" dur="500" fill="hold"/>
                                        <p:tgtEl>
                                          <p:spTgt spid="819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4" dur="500" fill="hold"/>
                                        <p:tgtEl>
                                          <p:spTgt spid="819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 nodeType="clickPar">
                      <p:stCondLst>
                        <p:cond delay="indefinite"/>
                      </p:stCondLst>
                      <p:childTnLst>
                        <p:par>
                          <p:cTn id="1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9" dur="500" fill="hold"/>
                                        <p:tgtEl>
                                          <p:spTgt spid="819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0" dur="500" fill="hold"/>
                                        <p:tgtEl>
                                          <p:spTgt spid="819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 nodeType="clickPar">
                      <p:stCondLst>
                        <p:cond delay="indefinite"/>
                      </p:stCondLst>
                      <p:childTnLst>
                        <p:par>
                          <p:cTn id="1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5" dur="500" fill="hold"/>
                                        <p:tgtEl>
                                          <p:spTgt spid="819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6" dur="500" fill="hold"/>
                                        <p:tgtEl>
                                          <p:spTgt spid="819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 nodeType="clickPar">
                      <p:stCondLst>
                        <p:cond delay="indefinite"/>
                      </p:stCondLst>
                      <p:childTnLst>
                        <p:par>
                          <p:cTn id="1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1" dur="500" fill="hold"/>
                                        <p:tgtEl>
                                          <p:spTgt spid="819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2" dur="500" fill="hold"/>
                                        <p:tgtEl>
                                          <p:spTgt spid="819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 nodeType="clickPar">
                      <p:stCondLst>
                        <p:cond delay="indefinite"/>
                      </p:stCondLst>
                      <p:childTnLst>
                        <p:par>
                          <p:cTn id="1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7" dur="500" fill="hold"/>
                                        <p:tgtEl>
                                          <p:spTgt spid="819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8" dur="500" fill="hold"/>
                                        <p:tgtEl>
                                          <p:spTgt spid="819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 nodeType="clickPar">
                      <p:stCondLst>
                        <p:cond delay="indefinite"/>
                      </p:stCondLst>
                      <p:childTnLst>
                        <p:par>
                          <p:cTn id="1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3" dur="500" fill="hold"/>
                                        <p:tgtEl>
                                          <p:spTgt spid="819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4" dur="500" fill="hold"/>
                                        <p:tgtEl>
                                          <p:spTgt spid="819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 nodeType="clickPar">
                      <p:stCondLst>
                        <p:cond delay="indefinite"/>
                      </p:stCondLst>
                      <p:childTnLst>
                        <p:par>
                          <p:cTn id="1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9" dur="500" fill="hold"/>
                                        <p:tgtEl>
                                          <p:spTgt spid="819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0" dur="500" fill="hold"/>
                                        <p:tgtEl>
                                          <p:spTgt spid="819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 nodeType="clickPar">
                      <p:stCondLst>
                        <p:cond delay="indefinite"/>
                      </p:stCondLst>
                      <p:childTnLst>
                        <p:par>
                          <p:cTn id="1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5" dur="500" fill="hold"/>
                                        <p:tgtEl>
                                          <p:spTgt spid="819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6" dur="500" fill="hold"/>
                                        <p:tgtEl>
                                          <p:spTgt spid="819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 nodeType="clickPar">
                      <p:stCondLst>
                        <p:cond delay="indefinite"/>
                      </p:stCondLst>
                      <p:childTnLst>
                        <p:par>
                          <p:cTn id="1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1" dur="500" fill="hold"/>
                                        <p:tgtEl>
                                          <p:spTgt spid="819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2" dur="500" fill="hold"/>
                                        <p:tgtEl>
                                          <p:spTgt spid="819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 nodeType="clickPar">
                      <p:stCondLst>
                        <p:cond delay="indefinite"/>
                      </p:stCondLst>
                      <p:childTnLst>
                        <p:par>
                          <p:cTn id="1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7" dur="500" fill="hold"/>
                                        <p:tgtEl>
                                          <p:spTgt spid="819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8" dur="500" fill="hold"/>
                                        <p:tgtEl>
                                          <p:spTgt spid="819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 nodeType="clickPar">
                      <p:stCondLst>
                        <p:cond delay="indefinite"/>
                      </p:stCondLst>
                      <p:childTnLst>
                        <p:par>
                          <p:cTn id="2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3" dur="500" fill="hold"/>
                                        <p:tgtEl>
                                          <p:spTgt spid="819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4" dur="500" fill="hold"/>
                                        <p:tgtEl>
                                          <p:spTgt spid="819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5" fill="hold" nodeType="clickPar">
                      <p:stCondLst>
                        <p:cond delay="indefinite"/>
                      </p:stCondLst>
                      <p:childTnLst>
                        <p:par>
                          <p:cTn id="2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9" dur="500" fill="hold"/>
                                        <p:tgtEl>
                                          <p:spTgt spid="819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0" dur="500" fill="hold"/>
                                        <p:tgtEl>
                                          <p:spTgt spid="819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 nodeType="clickPar">
                      <p:stCondLst>
                        <p:cond delay="indefinite"/>
                      </p:stCondLst>
                      <p:childTnLst>
                        <p:par>
                          <p:cTn id="2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5" dur="500" fill="hold"/>
                                        <p:tgtEl>
                                          <p:spTgt spid="819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6" dur="500" fill="hold"/>
                                        <p:tgtEl>
                                          <p:spTgt spid="819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8" grpId="0" autoUpdateAnimBg="0"/>
      <p:bldP spid="81947" grpId="0" autoUpdateAnimBg="0"/>
      <p:bldP spid="81946" grpId="0" autoUpdateAnimBg="0"/>
      <p:bldP spid="81949" grpId="0" autoUpdateAnimBg="0"/>
      <p:bldP spid="81939" grpId="0" autoUpdateAnimBg="0"/>
      <p:bldP spid="81936" grpId="0" autoUpdateAnimBg="0"/>
      <p:bldP spid="81937" grpId="0" autoUpdateAnimBg="0"/>
      <p:bldP spid="81922" grpId="0" autoUpdateAnimBg="0"/>
      <p:bldP spid="81924" grpId="0" animBg="1"/>
      <p:bldP spid="81925" grpId="0" animBg="1"/>
      <p:bldP spid="81926" grpId="0" animBg="1"/>
      <p:bldP spid="81927" grpId="0" animBg="1"/>
      <p:bldP spid="81928" grpId="0" animBg="1"/>
      <p:bldP spid="81929" grpId="0" animBg="1"/>
      <p:bldP spid="81930" grpId="0" animBg="1"/>
      <p:bldP spid="81931" grpId="0" animBg="1"/>
      <p:bldP spid="81932" grpId="0" animBg="1"/>
      <p:bldP spid="81933" grpId="0" animBg="1"/>
      <p:bldP spid="81934" grpId="0" animBg="1"/>
      <p:bldP spid="81935" grpId="0" animBg="1"/>
      <p:bldP spid="81938" grpId="0" autoUpdateAnimBg="0"/>
      <p:bldP spid="81940" grpId="0" animBg="1"/>
      <p:bldP spid="81941" grpId="0" animBg="1"/>
      <p:bldP spid="81942" grpId="0" animBg="1"/>
      <p:bldP spid="81943" grpId="0" animBg="1"/>
      <p:bldP spid="81944" grpId="0" animBg="1"/>
      <p:bldP spid="81945" grpId="0" animBg="1"/>
      <p:bldP spid="81955" grpId="0" animBg="1"/>
      <p:bldP spid="81955" grpId="1" animBg="1"/>
      <p:bldP spid="81956" grpId="0" animBg="1"/>
      <p:bldP spid="81956" grpId="1" animBg="1"/>
      <p:bldP spid="81957" grpId="0" animBg="1"/>
      <p:bldP spid="81957" grpId="1" animBg="1"/>
      <p:bldP spid="81958" grpId="0" animBg="1"/>
      <p:bldP spid="81958" grpId="1" animBg="1"/>
      <p:bldP spid="81959" grpId="0" animBg="1"/>
      <p:bldP spid="81959" grpId="1" animBg="1"/>
      <p:bldP spid="8196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Example 1: Matching </a:t>
            </a:r>
            <a:r>
              <a:rPr lang="en-US" altLang="zh-CN" dirty="0"/>
              <a:t>partners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3"/>
            <a:ext cx="9613861" cy="4296156"/>
          </a:xfrm>
        </p:spPr>
        <p:txBody>
          <a:bodyPr>
            <a:normAutofit/>
          </a:bodyPr>
          <a:lstStyle/>
          <a:p>
            <a:r>
              <a:rPr lang="en-US" altLang="zh-CN" dirty="0"/>
              <a:t>The setup of the algorithm have important distributional consequences</a:t>
            </a:r>
          </a:p>
          <a:p>
            <a:pPr lvl="1"/>
            <a:r>
              <a:rPr lang="en-US" altLang="zh-CN" dirty="0"/>
              <a:t>it matters a great deal whether </a:t>
            </a:r>
          </a:p>
          <a:p>
            <a:pPr lvl="2"/>
            <a:r>
              <a:rPr lang="en-US" altLang="zh-CN" dirty="0"/>
              <a:t>the right to propose is given to the women or to the </a:t>
            </a:r>
            <a:r>
              <a:rPr lang="en-US" altLang="zh-CN" dirty="0" smtClean="0"/>
              <a:t>men</a:t>
            </a:r>
            <a:endParaRPr lang="en-US" altLang="zh-CN" dirty="0"/>
          </a:p>
          <a:p>
            <a:pPr lvl="1"/>
            <a:r>
              <a:rPr lang="en-US" altLang="zh-CN" dirty="0"/>
              <a:t>If the women propose</a:t>
            </a:r>
          </a:p>
          <a:p>
            <a:pPr lvl="2"/>
            <a:r>
              <a:rPr lang="en-US" altLang="zh-CN" dirty="0"/>
              <a:t>the outcome is better for them than if the men propose</a:t>
            </a:r>
          </a:p>
          <a:p>
            <a:pPr lvl="1"/>
            <a:r>
              <a:rPr lang="en-US" altLang="zh-CN" dirty="0"/>
              <a:t>Conversely, the men </a:t>
            </a:r>
            <a:r>
              <a:rPr lang="en-US" altLang="zh-CN" dirty="0" smtClean="0"/>
              <a:t>propose </a:t>
            </a:r>
            <a:endParaRPr lang="en-US" altLang="zh-CN" dirty="0"/>
          </a:p>
          <a:p>
            <a:pPr lvl="2"/>
            <a:r>
              <a:rPr lang="en-US" altLang="zh-CN" dirty="0"/>
              <a:t>leads to the worst outcome from the women’s </a:t>
            </a:r>
            <a:r>
              <a:rPr lang="en-US" altLang="zh-CN" dirty="0" smtClean="0"/>
              <a:t>perspective</a:t>
            </a:r>
          </a:p>
          <a:p>
            <a:r>
              <a:rPr lang="en-US" altLang="zh-CN" sz="2800" dirty="0" smtClean="0">
                <a:cs typeface="Times New Roman" pitchFamily="18" charset="0"/>
              </a:rPr>
              <a:t>optimality </a:t>
            </a:r>
            <a:r>
              <a:rPr lang="en-US" altLang="zh-CN" sz="2800" dirty="0">
                <a:cs typeface="Times New Roman" pitchFamily="18" charset="0"/>
              </a:rPr>
              <a:t>is defined on each side, difficult to guarantee on both </a:t>
            </a:r>
            <a:r>
              <a:rPr lang="en-US" altLang="zh-CN" sz="2800" dirty="0" smtClean="0">
                <a:cs typeface="Times New Roman" pitchFamily="18" charset="0"/>
              </a:rPr>
              <a:t>sides</a:t>
            </a:r>
          </a:p>
          <a:p>
            <a:pPr lvl="1"/>
            <a:r>
              <a:rPr lang="en-US" altLang="zh-CN" dirty="0" smtClean="0">
                <a:cs typeface="Times New Roman" pitchFamily="18" charset="0"/>
              </a:rPr>
              <a:t>The matching</a:t>
            </a:r>
            <a:r>
              <a:rPr lang="zh-CN" altLang="en-US" dirty="0" smtClean="0">
                <a:cs typeface="Times New Roman" pitchFamily="18" charset="0"/>
              </a:rPr>
              <a:t> </a:t>
            </a:r>
            <a:r>
              <a:rPr lang="en-US" altLang="zh-CN" dirty="0">
                <a:cs typeface="Times New Roman" pitchFamily="18" charset="0"/>
              </a:rPr>
              <a:t>m</a:t>
            </a:r>
            <a:r>
              <a:rPr lang="en-US" altLang="zh-CN" dirty="0" smtClean="0">
                <a:cs typeface="Times New Roman" pitchFamily="18" charset="0"/>
              </a:rPr>
              <a:t>ay </a:t>
            </a:r>
            <a:r>
              <a:rPr lang="en-US" altLang="zh-CN" dirty="0">
                <a:cs typeface="Times New Roman" pitchFamily="18" charset="0"/>
              </a:rPr>
              <a:t>not be unique </a:t>
            </a:r>
          </a:p>
          <a:p>
            <a:pPr marL="0" indent="0">
              <a:buNone/>
            </a:pPr>
            <a:endParaRPr lang="en-US" altLang="zh-CN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05960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8" name="Rectangle 4"/>
          <p:cNvSpPr>
            <a:spLocks noGrp="1" noChangeArrowheads="1"/>
          </p:cNvSpPr>
          <p:nvPr>
            <p:ph type="title"/>
          </p:nvPr>
        </p:nvSpPr>
        <p:spPr>
          <a:xfrm>
            <a:off x="647211" y="668947"/>
            <a:ext cx="9340852" cy="1206502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ja-JP" sz="3300" dirty="0" smtClean="0"/>
              <a:t>Different </a:t>
            </a:r>
            <a:r>
              <a:rPr lang="en-US" altLang="ja-JP" sz="3300" dirty="0"/>
              <a:t>Stable </a:t>
            </a:r>
            <a:r>
              <a:rPr lang="en-US" altLang="ja-JP" sz="3300" dirty="0" err="1"/>
              <a:t>Matchings</a:t>
            </a:r>
            <a:endParaRPr lang="en-US" altLang="ja-JP" sz="3300" dirty="0"/>
          </a:p>
        </p:txBody>
      </p:sp>
      <p:sp>
        <p:nvSpPr>
          <p:cNvPr id="79899" name="Rectangle 27"/>
          <p:cNvSpPr>
            <a:spLocks noChangeArrowheads="1"/>
          </p:cNvSpPr>
          <p:nvPr/>
        </p:nvSpPr>
        <p:spPr bwMode="auto">
          <a:xfrm>
            <a:off x="448553" y="4601443"/>
            <a:ext cx="4408579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ja-JP" b="1" dirty="0">
                <a:ea typeface="ＭＳ Ｐゴシック" panose="020B0600070205080204" pitchFamily="34" charset="-128"/>
              </a:rPr>
              <a:t>1:   a   c   b   d    a:   2   4   1   3    </a:t>
            </a:r>
          </a:p>
          <a:p>
            <a:pPr eaLnBrk="1" hangingPunct="1"/>
            <a:r>
              <a:rPr lang="en-US" altLang="ja-JP" b="1" dirty="0">
                <a:ea typeface="ＭＳ Ｐゴシック" panose="020B0600070205080204" pitchFamily="34" charset="-128"/>
              </a:rPr>
              <a:t>2:   b   d   c   a    b:   3   1   2   4  </a:t>
            </a:r>
          </a:p>
          <a:p>
            <a:pPr eaLnBrk="1" hangingPunct="1"/>
            <a:r>
              <a:rPr lang="en-US" altLang="ja-JP" b="1" dirty="0">
                <a:ea typeface="ＭＳ Ｐゴシック" panose="020B0600070205080204" pitchFamily="34" charset="-128"/>
              </a:rPr>
              <a:t>3:   c   a   d   b    c:   4   2   3   1   </a:t>
            </a:r>
          </a:p>
          <a:p>
            <a:pPr eaLnBrk="1" hangingPunct="1"/>
            <a:r>
              <a:rPr lang="en-US" altLang="ja-JP" b="1" dirty="0">
                <a:ea typeface="ＭＳ Ｐゴシック" panose="020B0600070205080204" pitchFamily="34" charset="-128"/>
              </a:rPr>
              <a:t>4:   d   b   a   c    d:   1   3   4   2  </a:t>
            </a:r>
          </a:p>
        </p:txBody>
      </p:sp>
      <p:sp>
        <p:nvSpPr>
          <p:cNvPr id="79900" name="Oval 28"/>
          <p:cNvSpPr>
            <a:spLocks noChangeArrowheads="1"/>
          </p:cNvSpPr>
          <p:nvPr/>
        </p:nvSpPr>
        <p:spPr bwMode="auto">
          <a:xfrm>
            <a:off x="1601077" y="4672881"/>
            <a:ext cx="360362" cy="36036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zh-CN" b="1">
              <a:ea typeface="宋体" panose="02010600030101010101" pitchFamily="2" charset="-122"/>
            </a:endParaRPr>
          </a:p>
        </p:txBody>
      </p:sp>
      <p:sp>
        <p:nvSpPr>
          <p:cNvPr id="79901" name="Oval 29"/>
          <p:cNvSpPr>
            <a:spLocks noChangeArrowheads="1"/>
          </p:cNvSpPr>
          <p:nvPr/>
        </p:nvSpPr>
        <p:spPr bwMode="auto">
          <a:xfrm>
            <a:off x="1615365" y="5031656"/>
            <a:ext cx="360363" cy="36036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zh-CN" b="1">
              <a:ea typeface="宋体" panose="02010600030101010101" pitchFamily="2" charset="-122"/>
            </a:endParaRPr>
          </a:p>
        </p:txBody>
      </p:sp>
      <p:sp>
        <p:nvSpPr>
          <p:cNvPr id="79902" name="Oval 30"/>
          <p:cNvSpPr>
            <a:spLocks noChangeArrowheads="1"/>
          </p:cNvSpPr>
          <p:nvPr/>
        </p:nvSpPr>
        <p:spPr bwMode="auto">
          <a:xfrm>
            <a:off x="1616952" y="5392018"/>
            <a:ext cx="360362" cy="3603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zh-CN" b="1">
              <a:ea typeface="宋体" panose="02010600030101010101" pitchFamily="2" charset="-122"/>
            </a:endParaRPr>
          </a:p>
        </p:txBody>
      </p:sp>
      <p:sp>
        <p:nvSpPr>
          <p:cNvPr id="79903" name="Oval 31"/>
          <p:cNvSpPr>
            <a:spLocks noChangeArrowheads="1"/>
          </p:cNvSpPr>
          <p:nvPr/>
        </p:nvSpPr>
        <p:spPr bwMode="auto">
          <a:xfrm>
            <a:off x="1615365" y="5752381"/>
            <a:ext cx="360363" cy="36036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zh-CN" b="1">
              <a:ea typeface="宋体" panose="02010600030101010101" pitchFamily="2" charset="-122"/>
            </a:endParaRPr>
          </a:p>
        </p:txBody>
      </p:sp>
      <p:sp>
        <p:nvSpPr>
          <p:cNvPr id="79904" name="Oval 32"/>
          <p:cNvSpPr>
            <a:spLocks noChangeArrowheads="1"/>
          </p:cNvSpPr>
          <p:nvPr/>
        </p:nvSpPr>
        <p:spPr bwMode="auto">
          <a:xfrm>
            <a:off x="3342565" y="4672881"/>
            <a:ext cx="360363" cy="36036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zh-CN" b="1">
              <a:ea typeface="宋体" panose="02010600030101010101" pitchFamily="2" charset="-122"/>
            </a:endParaRPr>
          </a:p>
        </p:txBody>
      </p:sp>
      <p:sp>
        <p:nvSpPr>
          <p:cNvPr id="79905" name="Oval 33"/>
          <p:cNvSpPr>
            <a:spLocks noChangeArrowheads="1"/>
          </p:cNvSpPr>
          <p:nvPr/>
        </p:nvSpPr>
        <p:spPr bwMode="auto">
          <a:xfrm>
            <a:off x="3329865" y="5031656"/>
            <a:ext cx="360363" cy="36036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zh-CN" b="1">
              <a:ea typeface="宋体" panose="02010600030101010101" pitchFamily="2" charset="-122"/>
            </a:endParaRPr>
          </a:p>
        </p:txBody>
      </p:sp>
      <p:sp>
        <p:nvSpPr>
          <p:cNvPr id="79906" name="Oval 34"/>
          <p:cNvSpPr>
            <a:spLocks noChangeArrowheads="1"/>
          </p:cNvSpPr>
          <p:nvPr/>
        </p:nvSpPr>
        <p:spPr bwMode="auto">
          <a:xfrm>
            <a:off x="3342565" y="5392018"/>
            <a:ext cx="360363" cy="3603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zh-CN" b="1">
              <a:ea typeface="宋体" panose="02010600030101010101" pitchFamily="2" charset="-122"/>
            </a:endParaRPr>
          </a:p>
        </p:txBody>
      </p:sp>
      <p:sp>
        <p:nvSpPr>
          <p:cNvPr id="79907" name="Oval 35"/>
          <p:cNvSpPr>
            <a:spLocks noChangeArrowheads="1"/>
          </p:cNvSpPr>
          <p:nvPr/>
        </p:nvSpPr>
        <p:spPr bwMode="auto">
          <a:xfrm>
            <a:off x="3344152" y="5752381"/>
            <a:ext cx="360362" cy="36036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zh-CN" b="1">
              <a:ea typeface="宋体" panose="02010600030101010101" pitchFamily="2" charset="-122"/>
            </a:endParaRPr>
          </a:p>
        </p:txBody>
      </p:sp>
      <p:sp>
        <p:nvSpPr>
          <p:cNvPr id="79908" name="Rectangle 36"/>
          <p:cNvSpPr>
            <a:spLocks noChangeArrowheads="1"/>
          </p:cNvSpPr>
          <p:nvPr/>
        </p:nvSpPr>
        <p:spPr bwMode="auto">
          <a:xfrm>
            <a:off x="418390" y="2342430"/>
            <a:ext cx="4408579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ja-JP" b="1" dirty="0">
                <a:ea typeface="ＭＳ Ｐゴシック" panose="020B0600070205080204" pitchFamily="34" charset="-128"/>
              </a:rPr>
              <a:t>1:   a   c   b   d    a:   2   4   1   3    </a:t>
            </a:r>
          </a:p>
          <a:p>
            <a:pPr eaLnBrk="1" hangingPunct="1"/>
            <a:r>
              <a:rPr lang="en-US" altLang="ja-JP" b="1" dirty="0">
                <a:ea typeface="ＭＳ Ｐゴシック" panose="020B0600070205080204" pitchFamily="34" charset="-128"/>
              </a:rPr>
              <a:t>2:   b   d   c   a    b:   3   1   2   4  </a:t>
            </a:r>
          </a:p>
          <a:p>
            <a:pPr eaLnBrk="1" hangingPunct="1"/>
            <a:r>
              <a:rPr lang="en-US" altLang="ja-JP" b="1" dirty="0">
                <a:ea typeface="ＭＳ Ｐゴシック" panose="020B0600070205080204" pitchFamily="34" charset="-128"/>
              </a:rPr>
              <a:t>3:   c   a   d   b    c:   4   2   3   1   </a:t>
            </a:r>
          </a:p>
          <a:p>
            <a:pPr eaLnBrk="1" hangingPunct="1"/>
            <a:r>
              <a:rPr lang="en-US" altLang="ja-JP" b="1" dirty="0">
                <a:ea typeface="ＭＳ Ｐゴシック" panose="020B0600070205080204" pitchFamily="34" charset="-128"/>
              </a:rPr>
              <a:t>4:   d   b   a   c    d:   1   3   4   2  </a:t>
            </a:r>
          </a:p>
        </p:txBody>
      </p:sp>
      <p:sp>
        <p:nvSpPr>
          <p:cNvPr id="79909" name="Oval 37"/>
          <p:cNvSpPr>
            <a:spLocks noChangeArrowheads="1"/>
          </p:cNvSpPr>
          <p:nvPr/>
        </p:nvSpPr>
        <p:spPr bwMode="auto">
          <a:xfrm>
            <a:off x="2002715" y="2413868"/>
            <a:ext cx="360363" cy="3603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zh-CN" b="1">
              <a:ea typeface="宋体" panose="02010600030101010101" pitchFamily="2" charset="-122"/>
            </a:endParaRPr>
          </a:p>
        </p:txBody>
      </p:sp>
      <p:sp>
        <p:nvSpPr>
          <p:cNvPr id="79910" name="Oval 38"/>
          <p:cNvSpPr>
            <a:spLocks noChangeArrowheads="1"/>
          </p:cNvSpPr>
          <p:nvPr/>
        </p:nvSpPr>
        <p:spPr bwMode="auto">
          <a:xfrm>
            <a:off x="2002715" y="2772643"/>
            <a:ext cx="360363" cy="3603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zh-CN" b="1">
              <a:ea typeface="宋体" panose="02010600030101010101" pitchFamily="2" charset="-122"/>
            </a:endParaRPr>
          </a:p>
        </p:txBody>
      </p:sp>
      <p:sp>
        <p:nvSpPr>
          <p:cNvPr id="79911" name="Oval 39"/>
          <p:cNvSpPr>
            <a:spLocks noChangeArrowheads="1"/>
          </p:cNvSpPr>
          <p:nvPr/>
        </p:nvSpPr>
        <p:spPr bwMode="auto">
          <a:xfrm>
            <a:off x="2002715" y="3133006"/>
            <a:ext cx="360363" cy="36036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zh-CN" b="1">
              <a:ea typeface="宋体" panose="02010600030101010101" pitchFamily="2" charset="-122"/>
            </a:endParaRPr>
          </a:p>
        </p:txBody>
      </p:sp>
      <p:sp>
        <p:nvSpPr>
          <p:cNvPr id="79912" name="Oval 40"/>
          <p:cNvSpPr>
            <a:spLocks noChangeArrowheads="1"/>
          </p:cNvSpPr>
          <p:nvPr/>
        </p:nvSpPr>
        <p:spPr bwMode="auto">
          <a:xfrm>
            <a:off x="2018590" y="3493368"/>
            <a:ext cx="360363" cy="3603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zh-CN" b="1">
              <a:ea typeface="宋体" panose="02010600030101010101" pitchFamily="2" charset="-122"/>
            </a:endParaRPr>
          </a:p>
        </p:txBody>
      </p:sp>
      <p:sp>
        <p:nvSpPr>
          <p:cNvPr id="79913" name="Oval 41"/>
          <p:cNvSpPr>
            <a:spLocks noChangeArrowheads="1"/>
          </p:cNvSpPr>
          <p:nvPr/>
        </p:nvSpPr>
        <p:spPr bwMode="auto">
          <a:xfrm>
            <a:off x="2939340" y="2413868"/>
            <a:ext cx="360363" cy="3603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zh-CN" b="1">
              <a:ea typeface="宋体" panose="02010600030101010101" pitchFamily="2" charset="-122"/>
            </a:endParaRPr>
          </a:p>
        </p:txBody>
      </p:sp>
      <p:sp>
        <p:nvSpPr>
          <p:cNvPr id="79914" name="Oval 42"/>
          <p:cNvSpPr>
            <a:spLocks noChangeArrowheads="1"/>
          </p:cNvSpPr>
          <p:nvPr/>
        </p:nvSpPr>
        <p:spPr bwMode="auto">
          <a:xfrm>
            <a:off x="2937752" y="2772643"/>
            <a:ext cx="360362" cy="3603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zh-CN" b="1">
              <a:ea typeface="宋体" panose="02010600030101010101" pitchFamily="2" charset="-122"/>
            </a:endParaRPr>
          </a:p>
        </p:txBody>
      </p:sp>
      <p:sp>
        <p:nvSpPr>
          <p:cNvPr id="79915" name="Oval 43"/>
          <p:cNvSpPr>
            <a:spLocks noChangeArrowheads="1"/>
          </p:cNvSpPr>
          <p:nvPr/>
        </p:nvSpPr>
        <p:spPr bwMode="auto">
          <a:xfrm>
            <a:off x="2882190" y="3133006"/>
            <a:ext cx="360363" cy="36036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zh-CN" b="1">
              <a:ea typeface="宋体" panose="02010600030101010101" pitchFamily="2" charset="-122"/>
            </a:endParaRPr>
          </a:p>
        </p:txBody>
      </p:sp>
      <p:sp>
        <p:nvSpPr>
          <p:cNvPr id="79916" name="Oval 44"/>
          <p:cNvSpPr>
            <a:spLocks noChangeArrowheads="1"/>
          </p:cNvSpPr>
          <p:nvPr/>
        </p:nvSpPr>
        <p:spPr bwMode="auto">
          <a:xfrm>
            <a:off x="2937752" y="3493368"/>
            <a:ext cx="360362" cy="3603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zh-CN" b="1">
              <a:ea typeface="宋体" panose="02010600030101010101" pitchFamily="2" charset="-122"/>
            </a:endParaRPr>
          </a:p>
        </p:txBody>
      </p:sp>
      <p:grpSp>
        <p:nvGrpSpPr>
          <p:cNvPr id="2" name="Group 52"/>
          <p:cNvGrpSpPr>
            <a:grpSpLocks/>
          </p:cNvGrpSpPr>
          <p:nvPr/>
        </p:nvGrpSpPr>
        <p:grpSpPr bwMode="auto">
          <a:xfrm>
            <a:off x="5398205" y="2338879"/>
            <a:ext cx="4408486" cy="3832224"/>
            <a:chOff x="249" y="1299"/>
            <a:chExt cx="2777" cy="2414"/>
          </a:xfrm>
        </p:grpSpPr>
        <p:sp>
          <p:nvSpPr>
            <p:cNvPr id="45085" name="Rectangle 5"/>
            <p:cNvSpPr>
              <a:spLocks noChangeArrowheads="1"/>
            </p:cNvSpPr>
            <p:nvPr/>
          </p:nvSpPr>
          <p:spPr bwMode="auto">
            <a:xfrm>
              <a:off x="249" y="1299"/>
              <a:ext cx="2777" cy="9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ja-JP" b="1" dirty="0">
                  <a:ea typeface="ＭＳ Ｐゴシック" panose="020B0600070205080204" pitchFamily="34" charset="-128"/>
                </a:rPr>
                <a:t>1:   a   c   b   d    a:   2   4   1   3    </a:t>
              </a:r>
            </a:p>
            <a:p>
              <a:pPr eaLnBrk="1" hangingPunct="1"/>
              <a:r>
                <a:rPr lang="en-US" altLang="ja-JP" b="1" dirty="0">
                  <a:ea typeface="ＭＳ Ｐゴシック" panose="020B0600070205080204" pitchFamily="34" charset="-128"/>
                </a:rPr>
                <a:t>2:   b   d   c   a    b:   3   1   2   4  </a:t>
              </a:r>
            </a:p>
            <a:p>
              <a:pPr eaLnBrk="1" hangingPunct="1"/>
              <a:r>
                <a:rPr lang="en-US" altLang="ja-JP" b="1" dirty="0">
                  <a:ea typeface="ＭＳ Ｐゴシック" panose="020B0600070205080204" pitchFamily="34" charset="-128"/>
                </a:rPr>
                <a:t>3:   c   a   d   b    c:   4   2   3   1   </a:t>
              </a:r>
            </a:p>
            <a:p>
              <a:pPr eaLnBrk="1" hangingPunct="1"/>
              <a:r>
                <a:rPr lang="en-US" altLang="ja-JP" b="1" dirty="0">
                  <a:ea typeface="ＭＳ Ｐゴシック" panose="020B0600070205080204" pitchFamily="34" charset="-128"/>
                </a:rPr>
                <a:t>4:   d   b   a   c    d:   1   3   4   2  </a:t>
              </a:r>
            </a:p>
          </p:txBody>
        </p:sp>
        <p:sp>
          <p:nvSpPr>
            <p:cNvPr id="45086" name="Oval 6"/>
            <p:cNvSpPr>
              <a:spLocks noChangeArrowheads="1"/>
            </p:cNvSpPr>
            <p:nvPr/>
          </p:nvSpPr>
          <p:spPr bwMode="auto">
            <a:xfrm>
              <a:off x="975" y="1344"/>
              <a:ext cx="227" cy="227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zh-CN" b="1">
                <a:ea typeface="宋体" panose="02010600030101010101" pitchFamily="2" charset="-122"/>
              </a:endParaRPr>
            </a:p>
          </p:txBody>
        </p:sp>
        <p:sp>
          <p:nvSpPr>
            <p:cNvPr id="45087" name="Oval 7"/>
            <p:cNvSpPr>
              <a:spLocks noChangeArrowheads="1"/>
            </p:cNvSpPr>
            <p:nvPr/>
          </p:nvSpPr>
          <p:spPr bwMode="auto">
            <a:xfrm>
              <a:off x="1247" y="1570"/>
              <a:ext cx="227" cy="227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zh-CN" b="1">
                <a:ea typeface="宋体" panose="02010600030101010101" pitchFamily="2" charset="-122"/>
              </a:endParaRPr>
            </a:p>
          </p:txBody>
        </p:sp>
        <p:sp>
          <p:nvSpPr>
            <p:cNvPr id="45088" name="Oval 8"/>
            <p:cNvSpPr>
              <a:spLocks noChangeArrowheads="1"/>
            </p:cNvSpPr>
            <p:nvPr/>
          </p:nvSpPr>
          <p:spPr bwMode="auto">
            <a:xfrm>
              <a:off x="985" y="1797"/>
              <a:ext cx="227" cy="227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zh-CN" b="1">
                <a:ea typeface="宋体" panose="02010600030101010101" pitchFamily="2" charset="-122"/>
              </a:endParaRPr>
            </a:p>
          </p:txBody>
        </p:sp>
        <p:sp>
          <p:nvSpPr>
            <p:cNvPr id="45089" name="Oval 9"/>
            <p:cNvSpPr>
              <a:spLocks noChangeArrowheads="1"/>
            </p:cNvSpPr>
            <p:nvPr/>
          </p:nvSpPr>
          <p:spPr bwMode="auto">
            <a:xfrm>
              <a:off x="1257" y="2024"/>
              <a:ext cx="227" cy="227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zh-CN" b="1">
                <a:ea typeface="宋体" panose="02010600030101010101" pitchFamily="2" charset="-122"/>
              </a:endParaRPr>
            </a:p>
          </p:txBody>
        </p:sp>
        <p:sp>
          <p:nvSpPr>
            <p:cNvPr id="45090" name="Oval 10"/>
            <p:cNvSpPr>
              <a:spLocks noChangeArrowheads="1"/>
            </p:cNvSpPr>
            <p:nvPr/>
          </p:nvSpPr>
          <p:spPr bwMode="auto">
            <a:xfrm>
              <a:off x="1837" y="1344"/>
              <a:ext cx="227" cy="227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zh-CN" b="1">
                <a:ea typeface="宋体" panose="02010600030101010101" pitchFamily="2" charset="-122"/>
              </a:endParaRPr>
            </a:p>
          </p:txBody>
        </p:sp>
        <p:sp>
          <p:nvSpPr>
            <p:cNvPr id="45091" name="Oval 11"/>
            <p:cNvSpPr>
              <a:spLocks noChangeArrowheads="1"/>
            </p:cNvSpPr>
            <p:nvPr/>
          </p:nvSpPr>
          <p:spPr bwMode="auto">
            <a:xfrm>
              <a:off x="2064" y="1570"/>
              <a:ext cx="227" cy="227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zh-CN" b="1">
                <a:ea typeface="宋体" panose="02010600030101010101" pitchFamily="2" charset="-122"/>
              </a:endParaRPr>
            </a:p>
          </p:txBody>
        </p:sp>
        <p:sp>
          <p:nvSpPr>
            <p:cNvPr id="45092" name="Oval 12"/>
            <p:cNvSpPr>
              <a:spLocks noChangeArrowheads="1"/>
            </p:cNvSpPr>
            <p:nvPr/>
          </p:nvSpPr>
          <p:spPr bwMode="auto">
            <a:xfrm>
              <a:off x="1801" y="1797"/>
              <a:ext cx="227" cy="227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zh-CN" b="1">
                <a:ea typeface="宋体" panose="02010600030101010101" pitchFamily="2" charset="-122"/>
              </a:endParaRPr>
            </a:p>
          </p:txBody>
        </p:sp>
        <p:sp>
          <p:nvSpPr>
            <p:cNvPr id="45093" name="Oval 13"/>
            <p:cNvSpPr>
              <a:spLocks noChangeArrowheads="1"/>
            </p:cNvSpPr>
            <p:nvPr/>
          </p:nvSpPr>
          <p:spPr bwMode="auto">
            <a:xfrm>
              <a:off x="2073" y="2024"/>
              <a:ext cx="227" cy="227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zh-CN" b="1">
                <a:ea typeface="宋体" panose="02010600030101010101" pitchFamily="2" charset="-122"/>
              </a:endParaRPr>
            </a:p>
          </p:txBody>
        </p:sp>
        <p:sp>
          <p:nvSpPr>
            <p:cNvPr id="45094" name="Rectangle 16"/>
            <p:cNvSpPr>
              <a:spLocks noChangeArrowheads="1"/>
            </p:cNvSpPr>
            <p:nvPr/>
          </p:nvSpPr>
          <p:spPr bwMode="auto">
            <a:xfrm>
              <a:off x="249" y="2724"/>
              <a:ext cx="2777" cy="9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ja-JP" b="1" dirty="0">
                  <a:ea typeface="ＭＳ Ｐゴシック" panose="020B0600070205080204" pitchFamily="34" charset="-128"/>
                </a:rPr>
                <a:t>1:   a   c   b   d    a:   2   4   1   3    </a:t>
              </a:r>
            </a:p>
            <a:p>
              <a:pPr eaLnBrk="1" hangingPunct="1"/>
              <a:r>
                <a:rPr lang="en-US" altLang="ja-JP" b="1" dirty="0">
                  <a:ea typeface="ＭＳ Ｐゴシック" panose="020B0600070205080204" pitchFamily="34" charset="-128"/>
                </a:rPr>
                <a:t>2:   b   d   c   a    b:   3   1   2   4  </a:t>
              </a:r>
            </a:p>
            <a:p>
              <a:pPr eaLnBrk="1" hangingPunct="1"/>
              <a:r>
                <a:rPr lang="en-US" altLang="ja-JP" b="1" dirty="0">
                  <a:ea typeface="ＭＳ Ｐゴシック" panose="020B0600070205080204" pitchFamily="34" charset="-128"/>
                </a:rPr>
                <a:t>3:   c   a   d   b    c:   4   2   3   1   </a:t>
              </a:r>
            </a:p>
            <a:p>
              <a:pPr eaLnBrk="1" hangingPunct="1"/>
              <a:r>
                <a:rPr lang="en-US" altLang="ja-JP" b="1" dirty="0">
                  <a:ea typeface="ＭＳ Ｐゴシック" panose="020B0600070205080204" pitchFamily="34" charset="-128"/>
                </a:rPr>
                <a:t>4:   d   b   a   c    d:   1   3   4   2  </a:t>
              </a:r>
            </a:p>
          </p:txBody>
        </p:sp>
        <p:sp>
          <p:nvSpPr>
            <p:cNvPr id="45095" name="Oval 17"/>
            <p:cNvSpPr>
              <a:spLocks noChangeArrowheads="1"/>
            </p:cNvSpPr>
            <p:nvPr/>
          </p:nvSpPr>
          <p:spPr bwMode="auto">
            <a:xfrm>
              <a:off x="1247" y="2769"/>
              <a:ext cx="227" cy="227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zh-CN" b="1">
                <a:ea typeface="宋体" panose="02010600030101010101" pitchFamily="2" charset="-122"/>
              </a:endParaRPr>
            </a:p>
          </p:txBody>
        </p:sp>
        <p:sp>
          <p:nvSpPr>
            <p:cNvPr id="45096" name="Oval 18"/>
            <p:cNvSpPr>
              <a:spLocks noChangeArrowheads="1"/>
            </p:cNvSpPr>
            <p:nvPr/>
          </p:nvSpPr>
          <p:spPr bwMode="auto">
            <a:xfrm>
              <a:off x="1020" y="2995"/>
              <a:ext cx="227" cy="227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zh-CN" b="1">
                <a:ea typeface="宋体" panose="02010600030101010101" pitchFamily="2" charset="-122"/>
              </a:endParaRPr>
            </a:p>
          </p:txBody>
        </p:sp>
        <p:sp>
          <p:nvSpPr>
            <p:cNvPr id="45097" name="Oval 19"/>
            <p:cNvSpPr>
              <a:spLocks noChangeArrowheads="1"/>
            </p:cNvSpPr>
            <p:nvPr/>
          </p:nvSpPr>
          <p:spPr bwMode="auto">
            <a:xfrm>
              <a:off x="1247" y="3222"/>
              <a:ext cx="227" cy="227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zh-CN" b="1">
                <a:ea typeface="宋体" panose="02010600030101010101" pitchFamily="2" charset="-122"/>
              </a:endParaRPr>
            </a:p>
          </p:txBody>
        </p:sp>
        <p:sp>
          <p:nvSpPr>
            <p:cNvPr id="45098" name="Oval 20"/>
            <p:cNvSpPr>
              <a:spLocks noChangeArrowheads="1"/>
            </p:cNvSpPr>
            <p:nvPr/>
          </p:nvSpPr>
          <p:spPr bwMode="auto">
            <a:xfrm>
              <a:off x="1020" y="3449"/>
              <a:ext cx="227" cy="227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zh-CN" b="1">
                <a:ea typeface="宋体" panose="02010600030101010101" pitchFamily="2" charset="-122"/>
              </a:endParaRPr>
            </a:p>
          </p:txBody>
        </p:sp>
        <p:sp>
          <p:nvSpPr>
            <p:cNvPr id="45099" name="Oval 21"/>
            <p:cNvSpPr>
              <a:spLocks noChangeArrowheads="1"/>
            </p:cNvSpPr>
            <p:nvPr/>
          </p:nvSpPr>
          <p:spPr bwMode="auto">
            <a:xfrm>
              <a:off x="2063" y="2769"/>
              <a:ext cx="227" cy="227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zh-CN" b="1">
                <a:ea typeface="宋体" panose="02010600030101010101" pitchFamily="2" charset="-122"/>
              </a:endParaRPr>
            </a:p>
          </p:txBody>
        </p:sp>
        <p:sp>
          <p:nvSpPr>
            <p:cNvPr id="45100" name="Oval 22"/>
            <p:cNvSpPr>
              <a:spLocks noChangeArrowheads="1"/>
            </p:cNvSpPr>
            <p:nvPr/>
          </p:nvSpPr>
          <p:spPr bwMode="auto">
            <a:xfrm>
              <a:off x="1791" y="2995"/>
              <a:ext cx="227" cy="227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zh-CN" b="1">
                <a:ea typeface="宋体" panose="02010600030101010101" pitchFamily="2" charset="-122"/>
              </a:endParaRPr>
            </a:p>
          </p:txBody>
        </p:sp>
        <p:sp>
          <p:nvSpPr>
            <p:cNvPr id="45101" name="Oval 23"/>
            <p:cNvSpPr>
              <a:spLocks noChangeArrowheads="1"/>
            </p:cNvSpPr>
            <p:nvPr/>
          </p:nvSpPr>
          <p:spPr bwMode="auto">
            <a:xfrm>
              <a:off x="2063" y="3222"/>
              <a:ext cx="227" cy="227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zh-CN" b="1">
                <a:ea typeface="宋体" panose="02010600030101010101" pitchFamily="2" charset="-122"/>
              </a:endParaRPr>
            </a:p>
          </p:txBody>
        </p:sp>
        <p:sp>
          <p:nvSpPr>
            <p:cNvPr id="45102" name="Oval 24"/>
            <p:cNvSpPr>
              <a:spLocks noChangeArrowheads="1"/>
            </p:cNvSpPr>
            <p:nvPr/>
          </p:nvSpPr>
          <p:spPr bwMode="auto">
            <a:xfrm>
              <a:off x="1791" y="3449"/>
              <a:ext cx="227" cy="227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zh-CN" b="1">
                <a:ea typeface="宋体" panose="02010600030101010101" pitchFamily="2" charset="-122"/>
              </a:endParaRPr>
            </a:p>
          </p:txBody>
        </p:sp>
      </p:grpSp>
      <p:sp>
        <p:nvSpPr>
          <p:cNvPr id="79923" name="Text Box 51"/>
          <p:cNvSpPr txBox="1">
            <a:spLocks noChangeArrowheads="1"/>
          </p:cNvSpPr>
          <p:nvPr/>
        </p:nvSpPr>
        <p:spPr bwMode="auto">
          <a:xfrm>
            <a:off x="9573329" y="3489889"/>
            <a:ext cx="2712734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r>
              <a:rPr kumimoji="1" lang="en-US" altLang="ja-JP" dirty="0">
                <a:latin typeface="+mn-lt"/>
                <a:ea typeface="ＭＳ Ｐゴシック" pitchFamily="50" charset="-128"/>
              </a:rPr>
              <a:t>1, 2, 3, </a:t>
            </a:r>
            <a:r>
              <a:rPr kumimoji="1" lang="en-US" altLang="ja-JP" dirty="0" smtClean="0">
                <a:latin typeface="+mn-lt"/>
                <a:ea typeface="ＭＳ Ｐゴシック" pitchFamily="50" charset="-128"/>
              </a:rPr>
              <a:t>4 </a:t>
            </a:r>
          </a:p>
          <a:p>
            <a:pPr eaLnBrk="1" hangingPunct="1">
              <a:defRPr/>
            </a:pPr>
            <a:r>
              <a:rPr kumimoji="1" lang="en-US" altLang="ja-JP" dirty="0" smtClean="0">
                <a:latin typeface="+mn-lt"/>
                <a:ea typeface="ＭＳ Ｐゴシック" pitchFamily="50" charset="-128"/>
              </a:rPr>
              <a:t>represent men</a:t>
            </a:r>
          </a:p>
          <a:p>
            <a:pPr eaLnBrk="1" hangingPunct="1">
              <a:defRPr/>
            </a:pPr>
            <a:r>
              <a:rPr kumimoji="1" lang="en-US" altLang="ja-JP" dirty="0" smtClean="0">
                <a:latin typeface="+mn-lt"/>
                <a:ea typeface="ＭＳ Ｐゴシック" pitchFamily="50" charset="-128"/>
              </a:rPr>
              <a:t>a</a:t>
            </a:r>
            <a:r>
              <a:rPr kumimoji="1" lang="en-US" altLang="ja-JP" dirty="0">
                <a:latin typeface="+mn-lt"/>
                <a:ea typeface="ＭＳ Ｐゴシック" pitchFamily="50" charset="-128"/>
              </a:rPr>
              <a:t>, b, c, </a:t>
            </a:r>
            <a:r>
              <a:rPr kumimoji="1" lang="en-US" altLang="ja-JP" dirty="0" smtClean="0">
                <a:latin typeface="+mn-lt"/>
                <a:ea typeface="ＭＳ Ｐゴシック" pitchFamily="50" charset="-128"/>
              </a:rPr>
              <a:t>d </a:t>
            </a:r>
          </a:p>
          <a:p>
            <a:pPr eaLnBrk="1" hangingPunct="1">
              <a:defRPr/>
            </a:pPr>
            <a:r>
              <a:rPr kumimoji="1" lang="en-US" altLang="ja-JP" dirty="0" smtClean="0">
                <a:latin typeface="+mn-lt"/>
                <a:ea typeface="ＭＳ Ｐゴシック" pitchFamily="50" charset="-128"/>
              </a:rPr>
              <a:t>represent women</a:t>
            </a:r>
            <a:endParaRPr kumimoji="1" lang="en-US" altLang="ja-JP" dirty="0">
              <a:latin typeface="+mn-lt"/>
              <a:ea typeface="ＭＳ Ｐゴシック" pitchFamily="50" charset="-128"/>
            </a:endParaRPr>
          </a:p>
        </p:txBody>
      </p:sp>
      <p:graphicFrame>
        <p:nvGraphicFramePr>
          <p:cNvPr id="45079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52421776"/>
              </p:ext>
            </p:extLst>
          </p:nvPr>
        </p:nvGraphicFramePr>
        <p:xfrm>
          <a:off x="532690" y="3958126"/>
          <a:ext cx="1470025" cy="434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62" name="Equation" r:id="rId3" imgW="685800" imgH="203200" progId="Equation.3">
                  <p:embed/>
                </p:oleObj>
              </mc:Choice>
              <mc:Fallback>
                <p:oleObj name="Equation" r:id="rId3" imgW="685800" imgH="203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2690" y="3958126"/>
                        <a:ext cx="1470025" cy="434975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080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67588887"/>
              </p:ext>
            </p:extLst>
          </p:nvPr>
        </p:nvGraphicFramePr>
        <p:xfrm>
          <a:off x="532690" y="6242541"/>
          <a:ext cx="1524000" cy="434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63" name="Equation" r:id="rId5" imgW="710891" imgH="203112" progId="Equation.3">
                  <p:embed/>
                </p:oleObj>
              </mc:Choice>
              <mc:Fallback>
                <p:oleObj name="Equation" r:id="rId5" imgW="710891" imgH="203112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2690" y="6242541"/>
                        <a:ext cx="1524000" cy="434975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081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99415393"/>
              </p:ext>
            </p:extLst>
          </p:nvPr>
        </p:nvGraphicFramePr>
        <p:xfrm>
          <a:off x="6709478" y="3950985"/>
          <a:ext cx="1497013" cy="434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64" name="Equation" r:id="rId7" imgW="698197" imgH="203112" progId="Equation.3">
                  <p:embed/>
                </p:oleObj>
              </mc:Choice>
              <mc:Fallback>
                <p:oleObj name="Equation" r:id="rId7" imgW="698197" imgH="203112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09478" y="3950985"/>
                        <a:ext cx="1497013" cy="434975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082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11646961"/>
              </p:ext>
            </p:extLst>
          </p:nvPr>
        </p:nvGraphicFramePr>
        <p:xfrm>
          <a:off x="6903566" y="6312390"/>
          <a:ext cx="1524000" cy="434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65" name="Equation" r:id="rId9" imgW="710891" imgH="203112" progId="Equation.3">
                  <p:embed/>
                </p:oleObj>
              </mc:Choice>
              <mc:Fallback>
                <p:oleObj name="Equation" r:id="rId9" imgW="710891" imgH="203112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03566" y="6312390"/>
                        <a:ext cx="1524000" cy="434975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45083" name="TextBox 6"/>
          <p:cNvSpPr txBox="1">
            <a:spLocks noChangeArrowheads="1"/>
          </p:cNvSpPr>
          <p:nvPr/>
        </p:nvSpPr>
        <p:spPr bwMode="auto">
          <a:xfrm>
            <a:off x="2039227" y="3944782"/>
            <a:ext cx="391384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zh-CN" dirty="0">
                <a:ea typeface="宋体" panose="02010600030101010101" pitchFamily="2" charset="-122"/>
              </a:rPr>
              <a:t>Women get best satisfactory </a:t>
            </a:r>
            <a:endParaRPr lang="zh-CN" altLang="en-US" dirty="0">
              <a:ea typeface="宋体" panose="02010600030101010101" pitchFamily="2" charset="-122"/>
            </a:endParaRPr>
          </a:p>
        </p:txBody>
      </p:sp>
      <p:sp>
        <p:nvSpPr>
          <p:cNvPr id="45084" name="Rectangle 7"/>
          <p:cNvSpPr>
            <a:spLocks noChangeArrowheads="1"/>
          </p:cNvSpPr>
          <p:nvPr/>
        </p:nvSpPr>
        <p:spPr bwMode="auto">
          <a:xfrm>
            <a:off x="2182103" y="6154018"/>
            <a:ext cx="345250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zh-CN" dirty="0">
                <a:ea typeface="宋体" panose="02010600030101010101" pitchFamily="2" charset="-122"/>
              </a:rPr>
              <a:t>Men get better satisfactory </a:t>
            </a:r>
            <a:endParaRPr lang="zh-CN" altLang="en-US" dirty="0">
              <a:ea typeface="宋体" panose="02010600030101010101" pitchFamily="2" charset="-122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28365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99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99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99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99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99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99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99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99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99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99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99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99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99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99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99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99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99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99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799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799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798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798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99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99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799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799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799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799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799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799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799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799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799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799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799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799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799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799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99" grpId="0"/>
      <p:bldP spid="79900" grpId="0" animBg="1"/>
      <p:bldP spid="79901" grpId="0" animBg="1"/>
      <p:bldP spid="79902" grpId="0" animBg="1"/>
      <p:bldP spid="79903" grpId="0" animBg="1"/>
      <p:bldP spid="79904" grpId="0" animBg="1"/>
      <p:bldP spid="79905" grpId="0" animBg="1"/>
      <p:bldP spid="79906" grpId="0" animBg="1"/>
      <p:bldP spid="79907" grpId="0" animBg="1"/>
      <p:bldP spid="79908" grpId="0"/>
      <p:bldP spid="79909" grpId="0" animBg="1"/>
      <p:bldP spid="79910" grpId="0" animBg="1"/>
      <p:bldP spid="79911" grpId="0" animBg="1"/>
      <p:bldP spid="79912" grpId="0" animBg="1"/>
      <p:bldP spid="79913" grpId="0" animBg="1"/>
      <p:bldP spid="79914" grpId="0" animBg="1"/>
      <p:bldP spid="79915" grpId="0" animBg="1"/>
      <p:bldP spid="79916" grpId="0" animBg="1"/>
      <p:bldP spid="7992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Extensions to new markets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zh-CN" dirty="0" smtClean="0"/>
              <a:t>Prices </a:t>
            </a:r>
            <a:r>
              <a:rPr lang="en-US" altLang="zh-CN" dirty="0"/>
              <a:t>are not part of the </a:t>
            </a:r>
            <a:r>
              <a:rPr lang="en-US" altLang="zh-CN" dirty="0" smtClean="0"/>
              <a:t>process</a:t>
            </a:r>
            <a:r>
              <a:rPr lang="en-US" altLang="zh-CN" dirty="0"/>
              <a:t> </a:t>
            </a:r>
            <a:r>
              <a:rPr lang="en-US" altLang="zh-CN" dirty="0" smtClean="0"/>
              <a:t>for the previous implementation</a:t>
            </a:r>
          </a:p>
          <a:p>
            <a:pPr lvl="1"/>
            <a:r>
              <a:rPr lang="en-US" altLang="zh-CN" dirty="0" smtClean="0"/>
              <a:t>Does </a:t>
            </a:r>
            <a:r>
              <a:rPr lang="en-US" altLang="zh-CN" dirty="0"/>
              <a:t>the absence </a:t>
            </a:r>
            <a:r>
              <a:rPr lang="en-US" altLang="zh-CN" dirty="0" smtClean="0"/>
              <a:t>of a </a:t>
            </a:r>
            <a:r>
              <a:rPr lang="en-US" altLang="zh-CN" dirty="0"/>
              <a:t>price mechanism in the basic Gale-Shapley algorithm limit its applicability? 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Not necessarily</a:t>
            </a:r>
          </a:p>
          <a:p>
            <a:r>
              <a:rPr lang="en-US" altLang="zh-CN" dirty="0" smtClean="0"/>
              <a:t>Algorithms </a:t>
            </a:r>
            <a:r>
              <a:rPr lang="en-US" altLang="zh-CN" dirty="0"/>
              <a:t>including prices work in much the same way 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produce stable </a:t>
            </a:r>
            <a:r>
              <a:rPr lang="en-US" altLang="zh-CN" dirty="0"/>
              <a:t>matches with </a:t>
            </a:r>
            <a:r>
              <a:rPr lang="en-US" altLang="zh-CN" dirty="0" smtClean="0"/>
              <a:t>similar features </a:t>
            </a:r>
          </a:p>
          <a:p>
            <a:pPr lvl="1"/>
            <a:r>
              <a:rPr lang="en-US" altLang="zh-CN" dirty="0" smtClean="0"/>
              <a:t>Matching </a:t>
            </a:r>
            <a:r>
              <a:rPr lang="en-US" altLang="zh-CN" dirty="0"/>
              <a:t>with prices is closely related </a:t>
            </a:r>
            <a:r>
              <a:rPr lang="en-US" altLang="zh-CN" dirty="0" smtClean="0"/>
              <a:t>to auctions</a:t>
            </a:r>
          </a:p>
          <a:p>
            <a:pPr lvl="2"/>
            <a:r>
              <a:rPr lang="en-US" altLang="zh-CN" dirty="0" smtClean="0"/>
              <a:t>objects </a:t>
            </a:r>
            <a:r>
              <a:rPr lang="en-US" altLang="zh-CN" dirty="0"/>
              <a:t>are matched with buyers and where prices are </a:t>
            </a:r>
            <a:r>
              <a:rPr lang="en-US" altLang="zh-CN" dirty="0" smtClean="0"/>
              <a:t>decisive</a:t>
            </a:r>
          </a:p>
          <a:p>
            <a:pPr lvl="1">
              <a:lnSpc>
                <a:spcPct val="105000"/>
              </a:lnSpc>
            </a:pPr>
            <a:r>
              <a:rPr lang="en-US" altLang="zh-CN" sz="2200" dirty="0">
                <a:cs typeface="Times New Roman" panose="02020603050405020304" pitchFamily="18" charset="0"/>
              </a:rPr>
              <a:t>Matching vs. Auction</a:t>
            </a:r>
          </a:p>
          <a:p>
            <a:pPr lvl="2">
              <a:lnSpc>
                <a:spcPct val="105000"/>
              </a:lnSpc>
            </a:pPr>
            <a:r>
              <a:rPr lang="en-US" altLang="zh-CN" sz="2200" dirty="0">
                <a:cs typeface="Times New Roman" panose="02020603050405020304" pitchFamily="18" charset="0"/>
              </a:rPr>
              <a:t>Synergistic but more about matching, less about pricing</a:t>
            </a:r>
          </a:p>
          <a:p>
            <a:pPr lvl="2"/>
            <a:endParaRPr lang="zh-CN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91138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ja-JP" sz="3300" dirty="0" smtClean="0"/>
              <a:t>Example 2: Mini </a:t>
            </a:r>
            <a:r>
              <a:rPr lang="en-US" altLang="ja-JP" sz="3300" dirty="0"/>
              <a:t>Cost Matching</a:t>
            </a:r>
          </a:p>
        </p:txBody>
      </p:sp>
      <p:sp>
        <p:nvSpPr>
          <p:cNvPr id="28675" name="Oval 3"/>
          <p:cNvSpPr>
            <a:spLocks noChangeArrowheads="1"/>
          </p:cNvSpPr>
          <p:nvPr/>
        </p:nvSpPr>
        <p:spPr bwMode="auto">
          <a:xfrm>
            <a:off x="2371917" y="3147823"/>
            <a:ext cx="142875" cy="144463"/>
          </a:xfrm>
          <a:prstGeom prst="ellipse">
            <a:avLst/>
          </a:prstGeom>
          <a:solidFill>
            <a:srgbClr val="FF99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zh-CN">
              <a:ea typeface="宋体" panose="02010600030101010101" pitchFamily="2" charset="-122"/>
            </a:endParaRPr>
          </a:p>
        </p:txBody>
      </p:sp>
      <p:sp>
        <p:nvSpPr>
          <p:cNvPr id="28676" name="Oval 4"/>
          <p:cNvSpPr>
            <a:spLocks noChangeArrowheads="1"/>
          </p:cNvSpPr>
          <p:nvPr/>
        </p:nvSpPr>
        <p:spPr bwMode="auto">
          <a:xfrm>
            <a:off x="2371917" y="3724085"/>
            <a:ext cx="142875" cy="144462"/>
          </a:xfrm>
          <a:prstGeom prst="ellipse">
            <a:avLst/>
          </a:prstGeom>
          <a:solidFill>
            <a:srgbClr val="FF99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zh-CN">
              <a:ea typeface="宋体" panose="02010600030101010101" pitchFamily="2" charset="-122"/>
            </a:endParaRPr>
          </a:p>
        </p:txBody>
      </p:sp>
      <p:sp>
        <p:nvSpPr>
          <p:cNvPr id="28677" name="Oval 5"/>
          <p:cNvSpPr>
            <a:spLocks noChangeArrowheads="1"/>
          </p:cNvSpPr>
          <p:nvPr/>
        </p:nvSpPr>
        <p:spPr bwMode="auto">
          <a:xfrm>
            <a:off x="2371917" y="4300348"/>
            <a:ext cx="142875" cy="144463"/>
          </a:xfrm>
          <a:prstGeom prst="ellipse">
            <a:avLst/>
          </a:prstGeom>
          <a:solidFill>
            <a:srgbClr val="FF99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zh-CN">
              <a:ea typeface="宋体" panose="02010600030101010101" pitchFamily="2" charset="-122"/>
            </a:endParaRPr>
          </a:p>
        </p:txBody>
      </p:sp>
      <p:sp>
        <p:nvSpPr>
          <p:cNvPr id="28678" name="Oval 6"/>
          <p:cNvSpPr>
            <a:spLocks noChangeArrowheads="1"/>
          </p:cNvSpPr>
          <p:nvPr/>
        </p:nvSpPr>
        <p:spPr bwMode="auto">
          <a:xfrm>
            <a:off x="2371917" y="4875023"/>
            <a:ext cx="142875" cy="144463"/>
          </a:xfrm>
          <a:prstGeom prst="ellipse">
            <a:avLst/>
          </a:prstGeom>
          <a:solidFill>
            <a:srgbClr val="FF99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zh-CN">
              <a:ea typeface="宋体" panose="02010600030101010101" pitchFamily="2" charset="-122"/>
            </a:endParaRPr>
          </a:p>
        </p:txBody>
      </p:sp>
      <p:sp>
        <p:nvSpPr>
          <p:cNvPr id="28679" name="Oval 7"/>
          <p:cNvSpPr>
            <a:spLocks noChangeArrowheads="1"/>
          </p:cNvSpPr>
          <p:nvPr/>
        </p:nvSpPr>
        <p:spPr bwMode="auto">
          <a:xfrm>
            <a:off x="2371917" y="5451285"/>
            <a:ext cx="142875" cy="144462"/>
          </a:xfrm>
          <a:prstGeom prst="ellipse">
            <a:avLst/>
          </a:prstGeom>
          <a:solidFill>
            <a:srgbClr val="FF99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zh-CN">
              <a:ea typeface="宋体" panose="02010600030101010101" pitchFamily="2" charset="-122"/>
            </a:endParaRPr>
          </a:p>
        </p:txBody>
      </p:sp>
      <p:sp>
        <p:nvSpPr>
          <p:cNvPr id="28680" name="Oval 8"/>
          <p:cNvSpPr>
            <a:spLocks noChangeArrowheads="1"/>
          </p:cNvSpPr>
          <p:nvPr/>
        </p:nvSpPr>
        <p:spPr bwMode="auto">
          <a:xfrm>
            <a:off x="4605529" y="3147823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zh-CN">
              <a:ea typeface="宋体" panose="02010600030101010101" pitchFamily="2" charset="-122"/>
            </a:endParaRPr>
          </a:p>
        </p:txBody>
      </p:sp>
      <p:sp>
        <p:nvSpPr>
          <p:cNvPr id="28681" name="Oval 9"/>
          <p:cNvSpPr>
            <a:spLocks noChangeArrowheads="1"/>
          </p:cNvSpPr>
          <p:nvPr/>
        </p:nvSpPr>
        <p:spPr bwMode="auto">
          <a:xfrm>
            <a:off x="4605529" y="3724085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zh-CN">
              <a:ea typeface="宋体" panose="02010600030101010101" pitchFamily="2" charset="-122"/>
            </a:endParaRPr>
          </a:p>
        </p:txBody>
      </p:sp>
      <p:sp>
        <p:nvSpPr>
          <p:cNvPr id="28682" name="Oval 10"/>
          <p:cNvSpPr>
            <a:spLocks noChangeArrowheads="1"/>
          </p:cNvSpPr>
          <p:nvPr/>
        </p:nvSpPr>
        <p:spPr bwMode="auto">
          <a:xfrm>
            <a:off x="4605529" y="4300348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zh-CN">
              <a:ea typeface="宋体" panose="02010600030101010101" pitchFamily="2" charset="-122"/>
            </a:endParaRPr>
          </a:p>
        </p:txBody>
      </p:sp>
      <p:sp>
        <p:nvSpPr>
          <p:cNvPr id="28683" name="Oval 11"/>
          <p:cNvSpPr>
            <a:spLocks noChangeArrowheads="1"/>
          </p:cNvSpPr>
          <p:nvPr/>
        </p:nvSpPr>
        <p:spPr bwMode="auto">
          <a:xfrm>
            <a:off x="4605529" y="4875023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zh-CN">
              <a:ea typeface="宋体" panose="02010600030101010101" pitchFamily="2" charset="-122"/>
            </a:endParaRPr>
          </a:p>
        </p:txBody>
      </p:sp>
      <p:sp>
        <p:nvSpPr>
          <p:cNvPr id="28684" name="Oval 12"/>
          <p:cNvSpPr>
            <a:spLocks noChangeArrowheads="1"/>
          </p:cNvSpPr>
          <p:nvPr/>
        </p:nvSpPr>
        <p:spPr bwMode="auto">
          <a:xfrm>
            <a:off x="4605529" y="5451285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zh-CN">
              <a:ea typeface="宋体" panose="02010600030101010101" pitchFamily="2" charset="-122"/>
            </a:endParaRPr>
          </a:p>
        </p:txBody>
      </p:sp>
      <p:sp>
        <p:nvSpPr>
          <p:cNvPr id="28685" name="Line 13"/>
          <p:cNvSpPr>
            <a:spLocks noChangeShapeType="1"/>
          </p:cNvSpPr>
          <p:nvPr/>
        </p:nvSpPr>
        <p:spPr bwMode="auto">
          <a:xfrm>
            <a:off x="2443354" y="3219261"/>
            <a:ext cx="2232025" cy="1152525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8686" name="Text Box 18"/>
          <p:cNvSpPr txBox="1">
            <a:spLocks noChangeArrowheads="1"/>
          </p:cNvSpPr>
          <p:nvPr/>
        </p:nvSpPr>
        <p:spPr bwMode="auto">
          <a:xfrm>
            <a:off x="2035366" y="2997010"/>
            <a:ext cx="3365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kumimoji="1" lang="en-US" altLang="ja-JP" sz="1800">
                <a:latin typeface="Arial" panose="020B0604020202020204" pitchFamily="34" charset="0"/>
                <a:ea typeface="ＭＳ Ｐゴシック" panose="020B0600070205080204" pitchFamily="34" charset="-128"/>
              </a:rPr>
              <a:t>A</a:t>
            </a:r>
          </a:p>
        </p:txBody>
      </p:sp>
      <p:sp>
        <p:nvSpPr>
          <p:cNvPr id="28687" name="Text Box 19"/>
          <p:cNvSpPr txBox="1">
            <a:spLocks noChangeArrowheads="1"/>
          </p:cNvSpPr>
          <p:nvPr/>
        </p:nvSpPr>
        <p:spPr bwMode="auto">
          <a:xfrm>
            <a:off x="2035366" y="3579623"/>
            <a:ext cx="3365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kumimoji="1" lang="en-US" altLang="ja-JP" sz="1800">
                <a:latin typeface="Arial" panose="020B0604020202020204" pitchFamily="34" charset="0"/>
                <a:ea typeface="ＭＳ Ｐゴシック" panose="020B0600070205080204" pitchFamily="34" charset="-128"/>
              </a:rPr>
              <a:t>B</a:t>
            </a:r>
          </a:p>
        </p:txBody>
      </p:sp>
      <p:sp>
        <p:nvSpPr>
          <p:cNvPr id="28688" name="Text Box 20"/>
          <p:cNvSpPr txBox="1">
            <a:spLocks noChangeArrowheads="1"/>
          </p:cNvSpPr>
          <p:nvPr/>
        </p:nvSpPr>
        <p:spPr bwMode="auto">
          <a:xfrm>
            <a:off x="2035366" y="4155885"/>
            <a:ext cx="3492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kumimoji="1" lang="en-US" altLang="ja-JP" sz="1800">
                <a:latin typeface="Arial" panose="020B0604020202020204" pitchFamily="34" charset="0"/>
                <a:ea typeface="ＭＳ Ｐゴシック" panose="020B0600070205080204" pitchFamily="34" charset="-128"/>
              </a:rPr>
              <a:t>C</a:t>
            </a:r>
          </a:p>
        </p:txBody>
      </p:sp>
      <p:sp>
        <p:nvSpPr>
          <p:cNvPr id="28689" name="Text Box 21"/>
          <p:cNvSpPr txBox="1">
            <a:spLocks noChangeArrowheads="1"/>
          </p:cNvSpPr>
          <p:nvPr/>
        </p:nvSpPr>
        <p:spPr bwMode="auto">
          <a:xfrm>
            <a:off x="2035366" y="4732148"/>
            <a:ext cx="3492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kumimoji="1" lang="en-US" altLang="ja-JP" sz="1800">
                <a:latin typeface="Arial" panose="020B0604020202020204" pitchFamily="34" charset="0"/>
                <a:ea typeface="ＭＳ Ｐゴシック" panose="020B0600070205080204" pitchFamily="34" charset="-128"/>
              </a:rPr>
              <a:t>D</a:t>
            </a:r>
          </a:p>
        </p:txBody>
      </p:sp>
      <p:sp>
        <p:nvSpPr>
          <p:cNvPr id="28690" name="Text Box 22"/>
          <p:cNvSpPr txBox="1">
            <a:spLocks noChangeArrowheads="1"/>
          </p:cNvSpPr>
          <p:nvPr/>
        </p:nvSpPr>
        <p:spPr bwMode="auto">
          <a:xfrm>
            <a:off x="2035366" y="5302060"/>
            <a:ext cx="3365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kumimoji="1" lang="en-US" altLang="ja-JP" sz="1800">
                <a:latin typeface="Arial" panose="020B0604020202020204" pitchFamily="34" charset="0"/>
                <a:ea typeface="ＭＳ Ｐゴシック" panose="020B0600070205080204" pitchFamily="34" charset="-128"/>
              </a:rPr>
              <a:t>E</a:t>
            </a:r>
          </a:p>
        </p:txBody>
      </p:sp>
      <p:sp>
        <p:nvSpPr>
          <p:cNvPr id="28691" name="Text Box 23"/>
          <p:cNvSpPr txBox="1">
            <a:spLocks noChangeArrowheads="1"/>
          </p:cNvSpPr>
          <p:nvPr/>
        </p:nvSpPr>
        <p:spPr bwMode="auto">
          <a:xfrm>
            <a:off x="4748403" y="3003360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kumimoji="1" lang="en-US" altLang="ja-JP" sz="1800">
                <a:latin typeface="Arial" panose="020B0604020202020204" pitchFamily="34" charset="0"/>
                <a:ea typeface="ＭＳ Ｐゴシック" panose="020B0600070205080204" pitchFamily="34" charset="-128"/>
              </a:rPr>
              <a:t>a</a:t>
            </a:r>
          </a:p>
        </p:txBody>
      </p:sp>
      <p:sp>
        <p:nvSpPr>
          <p:cNvPr id="28692" name="Text Box 24"/>
          <p:cNvSpPr txBox="1">
            <a:spLocks noChangeArrowheads="1"/>
          </p:cNvSpPr>
          <p:nvPr/>
        </p:nvSpPr>
        <p:spPr bwMode="auto">
          <a:xfrm>
            <a:off x="4748403" y="3573273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kumimoji="1" lang="en-US" altLang="ja-JP" sz="1800">
                <a:latin typeface="Arial" panose="020B0604020202020204" pitchFamily="34" charset="0"/>
                <a:ea typeface="ＭＳ Ｐゴシック" panose="020B0600070205080204" pitchFamily="34" charset="-128"/>
              </a:rPr>
              <a:t>b</a:t>
            </a:r>
          </a:p>
        </p:txBody>
      </p:sp>
      <p:sp>
        <p:nvSpPr>
          <p:cNvPr id="28693" name="Text Box 25"/>
          <p:cNvSpPr txBox="1">
            <a:spLocks noChangeArrowheads="1"/>
          </p:cNvSpPr>
          <p:nvPr/>
        </p:nvSpPr>
        <p:spPr bwMode="auto">
          <a:xfrm>
            <a:off x="4748403" y="4149535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kumimoji="1" lang="en-US" altLang="ja-JP" sz="1800">
                <a:latin typeface="Arial" panose="020B0604020202020204" pitchFamily="34" charset="0"/>
                <a:ea typeface="ＭＳ Ｐゴシック" panose="020B0600070205080204" pitchFamily="34" charset="-128"/>
              </a:rPr>
              <a:t>c</a:t>
            </a:r>
          </a:p>
        </p:txBody>
      </p:sp>
      <p:sp>
        <p:nvSpPr>
          <p:cNvPr id="28694" name="Text Box 26"/>
          <p:cNvSpPr txBox="1">
            <a:spLocks noChangeArrowheads="1"/>
          </p:cNvSpPr>
          <p:nvPr/>
        </p:nvSpPr>
        <p:spPr bwMode="auto">
          <a:xfrm>
            <a:off x="4748403" y="4725798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kumimoji="1" lang="en-US" altLang="ja-JP" sz="1800">
                <a:latin typeface="Arial" panose="020B0604020202020204" pitchFamily="34" charset="0"/>
                <a:ea typeface="ＭＳ Ｐゴシック" panose="020B0600070205080204" pitchFamily="34" charset="-128"/>
              </a:rPr>
              <a:t>d</a:t>
            </a:r>
          </a:p>
        </p:txBody>
      </p:sp>
      <p:sp>
        <p:nvSpPr>
          <p:cNvPr id="28695" name="Text Box 27"/>
          <p:cNvSpPr txBox="1">
            <a:spLocks noChangeArrowheads="1"/>
          </p:cNvSpPr>
          <p:nvPr/>
        </p:nvSpPr>
        <p:spPr bwMode="auto">
          <a:xfrm>
            <a:off x="4748403" y="5302060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kumimoji="1" lang="en-US" altLang="ja-JP" sz="1800">
                <a:latin typeface="Arial" panose="020B0604020202020204" pitchFamily="34" charset="0"/>
                <a:ea typeface="ＭＳ Ｐゴシック" panose="020B0600070205080204" pitchFamily="34" charset="-128"/>
              </a:rPr>
              <a:t>e</a:t>
            </a:r>
          </a:p>
        </p:txBody>
      </p:sp>
      <p:graphicFrame>
        <p:nvGraphicFramePr>
          <p:cNvPr id="66588" name="Group 28"/>
          <p:cNvGraphicFramePr>
            <a:graphicFrameLocks noGrp="1"/>
          </p:cNvGraphicFramePr>
          <p:nvPr>
            <p:extLst/>
          </p:nvPr>
        </p:nvGraphicFramePr>
        <p:xfrm>
          <a:off x="6594666" y="2395361"/>
          <a:ext cx="2546350" cy="1744665"/>
        </p:xfrm>
        <a:graphic>
          <a:graphicData uri="http://schemas.openxmlformats.org/drawingml/2006/table">
            <a:tbl>
              <a:tblPr/>
              <a:tblGrid>
                <a:gridCol w="509587"/>
                <a:gridCol w="509588"/>
                <a:gridCol w="508000"/>
                <a:gridCol w="509587"/>
                <a:gridCol w="509588"/>
              </a:tblGrid>
              <a:tr h="347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1</a:t>
                      </a:r>
                    </a:p>
                  </a:txBody>
                  <a:tcPr vert="eaVert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5</a:t>
                      </a:r>
                    </a:p>
                  </a:txBody>
                  <a:tcPr vert="eaVert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3</a:t>
                      </a:r>
                    </a:p>
                  </a:txBody>
                  <a:tcPr vert="eaVert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2</a:t>
                      </a:r>
                    </a:p>
                  </a:txBody>
                  <a:tcPr vert="eaVert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4</a:t>
                      </a:r>
                    </a:p>
                  </a:txBody>
                  <a:tcPr vert="eaVert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0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1</a:t>
                      </a:r>
                    </a:p>
                  </a:txBody>
                  <a:tcPr vert="eaVert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4</a:t>
                      </a:r>
                    </a:p>
                  </a:txBody>
                  <a:tcPr vert="eaVert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3</a:t>
                      </a:r>
                    </a:p>
                  </a:txBody>
                  <a:tcPr vert="eaVert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5</a:t>
                      </a:r>
                    </a:p>
                  </a:txBody>
                  <a:tcPr vert="eaVert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2</a:t>
                      </a:r>
                    </a:p>
                  </a:txBody>
                  <a:tcPr vert="eaVert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7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3</a:t>
                      </a:r>
                    </a:p>
                  </a:txBody>
                  <a:tcPr vert="eaVert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4</a:t>
                      </a:r>
                    </a:p>
                  </a:txBody>
                  <a:tcPr vert="eaVert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2</a:t>
                      </a:r>
                    </a:p>
                  </a:txBody>
                  <a:tcPr vert="eaVert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5</a:t>
                      </a:r>
                    </a:p>
                  </a:txBody>
                  <a:tcPr vert="eaVert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1</a:t>
                      </a:r>
                    </a:p>
                  </a:txBody>
                  <a:tcPr vert="eaVert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0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1</a:t>
                      </a:r>
                    </a:p>
                  </a:txBody>
                  <a:tcPr vert="eaVert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2</a:t>
                      </a:r>
                    </a:p>
                  </a:txBody>
                  <a:tcPr vert="eaVert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4</a:t>
                      </a:r>
                    </a:p>
                  </a:txBody>
                  <a:tcPr vert="eaVert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3</a:t>
                      </a:r>
                    </a:p>
                  </a:txBody>
                  <a:tcPr vert="eaVert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5</a:t>
                      </a:r>
                    </a:p>
                  </a:txBody>
                  <a:tcPr vert="eaVert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7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2</a:t>
                      </a:r>
                    </a:p>
                  </a:txBody>
                  <a:tcPr vert="eaVert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1</a:t>
                      </a:r>
                    </a:p>
                  </a:txBody>
                  <a:tcPr vert="eaVert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3</a:t>
                      </a:r>
                    </a:p>
                  </a:txBody>
                  <a:tcPr vert="eaVert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5</a:t>
                      </a:r>
                    </a:p>
                  </a:txBody>
                  <a:tcPr vert="eaVert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4</a:t>
                      </a:r>
                    </a:p>
                  </a:txBody>
                  <a:tcPr vert="eaVert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8734" name="Text Box 66"/>
          <p:cNvSpPr txBox="1">
            <a:spLocks noChangeArrowheads="1"/>
          </p:cNvSpPr>
          <p:nvPr/>
        </p:nvSpPr>
        <p:spPr bwMode="auto">
          <a:xfrm>
            <a:off x="6212078" y="2420748"/>
            <a:ext cx="3365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kumimoji="1" lang="en-US" altLang="ja-JP" sz="1800">
                <a:latin typeface="Arial" panose="020B0604020202020204" pitchFamily="34" charset="0"/>
                <a:ea typeface="ＭＳ Ｐゴシック" panose="020B0600070205080204" pitchFamily="34" charset="-128"/>
              </a:rPr>
              <a:t>A</a:t>
            </a:r>
          </a:p>
        </p:txBody>
      </p:sp>
      <p:sp>
        <p:nvSpPr>
          <p:cNvPr id="28735" name="Text Box 67"/>
          <p:cNvSpPr txBox="1">
            <a:spLocks noChangeArrowheads="1"/>
          </p:cNvSpPr>
          <p:nvPr/>
        </p:nvSpPr>
        <p:spPr bwMode="auto">
          <a:xfrm>
            <a:off x="6212078" y="2781110"/>
            <a:ext cx="3365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kumimoji="1" lang="en-US" altLang="ja-JP" sz="1800">
                <a:latin typeface="Arial" panose="020B0604020202020204" pitchFamily="34" charset="0"/>
                <a:ea typeface="ＭＳ Ｐゴシック" panose="020B0600070205080204" pitchFamily="34" charset="-128"/>
              </a:rPr>
              <a:t>B</a:t>
            </a:r>
          </a:p>
        </p:txBody>
      </p:sp>
      <p:sp>
        <p:nvSpPr>
          <p:cNvPr id="28736" name="Text Box 68"/>
          <p:cNvSpPr txBox="1">
            <a:spLocks noChangeArrowheads="1"/>
          </p:cNvSpPr>
          <p:nvPr/>
        </p:nvSpPr>
        <p:spPr bwMode="auto">
          <a:xfrm>
            <a:off x="6212078" y="3141473"/>
            <a:ext cx="3492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kumimoji="1" lang="en-US" altLang="ja-JP" sz="1800">
                <a:latin typeface="Arial" panose="020B0604020202020204" pitchFamily="34" charset="0"/>
                <a:ea typeface="ＭＳ Ｐゴシック" panose="020B0600070205080204" pitchFamily="34" charset="-128"/>
              </a:rPr>
              <a:t>C</a:t>
            </a:r>
          </a:p>
        </p:txBody>
      </p:sp>
      <p:sp>
        <p:nvSpPr>
          <p:cNvPr id="28737" name="Text Box 69"/>
          <p:cNvSpPr txBox="1">
            <a:spLocks noChangeArrowheads="1"/>
          </p:cNvSpPr>
          <p:nvPr/>
        </p:nvSpPr>
        <p:spPr bwMode="auto">
          <a:xfrm>
            <a:off x="6212078" y="3501835"/>
            <a:ext cx="3492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kumimoji="1" lang="en-US" altLang="ja-JP" sz="1800">
                <a:latin typeface="Arial" panose="020B0604020202020204" pitchFamily="34" charset="0"/>
                <a:ea typeface="ＭＳ Ｐゴシック" panose="020B0600070205080204" pitchFamily="34" charset="-128"/>
              </a:rPr>
              <a:t>D</a:t>
            </a:r>
          </a:p>
        </p:txBody>
      </p:sp>
      <p:sp>
        <p:nvSpPr>
          <p:cNvPr id="28738" name="Text Box 70"/>
          <p:cNvSpPr txBox="1">
            <a:spLocks noChangeArrowheads="1"/>
          </p:cNvSpPr>
          <p:nvPr/>
        </p:nvSpPr>
        <p:spPr bwMode="auto">
          <a:xfrm>
            <a:off x="6212078" y="3795523"/>
            <a:ext cx="3365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kumimoji="1" lang="en-US" altLang="ja-JP" sz="1800">
                <a:latin typeface="Arial" panose="020B0604020202020204" pitchFamily="34" charset="0"/>
                <a:ea typeface="ＭＳ Ｐゴシック" panose="020B0600070205080204" pitchFamily="34" charset="-128"/>
              </a:rPr>
              <a:t>E</a:t>
            </a:r>
          </a:p>
        </p:txBody>
      </p:sp>
      <p:sp>
        <p:nvSpPr>
          <p:cNvPr id="28739" name="Text Box 71"/>
          <p:cNvSpPr txBox="1">
            <a:spLocks noChangeArrowheads="1"/>
          </p:cNvSpPr>
          <p:nvPr/>
        </p:nvSpPr>
        <p:spPr bwMode="auto">
          <a:xfrm>
            <a:off x="6669278" y="1995298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kumimoji="1" lang="en-US" altLang="ja-JP" sz="1800">
                <a:latin typeface="Arial" panose="020B0604020202020204" pitchFamily="34" charset="0"/>
                <a:ea typeface="ＭＳ Ｐゴシック" panose="020B0600070205080204" pitchFamily="34" charset="-128"/>
              </a:rPr>
              <a:t>a</a:t>
            </a:r>
          </a:p>
        </p:txBody>
      </p:sp>
      <p:sp>
        <p:nvSpPr>
          <p:cNvPr id="28740" name="Text Box 72"/>
          <p:cNvSpPr txBox="1">
            <a:spLocks noChangeArrowheads="1"/>
          </p:cNvSpPr>
          <p:nvPr/>
        </p:nvSpPr>
        <p:spPr bwMode="auto">
          <a:xfrm>
            <a:off x="7172516" y="1995298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kumimoji="1" lang="en-US" altLang="ja-JP" sz="1800">
                <a:latin typeface="Arial" panose="020B0604020202020204" pitchFamily="34" charset="0"/>
                <a:ea typeface="ＭＳ Ｐゴシック" panose="020B0600070205080204" pitchFamily="34" charset="-128"/>
              </a:rPr>
              <a:t>b</a:t>
            </a:r>
          </a:p>
        </p:txBody>
      </p:sp>
      <p:sp>
        <p:nvSpPr>
          <p:cNvPr id="28741" name="Text Box 73"/>
          <p:cNvSpPr txBox="1">
            <a:spLocks noChangeArrowheads="1"/>
          </p:cNvSpPr>
          <p:nvPr/>
        </p:nvSpPr>
        <p:spPr bwMode="auto">
          <a:xfrm>
            <a:off x="7699566" y="1995298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kumimoji="1" lang="en-US" altLang="ja-JP" sz="1800">
                <a:latin typeface="Arial" panose="020B0604020202020204" pitchFamily="34" charset="0"/>
                <a:ea typeface="ＭＳ Ｐゴシック" panose="020B0600070205080204" pitchFamily="34" charset="-128"/>
              </a:rPr>
              <a:t>c</a:t>
            </a:r>
          </a:p>
        </p:txBody>
      </p:sp>
      <p:sp>
        <p:nvSpPr>
          <p:cNvPr id="28742" name="Text Box 74"/>
          <p:cNvSpPr txBox="1">
            <a:spLocks noChangeArrowheads="1"/>
          </p:cNvSpPr>
          <p:nvPr/>
        </p:nvSpPr>
        <p:spPr bwMode="auto">
          <a:xfrm>
            <a:off x="8180578" y="1995298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kumimoji="1" lang="en-US" altLang="ja-JP" sz="1800">
                <a:latin typeface="Arial" panose="020B0604020202020204" pitchFamily="34" charset="0"/>
                <a:ea typeface="ＭＳ Ｐゴシック" panose="020B0600070205080204" pitchFamily="34" charset="-128"/>
              </a:rPr>
              <a:t>d</a:t>
            </a:r>
          </a:p>
        </p:txBody>
      </p:sp>
      <p:sp>
        <p:nvSpPr>
          <p:cNvPr id="28743" name="Text Box 75"/>
          <p:cNvSpPr txBox="1">
            <a:spLocks noChangeArrowheads="1"/>
          </p:cNvSpPr>
          <p:nvPr/>
        </p:nvSpPr>
        <p:spPr bwMode="auto">
          <a:xfrm>
            <a:off x="8685403" y="1995298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kumimoji="1" lang="en-US" altLang="ja-JP" sz="1800">
                <a:latin typeface="Arial" panose="020B0604020202020204" pitchFamily="34" charset="0"/>
                <a:ea typeface="ＭＳ Ｐゴシック" panose="020B0600070205080204" pitchFamily="34" charset="-128"/>
              </a:rPr>
              <a:t>e</a:t>
            </a:r>
          </a:p>
        </p:txBody>
      </p:sp>
      <p:graphicFrame>
        <p:nvGraphicFramePr>
          <p:cNvPr id="66636" name="Group 76"/>
          <p:cNvGraphicFramePr>
            <a:graphicFrameLocks noGrp="1"/>
          </p:cNvGraphicFramePr>
          <p:nvPr>
            <p:extLst/>
          </p:nvPr>
        </p:nvGraphicFramePr>
        <p:xfrm>
          <a:off x="6594666" y="4981400"/>
          <a:ext cx="2546350" cy="1744660"/>
        </p:xfrm>
        <a:graphic>
          <a:graphicData uri="http://schemas.openxmlformats.org/drawingml/2006/table">
            <a:tbl>
              <a:tblPr/>
              <a:tblGrid>
                <a:gridCol w="509587"/>
                <a:gridCol w="509588"/>
                <a:gridCol w="508000"/>
                <a:gridCol w="509587"/>
                <a:gridCol w="509588"/>
              </a:tblGrid>
              <a:tr h="34766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1</a:t>
                      </a:r>
                    </a:p>
                  </a:txBody>
                  <a:tcPr vert="eaVert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4</a:t>
                      </a:r>
                    </a:p>
                  </a:txBody>
                  <a:tcPr vert="eaVert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2</a:t>
                      </a:r>
                    </a:p>
                  </a:txBody>
                  <a:tcPr vert="eaVert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3</a:t>
                      </a:r>
                    </a:p>
                  </a:txBody>
                  <a:tcPr vert="eaVert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5</a:t>
                      </a:r>
                    </a:p>
                  </a:txBody>
                  <a:tcPr vert="eaVert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08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3</a:t>
                      </a:r>
                    </a:p>
                  </a:txBody>
                  <a:tcPr vert="eaVert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2</a:t>
                      </a:r>
                    </a:p>
                  </a:txBody>
                  <a:tcPr vert="eaVert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1</a:t>
                      </a:r>
                    </a:p>
                  </a:txBody>
                  <a:tcPr vert="eaVert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5</a:t>
                      </a:r>
                    </a:p>
                  </a:txBody>
                  <a:tcPr vert="eaVert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4</a:t>
                      </a:r>
                    </a:p>
                  </a:txBody>
                  <a:tcPr vert="eaVert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766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3</a:t>
                      </a:r>
                    </a:p>
                  </a:txBody>
                  <a:tcPr vert="eaVert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4</a:t>
                      </a:r>
                    </a:p>
                  </a:txBody>
                  <a:tcPr vert="eaVert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5</a:t>
                      </a:r>
                    </a:p>
                  </a:txBody>
                  <a:tcPr vert="eaVert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2</a:t>
                      </a:r>
                    </a:p>
                  </a:txBody>
                  <a:tcPr vert="eaVert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1</a:t>
                      </a:r>
                    </a:p>
                  </a:txBody>
                  <a:tcPr vert="eaVert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08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1</a:t>
                      </a:r>
                    </a:p>
                  </a:txBody>
                  <a:tcPr vert="eaVert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5</a:t>
                      </a:r>
                    </a:p>
                  </a:txBody>
                  <a:tcPr vert="eaVert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4</a:t>
                      </a:r>
                    </a:p>
                  </a:txBody>
                  <a:tcPr vert="eaVert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3</a:t>
                      </a:r>
                    </a:p>
                  </a:txBody>
                  <a:tcPr vert="eaVert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2</a:t>
                      </a:r>
                    </a:p>
                  </a:txBody>
                  <a:tcPr vert="eaVert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766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2</a:t>
                      </a:r>
                    </a:p>
                  </a:txBody>
                  <a:tcPr vert="eaVert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3</a:t>
                      </a:r>
                    </a:p>
                  </a:txBody>
                  <a:tcPr vert="eaVert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1</a:t>
                      </a:r>
                    </a:p>
                  </a:txBody>
                  <a:tcPr vert="eaVert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5</a:t>
                      </a:r>
                    </a:p>
                  </a:txBody>
                  <a:tcPr vert="eaVert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4</a:t>
                      </a:r>
                    </a:p>
                  </a:txBody>
                  <a:tcPr vert="eaVert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8782" name="Text Box 114"/>
          <p:cNvSpPr txBox="1">
            <a:spLocks noChangeArrowheads="1"/>
          </p:cNvSpPr>
          <p:nvPr/>
        </p:nvSpPr>
        <p:spPr bwMode="auto">
          <a:xfrm>
            <a:off x="6212078" y="5006785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kumimoji="1" lang="en-US" altLang="ja-JP" sz="1800">
                <a:latin typeface="Arial" panose="020B0604020202020204" pitchFamily="34" charset="0"/>
                <a:ea typeface="ＭＳ Ｐゴシック" panose="020B0600070205080204" pitchFamily="34" charset="-128"/>
              </a:rPr>
              <a:t>a</a:t>
            </a:r>
          </a:p>
        </p:txBody>
      </p:sp>
      <p:sp>
        <p:nvSpPr>
          <p:cNvPr id="28783" name="Text Box 115"/>
          <p:cNvSpPr txBox="1">
            <a:spLocks noChangeArrowheads="1"/>
          </p:cNvSpPr>
          <p:nvPr/>
        </p:nvSpPr>
        <p:spPr bwMode="auto">
          <a:xfrm>
            <a:off x="6212078" y="5367148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kumimoji="1" lang="en-US" altLang="ja-JP" sz="1800">
                <a:latin typeface="Arial" panose="020B0604020202020204" pitchFamily="34" charset="0"/>
                <a:ea typeface="ＭＳ Ｐゴシック" panose="020B0600070205080204" pitchFamily="34" charset="-128"/>
              </a:rPr>
              <a:t>b</a:t>
            </a:r>
          </a:p>
        </p:txBody>
      </p:sp>
      <p:sp>
        <p:nvSpPr>
          <p:cNvPr id="28784" name="Text Box 116"/>
          <p:cNvSpPr txBox="1">
            <a:spLocks noChangeArrowheads="1"/>
          </p:cNvSpPr>
          <p:nvPr/>
        </p:nvSpPr>
        <p:spPr bwMode="auto">
          <a:xfrm>
            <a:off x="6212078" y="5727510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kumimoji="1" lang="en-US" altLang="ja-JP" sz="1800">
                <a:latin typeface="Arial" panose="020B0604020202020204" pitchFamily="34" charset="0"/>
                <a:ea typeface="ＭＳ Ｐゴシック" panose="020B0600070205080204" pitchFamily="34" charset="-128"/>
              </a:rPr>
              <a:t>c</a:t>
            </a:r>
          </a:p>
        </p:txBody>
      </p:sp>
      <p:sp>
        <p:nvSpPr>
          <p:cNvPr id="28785" name="Text Box 117"/>
          <p:cNvSpPr txBox="1">
            <a:spLocks noChangeArrowheads="1"/>
          </p:cNvSpPr>
          <p:nvPr/>
        </p:nvSpPr>
        <p:spPr bwMode="auto">
          <a:xfrm>
            <a:off x="6212078" y="6087873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kumimoji="1" lang="en-US" altLang="ja-JP" sz="1800">
                <a:latin typeface="Arial" panose="020B0604020202020204" pitchFamily="34" charset="0"/>
                <a:ea typeface="ＭＳ Ｐゴシック" panose="020B0600070205080204" pitchFamily="34" charset="-128"/>
              </a:rPr>
              <a:t>d</a:t>
            </a:r>
          </a:p>
        </p:txBody>
      </p:sp>
      <p:sp>
        <p:nvSpPr>
          <p:cNvPr id="28786" name="Text Box 118"/>
          <p:cNvSpPr txBox="1">
            <a:spLocks noChangeArrowheads="1"/>
          </p:cNvSpPr>
          <p:nvPr/>
        </p:nvSpPr>
        <p:spPr bwMode="auto">
          <a:xfrm>
            <a:off x="6212078" y="6381560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kumimoji="1" lang="en-US" altLang="ja-JP" sz="1800">
                <a:latin typeface="Arial" panose="020B0604020202020204" pitchFamily="34" charset="0"/>
                <a:ea typeface="ＭＳ Ｐゴシック" panose="020B0600070205080204" pitchFamily="34" charset="-128"/>
              </a:rPr>
              <a:t>e</a:t>
            </a:r>
          </a:p>
        </p:txBody>
      </p:sp>
      <p:sp>
        <p:nvSpPr>
          <p:cNvPr id="28787" name="Text Box 119"/>
          <p:cNvSpPr txBox="1">
            <a:spLocks noChangeArrowheads="1"/>
          </p:cNvSpPr>
          <p:nvPr/>
        </p:nvSpPr>
        <p:spPr bwMode="auto">
          <a:xfrm>
            <a:off x="6669278" y="4581335"/>
            <a:ext cx="3365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kumimoji="1" lang="en-US" altLang="ja-JP" sz="1800">
                <a:latin typeface="Arial" panose="020B0604020202020204" pitchFamily="34" charset="0"/>
                <a:ea typeface="ＭＳ Ｐゴシック" panose="020B0600070205080204" pitchFamily="34" charset="-128"/>
              </a:rPr>
              <a:t>A</a:t>
            </a:r>
          </a:p>
        </p:txBody>
      </p:sp>
      <p:sp>
        <p:nvSpPr>
          <p:cNvPr id="28788" name="Text Box 120"/>
          <p:cNvSpPr txBox="1">
            <a:spLocks noChangeArrowheads="1"/>
          </p:cNvSpPr>
          <p:nvPr/>
        </p:nvSpPr>
        <p:spPr bwMode="auto">
          <a:xfrm>
            <a:off x="7172516" y="4581335"/>
            <a:ext cx="3365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kumimoji="1" lang="en-US" altLang="ja-JP" sz="1800">
                <a:latin typeface="Arial" panose="020B0604020202020204" pitchFamily="34" charset="0"/>
                <a:ea typeface="ＭＳ Ｐゴシック" panose="020B0600070205080204" pitchFamily="34" charset="-128"/>
              </a:rPr>
              <a:t>B</a:t>
            </a:r>
          </a:p>
        </p:txBody>
      </p:sp>
      <p:sp>
        <p:nvSpPr>
          <p:cNvPr id="28789" name="Text Box 121"/>
          <p:cNvSpPr txBox="1">
            <a:spLocks noChangeArrowheads="1"/>
          </p:cNvSpPr>
          <p:nvPr/>
        </p:nvSpPr>
        <p:spPr bwMode="auto">
          <a:xfrm>
            <a:off x="7699566" y="4581335"/>
            <a:ext cx="3492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kumimoji="1" lang="en-US" altLang="ja-JP" sz="1800">
                <a:latin typeface="Arial" panose="020B0604020202020204" pitchFamily="34" charset="0"/>
                <a:ea typeface="ＭＳ Ｐゴシック" panose="020B0600070205080204" pitchFamily="34" charset="-128"/>
              </a:rPr>
              <a:t>C</a:t>
            </a:r>
          </a:p>
        </p:txBody>
      </p:sp>
      <p:sp>
        <p:nvSpPr>
          <p:cNvPr id="28790" name="Text Box 122"/>
          <p:cNvSpPr txBox="1">
            <a:spLocks noChangeArrowheads="1"/>
          </p:cNvSpPr>
          <p:nvPr/>
        </p:nvSpPr>
        <p:spPr bwMode="auto">
          <a:xfrm>
            <a:off x="8180578" y="4581335"/>
            <a:ext cx="3492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kumimoji="1" lang="en-US" altLang="ja-JP" sz="1800">
                <a:latin typeface="Arial" panose="020B0604020202020204" pitchFamily="34" charset="0"/>
                <a:ea typeface="ＭＳ Ｐゴシック" panose="020B0600070205080204" pitchFamily="34" charset="-128"/>
              </a:rPr>
              <a:t>D</a:t>
            </a:r>
          </a:p>
        </p:txBody>
      </p:sp>
      <p:sp>
        <p:nvSpPr>
          <p:cNvPr id="28791" name="Text Box 123"/>
          <p:cNvSpPr txBox="1">
            <a:spLocks noChangeArrowheads="1"/>
          </p:cNvSpPr>
          <p:nvPr/>
        </p:nvSpPr>
        <p:spPr bwMode="auto">
          <a:xfrm>
            <a:off x="8685403" y="4581335"/>
            <a:ext cx="3365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kumimoji="1" lang="en-US" altLang="ja-JP" sz="1800">
                <a:latin typeface="Arial" panose="020B0604020202020204" pitchFamily="34" charset="0"/>
                <a:ea typeface="ＭＳ Ｐゴシック" panose="020B0600070205080204" pitchFamily="34" charset="-128"/>
              </a:rPr>
              <a:t>E</a:t>
            </a:r>
          </a:p>
        </p:txBody>
      </p:sp>
      <p:sp>
        <p:nvSpPr>
          <p:cNvPr id="28792" name="Line 124"/>
          <p:cNvSpPr>
            <a:spLocks noChangeShapeType="1"/>
          </p:cNvSpPr>
          <p:nvPr/>
        </p:nvSpPr>
        <p:spPr bwMode="auto">
          <a:xfrm>
            <a:off x="2443354" y="3219260"/>
            <a:ext cx="2232025" cy="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8793" name="Line 125"/>
          <p:cNvSpPr>
            <a:spLocks noChangeShapeType="1"/>
          </p:cNvSpPr>
          <p:nvPr/>
        </p:nvSpPr>
        <p:spPr bwMode="auto">
          <a:xfrm>
            <a:off x="2443354" y="3219260"/>
            <a:ext cx="2232025" cy="576262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8794" name="Line 126"/>
          <p:cNvSpPr>
            <a:spLocks noChangeShapeType="1"/>
          </p:cNvSpPr>
          <p:nvPr/>
        </p:nvSpPr>
        <p:spPr bwMode="auto">
          <a:xfrm>
            <a:off x="2443354" y="3219261"/>
            <a:ext cx="2232025" cy="1728787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8795" name="Line 127"/>
          <p:cNvSpPr>
            <a:spLocks noChangeShapeType="1"/>
          </p:cNvSpPr>
          <p:nvPr/>
        </p:nvSpPr>
        <p:spPr bwMode="auto">
          <a:xfrm>
            <a:off x="2443354" y="3219260"/>
            <a:ext cx="2232025" cy="230505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8796" name="Text Box 128"/>
          <p:cNvSpPr txBox="1">
            <a:spLocks noChangeArrowheads="1"/>
          </p:cNvSpPr>
          <p:nvPr/>
        </p:nvSpPr>
        <p:spPr bwMode="auto">
          <a:xfrm>
            <a:off x="3667317" y="2895411"/>
            <a:ext cx="9032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kumimoji="1" lang="en-US" altLang="ja-JP" sz="2000">
                <a:latin typeface="Arial" panose="020B0604020202020204" pitchFamily="34" charset="0"/>
                <a:ea typeface="ＭＳ Ｐゴシック" panose="020B0600070205080204" pitchFamily="34" charset="-128"/>
              </a:rPr>
              <a:t>2=1+1</a:t>
            </a:r>
          </a:p>
        </p:txBody>
      </p:sp>
      <p:sp>
        <p:nvSpPr>
          <p:cNvPr id="28797" name="Text Box 129"/>
          <p:cNvSpPr txBox="1">
            <a:spLocks noChangeArrowheads="1"/>
          </p:cNvSpPr>
          <p:nvPr/>
        </p:nvSpPr>
        <p:spPr bwMode="auto">
          <a:xfrm>
            <a:off x="4207067" y="3398648"/>
            <a:ext cx="32543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kumimoji="1" lang="en-US" altLang="ja-JP" sz="2000">
                <a:latin typeface="Arial" panose="020B0604020202020204" pitchFamily="34" charset="0"/>
                <a:ea typeface="ＭＳ Ｐゴシック" panose="020B0600070205080204" pitchFamily="34" charset="-128"/>
              </a:rPr>
              <a:t>8</a:t>
            </a:r>
          </a:p>
        </p:txBody>
      </p:sp>
      <p:sp>
        <p:nvSpPr>
          <p:cNvPr id="28798" name="Text Box 130"/>
          <p:cNvSpPr txBox="1">
            <a:spLocks noChangeArrowheads="1"/>
          </p:cNvSpPr>
          <p:nvPr/>
        </p:nvSpPr>
        <p:spPr bwMode="auto">
          <a:xfrm>
            <a:off x="4207067" y="3903473"/>
            <a:ext cx="32543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kumimoji="1" lang="en-US" altLang="ja-JP" sz="2000">
                <a:latin typeface="Arial" panose="020B0604020202020204" pitchFamily="34" charset="0"/>
                <a:ea typeface="ＭＳ Ｐゴシック" panose="020B0600070205080204" pitchFamily="34" charset="-128"/>
              </a:rPr>
              <a:t>6</a:t>
            </a:r>
          </a:p>
        </p:txBody>
      </p:sp>
      <p:sp>
        <p:nvSpPr>
          <p:cNvPr id="28799" name="Text Box 131"/>
          <p:cNvSpPr txBox="1">
            <a:spLocks noChangeArrowheads="1"/>
          </p:cNvSpPr>
          <p:nvPr/>
        </p:nvSpPr>
        <p:spPr bwMode="auto">
          <a:xfrm>
            <a:off x="4207067" y="4406711"/>
            <a:ext cx="32543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kumimoji="1" lang="en-US" altLang="ja-JP" sz="2000">
                <a:latin typeface="Arial" panose="020B0604020202020204" pitchFamily="34" charset="0"/>
                <a:ea typeface="ＭＳ Ｐゴシック" panose="020B0600070205080204" pitchFamily="34" charset="-128"/>
              </a:rPr>
              <a:t>3</a:t>
            </a:r>
          </a:p>
        </p:txBody>
      </p:sp>
      <p:sp>
        <p:nvSpPr>
          <p:cNvPr id="28800" name="Text Box 132"/>
          <p:cNvSpPr txBox="1">
            <a:spLocks noChangeArrowheads="1"/>
          </p:cNvSpPr>
          <p:nvPr/>
        </p:nvSpPr>
        <p:spPr bwMode="auto">
          <a:xfrm>
            <a:off x="4349942" y="4982973"/>
            <a:ext cx="32543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kumimoji="1" lang="en-US" altLang="ja-JP" sz="2000">
                <a:latin typeface="Arial" panose="020B0604020202020204" pitchFamily="34" charset="0"/>
                <a:ea typeface="ＭＳ Ｐゴシック" panose="020B0600070205080204" pitchFamily="34" charset="-128"/>
              </a:rPr>
              <a:t>6</a:t>
            </a:r>
          </a:p>
        </p:txBody>
      </p:sp>
      <p:sp>
        <p:nvSpPr>
          <p:cNvPr id="28801" name="Line 133"/>
          <p:cNvSpPr>
            <a:spLocks noChangeShapeType="1"/>
          </p:cNvSpPr>
          <p:nvPr/>
        </p:nvSpPr>
        <p:spPr bwMode="auto">
          <a:xfrm flipV="1">
            <a:off x="2443354" y="3219260"/>
            <a:ext cx="2232025" cy="576262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8802" name="Line 134"/>
          <p:cNvSpPr>
            <a:spLocks noChangeShapeType="1"/>
          </p:cNvSpPr>
          <p:nvPr/>
        </p:nvSpPr>
        <p:spPr bwMode="auto">
          <a:xfrm>
            <a:off x="2443354" y="3795522"/>
            <a:ext cx="2232025" cy="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8803" name="Line 135"/>
          <p:cNvSpPr>
            <a:spLocks noChangeShapeType="1"/>
          </p:cNvSpPr>
          <p:nvPr/>
        </p:nvSpPr>
        <p:spPr bwMode="auto">
          <a:xfrm>
            <a:off x="2443354" y="3795523"/>
            <a:ext cx="2232025" cy="576263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8804" name="Line 136"/>
          <p:cNvSpPr>
            <a:spLocks noChangeShapeType="1"/>
          </p:cNvSpPr>
          <p:nvPr/>
        </p:nvSpPr>
        <p:spPr bwMode="auto">
          <a:xfrm>
            <a:off x="2443354" y="3795523"/>
            <a:ext cx="2232025" cy="1152525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8805" name="Line 137"/>
          <p:cNvSpPr>
            <a:spLocks noChangeShapeType="1"/>
          </p:cNvSpPr>
          <p:nvPr/>
        </p:nvSpPr>
        <p:spPr bwMode="auto">
          <a:xfrm>
            <a:off x="2443354" y="3795522"/>
            <a:ext cx="2232025" cy="1728788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8806" name="Line 139"/>
          <p:cNvSpPr>
            <a:spLocks noChangeShapeType="1"/>
          </p:cNvSpPr>
          <p:nvPr/>
        </p:nvSpPr>
        <p:spPr bwMode="auto">
          <a:xfrm flipV="1">
            <a:off x="2443353" y="4227323"/>
            <a:ext cx="215900" cy="1444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8807" name="Line 140"/>
          <p:cNvSpPr>
            <a:spLocks noChangeShapeType="1"/>
          </p:cNvSpPr>
          <p:nvPr/>
        </p:nvSpPr>
        <p:spPr bwMode="auto">
          <a:xfrm flipV="1">
            <a:off x="2443354" y="4300347"/>
            <a:ext cx="360363" cy="714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8808" name="Line 141"/>
          <p:cNvSpPr>
            <a:spLocks noChangeShapeType="1"/>
          </p:cNvSpPr>
          <p:nvPr/>
        </p:nvSpPr>
        <p:spPr bwMode="auto">
          <a:xfrm>
            <a:off x="2443354" y="4371786"/>
            <a:ext cx="360363" cy="73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8809" name="Line 144"/>
          <p:cNvSpPr>
            <a:spLocks noChangeShapeType="1"/>
          </p:cNvSpPr>
          <p:nvPr/>
        </p:nvSpPr>
        <p:spPr bwMode="auto">
          <a:xfrm flipV="1">
            <a:off x="2443353" y="4801998"/>
            <a:ext cx="215900" cy="1444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8810" name="Line 145"/>
          <p:cNvSpPr>
            <a:spLocks noChangeShapeType="1"/>
          </p:cNvSpPr>
          <p:nvPr/>
        </p:nvSpPr>
        <p:spPr bwMode="auto">
          <a:xfrm flipV="1">
            <a:off x="2443354" y="4875022"/>
            <a:ext cx="360363" cy="714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8811" name="Line 146"/>
          <p:cNvSpPr>
            <a:spLocks noChangeShapeType="1"/>
          </p:cNvSpPr>
          <p:nvPr/>
        </p:nvSpPr>
        <p:spPr bwMode="auto">
          <a:xfrm>
            <a:off x="2443354" y="4946461"/>
            <a:ext cx="360363" cy="73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8812" name="Line 147"/>
          <p:cNvSpPr>
            <a:spLocks noChangeShapeType="1"/>
          </p:cNvSpPr>
          <p:nvPr/>
        </p:nvSpPr>
        <p:spPr bwMode="auto">
          <a:xfrm flipV="1">
            <a:off x="2443353" y="5378260"/>
            <a:ext cx="215900" cy="144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8813" name="Line 148"/>
          <p:cNvSpPr>
            <a:spLocks noChangeShapeType="1"/>
          </p:cNvSpPr>
          <p:nvPr/>
        </p:nvSpPr>
        <p:spPr bwMode="auto">
          <a:xfrm flipV="1">
            <a:off x="2443354" y="5451286"/>
            <a:ext cx="360363" cy="714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8814" name="Line 149"/>
          <p:cNvSpPr>
            <a:spLocks noChangeShapeType="1"/>
          </p:cNvSpPr>
          <p:nvPr/>
        </p:nvSpPr>
        <p:spPr bwMode="auto">
          <a:xfrm>
            <a:off x="2443354" y="5522723"/>
            <a:ext cx="360363" cy="73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08433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OUTLINE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zh-CN" dirty="0" smtClean="0"/>
              <a:t>INTRODUCTION</a:t>
            </a:r>
          </a:p>
          <a:p>
            <a:r>
              <a:rPr lang="en-US" altLang="zh-CN" dirty="0"/>
              <a:t>MATCHING THEORY</a:t>
            </a:r>
          </a:p>
          <a:p>
            <a:pPr lvl="1"/>
            <a:r>
              <a:rPr lang="en-US" altLang="ja-JP" dirty="0">
                <a:ea typeface="宋体" pitchFamily="2" charset="-122"/>
              </a:rPr>
              <a:t>Stable Matching with </a:t>
            </a:r>
            <a:r>
              <a:rPr lang="en-US" altLang="ja-JP" dirty="0" smtClean="0">
                <a:ea typeface="宋体" pitchFamily="2" charset="-122"/>
              </a:rPr>
              <a:t>Complete </a:t>
            </a:r>
            <a:r>
              <a:rPr lang="en-US" altLang="ja-JP" dirty="0">
                <a:ea typeface="宋体" pitchFamily="2" charset="-122"/>
              </a:rPr>
              <a:t>Preference Lists</a:t>
            </a:r>
            <a:endParaRPr lang="zh-CN" altLang="en-US" dirty="0"/>
          </a:p>
          <a:p>
            <a:pPr lvl="1"/>
            <a:r>
              <a:rPr lang="en-US" altLang="ja-JP" dirty="0" smtClean="0">
                <a:ea typeface="宋体" pitchFamily="2" charset="-122"/>
              </a:rPr>
              <a:t>Stable </a:t>
            </a:r>
            <a:r>
              <a:rPr lang="en-US" altLang="ja-JP" dirty="0">
                <a:ea typeface="宋体" pitchFamily="2" charset="-122"/>
              </a:rPr>
              <a:t>Matching with Relaxed Preference </a:t>
            </a:r>
            <a:r>
              <a:rPr lang="en-US" altLang="ja-JP" dirty="0" smtClean="0">
                <a:ea typeface="宋体" pitchFamily="2" charset="-122"/>
              </a:rPr>
              <a:t>Lists</a:t>
            </a:r>
          </a:p>
          <a:p>
            <a:r>
              <a:rPr lang="en-US" altLang="zh-CN" dirty="0" smtClean="0"/>
              <a:t>CONTRACT THEORY </a:t>
            </a:r>
          </a:p>
          <a:p>
            <a:pPr lvl="1"/>
            <a:r>
              <a:rPr lang="en-US" altLang="zh-CN" dirty="0" smtClean="0"/>
              <a:t>Optimal Employment Contracts without Uncertainty</a:t>
            </a:r>
            <a:r>
              <a:rPr lang="en-US" altLang="zh-CN" dirty="0"/>
              <a:t>, Hidden Information, or Hidden Actions</a:t>
            </a:r>
          </a:p>
          <a:p>
            <a:pPr lvl="1"/>
            <a:r>
              <a:rPr lang="en-US" altLang="zh-CN" dirty="0"/>
              <a:t>Optimal Contracts under </a:t>
            </a:r>
            <a:r>
              <a:rPr lang="en-US" altLang="zh-CN" dirty="0" smtClean="0"/>
              <a:t>Uncertainty</a:t>
            </a:r>
          </a:p>
          <a:p>
            <a:pPr lvl="1"/>
            <a:r>
              <a:rPr lang="en-US" altLang="zh-CN" dirty="0"/>
              <a:t>Information and Incentives</a:t>
            </a:r>
          </a:p>
          <a:p>
            <a:pPr lvl="1"/>
            <a:r>
              <a:rPr lang="en-US" altLang="zh-CN" dirty="0"/>
              <a:t>Optimal Contracting with Multilateral </a:t>
            </a:r>
            <a:r>
              <a:rPr lang="en-US" altLang="zh-CN" dirty="0" smtClean="0"/>
              <a:t>Asymmetric Information</a:t>
            </a:r>
            <a:endParaRPr lang="en-US" altLang="zh-C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7844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ja-JP" sz="3300" dirty="0"/>
              <a:t>Cost Minimum but Not Stable</a:t>
            </a:r>
          </a:p>
        </p:txBody>
      </p:sp>
      <p:sp>
        <p:nvSpPr>
          <p:cNvPr id="31747" name="Rectangle 5"/>
          <p:cNvSpPr>
            <a:spLocks noChangeArrowheads="1"/>
          </p:cNvSpPr>
          <p:nvPr/>
        </p:nvSpPr>
        <p:spPr bwMode="auto">
          <a:xfrm>
            <a:off x="3808558" y="2216150"/>
            <a:ext cx="5331909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ja-JP" b="1" dirty="0">
                <a:ea typeface="ＭＳ Ｐゴシック" panose="020B0600070205080204" pitchFamily="34" charset="-128"/>
              </a:rPr>
              <a:t>1:     a     c     b                a:     1     3     2  </a:t>
            </a:r>
          </a:p>
          <a:p>
            <a:pPr eaLnBrk="1" hangingPunct="1"/>
            <a:endParaRPr lang="en-US" altLang="ja-JP" b="1" dirty="0"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altLang="ja-JP" b="1" dirty="0">
                <a:ea typeface="ＭＳ Ｐゴシック" panose="020B0600070205080204" pitchFamily="34" charset="-128"/>
              </a:rPr>
              <a:t>2:     b     a     c                b:     2     1     3  </a:t>
            </a:r>
          </a:p>
          <a:p>
            <a:pPr eaLnBrk="1" hangingPunct="1"/>
            <a:endParaRPr lang="en-US" altLang="ja-JP" b="1" dirty="0"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altLang="ja-JP" b="1" dirty="0">
                <a:ea typeface="ＭＳ Ｐゴシック" panose="020B0600070205080204" pitchFamily="34" charset="-128"/>
              </a:rPr>
              <a:t>3:     a     b     c                c:     1     2     3  </a:t>
            </a:r>
          </a:p>
        </p:txBody>
      </p:sp>
      <p:sp>
        <p:nvSpPr>
          <p:cNvPr id="176134" name="Oval 6"/>
          <p:cNvSpPr>
            <a:spLocks noChangeArrowheads="1"/>
          </p:cNvSpPr>
          <p:nvPr/>
        </p:nvSpPr>
        <p:spPr bwMode="auto">
          <a:xfrm>
            <a:off x="4289570" y="2144712"/>
            <a:ext cx="609600" cy="6096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zh-CN">
              <a:ea typeface="宋体" panose="02010600030101010101" pitchFamily="2" charset="-122"/>
            </a:endParaRPr>
          </a:p>
        </p:txBody>
      </p:sp>
      <p:sp>
        <p:nvSpPr>
          <p:cNvPr id="176135" name="Oval 7"/>
          <p:cNvSpPr>
            <a:spLocks noChangeArrowheads="1"/>
          </p:cNvSpPr>
          <p:nvPr/>
        </p:nvSpPr>
        <p:spPr bwMode="auto">
          <a:xfrm>
            <a:off x="7313757" y="2144712"/>
            <a:ext cx="609600" cy="6096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zh-CN">
              <a:ea typeface="宋体" panose="02010600030101010101" pitchFamily="2" charset="-122"/>
            </a:endParaRPr>
          </a:p>
        </p:txBody>
      </p:sp>
      <p:sp>
        <p:nvSpPr>
          <p:cNvPr id="176136" name="Oval 8"/>
          <p:cNvSpPr>
            <a:spLocks noChangeArrowheads="1"/>
          </p:cNvSpPr>
          <p:nvPr/>
        </p:nvSpPr>
        <p:spPr bwMode="auto">
          <a:xfrm>
            <a:off x="7313757" y="2863850"/>
            <a:ext cx="609600" cy="6096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zh-CN">
              <a:ea typeface="宋体" panose="02010600030101010101" pitchFamily="2" charset="-122"/>
            </a:endParaRPr>
          </a:p>
        </p:txBody>
      </p:sp>
      <p:sp>
        <p:nvSpPr>
          <p:cNvPr id="176137" name="Oval 9"/>
          <p:cNvSpPr>
            <a:spLocks noChangeArrowheads="1"/>
          </p:cNvSpPr>
          <p:nvPr/>
        </p:nvSpPr>
        <p:spPr bwMode="auto">
          <a:xfrm>
            <a:off x="4289570" y="2903537"/>
            <a:ext cx="609600" cy="6096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zh-CN">
              <a:ea typeface="宋体" panose="02010600030101010101" pitchFamily="2" charset="-122"/>
            </a:endParaRPr>
          </a:p>
        </p:txBody>
      </p:sp>
      <p:sp>
        <p:nvSpPr>
          <p:cNvPr id="176138" name="Oval 10"/>
          <p:cNvSpPr>
            <a:spLocks noChangeArrowheads="1"/>
          </p:cNvSpPr>
          <p:nvPr/>
        </p:nvSpPr>
        <p:spPr bwMode="auto">
          <a:xfrm>
            <a:off x="8393257" y="3622675"/>
            <a:ext cx="609600" cy="6096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zh-CN">
              <a:ea typeface="宋体" panose="02010600030101010101" pitchFamily="2" charset="-122"/>
            </a:endParaRPr>
          </a:p>
        </p:txBody>
      </p:sp>
      <p:sp>
        <p:nvSpPr>
          <p:cNvPr id="176139" name="Oval 11"/>
          <p:cNvSpPr>
            <a:spLocks noChangeArrowheads="1"/>
          </p:cNvSpPr>
          <p:nvPr/>
        </p:nvSpPr>
        <p:spPr bwMode="auto">
          <a:xfrm>
            <a:off x="5369070" y="3622675"/>
            <a:ext cx="609600" cy="6096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zh-CN">
              <a:ea typeface="宋体" panose="02010600030101010101" pitchFamily="2" charset="-122"/>
            </a:endParaRPr>
          </a:p>
        </p:txBody>
      </p:sp>
      <p:sp>
        <p:nvSpPr>
          <p:cNvPr id="176140" name="Rectangle 12"/>
          <p:cNvSpPr>
            <a:spLocks noChangeArrowheads="1"/>
          </p:cNvSpPr>
          <p:nvPr/>
        </p:nvSpPr>
        <p:spPr bwMode="auto">
          <a:xfrm>
            <a:off x="3818083" y="4835525"/>
            <a:ext cx="5331909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ja-JP" b="1" dirty="0">
                <a:ea typeface="ＭＳ Ｐゴシック" panose="020B0600070205080204" pitchFamily="34" charset="-128"/>
              </a:rPr>
              <a:t>1:     a     c     b                a:     1     3     2  </a:t>
            </a:r>
          </a:p>
          <a:p>
            <a:pPr eaLnBrk="1" hangingPunct="1"/>
            <a:endParaRPr lang="en-US" altLang="ja-JP" b="1" dirty="0"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altLang="ja-JP" b="1" dirty="0">
                <a:ea typeface="ＭＳ Ｐゴシック" panose="020B0600070205080204" pitchFamily="34" charset="-128"/>
              </a:rPr>
              <a:t>2:     b     a     c                b:     2     1     3  </a:t>
            </a:r>
          </a:p>
          <a:p>
            <a:pPr eaLnBrk="1" hangingPunct="1"/>
            <a:endParaRPr lang="en-US" altLang="ja-JP" b="1" dirty="0"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altLang="ja-JP" b="1" dirty="0">
                <a:ea typeface="ＭＳ Ｐゴシック" panose="020B0600070205080204" pitchFamily="34" charset="-128"/>
              </a:rPr>
              <a:t>3:     a     b     c                c:     1     2     3  </a:t>
            </a:r>
          </a:p>
        </p:txBody>
      </p:sp>
      <p:sp>
        <p:nvSpPr>
          <p:cNvPr id="176141" name="Oval 13"/>
          <p:cNvSpPr>
            <a:spLocks noChangeArrowheads="1"/>
          </p:cNvSpPr>
          <p:nvPr/>
        </p:nvSpPr>
        <p:spPr bwMode="auto">
          <a:xfrm>
            <a:off x="4821131" y="4808537"/>
            <a:ext cx="609600" cy="609600"/>
          </a:xfrm>
          <a:prstGeom prst="ellipse">
            <a:avLst/>
          </a:prstGeom>
          <a:noFill/>
          <a:ln w="190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zh-CN">
              <a:ea typeface="宋体" panose="02010600030101010101" pitchFamily="2" charset="-122"/>
            </a:endParaRPr>
          </a:p>
        </p:txBody>
      </p:sp>
      <p:sp>
        <p:nvSpPr>
          <p:cNvPr id="176142" name="Oval 14"/>
          <p:cNvSpPr>
            <a:spLocks noChangeArrowheads="1"/>
          </p:cNvSpPr>
          <p:nvPr/>
        </p:nvSpPr>
        <p:spPr bwMode="auto">
          <a:xfrm>
            <a:off x="7385195" y="6248400"/>
            <a:ext cx="609600" cy="609600"/>
          </a:xfrm>
          <a:prstGeom prst="ellipse">
            <a:avLst/>
          </a:prstGeom>
          <a:noFill/>
          <a:ln w="190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zh-CN">
              <a:ea typeface="宋体" panose="02010600030101010101" pitchFamily="2" charset="-122"/>
            </a:endParaRPr>
          </a:p>
        </p:txBody>
      </p:sp>
      <p:sp>
        <p:nvSpPr>
          <p:cNvPr id="176143" name="Oval 15"/>
          <p:cNvSpPr>
            <a:spLocks noChangeArrowheads="1"/>
          </p:cNvSpPr>
          <p:nvPr/>
        </p:nvSpPr>
        <p:spPr bwMode="auto">
          <a:xfrm>
            <a:off x="4249882" y="6215062"/>
            <a:ext cx="609600" cy="609600"/>
          </a:xfrm>
          <a:prstGeom prst="ellipse">
            <a:avLst/>
          </a:prstGeom>
          <a:noFill/>
          <a:ln w="190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zh-CN">
              <a:ea typeface="宋体" panose="02010600030101010101" pitchFamily="2" charset="-122"/>
            </a:endParaRPr>
          </a:p>
        </p:txBody>
      </p:sp>
      <p:sp>
        <p:nvSpPr>
          <p:cNvPr id="176144" name="Oval 16"/>
          <p:cNvSpPr>
            <a:spLocks noChangeArrowheads="1"/>
          </p:cNvSpPr>
          <p:nvPr/>
        </p:nvSpPr>
        <p:spPr bwMode="auto">
          <a:xfrm>
            <a:off x="4249882" y="5495925"/>
            <a:ext cx="609600" cy="609600"/>
          </a:xfrm>
          <a:prstGeom prst="ellipse">
            <a:avLst/>
          </a:prstGeom>
          <a:noFill/>
          <a:ln w="190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zh-CN">
              <a:ea typeface="宋体" panose="02010600030101010101" pitchFamily="2" charset="-122"/>
            </a:endParaRPr>
          </a:p>
        </p:txBody>
      </p:sp>
      <p:sp>
        <p:nvSpPr>
          <p:cNvPr id="176145" name="Oval 17"/>
          <p:cNvSpPr>
            <a:spLocks noChangeArrowheads="1"/>
          </p:cNvSpPr>
          <p:nvPr/>
        </p:nvSpPr>
        <p:spPr bwMode="auto">
          <a:xfrm>
            <a:off x="7347095" y="5529262"/>
            <a:ext cx="609600" cy="609600"/>
          </a:xfrm>
          <a:prstGeom prst="ellipse">
            <a:avLst/>
          </a:prstGeom>
          <a:noFill/>
          <a:ln w="190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zh-CN">
              <a:ea typeface="宋体" panose="02010600030101010101" pitchFamily="2" charset="-122"/>
            </a:endParaRPr>
          </a:p>
        </p:txBody>
      </p:sp>
      <p:sp>
        <p:nvSpPr>
          <p:cNvPr id="176146" name="Oval 18"/>
          <p:cNvSpPr>
            <a:spLocks noChangeArrowheads="1"/>
          </p:cNvSpPr>
          <p:nvPr/>
        </p:nvSpPr>
        <p:spPr bwMode="auto">
          <a:xfrm>
            <a:off x="7816995" y="4808537"/>
            <a:ext cx="609600" cy="609600"/>
          </a:xfrm>
          <a:prstGeom prst="ellipse">
            <a:avLst/>
          </a:prstGeom>
          <a:noFill/>
          <a:ln w="190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zh-CN">
              <a:ea typeface="宋体" panose="02010600030101010101" pitchFamily="2" charset="-122"/>
            </a:endParaRPr>
          </a:p>
        </p:txBody>
      </p:sp>
      <p:sp>
        <p:nvSpPr>
          <p:cNvPr id="176147" name="Text Box 19"/>
          <p:cNvSpPr txBox="1">
            <a:spLocks noChangeArrowheads="1"/>
          </p:cNvSpPr>
          <p:nvPr/>
        </p:nvSpPr>
        <p:spPr bwMode="auto">
          <a:xfrm>
            <a:off x="1719407" y="2921000"/>
            <a:ext cx="1454244" cy="52322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kumimoji="1" lang="en-US" altLang="ja-JP" sz="28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cost=10</a:t>
            </a:r>
          </a:p>
        </p:txBody>
      </p:sp>
      <p:sp>
        <p:nvSpPr>
          <p:cNvPr id="176148" name="Text Box 20"/>
          <p:cNvSpPr txBox="1">
            <a:spLocks noChangeArrowheads="1"/>
          </p:cNvSpPr>
          <p:nvPr/>
        </p:nvSpPr>
        <p:spPr bwMode="auto">
          <a:xfrm>
            <a:off x="1740045" y="5548312"/>
            <a:ext cx="1353256" cy="52322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kumimoji="1" lang="en-US" altLang="ja-JP" sz="28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cost=8 </a:t>
            </a:r>
          </a:p>
        </p:txBody>
      </p:sp>
      <p:sp>
        <p:nvSpPr>
          <p:cNvPr id="176149" name="Line 21"/>
          <p:cNvSpPr>
            <a:spLocks noChangeShapeType="1"/>
          </p:cNvSpPr>
          <p:nvPr/>
        </p:nvSpPr>
        <p:spPr bwMode="auto">
          <a:xfrm>
            <a:off x="4476896" y="5240337"/>
            <a:ext cx="287337" cy="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76150" name="Line 22"/>
          <p:cNvSpPr>
            <a:spLocks noChangeShapeType="1"/>
          </p:cNvSpPr>
          <p:nvPr/>
        </p:nvSpPr>
        <p:spPr bwMode="auto">
          <a:xfrm>
            <a:off x="7472507" y="5240337"/>
            <a:ext cx="287338" cy="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97943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76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76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176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176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176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176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6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76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761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761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176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6" dur="500"/>
                                        <p:tgtEl>
                                          <p:spTgt spid="17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9" dur="500"/>
                                        <p:tgtEl>
                                          <p:spTgt spid="176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176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5" dur="500"/>
                                        <p:tgtEl>
                                          <p:spTgt spid="176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8" dur="500"/>
                                        <p:tgtEl>
                                          <p:spTgt spid="176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76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7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76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76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76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76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6134" grpId="0" animBg="1"/>
      <p:bldP spid="176135" grpId="0" animBg="1"/>
      <p:bldP spid="176136" grpId="0" animBg="1"/>
      <p:bldP spid="176137" grpId="0" animBg="1"/>
      <p:bldP spid="176138" grpId="0" animBg="1"/>
      <p:bldP spid="176139" grpId="0" animBg="1"/>
      <p:bldP spid="176140" grpId="0"/>
      <p:bldP spid="176141" grpId="0" animBg="1"/>
      <p:bldP spid="176142" grpId="0" animBg="1"/>
      <p:bldP spid="176143" grpId="0" animBg="1"/>
      <p:bldP spid="176144" grpId="0" animBg="1"/>
      <p:bldP spid="176145" grpId="0" animBg="1"/>
      <p:bldP spid="176146" grpId="0" animBg="1"/>
      <p:bldP spid="176147" grpId="0"/>
      <p:bldP spid="176148" grpId="0"/>
      <p:bldP spid="176149" grpId="0" animBg="1"/>
      <p:bldP spid="176150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ja-JP" sz="3300" dirty="0"/>
              <a:t>Stability of Matching</a:t>
            </a:r>
          </a:p>
        </p:txBody>
      </p:sp>
      <p:sp>
        <p:nvSpPr>
          <p:cNvPr id="29699" name="Rectangle 45"/>
          <p:cNvSpPr>
            <a:spLocks noChangeArrowheads="1"/>
          </p:cNvSpPr>
          <p:nvPr/>
        </p:nvSpPr>
        <p:spPr bwMode="auto">
          <a:xfrm>
            <a:off x="1991267" y="2818349"/>
            <a:ext cx="7374135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ja-JP" b="1" dirty="0">
                <a:ea typeface="ＭＳ Ｐゴシック" panose="020B0600070205080204" pitchFamily="34" charset="-128"/>
              </a:rPr>
              <a:t>1:     a     c     b     d     e             a:     2     1     3     4     5 </a:t>
            </a:r>
          </a:p>
          <a:p>
            <a:pPr eaLnBrk="1" hangingPunct="1"/>
            <a:endParaRPr lang="en-US" altLang="ja-JP" b="1" dirty="0"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altLang="ja-JP" b="1" dirty="0">
                <a:ea typeface="ＭＳ Ｐゴシック" panose="020B0600070205080204" pitchFamily="34" charset="-128"/>
              </a:rPr>
              <a:t>2:     c     a     e     b     d             b:     2     1     4     5     3</a:t>
            </a:r>
          </a:p>
          <a:p>
            <a:pPr eaLnBrk="1" hangingPunct="1"/>
            <a:endParaRPr lang="en-US" altLang="ja-JP" b="1" dirty="0"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altLang="ja-JP" b="1" dirty="0">
                <a:ea typeface="ＭＳ Ｐゴシック" panose="020B0600070205080204" pitchFamily="34" charset="-128"/>
              </a:rPr>
              <a:t>3:     b     a     e     d     c             c:     1     2     3     5     4</a:t>
            </a:r>
          </a:p>
          <a:p>
            <a:pPr eaLnBrk="1" hangingPunct="1"/>
            <a:endParaRPr lang="en-US" altLang="ja-JP" b="1" dirty="0"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altLang="ja-JP" b="1" dirty="0">
                <a:ea typeface="ＭＳ Ｐゴシック" panose="020B0600070205080204" pitchFamily="34" charset="-128"/>
              </a:rPr>
              <a:t>4:     c     b     d     e     a             d:     3     1     4     2     5</a:t>
            </a:r>
          </a:p>
          <a:p>
            <a:pPr eaLnBrk="1" hangingPunct="1"/>
            <a:endParaRPr lang="en-US" altLang="ja-JP" b="1" dirty="0"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altLang="ja-JP" b="1" dirty="0">
                <a:ea typeface="ＭＳ Ｐゴシック" panose="020B0600070205080204" pitchFamily="34" charset="-128"/>
              </a:rPr>
              <a:t>5:     c     d     b     e     a             e:     4     3     1     2     5    </a:t>
            </a:r>
          </a:p>
          <a:p>
            <a:pPr eaLnBrk="1" hangingPunct="1"/>
            <a:endParaRPr lang="en-US" altLang="ja-JP" b="1" dirty="0">
              <a:ea typeface="ＭＳ Ｐゴシック" panose="020B0600070205080204" pitchFamily="34" charset="-128"/>
            </a:endParaRPr>
          </a:p>
        </p:txBody>
      </p:sp>
      <p:grpSp>
        <p:nvGrpSpPr>
          <p:cNvPr id="2" name="Group 71"/>
          <p:cNvGrpSpPr>
            <a:grpSpLocks/>
          </p:cNvGrpSpPr>
          <p:nvPr/>
        </p:nvGrpSpPr>
        <p:grpSpPr bwMode="auto">
          <a:xfrm>
            <a:off x="2981866" y="2742149"/>
            <a:ext cx="6081712" cy="3581400"/>
            <a:chOff x="1317" y="1160"/>
            <a:chExt cx="3831" cy="2256"/>
          </a:xfrm>
        </p:grpSpPr>
        <p:sp>
          <p:nvSpPr>
            <p:cNvPr id="29712" name="Oval 47"/>
            <p:cNvSpPr>
              <a:spLocks noChangeArrowheads="1"/>
            </p:cNvSpPr>
            <p:nvPr/>
          </p:nvSpPr>
          <p:spPr bwMode="auto">
            <a:xfrm>
              <a:off x="1338" y="1160"/>
              <a:ext cx="384" cy="384"/>
            </a:xfrm>
            <a:prstGeom prst="ellipse">
              <a:avLst/>
            </a:prstGeom>
            <a:noFill/>
            <a:ln w="19050">
              <a:solidFill>
                <a:srgbClr val="FF505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zh-CN">
                <a:ea typeface="宋体" panose="02010600030101010101" pitchFamily="2" charset="-122"/>
              </a:endParaRPr>
            </a:p>
          </p:txBody>
        </p:sp>
        <p:sp>
          <p:nvSpPr>
            <p:cNvPr id="29713" name="Oval 48"/>
            <p:cNvSpPr>
              <a:spLocks noChangeArrowheads="1"/>
            </p:cNvSpPr>
            <p:nvPr/>
          </p:nvSpPr>
          <p:spPr bwMode="auto">
            <a:xfrm>
              <a:off x="4764" y="2552"/>
              <a:ext cx="384" cy="384"/>
            </a:xfrm>
            <a:prstGeom prst="ellipse">
              <a:avLst/>
            </a:prstGeom>
            <a:noFill/>
            <a:ln w="19050">
              <a:solidFill>
                <a:srgbClr val="FF505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zh-CN">
                <a:ea typeface="宋体" panose="02010600030101010101" pitchFamily="2" charset="-122"/>
              </a:endParaRPr>
            </a:p>
          </p:txBody>
        </p:sp>
        <p:sp>
          <p:nvSpPr>
            <p:cNvPr id="29714" name="Oval 49"/>
            <p:cNvSpPr>
              <a:spLocks noChangeArrowheads="1"/>
            </p:cNvSpPr>
            <p:nvPr/>
          </p:nvSpPr>
          <p:spPr bwMode="auto">
            <a:xfrm>
              <a:off x="1634" y="1640"/>
              <a:ext cx="384" cy="384"/>
            </a:xfrm>
            <a:prstGeom prst="ellipse">
              <a:avLst/>
            </a:prstGeom>
            <a:noFill/>
            <a:ln w="19050">
              <a:solidFill>
                <a:srgbClr val="FF505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zh-CN">
                <a:ea typeface="宋体" panose="02010600030101010101" pitchFamily="2" charset="-122"/>
              </a:endParaRPr>
            </a:p>
          </p:txBody>
        </p:sp>
        <p:sp>
          <p:nvSpPr>
            <p:cNvPr id="29715" name="Oval 50"/>
            <p:cNvSpPr>
              <a:spLocks noChangeArrowheads="1"/>
            </p:cNvSpPr>
            <p:nvPr/>
          </p:nvSpPr>
          <p:spPr bwMode="auto">
            <a:xfrm>
              <a:off x="3403" y="2120"/>
              <a:ext cx="384" cy="384"/>
            </a:xfrm>
            <a:prstGeom prst="ellipse">
              <a:avLst/>
            </a:prstGeom>
            <a:noFill/>
            <a:ln w="19050">
              <a:solidFill>
                <a:srgbClr val="FF505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zh-CN">
                <a:ea typeface="宋体" panose="02010600030101010101" pitchFamily="2" charset="-122"/>
              </a:endParaRPr>
            </a:p>
          </p:txBody>
        </p:sp>
        <p:sp>
          <p:nvSpPr>
            <p:cNvPr id="29716" name="Oval 51"/>
            <p:cNvSpPr>
              <a:spLocks noChangeArrowheads="1"/>
            </p:cNvSpPr>
            <p:nvPr/>
          </p:nvSpPr>
          <p:spPr bwMode="auto">
            <a:xfrm>
              <a:off x="1317" y="2120"/>
              <a:ext cx="384" cy="384"/>
            </a:xfrm>
            <a:prstGeom prst="ellipse">
              <a:avLst/>
            </a:prstGeom>
            <a:noFill/>
            <a:ln w="19050">
              <a:solidFill>
                <a:srgbClr val="FF505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zh-CN">
                <a:ea typeface="宋体" panose="02010600030101010101" pitchFamily="2" charset="-122"/>
              </a:endParaRPr>
            </a:p>
          </p:txBody>
        </p:sp>
        <p:sp>
          <p:nvSpPr>
            <p:cNvPr id="29717" name="Oval 52"/>
            <p:cNvSpPr>
              <a:spLocks noChangeArrowheads="1"/>
            </p:cNvSpPr>
            <p:nvPr/>
          </p:nvSpPr>
          <p:spPr bwMode="auto">
            <a:xfrm>
              <a:off x="4101" y="1160"/>
              <a:ext cx="384" cy="384"/>
            </a:xfrm>
            <a:prstGeom prst="ellipse">
              <a:avLst/>
            </a:prstGeom>
            <a:noFill/>
            <a:ln w="19050">
              <a:solidFill>
                <a:srgbClr val="FF505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zh-CN">
                <a:ea typeface="宋体" panose="02010600030101010101" pitchFamily="2" charset="-122"/>
              </a:endParaRPr>
            </a:p>
          </p:txBody>
        </p:sp>
        <p:sp>
          <p:nvSpPr>
            <p:cNvPr id="29718" name="Oval 53"/>
            <p:cNvSpPr>
              <a:spLocks noChangeArrowheads="1"/>
            </p:cNvSpPr>
            <p:nvPr/>
          </p:nvSpPr>
          <p:spPr bwMode="auto">
            <a:xfrm>
              <a:off x="1317" y="2552"/>
              <a:ext cx="384" cy="384"/>
            </a:xfrm>
            <a:prstGeom prst="ellipse">
              <a:avLst/>
            </a:prstGeom>
            <a:noFill/>
            <a:ln w="19050">
              <a:solidFill>
                <a:srgbClr val="FF505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zh-CN">
                <a:ea typeface="宋体" panose="02010600030101010101" pitchFamily="2" charset="-122"/>
              </a:endParaRPr>
            </a:p>
          </p:txBody>
        </p:sp>
        <p:sp>
          <p:nvSpPr>
            <p:cNvPr id="29719" name="Oval 54"/>
            <p:cNvSpPr>
              <a:spLocks noChangeArrowheads="1"/>
            </p:cNvSpPr>
            <p:nvPr/>
          </p:nvSpPr>
          <p:spPr bwMode="auto">
            <a:xfrm>
              <a:off x="4101" y="1640"/>
              <a:ext cx="384" cy="384"/>
            </a:xfrm>
            <a:prstGeom prst="ellipse">
              <a:avLst/>
            </a:prstGeom>
            <a:noFill/>
            <a:ln w="19050">
              <a:solidFill>
                <a:srgbClr val="FF505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zh-CN">
                <a:ea typeface="宋体" panose="02010600030101010101" pitchFamily="2" charset="-122"/>
              </a:endParaRPr>
            </a:p>
          </p:txBody>
        </p:sp>
        <p:sp>
          <p:nvSpPr>
            <p:cNvPr id="29720" name="Oval 55"/>
            <p:cNvSpPr>
              <a:spLocks noChangeArrowheads="1"/>
            </p:cNvSpPr>
            <p:nvPr/>
          </p:nvSpPr>
          <p:spPr bwMode="auto">
            <a:xfrm>
              <a:off x="1338" y="3032"/>
              <a:ext cx="384" cy="384"/>
            </a:xfrm>
            <a:prstGeom prst="ellipse">
              <a:avLst/>
            </a:prstGeom>
            <a:noFill/>
            <a:ln w="19050">
              <a:solidFill>
                <a:srgbClr val="FF505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zh-CN">
                <a:ea typeface="宋体" panose="02010600030101010101" pitchFamily="2" charset="-122"/>
              </a:endParaRPr>
            </a:p>
          </p:txBody>
        </p:sp>
        <p:sp>
          <p:nvSpPr>
            <p:cNvPr id="29721" name="Oval 56"/>
            <p:cNvSpPr>
              <a:spLocks noChangeArrowheads="1"/>
            </p:cNvSpPr>
            <p:nvPr/>
          </p:nvSpPr>
          <p:spPr bwMode="auto">
            <a:xfrm>
              <a:off x="4422" y="3032"/>
              <a:ext cx="384" cy="384"/>
            </a:xfrm>
            <a:prstGeom prst="ellipse">
              <a:avLst/>
            </a:prstGeom>
            <a:noFill/>
            <a:ln w="19050">
              <a:solidFill>
                <a:srgbClr val="FF505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zh-CN">
                <a:ea typeface="宋体" panose="02010600030101010101" pitchFamily="2" charset="-122"/>
              </a:endParaRPr>
            </a:p>
          </p:txBody>
        </p:sp>
      </p:grpSp>
      <p:sp>
        <p:nvSpPr>
          <p:cNvPr id="67641" name="Line 57"/>
          <p:cNvSpPr>
            <a:spLocks noChangeShapeType="1"/>
          </p:cNvSpPr>
          <p:nvPr/>
        </p:nvSpPr>
        <p:spPr bwMode="auto">
          <a:xfrm>
            <a:off x="5031328" y="3105687"/>
            <a:ext cx="863600" cy="14398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67642" name="Line 58"/>
          <p:cNvSpPr>
            <a:spLocks noChangeShapeType="1"/>
          </p:cNvSpPr>
          <p:nvPr/>
        </p:nvSpPr>
        <p:spPr bwMode="auto">
          <a:xfrm>
            <a:off x="5031328" y="3824824"/>
            <a:ext cx="863600" cy="2160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67643" name="Line 59"/>
          <p:cNvSpPr>
            <a:spLocks noChangeShapeType="1"/>
          </p:cNvSpPr>
          <p:nvPr/>
        </p:nvSpPr>
        <p:spPr bwMode="auto">
          <a:xfrm flipV="1">
            <a:off x="5031328" y="3105687"/>
            <a:ext cx="863600" cy="14398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67644" name="Line 60"/>
          <p:cNvSpPr>
            <a:spLocks noChangeShapeType="1"/>
          </p:cNvSpPr>
          <p:nvPr/>
        </p:nvSpPr>
        <p:spPr bwMode="auto">
          <a:xfrm flipV="1">
            <a:off x="5031328" y="3753388"/>
            <a:ext cx="863600" cy="15128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67645" name="Line 61"/>
          <p:cNvSpPr>
            <a:spLocks noChangeShapeType="1"/>
          </p:cNvSpPr>
          <p:nvPr/>
        </p:nvSpPr>
        <p:spPr bwMode="auto">
          <a:xfrm flipV="1">
            <a:off x="5031328" y="5266274"/>
            <a:ext cx="863600" cy="7191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67648" name="Line 64"/>
          <p:cNvSpPr>
            <a:spLocks noChangeShapeType="1"/>
          </p:cNvSpPr>
          <p:nvPr/>
        </p:nvSpPr>
        <p:spPr bwMode="auto">
          <a:xfrm>
            <a:off x="3159667" y="3969287"/>
            <a:ext cx="287337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67649" name="Line 65"/>
          <p:cNvSpPr>
            <a:spLocks noChangeShapeType="1"/>
          </p:cNvSpPr>
          <p:nvPr/>
        </p:nvSpPr>
        <p:spPr bwMode="auto">
          <a:xfrm>
            <a:off x="6471192" y="3250149"/>
            <a:ext cx="287337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67657" name="AutoShape 73"/>
          <p:cNvSpPr>
            <a:spLocks noChangeArrowheads="1"/>
          </p:cNvSpPr>
          <p:nvPr/>
        </p:nvSpPr>
        <p:spPr bwMode="auto">
          <a:xfrm>
            <a:off x="1359441" y="3624799"/>
            <a:ext cx="576262" cy="287338"/>
          </a:xfrm>
          <a:prstGeom prst="rightArrow">
            <a:avLst>
              <a:gd name="adj1" fmla="val 50000"/>
              <a:gd name="adj2" fmla="val 50138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zh-CN">
              <a:ea typeface="宋体" panose="02010600030101010101" pitchFamily="2" charset="-122"/>
            </a:endParaRPr>
          </a:p>
        </p:txBody>
      </p:sp>
      <p:sp>
        <p:nvSpPr>
          <p:cNvPr id="67658" name="AutoShape 74"/>
          <p:cNvSpPr>
            <a:spLocks noChangeArrowheads="1"/>
          </p:cNvSpPr>
          <p:nvPr/>
        </p:nvSpPr>
        <p:spPr bwMode="auto">
          <a:xfrm>
            <a:off x="8919117" y="2904075"/>
            <a:ext cx="504825" cy="288925"/>
          </a:xfrm>
          <a:prstGeom prst="leftArrow">
            <a:avLst>
              <a:gd name="adj1" fmla="val 50000"/>
              <a:gd name="adj2" fmla="val 43681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zh-CN">
              <a:ea typeface="宋体" panose="02010600030101010101" pitchFamily="2" charset="-122"/>
            </a:endParaRPr>
          </a:p>
        </p:txBody>
      </p:sp>
      <p:sp>
        <p:nvSpPr>
          <p:cNvPr id="67659" name="AutoShape 75"/>
          <p:cNvSpPr>
            <a:spLocks noChangeArrowheads="1"/>
          </p:cNvSpPr>
          <p:nvPr/>
        </p:nvSpPr>
        <p:spPr bwMode="auto">
          <a:xfrm>
            <a:off x="3589878" y="2097624"/>
            <a:ext cx="2860676" cy="498542"/>
          </a:xfrm>
          <a:prstGeom prst="wedgeRectCallout">
            <a:avLst>
              <a:gd name="adj1" fmla="val 28236"/>
              <a:gd name="adj2" fmla="val -1102"/>
            </a:avLst>
          </a:prstGeom>
          <a:solidFill>
            <a:srgbClr val="F09415"/>
          </a:solidFill>
          <a:ln w="9525">
            <a:noFill/>
            <a:miter lim="800000"/>
            <a:headEnd/>
            <a:tailEnd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457200" lvl="1" indent="0" defTabSz="914400" eaLnBrk="1" hangingPunct="1">
              <a:lnSpc>
                <a:spcPct val="105000"/>
              </a:lnSpc>
              <a:spcBef>
                <a:spcPts val="500"/>
              </a:spcBef>
            </a:pPr>
            <a:r>
              <a:rPr lang="en-US" altLang="ja-JP" b="1" dirty="0">
                <a:latin typeface="+mn-lt"/>
                <a:ea typeface="宋体" panose="02010600030101010101" pitchFamily="2" charset="-122"/>
                <a:cs typeface="Times New Roman" panose="02020603050405020304" pitchFamily="18" charset="0"/>
              </a:rPr>
              <a:t>Blocking pair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58346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76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676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676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676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676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676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676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76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76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76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76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676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676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641" grpId="0" animBg="1"/>
      <p:bldP spid="67642" grpId="0" animBg="1"/>
      <p:bldP spid="67643" grpId="0" animBg="1"/>
      <p:bldP spid="67644" grpId="0" animBg="1"/>
      <p:bldP spid="67645" grpId="0" animBg="1"/>
      <p:bldP spid="67648" grpId="0" animBg="1"/>
      <p:bldP spid="67649" grpId="0" animBg="1"/>
      <p:bldP spid="67657" grpId="0" animBg="1"/>
      <p:bldP spid="67658" grpId="0" animBg="1"/>
      <p:bldP spid="67659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ja-JP" sz="3300" dirty="0">
                <a:ea typeface="ＭＳ Ｐゴシック" pitchFamily="50" charset="-128"/>
              </a:rPr>
              <a:t>To Remove Blocking Pairs…</a:t>
            </a:r>
          </a:p>
        </p:txBody>
      </p:sp>
      <p:sp>
        <p:nvSpPr>
          <p:cNvPr id="32771" name="Rectangle 3"/>
          <p:cNvSpPr>
            <a:spLocks noChangeArrowheads="1"/>
          </p:cNvSpPr>
          <p:nvPr/>
        </p:nvSpPr>
        <p:spPr bwMode="auto">
          <a:xfrm>
            <a:off x="2485594" y="2382982"/>
            <a:ext cx="7374135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ja-JP" b="1" dirty="0">
                <a:ea typeface="ＭＳ Ｐゴシック" panose="020B0600070205080204" pitchFamily="34" charset="-128"/>
              </a:rPr>
              <a:t>1:     a     c     b     d     e             a:     2     1     3     4     5 </a:t>
            </a:r>
          </a:p>
          <a:p>
            <a:pPr eaLnBrk="1" hangingPunct="1"/>
            <a:endParaRPr lang="en-US" altLang="ja-JP" b="1" dirty="0"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altLang="ja-JP" b="1" dirty="0">
                <a:ea typeface="ＭＳ Ｐゴシック" panose="020B0600070205080204" pitchFamily="34" charset="-128"/>
              </a:rPr>
              <a:t>2:     c     a     e     b     d             b:     2     1     4     5     3</a:t>
            </a:r>
          </a:p>
          <a:p>
            <a:pPr eaLnBrk="1" hangingPunct="1"/>
            <a:endParaRPr lang="en-US" altLang="ja-JP" b="1" dirty="0"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altLang="ja-JP" b="1" dirty="0">
                <a:ea typeface="ＭＳ Ｐゴシック" panose="020B0600070205080204" pitchFamily="34" charset="-128"/>
              </a:rPr>
              <a:t>3:     b     a     e     d     c             c:     1     2     3     5     4</a:t>
            </a:r>
          </a:p>
          <a:p>
            <a:pPr eaLnBrk="1" hangingPunct="1"/>
            <a:endParaRPr lang="en-US" altLang="ja-JP" b="1" dirty="0"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altLang="ja-JP" b="1" dirty="0">
                <a:ea typeface="ＭＳ Ｐゴシック" panose="020B0600070205080204" pitchFamily="34" charset="-128"/>
              </a:rPr>
              <a:t>4:     c     b     d     e     a             d:     3     1     4     2     5</a:t>
            </a:r>
          </a:p>
          <a:p>
            <a:pPr eaLnBrk="1" hangingPunct="1"/>
            <a:endParaRPr lang="en-US" altLang="ja-JP" b="1" dirty="0"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altLang="ja-JP" b="1" dirty="0">
                <a:ea typeface="ＭＳ Ｐゴシック" panose="020B0600070205080204" pitchFamily="34" charset="-128"/>
              </a:rPr>
              <a:t>5:     c     d     b     e     a             e:     4     3     1     2     5    </a:t>
            </a:r>
          </a:p>
          <a:p>
            <a:pPr eaLnBrk="1" hangingPunct="1"/>
            <a:endParaRPr lang="en-US" altLang="ja-JP" b="1" dirty="0">
              <a:ea typeface="ＭＳ Ｐゴシック" panose="020B0600070205080204" pitchFamily="34" charset="-128"/>
            </a:endParaRPr>
          </a:p>
        </p:txBody>
      </p:sp>
      <p:sp>
        <p:nvSpPr>
          <p:cNvPr id="32772" name="Oval 5"/>
          <p:cNvSpPr>
            <a:spLocks noChangeArrowheads="1"/>
          </p:cNvSpPr>
          <p:nvPr/>
        </p:nvSpPr>
        <p:spPr bwMode="auto">
          <a:xfrm>
            <a:off x="3509530" y="2306782"/>
            <a:ext cx="609600" cy="6096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zh-CN">
              <a:ea typeface="宋体" panose="02010600030101010101" pitchFamily="2" charset="-122"/>
            </a:endParaRPr>
          </a:p>
        </p:txBody>
      </p:sp>
      <p:sp>
        <p:nvSpPr>
          <p:cNvPr id="32773" name="Oval 6"/>
          <p:cNvSpPr>
            <a:spLocks noChangeArrowheads="1"/>
          </p:cNvSpPr>
          <p:nvPr/>
        </p:nvSpPr>
        <p:spPr bwMode="auto">
          <a:xfrm>
            <a:off x="9020497" y="4516582"/>
            <a:ext cx="609600" cy="6096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zh-CN">
              <a:ea typeface="宋体" panose="02010600030101010101" pitchFamily="2" charset="-122"/>
            </a:endParaRPr>
          </a:p>
        </p:txBody>
      </p:sp>
      <p:sp>
        <p:nvSpPr>
          <p:cNvPr id="178183" name="Oval 7"/>
          <p:cNvSpPr>
            <a:spLocks noChangeArrowheads="1"/>
          </p:cNvSpPr>
          <p:nvPr/>
        </p:nvSpPr>
        <p:spPr bwMode="auto">
          <a:xfrm>
            <a:off x="3979430" y="3068782"/>
            <a:ext cx="609600" cy="6096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zh-CN">
              <a:ea typeface="宋体" panose="02010600030101010101" pitchFamily="2" charset="-122"/>
            </a:endParaRPr>
          </a:p>
        </p:txBody>
      </p:sp>
      <p:sp>
        <p:nvSpPr>
          <p:cNvPr id="32775" name="Oval 8"/>
          <p:cNvSpPr>
            <a:spLocks noChangeArrowheads="1"/>
          </p:cNvSpPr>
          <p:nvPr/>
        </p:nvSpPr>
        <p:spPr bwMode="auto">
          <a:xfrm>
            <a:off x="6857150" y="3806718"/>
            <a:ext cx="609600" cy="6096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zh-CN">
              <a:ea typeface="宋体" panose="02010600030101010101" pitchFamily="2" charset="-122"/>
            </a:endParaRPr>
          </a:p>
        </p:txBody>
      </p:sp>
      <p:sp>
        <p:nvSpPr>
          <p:cNvPr id="178185" name="Oval 9"/>
          <p:cNvSpPr>
            <a:spLocks noChangeArrowheads="1"/>
          </p:cNvSpPr>
          <p:nvPr/>
        </p:nvSpPr>
        <p:spPr bwMode="auto">
          <a:xfrm>
            <a:off x="3476193" y="3830782"/>
            <a:ext cx="609600" cy="6096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zh-CN">
              <a:ea typeface="宋体" panose="02010600030101010101" pitchFamily="2" charset="-122"/>
            </a:endParaRPr>
          </a:p>
        </p:txBody>
      </p:sp>
      <p:sp>
        <p:nvSpPr>
          <p:cNvPr id="178186" name="Oval 10"/>
          <p:cNvSpPr>
            <a:spLocks noChangeArrowheads="1"/>
          </p:cNvSpPr>
          <p:nvPr/>
        </p:nvSpPr>
        <p:spPr bwMode="auto">
          <a:xfrm>
            <a:off x="7943921" y="2306782"/>
            <a:ext cx="609600" cy="6096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zh-CN">
              <a:ea typeface="宋体" panose="02010600030101010101" pitchFamily="2" charset="-122"/>
            </a:endParaRPr>
          </a:p>
        </p:txBody>
      </p:sp>
      <p:sp>
        <p:nvSpPr>
          <p:cNvPr id="32778" name="Oval 11"/>
          <p:cNvSpPr>
            <a:spLocks noChangeArrowheads="1"/>
          </p:cNvSpPr>
          <p:nvPr/>
        </p:nvSpPr>
        <p:spPr bwMode="auto">
          <a:xfrm>
            <a:off x="3476193" y="4516582"/>
            <a:ext cx="609600" cy="6096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zh-CN">
              <a:ea typeface="宋体" panose="02010600030101010101" pitchFamily="2" charset="-122"/>
            </a:endParaRPr>
          </a:p>
        </p:txBody>
      </p:sp>
      <p:sp>
        <p:nvSpPr>
          <p:cNvPr id="32779" name="Oval 12"/>
          <p:cNvSpPr>
            <a:spLocks noChangeArrowheads="1"/>
          </p:cNvSpPr>
          <p:nvPr/>
        </p:nvSpPr>
        <p:spPr bwMode="auto">
          <a:xfrm>
            <a:off x="7992049" y="3056750"/>
            <a:ext cx="609600" cy="6096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zh-CN">
              <a:ea typeface="宋体" panose="02010600030101010101" pitchFamily="2" charset="-122"/>
            </a:endParaRPr>
          </a:p>
        </p:txBody>
      </p:sp>
      <p:sp>
        <p:nvSpPr>
          <p:cNvPr id="32780" name="Oval 13"/>
          <p:cNvSpPr>
            <a:spLocks noChangeArrowheads="1"/>
          </p:cNvSpPr>
          <p:nvPr/>
        </p:nvSpPr>
        <p:spPr bwMode="auto">
          <a:xfrm>
            <a:off x="3509530" y="5278582"/>
            <a:ext cx="609600" cy="6096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zh-CN">
              <a:ea typeface="宋体" panose="02010600030101010101" pitchFamily="2" charset="-122"/>
            </a:endParaRPr>
          </a:p>
        </p:txBody>
      </p:sp>
      <p:sp>
        <p:nvSpPr>
          <p:cNvPr id="178190" name="Oval 14"/>
          <p:cNvSpPr>
            <a:spLocks noChangeArrowheads="1"/>
          </p:cNvSpPr>
          <p:nvPr/>
        </p:nvSpPr>
        <p:spPr bwMode="auto">
          <a:xfrm>
            <a:off x="8453508" y="5266550"/>
            <a:ext cx="609600" cy="6096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zh-CN">
              <a:ea typeface="宋体" panose="02010600030101010101" pitchFamily="2" charset="-122"/>
            </a:endParaRPr>
          </a:p>
        </p:txBody>
      </p:sp>
      <p:sp>
        <p:nvSpPr>
          <p:cNvPr id="32782" name="Line 15"/>
          <p:cNvSpPr>
            <a:spLocks noChangeShapeType="1"/>
          </p:cNvSpPr>
          <p:nvPr/>
        </p:nvSpPr>
        <p:spPr bwMode="auto">
          <a:xfrm>
            <a:off x="5525655" y="2670320"/>
            <a:ext cx="863600" cy="14398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78192" name="Line 16"/>
          <p:cNvSpPr>
            <a:spLocks noChangeShapeType="1"/>
          </p:cNvSpPr>
          <p:nvPr/>
        </p:nvSpPr>
        <p:spPr bwMode="auto">
          <a:xfrm>
            <a:off x="5525655" y="3389457"/>
            <a:ext cx="863600" cy="2160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78193" name="Line 17"/>
          <p:cNvSpPr>
            <a:spLocks noChangeShapeType="1"/>
          </p:cNvSpPr>
          <p:nvPr/>
        </p:nvSpPr>
        <p:spPr bwMode="auto">
          <a:xfrm flipV="1">
            <a:off x="5525655" y="2670320"/>
            <a:ext cx="863600" cy="14398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2785" name="Line 18"/>
          <p:cNvSpPr>
            <a:spLocks noChangeShapeType="1"/>
          </p:cNvSpPr>
          <p:nvPr/>
        </p:nvSpPr>
        <p:spPr bwMode="auto">
          <a:xfrm flipV="1">
            <a:off x="5525655" y="3318021"/>
            <a:ext cx="863600" cy="15128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2786" name="Line 19"/>
          <p:cNvSpPr>
            <a:spLocks noChangeShapeType="1"/>
          </p:cNvSpPr>
          <p:nvPr/>
        </p:nvSpPr>
        <p:spPr bwMode="auto">
          <a:xfrm flipV="1">
            <a:off x="5525655" y="4830907"/>
            <a:ext cx="863600" cy="7191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78196" name="Line 20"/>
          <p:cNvSpPr>
            <a:spLocks noChangeShapeType="1"/>
          </p:cNvSpPr>
          <p:nvPr/>
        </p:nvSpPr>
        <p:spPr bwMode="auto">
          <a:xfrm>
            <a:off x="3653994" y="3533920"/>
            <a:ext cx="287337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78197" name="Line 21"/>
          <p:cNvSpPr>
            <a:spLocks noChangeShapeType="1"/>
          </p:cNvSpPr>
          <p:nvPr/>
        </p:nvSpPr>
        <p:spPr bwMode="auto">
          <a:xfrm>
            <a:off x="6965519" y="2814782"/>
            <a:ext cx="287337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78198" name="Line 22"/>
          <p:cNvSpPr>
            <a:spLocks noChangeShapeType="1"/>
          </p:cNvSpPr>
          <p:nvPr/>
        </p:nvSpPr>
        <p:spPr bwMode="auto">
          <a:xfrm flipV="1">
            <a:off x="5525656" y="2670320"/>
            <a:ext cx="792163" cy="647700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78199" name="Line 23"/>
          <p:cNvSpPr>
            <a:spLocks noChangeShapeType="1"/>
          </p:cNvSpPr>
          <p:nvPr/>
        </p:nvSpPr>
        <p:spPr bwMode="auto">
          <a:xfrm>
            <a:off x="5525656" y="4181620"/>
            <a:ext cx="792163" cy="1441450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78204" name="Text Box 28"/>
          <p:cNvSpPr txBox="1">
            <a:spLocks noChangeArrowheads="1"/>
          </p:cNvSpPr>
          <p:nvPr/>
        </p:nvSpPr>
        <p:spPr bwMode="auto">
          <a:xfrm>
            <a:off x="3704793" y="6172346"/>
            <a:ext cx="3918060" cy="461665"/>
          </a:xfrm>
          <a:prstGeom prst="rect">
            <a:avLst/>
          </a:prstGeom>
          <a:solidFill>
            <a:srgbClr val="F09415"/>
          </a:solidFill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kumimoji="1" lang="en-US" altLang="ja-JP" dirty="0">
                <a:latin typeface="Arial" panose="020B0604020202020204" pitchFamily="34" charset="0"/>
                <a:ea typeface="ＭＳ Ｐゴシック" panose="020B0600070205080204" pitchFamily="34" charset="-128"/>
              </a:rPr>
              <a:t>No blocking pairs any more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4768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" dur="500"/>
                                        <p:tgtEl>
                                          <p:spTgt spid="1781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8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5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9" dur="500"/>
                                        <p:tgtEl>
                                          <p:spTgt spid="1781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8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17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178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9167E-6 1.85185E-6 L -0.03763 0.00116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17818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88" y="46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521 7.40741E-7 L 0.05 7.40741E-7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17818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6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313 -0.00556 L -0.08724 0.00486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17818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518" y="509"/>
                                    </p:animMotion>
                                  </p:childTnLst>
                                </p:cTn>
                              </p:par>
                              <p:par>
                                <p:cTn id="3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13 0.00556 L -0.08398 0.00069 " pathEditMode="relative" rAng="0" ptsTypes="AA">
                                      <p:cBhvr>
                                        <p:cTn id="32" dur="2000" fill="hold"/>
                                        <p:tgtEl>
                                          <p:spTgt spid="17819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049" y="-2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6" dur="500"/>
                                        <p:tgtEl>
                                          <p:spTgt spid="1781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5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9" dur="500"/>
                                        <p:tgtEl>
                                          <p:spTgt spid="1781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782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782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8183" grpId="0" animBg="1"/>
      <p:bldP spid="178185" grpId="0" animBg="1"/>
      <p:bldP spid="178186" grpId="0" animBg="1"/>
      <p:bldP spid="178190" grpId="0" animBg="1"/>
      <p:bldP spid="178192" grpId="0" animBg="1"/>
      <p:bldP spid="178193" grpId="0" animBg="1"/>
      <p:bldP spid="178196" grpId="0" animBg="1"/>
      <p:bldP spid="178197" grpId="0" animBg="1"/>
      <p:bldP spid="178198" grpId="0" animBg="1"/>
      <p:bldP spid="178199" grpId="0" animBg="1"/>
      <p:bldP spid="178204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ja-JP" sz="3200" dirty="0" smtClean="0">
                <a:ea typeface="宋体" pitchFamily="2" charset="-122"/>
              </a:rPr>
              <a:t>PART II: Relaxed </a:t>
            </a:r>
            <a:r>
              <a:rPr lang="en-US" altLang="ja-JP" sz="3200" dirty="0">
                <a:ea typeface="宋体" pitchFamily="2" charset="-122"/>
              </a:rPr>
              <a:t>Preference Lists</a:t>
            </a:r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ja-JP" sz="2600" dirty="0">
                <a:ea typeface="ＭＳ Ｐゴシック" panose="020B0600070205080204" pitchFamily="34" charset="-128"/>
              </a:rPr>
              <a:t>National Resident Matching Program </a:t>
            </a:r>
          </a:p>
          <a:p>
            <a:pPr lvl="1" eaLnBrk="1" hangingPunct="1"/>
            <a:r>
              <a:rPr lang="en-US" altLang="ja-JP" sz="2400" dirty="0">
                <a:ea typeface="ＭＳ Ｐゴシック" panose="020B0600070205080204" pitchFamily="34" charset="-128"/>
              </a:rPr>
              <a:t>Assigning many medical students to many hospitals</a:t>
            </a:r>
          </a:p>
          <a:p>
            <a:pPr eaLnBrk="1" hangingPunct="1"/>
            <a:r>
              <a:rPr lang="en-US" altLang="ja-JP" sz="2600" dirty="0">
                <a:ea typeface="ＭＳ Ｐゴシック" panose="020B0600070205080204" pitchFamily="34" charset="-128"/>
              </a:rPr>
              <a:t>Complete total order is unrealistic</a:t>
            </a:r>
          </a:p>
          <a:p>
            <a:pPr eaLnBrk="1" hangingPunct="1"/>
            <a:endParaRPr lang="en-US" altLang="ja-JP" dirty="0" smtClean="0"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altLang="ja-JP" sz="2600" dirty="0">
                <a:ea typeface="ＭＳ Ｐゴシック" panose="020B0600070205080204" pitchFamily="34" charset="-128"/>
              </a:rPr>
              <a:t>Indifferences (ties) in the list</a:t>
            </a:r>
          </a:p>
          <a:p>
            <a:pPr eaLnBrk="1" hangingPunct="1">
              <a:buFontTx/>
              <a:buNone/>
            </a:pPr>
            <a:endParaRPr lang="en-US" altLang="ja-JP" dirty="0" smtClean="0"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altLang="ja-JP" sz="2600" dirty="0">
                <a:ea typeface="ＭＳ Ｐゴシック" panose="020B0600070205080204" pitchFamily="34" charset="-128"/>
              </a:rPr>
              <a:t>Incomplete lists</a:t>
            </a:r>
          </a:p>
        </p:txBody>
      </p:sp>
      <p:sp>
        <p:nvSpPr>
          <p:cNvPr id="88068" name="Rectangle 4"/>
          <p:cNvSpPr>
            <a:spLocks noChangeArrowheads="1"/>
          </p:cNvSpPr>
          <p:nvPr/>
        </p:nvSpPr>
        <p:spPr bwMode="auto">
          <a:xfrm>
            <a:off x="3832226" y="3674866"/>
            <a:ext cx="306365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ja-JP" dirty="0">
                <a:ea typeface="ＭＳ Ｐゴシック" panose="020B0600070205080204" pitchFamily="34" charset="-128"/>
              </a:rPr>
              <a:t>2:     c     a     e     b     d</a:t>
            </a:r>
          </a:p>
        </p:txBody>
      </p:sp>
      <p:sp>
        <p:nvSpPr>
          <p:cNvPr id="88069" name="Rectangle 5"/>
          <p:cNvSpPr>
            <a:spLocks noChangeArrowheads="1"/>
          </p:cNvSpPr>
          <p:nvPr/>
        </p:nvSpPr>
        <p:spPr bwMode="auto">
          <a:xfrm>
            <a:off x="3832226" y="4708401"/>
            <a:ext cx="316625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ja-JP" dirty="0">
                <a:ea typeface="ＭＳ Ｐゴシック" panose="020B0600070205080204" pitchFamily="34" charset="-128"/>
              </a:rPr>
              <a:t>2:    (c     a)   (e    b     d)</a:t>
            </a:r>
          </a:p>
        </p:txBody>
      </p:sp>
      <p:sp>
        <p:nvSpPr>
          <p:cNvPr id="88070" name="Rectangle 6"/>
          <p:cNvSpPr>
            <a:spLocks noChangeArrowheads="1"/>
          </p:cNvSpPr>
          <p:nvPr/>
        </p:nvSpPr>
        <p:spPr bwMode="auto">
          <a:xfrm>
            <a:off x="3859214" y="5652252"/>
            <a:ext cx="198644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ja-JP" dirty="0">
                <a:ea typeface="ＭＳ Ｐゴシック" panose="020B0600070205080204" pitchFamily="34" charset="-128"/>
              </a:rPr>
              <a:t>2:     c     a     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18246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80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80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80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80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80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80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80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80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80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80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80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80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068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ja-JP" sz="3200" dirty="0">
                <a:ea typeface="宋体" pitchFamily="2" charset="-122"/>
              </a:rPr>
              <a:t>Stable Matching with Ties (SMT)</a:t>
            </a:r>
          </a:p>
        </p:txBody>
      </p:sp>
      <p:sp>
        <p:nvSpPr>
          <p:cNvPr id="34819" name="Text Box 42"/>
          <p:cNvSpPr txBox="1">
            <a:spLocks noChangeArrowheads="1"/>
          </p:cNvSpPr>
          <p:nvPr/>
        </p:nvSpPr>
        <p:spPr bwMode="auto">
          <a:xfrm>
            <a:off x="1137501" y="2141652"/>
            <a:ext cx="8699500" cy="823302"/>
          </a:xfrm>
          <a:prstGeom prst="rect">
            <a:avLst/>
          </a:prstGeom>
          <a:solidFill>
            <a:srgbClr val="F09415"/>
          </a:solidFill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marL="342900" indent="-342900" eaLnBrk="1" hangingPunct="1">
              <a:lnSpc>
                <a:spcPct val="95000"/>
              </a:lnSpc>
              <a:spcBef>
                <a:spcPct val="25000"/>
              </a:spcBef>
              <a:spcAft>
                <a:spcPct val="15000"/>
              </a:spcAft>
              <a:buClr>
                <a:schemeClr val="tx2"/>
              </a:buClr>
              <a:buSzPct val="75000"/>
              <a:buFont typeface="Wingdings" pitchFamily="2" charset="2"/>
              <a:buChar char="l"/>
              <a:defRPr/>
            </a:pPr>
            <a:r>
              <a:rPr lang="en-US" altLang="ja-JP" sz="2600" dirty="0" smtClean="0">
                <a:latin typeface="+mn-lt"/>
                <a:ea typeface="+mn-ea"/>
              </a:rPr>
              <a:t>Theorem: </a:t>
            </a:r>
            <a:r>
              <a:rPr lang="en-US" altLang="ja-JP" sz="2400" dirty="0" smtClean="0">
                <a:latin typeface="+mn-lt"/>
              </a:rPr>
              <a:t>Any </a:t>
            </a:r>
            <a:r>
              <a:rPr lang="en-US" altLang="ja-JP" sz="2400" dirty="0">
                <a:latin typeface="+mn-lt"/>
              </a:rPr>
              <a:t>SMT instance admits at least one (weakly) stable </a:t>
            </a:r>
            <a:r>
              <a:rPr lang="en-US" altLang="ja-JP" sz="2400" dirty="0" smtClean="0">
                <a:latin typeface="+mn-lt"/>
              </a:rPr>
              <a:t>matching</a:t>
            </a:r>
            <a:endParaRPr lang="en-US" altLang="ja-JP" sz="2400" dirty="0">
              <a:latin typeface="+mn-lt"/>
            </a:endParaRPr>
          </a:p>
        </p:txBody>
      </p:sp>
      <p:sp>
        <p:nvSpPr>
          <p:cNvPr id="52228" name="Rectangle 46"/>
          <p:cNvSpPr>
            <a:spLocks noChangeArrowheads="1"/>
          </p:cNvSpPr>
          <p:nvPr/>
        </p:nvSpPr>
        <p:spPr bwMode="auto">
          <a:xfrm>
            <a:off x="1549340" y="3063216"/>
            <a:ext cx="4867038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ja-JP">
                <a:ea typeface="ＭＳ Ｐゴシック" panose="020B0600070205080204" pitchFamily="34" charset="-128"/>
              </a:rPr>
              <a:t>1:   a   (c   b   d)     a:    2    4    1   3    </a:t>
            </a:r>
          </a:p>
          <a:p>
            <a:pPr eaLnBrk="1" hangingPunct="1"/>
            <a:r>
              <a:rPr lang="en-US" altLang="ja-JP">
                <a:ea typeface="ＭＳ Ｐゴシック" panose="020B0600070205080204" pitchFamily="34" charset="-128"/>
              </a:rPr>
              <a:t>2:   b    d    c   a      b:   (3   2    1)   4  </a:t>
            </a:r>
          </a:p>
          <a:p>
            <a:pPr eaLnBrk="1" hangingPunct="1"/>
            <a:r>
              <a:rPr lang="en-US" altLang="ja-JP">
                <a:ea typeface="ＭＳ Ｐゴシック" panose="020B0600070205080204" pitchFamily="34" charset="-128"/>
              </a:rPr>
              <a:t>3:   (c   a)   d   b     c:    4    2   (3   1)   </a:t>
            </a:r>
          </a:p>
          <a:p>
            <a:pPr eaLnBrk="1" hangingPunct="1"/>
            <a:r>
              <a:rPr lang="en-US" altLang="ja-JP">
                <a:ea typeface="ＭＳ Ｐゴシック" panose="020B0600070205080204" pitchFamily="34" charset="-128"/>
              </a:rPr>
              <a:t>4:   d    b    a   c      d:    1    3   (4   2)  </a:t>
            </a:r>
          </a:p>
        </p:txBody>
      </p:sp>
      <p:sp>
        <p:nvSpPr>
          <p:cNvPr id="96311" name="Rectangle 55"/>
          <p:cNvSpPr>
            <a:spLocks noChangeArrowheads="1"/>
          </p:cNvSpPr>
          <p:nvPr/>
        </p:nvSpPr>
        <p:spPr bwMode="auto">
          <a:xfrm>
            <a:off x="5308541" y="5103154"/>
            <a:ext cx="4302781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ja-JP" dirty="0">
                <a:ea typeface="ＭＳ Ｐゴシック" panose="020B0600070205080204" pitchFamily="34" charset="-128"/>
              </a:rPr>
              <a:t>1:   a   b   c   d    a:   2   4   1   3    </a:t>
            </a:r>
          </a:p>
          <a:p>
            <a:pPr eaLnBrk="1" hangingPunct="1"/>
            <a:r>
              <a:rPr lang="en-US" altLang="ja-JP" dirty="0">
                <a:ea typeface="ＭＳ Ｐゴシック" panose="020B0600070205080204" pitchFamily="34" charset="-128"/>
              </a:rPr>
              <a:t>2:   b   d   c   a    b:   1   2   3   4  </a:t>
            </a:r>
          </a:p>
          <a:p>
            <a:pPr eaLnBrk="1" hangingPunct="1"/>
            <a:r>
              <a:rPr lang="en-US" altLang="ja-JP" dirty="0">
                <a:ea typeface="ＭＳ Ｐゴシック" panose="020B0600070205080204" pitchFamily="34" charset="-128"/>
              </a:rPr>
              <a:t>3:   a   c   d   b    c:   4   2   3   1   </a:t>
            </a:r>
          </a:p>
          <a:p>
            <a:pPr eaLnBrk="1" hangingPunct="1"/>
            <a:r>
              <a:rPr lang="en-US" altLang="ja-JP" dirty="0">
                <a:ea typeface="ＭＳ Ｐゴシック" panose="020B0600070205080204" pitchFamily="34" charset="-128"/>
              </a:rPr>
              <a:t>4:   d   b   a   c    d:   1   3   2   4  </a:t>
            </a:r>
          </a:p>
        </p:txBody>
      </p:sp>
      <p:grpSp>
        <p:nvGrpSpPr>
          <p:cNvPr id="2" name="Group 70"/>
          <p:cNvGrpSpPr>
            <a:grpSpLocks/>
          </p:cNvGrpSpPr>
          <p:nvPr/>
        </p:nvGrpSpPr>
        <p:grpSpPr bwMode="auto">
          <a:xfrm>
            <a:off x="6100702" y="5174592"/>
            <a:ext cx="2463800" cy="1439863"/>
            <a:chOff x="3198" y="2996"/>
            <a:chExt cx="1552" cy="907"/>
          </a:xfrm>
        </p:grpSpPr>
        <p:sp>
          <p:nvSpPr>
            <p:cNvPr id="52243" name="Oval 56"/>
            <p:cNvSpPr>
              <a:spLocks noChangeArrowheads="1"/>
            </p:cNvSpPr>
            <p:nvPr/>
          </p:nvSpPr>
          <p:spPr bwMode="auto">
            <a:xfrm>
              <a:off x="3198" y="2996"/>
              <a:ext cx="227" cy="227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zh-CN">
                <a:ea typeface="宋体" panose="02010600030101010101" pitchFamily="2" charset="-122"/>
              </a:endParaRPr>
            </a:p>
          </p:txBody>
        </p:sp>
        <p:sp>
          <p:nvSpPr>
            <p:cNvPr id="52244" name="Oval 57"/>
            <p:cNvSpPr>
              <a:spLocks noChangeArrowheads="1"/>
            </p:cNvSpPr>
            <p:nvPr/>
          </p:nvSpPr>
          <p:spPr bwMode="auto">
            <a:xfrm>
              <a:off x="3434" y="3222"/>
              <a:ext cx="227" cy="227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zh-CN">
                <a:ea typeface="宋体" panose="02010600030101010101" pitchFamily="2" charset="-122"/>
              </a:endParaRPr>
            </a:p>
          </p:txBody>
        </p:sp>
        <p:sp>
          <p:nvSpPr>
            <p:cNvPr id="52245" name="Oval 58"/>
            <p:cNvSpPr>
              <a:spLocks noChangeArrowheads="1"/>
            </p:cNvSpPr>
            <p:nvPr/>
          </p:nvSpPr>
          <p:spPr bwMode="auto">
            <a:xfrm>
              <a:off x="3435" y="3449"/>
              <a:ext cx="227" cy="227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zh-CN">
                <a:ea typeface="宋体" panose="02010600030101010101" pitchFamily="2" charset="-122"/>
              </a:endParaRPr>
            </a:p>
          </p:txBody>
        </p:sp>
        <p:sp>
          <p:nvSpPr>
            <p:cNvPr id="52246" name="Oval 59"/>
            <p:cNvSpPr>
              <a:spLocks noChangeArrowheads="1"/>
            </p:cNvSpPr>
            <p:nvPr/>
          </p:nvSpPr>
          <p:spPr bwMode="auto">
            <a:xfrm>
              <a:off x="3434" y="3676"/>
              <a:ext cx="227" cy="227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zh-CN">
                <a:ea typeface="宋体" panose="02010600030101010101" pitchFamily="2" charset="-122"/>
              </a:endParaRPr>
            </a:p>
          </p:txBody>
        </p:sp>
        <p:sp>
          <p:nvSpPr>
            <p:cNvPr id="52247" name="Oval 60"/>
            <p:cNvSpPr>
              <a:spLocks noChangeArrowheads="1"/>
            </p:cNvSpPr>
            <p:nvPr/>
          </p:nvSpPr>
          <p:spPr bwMode="auto">
            <a:xfrm>
              <a:off x="4522" y="2996"/>
              <a:ext cx="227" cy="227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zh-CN">
                <a:ea typeface="宋体" panose="02010600030101010101" pitchFamily="2" charset="-122"/>
              </a:endParaRPr>
            </a:p>
          </p:txBody>
        </p:sp>
        <p:sp>
          <p:nvSpPr>
            <p:cNvPr id="52248" name="Oval 61"/>
            <p:cNvSpPr>
              <a:spLocks noChangeArrowheads="1"/>
            </p:cNvSpPr>
            <p:nvPr/>
          </p:nvSpPr>
          <p:spPr bwMode="auto">
            <a:xfrm>
              <a:off x="4241" y="3222"/>
              <a:ext cx="227" cy="227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zh-CN">
                <a:ea typeface="宋体" panose="02010600030101010101" pitchFamily="2" charset="-122"/>
              </a:endParaRPr>
            </a:p>
          </p:txBody>
        </p:sp>
        <p:sp>
          <p:nvSpPr>
            <p:cNvPr id="52249" name="Oval 62"/>
            <p:cNvSpPr>
              <a:spLocks noChangeArrowheads="1"/>
            </p:cNvSpPr>
            <p:nvPr/>
          </p:nvSpPr>
          <p:spPr bwMode="auto">
            <a:xfrm>
              <a:off x="4522" y="3449"/>
              <a:ext cx="227" cy="227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zh-CN">
                <a:ea typeface="宋体" panose="02010600030101010101" pitchFamily="2" charset="-122"/>
              </a:endParaRPr>
            </a:p>
          </p:txBody>
        </p:sp>
        <p:sp>
          <p:nvSpPr>
            <p:cNvPr id="52250" name="Oval 63"/>
            <p:cNvSpPr>
              <a:spLocks noChangeArrowheads="1"/>
            </p:cNvSpPr>
            <p:nvPr/>
          </p:nvSpPr>
          <p:spPr bwMode="auto">
            <a:xfrm>
              <a:off x="4523" y="3676"/>
              <a:ext cx="227" cy="227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zh-CN">
                <a:ea typeface="宋体" panose="02010600030101010101" pitchFamily="2" charset="-122"/>
              </a:endParaRPr>
            </a:p>
          </p:txBody>
        </p:sp>
      </p:grpSp>
      <p:sp>
        <p:nvSpPr>
          <p:cNvPr id="96322" name="AutoShape 66"/>
          <p:cNvSpPr>
            <a:spLocks noChangeArrowheads="1"/>
          </p:cNvSpPr>
          <p:nvPr/>
        </p:nvSpPr>
        <p:spPr bwMode="auto">
          <a:xfrm>
            <a:off x="6675378" y="4285592"/>
            <a:ext cx="360363" cy="576263"/>
          </a:xfrm>
          <a:prstGeom prst="downArrow">
            <a:avLst>
              <a:gd name="adj1" fmla="val 50000"/>
              <a:gd name="adj2" fmla="val 39978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zh-CN">
              <a:ea typeface="宋体" panose="02010600030101010101" pitchFamily="2" charset="-122"/>
            </a:endParaRPr>
          </a:p>
        </p:txBody>
      </p:sp>
      <p:sp>
        <p:nvSpPr>
          <p:cNvPr id="96303" name="Oval 47"/>
          <p:cNvSpPr>
            <a:spLocks noChangeArrowheads="1"/>
          </p:cNvSpPr>
          <p:nvPr/>
        </p:nvSpPr>
        <p:spPr bwMode="auto">
          <a:xfrm>
            <a:off x="2787590" y="3133067"/>
            <a:ext cx="360362" cy="36036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zh-CN">
              <a:ea typeface="宋体" panose="02010600030101010101" pitchFamily="2" charset="-122"/>
            </a:endParaRPr>
          </a:p>
        </p:txBody>
      </p:sp>
      <p:sp>
        <p:nvSpPr>
          <p:cNvPr id="96304" name="Oval 48"/>
          <p:cNvSpPr>
            <a:spLocks noChangeArrowheads="1"/>
          </p:cNvSpPr>
          <p:nvPr/>
        </p:nvSpPr>
        <p:spPr bwMode="auto">
          <a:xfrm>
            <a:off x="2932053" y="3493429"/>
            <a:ext cx="360363" cy="3603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zh-CN">
              <a:ea typeface="宋体" panose="02010600030101010101" pitchFamily="2" charset="-122"/>
            </a:endParaRPr>
          </a:p>
        </p:txBody>
      </p:sp>
      <p:sp>
        <p:nvSpPr>
          <p:cNvPr id="96305" name="Oval 49"/>
          <p:cNvSpPr>
            <a:spLocks noChangeArrowheads="1"/>
          </p:cNvSpPr>
          <p:nvPr/>
        </p:nvSpPr>
        <p:spPr bwMode="auto">
          <a:xfrm>
            <a:off x="2932053" y="3853792"/>
            <a:ext cx="360363" cy="36036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zh-CN">
              <a:ea typeface="宋体" panose="02010600030101010101" pitchFamily="2" charset="-122"/>
            </a:endParaRPr>
          </a:p>
        </p:txBody>
      </p:sp>
      <p:sp>
        <p:nvSpPr>
          <p:cNvPr id="96306" name="Oval 50"/>
          <p:cNvSpPr>
            <a:spLocks noChangeArrowheads="1"/>
          </p:cNvSpPr>
          <p:nvPr/>
        </p:nvSpPr>
        <p:spPr bwMode="auto">
          <a:xfrm>
            <a:off x="2932053" y="4214154"/>
            <a:ext cx="360363" cy="3603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zh-CN">
              <a:ea typeface="宋体" panose="02010600030101010101" pitchFamily="2" charset="-122"/>
            </a:endParaRPr>
          </a:p>
        </p:txBody>
      </p:sp>
      <p:sp>
        <p:nvSpPr>
          <p:cNvPr id="96307" name="Oval 51"/>
          <p:cNvSpPr>
            <a:spLocks noChangeArrowheads="1"/>
          </p:cNvSpPr>
          <p:nvPr/>
        </p:nvSpPr>
        <p:spPr bwMode="auto">
          <a:xfrm>
            <a:off x="4875153" y="3134654"/>
            <a:ext cx="360363" cy="3603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zh-CN">
              <a:ea typeface="宋体" panose="02010600030101010101" pitchFamily="2" charset="-122"/>
            </a:endParaRPr>
          </a:p>
        </p:txBody>
      </p:sp>
      <p:sp>
        <p:nvSpPr>
          <p:cNvPr id="96308" name="Oval 52"/>
          <p:cNvSpPr>
            <a:spLocks noChangeArrowheads="1"/>
          </p:cNvSpPr>
          <p:nvPr/>
        </p:nvSpPr>
        <p:spPr bwMode="auto">
          <a:xfrm>
            <a:off x="5235515" y="3493429"/>
            <a:ext cx="360362" cy="3603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zh-CN">
              <a:ea typeface="宋体" panose="02010600030101010101" pitchFamily="2" charset="-122"/>
            </a:endParaRPr>
          </a:p>
        </p:txBody>
      </p:sp>
      <p:sp>
        <p:nvSpPr>
          <p:cNvPr id="96309" name="Oval 53"/>
          <p:cNvSpPr>
            <a:spLocks noChangeArrowheads="1"/>
          </p:cNvSpPr>
          <p:nvPr/>
        </p:nvSpPr>
        <p:spPr bwMode="auto">
          <a:xfrm>
            <a:off x="4875153" y="3853792"/>
            <a:ext cx="360363" cy="36036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zh-CN">
              <a:ea typeface="宋体" panose="02010600030101010101" pitchFamily="2" charset="-122"/>
            </a:endParaRPr>
          </a:p>
        </p:txBody>
      </p:sp>
      <p:sp>
        <p:nvSpPr>
          <p:cNvPr id="96310" name="Oval 54"/>
          <p:cNvSpPr>
            <a:spLocks noChangeArrowheads="1"/>
          </p:cNvSpPr>
          <p:nvPr/>
        </p:nvSpPr>
        <p:spPr bwMode="auto">
          <a:xfrm>
            <a:off x="4875153" y="4214154"/>
            <a:ext cx="360363" cy="3603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zh-CN">
              <a:ea typeface="宋体" panose="02010600030101010101" pitchFamily="2" charset="-122"/>
            </a:endParaRPr>
          </a:p>
        </p:txBody>
      </p:sp>
      <p:sp>
        <p:nvSpPr>
          <p:cNvPr id="96323" name="AutoShape 67"/>
          <p:cNvSpPr>
            <a:spLocks noChangeArrowheads="1"/>
          </p:cNvSpPr>
          <p:nvPr/>
        </p:nvSpPr>
        <p:spPr bwMode="auto">
          <a:xfrm>
            <a:off x="4587815" y="4663417"/>
            <a:ext cx="360362" cy="576263"/>
          </a:xfrm>
          <a:prstGeom prst="upArrow">
            <a:avLst>
              <a:gd name="adj1" fmla="val 50000"/>
              <a:gd name="adj2" fmla="val 39978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zh-CN">
              <a:ea typeface="宋体" panose="02010600030101010101" pitchFamily="2" charset="-122"/>
            </a:endParaRPr>
          </a:p>
        </p:txBody>
      </p:sp>
      <p:sp>
        <p:nvSpPr>
          <p:cNvPr id="96324" name="Line 68"/>
          <p:cNvSpPr>
            <a:spLocks noChangeShapeType="1"/>
          </p:cNvSpPr>
          <p:nvPr/>
        </p:nvSpPr>
        <p:spPr bwMode="auto">
          <a:xfrm>
            <a:off x="4910077" y="3815691"/>
            <a:ext cx="2159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96325" name="Line 69"/>
          <p:cNvSpPr>
            <a:spLocks noChangeShapeType="1"/>
          </p:cNvSpPr>
          <p:nvPr/>
        </p:nvSpPr>
        <p:spPr bwMode="auto">
          <a:xfrm>
            <a:off x="2066865" y="3825216"/>
            <a:ext cx="2159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41335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96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63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63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96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96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96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96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96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500"/>
                                        <p:tgtEl>
                                          <p:spTgt spid="96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96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0" dur="500"/>
                                        <p:tgtEl>
                                          <p:spTgt spid="96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3" dur="500"/>
                                        <p:tgtEl>
                                          <p:spTgt spid="96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8" dur="500"/>
                                        <p:tgtEl>
                                          <p:spTgt spid="96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1" dur="500"/>
                                        <p:tgtEl>
                                          <p:spTgt spid="96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9" grpId="0" animBg="1"/>
      <p:bldP spid="96311" grpId="0"/>
      <p:bldP spid="96322" grpId="0" animBg="1"/>
      <p:bldP spid="96303" grpId="0" animBg="1"/>
      <p:bldP spid="96304" grpId="0" animBg="1"/>
      <p:bldP spid="96305" grpId="0" animBg="1"/>
      <p:bldP spid="96306" grpId="0" animBg="1"/>
      <p:bldP spid="96307" grpId="0" animBg="1"/>
      <p:bldP spid="96308" grpId="0" animBg="1"/>
      <p:bldP spid="96309" grpId="0" animBg="1"/>
      <p:bldP spid="96310" grpId="0" animBg="1"/>
      <p:bldP spid="96323" grpId="0" animBg="1"/>
      <p:bldP spid="96324" grpId="0" animBg="1"/>
      <p:bldP spid="96325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4"/>
          <p:cNvSpPr>
            <a:spLocks noGrp="1" noChangeArrowheads="1"/>
          </p:cNvSpPr>
          <p:nvPr>
            <p:ph type="title"/>
          </p:nvPr>
        </p:nvSpPr>
        <p:spPr>
          <a:xfrm>
            <a:off x="634313" y="753227"/>
            <a:ext cx="91440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ja-JP" sz="3300" dirty="0">
                <a:ea typeface="宋体" pitchFamily="2" charset="-122"/>
              </a:rPr>
              <a:t>Stable Matching with Incomplete List (SMI)</a:t>
            </a:r>
          </a:p>
        </p:txBody>
      </p:sp>
      <p:sp>
        <p:nvSpPr>
          <p:cNvPr id="53251" name="Text Box 5"/>
          <p:cNvSpPr txBox="1">
            <a:spLocks noChangeArrowheads="1"/>
          </p:cNvSpPr>
          <p:nvPr/>
        </p:nvSpPr>
        <p:spPr bwMode="auto">
          <a:xfrm>
            <a:off x="1324743" y="2343902"/>
            <a:ext cx="7545655" cy="304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1" algn="dist" eaLnBrk="1" hangingPunct="1">
              <a:lnSpc>
                <a:spcPct val="80000"/>
              </a:lnSpc>
            </a:pPr>
            <a:r>
              <a:rPr lang="en-US" altLang="ja-JP" b="1" dirty="0">
                <a:ea typeface="ＭＳ Ｐゴシック" panose="020B0600070205080204" pitchFamily="34" charset="-128"/>
              </a:rPr>
              <a:t>1:     a     c     b                          a:     2     1     3     4     5 </a:t>
            </a:r>
          </a:p>
          <a:p>
            <a:pPr lvl="1" algn="dist" eaLnBrk="1" hangingPunct="1">
              <a:lnSpc>
                <a:spcPct val="80000"/>
              </a:lnSpc>
            </a:pPr>
            <a:endParaRPr lang="en-US" altLang="ja-JP" b="1" dirty="0">
              <a:ea typeface="ＭＳ Ｐゴシック" panose="020B0600070205080204" pitchFamily="34" charset="-128"/>
            </a:endParaRPr>
          </a:p>
          <a:p>
            <a:pPr lvl="1" algn="dist" eaLnBrk="1" hangingPunct="1">
              <a:lnSpc>
                <a:spcPct val="80000"/>
              </a:lnSpc>
            </a:pPr>
            <a:r>
              <a:rPr lang="en-US" altLang="ja-JP" b="1" dirty="0">
                <a:ea typeface="ＭＳ Ｐゴシック" panose="020B0600070205080204" pitchFamily="34" charset="-128"/>
              </a:rPr>
              <a:t>2:     c     a                                 b:     2     1</a:t>
            </a:r>
          </a:p>
          <a:p>
            <a:pPr lvl="1" algn="dist" eaLnBrk="1" hangingPunct="1">
              <a:lnSpc>
                <a:spcPct val="80000"/>
              </a:lnSpc>
            </a:pPr>
            <a:endParaRPr lang="en-US" altLang="ja-JP" b="1" dirty="0">
              <a:ea typeface="ＭＳ Ｐゴシック" panose="020B0600070205080204" pitchFamily="34" charset="-128"/>
            </a:endParaRPr>
          </a:p>
          <a:p>
            <a:pPr lvl="1" algn="dist" eaLnBrk="1" hangingPunct="1">
              <a:lnSpc>
                <a:spcPct val="80000"/>
              </a:lnSpc>
            </a:pPr>
            <a:r>
              <a:rPr lang="en-US" altLang="ja-JP" b="1" dirty="0">
                <a:ea typeface="ＭＳ Ｐゴシック" panose="020B0600070205080204" pitchFamily="34" charset="-128"/>
              </a:rPr>
              <a:t>3:     b     a                                 c:     1     2</a:t>
            </a:r>
          </a:p>
          <a:p>
            <a:pPr lvl="1" algn="dist" eaLnBrk="1" hangingPunct="1">
              <a:lnSpc>
                <a:spcPct val="80000"/>
              </a:lnSpc>
            </a:pPr>
            <a:endParaRPr lang="en-US" altLang="ja-JP" b="1" dirty="0">
              <a:ea typeface="ＭＳ Ｐゴシック" panose="020B0600070205080204" pitchFamily="34" charset="-128"/>
            </a:endParaRPr>
          </a:p>
          <a:p>
            <a:pPr lvl="1" algn="dist" eaLnBrk="1" hangingPunct="1">
              <a:lnSpc>
                <a:spcPct val="80000"/>
              </a:lnSpc>
            </a:pPr>
            <a:r>
              <a:rPr lang="en-US" altLang="ja-JP" b="1" dirty="0">
                <a:ea typeface="ＭＳ Ｐゴシック" panose="020B0600070205080204" pitchFamily="34" charset="-128"/>
              </a:rPr>
              <a:t>4:     c     b     d     e                   d:     3     1     4</a:t>
            </a:r>
          </a:p>
          <a:p>
            <a:pPr lvl="1" algn="dist" eaLnBrk="1" hangingPunct="1">
              <a:lnSpc>
                <a:spcPct val="80000"/>
              </a:lnSpc>
            </a:pPr>
            <a:endParaRPr lang="en-US" altLang="ja-JP" b="1" dirty="0">
              <a:ea typeface="ＭＳ Ｐゴシック" panose="020B0600070205080204" pitchFamily="34" charset="-128"/>
            </a:endParaRPr>
          </a:p>
          <a:p>
            <a:pPr lvl="1" algn="dist" eaLnBrk="1" hangingPunct="1">
              <a:lnSpc>
                <a:spcPct val="80000"/>
              </a:lnSpc>
            </a:pPr>
            <a:r>
              <a:rPr lang="en-US" altLang="ja-JP" b="1" dirty="0">
                <a:ea typeface="ＭＳ Ｐゴシック" panose="020B0600070205080204" pitchFamily="34" charset="-128"/>
              </a:rPr>
              <a:t>5:     c     d     b                          e:     4     3</a:t>
            </a:r>
          </a:p>
          <a:p>
            <a:pPr lvl="1" algn="dist" eaLnBrk="1" hangingPunct="1">
              <a:lnSpc>
                <a:spcPct val="80000"/>
              </a:lnSpc>
            </a:pPr>
            <a:endParaRPr lang="en-US" altLang="ja-JP" b="1" dirty="0">
              <a:ea typeface="ＭＳ Ｐゴシック" panose="020B0600070205080204" pitchFamily="34" charset="-128"/>
            </a:endParaRPr>
          </a:p>
        </p:txBody>
      </p:sp>
      <p:sp>
        <p:nvSpPr>
          <p:cNvPr id="53252" name="Oval 6"/>
          <p:cNvSpPr>
            <a:spLocks noChangeArrowheads="1"/>
          </p:cNvSpPr>
          <p:nvPr/>
        </p:nvSpPr>
        <p:spPr bwMode="auto">
          <a:xfrm>
            <a:off x="6764068" y="2922837"/>
            <a:ext cx="360363" cy="3603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zh-CN">
              <a:ea typeface="宋体" panose="02010600030101010101" pitchFamily="2" charset="-122"/>
            </a:endParaRPr>
          </a:p>
        </p:txBody>
      </p:sp>
      <p:sp>
        <p:nvSpPr>
          <p:cNvPr id="53253" name="Oval 7"/>
          <p:cNvSpPr>
            <a:spLocks noChangeArrowheads="1"/>
          </p:cNvSpPr>
          <p:nvPr/>
        </p:nvSpPr>
        <p:spPr bwMode="auto">
          <a:xfrm>
            <a:off x="3440220" y="2343902"/>
            <a:ext cx="360363" cy="36036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zh-CN">
              <a:ea typeface="宋体" panose="02010600030101010101" pitchFamily="2" charset="-122"/>
            </a:endParaRPr>
          </a:p>
        </p:txBody>
      </p:sp>
      <p:sp>
        <p:nvSpPr>
          <p:cNvPr id="53254" name="Oval 8"/>
          <p:cNvSpPr>
            <a:spLocks noChangeArrowheads="1"/>
          </p:cNvSpPr>
          <p:nvPr/>
        </p:nvSpPr>
        <p:spPr bwMode="auto">
          <a:xfrm>
            <a:off x="6249718" y="4675689"/>
            <a:ext cx="360363" cy="36036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zh-CN">
              <a:ea typeface="宋体" panose="02010600030101010101" pitchFamily="2" charset="-122"/>
            </a:endParaRPr>
          </a:p>
        </p:txBody>
      </p:sp>
      <p:sp>
        <p:nvSpPr>
          <p:cNvPr id="53255" name="Oval 9"/>
          <p:cNvSpPr>
            <a:spLocks noChangeArrowheads="1"/>
          </p:cNvSpPr>
          <p:nvPr/>
        </p:nvSpPr>
        <p:spPr bwMode="auto">
          <a:xfrm>
            <a:off x="6764068" y="3499100"/>
            <a:ext cx="360363" cy="36036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zh-CN">
              <a:ea typeface="宋体" panose="02010600030101010101" pitchFamily="2" charset="-122"/>
            </a:endParaRPr>
          </a:p>
        </p:txBody>
      </p:sp>
      <p:sp>
        <p:nvSpPr>
          <p:cNvPr id="53256" name="Oval 10"/>
          <p:cNvSpPr>
            <a:spLocks noChangeArrowheads="1"/>
          </p:cNvSpPr>
          <p:nvPr/>
        </p:nvSpPr>
        <p:spPr bwMode="auto">
          <a:xfrm>
            <a:off x="4013414" y="4104982"/>
            <a:ext cx="360362" cy="3603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zh-CN">
              <a:ea typeface="宋体" panose="02010600030101010101" pitchFamily="2" charset="-122"/>
            </a:endParaRPr>
          </a:p>
        </p:txBody>
      </p:sp>
      <p:sp>
        <p:nvSpPr>
          <p:cNvPr id="53257" name="Oval 11"/>
          <p:cNvSpPr>
            <a:spLocks noChangeArrowheads="1"/>
          </p:cNvSpPr>
          <p:nvPr/>
        </p:nvSpPr>
        <p:spPr bwMode="auto">
          <a:xfrm>
            <a:off x="2396355" y="2932866"/>
            <a:ext cx="360362" cy="3603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zh-CN">
              <a:ea typeface="宋体" panose="02010600030101010101" pitchFamily="2" charset="-122"/>
            </a:endParaRPr>
          </a:p>
        </p:txBody>
      </p:sp>
      <p:sp>
        <p:nvSpPr>
          <p:cNvPr id="98316" name="Line 12"/>
          <p:cNvSpPr>
            <a:spLocks noChangeShapeType="1"/>
          </p:cNvSpPr>
          <p:nvPr/>
        </p:nvSpPr>
        <p:spPr bwMode="auto">
          <a:xfrm>
            <a:off x="3077477" y="2721727"/>
            <a:ext cx="217487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98317" name="Line 13"/>
          <p:cNvSpPr>
            <a:spLocks noChangeShapeType="1"/>
          </p:cNvSpPr>
          <p:nvPr/>
        </p:nvSpPr>
        <p:spPr bwMode="auto">
          <a:xfrm>
            <a:off x="6355663" y="3896477"/>
            <a:ext cx="217488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98318" name="Line 14"/>
          <p:cNvSpPr>
            <a:spLocks noChangeShapeType="1"/>
          </p:cNvSpPr>
          <p:nvPr/>
        </p:nvSpPr>
        <p:spPr bwMode="auto">
          <a:xfrm>
            <a:off x="3109227" y="3886952"/>
            <a:ext cx="217487" cy="0"/>
          </a:xfrm>
          <a:prstGeom prst="line">
            <a:avLst/>
          </a:prstGeom>
          <a:noFill/>
          <a:ln w="38100">
            <a:solidFill>
              <a:srgbClr val="01D50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98319" name="Line 15"/>
          <p:cNvSpPr>
            <a:spLocks noChangeShapeType="1"/>
          </p:cNvSpPr>
          <p:nvPr/>
        </p:nvSpPr>
        <p:spPr bwMode="auto">
          <a:xfrm>
            <a:off x="7398652" y="2736015"/>
            <a:ext cx="217487" cy="0"/>
          </a:xfrm>
          <a:prstGeom prst="line">
            <a:avLst/>
          </a:prstGeom>
          <a:noFill/>
          <a:ln w="38100">
            <a:solidFill>
              <a:srgbClr val="01D50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98320" name="Line 16"/>
          <p:cNvSpPr>
            <a:spLocks noChangeShapeType="1"/>
          </p:cNvSpPr>
          <p:nvPr/>
        </p:nvSpPr>
        <p:spPr bwMode="auto">
          <a:xfrm>
            <a:off x="3620402" y="4482265"/>
            <a:ext cx="217487" cy="0"/>
          </a:xfrm>
          <a:prstGeom prst="line">
            <a:avLst/>
          </a:prstGeom>
          <a:noFill/>
          <a:ln w="38100">
            <a:solidFill>
              <a:srgbClr val="FF33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98321" name="Line 17"/>
          <p:cNvSpPr>
            <a:spLocks noChangeShapeType="1"/>
          </p:cNvSpPr>
          <p:nvPr/>
        </p:nvSpPr>
        <p:spPr bwMode="auto">
          <a:xfrm>
            <a:off x="7436752" y="4482265"/>
            <a:ext cx="217487" cy="0"/>
          </a:xfrm>
          <a:prstGeom prst="line">
            <a:avLst/>
          </a:prstGeom>
          <a:noFill/>
          <a:ln w="38100">
            <a:solidFill>
              <a:srgbClr val="FF33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5856" name="Text Box 18"/>
          <p:cNvSpPr txBox="1">
            <a:spLocks noChangeArrowheads="1"/>
          </p:cNvSpPr>
          <p:nvPr/>
        </p:nvSpPr>
        <p:spPr bwMode="auto">
          <a:xfrm>
            <a:off x="1461402" y="5134728"/>
            <a:ext cx="4272323" cy="472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marL="342900" indent="-342900" eaLnBrk="1" hangingPunct="1">
              <a:lnSpc>
                <a:spcPct val="95000"/>
              </a:lnSpc>
              <a:spcBef>
                <a:spcPct val="25000"/>
              </a:spcBef>
              <a:spcAft>
                <a:spcPct val="15000"/>
              </a:spcAft>
              <a:buClr>
                <a:schemeClr val="tx2"/>
              </a:buClr>
              <a:buSzPct val="75000"/>
              <a:buFont typeface="Wingdings" pitchFamily="2" charset="2"/>
              <a:buChar char="l"/>
              <a:defRPr/>
            </a:pPr>
            <a:r>
              <a:rPr lang="en-US" altLang="ja-JP" sz="2600" dirty="0">
                <a:latin typeface="+mn-lt"/>
                <a:ea typeface="+mn-ea"/>
              </a:rPr>
              <a:t>Matching may be partial</a:t>
            </a:r>
          </a:p>
        </p:txBody>
      </p:sp>
      <p:sp>
        <p:nvSpPr>
          <p:cNvPr id="98323" name="Rectangle 19"/>
          <p:cNvSpPr>
            <a:spLocks noChangeArrowheads="1"/>
          </p:cNvSpPr>
          <p:nvPr/>
        </p:nvSpPr>
        <p:spPr bwMode="auto">
          <a:xfrm>
            <a:off x="1472513" y="5579228"/>
            <a:ext cx="7772400" cy="11141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42900" indent="-342900">
              <a:lnSpc>
                <a:spcPct val="95000"/>
              </a:lnSpc>
              <a:spcBef>
                <a:spcPct val="25000"/>
              </a:spcBef>
              <a:spcAft>
                <a:spcPct val="15000"/>
              </a:spcAft>
              <a:buClr>
                <a:schemeClr val="tx2"/>
              </a:buClr>
              <a:buSzPct val="75000"/>
              <a:buFont typeface="Wingdings" pitchFamily="2" charset="2"/>
              <a:buChar char="l"/>
              <a:defRPr/>
            </a:pPr>
            <a:r>
              <a:rPr kumimoji="1" lang="en-US" altLang="ja-JP" sz="2600" dirty="0"/>
              <a:t>Theorem [Gale, Sotomayor 1985] </a:t>
            </a:r>
          </a:p>
          <a:p>
            <a:pPr marL="742950" lvl="1" indent="-285750">
              <a:lnSpc>
                <a:spcPct val="105000"/>
              </a:lnSpc>
              <a:spcAft>
                <a:spcPct val="25000"/>
              </a:spcAft>
              <a:buClr>
                <a:schemeClr val="tx2"/>
              </a:buClr>
              <a:buSzPct val="50000"/>
              <a:buFontTx/>
              <a:buChar char="–"/>
              <a:defRPr/>
            </a:pPr>
            <a:r>
              <a:rPr kumimoji="1" lang="en-US" altLang="ja-JP" dirty="0">
                <a:ea typeface="ＭＳ Ｐゴシック" pitchFamily="50" charset="-128"/>
              </a:rPr>
              <a:t>There may be more than one stable </a:t>
            </a:r>
            <a:r>
              <a:rPr kumimoji="1" lang="en-US" altLang="ja-JP" dirty="0" err="1">
                <a:ea typeface="ＭＳ Ｐゴシック" pitchFamily="50" charset="-128"/>
              </a:rPr>
              <a:t>matchings</a:t>
            </a:r>
            <a:r>
              <a:rPr kumimoji="1" lang="en-US" altLang="ja-JP" dirty="0">
                <a:ea typeface="ＭＳ Ｐゴシック" pitchFamily="50" charset="-128"/>
              </a:rPr>
              <a:t>, but their size is all the  same and one of them can be obtained in poly time.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97515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83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83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83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83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83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83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83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83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83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83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83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83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83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983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316" grpId="0" animBg="1"/>
      <p:bldP spid="98317" grpId="0" animBg="1"/>
      <p:bldP spid="98318" grpId="0" animBg="1"/>
      <p:bldP spid="98319" grpId="0" animBg="1"/>
      <p:bldP spid="98320" grpId="0" animBg="1"/>
      <p:bldP spid="98321" grpId="0" animBg="1"/>
      <p:bldP spid="98323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573087" y="813486"/>
            <a:ext cx="9608881" cy="1004888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GB" sz="3300" dirty="0"/>
              <a:t>Matching </a:t>
            </a:r>
            <a:r>
              <a:rPr lang="en-GB" sz="3300" dirty="0" smtClean="0"/>
              <a:t>Games </a:t>
            </a:r>
            <a:r>
              <a:rPr lang="en-US" altLang="zh-CN" sz="3200" dirty="0">
                <a:cs typeface="Times New Roman" pitchFamily="18" charset="0"/>
              </a:rPr>
              <a:t>In communication </a:t>
            </a:r>
            <a:r>
              <a:rPr lang="en-US" altLang="zh-CN" sz="3200" dirty="0" smtClean="0">
                <a:cs typeface="Times New Roman" pitchFamily="18" charset="0"/>
              </a:rPr>
              <a:t>networks</a:t>
            </a:r>
            <a:endParaRPr lang="en-GB" sz="3300" dirty="0"/>
          </a:p>
        </p:txBody>
      </p:sp>
      <p:sp>
        <p:nvSpPr>
          <p:cNvPr id="65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0686" y="1956486"/>
            <a:ext cx="9761282" cy="5105400"/>
          </a:xfrm>
        </p:spPr>
        <p:txBody>
          <a:bodyPr/>
          <a:lstStyle/>
          <a:p>
            <a:pPr>
              <a:lnSpc>
                <a:spcPct val="105000"/>
              </a:lnSpc>
              <a:defRPr/>
            </a:pPr>
            <a:r>
              <a:rPr lang="en-US" altLang="zh-CN" sz="2800" dirty="0" smtClean="0">
                <a:ea typeface="宋体" pitchFamily="2" charset="-122"/>
                <a:cs typeface="Times New Roman" pitchFamily="18" charset="0"/>
              </a:rPr>
              <a:t>Assign </a:t>
            </a:r>
            <a:r>
              <a:rPr lang="en-US" altLang="zh-CN" sz="2800" dirty="0">
                <a:ea typeface="宋体" pitchFamily="2" charset="-122"/>
                <a:cs typeface="Times New Roman" pitchFamily="18" charset="0"/>
              </a:rPr>
              <a:t>base stations to </a:t>
            </a:r>
            <a:r>
              <a:rPr lang="en-US" altLang="zh-CN" sz="2800" dirty="0" smtClean="0">
                <a:ea typeface="宋体" pitchFamily="2" charset="-122"/>
                <a:cs typeface="Times New Roman" pitchFamily="18" charset="0"/>
              </a:rPr>
              <a:t>users</a:t>
            </a:r>
            <a:endParaRPr lang="en-US" altLang="zh-CN" sz="2800" dirty="0">
              <a:ea typeface="宋体" pitchFamily="2" charset="-122"/>
              <a:cs typeface="Times New Roman" pitchFamily="18" charset="0"/>
            </a:endParaRPr>
          </a:p>
          <a:p>
            <a:pPr>
              <a:lnSpc>
                <a:spcPct val="105000"/>
              </a:lnSpc>
              <a:defRPr/>
            </a:pPr>
            <a:r>
              <a:rPr lang="en-US" altLang="zh-CN" sz="2800" dirty="0">
                <a:ea typeface="宋体" pitchFamily="2" charset="-122"/>
                <a:cs typeface="Times New Roman" pitchFamily="18" charset="0"/>
              </a:rPr>
              <a:t>Resources to </a:t>
            </a:r>
            <a:r>
              <a:rPr lang="en-US" altLang="zh-CN" sz="2800" dirty="0" smtClean="0">
                <a:ea typeface="宋体" pitchFamily="2" charset="-122"/>
                <a:cs typeface="Times New Roman" pitchFamily="18" charset="0"/>
              </a:rPr>
              <a:t>device</a:t>
            </a:r>
            <a:endParaRPr lang="en-US" altLang="zh-CN" sz="2800" dirty="0">
              <a:ea typeface="宋体" pitchFamily="2" charset="-122"/>
              <a:cs typeface="Times New Roman" pitchFamily="18" charset="0"/>
            </a:endParaRPr>
          </a:p>
          <a:p>
            <a:pPr>
              <a:lnSpc>
                <a:spcPct val="105000"/>
              </a:lnSpc>
              <a:defRPr/>
            </a:pPr>
            <a:r>
              <a:rPr lang="en-US" altLang="zh-CN" sz="2800" dirty="0">
                <a:ea typeface="宋体" pitchFamily="2" charset="-122"/>
                <a:cs typeface="Times New Roman" pitchFamily="18" charset="0"/>
              </a:rPr>
              <a:t>VMs to jobs in a cloud </a:t>
            </a:r>
            <a:r>
              <a:rPr lang="en-US" altLang="zh-CN" sz="2800" dirty="0" smtClean="0">
                <a:ea typeface="宋体" pitchFamily="2" charset="-122"/>
                <a:cs typeface="Times New Roman" pitchFamily="18" charset="0"/>
              </a:rPr>
              <a:t>system</a:t>
            </a:r>
            <a:endParaRPr lang="en-US" altLang="zh-CN" sz="2800" dirty="0">
              <a:ea typeface="宋体" pitchFamily="2" charset="-122"/>
              <a:cs typeface="Times New Roman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26268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title"/>
          </p:nvPr>
        </p:nvSpPr>
        <p:spPr>
          <a:xfrm>
            <a:off x="680321" y="703335"/>
            <a:ext cx="8800502" cy="1140681"/>
          </a:xfrm>
        </p:spPr>
        <p:txBody>
          <a:bodyPr/>
          <a:lstStyle/>
          <a:p>
            <a:pPr eaLnBrk="1" hangingPunct="1">
              <a:defRPr/>
            </a:pPr>
            <a:r>
              <a:rPr lang="de-DE" altLang="zh-CN" sz="3200" dirty="0" smtClean="0">
                <a:ea typeface="宋体" pitchFamily="2" charset="-122"/>
              </a:rPr>
              <a:t>Many-to-Many Game</a:t>
            </a:r>
            <a:r>
              <a:rPr lang="en-US" altLang="ja-JP" sz="3200" dirty="0" smtClean="0">
                <a:ea typeface="宋体" pitchFamily="2" charset="-122"/>
              </a:rPr>
              <a:t>: </a:t>
            </a:r>
            <a:r>
              <a:rPr lang="en-US" altLang="ja-JP" sz="3200" dirty="0" err="1">
                <a:ea typeface="宋体" pitchFamily="2" charset="-122"/>
              </a:rPr>
              <a:t>F</a:t>
            </a:r>
            <a:r>
              <a:rPr lang="en-US" altLang="zh-CN" sz="3200" dirty="0" err="1" smtClean="0">
                <a:ea typeface="宋体" pitchFamily="2" charset="-122"/>
              </a:rPr>
              <a:t>emto</a:t>
            </a:r>
            <a:r>
              <a:rPr lang="en-US" altLang="zh-CN" sz="3200" dirty="0" smtClean="0">
                <a:ea typeface="宋体" pitchFamily="2" charset="-122"/>
              </a:rPr>
              <a:t>-cells</a:t>
            </a:r>
            <a:endParaRPr lang="zh-CN" altLang="en-US" sz="3200" dirty="0">
              <a:ea typeface="宋体" pitchFamily="2" charset="-122"/>
            </a:endParaRPr>
          </a:p>
        </p:txBody>
      </p:sp>
      <p:sp>
        <p:nvSpPr>
          <p:cNvPr id="50179" name="内容占位符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/>
            <a:r>
              <a:rPr lang="en-US" altLang="zh-CN" sz="2600" dirty="0" err="1">
                <a:ea typeface="宋体" panose="02010600030101010101" pitchFamily="2" charset="-122"/>
              </a:rPr>
              <a:t>Femto</a:t>
            </a:r>
            <a:r>
              <a:rPr lang="en-US" altLang="zh-CN" sz="2600" dirty="0">
                <a:ea typeface="宋体" panose="02010600030101010101" pitchFamily="2" charset="-122"/>
              </a:rPr>
              <a:t>-cell access points (FAPs) are </a:t>
            </a:r>
          </a:p>
          <a:p>
            <a:pPr lvl="1">
              <a:lnSpc>
                <a:spcPct val="105000"/>
              </a:lnSpc>
            </a:pPr>
            <a:r>
              <a:rPr lang="en-US" altLang="zh-CN" sz="2400" dirty="0">
                <a:ea typeface="宋体" panose="02010600030101010101" pitchFamily="2" charset="-122"/>
                <a:cs typeface="Times New Roman" panose="02020603050405020304" pitchFamily="18" charset="0"/>
              </a:rPr>
              <a:t>low-power wireless access points that </a:t>
            </a:r>
          </a:p>
          <a:p>
            <a:pPr lvl="2">
              <a:lnSpc>
                <a:spcPct val="105000"/>
              </a:lnSpc>
              <a:spcAft>
                <a:spcPts val="500"/>
              </a:spcAft>
              <a:buClr>
                <a:schemeClr val="accent1"/>
              </a:buClr>
            </a:pPr>
            <a:r>
              <a:rPr lang="en-US" altLang="zh-CN" sz="2200" dirty="0">
                <a:ea typeface="宋体" panose="02010600030101010101" pitchFamily="2" charset="-122"/>
                <a:cs typeface="Times New Roman" panose="02020603050405020304" pitchFamily="18" charset="0"/>
              </a:rPr>
              <a:t>operate in macro-cells’ access points (MAPs) licensed spectrum </a:t>
            </a:r>
          </a:p>
          <a:p>
            <a:pPr lvl="1">
              <a:lnSpc>
                <a:spcPct val="105000"/>
              </a:lnSpc>
            </a:pPr>
            <a:r>
              <a:rPr lang="en-US" altLang="zh-CN" sz="2400" dirty="0" smtClean="0">
                <a:ea typeface="宋体" panose="02010600030101010101" pitchFamily="2" charset="-122"/>
              </a:rPr>
              <a:t>using </a:t>
            </a:r>
            <a:r>
              <a:rPr lang="en-US" altLang="zh-CN" sz="2400" dirty="0">
                <a:ea typeface="宋体" panose="02010600030101010101" pitchFamily="2" charset="-122"/>
              </a:rPr>
              <a:t>residential DSL or cable broadband </a:t>
            </a:r>
            <a:r>
              <a:rPr lang="en-US" altLang="zh-CN" sz="2400" dirty="0" smtClean="0">
                <a:ea typeface="宋体" panose="02010600030101010101" pitchFamily="2" charset="-122"/>
              </a:rPr>
              <a:t>connections</a:t>
            </a:r>
            <a:endParaRPr lang="en-US" altLang="zh-CN" sz="2400" dirty="0">
              <a:ea typeface="宋体" panose="02010600030101010101" pitchFamily="2" charset="-122"/>
            </a:endParaRPr>
          </a:p>
          <a:p>
            <a:pPr eaLnBrk="1" hangingPunct="1"/>
            <a:r>
              <a:rPr lang="en-US" altLang="zh-CN" sz="2600" dirty="0">
                <a:ea typeface="宋体" panose="02010600030101010101" pitchFamily="2" charset="-122"/>
              </a:rPr>
              <a:t>Challenges:</a:t>
            </a:r>
          </a:p>
          <a:p>
            <a:pPr lvl="1">
              <a:lnSpc>
                <a:spcPct val="105000"/>
              </a:lnSpc>
            </a:pPr>
            <a:r>
              <a:rPr lang="en-AU" altLang="zh-CN" sz="2400" dirty="0">
                <a:ea typeface="宋体" panose="02010600030101010101" pitchFamily="2" charset="-122"/>
              </a:rPr>
              <a:t>Random spatial placement of FAPs and huge </a:t>
            </a:r>
            <a:r>
              <a:rPr lang="en-AU" altLang="zh-CN" sz="2400" dirty="0" smtClean="0">
                <a:ea typeface="宋体" panose="02010600030101010101" pitchFamily="2" charset="-122"/>
              </a:rPr>
              <a:t>interference</a:t>
            </a:r>
            <a:endParaRPr lang="en-AU" altLang="zh-CN" sz="2400" dirty="0">
              <a:ea typeface="宋体" panose="02010600030101010101" pitchFamily="2" charset="-122"/>
            </a:endParaRPr>
          </a:p>
          <a:p>
            <a:pPr lvl="1">
              <a:lnSpc>
                <a:spcPct val="105000"/>
              </a:lnSpc>
            </a:pPr>
            <a:r>
              <a:rPr lang="en-AU" altLang="zh-CN" sz="2400" dirty="0">
                <a:ea typeface="宋体" panose="02010600030101010101" pitchFamily="2" charset="-122"/>
              </a:rPr>
              <a:t>MAPs to FAPs, FAPs to MAPs and FAPs to FAPs </a:t>
            </a:r>
            <a:r>
              <a:rPr lang="en-AU" altLang="zh-CN" sz="2400" dirty="0" smtClean="0">
                <a:ea typeface="宋体" panose="02010600030101010101" pitchFamily="2" charset="-122"/>
              </a:rPr>
              <a:t>interference</a:t>
            </a:r>
            <a:endParaRPr lang="en-AU" altLang="zh-CN" sz="2400" dirty="0">
              <a:ea typeface="宋体" panose="02010600030101010101" pitchFamily="2" charset="-122"/>
            </a:endParaRPr>
          </a:p>
          <a:p>
            <a:pPr lvl="1">
              <a:lnSpc>
                <a:spcPct val="105000"/>
              </a:lnSpc>
            </a:pPr>
            <a:r>
              <a:rPr lang="en-US" altLang="zh-CN" sz="2400" dirty="0">
                <a:ea typeface="宋体" panose="02010600030101010101" pitchFamily="2" charset="-122"/>
              </a:rPr>
              <a:t>No distributed mechanism to handle the final users (FUs)-FAPs and FAPs-WOs </a:t>
            </a:r>
            <a:r>
              <a:rPr lang="en-US" altLang="zh-CN" sz="2400" dirty="0" smtClean="0">
                <a:ea typeface="宋体" panose="02010600030101010101" pitchFamily="2" charset="-122"/>
              </a:rPr>
              <a:t>allocation</a:t>
            </a:r>
            <a:endParaRPr lang="en-US" altLang="zh-CN" sz="2400" dirty="0">
              <a:ea typeface="宋体" panose="02010600030101010101" pitchFamily="2" charset="-122"/>
            </a:endParaRPr>
          </a:p>
          <a:p>
            <a:pPr lvl="1" algn="just">
              <a:buFont typeface="Wingdings" panose="05000000000000000000" pitchFamily="2" charset="2"/>
              <a:buChar char="q"/>
            </a:pPr>
            <a:endParaRPr lang="en-US" altLang="zh-CN" dirty="0">
              <a:ea typeface="宋体" panose="02010600030101010101" pitchFamily="2" charset="-122"/>
            </a:endParaRPr>
          </a:p>
          <a:p>
            <a:pPr algn="just"/>
            <a:endParaRPr lang="zh-CN" altLang="en-US" dirty="0" smtClean="0">
              <a:ea typeface="宋体" panose="02010600030101010101" pitchFamily="2" charset="-122"/>
            </a:endParaRPr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16456" y="2336873"/>
            <a:ext cx="1955835" cy="2723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21873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Contract </a:t>
            </a:r>
            <a:r>
              <a:rPr lang="en-US" altLang="zh-CN" dirty="0" smtClean="0"/>
              <a:t>Theory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Definition on Wikipedia</a:t>
            </a:r>
          </a:p>
          <a:p>
            <a:pPr lvl="1"/>
            <a:r>
              <a:rPr lang="en-US" altLang="zh-CN" dirty="0" smtClean="0"/>
              <a:t>studies </a:t>
            </a:r>
            <a:r>
              <a:rPr lang="en-US" altLang="zh-CN" dirty="0"/>
              <a:t>how economic actors can and do construct contractual arrangements, generally in the presence of asymmetric </a:t>
            </a:r>
            <a:r>
              <a:rPr lang="en-US" altLang="zh-CN" dirty="0" smtClean="0"/>
              <a:t>information</a:t>
            </a:r>
            <a:endParaRPr lang="zh-CN" altLang="en-US" dirty="0"/>
          </a:p>
          <a:p>
            <a:r>
              <a:rPr lang="en-US" altLang="zh-CN" dirty="0"/>
              <a:t>A standard practice in the </a:t>
            </a:r>
            <a:r>
              <a:rPr lang="en-US" altLang="zh-CN" dirty="0" smtClean="0"/>
              <a:t>contract </a:t>
            </a:r>
            <a:r>
              <a:rPr lang="en-US" altLang="zh-CN" dirty="0"/>
              <a:t>theory </a:t>
            </a:r>
            <a:r>
              <a:rPr lang="en-US" altLang="zh-CN" dirty="0" smtClean="0"/>
              <a:t>to </a:t>
            </a:r>
            <a:r>
              <a:rPr lang="en-US" altLang="zh-CN" dirty="0"/>
              <a:t>s</a:t>
            </a:r>
            <a:r>
              <a:rPr lang="en-US" altLang="zh-CN" dirty="0" smtClean="0"/>
              <a:t>olve the problem</a:t>
            </a:r>
          </a:p>
          <a:p>
            <a:pPr lvl="1"/>
            <a:r>
              <a:rPr lang="en-US" altLang="zh-CN" dirty="0"/>
              <a:t>under certain numerical utility structures</a:t>
            </a:r>
          </a:p>
          <a:p>
            <a:pPr lvl="2"/>
            <a:r>
              <a:rPr lang="en-US" altLang="zh-CN" dirty="0" smtClean="0"/>
              <a:t>represent </a:t>
            </a:r>
            <a:r>
              <a:rPr lang="en-US" altLang="zh-CN" dirty="0"/>
              <a:t>the </a:t>
            </a:r>
            <a:r>
              <a:rPr lang="en-US" altLang="zh-CN" dirty="0" smtClean="0"/>
              <a:t>behavior </a:t>
            </a:r>
            <a:r>
              <a:rPr lang="en-US" altLang="zh-CN" dirty="0"/>
              <a:t>of a decision </a:t>
            </a:r>
            <a:r>
              <a:rPr lang="en-US" altLang="zh-CN" dirty="0" smtClean="0"/>
              <a:t>maker</a:t>
            </a:r>
          </a:p>
          <a:p>
            <a:pPr lvl="2"/>
            <a:r>
              <a:rPr lang="en-US" altLang="zh-CN" dirty="0" smtClean="0"/>
              <a:t>apply </a:t>
            </a:r>
            <a:r>
              <a:rPr lang="en-US" altLang="zh-CN" dirty="0"/>
              <a:t>an optimization algorithm to identify optimal </a:t>
            </a:r>
            <a:r>
              <a:rPr lang="en-US" altLang="zh-CN" dirty="0" smtClean="0"/>
              <a:t>decisions</a:t>
            </a:r>
            <a:endParaRPr lang="zh-CN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3235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Major Topics </a:t>
            </a:r>
            <a:r>
              <a:rPr lang="en-US" altLang="zh-CN" dirty="0"/>
              <a:t>in </a:t>
            </a:r>
            <a:r>
              <a:rPr lang="en-US" altLang="zh-CN" dirty="0" smtClean="0"/>
              <a:t>Contract Theory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Bilateral contracting </a:t>
            </a:r>
          </a:p>
          <a:p>
            <a:pPr lvl="1"/>
            <a:r>
              <a:rPr lang="en-US" altLang="zh-CN" dirty="0" smtClean="0"/>
              <a:t>Under no uncertainty</a:t>
            </a:r>
          </a:p>
          <a:p>
            <a:pPr lvl="1"/>
            <a:r>
              <a:rPr lang="en-US" altLang="zh-CN" dirty="0" smtClean="0"/>
              <a:t>Under hidden information or hidden action</a:t>
            </a:r>
          </a:p>
          <a:p>
            <a:r>
              <a:rPr lang="en-US" altLang="zh-CN" dirty="0" smtClean="0"/>
              <a:t>multilateral contracting </a:t>
            </a:r>
          </a:p>
          <a:p>
            <a:pPr lvl="1"/>
            <a:r>
              <a:rPr lang="en-US" altLang="zh-CN" dirty="0" smtClean="0"/>
              <a:t>under </a:t>
            </a:r>
            <a:r>
              <a:rPr lang="en-US" altLang="zh-CN" dirty="0"/>
              <a:t>hidden information or hidden </a:t>
            </a:r>
            <a:r>
              <a:rPr lang="en-US" altLang="zh-CN" dirty="0" smtClean="0"/>
              <a:t>actions</a:t>
            </a:r>
          </a:p>
          <a:p>
            <a:pPr lvl="1"/>
            <a:r>
              <a:rPr lang="en-US" altLang="zh-CN" dirty="0" smtClean="0"/>
              <a:t>auction theory</a:t>
            </a:r>
            <a:endParaRPr lang="en-US" altLang="zh-CN" dirty="0"/>
          </a:p>
          <a:p>
            <a:r>
              <a:rPr lang="en-US" altLang="zh-CN" dirty="0" smtClean="0"/>
              <a:t>long-term </a:t>
            </a:r>
            <a:r>
              <a:rPr lang="en-US" altLang="zh-CN" dirty="0"/>
              <a:t>contracts </a:t>
            </a:r>
            <a:endParaRPr lang="en-US" altLang="zh-CN" dirty="0" smtClean="0"/>
          </a:p>
          <a:p>
            <a:r>
              <a:rPr lang="en-US" altLang="zh-CN" dirty="0" smtClean="0"/>
              <a:t>incomplete contracts</a:t>
            </a:r>
          </a:p>
          <a:p>
            <a:pPr marL="0" indent="0">
              <a:buNone/>
            </a:pPr>
            <a:endParaRPr lang="en-US" altLang="zh-CN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46321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INTRODUCTION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Economics</a:t>
            </a:r>
          </a:p>
          <a:p>
            <a:pPr lvl="1"/>
            <a:r>
              <a:rPr lang="en-US" altLang="zh-CN" dirty="0" smtClean="0"/>
              <a:t>a </a:t>
            </a:r>
            <a:r>
              <a:rPr lang="en-US" altLang="zh-CN" dirty="0"/>
              <a:t>field that aims to understand the </a:t>
            </a:r>
            <a:r>
              <a:rPr lang="en-US" altLang="zh-CN" dirty="0" smtClean="0"/>
              <a:t>process</a:t>
            </a:r>
          </a:p>
          <a:p>
            <a:pPr lvl="1"/>
            <a:r>
              <a:rPr lang="en-US" altLang="zh-CN" dirty="0" smtClean="0"/>
              <a:t>by </a:t>
            </a:r>
            <a:r>
              <a:rPr lang="en-US" altLang="zh-CN" dirty="0"/>
              <a:t>which scarce resources are allocated 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to </a:t>
            </a:r>
            <a:r>
              <a:rPr lang="en-US" altLang="zh-CN" dirty="0"/>
              <a:t>their most efficient </a:t>
            </a:r>
            <a:r>
              <a:rPr lang="en-US" altLang="zh-CN" dirty="0" smtClean="0"/>
              <a:t>uses</a:t>
            </a:r>
          </a:p>
          <a:p>
            <a:r>
              <a:rPr lang="en-US" altLang="zh-CN" dirty="0"/>
              <a:t>markets 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playing </a:t>
            </a:r>
            <a:r>
              <a:rPr lang="en-US" altLang="zh-CN" dirty="0"/>
              <a:t>a central role in this </a:t>
            </a:r>
            <a:r>
              <a:rPr lang="en-US" altLang="zh-CN" dirty="0" smtClean="0"/>
              <a:t>allocation process</a:t>
            </a:r>
          </a:p>
          <a:p>
            <a:pPr lvl="1"/>
            <a:endParaRPr lang="en-US" altLang="zh-CN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5503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Contracting Situation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altLang="zh-CN" dirty="0" smtClean="0"/>
              <a:t>Employer and employee</a:t>
            </a:r>
          </a:p>
          <a:p>
            <a:pPr lvl="1"/>
            <a:r>
              <a:rPr lang="en-US" altLang="zh-CN" dirty="0"/>
              <a:t>a manager </a:t>
            </a:r>
            <a:r>
              <a:rPr lang="en-US" altLang="zh-CN" dirty="0" smtClean="0"/>
              <a:t>hiring a worker</a:t>
            </a:r>
          </a:p>
          <a:p>
            <a:pPr lvl="1"/>
            <a:r>
              <a:rPr lang="en-US" altLang="zh-CN" dirty="0" smtClean="0"/>
              <a:t>a farmer hiring a sharecropper</a:t>
            </a:r>
          </a:p>
          <a:p>
            <a:pPr lvl="1"/>
            <a:r>
              <a:rPr lang="en-US" altLang="zh-CN" dirty="0" smtClean="0"/>
              <a:t>a company owner hiring a manager</a:t>
            </a:r>
          </a:p>
          <a:p>
            <a:r>
              <a:rPr lang="en-US" altLang="zh-CN" dirty="0"/>
              <a:t>contracting parties are rational individuals </a:t>
            </a:r>
          </a:p>
          <a:p>
            <a:pPr lvl="1"/>
            <a:r>
              <a:rPr lang="en-US" altLang="zh-CN" dirty="0"/>
              <a:t>aiming to achieve the highest possible </a:t>
            </a:r>
            <a:r>
              <a:rPr lang="en-US" altLang="zh-CN" dirty="0" smtClean="0"/>
              <a:t>payoff</a:t>
            </a:r>
          </a:p>
          <a:p>
            <a:r>
              <a:rPr lang="en-US" altLang="zh-CN" dirty="0"/>
              <a:t>a </a:t>
            </a:r>
            <a:r>
              <a:rPr lang="en-US" altLang="zh-CN" dirty="0" smtClean="0"/>
              <a:t>court</a:t>
            </a:r>
          </a:p>
          <a:p>
            <a:pPr lvl="1"/>
            <a:r>
              <a:rPr lang="en-US" altLang="zh-CN" dirty="0" smtClean="0"/>
              <a:t>between </a:t>
            </a:r>
            <a:r>
              <a:rPr lang="en-US" altLang="zh-CN" dirty="0"/>
              <a:t>two parties who operate in a market economy </a:t>
            </a:r>
            <a:r>
              <a:rPr lang="en-US" altLang="zh-CN" dirty="0" smtClean="0"/>
              <a:t>with a </a:t>
            </a:r>
            <a:r>
              <a:rPr lang="en-US" altLang="zh-CN" dirty="0"/>
              <a:t>well-functioning legal </a:t>
            </a:r>
            <a:r>
              <a:rPr lang="en-US" altLang="zh-CN" dirty="0" smtClean="0"/>
              <a:t>system</a:t>
            </a:r>
          </a:p>
          <a:p>
            <a:r>
              <a:rPr lang="en-US" altLang="zh-CN" dirty="0" smtClean="0"/>
              <a:t>A system</a:t>
            </a:r>
          </a:p>
          <a:p>
            <a:pPr lvl="1"/>
            <a:r>
              <a:rPr lang="en-US" altLang="zh-CN" dirty="0" smtClean="0"/>
              <a:t>any </a:t>
            </a:r>
            <a:r>
              <a:rPr lang="en-US" altLang="zh-CN" dirty="0"/>
              <a:t>contract </a:t>
            </a:r>
            <a:r>
              <a:rPr lang="en-US" altLang="zh-CN" dirty="0" smtClean="0"/>
              <a:t>the parties </a:t>
            </a:r>
            <a:r>
              <a:rPr lang="en-US" altLang="zh-CN" dirty="0"/>
              <a:t>decide to write will be enforced perfectly 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The </a:t>
            </a:r>
            <a:r>
              <a:rPr lang="en-US" altLang="zh-CN" dirty="0"/>
              <a:t>penalties for </a:t>
            </a:r>
            <a:r>
              <a:rPr lang="en-US" altLang="zh-CN" dirty="0" smtClean="0"/>
              <a:t>breaking </a:t>
            </a:r>
            <a:r>
              <a:rPr lang="en-US" altLang="zh-CN" dirty="0"/>
              <a:t>the contract will be </a:t>
            </a:r>
            <a:r>
              <a:rPr lang="en-US" altLang="zh-CN" dirty="0" smtClean="0"/>
              <a:t>sufficiently </a:t>
            </a:r>
            <a:r>
              <a:rPr lang="en-US" altLang="zh-CN" dirty="0"/>
              <a:t>severe 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no </a:t>
            </a:r>
            <a:r>
              <a:rPr lang="en-US" altLang="zh-CN" dirty="0"/>
              <a:t>contracting party will ever consider </a:t>
            </a:r>
            <a:r>
              <a:rPr lang="en-US" altLang="zh-CN" dirty="0" smtClean="0"/>
              <a:t>not </a:t>
            </a:r>
            <a:r>
              <a:rPr lang="en-US" altLang="zh-CN" dirty="0"/>
              <a:t>honoring the </a:t>
            </a:r>
            <a:r>
              <a:rPr lang="en-US" altLang="zh-CN" dirty="0" smtClean="0"/>
              <a:t>contract</a:t>
            </a:r>
            <a:endParaRPr lang="zh-CN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8840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Problems in Contract Theory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transaction is a exchange </a:t>
            </a:r>
            <a:r>
              <a:rPr lang="en-US" altLang="zh-CN" dirty="0"/>
              <a:t>of goods or services for </a:t>
            </a:r>
            <a:r>
              <a:rPr lang="en-US" altLang="zh-CN" dirty="0" smtClean="0"/>
              <a:t>money</a:t>
            </a:r>
          </a:p>
          <a:p>
            <a:pPr lvl="1"/>
            <a:r>
              <a:rPr lang="en-US" altLang="zh-CN" dirty="0" smtClean="0"/>
              <a:t>What </a:t>
            </a:r>
            <a:r>
              <a:rPr lang="en-US" altLang="zh-CN" dirty="0"/>
              <a:t>is the price per </a:t>
            </a:r>
            <a:r>
              <a:rPr lang="en-US" altLang="zh-CN" dirty="0" smtClean="0"/>
              <a:t>unit the </a:t>
            </a:r>
            <a:r>
              <a:rPr lang="en-US" altLang="zh-CN" dirty="0"/>
              <a:t>parties shall agree on? 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Are there penalty or reward? </a:t>
            </a:r>
          </a:p>
          <a:p>
            <a:r>
              <a:rPr lang="en-US" altLang="zh-CN" dirty="0" smtClean="0"/>
              <a:t>transaction </a:t>
            </a:r>
            <a:r>
              <a:rPr lang="en-US" altLang="zh-CN" dirty="0"/>
              <a:t>is an insurance </a:t>
            </a:r>
            <a:r>
              <a:rPr lang="en-US" altLang="zh-CN" dirty="0" smtClean="0"/>
              <a:t>contract</a:t>
            </a:r>
          </a:p>
          <a:p>
            <a:pPr lvl="1"/>
            <a:r>
              <a:rPr lang="en-US" altLang="zh-CN" dirty="0" smtClean="0"/>
              <a:t>determining </a:t>
            </a:r>
            <a:r>
              <a:rPr lang="en-US" altLang="zh-CN" dirty="0"/>
              <a:t>how the terms vary with the underlying </a:t>
            </a:r>
            <a:r>
              <a:rPr lang="en-US" altLang="zh-CN" dirty="0" smtClean="0"/>
              <a:t>risk</a:t>
            </a:r>
          </a:p>
          <a:p>
            <a:pPr lvl="2"/>
            <a:r>
              <a:rPr lang="en-US" altLang="zh-CN" dirty="0" smtClean="0"/>
              <a:t>with the private information the </a:t>
            </a:r>
            <a:r>
              <a:rPr lang="en-US" altLang="zh-CN" dirty="0" err="1" smtClean="0"/>
              <a:t>insuree</a:t>
            </a:r>
            <a:r>
              <a:rPr lang="en-US" altLang="zh-CN" dirty="0" smtClean="0"/>
              <a:t> or the insurer have about the nature of the risk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4440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 smtClean="0"/>
              <a:t>Example 1</a:t>
            </a:r>
            <a:r>
              <a:rPr lang="en-US" altLang="zh-CN" dirty="0"/>
              <a:t>: Optimal Employment Contracts without Uncertainty, Hidden Information, or Hidden </a:t>
            </a:r>
            <a:r>
              <a:rPr lang="en-US" altLang="zh-CN" dirty="0" smtClean="0"/>
              <a:t>Actions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zh-CN" dirty="0" smtClean="0"/>
              <a:t>a </a:t>
            </a:r>
            <a:r>
              <a:rPr lang="en-US" altLang="zh-CN" dirty="0"/>
              <a:t>situation involving only two </a:t>
            </a:r>
            <a:r>
              <a:rPr lang="en-US" altLang="zh-CN" dirty="0" smtClean="0"/>
              <a:t>parties </a:t>
            </a:r>
          </a:p>
          <a:p>
            <a:pPr lvl="1"/>
            <a:r>
              <a:rPr lang="en-US" altLang="zh-CN" dirty="0" smtClean="0"/>
              <a:t>facing </a:t>
            </a:r>
            <a:r>
              <a:rPr lang="en-US" altLang="zh-CN" dirty="0"/>
              <a:t>no uncertainty and no private information or hidden </a:t>
            </a:r>
            <a:r>
              <a:rPr lang="en-US" altLang="zh-CN" dirty="0" smtClean="0"/>
              <a:t>actions</a:t>
            </a:r>
            <a:endParaRPr lang="zh-CN" altLang="en-US" dirty="0"/>
          </a:p>
          <a:p>
            <a:r>
              <a:rPr lang="en-US" altLang="zh-CN" dirty="0" smtClean="0"/>
              <a:t>U(</a:t>
            </a:r>
            <a:r>
              <a:rPr lang="en-US" altLang="zh-CN" dirty="0" err="1" smtClean="0"/>
              <a:t>l,t</a:t>
            </a:r>
            <a:r>
              <a:rPr lang="en-US" altLang="zh-CN" dirty="0" smtClean="0"/>
              <a:t>), employer's utility</a:t>
            </a:r>
          </a:p>
          <a:p>
            <a:pPr lvl="1"/>
            <a:r>
              <a:rPr lang="en-US" altLang="zh-CN" dirty="0"/>
              <a:t>l</a:t>
            </a:r>
            <a:r>
              <a:rPr lang="en-US" altLang="zh-CN" dirty="0" smtClean="0"/>
              <a:t>, the quantity </a:t>
            </a:r>
            <a:r>
              <a:rPr lang="en-US" altLang="zh-CN" dirty="0"/>
              <a:t>of employee time the employer has </a:t>
            </a:r>
            <a:r>
              <a:rPr lang="en-US" altLang="zh-CN" dirty="0" smtClean="0"/>
              <a:t>acquired</a:t>
            </a:r>
          </a:p>
          <a:p>
            <a:pPr lvl="1"/>
            <a:r>
              <a:rPr lang="en-US" altLang="zh-CN" dirty="0"/>
              <a:t>t</a:t>
            </a:r>
            <a:r>
              <a:rPr lang="en-US" altLang="zh-CN" dirty="0" smtClean="0"/>
              <a:t>, the quantity </a:t>
            </a:r>
            <a:r>
              <a:rPr lang="en-US" altLang="zh-CN" dirty="0"/>
              <a:t>of "</a:t>
            </a:r>
            <a:r>
              <a:rPr lang="en-US" altLang="zh-CN" dirty="0" smtClean="0"/>
              <a:t>money" that he </a:t>
            </a:r>
            <a:r>
              <a:rPr lang="en-US" altLang="zh-CN" dirty="0"/>
              <a:t>has at his </a:t>
            </a:r>
            <a:r>
              <a:rPr lang="en-US" altLang="zh-CN" dirty="0" smtClean="0"/>
              <a:t>disposal (the </a:t>
            </a:r>
            <a:r>
              <a:rPr lang="en-US" altLang="zh-CN" dirty="0"/>
              <a:t>"output" that this money can </a:t>
            </a:r>
            <a:r>
              <a:rPr lang="en-US" altLang="zh-CN" dirty="0" smtClean="0"/>
              <a:t>buy)</a:t>
            </a:r>
          </a:p>
          <a:p>
            <a:pPr lvl="1"/>
            <a:r>
              <a:rPr lang="en-US" altLang="zh-CN" dirty="0"/>
              <a:t>initial </a:t>
            </a:r>
            <a:r>
              <a:rPr lang="en-US" altLang="zh-CN" dirty="0" smtClean="0"/>
              <a:t>endowment, (</a:t>
            </a:r>
            <a:r>
              <a:rPr lang="en-US" altLang="zh-CN" dirty="0"/>
              <a:t>ľ</a:t>
            </a:r>
            <a:r>
              <a:rPr lang="en-US" altLang="zh-CN" baseline="-25000" dirty="0"/>
              <a:t>1</a:t>
            </a:r>
            <a:r>
              <a:rPr lang="en-US" altLang="zh-CN" dirty="0"/>
              <a:t>,ť</a:t>
            </a:r>
            <a:r>
              <a:rPr lang="en-US" altLang="zh-CN" baseline="-25000" dirty="0"/>
              <a:t>1</a:t>
            </a:r>
            <a:r>
              <a:rPr lang="en-US" altLang="zh-CN" dirty="0"/>
              <a:t>)=(0,1) </a:t>
            </a:r>
            <a:endParaRPr lang="en-US" altLang="zh-CN" dirty="0" smtClean="0"/>
          </a:p>
          <a:p>
            <a:r>
              <a:rPr lang="en-US" altLang="zh-CN" dirty="0" smtClean="0"/>
              <a:t>u(</a:t>
            </a:r>
            <a:r>
              <a:rPr lang="en-US" altLang="zh-CN" dirty="0" err="1" smtClean="0"/>
              <a:t>l,t</a:t>
            </a:r>
            <a:r>
              <a:rPr lang="en-US" altLang="zh-CN" dirty="0" smtClean="0"/>
              <a:t>), employee utility</a:t>
            </a:r>
            <a:endParaRPr lang="en-US" altLang="zh-CN" dirty="0"/>
          </a:p>
          <a:p>
            <a:pPr lvl="1"/>
            <a:r>
              <a:rPr lang="en-US" altLang="zh-CN" dirty="0"/>
              <a:t>l</a:t>
            </a:r>
            <a:r>
              <a:rPr lang="en-US" altLang="zh-CN" dirty="0" smtClean="0"/>
              <a:t>, the </a:t>
            </a:r>
            <a:r>
              <a:rPr lang="en-US" altLang="zh-CN" dirty="0"/>
              <a:t>quantity of time the employee has kept for </a:t>
            </a:r>
            <a:r>
              <a:rPr lang="en-US" altLang="zh-CN" dirty="0" smtClean="0"/>
              <a:t>herself</a:t>
            </a:r>
          </a:p>
          <a:p>
            <a:pPr lvl="1"/>
            <a:r>
              <a:rPr lang="en-US" altLang="zh-CN" dirty="0" smtClean="0"/>
              <a:t>t, the quantity </a:t>
            </a:r>
            <a:r>
              <a:rPr lang="en-US" altLang="zh-CN" dirty="0"/>
              <a:t>of money that she has at her </a:t>
            </a:r>
            <a:r>
              <a:rPr lang="en-US" altLang="zh-CN" dirty="0" smtClean="0"/>
              <a:t>disposal</a:t>
            </a:r>
          </a:p>
          <a:p>
            <a:pPr lvl="1"/>
            <a:r>
              <a:rPr lang="en-US" altLang="zh-CN" dirty="0"/>
              <a:t>initial endowment</a:t>
            </a:r>
            <a:r>
              <a:rPr lang="en-US" altLang="zh-CN" dirty="0" smtClean="0"/>
              <a:t>,</a:t>
            </a:r>
            <a:r>
              <a:rPr lang="en-US" altLang="zh-CN" dirty="0"/>
              <a:t> (ľ</a:t>
            </a:r>
            <a:r>
              <a:rPr lang="en-US" altLang="zh-CN" baseline="-25000" dirty="0"/>
              <a:t>2</a:t>
            </a:r>
            <a:r>
              <a:rPr lang="en-US" altLang="zh-CN" dirty="0"/>
              <a:t>,ť</a:t>
            </a:r>
            <a:r>
              <a:rPr lang="en-US" altLang="zh-CN" baseline="-25000" dirty="0"/>
              <a:t>2</a:t>
            </a:r>
            <a:r>
              <a:rPr lang="en-US" altLang="zh-CN" dirty="0"/>
              <a:t>)=(1,0) </a:t>
            </a:r>
            <a:endParaRPr lang="en-US" altLang="zh-CN" dirty="0" smtClean="0"/>
          </a:p>
          <a:p>
            <a:endParaRPr lang="en-US" altLang="zh-C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1549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/>
              <a:t>PART </a:t>
            </a:r>
            <a:r>
              <a:rPr lang="en-US" altLang="zh-CN" dirty="0" smtClean="0"/>
              <a:t>I: </a:t>
            </a:r>
            <a:r>
              <a:rPr lang="en-US" altLang="zh-CN" dirty="0"/>
              <a:t>Optimal Employment Contracts without Uncertainty, Hidden Information, or Hidden Actions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Without </a:t>
            </a:r>
            <a:r>
              <a:rPr lang="en-US" altLang="zh-CN" dirty="0"/>
              <a:t>any trade</a:t>
            </a:r>
          </a:p>
          <a:p>
            <a:pPr lvl="1"/>
            <a:r>
              <a:rPr lang="en-US" altLang="zh-CN" dirty="0"/>
              <a:t>The employer gets no employee time</a:t>
            </a:r>
          </a:p>
          <a:p>
            <a:pPr lvl="2"/>
            <a:r>
              <a:rPr lang="en-US" altLang="zh-CN" dirty="0"/>
              <a:t>but has all the money</a:t>
            </a:r>
          </a:p>
          <a:p>
            <a:pPr lvl="1"/>
            <a:r>
              <a:rPr lang="en-US" altLang="zh-CN" dirty="0"/>
              <a:t>The employee has all of her time for herself</a:t>
            </a:r>
          </a:p>
          <a:p>
            <a:pPr lvl="2"/>
            <a:r>
              <a:rPr lang="en-US" altLang="zh-CN" dirty="0"/>
              <a:t>but has no money</a:t>
            </a:r>
          </a:p>
          <a:p>
            <a:pPr lvl="1"/>
            <a:r>
              <a:rPr lang="en-US" altLang="zh-CN" dirty="0"/>
              <a:t>each achieve an initial utility of Ū=U(0,1) and ū=u(1,0)</a:t>
            </a:r>
          </a:p>
          <a:p>
            <a:r>
              <a:rPr lang="en-US" altLang="zh-CN" dirty="0"/>
              <a:t>Utility functions U(</a:t>
            </a:r>
            <a:r>
              <a:rPr lang="en-US" altLang="zh-CN" dirty="0" err="1"/>
              <a:t>l,t</a:t>
            </a:r>
            <a:r>
              <a:rPr lang="en-US" altLang="zh-CN" dirty="0"/>
              <a:t>) and u(</a:t>
            </a:r>
            <a:r>
              <a:rPr lang="en-US" altLang="zh-CN" dirty="0" err="1"/>
              <a:t>l,t</a:t>
            </a:r>
            <a:r>
              <a:rPr lang="en-US" altLang="zh-CN" dirty="0"/>
              <a:t>)</a:t>
            </a:r>
            <a:endParaRPr lang="zh-CN" altLang="en-US" dirty="0"/>
          </a:p>
          <a:p>
            <a:pPr lvl="1"/>
            <a:r>
              <a:rPr lang="en-US" altLang="zh-CN" dirty="0"/>
              <a:t>strictly increasing and concave</a:t>
            </a:r>
          </a:p>
          <a:p>
            <a:pPr lvl="1"/>
            <a:r>
              <a:rPr lang="en-US" altLang="zh-CN" dirty="0"/>
              <a:t>both individuals can increase their joint payoff </a:t>
            </a:r>
          </a:p>
          <a:p>
            <a:pPr lvl="2"/>
            <a:r>
              <a:rPr lang="en-US" altLang="zh-CN" dirty="0"/>
              <a:t>exchanging labor services l for </a:t>
            </a:r>
            <a:r>
              <a:rPr lang="en-US" altLang="zh-CN" dirty="0" smtClean="0"/>
              <a:t>money/output</a:t>
            </a:r>
            <a:endParaRPr lang="en-US" altLang="zh-C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4391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/>
              <a:t>Example 1: Optimal Employment Contracts without Uncertainty, Hidden Information, or Hidden Actions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Question raised</a:t>
            </a:r>
          </a:p>
          <a:p>
            <a:pPr lvl="1"/>
            <a:r>
              <a:rPr lang="en-US" altLang="zh-CN" dirty="0"/>
              <a:t>How many hours of work will the employee be willing to offer?</a:t>
            </a:r>
          </a:p>
          <a:p>
            <a:pPr lvl="1"/>
            <a:r>
              <a:rPr lang="en-US" altLang="zh-CN" dirty="0"/>
              <a:t>What (hourly) wage will she be paid</a:t>
            </a:r>
            <a:r>
              <a:rPr lang="en-US" altLang="zh-CN" dirty="0" smtClean="0"/>
              <a:t>?</a:t>
            </a:r>
          </a:p>
          <a:p>
            <a:r>
              <a:rPr lang="en-US" altLang="zh-CN" dirty="0" smtClean="0"/>
              <a:t>the </a:t>
            </a:r>
            <a:r>
              <a:rPr lang="en-US" altLang="zh-CN" dirty="0"/>
              <a:t>joint surplus maximization </a:t>
            </a:r>
            <a:r>
              <a:rPr lang="en-US" altLang="zh-CN" dirty="0" smtClean="0"/>
              <a:t>problem:</a:t>
            </a:r>
            <a:endParaRPr lang="en-US" altLang="zh-CN" dirty="0"/>
          </a:p>
          <a:p>
            <a:pPr lvl="1" algn="ctr"/>
            <a:r>
              <a:rPr lang="en-US" altLang="zh-CN" dirty="0"/>
              <a:t>Max U(l</a:t>
            </a:r>
            <a:r>
              <a:rPr lang="en-US" altLang="zh-CN" baseline="-25000" dirty="0"/>
              <a:t>1,</a:t>
            </a:r>
            <a:r>
              <a:rPr lang="en-US" altLang="zh-CN" dirty="0"/>
              <a:t>t</a:t>
            </a:r>
            <a:r>
              <a:rPr lang="en-US" altLang="zh-CN" baseline="-25000" dirty="0"/>
              <a:t>1</a:t>
            </a:r>
            <a:r>
              <a:rPr lang="en-US" altLang="zh-CN" dirty="0"/>
              <a:t>)+</a:t>
            </a:r>
            <a:r>
              <a:rPr lang="el-GR" altLang="zh-CN" dirty="0"/>
              <a:t>μ</a:t>
            </a:r>
            <a:r>
              <a:rPr lang="en-US" altLang="zh-CN" dirty="0"/>
              <a:t>u(l</a:t>
            </a:r>
            <a:r>
              <a:rPr lang="en-US" altLang="zh-CN" baseline="-25000" dirty="0"/>
              <a:t>2,</a:t>
            </a:r>
            <a:r>
              <a:rPr lang="en-US" altLang="zh-CN" dirty="0"/>
              <a:t>t</a:t>
            </a:r>
            <a:r>
              <a:rPr lang="en-US" altLang="zh-CN" baseline="-25000" dirty="0"/>
              <a:t>2</a:t>
            </a:r>
            <a:r>
              <a:rPr lang="en-US" altLang="zh-CN" dirty="0"/>
              <a:t>)</a:t>
            </a:r>
          </a:p>
          <a:p>
            <a:r>
              <a:rPr lang="el-GR" altLang="zh-CN" dirty="0"/>
              <a:t>μ</a:t>
            </a:r>
            <a:r>
              <a:rPr lang="en-US" altLang="zh-CN" dirty="0"/>
              <a:t>, reflect both the individuals' respective reservation utility levels Ū and ū, and their relative bargaining strengths</a:t>
            </a:r>
          </a:p>
          <a:p>
            <a:r>
              <a:rPr lang="en-US" altLang="zh-CN" dirty="0" smtClean="0"/>
              <a:t>Subject </a:t>
            </a:r>
            <a:r>
              <a:rPr lang="en-US" altLang="zh-CN" dirty="0"/>
              <a:t>to </a:t>
            </a:r>
          </a:p>
          <a:p>
            <a:pPr lvl="1" algn="ctr"/>
            <a:r>
              <a:rPr lang="en-US" altLang="zh-CN" dirty="0"/>
              <a:t>l</a:t>
            </a:r>
            <a:r>
              <a:rPr lang="en-US" altLang="zh-CN" baseline="-25000" dirty="0"/>
              <a:t>1</a:t>
            </a:r>
            <a:r>
              <a:rPr lang="en-US" altLang="zh-CN" dirty="0"/>
              <a:t>+l</a:t>
            </a:r>
            <a:r>
              <a:rPr lang="en-US" altLang="zh-CN" baseline="-25000" dirty="0"/>
              <a:t>2</a:t>
            </a:r>
            <a:r>
              <a:rPr lang="en-US" altLang="zh-CN" dirty="0"/>
              <a:t>=ľ</a:t>
            </a:r>
            <a:r>
              <a:rPr lang="en-US" altLang="zh-CN" baseline="-25000" dirty="0"/>
              <a:t>1</a:t>
            </a:r>
            <a:r>
              <a:rPr lang="en-US" altLang="zh-CN" dirty="0"/>
              <a:t>+ľ</a:t>
            </a:r>
            <a:r>
              <a:rPr lang="en-US" altLang="zh-CN" baseline="-25000" dirty="0"/>
              <a:t>2</a:t>
            </a:r>
            <a:r>
              <a:rPr lang="en-US" altLang="zh-CN" dirty="0"/>
              <a:t>=1</a:t>
            </a:r>
            <a:r>
              <a:rPr lang="en-US" altLang="zh-CN" baseline="-25000" dirty="0"/>
              <a:t> </a:t>
            </a:r>
            <a:r>
              <a:rPr lang="en-US" altLang="zh-CN" dirty="0"/>
              <a:t>and </a:t>
            </a:r>
            <a:r>
              <a:rPr lang="en-US" altLang="zh-CN" dirty="0" smtClean="0"/>
              <a:t>t</a:t>
            </a:r>
            <a:r>
              <a:rPr lang="en-US" altLang="zh-CN" baseline="-25000" dirty="0" smtClean="0"/>
              <a:t>1</a:t>
            </a:r>
            <a:r>
              <a:rPr lang="en-US" altLang="zh-CN" dirty="0" smtClean="0"/>
              <a:t>+t</a:t>
            </a:r>
            <a:r>
              <a:rPr lang="en-US" altLang="zh-CN" baseline="-25000" dirty="0" smtClean="0"/>
              <a:t>2</a:t>
            </a:r>
            <a:r>
              <a:rPr lang="en-US" altLang="zh-CN" dirty="0" smtClean="0"/>
              <a:t>=ť</a:t>
            </a:r>
            <a:r>
              <a:rPr lang="en-US" altLang="zh-CN" baseline="-25000" dirty="0" smtClean="0"/>
              <a:t>1</a:t>
            </a:r>
            <a:r>
              <a:rPr lang="en-US" altLang="zh-CN" dirty="0" smtClean="0"/>
              <a:t>+ť</a:t>
            </a:r>
            <a:r>
              <a:rPr lang="en-US" altLang="zh-CN" baseline="-25000" dirty="0" smtClean="0"/>
              <a:t>2</a:t>
            </a:r>
            <a:r>
              <a:rPr lang="en-US" altLang="zh-CN" dirty="0" smtClean="0"/>
              <a:t>=1</a:t>
            </a:r>
            <a:endParaRPr lang="en-US" altLang="zh-C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34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53359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/>
              <a:t>Example 1: Optimal Employment Contracts without Uncertainty, Hidden Information, or Hidden Actions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19" y="2336872"/>
            <a:ext cx="6032461" cy="4480865"/>
          </a:xfrm>
        </p:spPr>
        <p:txBody>
          <a:bodyPr>
            <a:normAutofit/>
          </a:bodyPr>
          <a:lstStyle/>
          <a:p>
            <a:r>
              <a:rPr lang="en-US" altLang="zh-CN" dirty="0" smtClean="0"/>
              <a:t>Take the first-order </a:t>
            </a:r>
            <a:r>
              <a:rPr lang="en-US" altLang="zh-CN" dirty="0"/>
              <a:t>conditions</a:t>
            </a:r>
          </a:p>
          <a:p>
            <a:pPr marL="685800" lvl="2">
              <a:spcBef>
                <a:spcPts val="1000"/>
              </a:spcBef>
            </a:pPr>
            <a:r>
              <a:rPr lang="en-US" altLang="zh-CN" sz="2000" dirty="0" err="1" smtClean="0"/>
              <a:t>U</a:t>
            </a:r>
            <a:r>
              <a:rPr lang="en-US" altLang="zh-CN" sz="2000" baseline="-25000" dirty="0" err="1" smtClean="0"/>
              <a:t>l</a:t>
            </a:r>
            <a:r>
              <a:rPr lang="en-US" altLang="zh-CN" sz="2000" dirty="0" smtClean="0"/>
              <a:t>+</a:t>
            </a:r>
            <a:r>
              <a:rPr lang="el-GR" altLang="zh-CN" sz="2000" dirty="0" smtClean="0"/>
              <a:t>μ</a:t>
            </a:r>
            <a:r>
              <a:rPr lang="en-US" altLang="zh-CN" sz="2000" dirty="0" err="1" smtClean="0"/>
              <a:t>u</a:t>
            </a:r>
            <a:r>
              <a:rPr lang="en-US" altLang="zh-CN" sz="2000" baseline="-25000" dirty="0" err="1" smtClean="0"/>
              <a:t>l</a:t>
            </a:r>
            <a:r>
              <a:rPr lang="en-US" altLang="zh-CN" sz="2000" dirty="0" smtClean="0"/>
              <a:t>=0=</a:t>
            </a:r>
            <a:r>
              <a:rPr lang="en-US" altLang="zh-CN" sz="2000" dirty="0" err="1" smtClean="0"/>
              <a:t>U</a:t>
            </a:r>
            <a:r>
              <a:rPr lang="en-US" altLang="zh-CN" sz="2000" baseline="-25000" dirty="0" err="1" smtClean="0"/>
              <a:t>t</a:t>
            </a:r>
            <a:r>
              <a:rPr lang="en-US" altLang="zh-CN" sz="2000" dirty="0" smtClean="0"/>
              <a:t>+</a:t>
            </a:r>
            <a:r>
              <a:rPr lang="el-GR" altLang="zh-CN" sz="2000" dirty="0"/>
              <a:t>μ</a:t>
            </a:r>
            <a:r>
              <a:rPr lang="en-US" altLang="zh-CN" sz="2000" dirty="0" err="1" smtClean="0"/>
              <a:t>u</a:t>
            </a:r>
            <a:r>
              <a:rPr lang="en-US" altLang="zh-CN" sz="2000" baseline="-25000" dirty="0" err="1" smtClean="0"/>
              <a:t>t</a:t>
            </a:r>
            <a:endParaRPr lang="en-US" altLang="zh-CN" sz="2000" dirty="0"/>
          </a:p>
          <a:p>
            <a:pPr marL="685800" lvl="2">
              <a:spcBef>
                <a:spcPts val="1000"/>
              </a:spcBef>
            </a:pPr>
            <a:r>
              <a:rPr lang="en-US" altLang="zh-CN" sz="2000" dirty="0" err="1" smtClean="0"/>
              <a:t>U</a:t>
            </a:r>
            <a:r>
              <a:rPr lang="en-US" altLang="zh-CN" sz="2000" baseline="-25000" dirty="0" err="1" smtClean="0"/>
              <a:t>l</a:t>
            </a:r>
            <a:r>
              <a:rPr lang="en-US" altLang="zh-CN" sz="2000" dirty="0" smtClean="0"/>
              <a:t>/</a:t>
            </a:r>
            <a:r>
              <a:rPr lang="en-US" altLang="zh-CN" sz="2000" dirty="0" err="1" smtClean="0"/>
              <a:t>U</a:t>
            </a:r>
            <a:r>
              <a:rPr lang="en-US" altLang="zh-CN" sz="2000" baseline="-25000" dirty="0" err="1" smtClean="0"/>
              <a:t>t</a:t>
            </a:r>
            <a:r>
              <a:rPr lang="en-US" altLang="zh-CN" sz="2000" dirty="0" smtClean="0"/>
              <a:t>=</a:t>
            </a:r>
            <a:r>
              <a:rPr lang="en-US" altLang="zh-CN" sz="2000" dirty="0" err="1" smtClean="0"/>
              <a:t>u</a:t>
            </a:r>
            <a:r>
              <a:rPr lang="en-US" altLang="zh-CN" sz="2000" baseline="-25000" dirty="0" err="1" smtClean="0"/>
              <a:t>l</a:t>
            </a:r>
            <a:r>
              <a:rPr lang="en-US" altLang="zh-CN" sz="2000" dirty="0" smtClean="0"/>
              <a:t>/</a:t>
            </a:r>
            <a:r>
              <a:rPr lang="en-US" altLang="zh-CN" sz="2000" dirty="0" err="1" smtClean="0"/>
              <a:t>u</a:t>
            </a:r>
            <a:r>
              <a:rPr lang="en-US" altLang="zh-CN" sz="2000" baseline="-25000" dirty="0" err="1" smtClean="0"/>
              <a:t>t</a:t>
            </a:r>
            <a:endParaRPr lang="en-US" altLang="zh-CN" sz="2000" dirty="0"/>
          </a:p>
          <a:p>
            <a:r>
              <a:rPr lang="en-US" altLang="zh-CN" dirty="0" smtClean="0"/>
              <a:t>joint </a:t>
            </a:r>
            <a:r>
              <a:rPr lang="en-US" altLang="zh-CN" dirty="0"/>
              <a:t>surplus maximization is </a:t>
            </a:r>
            <a:r>
              <a:rPr lang="en-US" altLang="zh-CN" dirty="0" smtClean="0"/>
              <a:t>achieved when</a:t>
            </a:r>
          </a:p>
          <a:p>
            <a:pPr lvl="1"/>
            <a:r>
              <a:rPr lang="en-US" altLang="zh-CN" dirty="0" smtClean="0"/>
              <a:t>the marginal rates </a:t>
            </a:r>
            <a:r>
              <a:rPr lang="en-US" altLang="zh-CN" dirty="0"/>
              <a:t>of substitution between money and leisure for both individuals </a:t>
            </a:r>
            <a:r>
              <a:rPr lang="en-US" altLang="zh-CN" dirty="0" smtClean="0"/>
              <a:t>are equalized</a:t>
            </a:r>
            <a:endParaRPr lang="zh-CN" alt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6712781" y="2336873"/>
            <a:ext cx="3581400" cy="3599316"/>
          </a:xfrm>
        </p:spPr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35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24966" y="2072179"/>
            <a:ext cx="5258640" cy="4517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191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/>
              <a:t>Example 1: Optimal Employment Contracts without Uncertainty, Hidden Information, or Hidden Actions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The highest </a:t>
            </a:r>
            <a:r>
              <a:rPr lang="en-US" altLang="zh-CN" dirty="0"/>
              <a:t>possible utility that the employee can </a:t>
            </a:r>
            <a:r>
              <a:rPr lang="en-US" altLang="zh-CN" dirty="0" smtClean="0"/>
              <a:t>get:</a:t>
            </a:r>
          </a:p>
          <a:p>
            <a:pPr marL="685800" lvl="2" algn="ctr">
              <a:spcBef>
                <a:spcPts val="1000"/>
              </a:spcBef>
            </a:pPr>
            <a:r>
              <a:rPr lang="en-US" altLang="zh-CN" sz="2200" dirty="0" smtClean="0"/>
              <a:t>max u(l</a:t>
            </a:r>
            <a:r>
              <a:rPr lang="en-US" altLang="zh-CN" sz="2200" baseline="-25000" dirty="0" smtClean="0"/>
              <a:t>2</a:t>
            </a:r>
            <a:r>
              <a:rPr lang="en-US" altLang="zh-CN" sz="2200" dirty="0" smtClean="0"/>
              <a:t>,</a:t>
            </a:r>
            <a:r>
              <a:rPr lang="en-US" altLang="zh-CN" sz="2200" dirty="0"/>
              <a:t> </a:t>
            </a:r>
            <a:r>
              <a:rPr lang="en-US" altLang="zh-CN" sz="2200" dirty="0" smtClean="0"/>
              <a:t>t</a:t>
            </a:r>
            <a:r>
              <a:rPr lang="en-US" altLang="zh-CN" sz="2200" baseline="-25000" dirty="0" smtClean="0"/>
              <a:t>2</a:t>
            </a:r>
            <a:r>
              <a:rPr lang="en-US" altLang="zh-CN" sz="2200" dirty="0" smtClean="0"/>
              <a:t>)</a:t>
            </a:r>
            <a:endParaRPr lang="en-US" altLang="zh-CN" sz="2200" dirty="0"/>
          </a:p>
          <a:p>
            <a:pPr marL="685800" lvl="2" algn="ctr">
              <a:spcBef>
                <a:spcPts val="1000"/>
              </a:spcBef>
            </a:pPr>
            <a:r>
              <a:rPr lang="en-US" altLang="zh-CN" sz="2200" dirty="0"/>
              <a:t>Subject to </a:t>
            </a:r>
            <a:r>
              <a:rPr lang="en-US" altLang="zh-CN" sz="2200" dirty="0" smtClean="0"/>
              <a:t>U(1-l</a:t>
            </a:r>
            <a:r>
              <a:rPr lang="en-US" altLang="zh-CN" sz="2200" baseline="-25000" dirty="0" smtClean="0"/>
              <a:t>2</a:t>
            </a:r>
            <a:r>
              <a:rPr lang="en-US" altLang="zh-CN" sz="2200" dirty="0" smtClean="0"/>
              <a:t>, 1-t</a:t>
            </a:r>
            <a:r>
              <a:rPr lang="en-US" altLang="zh-CN" sz="2200" baseline="-25000" dirty="0" smtClean="0"/>
              <a:t>2</a:t>
            </a:r>
            <a:r>
              <a:rPr lang="en-US" altLang="zh-CN" sz="2200" dirty="0" smtClean="0"/>
              <a:t>)≥Ū</a:t>
            </a:r>
          </a:p>
          <a:p>
            <a:pPr marL="685800" lvl="2">
              <a:spcBef>
                <a:spcPts val="1000"/>
              </a:spcBef>
            </a:pPr>
            <a:r>
              <a:rPr lang="en-US" altLang="zh-CN" sz="2400" dirty="0" smtClean="0"/>
              <a:t>The </a:t>
            </a:r>
            <a:r>
              <a:rPr lang="en-US" altLang="zh-CN" sz="2400" dirty="0"/>
              <a:t>highest payoff the employer can </a:t>
            </a:r>
            <a:r>
              <a:rPr lang="en-US" altLang="zh-CN" sz="2400" dirty="0" smtClean="0"/>
              <a:t>get:</a:t>
            </a:r>
            <a:endParaRPr lang="en-US" altLang="zh-CN" sz="2400" dirty="0"/>
          </a:p>
          <a:p>
            <a:pPr lvl="1" algn="ctr"/>
            <a:r>
              <a:rPr lang="en-US" altLang="zh-CN" sz="2200" dirty="0" smtClean="0"/>
              <a:t>max U(l</a:t>
            </a:r>
            <a:r>
              <a:rPr lang="en-US" altLang="zh-CN" sz="2200" baseline="-25000" dirty="0" smtClean="0"/>
              <a:t>1,</a:t>
            </a:r>
            <a:r>
              <a:rPr lang="en-US" altLang="zh-CN" sz="2200" dirty="0" smtClean="0"/>
              <a:t>t</a:t>
            </a:r>
            <a:r>
              <a:rPr lang="en-US" altLang="zh-CN" sz="2200" baseline="-25000" dirty="0" smtClean="0"/>
              <a:t>1</a:t>
            </a:r>
            <a:r>
              <a:rPr lang="en-US" altLang="zh-CN" sz="2200" dirty="0" smtClean="0"/>
              <a:t>)</a:t>
            </a:r>
          </a:p>
          <a:p>
            <a:pPr lvl="1" algn="ctr"/>
            <a:r>
              <a:rPr lang="en-US" altLang="zh-CN" sz="2200" dirty="0" smtClean="0"/>
              <a:t>Subject to u(1-l</a:t>
            </a:r>
            <a:r>
              <a:rPr lang="en-US" altLang="zh-CN" sz="2200" baseline="-25000" dirty="0" smtClean="0"/>
              <a:t>1</a:t>
            </a:r>
            <a:r>
              <a:rPr lang="en-US" altLang="zh-CN" sz="2200" dirty="0" smtClean="0"/>
              <a:t>, 1-t</a:t>
            </a:r>
            <a:r>
              <a:rPr lang="en-US" altLang="zh-CN" sz="2200" baseline="-25000" dirty="0" smtClean="0"/>
              <a:t>1</a:t>
            </a:r>
            <a:r>
              <a:rPr lang="en-US" altLang="zh-CN" sz="2200" dirty="0" smtClean="0"/>
              <a:t>)≥ū</a:t>
            </a:r>
            <a:endParaRPr lang="en-US" altLang="zh-CN" sz="2200" dirty="0"/>
          </a:p>
          <a:p>
            <a:endParaRPr lang="zh-CN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36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28462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PART </a:t>
            </a:r>
            <a:r>
              <a:rPr lang="en-US" altLang="zh-CN" dirty="0" smtClean="0"/>
              <a:t>II: </a:t>
            </a:r>
            <a:r>
              <a:rPr lang="en-US" altLang="zh-CN" dirty="0"/>
              <a:t>Optimal Contracts under </a:t>
            </a:r>
            <a:r>
              <a:rPr lang="en-US" altLang="zh-CN" dirty="0" smtClean="0"/>
              <a:t>Uncertainty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3"/>
            <a:ext cx="9835279" cy="3599316"/>
          </a:xfrm>
        </p:spPr>
        <p:txBody>
          <a:bodyPr>
            <a:normAutofit/>
          </a:bodyPr>
          <a:lstStyle/>
          <a:p>
            <a:r>
              <a:rPr lang="en-US" altLang="zh-CN" dirty="0"/>
              <a:t>There is more </a:t>
            </a:r>
            <a:r>
              <a:rPr lang="en-US" altLang="zh-CN" dirty="0" smtClean="0"/>
              <a:t>uncertainty in reality than Example 1</a:t>
            </a:r>
          </a:p>
          <a:p>
            <a:pPr lvl="1"/>
            <a:r>
              <a:rPr lang="en-US" altLang="zh-CN" dirty="0" smtClean="0"/>
              <a:t>Insurance</a:t>
            </a:r>
          </a:p>
          <a:p>
            <a:pPr lvl="1"/>
            <a:r>
              <a:rPr lang="en-US" altLang="zh-CN" dirty="0" smtClean="0"/>
              <a:t>employees </a:t>
            </a:r>
            <a:r>
              <a:rPr lang="en-US" altLang="zh-CN" dirty="0"/>
              <a:t>are insured against economic </a:t>
            </a:r>
            <a:r>
              <a:rPr lang="en-US" altLang="zh-CN" dirty="0" smtClean="0"/>
              <a:t>downturns</a:t>
            </a:r>
          </a:p>
          <a:p>
            <a:r>
              <a:rPr lang="en-US" altLang="zh-CN" dirty="0" smtClean="0"/>
              <a:t>A question concerning </a:t>
            </a:r>
            <a:r>
              <a:rPr lang="en-US" altLang="zh-CN" dirty="0"/>
              <a:t>these insurance schemes is 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how </a:t>
            </a:r>
            <a:r>
              <a:rPr lang="en-US" altLang="zh-CN" dirty="0"/>
              <a:t>much </a:t>
            </a:r>
            <a:r>
              <a:rPr lang="en-US" altLang="zh-CN" dirty="0" smtClean="0"/>
              <a:t> </a:t>
            </a:r>
            <a:r>
              <a:rPr lang="en-US" altLang="zh-CN" dirty="0"/>
              <a:t>risk should be absorbed by employers 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how </a:t>
            </a:r>
            <a:r>
              <a:rPr lang="en-US" altLang="zh-CN" dirty="0"/>
              <a:t>much </a:t>
            </a:r>
            <a:r>
              <a:rPr lang="en-US" altLang="zh-CN" dirty="0" smtClean="0"/>
              <a:t>by employees</a:t>
            </a:r>
          </a:p>
          <a:p>
            <a:pPr marL="228600" lvl="1">
              <a:spcBef>
                <a:spcPts val="1000"/>
              </a:spcBef>
            </a:pPr>
            <a:r>
              <a:rPr lang="en-US" altLang="zh-CN" sz="2400" dirty="0"/>
              <a:t>Enrich Example 1 by introducing uncertainty</a:t>
            </a:r>
          </a:p>
          <a:p>
            <a:pPr lvl="1"/>
            <a:r>
              <a:rPr lang="en-US" altLang="zh-CN" dirty="0" smtClean="0"/>
              <a:t>analyze </a:t>
            </a:r>
            <a:r>
              <a:rPr lang="en-US" altLang="zh-CN" dirty="0"/>
              <a:t>the question of optimal risk allocation </a:t>
            </a:r>
          </a:p>
          <a:p>
            <a:endParaRPr lang="zh-CN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37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8395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Example 2: Pure Insurance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In two </a:t>
            </a:r>
            <a:r>
              <a:rPr lang="en-US" altLang="zh-CN" dirty="0"/>
              <a:t>possible future states of nature,</a:t>
            </a:r>
            <a:r>
              <a:rPr lang="zh-CN" altLang="en-US" dirty="0"/>
              <a:t> </a:t>
            </a:r>
            <a:r>
              <a:rPr lang="el-GR" altLang="zh-CN" dirty="0">
                <a:latin typeface="Century Gothic" panose="020B0502020202020204" pitchFamily="34" charset="0"/>
              </a:rPr>
              <a:t>θ</a:t>
            </a:r>
            <a:r>
              <a:rPr lang="en-US" altLang="zh-CN" baseline="-25000" dirty="0"/>
              <a:t>L</a:t>
            </a:r>
            <a:r>
              <a:rPr lang="en-US" altLang="zh-CN" dirty="0"/>
              <a:t> and </a:t>
            </a:r>
            <a:r>
              <a:rPr lang="el-GR" altLang="zh-CN" dirty="0">
                <a:latin typeface="Century Gothic" panose="020B0502020202020204" pitchFamily="34" charset="0"/>
              </a:rPr>
              <a:t>θ</a:t>
            </a:r>
            <a:r>
              <a:rPr lang="en-US" altLang="zh-CN" baseline="-25000" dirty="0"/>
              <a:t>H</a:t>
            </a:r>
            <a:endParaRPr lang="en-US" altLang="zh-CN" dirty="0"/>
          </a:p>
          <a:p>
            <a:pPr lvl="1"/>
            <a:r>
              <a:rPr lang="el-GR" altLang="zh-CN" dirty="0" smtClean="0">
                <a:latin typeface="Century Gothic" panose="020B0502020202020204" pitchFamily="34" charset="0"/>
              </a:rPr>
              <a:t>θ</a:t>
            </a:r>
            <a:r>
              <a:rPr lang="en-US" altLang="zh-CN" baseline="-25000" dirty="0"/>
              <a:t>L</a:t>
            </a:r>
            <a:r>
              <a:rPr lang="en-US" altLang="zh-CN" dirty="0"/>
              <a:t>, an adverse output shock, or a "recession" </a:t>
            </a:r>
          </a:p>
          <a:p>
            <a:pPr lvl="1"/>
            <a:r>
              <a:rPr lang="el-GR" altLang="zh-CN" dirty="0">
                <a:latin typeface="Century Gothic" panose="020B0502020202020204" pitchFamily="34" charset="0"/>
              </a:rPr>
              <a:t>θ</a:t>
            </a:r>
            <a:r>
              <a:rPr lang="en-US" altLang="zh-CN" baseline="-25000" dirty="0"/>
              <a:t>H</a:t>
            </a:r>
            <a:r>
              <a:rPr lang="en-US" altLang="zh-CN" dirty="0"/>
              <a:t>, a good output realization, or a "boom" </a:t>
            </a:r>
          </a:p>
          <a:p>
            <a:r>
              <a:rPr lang="en-US" altLang="zh-CN" dirty="0"/>
              <a:t>a pure insurance problem without production</a:t>
            </a:r>
          </a:p>
          <a:p>
            <a:pPr lvl="1"/>
            <a:r>
              <a:rPr lang="en-US" altLang="zh-CN" dirty="0" smtClean="0"/>
              <a:t>disregard </a:t>
            </a:r>
            <a:r>
              <a:rPr lang="en-US" altLang="zh-CN" dirty="0"/>
              <a:t>time </a:t>
            </a:r>
            <a:r>
              <a:rPr lang="en-US" altLang="zh-CN" dirty="0" smtClean="0"/>
              <a:t>endowments in the time/output </a:t>
            </a:r>
            <a:r>
              <a:rPr lang="en-US" altLang="zh-CN" dirty="0"/>
              <a:t>bundles (</a:t>
            </a:r>
            <a:r>
              <a:rPr lang="en-US" altLang="zh-CN" dirty="0" err="1"/>
              <a:t>l,t</a:t>
            </a:r>
            <a:r>
              <a:rPr lang="en-US" altLang="zh-CN" dirty="0"/>
              <a:t>) 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Adopt the consumption </a:t>
            </a:r>
            <a:r>
              <a:rPr lang="en-US" altLang="zh-CN" dirty="0"/>
              <a:t>bundles (</a:t>
            </a:r>
            <a:r>
              <a:rPr lang="en-US" altLang="zh-CN" dirty="0" err="1"/>
              <a:t>t</a:t>
            </a:r>
            <a:r>
              <a:rPr lang="en-US" altLang="zh-CN" baseline="-25000" dirty="0" err="1"/>
              <a:t>L</a:t>
            </a:r>
            <a:r>
              <a:rPr lang="en-US" altLang="zh-CN" dirty="0" err="1"/>
              <a:t>,t</a:t>
            </a:r>
            <a:r>
              <a:rPr lang="en-US" altLang="zh-CN" baseline="-25000" dirty="0" err="1"/>
              <a:t>H</a:t>
            </a:r>
            <a:r>
              <a:rPr lang="en-US" altLang="zh-CN" dirty="0" smtClean="0"/>
              <a:t>)</a:t>
            </a:r>
          </a:p>
          <a:p>
            <a:r>
              <a:rPr lang="en-US" altLang="zh-CN" dirty="0"/>
              <a:t>the state of nature influences only the value of output</a:t>
            </a:r>
          </a:p>
          <a:p>
            <a:pPr lvl="1"/>
            <a:r>
              <a:rPr lang="en-US" altLang="zh-CN" dirty="0" smtClean="0"/>
              <a:t>E(</a:t>
            </a:r>
            <a:r>
              <a:rPr lang="en-US" altLang="zh-CN" dirty="0" err="1" smtClean="0"/>
              <a:t>t</a:t>
            </a:r>
            <a:r>
              <a:rPr lang="en-US" altLang="zh-CN" baseline="-25000" dirty="0" err="1" smtClean="0"/>
              <a:t>L</a:t>
            </a:r>
            <a:r>
              <a:rPr lang="en-US" altLang="zh-CN" dirty="0" err="1" smtClean="0"/>
              <a:t>,t</a:t>
            </a:r>
            <a:r>
              <a:rPr lang="en-US" altLang="zh-CN" baseline="-25000" dirty="0" err="1" smtClean="0"/>
              <a:t>H</a:t>
            </a:r>
            <a:r>
              <a:rPr lang="en-US" altLang="zh-CN" dirty="0"/>
              <a:t>) for the employer</a:t>
            </a:r>
          </a:p>
          <a:p>
            <a:pPr lvl="1"/>
            <a:r>
              <a:rPr lang="en-US" altLang="zh-CN" dirty="0"/>
              <a:t>e(</a:t>
            </a:r>
            <a:r>
              <a:rPr lang="en-US" altLang="zh-CN" dirty="0" err="1"/>
              <a:t>t</a:t>
            </a:r>
            <a:r>
              <a:rPr lang="en-US" altLang="zh-CN" baseline="-25000" dirty="0" err="1"/>
              <a:t>L</a:t>
            </a:r>
            <a:r>
              <a:rPr lang="en-US" altLang="zh-CN" dirty="0" err="1"/>
              <a:t>,t</a:t>
            </a:r>
            <a:r>
              <a:rPr lang="en-US" altLang="zh-CN" baseline="-25000" dirty="0" err="1"/>
              <a:t>H</a:t>
            </a:r>
            <a:r>
              <a:rPr lang="en-US" altLang="zh-CN" dirty="0"/>
              <a:t>) for the employee</a:t>
            </a:r>
          </a:p>
          <a:p>
            <a:pPr lvl="2"/>
            <a:endParaRPr lang="en-US" altLang="zh-CN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38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33815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Example </a:t>
            </a:r>
            <a:r>
              <a:rPr lang="en-US" altLang="zh-CN" dirty="0" smtClean="0"/>
              <a:t>2: Pure Insurance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the initial endowments for each individual in each state:</a:t>
            </a:r>
          </a:p>
          <a:p>
            <a:pPr marL="685800" lvl="3">
              <a:spcBef>
                <a:spcPts val="1000"/>
              </a:spcBef>
            </a:pPr>
            <a:r>
              <a:rPr lang="en-US" altLang="zh-CN" sz="2000" dirty="0" smtClean="0"/>
              <a:t>(ť</a:t>
            </a:r>
            <a:r>
              <a:rPr lang="en-US" altLang="zh-CN" sz="2000" baseline="-25000" dirty="0" smtClean="0"/>
              <a:t>1L</a:t>
            </a:r>
            <a:r>
              <a:rPr lang="en-US" altLang="zh-CN" sz="2000" dirty="0" smtClean="0"/>
              <a:t>,ť</a:t>
            </a:r>
            <a:r>
              <a:rPr lang="en-US" altLang="zh-CN" sz="2000" baseline="-25000" dirty="0" smtClean="0"/>
              <a:t>1H</a:t>
            </a:r>
            <a:r>
              <a:rPr lang="en-US" altLang="zh-CN" sz="2000" dirty="0" smtClean="0"/>
              <a:t>)=(1,2), for </a:t>
            </a:r>
            <a:r>
              <a:rPr lang="en-US" altLang="zh-CN" sz="2000" dirty="0"/>
              <a:t>individual </a:t>
            </a:r>
            <a:r>
              <a:rPr lang="en-US" altLang="zh-CN" sz="2000" dirty="0" smtClean="0"/>
              <a:t>1 (employer)</a:t>
            </a:r>
          </a:p>
          <a:p>
            <a:pPr marL="685800" lvl="3">
              <a:spcBef>
                <a:spcPts val="1000"/>
              </a:spcBef>
            </a:pPr>
            <a:r>
              <a:rPr lang="en-US" altLang="zh-CN" sz="2000" dirty="0" smtClean="0"/>
              <a:t>(ť</a:t>
            </a:r>
            <a:r>
              <a:rPr lang="en-US" altLang="zh-CN" sz="2000" baseline="-25000" dirty="0" smtClean="0"/>
              <a:t>2L</a:t>
            </a:r>
            <a:r>
              <a:rPr lang="en-US" altLang="zh-CN" sz="2000" dirty="0" smtClean="0"/>
              <a:t>,ť</a:t>
            </a:r>
            <a:r>
              <a:rPr lang="en-US" altLang="zh-CN" sz="2000" baseline="-25000" dirty="0" smtClean="0"/>
              <a:t>2H</a:t>
            </a:r>
            <a:r>
              <a:rPr lang="en-US" altLang="zh-CN" sz="2000" dirty="0" smtClean="0"/>
              <a:t>)=(1,2), for </a:t>
            </a:r>
            <a:r>
              <a:rPr lang="en-US" altLang="zh-CN" sz="2000" dirty="0"/>
              <a:t>individual 2 (</a:t>
            </a:r>
            <a:r>
              <a:rPr lang="en-US" altLang="zh-CN" sz="2000" dirty="0" smtClean="0"/>
              <a:t>employee)</a:t>
            </a:r>
          </a:p>
          <a:p>
            <a:r>
              <a:rPr lang="en-US" altLang="zh-CN" dirty="0"/>
              <a:t>The </a:t>
            </a:r>
            <a:r>
              <a:rPr lang="en-US" altLang="zh-CN" dirty="0" smtClean="0"/>
              <a:t>initial utility </a:t>
            </a:r>
            <a:r>
              <a:rPr lang="en-US" altLang="zh-CN" dirty="0"/>
              <a:t>(before the state of nature is realized) </a:t>
            </a:r>
          </a:p>
          <a:p>
            <a:pPr lvl="1"/>
            <a:r>
              <a:rPr lang="en-US" altLang="zh-CN" dirty="0" smtClean="0"/>
              <a:t>Ē=E(1,2</a:t>
            </a:r>
            <a:r>
              <a:rPr lang="en-US" altLang="zh-CN" dirty="0"/>
              <a:t>) for employer</a:t>
            </a:r>
          </a:p>
          <a:p>
            <a:pPr lvl="1"/>
            <a:r>
              <a:rPr lang="en-US" altLang="zh-CN" dirty="0" smtClean="0"/>
              <a:t>ē=e(1,2</a:t>
            </a:r>
            <a:r>
              <a:rPr lang="en-US" altLang="zh-CN" dirty="0"/>
              <a:t>) for </a:t>
            </a:r>
            <a:r>
              <a:rPr lang="en-US" altLang="zh-CN" dirty="0" smtClean="0"/>
              <a:t>employee</a:t>
            </a:r>
          </a:p>
          <a:p>
            <a:r>
              <a:rPr lang="en-US" altLang="zh-CN" dirty="0"/>
              <a:t>the ex ante utility </a:t>
            </a:r>
            <a:r>
              <a:rPr lang="en-US" altLang="zh-CN" dirty="0" smtClean="0"/>
              <a:t>function</a:t>
            </a:r>
          </a:p>
          <a:p>
            <a:pPr marL="685800" lvl="2">
              <a:spcBef>
                <a:spcPts val="1000"/>
              </a:spcBef>
            </a:pPr>
            <a:r>
              <a:rPr lang="en-US" altLang="zh-CN" dirty="0" smtClean="0"/>
              <a:t>E(</a:t>
            </a:r>
            <a:r>
              <a:rPr lang="en-US" altLang="zh-CN" dirty="0" err="1" smtClean="0"/>
              <a:t>t</a:t>
            </a:r>
            <a:r>
              <a:rPr lang="en-US" altLang="zh-CN" baseline="-25000" dirty="0" err="1" smtClean="0"/>
              <a:t>L</a:t>
            </a:r>
            <a:r>
              <a:rPr lang="en-US" altLang="zh-CN" dirty="0" err="1" smtClean="0"/>
              <a:t>,t</a:t>
            </a:r>
            <a:r>
              <a:rPr lang="en-US" altLang="zh-CN" baseline="-25000" dirty="0" err="1" smtClean="0"/>
              <a:t>H</a:t>
            </a:r>
            <a:r>
              <a:rPr lang="en-US" altLang="zh-CN" dirty="0" smtClean="0"/>
              <a:t>), </a:t>
            </a:r>
            <a:r>
              <a:rPr lang="en-US" altLang="zh-CN" dirty="0"/>
              <a:t>for employer</a:t>
            </a:r>
            <a:endParaRPr lang="en-US" altLang="zh-CN" dirty="0" smtClean="0"/>
          </a:p>
          <a:p>
            <a:pPr marL="685800" lvl="2">
              <a:spcBef>
                <a:spcPts val="1000"/>
              </a:spcBef>
            </a:pPr>
            <a:r>
              <a:rPr lang="en-US" altLang="zh-CN" dirty="0" smtClean="0"/>
              <a:t>e(</a:t>
            </a:r>
            <a:r>
              <a:rPr lang="en-US" altLang="zh-CN" dirty="0" err="1" smtClean="0"/>
              <a:t>t</a:t>
            </a:r>
            <a:r>
              <a:rPr lang="en-US" altLang="zh-CN" baseline="-25000" dirty="0" err="1" smtClean="0"/>
              <a:t>L</a:t>
            </a:r>
            <a:r>
              <a:rPr lang="en-US" altLang="zh-CN" dirty="0" err="1" smtClean="0"/>
              <a:t>,t</a:t>
            </a:r>
            <a:r>
              <a:rPr lang="en-US" altLang="zh-CN" baseline="-25000" dirty="0" err="1" smtClean="0"/>
              <a:t>H</a:t>
            </a:r>
            <a:r>
              <a:rPr lang="en-US" altLang="zh-CN" dirty="0" smtClean="0"/>
              <a:t>), </a:t>
            </a:r>
            <a:r>
              <a:rPr lang="en-US" altLang="zh-CN" dirty="0"/>
              <a:t>for employee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39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55906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INTRODUCTION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Examples</a:t>
            </a:r>
          </a:p>
          <a:p>
            <a:pPr lvl="1"/>
            <a:r>
              <a:rPr lang="en-US" altLang="zh-CN" dirty="0"/>
              <a:t>Matching doctors and hospitals</a:t>
            </a:r>
          </a:p>
          <a:p>
            <a:pPr lvl="1"/>
            <a:r>
              <a:rPr lang="en-US" altLang="zh-CN" dirty="0"/>
              <a:t>Matching students and high-schools</a:t>
            </a:r>
          </a:p>
          <a:p>
            <a:pPr lvl="1"/>
            <a:r>
              <a:rPr lang="en-US" altLang="zh-CN" dirty="0"/>
              <a:t>Matching kidneys and patients</a:t>
            </a:r>
          </a:p>
          <a:p>
            <a:pPr lvl="1"/>
            <a:r>
              <a:rPr lang="en-US" altLang="zh-CN" dirty="0" smtClean="0"/>
              <a:t>Investment </a:t>
            </a:r>
            <a:r>
              <a:rPr lang="en-US" altLang="zh-CN" dirty="0"/>
              <a:t>under risk</a:t>
            </a:r>
          </a:p>
          <a:p>
            <a:pPr lvl="1"/>
            <a:r>
              <a:rPr lang="en-US" altLang="zh-CN" dirty="0" smtClean="0"/>
              <a:t>Insurance</a:t>
            </a:r>
            <a:endParaRPr lang="en-US" altLang="zh-CN" dirty="0"/>
          </a:p>
          <a:p>
            <a:pPr lvl="1"/>
            <a:r>
              <a:rPr lang="en-US" altLang="zh-CN" dirty="0"/>
              <a:t>Hiring employees </a:t>
            </a:r>
          </a:p>
          <a:p>
            <a:r>
              <a:rPr lang="en-US" altLang="zh-CN" dirty="0"/>
              <a:t>Existing Theories of</a:t>
            </a:r>
          </a:p>
          <a:p>
            <a:pPr lvl="1"/>
            <a:r>
              <a:rPr lang="en-US" altLang="zh-CN" dirty="0"/>
              <a:t>Matching Theory </a:t>
            </a:r>
          </a:p>
          <a:p>
            <a:pPr lvl="1"/>
            <a:r>
              <a:rPr lang="en-US" altLang="zh-CN" dirty="0"/>
              <a:t>Contract Theory</a:t>
            </a:r>
            <a:endParaRPr lang="zh-CN" altLang="en-US" dirty="0"/>
          </a:p>
          <a:p>
            <a:endParaRPr lang="zh-CN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16492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Example 2: Pure Insurance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5937210" cy="3599316"/>
          </a:xfrm>
        </p:spPr>
        <p:txBody>
          <a:bodyPr>
            <a:normAutofit fontScale="85000" lnSpcReduction="10000"/>
          </a:bodyPr>
          <a:lstStyle/>
          <a:p>
            <a:r>
              <a:rPr lang="en-US" altLang="zh-CN" dirty="0"/>
              <a:t>the </a:t>
            </a:r>
            <a:r>
              <a:rPr lang="en-US" altLang="zh-CN" dirty="0" err="1" smtClean="0"/>
              <a:t>cosinsurance</a:t>
            </a:r>
            <a:r>
              <a:rPr lang="en-US" altLang="zh-CN" dirty="0" smtClean="0"/>
              <a:t> optimization </a:t>
            </a:r>
            <a:r>
              <a:rPr lang="en-US" altLang="zh-CN" dirty="0"/>
              <a:t>problem</a:t>
            </a:r>
            <a:r>
              <a:rPr lang="en-US" altLang="zh-CN" dirty="0" smtClean="0"/>
              <a:t>:</a:t>
            </a:r>
          </a:p>
          <a:p>
            <a:pPr lvl="1"/>
            <a:r>
              <a:rPr lang="en-US" altLang="zh-CN" dirty="0" smtClean="0"/>
              <a:t>Max E(</a:t>
            </a:r>
            <a:r>
              <a:rPr lang="en-US" altLang="zh-CN" dirty="0" err="1" smtClean="0"/>
              <a:t>t</a:t>
            </a:r>
            <a:r>
              <a:rPr lang="en-US" altLang="zh-CN" baseline="-25000" dirty="0" err="1" smtClean="0"/>
              <a:t>L</a:t>
            </a:r>
            <a:r>
              <a:rPr lang="en-US" altLang="zh-CN" dirty="0" err="1" smtClean="0"/>
              <a:t>,t</a:t>
            </a:r>
            <a:r>
              <a:rPr lang="en-US" altLang="zh-CN" baseline="-25000" dirty="0" err="1" smtClean="0"/>
              <a:t>H</a:t>
            </a:r>
            <a:r>
              <a:rPr lang="en-US" altLang="zh-CN" dirty="0" smtClean="0"/>
              <a:t>)+</a:t>
            </a:r>
            <a:r>
              <a:rPr lang="el-GR" altLang="zh-CN" dirty="0" smtClean="0"/>
              <a:t>μ</a:t>
            </a:r>
            <a:r>
              <a:rPr lang="en-US" altLang="zh-CN" dirty="0" smtClean="0"/>
              <a:t>e(</a:t>
            </a:r>
            <a:r>
              <a:rPr lang="en-US" altLang="zh-CN" dirty="0" err="1" smtClean="0"/>
              <a:t>t</a:t>
            </a:r>
            <a:r>
              <a:rPr lang="en-US" altLang="zh-CN" baseline="-25000" dirty="0" err="1" smtClean="0"/>
              <a:t>L</a:t>
            </a:r>
            <a:r>
              <a:rPr lang="en-US" altLang="zh-CN" dirty="0" err="1" smtClean="0"/>
              <a:t>,t</a:t>
            </a:r>
            <a:r>
              <a:rPr lang="en-US" altLang="zh-CN" baseline="-25000" dirty="0" err="1" smtClean="0"/>
              <a:t>H</a:t>
            </a:r>
            <a:r>
              <a:rPr lang="en-US" altLang="zh-CN" dirty="0" smtClean="0"/>
              <a:t>)</a:t>
            </a:r>
          </a:p>
          <a:p>
            <a:r>
              <a:rPr lang="en-US" altLang="zh-CN" dirty="0"/>
              <a:t>Take the first-order </a:t>
            </a:r>
            <a:r>
              <a:rPr lang="en-US" altLang="zh-CN" dirty="0" smtClean="0"/>
              <a:t>conditions </a:t>
            </a:r>
          </a:p>
          <a:p>
            <a:pPr marL="685800" lvl="2">
              <a:spcBef>
                <a:spcPts val="1000"/>
              </a:spcBef>
            </a:pPr>
            <a:r>
              <a:rPr lang="en-US" altLang="zh-CN" dirty="0" smtClean="0"/>
              <a:t>E</a:t>
            </a:r>
            <a:r>
              <a:rPr lang="en-US" altLang="zh-CN" baseline="-25000" dirty="0" smtClean="0"/>
              <a:t>L</a:t>
            </a:r>
            <a:r>
              <a:rPr lang="en-US" altLang="zh-CN" dirty="0" smtClean="0"/>
              <a:t>+</a:t>
            </a:r>
            <a:r>
              <a:rPr lang="el-GR" altLang="zh-CN" dirty="0" smtClean="0"/>
              <a:t>μ</a:t>
            </a:r>
            <a:r>
              <a:rPr lang="en-US" altLang="zh-CN" dirty="0" err="1" smtClean="0"/>
              <a:t>e</a:t>
            </a:r>
            <a:r>
              <a:rPr lang="en-US" altLang="zh-CN" baseline="-25000" dirty="0" err="1" smtClean="0"/>
              <a:t>L</a:t>
            </a:r>
            <a:r>
              <a:rPr lang="en-US" altLang="zh-CN" dirty="0" smtClean="0"/>
              <a:t>=0=E</a:t>
            </a:r>
            <a:r>
              <a:rPr lang="en-US" altLang="zh-CN" baseline="-25000" dirty="0" smtClean="0"/>
              <a:t>H</a:t>
            </a:r>
            <a:r>
              <a:rPr lang="en-US" altLang="zh-CN" dirty="0" smtClean="0"/>
              <a:t>+</a:t>
            </a:r>
            <a:r>
              <a:rPr lang="el-GR" altLang="zh-CN" dirty="0" smtClean="0"/>
              <a:t>μ</a:t>
            </a:r>
            <a:r>
              <a:rPr lang="en-US" altLang="zh-CN" dirty="0" err="1" smtClean="0"/>
              <a:t>e</a:t>
            </a:r>
            <a:r>
              <a:rPr lang="en-US" altLang="zh-CN" baseline="-25000" dirty="0" err="1" smtClean="0"/>
              <a:t>H</a:t>
            </a:r>
            <a:endParaRPr lang="en-US" altLang="zh-CN" dirty="0"/>
          </a:p>
          <a:p>
            <a:pPr marL="685800" lvl="2">
              <a:spcBef>
                <a:spcPts val="1000"/>
              </a:spcBef>
            </a:pPr>
            <a:r>
              <a:rPr lang="en-US" altLang="zh-CN" dirty="0" smtClean="0"/>
              <a:t>E</a:t>
            </a:r>
            <a:r>
              <a:rPr lang="en-US" altLang="zh-CN" baseline="-25000" dirty="0" smtClean="0"/>
              <a:t>L</a:t>
            </a:r>
            <a:r>
              <a:rPr lang="en-US" altLang="zh-CN" dirty="0" smtClean="0"/>
              <a:t>/E</a:t>
            </a:r>
            <a:r>
              <a:rPr lang="en-US" altLang="zh-CN" baseline="-25000" dirty="0" smtClean="0"/>
              <a:t>H</a:t>
            </a:r>
            <a:r>
              <a:rPr lang="en-US" altLang="zh-CN" dirty="0" smtClean="0"/>
              <a:t>=</a:t>
            </a:r>
            <a:r>
              <a:rPr lang="en-US" altLang="zh-CN" dirty="0" err="1" smtClean="0"/>
              <a:t>e</a:t>
            </a:r>
            <a:r>
              <a:rPr lang="en-US" altLang="zh-CN" baseline="-25000" dirty="0" err="1" smtClean="0"/>
              <a:t>L</a:t>
            </a:r>
            <a:r>
              <a:rPr lang="en-US" altLang="zh-CN" dirty="0" smtClean="0"/>
              <a:t>/</a:t>
            </a:r>
            <a:r>
              <a:rPr lang="en-US" altLang="zh-CN" dirty="0" err="1" smtClean="0"/>
              <a:t>e</a:t>
            </a:r>
            <a:r>
              <a:rPr lang="en-US" altLang="zh-CN" baseline="-25000" dirty="0" err="1"/>
              <a:t>H</a:t>
            </a:r>
            <a:endParaRPr lang="en-US" altLang="zh-CN" dirty="0"/>
          </a:p>
          <a:p>
            <a:r>
              <a:rPr lang="en-US" altLang="zh-CN" dirty="0"/>
              <a:t>joint surplus maximization is achieved when</a:t>
            </a:r>
          </a:p>
          <a:p>
            <a:pPr lvl="1"/>
            <a:r>
              <a:rPr lang="en-US" altLang="zh-CN" dirty="0"/>
              <a:t>the marginal rates of substitution between </a:t>
            </a:r>
            <a:r>
              <a:rPr lang="en-US" altLang="zh-CN" dirty="0" smtClean="0"/>
              <a:t>nature </a:t>
            </a:r>
            <a:r>
              <a:rPr lang="el-GR" altLang="zh-CN" dirty="0">
                <a:latin typeface="Century Gothic" panose="020B0502020202020204" pitchFamily="34" charset="0"/>
              </a:rPr>
              <a:t>θ</a:t>
            </a:r>
            <a:r>
              <a:rPr lang="en-US" altLang="zh-CN" baseline="-25000" dirty="0"/>
              <a:t>L</a:t>
            </a:r>
            <a:r>
              <a:rPr lang="en-US" altLang="zh-CN" dirty="0"/>
              <a:t> and </a:t>
            </a:r>
            <a:r>
              <a:rPr lang="el-GR" altLang="zh-CN" dirty="0">
                <a:latin typeface="Century Gothic" panose="020B0502020202020204" pitchFamily="34" charset="0"/>
              </a:rPr>
              <a:t>θ</a:t>
            </a:r>
            <a:r>
              <a:rPr lang="en-US" altLang="zh-CN" baseline="-25000" dirty="0" smtClean="0"/>
              <a:t>H</a:t>
            </a:r>
            <a:r>
              <a:rPr lang="en-US" altLang="zh-CN" dirty="0" smtClean="0"/>
              <a:t> for </a:t>
            </a:r>
            <a:r>
              <a:rPr lang="en-US" altLang="zh-CN" dirty="0"/>
              <a:t>both individuals are </a:t>
            </a:r>
            <a:r>
              <a:rPr lang="en-US" altLang="zh-CN" dirty="0" smtClean="0"/>
              <a:t>equalized</a:t>
            </a:r>
          </a:p>
          <a:p>
            <a:r>
              <a:rPr lang="en-US" altLang="zh-CN" dirty="0" smtClean="0"/>
              <a:t>pure </a:t>
            </a:r>
            <a:r>
              <a:rPr lang="en-US" altLang="zh-CN" dirty="0"/>
              <a:t>exchange under </a:t>
            </a:r>
            <a:r>
              <a:rPr lang="en-US" altLang="zh-CN" dirty="0" smtClean="0"/>
              <a:t>certainty </a:t>
            </a:r>
            <a:r>
              <a:rPr lang="en-US" altLang="zh-CN" dirty="0"/>
              <a:t>can be transposed entirely to the case with </a:t>
            </a:r>
            <a:r>
              <a:rPr lang="en-US" altLang="zh-CN" dirty="0" smtClean="0"/>
              <a:t>uncertainty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6641431" y="2336873"/>
            <a:ext cx="3652749" cy="3599316"/>
          </a:xfrm>
        </p:spPr>
        <p:txBody>
          <a:bodyPr>
            <a:normAutofit fontScale="85000" lnSpcReduction="10000"/>
          </a:bodyPr>
          <a:lstStyle/>
          <a:p>
            <a:endParaRPr lang="zh-CN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40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17529" y="2336872"/>
            <a:ext cx="5065133" cy="4356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30000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Von </a:t>
            </a:r>
            <a:r>
              <a:rPr lang="en-US" altLang="zh-CN" dirty="0"/>
              <a:t>Neumann–Morgenstern </a:t>
            </a:r>
            <a:r>
              <a:rPr lang="en-US" altLang="zh-CN" dirty="0" smtClean="0"/>
              <a:t>Utility Functions</a:t>
            </a:r>
            <a:endParaRPr lang="en-US" altLang="zh-C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3"/>
            <a:ext cx="10049134" cy="3599316"/>
          </a:xfrm>
        </p:spPr>
        <p:txBody>
          <a:bodyPr>
            <a:normAutofit fontScale="92500" lnSpcReduction="10000"/>
          </a:bodyPr>
          <a:lstStyle/>
          <a:p>
            <a:r>
              <a:rPr lang="en-US" altLang="zh-CN" dirty="0" smtClean="0"/>
              <a:t>two </a:t>
            </a:r>
            <a:r>
              <a:rPr lang="en-US" altLang="zh-CN" dirty="0"/>
              <a:t>important elements are hidden in </a:t>
            </a:r>
            <a:r>
              <a:rPr lang="en-US" altLang="zh-CN" dirty="0" smtClean="0"/>
              <a:t>the </a:t>
            </a:r>
            <a:r>
              <a:rPr lang="en-US" altLang="zh-CN" dirty="0"/>
              <a:t>optimal insurance </a:t>
            </a:r>
            <a:r>
              <a:rPr lang="en-US" altLang="zh-CN" dirty="0" smtClean="0"/>
              <a:t>contract</a:t>
            </a:r>
          </a:p>
          <a:p>
            <a:pPr lvl="1"/>
            <a:r>
              <a:rPr lang="en-US" altLang="zh-CN" dirty="0" smtClean="0"/>
              <a:t>The ex </a:t>
            </a:r>
            <a:r>
              <a:rPr lang="en-US" altLang="zh-CN" dirty="0"/>
              <a:t>post utility once the state of nature has been </a:t>
            </a:r>
            <a:r>
              <a:rPr lang="en-US" altLang="zh-CN" dirty="0" smtClean="0"/>
              <a:t>realized</a:t>
            </a:r>
          </a:p>
          <a:p>
            <a:pPr lvl="1"/>
            <a:r>
              <a:rPr lang="en-US" altLang="zh-CN" dirty="0" smtClean="0"/>
              <a:t>The </a:t>
            </a:r>
            <a:r>
              <a:rPr lang="en-US" altLang="zh-CN" dirty="0"/>
              <a:t>probability of each state </a:t>
            </a:r>
            <a:r>
              <a:rPr lang="en-US" altLang="zh-CN" dirty="0" smtClean="0"/>
              <a:t>occurring</a:t>
            </a:r>
            <a:endParaRPr lang="en-US" altLang="zh-CN" dirty="0"/>
          </a:p>
          <a:p>
            <a:r>
              <a:rPr lang="en-US" altLang="zh-CN" dirty="0"/>
              <a:t>ex post utility functions </a:t>
            </a:r>
          </a:p>
          <a:p>
            <a:pPr lvl="1"/>
            <a:r>
              <a:rPr lang="en-US" altLang="zh-CN" dirty="0"/>
              <a:t>U(t) for the employer </a:t>
            </a:r>
          </a:p>
          <a:p>
            <a:pPr lvl="1"/>
            <a:r>
              <a:rPr lang="en-US" altLang="zh-CN" dirty="0"/>
              <a:t>u(t) for the employee</a:t>
            </a:r>
          </a:p>
          <a:p>
            <a:r>
              <a:rPr lang="en-US" altLang="zh-CN" dirty="0" err="1" smtClean="0"/>
              <a:t>P</a:t>
            </a:r>
            <a:r>
              <a:rPr lang="en-US" altLang="zh-CN" baseline="-25000" dirty="0" err="1" smtClean="0"/>
              <a:t>j</a:t>
            </a:r>
            <a:r>
              <a:rPr lang="en-US" altLang="zh-CN" baseline="-25000" dirty="0" smtClean="0"/>
              <a:t> </a:t>
            </a:r>
            <a:r>
              <a:rPr lang="az-Cyrl-AZ" altLang="zh-CN" dirty="0" smtClean="0"/>
              <a:t>є</a:t>
            </a:r>
            <a:r>
              <a:rPr lang="en-US" altLang="zh-CN" dirty="0" smtClean="0"/>
              <a:t> (</a:t>
            </a:r>
            <a:r>
              <a:rPr lang="en-US" altLang="zh-CN" dirty="0"/>
              <a:t>0,1), the probability of occurrence of any particular state of nature</a:t>
            </a:r>
            <a:r>
              <a:rPr lang="zh-CN" altLang="en-US" dirty="0"/>
              <a:t> </a:t>
            </a:r>
            <a:r>
              <a:rPr lang="el-GR" altLang="zh-CN" dirty="0">
                <a:latin typeface="Century Gothic" panose="020B0502020202020204" pitchFamily="34" charset="0"/>
              </a:rPr>
              <a:t>θ</a:t>
            </a:r>
            <a:r>
              <a:rPr lang="en-US" altLang="zh-CN" baseline="-25000" dirty="0"/>
              <a:t>j</a:t>
            </a:r>
            <a:endParaRPr lang="en-US" altLang="zh-CN" dirty="0"/>
          </a:p>
          <a:p>
            <a:r>
              <a:rPr lang="en-US" altLang="zh-CN" dirty="0"/>
              <a:t>the ex ante utility function is the expectation over ex post utility outcomes:</a:t>
            </a:r>
          </a:p>
          <a:p>
            <a:pPr lvl="1" algn="ctr"/>
            <a:r>
              <a:rPr lang="en-US" altLang="zh-CN" dirty="0"/>
              <a:t>E(t</a:t>
            </a:r>
            <a:r>
              <a:rPr lang="en-US" altLang="zh-CN" baseline="-25000" dirty="0"/>
              <a:t>1L</a:t>
            </a:r>
            <a:r>
              <a:rPr lang="en-US" altLang="zh-CN" dirty="0"/>
              <a:t>,t</a:t>
            </a:r>
            <a:r>
              <a:rPr lang="en-US" altLang="zh-CN" baseline="-25000" dirty="0"/>
              <a:t>1H</a:t>
            </a:r>
            <a:r>
              <a:rPr lang="en-US" altLang="zh-CN" dirty="0"/>
              <a:t>)= </a:t>
            </a:r>
            <a:r>
              <a:rPr lang="en-US" altLang="zh-CN" dirty="0" err="1"/>
              <a:t>p</a:t>
            </a:r>
            <a:r>
              <a:rPr lang="en-US" altLang="zh-CN" baseline="-25000" dirty="0" err="1"/>
              <a:t>L</a:t>
            </a:r>
            <a:r>
              <a:rPr lang="en-US" altLang="zh-CN" dirty="0" err="1"/>
              <a:t>U</a:t>
            </a:r>
            <a:r>
              <a:rPr lang="en-US" altLang="zh-CN" dirty="0"/>
              <a:t>(t</a:t>
            </a:r>
            <a:r>
              <a:rPr lang="en-US" altLang="zh-CN" baseline="-25000" dirty="0"/>
              <a:t>1L</a:t>
            </a:r>
            <a:r>
              <a:rPr lang="en-US" altLang="zh-CN" dirty="0"/>
              <a:t>)+ </a:t>
            </a:r>
            <a:r>
              <a:rPr lang="en-US" altLang="zh-CN" dirty="0" err="1"/>
              <a:t>p</a:t>
            </a:r>
            <a:r>
              <a:rPr lang="en-US" altLang="zh-CN" baseline="-25000" dirty="0" err="1"/>
              <a:t>H</a:t>
            </a:r>
            <a:r>
              <a:rPr lang="en-US" altLang="zh-CN" dirty="0" err="1"/>
              <a:t>U</a:t>
            </a:r>
            <a:r>
              <a:rPr lang="en-US" altLang="zh-CN" dirty="0"/>
              <a:t>(t</a:t>
            </a:r>
            <a:r>
              <a:rPr lang="en-US" altLang="zh-CN" baseline="-25000" dirty="0"/>
              <a:t>1H</a:t>
            </a:r>
            <a:r>
              <a:rPr lang="en-US" altLang="zh-CN" dirty="0"/>
              <a:t>)</a:t>
            </a:r>
          </a:p>
          <a:p>
            <a:pPr lvl="1" algn="ctr"/>
            <a:r>
              <a:rPr lang="en-US" altLang="zh-CN" dirty="0"/>
              <a:t>e(t</a:t>
            </a:r>
            <a:r>
              <a:rPr lang="en-US" altLang="zh-CN" baseline="-25000" dirty="0"/>
              <a:t>2L</a:t>
            </a:r>
            <a:r>
              <a:rPr lang="en-US" altLang="zh-CN" dirty="0"/>
              <a:t>,t</a:t>
            </a:r>
            <a:r>
              <a:rPr lang="en-US" altLang="zh-CN" baseline="-25000" dirty="0"/>
              <a:t>2H</a:t>
            </a:r>
            <a:r>
              <a:rPr lang="en-US" altLang="zh-CN" dirty="0"/>
              <a:t>)= </a:t>
            </a:r>
            <a:r>
              <a:rPr lang="en-US" altLang="zh-CN" dirty="0" err="1"/>
              <a:t>p</a:t>
            </a:r>
            <a:r>
              <a:rPr lang="en-US" altLang="zh-CN" baseline="-25000" dirty="0" err="1"/>
              <a:t>L</a:t>
            </a:r>
            <a:r>
              <a:rPr lang="en-US" altLang="zh-CN" dirty="0" err="1"/>
              <a:t>u</a:t>
            </a:r>
            <a:r>
              <a:rPr lang="en-US" altLang="zh-CN" dirty="0"/>
              <a:t>(t</a:t>
            </a:r>
            <a:r>
              <a:rPr lang="en-US" altLang="zh-CN" baseline="-25000" dirty="0"/>
              <a:t>2L</a:t>
            </a:r>
            <a:r>
              <a:rPr lang="en-US" altLang="zh-CN" dirty="0"/>
              <a:t>)+ </a:t>
            </a:r>
            <a:r>
              <a:rPr lang="en-US" altLang="zh-CN" dirty="0" err="1"/>
              <a:t>p</a:t>
            </a:r>
            <a:r>
              <a:rPr lang="en-US" altLang="zh-CN" baseline="-25000" dirty="0" err="1"/>
              <a:t>H</a:t>
            </a:r>
            <a:r>
              <a:rPr lang="en-US" altLang="zh-CN" dirty="0" err="1"/>
              <a:t>u</a:t>
            </a:r>
            <a:r>
              <a:rPr lang="en-US" altLang="zh-CN" dirty="0"/>
              <a:t>(t</a:t>
            </a:r>
            <a:r>
              <a:rPr lang="en-US" altLang="zh-CN" baseline="-25000" dirty="0"/>
              <a:t>2H</a:t>
            </a:r>
            <a:r>
              <a:rPr lang="en-US" altLang="zh-CN" dirty="0" smtClean="0"/>
              <a:t>)</a:t>
            </a:r>
          </a:p>
          <a:p>
            <a:endParaRPr lang="zh-CN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41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82364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Example </a:t>
            </a:r>
            <a:r>
              <a:rPr lang="en-US" altLang="zh-CN" dirty="0" smtClean="0"/>
              <a:t>3: Optimal Employment </a:t>
            </a:r>
            <a:r>
              <a:rPr lang="en-US" altLang="zh-CN" dirty="0"/>
              <a:t>Contracts </a:t>
            </a:r>
            <a:r>
              <a:rPr lang="en-US" altLang="zh-CN" dirty="0" smtClean="0"/>
              <a:t>under Uncertainty</a:t>
            </a:r>
            <a:endParaRPr lang="en-US" altLang="zh-C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zh-CN" dirty="0"/>
              <a:t>extended to the Optimal Employment Contracts under Uncertainty problem</a:t>
            </a:r>
          </a:p>
          <a:p>
            <a:pPr lvl="1"/>
            <a:r>
              <a:rPr lang="en-US" altLang="zh-CN" dirty="0"/>
              <a:t>the framework of von Neumann and Morgenstern of Example 2</a:t>
            </a:r>
          </a:p>
          <a:p>
            <a:pPr lvl="1"/>
            <a:r>
              <a:rPr lang="en-US" altLang="zh-CN" dirty="0" smtClean="0"/>
              <a:t>the </a:t>
            </a:r>
            <a:r>
              <a:rPr lang="en-US" altLang="zh-CN" dirty="0"/>
              <a:t>contracting problem of Example 1 with two goods, leisure l and a consumption good t</a:t>
            </a:r>
          </a:p>
          <a:p>
            <a:r>
              <a:rPr lang="en-US" altLang="zh-CN" dirty="0" smtClean="0"/>
              <a:t>(l</a:t>
            </a:r>
            <a:r>
              <a:rPr lang="en-US" altLang="zh-CN" baseline="-25000" dirty="0" smtClean="0"/>
              <a:t>1L</a:t>
            </a:r>
            <a:r>
              <a:rPr lang="en-US" altLang="zh-CN" dirty="0" smtClean="0"/>
              <a:t>,t</a:t>
            </a:r>
            <a:r>
              <a:rPr lang="en-US" altLang="zh-CN" baseline="-25000" dirty="0" smtClean="0"/>
              <a:t>1L</a:t>
            </a:r>
            <a:r>
              <a:rPr lang="en-US" altLang="zh-CN" dirty="0" smtClean="0"/>
              <a:t>) </a:t>
            </a:r>
            <a:r>
              <a:rPr lang="en-US" altLang="zh-CN" dirty="0"/>
              <a:t>and (</a:t>
            </a:r>
            <a:r>
              <a:rPr lang="en-US" altLang="zh-CN" dirty="0" smtClean="0"/>
              <a:t>l</a:t>
            </a:r>
            <a:r>
              <a:rPr lang="en-US" altLang="zh-CN" baseline="-25000" dirty="0" smtClean="0"/>
              <a:t>1H</a:t>
            </a:r>
            <a:r>
              <a:rPr lang="en-US" altLang="zh-CN" dirty="0" smtClean="0"/>
              <a:t>,t</a:t>
            </a:r>
            <a:r>
              <a:rPr lang="en-US" altLang="zh-CN" baseline="-25000" dirty="0" smtClean="0"/>
              <a:t>1H</a:t>
            </a:r>
            <a:r>
              <a:rPr lang="en-US" altLang="zh-CN" dirty="0"/>
              <a:t>) 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two </a:t>
            </a:r>
            <a:r>
              <a:rPr lang="en-US" altLang="zh-CN" dirty="0"/>
              <a:t>different </a:t>
            </a:r>
            <a:r>
              <a:rPr lang="en-US" altLang="zh-CN" dirty="0" smtClean="0"/>
              <a:t>state-contingent </a:t>
            </a:r>
            <a:r>
              <a:rPr lang="en-US" altLang="zh-CN" dirty="0"/>
              <a:t>t</a:t>
            </a:r>
            <a:r>
              <a:rPr lang="en-US" altLang="zh-CN" dirty="0" smtClean="0"/>
              <a:t>ime/output </a:t>
            </a:r>
            <a:r>
              <a:rPr lang="en-US" altLang="zh-CN" dirty="0"/>
              <a:t>bundles of the </a:t>
            </a:r>
            <a:r>
              <a:rPr lang="en-US" altLang="zh-CN" dirty="0" smtClean="0"/>
              <a:t>employer</a:t>
            </a:r>
          </a:p>
          <a:p>
            <a:r>
              <a:rPr lang="en-US" altLang="zh-CN" dirty="0"/>
              <a:t>(</a:t>
            </a:r>
            <a:r>
              <a:rPr lang="en-US" altLang="zh-CN" dirty="0" smtClean="0"/>
              <a:t>l</a:t>
            </a:r>
            <a:r>
              <a:rPr lang="en-US" altLang="zh-CN" baseline="-25000" dirty="0" smtClean="0"/>
              <a:t>2L</a:t>
            </a:r>
            <a:r>
              <a:rPr lang="en-US" altLang="zh-CN" dirty="0" smtClean="0"/>
              <a:t>,t</a:t>
            </a:r>
            <a:r>
              <a:rPr lang="en-US" altLang="zh-CN" baseline="-25000" dirty="0" smtClean="0"/>
              <a:t>2L</a:t>
            </a:r>
            <a:r>
              <a:rPr lang="en-US" altLang="zh-CN" dirty="0"/>
              <a:t>) and (</a:t>
            </a:r>
            <a:r>
              <a:rPr lang="en-US" altLang="zh-CN" dirty="0" smtClean="0"/>
              <a:t>l</a:t>
            </a:r>
            <a:r>
              <a:rPr lang="en-US" altLang="zh-CN" baseline="-25000" dirty="0" smtClean="0"/>
              <a:t>2H</a:t>
            </a:r>
            <a:r>
              <a:rPr lang="en-US" altLang="zh-CN" dirty="0" smtClean="0"/>
              <a:t>,t</a:t>
            </a:r>
            <a:r>
              <a:rPr lang="en-US" altLang="zh-CN" baseline="-25000" dirty="0" smtClean="0"/>
              <a:t>2H</a:t>
            </a:r>
            <a:r>
              <a:rPr lang="en-US" altLang="zh-CN" dirty="0"/>
              <a:t>) </a:t>
            </a:r>
          </a:p>
          <a:p>
            <a:pPr lvl="1"/>
            <a:r>
              <a:rPr lang="en-US" altLang="zh-CN" dirty="0" smtClean="0"/>
              <a:t>Two different </a:t>
            </a:r>
            <a:r>
              <a:rPr lang="en-US" altLang="zh-CN" dirty="0"/>
              <a:t>state-continent time/output bundles of the </a:t>
            </a:r>
            <a:r>
              <a:rPr lang="en-US" altLang="zh-CN" dirty="0" smtClean="0"/>
              <a:t>employee</a:t>
            </a:r>
          </a:p>
          <a:p>
            <a:r>
              <a:rPr lang="en-US" altLang="zh-CN" dirty="0" smtClean="0"/>
              <a:t>(</a:t>
            </a:r>
            <a:r>
              <a:rPr lang="en-US" altLang="zh-CN" dirty="0" err="1" smtClean="0"/>
              <a:t>ľ</a:t>
            </a:r>
            <a:r>
              <a:rPr lang="en-US" altLang="zh-CN" baseline="-25000" dirty="0" err="1" smtClean="0"/>
              <a:t>ij</a:t>
            </a:r>
            <a:r>
              <a:rPr lang="en-US" altLang="zh-CN" dirty="0" smtClean="0"/>
              <a:t>, </a:t>
            </a:r>
            <a:r>
              <a:rPr lang="en-US" altLang="zh-CN" dirty="0" err="1" smtClean="0"/>
              <a:t>ť</a:t>
            </a:r>
            <a:r>
              <a:rPr lang="en-US" altLang="zh-CN" baseline="-25000" dirty="0" err="1" smtClean="0"/>
              <a:t>ij</a:t>
            </a:r>
            <a:r>
              <a:rPr lang="en-US" altLang="zh-CN" dirty="0" smtClean="0"/>
              <a:t>) denote initial endowments </a:t>
            </a:r>
            <a:r>
              <a:rPr lang="en-US" altLang="zh-CN" dirty="0" err="1" smtClean="0"/>
              <a:t>i</a:t>
            </a:r>
            <a:r>
              <a:rPr lang="en-US" altLang="zh-CN" dirty="0" smtClean="0"/>
              <a:t>=1, 2; j=L, H</a:t>
            </a:r>
            <a:endParaRPr lang="zh-CN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42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3618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Example 3: Optimal Employment Contracts under Uncertainty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the </a:t>
            </a:r>
            <a:r>
              <a:rPr lang="en-US" altLang="zh-CN" dirty="0"/>
              <a:t>optimal contracting </a:t>
            </a:r>
            <a:r>
              <a:rPr lang="en-US" altLang="zh-CN" dirty="0" smtClean="0"/>
              <a:t>problem for the employer</a:t>
            </a:r>
          </a:p>
          <a:p>
            <a:pPr lvl="1" algn="ctr"/>
            <a:r>
              <a:rPr lang="en-US" altLang="zh-CN" dirty="0" smtClean="0"/>
              <a:t>max[</a:t>
            </a:r>
            <a:r>
              <a:rPr lang="en-US" altLang="zh-CN" dirty="0" err="1" smtClean="0"/>
              <a:t>p</a:t>
            </a:r>
            <a:r>
              <a:rPr lang="en-US" altLang="zh-CN" baseline="-25000" dirty="0" err="1" smtClean="0"/>
              <a:t>L</a:t>
            </a:r>
            <a:r>
              <a:rPr lang="en-US" altLang="zh-CN" dirty="0" err="1" smtClean="0"/>
              <a:t>U</a:t>
            </a:r>
            <a:r>
              <a:rPr lang="en-US" altLang="zh-CN" dirty="0" smtClean="0"/>
              <a:t>(l</a:t>
            </a:r>
            <a:r>
              <a:rPr lang="en-US" altLang="zh-CN" baseline="-25000" dirty="0" smtClean="0"/>
              <a:t>1L</a:t>
            </a:r>
            <a:r>
              <a:rPr lang="en-US" altLang="zh-CN" dirty="0" smtClean="0"/>
              <a:t>,t</a:t>
            </a:r>
            <a:r>
              <a:rPr lang="en-US" altLang="zh-CN" baseline="-25000" dirty="0" smtClean="0"/>
              <a:t>1L</a:t>
            </a:r>
            <a:r>
              <a:rPr lang="en-US" altLang="zh-CN" dirty="0" smtClean="0"/>
              <a:t>)+</a:t>
            </a:r>
            <a:r>
              <a:rPr lang="en-US" altLang="zh-CN" dirty="0" err="1" smtClean="0"/>
              <a:t>p</a:t>
            </a:r>
            <a:r>
              <a:rPr lang="en-US" altLang="zh-CN" baseline="-25000" dirty="0" err="1" smtClean="0"/>
              <a:t>H</a:t>
            </a:r>
            <a:r>
              <a:rPr lang="en-US" altLang="zh-CN" dirty="0" err="1" smtClean="0"/>
              <a:t>U</a:t>
            </a:r>
            <a:r>
              <a:rPr lang="en-US" altLang="zh-CN" dirty="0" smtClean="0"/>
              <a:t>(l</a:t>
            </a:r>
            <a:r>
              <a:rPr lang="en-US" altLang="zh-CN" baseline="-25000" dirty="0" smtClean="0"/>
              <a:t>1H</a:t>
            </a:r>
            <a:r>
              <a:rPr lang="en-US" altLang="zh-CN" dirty="0" smtClean="0"/>
              <a:t>,t</a:t>
            </a:r>
            <a:r>
              <a:rPr lang="en-US" altLang="zh-CN" baseline="-25000" dirty="0" smtClean="0"/>
              <a:t>1H</a:t>
            </a:r>
            <a:r>
              <a:rPr lang="en-US" altLang="zh-CN" dirty="0" smtClean="0"/>
              <a:t>)] </a:t>
            </a:r>
          </a:p>
          <a:p>
            <a:r>
              <a:rPr lang="en-US" altLang="zh-CN" dirty="0" smtClean="0"/>
              <a:t>Subject to</a:t>
            </a:r>
          </a:p>
          <a:p>
            <a:pPr lvl="1" algn="ctr"/>
            <a:r>
              <a:rPr lang="en-US" altLang="zh-CN" dirty="0" err="1" smtClean="0"/>
              <a:t>p</a:t>
            </a:r>
            <a:r>
              <a:rPr lang="en-US" altLang="zh-CN" baseline="-25000" dirty="0" err="1" smtClean="0"/>
              <a:t>L</a:t>
            </a:r>
            <a:r>
              <a:rPr lang="en-US" altLang="zh-CN" dirty="0" err="1" smtClean="0"/>
              <a:t>u</a:t>
            </a:r>
            <a:r>
              <a:rPr lang="en-US" altLang="zh-CN" dirty="0" smtClean="0"/>
              <a:t>(l</a:t>
            </a:r>
            <a:r>
              <a:rPr lang="en-US" altLang="zh-CN" baseline="-25000" dirty="0" smtClean="0"/>
              <a:t>2L</a:t>
            </a:r>
            <a:r>
              <a:rPr lang="en-US" altLang="zh-CN" dirty="0" smtClean="0"/>
              <a:t>,t</a:t>
            </a:r>
            <a:r>
              <a:rPr lang="en-US" altLang="zh-CN" baseline="-25000" dirty="0" smtClean="0"/>
              <a:t>2L</a:t>
            </a:r>
            <a:r>
              <a:rPr lang="en-US" altLang="zh-CN" dirty="0" smtClean="0"/>
              <a:t>)+</a:t>
            </a:r>
            <a:r>
              <a:rPr lang="en-US" altLang="zh-CN" dirty="0" err="1" smtClean="0"/>
              <a:t>p</a:t>
            </a:r>
            <a:r>
              <a:rPr lang="en-US" altLang="zh-CN" baseline="-25000" dirty="0" err="1" smtClean="0"/>
              <a:t>H</a:t>
            </a:r>
            <a:r>
              <a:rPr lang="en-US" altLang="zh-CN" dirty="0" err="1" smtClean="0"/>
              <a:t>u</a:t>
            </a:r>
            <a:r>
              <a:rPr lang="en-US" altLang="zh-CN" dirty="0" smtClean="0"/>
              <a:t>(l</a:t>
            </a:r>
            <a:r>
              <a:rPr lang="en-US" altLang="zh-CN" baseline="-25000" dirty="0" smtClean="0"/>
              <a:t>2H</a:t>
            </a:r>
            <a:r>
              <a:rPr lang="en-US" altLang="zh-CN" dirty="0" smtClean="0"/>
              <a:t>,t</a:t>
            </a:r>
            <a:r>
              <a:rPr lang="en-US" altLang="zh-CN" baseline="-25000" dirty="0" smtClean="0"/>
              <a:t>2H</a:t>
            </a:r>
            <a:r>
              <a:rPr lang="en-US" altLang="zh-CN" dirty="0" smtClean="0"/>
              <a:t>)≥ū</a:t>
            </a:r>
          </a:p>
          <a:p>
            <a:pPr lvl="1" algn="ctr"/>
            <a:r>
              <a:rPr lang="en-US" altLang="zh-CN" dirty="0" smtClean="0"/>
              <a:t>l</a:t>
            </a:r>
            <a:r>
              <a:rPr lang="en-US" altLang="zh-CN" baseline="-25000" dirty="0" smtClean="0"/>
              <a:t>1j</a:t>
            </a:r>
            <a:r>
              <a:rPr lang="en-US" altLang="zh-CN" dirty="0" smtClean="0"/>
              <a:t>+l</a:t>
            </a:r>
            <a:r>
              <a:rPr lang="en-US" altLang="zh-CN" baseline="-25000" dirty="0" smtClean="0"/>
              <a:t>2j</a:t>
            </a:r>
            <a:r>
              <a:rPr lang="en-US" altLang="zh-CN" dirty="0" smtClean="0"/>
              <a:t>≤ľ</a:t>
            </a:r>
            <a:r>
              <a:rPr lang="en-US" altLang="zh-CN" baseline="-25000" dirty="0" smtClean="0"/>
              <a:t>1j</a:t>
            </a:r>
            <a:r>
              <a:rPr lang="en-US" altLang="zh-CN" dirty="0" smtClean="0"/>
              <a:t>+ľ</a:t>
            </a:r>
            <a:r>
              <a:rPr lang="en-US" altLang="zh-CN" baseline="-25000" dirty="0" smtClean="0"/>
              <a:t>2j</a:t>
            </a:r>
          </a:p>
          <a:p>
            <a:pPr lvl="1" algn="ctr"/>
            <a:r>
              <a:rPr lang="en-US" altLang="zh-CN" dirty="0" smtClean="0"/>
              <a:t>t</a:t>
            </a:r>
            <a:r>
              <a:rPr lang="en-US" altLang="zh-CN" baseline="-25000" dirty="0" smtClean="0"/>
              <a:t>1j</a:t>
            </a:r>
            <a:r>
              <a:rPr lang="en-US" altLang="zh-CN" dirty="0" smtClean="0"/>
              <a:t>+t</a:t>
            </a:r>
            <a:r>
              <a:rPr lang="en-US" altLang="zh-CN" baseline="-25000" dirty="0" smtClean="0"/>
              <a:t>2j</a:t>
            </a:r>
            <a:r>
              <a:rPr lang="en-US" altLang="zh-CN" dirty="0" smtClean="0"/>
              <a:t>≤ť</a:t>
            </a:r>
            <a:r>
              <a:rPr lang="en-US" altLang="zh-CN" baseline="-25000" dirty="0" smtClean="0"/>
              <a:t>1j</a:t>
            </a:r>
            <a:r>
              <a:rPr lang="en-US" altLang="zh-CN" dirty="0" smtClean="0"/>
              <a:t>+ť</a:t>
            </a:r>
            <a:r>
              <a:rPr lang="en-US" altLang="zh-CN" baseline="-25000" dirty="0" smtClean="0"/>
              <a:t>2j</a:t>
            </a:r>
          </a:p>
          <a:p>
            <a:r>
              <a:rPr lang="en-US" altLang="zh-CN" dirty="0" smtClean="0"/>
              <a:t>Where ū=</a:t>
            </a:r>
            <a:r>
              <a:rPr lang="en-US" altLang="zh-CN" dirty="0" err="1" smtClean="0"/>
              <a:t>p</a:t>
            </a:r>
            <a:r>
              <a:rPr lang="en-US" altLang="zh-CN" baseline="-25000" dirty="0" err="1" smtClean="0"/>
              <a:t>L</a:t>
            </a:r>
            <a:r>
              <a:rPr lang="en-US" altLang="zh-CN" dirty="0" err="1" smtClean="0"/>
              <a:t>u</a:t>
            </a:r>
            <a:r>
              <a:rPr lang="en-US" altLang="zh-CN" dirty="0" smtClean="0"/>
              <a:t>(ľ</a:t>
            </a:r>
            <a:r>
              <a:rPr lang="en-US" altLang="zh-CN" baseline="-25000" dirty="0" smtClean="0"/>
              <a:t>2L</a:t>
            </a:r>
            <a:r>
              <a:rPr lang="en-US" altLang="zh-CN" dirty="0" smtClean="0"/>
              <a:t>,ť</a:t>
            </a:r>
            <a:r>
              <a:rPr lang="en-US" altLang="zh-CN" baseline="-25000" dirty="0" smtClean="0"/>
              <a:t>2L</a:t>
            </a:r>
            <a:r>
              <a:rPr lang="en-US" altLang="zh-CN" dirty="0"/>
              <a:t>)+</a:t>
            </a:r>
            <a:r>
              <a:rPr lang="en-US" altLang="zh-CN" dirty="0" err="1" smtClean="0"/>
              <a:t>p</a:t>
            </a:r>
            <a:r>
              <a:rPr lang="en-US" altLang="zh-CN" baseline="-25000" dirty="0" err="1" smtClean="0"/>
              <a:t>H</a:t>
            </a:r>
            <a:r>
              <a:rPr lang="en-US" altLang="zh-CN" dirty="0" err="1" smtClean="0"/>
              <a:t>u</a:t>
            </a:r>
            <a:r>
              <a:rPr lang="en-US" altLang="zh-CN" dirty="0" smtClean="0"/>
              <a:t>(ľ</a:t>
            </a:r>
            <a:r>
              <a:rPr lang="en-US" altLang="zh-CN" baseline="-25000" dirty="0" smtClean="0"/>
              <a:t>2H</a:t>
            </a:r>
            <a:r>
              <a:rPr lang="en-US" altLang="zh-CN" dirty="0" smtClean="0"/>
              <a:t>,ť</a:t>
            </a:r>
            <a:r>
              <a:rPr lang="en-US" altLang="zh-CN" baseline="-25000" dirty="0" smtClean="0"/>
              <a:t>2H</a:t>
            </a:r>
            <a:r>
              <a:rPr lang="en-US" altLang="zh-CN" dirty="0"/>
              <a:t>)</a:t>
            </a:r>
          </a:p>
          <a:p>
            <a:endParaRPr lang="en-US" altLang="zh-CN" dirty="0"/>
          </a:p>
          <a:p>
            <a:endParaRPr lang="zh-CN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43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3983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PART III: Information and Incentives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Two </a:t>
            </a:r>
            <a:r>
              <a:rPr lang="en-US" altLang="zh-CN" dirty="0"/>
              <a:t>general types of </a:t>
            </a:r>
            <a:r>
              <a:rPr lang="en-US" altLang="zh-CN" dirty="0" smtClean="0"/>
              <a:t>asymmetric </a:t>
            </a:r>
            <a:r>
              <a:rPr lang="en-US" altLang="zh-CN" dirty="0" err="1" smtClean="0"/>
              <a:t>imformation</a:t>
            </a:r>
            <a:r>
              <a:rPr lang="en-US" altLang="zh-CN" dirty="0" smtClean="0"/>
              <a:t> problems</a:t>
            </a:r>
            <a:endParaRPr lang="en-US" altLang="zh-CN" dirty="0"/>
          </a:p>
          <a:p>
            <a:pPr lvl="1"/>
            <a:r>
              <a:rPr lang="en-US" altLang="zh-CN" dirty="0"/>
              <a:t>hidden-information problem---- adverse selection</a:t>
            </a:r>
          </a:p>
          <a:p>
            <a:pPr lvl="2"/>
            <a:r>
              <a:rPr lang="en-US" altLang="zh-CN" dirty="0"/>
              <a:t>relevant characteristics of the employee are hidden from her employer</a:t>
            </a:r>
          </a:p>
          <a:p>
            <a:pPr lvl="2"/>
            <a:r>
              <a:rPr lang="en-US" altLang="zh-CN" dirty="0"/>
              <a:t>distaste for certain tasks, her level of competence </a:t>
            </a:r>
          </a:p>
          <a:p>
            <a:pPr lvl="1"/>
            <a:r>
              <a:rPr lang="en-US" altLang="zh-CN" dirty="0" smtClean="0"/>
              <a:t>hidden-action </a:t>
            </a:r>
            <a:r>
              <a:rPr lang="en-US" altLang="zh-CN" dirty="0"/>
              <a:t>problem---- moral hazard</a:t>
            </a:r>
            <a:endParaRPr lang="zh-CN" altLang="en-US" dirty="0"/>
          </a:p>
          <a:p>
            <a:pPr lvl="2"/>
            <a:r>
              <a:rPr lang="en-US" altLang="zh-CN" dirty="0" smtClean="0"/>
              <a:t>employee's </a:t>
            </a:r>
            <a:r>
              <a:rPr lang="en-US" altLang="zh-CN" dirty="0"/>
              <a:t>actions that are hidden from the </a:t>
            </a:r>
            <a:r>
              <a:rPr lang="en-US" altLang="zh-CN" dirty="0" smtClean="0"/>
              <a:t>employer</a:t>
            </a:r>
            <a:endParaRPr lang="en-US" altLang="zh-CN" dirty="0"/>
          </a:p>
          <a:p>
            <a:pPr lvl="2"/>
            <a:r>
              <a:rPr lang="en-US" altLang="zh-CN" dirty="0"/>
              <a:t>whether she works or not, how hard she works, how careful she is</a:t>
            </a:r>
          </a:p>
          <a:p>
            <a:endParaRPr lang="zh-CN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44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3872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Adverse Selection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Screening problems</a:t>
            </a:r>
          </a:p>
          <a:p>
            <a:pPr lvl="1"/>
            <a:r>
              <a:rPr lang="en-US" altLang="zh-CN" dirty="0" smtClean="0"/>
              <a:t>the </a:t>
            </a:r>
            <a:r>
              <a:rPr lang="en-US" altLang="zh-CN" dirty="0"/>
              <a:t>party making the contract </a:t>
            </a:r>
            <a:r>
              <a:rPr lang="en-US" altLang="zh-CN" dirty="0" smtClean="0"/>
              <a:t>offers is </a:t>
            </a:r>
            <a:r>
              <a:rPr lang="en-US" altLang="zh-CN" dirty="0"/>
              <a:t>the uninformed </a:t>
            </a:r>
            <a:r>
              <a:rPr lang="en-US" altLang="zh-CN" dirty="0" smtClean="0"/>
              <a:t>party</a:t>
            </a:r>
          </a:p>
          <a:p>
            <a:pPr lvl="1"/>
            <a:r>
              <a:rPr lang="en-US" altLang="zh-CN" dirty="0" smtClean="0"/>
              <a:t>the </a:t>
            </a:r>
            <a:r>
              <a:rPr lang="en-US" altLang="zh-CN" dirty="0"/>
              <a:t>uninformed party </a:t>
            </a:r>
            <a:r>
              <a:rPr lang="en-US" altLang="zh-CN" dirty="0" smtClean="0"/>
              <a:t>attempts </a:t>
            </a:r>
            <a:r>
              <a:rPr lang="en-US" altLang="zh-CN" dirty="0"/>
              <a:t>to screen the </a:t>
            </a:r>
            <a:r>
              <a:rPr lang="en-US" altLang="zh-CN" dirty="0" smtClean="0"/>
              <a:t>different pieces </a:t>
            </a:r>
            <a:r>
              <a:rPr lang="en-US" altLang="zh-CN" dirty="0"/>
              <a:t>of information the informed party </a:t>
            </a:r>
            <a:r>
              <a:rPr lang="en-US" altLang="zh-CN" dirty="0" smtClean="0"/>
              <a:t>has</a:t>
            </a:r>
          </a:p>
          <a:p>
            <a:r>
              <a:rPr lang="en-US" altLang="zh-CN" dirty="0" smtClean="0"/>
              <a:t>signaling problems </a:t>
            </a:r>
          </a:p>
          <a:p>
            <a:pPr lvl="1"/>
            <a:r>
              <a:rPr lang="en-US" altLang="zh-CN" dirty="0" smtClean="0"/>
              <a:t>the </a:t>
            </a:r>
            <a:r>
              <a:rPr lang="en-US" altLang="zh-CN" dirty="0"/>
              <a:t>informed party makes the </a:t>
            </a:r>
            <a:r>
              <a:rPr lang="en-US" altLang="zh-CN" dirty="0" smtClean="0"/>
              <a:t>contract offers</a:t>
            </a:r>
            <a:endParaRPr lang="en-US" altLang="zh-CN" dirty="0"/>
          </a:p>
          <a:p>
            <a:pPr lvl="1"/>
            <a:r>
              <a:rPr lang="en-US" altLang="zh-CN" dirty="0"/>
              <a:t>the party making the </a:t>
            </a:r>
            <a:r>
              <a:rPr lang="en-US" altLang="zh-CN" dirty="0" smtClean="0"/>
              <a:t>offer attempts </a:t>
            </a:r>
            <a:r>
              <a:rPr lang="en-US" altLang="zh-CN" dirty="0"/>
              <a:t>to signal to the other party what </a:t>
            </a:r>
            <a:r>
              <a:rPr lang="en-US" altLang="zh-CN" dirty="0" smtClean="0"/>
              <a:t>it knows</a:t>
            </a:r>
            <a:endParaRPr lang="zh-CN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45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28697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Screening </a:t>
            </a:r>
            <a:r>
              <a:rPr lang="en-US" altLang="zh-CN" dirty="0" smtClean="0"/>
              <a:t>Problems</a:t>
            </a:r>
            <a:endParaRPr lang="en-US" altLang="zh-C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In </a:t>
            </a:r>
            <a:r>
              <a:rPr lang="en-US" altLang="zh-CN" dirty="0"/>
              <a:t>practice, employers try to overcome </a:t>
            </a:r>
            <a:r>
              <a:rPr lang="en-US" altLang="zh-CN" dirty="0" smtClean="0"/>
              <a:t>the informational asymmetry (to </a:t>
            </a:r>
            <a:r>
              <a:rPr lang="en-US" altLang="zh-CN" dirty="0"/>
              <a:t>improve their pool of </a:t>
            </a:r>
            <a:r>
              <a:rPr lang="en-US" altLang="zh-CN" dirty="0" smtClean="0"/>
              <a:t>applicants) by </a:t>
            </a:r>
          </a:p>
          <a:p>
            <a:pPr lvl="1"/>
            <a:r>
              <a:rPr lang="en-US" altLang="zh-CN" dirty="0" smtClean="0"/>
              <a:t>hiring </a:t>
            </a:r>
            <a:r>
              <a:rPr lang="en-US" altLang="zh-CN" dirty="0"/>
              <a:t>only employees with some training </a:t>
            </a:r>
            <a:endParaRPr lang="en-US" altLang="zh-CN" dirty="0" smtClean="0"/>
          </a:p>
          <a:p>
            <a:pPr lvl="2"/>
            <a:r>
              <a:rPr lang="en-US" altLang="zh-CN" dirty="0" smtClean="0"/>
              <a:t>only high </a:t>
            </a:r>
            <a:r>
              <a:rPr lang="en-US" altLang="zh-CN" dirty="0"/>
              <a:t>school and college </a:t>
            </a:r>
            <a:r>
              <a:rPr lang="en-US" altLang="zh-CN" dirty="0" smtClean="0"/>
              <a:t>graduates</a:t>
            </a:r>
            <a:endParaRPr lang="en-US" altLang="zh-CN" dirty="0"/>
          </a:p>
          <a:p>
            <a:pPr lvl="2"/>
            <a:r>
              <a:rPr lang="en-US" altLang="zh-CN" dirty="0" smtClean="0"/>
              <a:t>more-able </a:t>
            </a:r>
            <a:r>
              <a:rPr lang="en-US" altLang="zh-CN" dirty="0"/>
              <a:t>employees have a lower disutility of education</a:t>
            </a:r>
          </a:p>
          <a:p>
            <a:pPr lvl="2"/>
            <a:r>
              <a:rPr lang="en-US" altLang="zh-CN" dirty="0" smtClean="0"/>
              <a:t>more </a:t>
            </a:r>
            <a:r>
              <a:rPr lang="en-US" altLang="zh-CN" dirty="0"/>
              <a:t>willing to educate themselves than </a:t>
            </a:r>
            <a:r>
              <a:rPr lang="en-US" altLang="zh-CN" dirty="0" smtClean="0"/>
              <a:t>less-able employees</a:t>
            </a:r>
          </a:p>
          <a:p>
            <a:pPr lvl="1"/>
            <a:r>
              <a:rPr lang="en-US" altLang="zh-CN" dirty="0" smtClean="0"/>
              <a:t>pay </a:t>
            </a:r>
            <a:r>
              <a:rPr lang="en-US" altLang="zh-CN" dirty="0"/>
              <a:t>greater than market-clearing </a:t>
            </a:r>
            <a:r>
              <a:rPr lang="en-US" altLang="zh-CN" dirty="0" smtClean="0"/>
              <a:t>wages</a:t>
            </a:r>
          </a:p>
          <a:p>
            <a:pPr lvl="2"/>
            <a:r>
              <a:rPr lang="en-US" altLang="zh-CN" dirty="0" smtClean="0"/>
              <a:t>attract better applicants</a:t>
            </a:r>
          </a:p>
          <a:p>
            <a:r>
              <a:rPr lang="en-US" altLang="zh-CN" dirty="0"/>
              <a:t>How efficient can contracting under asymmetric information be? </a:t>
            </a:r>
          </a:p>
          <a:p>
            <a:pPr lvl="2"/>
            <a:endParaRPr lang="en-US" altLang="zh-CN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46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38664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Screening </a:t>
            </a:r>
            <a:r>
              <a:rPr lang="en-US" altLang="zh-CN" dirty="0"/>
              <a:t>Problems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altLang="zh-CN" dirty="0"/>
              <a:t>consider an employer who contracts with two possible types of employees</a:t>
            </a:r>
          </a:p>
          <a:p>
            <a:pPr lvl="1"/>
            <a:r>
              <a:rPr lang="en-US" altLang="zh-CN" dirty="0"/>
              <a:t>a "skilled" employee and an "unskilled" one</a:t>
            </a:r>
          </a:p>
          <a:p>
            <a:pPr lvl="1"/>
            <a:r>
              <a:rPr lang="en-US" altLang="zh-CN" dirty="0"/>
              <a:t>does not know which is </a:t>
            </a:r>
            <a:r>
              <a:rPr lang="en-US" altLang="zh-CN" dirty="0" smtClean="0"/>
              <a:t>which</a:t>
            </a:r>
          </a:p>
          <a:p>
            <a:r>
              <a:rPr lang="en-US" altLang="zh-CN" dirty="0"/>
              <a:t>employee  productivity is  private  information</a:t>
            </a:r>
          </a:p>
          <a:p>
            <a:pPr lvl="1"/>
            <a:r>
              <a:rPr lang="en-US" altLang="zh-CN" dirty="0" smtClean="0"/>
              <a:t>All </a:t>
            </a:r>
            <a:r>
              <a:rPr lang="en-US" altLang="zh-CN" dirty="0"/>
              <a:t>employee types would respond by "pretending to be skilled" to get the higher </a:t>
            </a:r>
            <a:r>
              <a:rPr lang="en-US" altLang="zh-CN" dirty="0" smtClean="0"/>
              <a:t>wage</a:t>
            </a:r>
            <a:endParaRPr lang="en-US" altLang="zh-CN" dirty="0"/>
          </a:p>
          <a:p>
            <a:r>
              <a:rPr lang="en-US" altLang="zh-CN" dirty="0" smtClean="0"/>
              <a:t>revelation </a:t>
            </a:r>
            <a:r>
              <a:rPr lang="en-US" altLang="zh-CN" dirty="0"/>
              <a:t>principle</a:t>
            </a:r>
          </a:p>
          <a:p>
            <a:pPr lvl="1"/>
            <a:r>
              <a:rPr lang="en-US" altLang="zh-CN" dirty="0" smtClean="0"/>
              <a:t>employer </a:t>
            </a:r>
            <a:r>
              <a:rPr lang="en-US" altLang="zh-CN" dirty="0"/>
              <a:t>offers two employment contracts</a:t>
            </a:r>
          </a:p>
          <a:p>
            <a:pPr lvl="2"/>
            <a:r>
              <a:rPr lang="en-US" altLang="zh-CN" dirty="0"/>
              <a:t>one destined to the skilled employee </a:t>
            </a:r>
          </a:p>
          <a:p>
            <a:pPr lvl="2"/>
            <a:r>
              <a:rPr lang="en-US" altLang="zh-CN" dirty="0"/>
              <a:t>the other to the unskilled one</a:t>
            </a:r>
          </a:p>
          <a:p>
            <a:pPr lvl="1"/>
            <a:r>
              <a:rPr lang="en-US" altLang="zh-CN" dirty="0"/>
              <a:t>make sure that each contract is incentive </a:t>
            </a:r>
            <a:r>
              <a:rPr lang="en-US" altLang="zh-CN" dirty="0" smtClean="0"/>
              <a:t>compatible</a:t>
            </a:r>
          </a:p>
          <a:p>
            <a:pPr lvl="1"/>
            <a:r>
              <a:rPr lang="en-US" altLang="zh-CN" dirty="0" smtClean="0"/>
              <a:t>each </a:t>
            </a:r>
            <a:r>
              <a:rPr lang="en-US" altLang="zh-CN" dirty="0"/>
              <a:t>type of employee wants to pick only the contract that is destined to her</a:t>
            </a:r>
          </a:p>
          <a:p>
            <a:r>
              <a:rPr lang="en-US" altLang="zh-CN" dirty="0"/>
              <a:t>the </a:t>
            </a:r>
            <a:r>
              <a:rPr lang="en-US" altLang="zh-CN" dirty="0" smtClean="0"/>
              <a:t>problem </a:t>
            </a:r>
            <a:r>
              <a:rPr lang="en-US" altLang="zh-CN" dirty="0"/>
              <a:t>reduces to a standard contracting </a:t>
            </a:r>
            <a:r>
              <a:rPr lang="en-US" altLang="zh-CN" dirty="0" smtClean="0"/>
              <a:t>problem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47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8222570" y="4136531"/>
            <a:ext cx="233634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/>
              <a:t>Second Price Auction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7370071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Example 4: Screening Problems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Extend </a:t>
            </a:r>
            <a:r>
              <a:rPr lang="en-US" altLang="zh-CN" dirty="0"/>
              <a:t>the previous </a:t>
            </a:r>
            <a:r>
              <a:rPr lang="en-US" altLang="zh-CN" dirty="0" smtClean="0"/>
              <a:t>examples </a:t>
            </a:r>
            <a:r>
              <a:rPr lang="en-US" altLang="zh-CN" dirty="0"/>
              <a:t>with uncertainty 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with private </a:t>
            </a:r>
            <a:r>
              <a:rPr lang="en-US" altLang="zh-CN" dirty="0"/>
              <a:t>information </a:t>
            </a:r>
            <a:r>
              <a:rPr lang="en-US" altLang="zh-CN" dirty="0" smtClean="0"/>
              <a:t>added</a:t>
            </a:r>
          </a:p>
          <a:p>
            <a:r>
              <a:rPr lang="en-US" altLang="zh-CN" dirty="0" smtClean="0"/>
              <a:t>Suppose that </a:t>
            </a:r>
            <a:r>
              <a:rPr lang="en-US" altLang="zh-CN" dirty="0"/>
              <a:t>employee time and output enter </a:t>
            </a:r>
            <a:r>
              <a:rPr lang="en-US" altLang="zh-CN" dirty="0" smtClean="0"/>
              <a:t>additively: </a:t>
            </a:r>
          </a:p>
          <a:p>
            <a:pPr lvl="1"/>
            <a:r>
              <a:rPr lang="en-US" altLang="zh-CN" dirty="0" smtClean="0"/>
              <a:t>U[</a:t>
            </a:r>
            <a:r>
              <a:rPr lang="el-GR" altLang="zh-CN" dirty="0"/>
              <a:t>α</a:t>
            </a:r>
            <a:r>
              <a:rPr lang="el-GR" altLang="zh-CN" dirty="0">
                <a:latin typeface="Century Gothic" panose="020B0502020202020204" pitchFamily="34" charset="0"/>
              </a:rPr>
              <a:t>θ</a:t>
            </a:r>
            <a:r>
              <a:rPr lang="en-US" altLang="zh-CN" dirty="0"/>
              <a:t>(1-l)-</a:t>
            </a:r>
            <a:r>
              <a:rPr lang="en-US" altLang="zh-CN" dirty="0" smtClean="0"/>
              <a:t>t] for </a:t>
            </a:r>
            <a:r>
              <a:rPr lang="en-US" altLang="zh-CN" dirty="0"/>
              <a:t>the employer 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u(</a:t>
            </a:r>
            <a:r>
              <a:rPr lang="el-GR" altLang="zh-CN" dirty="0">
                <a:latin typeface="Century Gothic" panose="020B0502020202020204" pitchFamily="34" charset="0"/>
              </a:rPr>
              <a:t>θ</a:t>
            </a:r>
            <a:r>
              <a:rPr lang="en-US" altLang="zh-CN" dirty="0" err="1" smtClean="0"/>
              <a:t>l+t</a:t>
            </a:r>
            <a:r>
              <a:rPr lang="en-US" altLang="zh-CN" dirty="0"/>
              <a:t>) for the </a:t>
            </a:r>
            <a:r>
              <a:rPr lang="en-US" altLang="zh-CN" dirty="0" smtClean="0"/>
              <a:t>employee</a:t>
            </a:r>
          </a:p>
          <a:p>
            <a:pPr lvl="2"/>
            <a:r>
              <a:rPr lang="en-US" altLang="zh-CN" dirty="0"/>
              <a:t>(1-l</a:t>
            </a:r>
            <a:r>
              <a:rPr lang="en-US" altLang="zh-CN" dirty="0" smtClean="0"/>
              <a:t>), the </a:t>
            </a:r>
            <a:r>
              <a:rPr lang="en-US" altLang="zh-CN" dirty="0"/>
              <a:t>employee time sold to the </a:t>
            </a:r>
            <a:r>
              <a:rPr lang="en-US" altLang="zh-CN" dirty="0" smtClean="0"/>
              <a:t>employer</a:t>
            </a:r>
          </a:p>
          <a:p>
            <a:pPr lvl="2"/>
            <a:r>
              <a:rPr lang="en-US" altLang="zh-CN" dirty="0"/>
              <a:t>l</a:t>
            </a:r>
            <a:r>
              <a:rPr lang="en-US" altLang="zh-CN" dirty="0" smtClean="0"/>
              <a:t>, </a:t>
            </a:r>
            <a:r>
              <a:rPr lang="en-US" altLang="zh-CN" dirty="0"/>
              <a:t>the time the employee keeps for herself</a:t>
            </a:r>
          </a:p>
          <a:p>
            <a:pPr lvl="2"/>
            <a:r>
              <a:rPr lang="en-US" altLang="zh-CN" dirty="0" smtClean="0"/>
              <a:t>t, the </a:t>
            </a:r>
            <a:r>
              <a:rPr lang="en-US" altLang="zh-CN" dirty="0"/>
              <a:t>monetary/output transfer from the employer to the employee</a:t>
            </a:r>
          </a:p>
          <a:p>
            <a:pPr lvl="2"/>
            <a:r>
              <a:rPr lang="el-GR" altLang="zh-CN" dirty="0"/>
              <a:t>α</a:t>
            </a:r>
            <a:r>
              <a:rPr lang="en-US" altLang="zh-CN" dirty="0" smtClean="0"/>
              <a:t>, a </a:t>
            </a:r>
            <a:r>
              <a:rPr lang="en-US" altLang="zh-CN" dirty="0"/>
              <a:t>positive constant</a:t>
            </a:r>
          </a:p>
          <a:p>
            <a:pPr lvl="2"/>
            <a:r>
              <a:rPr lang="el-GR" altLang="zh-CN" dirty="0">
                <a:latin typeface="Century Gothic" panose="020B0502020202020204" pitchFamily="34" charset="0"/>
              </a:rPr>
              <a:t>θ</a:t>
            </a:r>
            <a:r>
              <a:rPr lang="en-US" altLang="zh-CN" dirty="0" smtClean="0">
                <a:latin typeface="Century Gothic" panose="020B0502020202020204" pitchFamily="34" charset="0"/>
              </a:rPr>
              <a:t>,</a:t>
            </a:r>
            <a:r>
              <a:rPr lang="en-US" altLang="zh-CN" dirty="0" smtClean="0"/>
              <a:t> </a:t>
            </a:r>
            <a:r>
              <a:rPr lang="en-US" altLang="zh-CN" dirty="0"/>
              <a:t>measures the "unit value of time," or the skill level of the employee</a:t>
            </a:r>
          </a:p>
          <a:p>
            <a:pPr lvl="1"/>
            <a:endParaRPr lang="zh-CN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48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9093263" y="3767199"/>
            <a:ext cx="21659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1" algn="ctr"/>
            <a:r>
              <a:rPr lang="en-US" altLang="zh-CN" dirty="0"/>
              <a:t>U(l</a:t>
            </a:r>
            <a:r>
              <a:rPr lang="en-US" altLang="zh-CN" baseline="-25000" dirty="0"/>
              <a:t>1,</a:t>
            </a:r>
            <a:r>
              <a:rPr lang="en-US" altLang="zh-CN" dirty="0"/>
              <a:t>t</a:t>
            </a:r>
            <a:r>
              <a:rPr lang="en-US" altLang="zh-CN" baseline="-25000" dirty="0"/>
              <a:t>1</a:t>
            </a:r>
            <a:r>
              <a:rPr lang="en-US" altLang="zh-CN" dirty="0" smtClean="0"/>
              <a:t>), u(l</a:t>
            </a:r>
            <a:r>
              <a:rPr lang="en-US" altLang="zh-CN" baseline="-25000" dirty="0" smtClean="0"/>
              <a:t>2,</a:t>
            </a:r>
            <a:r>
              <a:rPr lang="en-US" altLang="zh-CN" dirty="0" smtClean="0"/>
              <a:t>t</a:t>
            </a:r>
            <a:r>
              <a:rPr lang="en-US" altLang="zh-CN" baseline="-25000" dirty="0" smtClean="0"/>
              <a:t>2</a:t>
            </a:r>
            <a:r>
              <a:rPr lang="en-US" altLang="zh-CN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8301175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Example </a:t>
            </a:r>
            <a:r>
              <a:rPr lang="en-US" altLang="zh-CN" dirty="0"/>
              <a:t>4: Adverse selection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The utility function:</a:t>
            </a:r>
          </a:p>
          <a:p>
            <a:pPr lvl="1"/>
            <a:r>
              <a:rPr lang="en-US" altLang="zh-CN" dirty="0"/>
              <a:t>U[</a:t>
            </a:r>
            <a:r>
              <a:rPr lang="el-GR" altLang="zh-CN" dirty="0"/>
              <a:t>α</a:t>
            </a:r>
            <a:r>
              <a:rPr lang="el-GR" altLang="zh-CN" dirty="0">
                <a:latin typeface="Century Gothic" panose="020B0502020202020204" pitchFamily="34" charset="0"/>
              </a:rPr>
              <a:t>θ</a:t>
            </a:r>
            <a:r>
              <a:rPr lang="en-US" altLang="zh-CN" dirty="0"/>
              <a:t>(1-l)-t] for the employer </a:t>
            </a:r>
          </a:p>
          <a:p>
            <a:pPr lvl="1"/>
            <a:r>
              <a:rPr lang="en-US" altLang="zh-CN" dirty="0"/>
              <a:t>u(</a:t>
            </a:r>
            <a:r>
              <a:rPr lang="el-GR" altLang="zh-CN" dirty="0">
                <a:latin typeface="Century Gothic" panose="020B0502020202020204" pitchFamily="34" charset="0"/>
              </a:rPr>
              <a:t>θ</a:t>
            </a:r>
            <a:r>
              <a:rPr lang="en-US" altLang="zh-CN" dirty="0" err="1"/>
              <a:t>l+t</a:t>
            </a:r>
            <a:r>
              <a:rPr lang="en-US" altLang="zh-CN" dirty="0"/>
              <a:t>) for the employee</a:t>
            </a:r>
          </a:p>
          <a:p>
            <a:r>
              <a:rPr lang="el-GR" altLang="zh-CN" dirty="0" smtClean="0">
                <a:latin typeface="Century Gothic" panose="020B0502020202020204" pitchFamily="34" charset="0"/>
              </a:rPr>
              <a:t>θ</a:t>
            </a:r>
            <a:r>
              <a:rPr lang="en-US" altLang="zh-CN" dirty="0" smtClean="0">
                <a:latin typeface="Century Gothic" panose="020B0502020202020204" pitchFamily="34" charset="0"/>
              </a:rPr>
              <a:t>,</a:t>
            </a:r>
            <a:r>
              <a:rPr lang="en-US" altLang="zh-CN" dirty="0" smtClean="0"/>
              <a:t> the </a:t>
            </a:r>
            <a:r>
              <a:rPr lang="en-US" altLang="zh-CN" dirty="0"/>
              <a:t>state of </a:t>
            </a:r>
            <a:r>
              <a:rPr lang="en-US" altLang="zh-CN" dirty="0" smtClean="0"/>
              <a:t>nature</a:t>
            </a:r>
          </a:p>
          <a:p>
            <a:r>
              <a:rPr lang="en-US" altLang="zh-CN" dirty="0" smtClean="0"/>
              <a:t>The employee </a:t>
            </a:r>
            <a:r>
              <a:rPr lang="en-US" altLang="zh-CN" dirty="0"/>
              <a:t>knows whether she is </a:t>
            </a:r>
            <a:r>
              <a:rPr lang="en-US" altLang="zh-CN" dirty="0" smtClean="0"/>
              <a:t>skilled</a:t>
            </a:r>
          </a:p>
          <a:p>
            <a:pPr lvl="1"/>
            <a:r>
              <a:rPr lang="en-US" altLang="zh-CN" dirty="0" smtClean="0"/>
              <a:t>with </a:t>
            </a:r>
            <a:r>
              <a:rPr lang="en-US" altLang="zh-CN" dirty="0"/>
              <a:t>a value of </a:t>
            </a:r>
            <a:r>
              <a:rPr lang="en-US" altLang="zh-CN" dirty="0" smtClean="0"/>
              <a:t>time</a:t>
            </a:r>
            <a:r>
              <a:rPr lang="zh-CN" altLang="en-US" dirty="0" smtClean="0"/>
              <a:t> </a:t>
            </a:r>
            <a:r>
              <a:rPr lang="el-GR" altLang="zh-CN" dirty="0" smtClean="0">
                <a:latin typeface="Century Gothic" panose="020B0502020202020204" pitchFamily="34" charset="0"/>
              </a:rPr>
              <a:t>θ</a:t>
            </a:r>
            <a:r>
              <a:rPr lang="en-US" altLang="zh-CN" baseline="-25000" dirty="0" smtClean="0"/>
              <a:t>H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or unskilled, with </a:t>
            </a:r>
            <a:r>
              <a:rPr lang="en-US" altLang="zh-CN" dirty="0"/>
              <a:t>a value of time </a:t>
            </a:r>
            <a:r>
              <a:rPr lang="el-GR" altLang="zh-CN" dirty="0" smtClean="0">
                <a:latin typeface="Century Gothic" panose="020B0502020202020204" pitchFamily="34" charset="0"/>
              </a:rPr>
              <a:t>θ</a:t>
            </a:r>
            <a:r>
              <a:rPr lang="en-US" altLang="zh-CN" baseline="-25000" dirty="0" smtClean="0"/>
              <a:t>L</a:t>
            </a:r>
            <a:r>
              <a:rPr lang="en-US" altLang="zh-CN" dirty="0" smtClean="0"/>
              <a:t>&lt;</a:t>
            </a:r>
            <a:r>
              <a:rPr lang="el-GR" altLang="zh-CN" dirty="0">
                <a:latin typeface="Century Gothic" panose="020B0502020202020204" pitchFamily="34" charset="0"/>
              </a:rPr>
              <a:t>θ</a:t>
            </a:r>
            <a:r>
              <a:rPr lang="en-US" altLang="zh-CN" baseline="-25000" dirty="0" smtClean="0"/>
              <a:t>H</a:t>
            </a:r>
            <a:r>
              <a:rPr lang="en-US" altLang="zh-CN" dirty="0" smtClean="0"/>
              <a:t> </a:t>
            </a:r>
          </a:p>
          <a:p>
            <a:r>
              <a:rPr lang="en-US" altLang="zh-CN" dirty="0" smtClean="0"/>
              <a:t>The employer knows </a:t>
            </a:r>
            <a:r>
              <a:rPr lang="en-US" altLang="zh-CN" dirty="0"/>
              <a:t>only that </a:t>
            </a:r>
            <a:r>
              <a:rPr lang="en-US" altLang="zh-CN" dirty="0" smtClean="0"/>
              <a:t>the probability </a:t>
            </a:r>
            <a:r>
              <a:rPr lang="en-US" altLang="zh-CN" dirty="0"/>
              <a:t>of facing a skilled employee is </a:t>
            </a:r>
            <a:r>
              <a:rPr lang="en-US" altLang="zh-CN" dirty="0" smtClean="0"/>
              <a:t>p</a:t>
            </a:r>
            <a:r>
              <a:rPr lang="en-US" altLang="zh-CN" baseline="-25000" dirty="0" smtClean="0"/>
              <a:t>H</a:t>
            </a:r>
            <a:endParaRPr lang="en-US" altLang="zh-CN" dirty="0"/>
          </a:p>
          <a:p>
            <a:endParaRPr lang="zh-CN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49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64009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MATCHING THEORY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The Nobel Prize in Economic Sciences 2012</a:t>
            </a:r>
          </a:p>
          <a:p>
            <a:pPr lvl="1"/>
            <a:r>
              <a:rPr lang="en-US" altLang="zh-CN" dirty="0"/>
              <a:t>to Lloyd Shapley and Alvin </a:t>
            </a:r>
            <a:r>
              <a:rPr lang="en-US" altLang="zh-CN" dirty="0" smtClean="0"/>
              <a:t>Roth</a:t>
            </a:r>
          </a:p>
          <a:p>
            <a:r>
              <a:rPr lang="en-US" altLang="zh-CN" dirty="0"/>
              <a:t>Lloyd </a:t>
            </a:r>
            <a:r>
              <a:rPr lang="en-US" altLang="zh-CN" dirty="0" smtClean="0"/>
              <a:t>Shapley</a:t>
            </a:r>
          </a:p>
          <a:p>
            <a:pPr lvl="1"/>
            <a:r>
              <a:rPr lang="en-US" altLang="zh-CN" dirty="0" smtClean="0"/>
              <a:t>Developed the theory in </a:t>
            </a:r>
            <a:r>
              <a:rPr lang="en-US" altLang="zh-CN" dirty="0"/>
              <a:t>the 1960s</a:t>
            </a:r>
            <a:endParaRPr lang="en-US" altLang="zh-CN" dirty="0" smtClean="0"/>
          </a:p>
          <a:p>
            <a:r>
              <a:rPr lang="en-US" altLang="zh-CN" dirty="0" smtClean="0"/>
              <a:t>Alvin Roth</a:t>
            </a:r>
          </a:p>
          <a:p>
            <a:pPr lvl="1"/>
            <a:r>
              <a:rPr lang="en-US" altLang="zh-CN" dirty="0" smtClean="0"/>
              <a:t>Generated </a:t>
            </a:r>
            <a:r>
              <a:rPr lang="en-US" altLang="zh-CN" dirty="0"/>
              <a:t>further analytical developments 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practical </a:t>
            </a:r>
            <a:r>
              <a:rPr lang="en-US" altLang="zh-CN" dirty="0"/>
              <a:t>design of market </a:t>
            </a:r>
            <a:r>
              <a:rPr lang="en-US" altLang="zh-CN" dirty="0" smtClean="0"/>
              <a:t>institutions</a:t>
            </a:r>
            <a:endParaRPr lang="en-US" altLang="zh-C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0254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Example 4: Adverse selection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in </a:t>
            </a:r>
            <a:r>
              <a:rPr lang="en-US" altLang="zh-CN" dirty="0" smtClean="0"/>
              <a:t>state </a:t>
            </a:r>
            <a:r>
              <a:rPr lang="el-GR" altLang="zh-CN" dirty="0" smtClean="0">
                <a:latin typeface="Century Gothic" panose="020B0502020202020204" pitchFamily="34" charset="0"/>
              </a:rPr>
              <a:t>θ</a:t>
            </a:r>
            <a:r>
              <a:rPr lang="en-US" altLang="zh-CN" baseline="-25000" dirty="0" smtClean="0"/>
              <a:t>j </a:t>
            </a:r>
            <a:r>
              <a:rPr lang="zh-CN" altLang="en-US" dirty="0" smtClean="0"/>
              <a:t>，</a:t>
            </a:r>
            <a:r>
              <a:rPr lang="en-US" altLang="zh-CN" dirty="0"/>
              <a:t>the employee's endowment </a:t>
            </a:r>
            <a:r>
              <a:rPr lang="en-US" altLang="zh-CN" dirty="0" err="1" smtClean="0">
                <a:latin typeface="Century Gothic" panose="020B0502020202020204" pitchFamily="34" charset="0"/>
              </a:rPr>
              <a:t>ľ</a:t>
            </a:r>
            <a:r>
              <a:rPr lang="en-US" altLang="zh-CN" baseline="-25000" dirty="0" err="1" smtClean="0"/>
              <a:t>j</a:t>
            </a:r>
            <a:r>
              <a:rPr lang="en-US" altLang="zh-CN" baseline="-25000" dirty="0" smtClean="0"/>
              <a:t> </a:t>
            </a:r>
            <a:r>
              <a:rPr lang="en-US" altLang="zh-CN" dirty="0" smtClean="0"/>
              <a:t>=</a:t>
            </a:r>
            <a:r>
              <a:rPr lang="el-GR" altLang="zh-CN" dirty="0" smtClean="0">
                <a:latin typeface="Century Gothic" panose="020B0502020202020204" pitchFamily="34" charset="0"/>
              </a:rPr>
              <a:t> </a:t>
            </a:r>
            <a:r>
              <a:rPr lang="el-GR" altLang="zh-CN" dirty="0">
                <a:latin typeface="Century Gothic" panose="020B0502020202020204" pitchFamily="34" charset="0"/>
              </a:rPr>
              <a:t>θ</a:t>
            </a:r>
            <a:r>
              <a:rPr lang="en-US" altLang="zh-CN" baseline="-25000" dirty="0"/>
              <a:t>j </a:t>
            </a:r>
            <a:endParaRPr lang="en-US" altLang="zh-CN" dirty="0" smtClean="0"/>
          </a:p>
          <a:p>
            <a:r>
              <a:rPr lang="en-US" altLang="zh-CN" dirty="0" smtClean="0"/>
              <a:t>relevant </a:t>
            </a:r>
            <a:r>
              <a:rPr lang="en-US" altLang="zh-CN" dirty="0"/>
              <a:t>reservation utility is </a:t>
            </a:r>
            <a:endParaRPr lang="en-US" altLang="zh-CN" dirty="0" smtClean="0"/>
          </a:p>
          <a:p>
            <a:pPr lvl="1"/>
            <a:r>
              <a:rPr lang="en-US" altLang="zh-CN" dirty="0" err="1"/>
              <a:t>ū</a:t>
            </a:r>
            <a:r>
              <a:rPr lang="en-US" altLang="zh-CN" baseline="-25000" dirty="0" err="1" smtClean="0"/>
              <a:t>H</a:t>
            </a:r>
            <a:r>
              <a:rPr lang="en-US" altLang="zh-CN" baseline="-25000" dirty="0" smtClean="0"/>
              <a:t> </a:t>
            </a:r>
            <a:r>
              <a:rPr lang="en-US" altLang="zh-CN" dirty="0"/>
              <a:t>=u(</a:t>
            </a:r>
            <a:r>
              <a:rPr lang="el-GR" altLang="zh-CN" dirty="0">
                <a:latin typeface="Century Gothic" panose="020B0502020202020204" pitchFamily="34" charset="0"/>
              </a:rPr>
              <a:t>θ</a:t>
            </a:r>
            <a:r>
              <a:rPr lang="en-US" altLang="zh-CN" baseline="-25000" dirty="0" smtClean="0"/>
              <a:t>H</a:t>
            </a:r>
            <a:r>
              <a:rPr lang="en-US" altLang="zh-CN" dirty="0" smtClean="0"/>
              <a:t>), employer </a:t>
            </a:r>
            <a:r>
              <a:rPr lang="en-US" altLang="zh-CN" dirty="0"/>
              <a:t>faces a skilled </a:t>
            </a:r>
            <a:r>
              <a:rPr lang="en-US" altLang="zh-CN" dirty="0" smtClean="0"/>
              <a:t>employee</a:t>
            </a:r>
          </a:p>
          <a:p>
            <a:pPr lvl="1"/>
            <a:r>
              <a:rPr lang="en-US" altLang="zh-CN" dirty="0" err="1"/>
              <a:t>ū</a:t>
            </a:r>
            <a:r>
              <a:rPr lang="en-US" altLang="zh-CN" baseline="-25000" dirty="0" err="1" smtClean="0"/>
              <a:t>L</a:t>
            </a:r>
            <a:r>
              <a:rPr lang="en-US" altLang="zh-CN" dirty="0" smtClean="0"/>
              <a:t>=u(</a:t>
            </a:r>
            <a:r>
              <a:rPr lang="el-GR" altLang="zh-CN" dirty="0" smtClean="0">
                <a:latin typeface="Century Gothic" panose="020B0502020202020204" pitchFamily="34" charset="0"/>
              </a:rPr>
              <a:t>θ</a:t>
            </a:r>
            <a:r>
              <a:rPr lang="en-US" altLang="zh-CN" baseline="-25000" dirty="0" smtClean="0"/>
              <a:t>L</a:t>
            </a:r>
            <a:r>
              <a:rPr lang="en-US" altLang="zh-CN" dirty="0" smtClean="0"/>
              <a:t>), </a:t>
            </a:r>
            <a:r>
              <a:rPr lang="en-US" altLang="zh-CN" dirty="0"/>
              <a:t>employer </a:t>
            </a:r>
            <a:r>
              <a:rPr lang="en-US" altLang="zh-CN" dirty="0" smtClean="0"/>
              <a:t>faces </a:t>
            </a:r>
            <a:r>
              <a:rPr lang="en-US" altLang="zh-CN" dirty="0"/>
              <a:t>an unskilled </a:t>
            </a:r>
            <a:r>
              <a:rPr lang="en-US" altLang="zh-CN" dirty="0" smtClean="0"/>
              <a:t>employee</a:t>
            </a:r>
          </a:p>
          <a:p>
            <a:pPr marL="228600" lvl="1">
              <a:spcBef>
                <a:spcPts val="1000"/>
              </a:spcBef>
            </a:pPr>
            <a:r>
              <a:rPr lang="en-US" altLang="zh-CN" dirty="0"/>
              <a:t>incentive compatibility </a:t>
            </a:r>
            <a:r>
              <a:rPr lang="en-US" altLang="zh-CN" dirty="0" smtClean="0"/>
              <a:t>constraints</a:t>
            </a:r>
          </a:p>
          <a:p>
            <a:pPr marL="685800" lvl="2">
              <a:spcBef>
                <a:spcPts val="1000"/>
              </a:spcBef>
            </a:pPr>
            <a:r>
              <a:rPr lang="en-US" altLang="zh-CN" dirty="0" smtClean="0"/>
              <a:t>the </a:t>
            </a:r>
            <a:r>
              <a:rPr lang="en-US" altLang="zh-CN" dirty="0"/>
              <a:t>employee's time is more efficient when sold to the </a:t>
            </a:r>
            <a:r>
              <a:rPr lang="en-US" altLang="zh-CN" dirty="0" smtClean="0"/>
              <a:t>employer</a:t>
            </a:r>
          </a:p>
          <a:p>
            <a:pPr marL="685800" lvl="2">
              <a:spcBef>
                <a:spcPts val="1000"/>
              </a:spcBef>
            </a:pPr>
            <a:r>
              <a:rPr lang="el-GR" altLang="zh-CN" dirty="0" smtClean="0"/>
              <a:t>α</a:t>
            </a:r>
            <a:r>
              <a:rPr lang="en-US" altLang="zh-CN" dirty="0" smtClean="0"/>
              <a:t>&gt;1</a:t>
            </a:r>
          </a:p>
          <a:p>
            <a:pPr marL="685800" lvl="2">
              <a:spcBef>
                <a:spcPts val="1000"/>
              </a:spcBef>
            </a:pPr>
            <a:r>
              <a:rPr lang="en-US" altLang="zh-CN" dirty="0" smtClean="0"/>
              <a:t>u(</a:t>
            </a:r>
            <a:r>
              <a:rPr lang="en-US" altLang="zh-CN" dirty="0" err="1" smtClean="0"/>
              <a:t>t</a:t>
            </a:r>
            <a:r>
              <a:rPr lang="en-US" altLang="zh-CN" baseline="-25000" dirty="0" err="1" smtClean="0"/>
              <a:t>i</a:t>
            </a:r>
            <a:r>
              <a:rPr lang="en-US" altLang="zh-CN" dirty="0"/>
              <a:t>)≥u(</a:t>
            </a:r>
            <a:r>
              <a:rPr lang="el-GR" altLang="zh-CN" dirty="0">
                <a:latin typeface="Century Gothic" panose="020B0502020202020204" pitchFamily="34" charset="0"/>
              </a:rPr>
              <a:t>θ</a:t>
            </a:r>
            <a:r>
              <a:rPr lang="en-US" altLang="zh-CN" baseline="-25000" dirty="0"/>
              <a:t>j</a:t>
            </a:r>
            <a:r>
              <a:rPr lang="en-US" altLang="zh-CN" dirty="0" smtClean="0"/>
              <a:t>)</a:t>
            </a:r>
            <a:endParaRPr lang="zh-CN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50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5874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Example 4: Adverse selection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revelation </a:t>
            </a:r>
            <a:r>
              <a:rPr lang="en-US" altLang="zh-CN" dirty="0"/>
              <a:t>principle offers a key simplification</a:t>
            </a:r>
          </a:p>
          <a:p>
            <a:pPr lvl="1"/>
            <a:r>
              <a:rPr lang="en-US" altLang="zh-CN" dirty="0" smtClean="0"/>
              <a:t>Type </a:t>
            </a:r>
            <a:r>
              <a:rPr lang="el-GR" altLang="zh-CN" dirty="0" smtClean="0">
                <a:latin typeface="Century Gothic" panose="020B0502020202020204" pitchFamily="34" charset="0"/>
              </a:rPr>
              <a:t>θ</a:t>
            </a:r>
            <a:r>
              <a:rPr lang="en-US" altLang="zh-CN" baseline="-25000" dirty="0" smtClean="0"/>
              <a:t>H</a:t>
            </a:r>
            <a:r>
              <a:rPr lang="en-US" altLang="zh-CN" dirty="0" smtClean="0"/>
              <a:t> </a:t>
            </a:r>
            <a:r>
              <a:rPr lang="en-US" altLang="zh-CN" dirty="0"/>
              <a:t>must prefer contract (</a:t>
            </a:r>
            <a:r>
              <a:rPr lang="en-US" altLang="zh-CN" dirty="0" err="1">
                <a:latin typeface="Century Gothic" panose="020B0502020202020204" pitchFamily="34" charset="0"/>
              </a:rPr>
              <a:t>t</a:t>
            </a:r>
            <a:r>
              <a:rPr lang="en-US" altLang="zh-CN" baseline="-25000" dirty="0" err="1"/>
              <a:t>H,</a:t>
            </a:r>
            <a:r>
              <a:rPr lang="en-US" altLang="zh-CN" dirty="0" err="1">
                <a:latin typeface="Century Gothic" panose="020B0502020202020204" pitchFamily="34" charset="0"/>
              </a:rPr>
              <a:t>l</a:t>
            </a:r>
            <a:r>
              <a:rPr lang="en-US" altLang="zh-CN" baseline="-25000" dirty="0" err="1"/>
              <a:t>H</a:t>
            </a:r>
            <a:r>
              <a:rPr lang="en-US" altLang="zh-CN" dirty="0"/>
              <a:t>) </a:t>
            </a:r>
            <a:r>
              <a:rPr lang="en-US" altLang="zh-CN" dirty="0" smtClean="0"/>
              <a:t> over </a:t>
            </a:r>
            <a:r>
              <a:rPr lang="en-US" altLang="zh-CN" dirty="0"/>
              <a:t>(</a:t>
            </a:r>
            <a:r>
              <a:rPr lang="en-US" altLang="zh-CN" dirty="0" err="1">
                <a:latin typeface="Century Gothic" panose="020B0502020202020204" pitchFamily="34" charset="0"/>
              </a:rPr>
              <a:t>t</a:t>
            </a:r>
            <a:r>
              <a:rPr lang="en-US" altLang="zh-CN" baseline="-25000" dirty="0" err="1"/>
              <a:t>L,</a:t>
            </a:r>
            <a:r>
              <a:rPr lang="en-US" altLang="zh-CN" dirty="0" err="1">
                <a:latin typeface="Century Gothic" panose="020B0502020202020204" pitchFamily="34" charset="0"/>
              </a:rPr>
              <a:t>l</a:t>
            </a:r>
            <a:r>
              <a:rPr lang="en-US" altLang="zh-CN" baseline="-25000" dirty="0" err="1"/>
              <a:t>L</a:t>
            </a:r>
            <a:r>
              <a:rPr lang="en-US" altLang="zh-CN" dirty="0" smtClean="0"/>
              <a:t>)</a:t>
            </a:r>
          </a:p>
          <a:p>
            <a:pPr lvl="1"/>
            <a:r>
              <a:rPr lang="en-US" altLang="zh-CN" dirty="0"/>
              <a:t>T</a:t>
            </a:r>
            <a:r>
              <a:rPr lang="en-US" altLang="zh-CN" dirty="0" smtClean="0"/>
              <a:t>ype </a:t>
            </a:r>
            <a:r>
              <a:rPr lang="el-GR" altLang="zh-CN" dirty="0" smtClean="0">
                <a:latin typeface="Century Gothic" panose="020B0502020202020204" pitchFamily="34" charset="0"/>
              </a:rPr>
              <a:t>θ</a:t>
            </a:r>
            <a:r>
              <a:rPr lang="en-US" altLang="zh-CN" baseline="-25000" dirty="0" smtClean="0"/>
              <a:t>L</a:t>
            </a:r>
            <a:r>
              <a:rPr lang="en-US" altLang="zh-CN" dirty="0" smtClean="0"/>
              <a:t> </a:t>
            </a:r>
            <a:r>
              <a:rPr lang="en-US" altLang="zh-CN" dirty="0"/>
              <a:t>contract (</a:t>
            </a:r>
            <a:r>
              <a:rPr lang="en-US" altLang="zh-CN" dirty="0" err="1">
                <a:latin typeface="Century Gothic" panose="020B0502020202020204" pitchFamily="34" charset="0"/>
              </a:rPr>
              <a:t>t</a:t>
            </a:r>
            <a:r>
              <a:rPr lang="en-US" altLang="zh-CN" baseline="-25000" dirty="0" err="1"/>
              <a:t>L,</a:t>
            </a:r>
            <a:r>
              <a:rPr lang="en-US" altLang="zh-CN" dirty="0" err="1">
                <a:latin typeface="Century Gothic" panose="020B0502020202020204" pitchFamily="34" charset="0"/>
              </a:rPr>
              <a:t>l</a:t>
            </a:r>
            <a:r>
              <a:rPr lang="en-US" altLang="zh-CN" baseline="-25000" dirty="0" err="1"/>
              <a:t>L</a:t>
            </a:r>
            <a:r>
              <a:rPr lang="en-US" altLang="zh-CN" dirty="0"/>
              <a:t>) </a:t>
            </a:r>
            <a:r>
              <a:rPr lang="en-US" altLang="zh-CN" dirty="0" smtClean="0"/>
              <a:t>over </a:t>
            </a:r>
            <a:r>
              <a:rPr lang="en-US" altLang="zh-CN" dirty="0"/>
              <a:t>(</a:t>
            </a:r>
            <a:r>
              <a:rPr lang="en-US" altLang="zh-CN" dirty="0" err="1">
                <a:latin typeface="Century Gothic" panose="020B0502020202020204" pitchFamily="34" charset="0"/>
              </a:rPr>
              <a:t>t</a:t>
            </a:r>
            <a:r>
              <a:rPr lang="en-US" altLang="zh-CN" baseline="-25000" dirty="0" err="1"/>
              <a:t>H,</a:t>
            </a:r>
            <a:r>
              <a:rPr lang="en-US" altLang="zh-CN" dirty="0" err="1">
                <a:latin typeface="Century Gothic" panose="020B0502020202020204" pitchFamily="34" charset="0"/>
              </a:rPr>
              <a:t>l</a:t>
            </a:r>
            <a:r>
              <a:rPr lang="en-US" altLang="zh-CN" baseline="-25000" dirty="0" err="1"/>
              <a:t>H</a:t>
            </a:r>
            <a:r>
              <a:rPr lang="en-US" altLang="zh-CN" dirty="0"/>
              <a:t>) </a:t>
            </a:r>
          </a:p>
          <a:p>
            <a:r>
              <a:rPr lang="en-US" altLang="zh-CN" dirty="0"/>
              <a:t>the optimal menu of employment contracts under hidden information:</a:t>
            </a:r>
          </a:p>
          <a:p>
            <a:pPr algn="ctr"/>
            <a:r>
              <a:rPr lang="en-US" altLang="zh-CN" dirty="0"/>
              <a:t>Max{</a:t>
            </a:r>
            <a:r>
              <a:rPr lang="en-US" altLang="zh-CN" dirty="0" err="1"/>
              <a:t>p</a:t>
            </a:r>
            <a:r>
              <a:rPr lang="en-US" altLang="zh-CN" baseline="-25000" dirty="0" err="1"/>
              <a:t>L</a:t>
            </a:r>
            <a:r>
              <a:rPr lang="en-US" altLang="zh-CN" dirty="0" err="1"/>
              <a:t>U</a:t>
            </a:r>
            <a:r>
              <a:rPr lang="en-US" altLang="zh-CN" dirty="0"/>
              <a:t>[</a:t>
            </a:r>
            <a:r>
              <a:rPr lang="el-GR" altLang="zh-CN" dirty="0"/>
              <a:t>α</a:t>
            </a:r>
            <a:r>
              <a:rPr lang="el-GR" altLang="zh-CN" dirty="0">
                <a:latin typeface="Century Gothic" panose="020B0502020202020204" pitchFamily="34" charset="0"/>
              </a:rPr>
              <a:t>θ</a:t>
            </a:r>
            <a:r>
              <a:rPr lang="en-US" altLang="zh-CN" baseline="-25000" dirty="0"/>
              <a:t>L</a:t>
            </a:r>
            <a:r>
              <a:rPr lang="en-US" altLang="zh-CN" dirty="0"/>
              <a:t>(1-l</a:t>
            </a:r>
            <a:r>
              <a:rPr lang="en-US" altLang="zh-CN" baseline="-25000" dirty="0"/>
              <a:t>L</a:t>
            </a:r>
            <a:r>
              <a:rPr lang="en-US" altLang="zh-CN" dirty="0"/>
              <a:t>)-</a:t>
            </a:r>
            <a:r>
              <a:rPr lang="en-US" altLang="zh-CN" dirty="0" err="1"/>
              <a:t>t</a:t>
            </a:r>
            <a:r>
              <a:rPr lang="en-US" altLang="zh-CN" baseline="-25000" dirty="0" err="1"/>
              <a:t>L</a:t>
            </a:r>
            <a:r>
              <a:rPr lang="en-US" altLang="zh-CN" dirty="0"/>
              <a:t>]+</a:t>
            </a:r>
            <a:r>
              <a:rPr lang="en-US" altLang="zh-CN" dirty="0" err="1"/>
              <a:t>p</a:t>
            </a:r>
            <a:r>
              <a:rPr lang="en-US" altLang="zh-CN" baseline="-25000" dirty="0" err="1"/>
              <a:t>H</a:t>
            </a:r>
            <a:r>
              <a:rPr lang="en-US" altLang="zh-CN" dirty="0" err="1"/>
              <a:t>U</a:t>
            </a:r>
            <a:r>
              <a:rPr lang="en-US" altLang="zh-CN" dirty="0"/>
              <a:t>[</a:t>
            </a:r>
            <a:r>
              <a:rPr lang="el-GR" altLang="zh-CN" dirty="0"/>
              <a:t>α</a:t>
            </a:r>
            <a:r>
              <a:rPr lang="el-GR" altLang="zh-CN" dirty="0">
                <a:latin typeface="Century Gothic" panose="020B0502020202020204" pitchFamily="34" charset="0"/>
              </a:rPr>
              <a:t>θ</a:t>
            </a:r>
            <a:r>
              <a:rPr lang="en-US" altLang="zh-CN" baseline="-25000" dirty="0"/>
              <a:t>H</a:t>
            </a:r>
            <a:r>
              <a:rPr lang="en-US" altLang="zh-CN" dirty="0"/>
              <a:t>(1-l</a:t>
            </a:r>
            <a:r>
              <a:rPr lang="en-US" altLang="zh-CN" baseline="-25000" dirty="0"/>
              <a:t>H</a:t>
            </a:r>
            <a:r>
              <a:rPr lang="en-US" altLang="zh-CN" dirty="0"/>
              <a:t>)-</a:t>
            </a:r>
            <a:r>
              <a:rPr lang="en-US" altLang="zh-CN" dirty="0" err="1"/>
              <a:t>t</a:t>
            </a:r>
            <a:r>
              <a:rPr lang="en-US" altLang="zh-CN" baseline="-25000" dirty="0" err="1"/>
              <a:t>H</a:t>
            </a:r>
            <a:r>
              <a:rPr lang="en-US" altLang="zh-CN" dirty="0"/>
              <a:t>]}</a:t>
            </a:r>
          </a:p>
          <a:p>
            <a:r>
              <a:rPr lang="en-US" altLang="zh-CN" dirty="0"/>
              <a:t>Subject to</a:t>
            </a:r>
          </a:p>
          <a:p>
            <a:pPr lvl="1" algn="ctr"/>
            <a:r>
              <a:rPr lang="en-US" altLang="zh-CN" dirty="0"/>
              <a:t>u(</a:t>
            </a:r>
            <a:r>
              <a:rPr lang="en-US" altLang="zh-CN" dirty="0" err="1"/>
              <a:t>l</a:t>
            </a:r>
            <a:r>
              <a:rPr lang="en-US" altLang="zh-CN" baseline="-25000" dirty="0" err="1"/>
              <a:t>L</a:t>
            </a:r>
            <a:r>
              <a:rPr lang="el-GR" altLang="zh-CN" dirty="0">
                <a:latin typeface="Century Gothic" panose="020B0502020202020204" pitchFamily="34" charset="0"/>
              </a:rPr>
              <a:t>θ</a:t>
            </a:r>
            <a:r>
              <a:rPr lang="en-US" altLang="zh-CN" baseline="-25000" dirty="0" err="1"/>
              <a:t>L</a:t>
            </a:r>
            <a:r>
              <a:rPr lang="en-US" altLang="zh-CN" dirty="0" err="1"/>
              <a:t>+t</a:t>
            </a:r>
            <a:r>
              <a:rPr lang="en-US" altLang="zh-CN" baseline="-25000" dirty="0" err="1"/>
              <a:t>L</a:t>
            </a:r>
            <a:r>
              <a:rPr lang="en-US" altLang="zh-CN" dirty="0"/>
              <a:t>)≥ū(</a:t>
            </a:r>
            <a:r>
              <a:rPr lang="el-GR" altLang="zh-CN" dirty="0">
                <a:latin typeface="Century Gothic" panose="020B0502020202020204" pitchFamily="34" charset="0"/>
              </a:rPr>
              <a:t>θ</a:t>
            </a:r>
            <a:r>
              <a:rPr lang="en-US" altLang="zh-CN" baseline="-25000" dirty="0" smtClean="0"/>
              <a:t>L</a:t>
            </a:r>
            <a:r>
              <a:rPr lang="en-US" altLang="zh-CN" dirty="0" smtClean="0"/>
              <a:t>),  u(</a:t>
            </a:r>
            <a:r>
              <a:rPr lang="en-US" altLang="zh-CN" dirty="0" err="1" smtClean="0"/>
              <a:t>l</a:t>
            </a:r>
            <a:r>
              <a:rPr lang="en-US" altLang="zh-CN" baseline="-25000" dirty="0" err="1" smtClean="0"/>
              <a:t>H</a:t>
            </a:r>
            <a:r>
              <a:rPr lang="el-GR" altLang="zh-CN" dirty="0" smtClean="0">
                <a:latin typeface="Century Gothic" panose="020B0502020202020204" pitchFamily="34" charset="0"/>
              </a:rPr>
              <a:t>θ</a:t>
            </a:r>
            <a:r>
              <a:rPr lang="en-US" altLang="zh-CN" baseline="-25000" dirty="0" err="1" smtClean="0"/>
              <a:t>H</a:t>
            </a:r>
            <a:r>
              <a:rPr lang="en-US" altLang="zh-CN" dirty="0" err="1" smtClean="0"/>
              <a:t>+t</a:t>
            </a:r>
            <a:r>
              <a:rPr lang="en-US" altLang="zh-CN" baseline="-25000" dirty="0" err="1" smtClean="0"/>
              <a:t>H</a:t>
            </a:r>
            <a:r>
              <a:rPr lang="en-US" altLang="zh-CN" dirty="0" smtClean="0"/>
              <a:t>)≥ū(</a:t>
            </a:r>
            <a:r>
              <a:rPr lang="el-GR" altLang="zh-CN" dirty="0" smtClean="0">
                <a:latin typeface="Century Gothic" panose="020B0502020202020204" pitchFamily="34" charset="0"/>
              </a:rPr>
              <a:t>θ</a:t>
            </a:r>
            <a:r>
              <a:rPr lang="en-US" altLang="zh-CN" baseline="-25000" dirty="0" smtClean="0"/>
              <a:t>H</a:t>
            </a:r>
            <a:r>
              <a:rPr lang="en-US" altLang="zh-CN" dirty="0" smtClean="0"/>
              <a:t>)</a:t>
            </a:r>
          </a:p>
          <a:p>
            <a:pPr lvl="1" algn="ctr"/>
            <a:r>
              <a:rPr lang="en-US" altLang="zh-CN" dirty="0" smtClean="0"/>
              <a:t>u(</a:t>
            </a:r>
            <a:r>
              <a:rPr lang="en-US" altLang="zh-CN" dirty="0" err="1" smtClean="0"/>
              <a:t>l</a:t>
            </a:r>
            <a:r>
              <a:rPr lang="en-US" altLang="zh-CN" baseline="-25000" dirty="0" err="1" smtClean="0"/>
              <a:t>H</a:t>
            </a:r>
            <a:r>
              <a:rPr lang="el-GR" altLang="zh-CN" dirty="0">
                <a:latin typeface="Century Gothic" panose="020B0502020202020204" pitchFamily="34" charset="0"/>
              </a:rPr>
              <a:t>θ</a:t>
            </a:r>
            <a:r>
              <a:rPr lang="en-US" altLang="zh-CN" baseline="-25000" dirty="0" err="1"/>
              <a:t>H</a:t>
            </a:r>
            <a:r>
              <a:rPr lang="en-US" altLang="zh-CN" dirty="0" err="1"/>
              <a:t>+t</a:t>
            </a:r>
            <a:r>
              <a:rPr lang="en-US" altLang="zh-CN" baseline="-25000" dirty="0" err="1"/>
              <a:t>H</a:t>
            </a:r>
            <a:r>
              <a:rPr lang="en-US" altLang="zh-CN" dirty="0"/>
              <a:t>)≥u(</a:t>
            </a:r>
            <a:r>
              <a:rPr lang="en-US" altLang="zh-CN" dirty="0" err="1"/>
              <a:t>l</a:t>
            </a:r>
            <a:r>
              <a:rPr lang="en-US" altLang="zh-CN" baseline="-25000" dirty="0" err="1"/>
              <a:t>L</a:t>
            </a:r>
            <a:r>
              <a:rPr lang="el-GR" altLang="zh-CN" dirty="0">
                <a:latin typeface="Century Gothic" panose="020B0502020202020204" pitchFamily="34" charset="0"/>
              </a:rPr>
              <a:t>θ</a:t>
            </a:r>
            <a:r>
              <a:rPr lang="en-US" altLang="zh-CN" baseline="-25000" dirty="0" err="1" smtClean="0"/>
              <a:t>H</a:t>
            </a:r>
            <a:r>
              <a:rPr lang="en-US" altLang="zh-CN" dirty="0" err="1" smtClean="0"/>
              <a:t>+t</a:t>
            </a:r>
            <a:r>
              <a:rPr lang="en-US" altLang="zh-CN" baseline="-25000" dirty="0" err="1" smtClean="0"/>
              <a:t>L</a:t>
            </a:r>
            <a:r>
              <a:rPr lang="en-US" altLang="zh-CN" dirty="0" smtClean="0"/>
              <a:t>),  u(</a:t>
            </a:r>
            <a:r>
              <a:rPr lang="en-US" altLang="zh-CN" dirty="0" err="1" smtClean="0"/>
              <a:t>l</a:t>
            </a:r>
            <a:r>
              <a:rPr lang="en-US" altLang="zh-CN" baseline="-25000" dirty="0" err="1" smtClean="0"/>
              <a:t>L</a:t>
            </a:r>
            <a:r>
              <a:rPr lang="el-GR" altLang="zh-CN" dirty="0">
                <a:latin typeface="Century Gothic" panose="020B0502020202020204" pitchFamily="34" charset="0"/>
              </a:rPr>
              <a:t>θ</a:t>
            </a:r>
            <a:r>
              <a:rPr lang="en-US" altLang="zh-CN" baseline="-25000" dirty="0" err="1"/>
              <a:t>L</a:t>
            </a:r>
            <a:r>
              <a:rPr lang="en-US" altLang="zh-CN" dirty="0" err="1"/>
              <a:t>+t</a:t>
            </a:r>
            <a:r>
              <a:rPr lang="en-US" altLang="zh-CN" baseline="-25000" dirty="0" err="1"/>
              <a:t>L</a:t>
            </a:r>
            <a:r>
              <a:rPr lang="en-US" altLang="zh-CN" dirty="0"/>
              <a:t>)≥ u(</a:t>
            </a:r>
            <a:r>
              <a:rPr lang="en-US" altLang="zh-CN" dirty="0" err="1"/>
              <a:t>l</a:t>
            </a:r>
            <a:r>
              <a:rPr lang="en-US" altLang="zh-CN" baseline="-25000" dirty="0" err="1"/>
              <a:t>H</a:t>
            </a:r>
            <a:r>
              <a:rPr lang="el-GR" altLang="zh-CN" dirty="0">
                <a:latin typeface="Century Gothic" panose="020B0502020202020204" pitchFamily="34" charset="0"/>
              </a:rPr>
              <a:t>θ</a:t>
            </a:r>
            <a:r>
              <a:rPr lang="en-US" altLang="zh-CN" baseline="-25000" dirty="0" err="1"/>
              <a:t>L</a:t>
            </a:r>
            <a:r>
              <a:rPr lang="en-US" altLang="zh-CN" dirty="0" err="1"/>
              <a:t>+t</a:t>
            </a:r>
            <a:r>
              <a:rPr lang="en-US" altLang="zh-CN" baseline="-25000" dirty="0" err="1"/>
              <a:t>H</a:t>
            </a:r>
            <a:r>
              <a:rPr lang="en-US" altLang="zh-CN" dirty="0"/>
              <a:t>)</a:t>
            </a:r>
          </a:p>
          <a:p>
            <a:endParaRPr lang="en-US" altLang="zh-C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51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1467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Example 4: Adverse selection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The solution to this constrained optimization problem</a:t>
            </a:r>
          </a:p>
          <a:p>
            <a:pPr lvl="1"/>
            <a:r>
              <a:rPr lang="en-US" altLang="zh-CN" dirty="0" smtClean="0"/>
              <a:t>produce the most efficient contracts under hidden information</a:t>
            </a:r>
          </a:p>
          <a:p>
            <a:pPr lvl="1"/>
            <a:r>
              <a:rPr lang="en-US" altLang="zh-CN" dirty="0" smtClean="0"/>
              <a:t>less efficient allocations than under </a:t>
            </a:r>
            <a:r>
              <a:rPr lang="en-US" altLang="zh-CN" dirty="0"/>
              <a:t>complete </a:t>
            </a:r>
            <a:r>
              <a:rPr lang="en-US" altLang="zh-CN" dirty="0" smtClean="0"/>
              <a:t>information</a:t>
            </a:r>
          </a:p>
          <a:p>
            <a:pPr lvl="2"/>
            <a:r>
              <a:rPr lang="en-US" altLang="zh-CN" dirty="0" smtClean="0"/>
              <a:t>the </a:t>
            </a:r>
            <a:r>
              <a:rPr lang="en-US" altLang="zh-CN" dirty="0"/>
              <a:t>addition of incentive constraints</a:t>
            </a:r>
          </a:p>
          <a:p>
            <a:r>
              <a:rPr lang="en-US" altLang="zh-CN" dirty="0"/>
              <a:t>T</a:t>
            </a:r>
            <a:r>
              <a:rPr lang="en-US" altLang="zh-CN" dirty="0" smtClean="0"/>
              <a:t>he </a:t>
            </a:r>
            <a:r>
              <a:rPr lang="en-US" altLang="zh-CN" dirty="0"/>
              <a:t>presence of hidden information may </a:t>
            </a:r>
          </a:p>
          <a:p>
            <a:pPr lvl="1"/>
            <a:r>
              <a:rPr lang="en-US" altLang="zh-CN" dirty="0"/>
              <a:t>give rise to allocative inefficiencies such as unemployment</a:t>
            </a:r>
          </a:p>
          <a:p>
            <a:r>
              <a:rPr lang="en-US" altLang="zh-CN" dirty="0"/>
              <a:t>Soviet Union was notorious for its </a:t>
            </a:r>
            <a:r>
              <a:rPr lang="en-US" altLang="zh-CN" dirty="0" err="1"/>
              <a:t>overmanning</a:t>
            </a:r>
            <a:r>
              <a:rPr lang="en-US" altLang="zh-CN" dirty="0"/>
              <a:t> problems</a:t>
            </a:r>
          </a:p>
          <a:p>
            <a:pPr lvl="1"/>
            <a:r>
              <a:rPr lang="en-US" altLang="zh-CN" dirty="0"/>
              <a:t>It may not have had any official unemployment</a:t>
            </a:r>
          </a:p>
          <a:p>
            <a:pPr lvl="1"/>
            <a:r>
              <a:rPr lang="en-US" altLang="zh-CN" dirty="0"/>
              <a:t>but it certainly had huge problems of underemployment</a:t>
            </a:r>
          </a:p>
          <a:p>
            <a:pPr lvl="1"/>
            <a:endParaRPr lang="en-US" altLang="zh-CN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52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5206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Moral Hazard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zh-CN" dirty="0"/>
              <a:t>contracting situations with hidden actions </a:t>
            </a:r>
          </a:p>
          <a:p>
            <a:pPr lvl="1"/>
            <a:r>
              <a:rPr lang="en-US" altLang="zh-CN" dirty="0"/>
              <a:t>In contrast to hidden information </a:t>
            </a:r>
            <a:endParaRPr lang="en-US" altLang="zh-CN" dirty="0" smtClean="0"/>
          </a:p>
          <a:p>
            <a:pPr lvl="2"/>
            <a:r>
              <a:rPr lang="en-US" altLang="zh-CN" dirty="0" smtClean="0"/>
              <a:t>informational </a:t>
            </a:r>
            <a:r>
              <a:rPr lang="en-US" altLang="zh-CN" dirty="0"/>
              <a:t>asymmetries arising after the signing of a contract</a:t>
            </a:r>
          </a:p>
          <a:p>
            <a:pPr lvl="2"/>
            <a:r>
              <a:rPr lang="en-US" altLang="zh-CN" dirty="0"/>
              <a:t>employee is not asked to choose from a menu of contracts</a:t>
            </a:r>
          </a:p>
          <a:p>
            <a:pPr lvl="3"/>
            <a:r>
              <a:rPr lang="en-US" altLang="zh-CN" dirty="0"/>
              <a:t>but from a menu of action-reward pairs</a:t>
            </a:r>
          </a:p>
          <a:p>
            <a:r>
              <a:rPr lang="en-US" altLang="zh-CN" dirty="0" smtClean="0"/>
              <a:t>Phenomenon</a:t>
            </a:r>
          </a:p>
          <a:p>
            <a:pPr lvl="1"/>
            <a:r>
              <a:rPr lang="en-US" altLang="zh-CN" dirty="0" smtClean="0"/>
              <a:t>When </a:t>
            </a:r>
            <a:r>
              <a:rPr lang="en-US" altLang="zh-CN" dirty="0"/>
              <a:t>a person gets better protection against a bad </a:t>
            </a:r>
            <a:r>
              <a:rPr lang="en-US" altLang="zh-CN" dirty="0" smtClean="0"/>
              <a:t>outcome</a:t>
            </a:r>
          </a:p>
          <a:p>
            <a:pPr lvl="2"/>
            <a:r>
              <a:rPr lang="en-US" altLang="zh-CN" dirty="0" smtClean="0"/>
              <a:t>she </a:t>
            </a:r>
            <a:r>
              <a:rPr lang="en-US" altLang="zh-CN" dirty="0"/>
              <a:t>will rationally invest fewer resources in trying to avoid it</a:t>
            </a:r>
          </a:p>
          <a:p>
            <a:pPr lvl="1"/>
            <a:r>
              <a:rPr lang="en-US" altLang="zh-CN" dirty="0"/>
              <a:t>introduction of laws compelling drivers to wear seat belts </a:t>
            </a:r>
            <a:endParaRPr lang="en-US" altLang="zh-CN" dirty="0" smtClean="0"/>
          </a:p>
          <a:p>
            <a:pPr lvl="2"/>
            <a:r>
              <a:rPr lang="en-US" altLang="zh-CN" dirty="0" smtClean="0"/>
              <a:t>resulted </a:t>
            </a:r>
            <a:r>
              <a:rPr lang="en-US" altLang="zh-CN" dirty="0"/>
              <a:t>in higher average driving speeds and a greater incidence of accidents</a:t>
            </a:r>
          </a:p>
          <a:p>
            <a:r>
              <a:rPr lang="en-US" altLang="zh-CN" dirty="0"/>
              <a:t>How do insurers deal with moral hazard? </a:t>
            </a:r>
          </a:p>
          <a:p>
            <a:pPr lvl="1"/>
            <a:r>
              <a:rPr lang="en-US" altLang="zh-CN" dirty="0"/>
              <a:t>By charging proportionally more for greater </a:t>
            </a:r>
            <a:r>
              <a:rPr lang="en-US" altLang="zh-CN" dirty="0" smtClean="0"/>
              <a:t>coverage</a:t>
            </a:r>
            <a:endParaRPr lang="en-US" altLang="zh-C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53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9295286" y="4579648"/>
            <a:ext cx="199779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1"/>
            <a:r>
              <a:rPr lang="en-US" altLang="zh-CN" dirty="0"/>
              <a:t>Texas Drivers</a:t>
            </a:r>
          </a:p>
        </p:txBody>
      </p:sp>
    </p:spTree>
    <p:extLst>
      <p:ext uri="{BB962C8B-B14F-4D97-AF65-F5344CB8AC3E}">
        <p14:creationId xmlns:p14="http://schemas.microsoft.com/office/powerpoint/2010/main" val="3791140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Moral Hazard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zh-CN" dirty="0" smtClean="0"/>
              <a:t>if </a:t>
            </a:r>
            <a:r>
              <a:rPr lang="en-US" altLang="zh-CN" dirty="0"/>
              <a:t>an employee's pay </a:t>
            </a:r>
            <a:r>
              <a:rPr lang="en-US" altLang="zh-CN" dirty="0" smtClean="0"/>
              <a:t>and job </a:t>
            </a:r>
            <a:r>
              <a:rPr lang="en-US" altLang="zh-CN" dirty="0"/>
              <a:t>tenure are shielded against the risk of bad </a:t>
            </a:r>
            <a:r>
              <a:rPr lang="en-US" altLang="zh-CN" dirty="0" smtClean="0"/>
              <a:t>earnings</a:t>
            </a:r>
          </a:p>
          <a:p>
            <a:pPr lvl="1"/>
            <a:r>
              <a:rPr lang="en-US" altLang="zh-CN" dirty="0" smtClean="0"/>
              <a:t>she </a:t>
            </a:r>
            <a:r>
              <a:rPr lang="en-US" altLang="zh-CN" dirty="0"/>
              <a:t>will </a:t>
            </a:r>
            <a:r>
              <a:rPr lang="en-US" altLang="zh-CN" dirty="0" smtClean="0"/>
              <a:t>work less </a:t>
            </a:r>
            <a:r>
              <a:rPr lang="en-US" altLang="zh-CN" dirty="0"/>
              <a:t>in trying to avoid these </a:t>
            </a:r>
            <a:r>
              <a:rPr lang="en-US" altLang="zh-CN" dirty="0" smtClean="0"/>
              <a:t>outcomes</a:t>
            </a:r>
          </a:p>
          <a:p>
            <a:r>
              <a:rPr lang="en-US" altLang="zh-CN" dirty="0" smtClean="0"/>
              <a:t>Employers </a:t>
            </a:r>
            <a:r>
              <a:rPr lang="en-US" altLang="zh-CN" dirty="0"/>
              <a:t>typically respond to moral hazard on the job 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rewarding good </a:t>
            </a:r>
            <a:r>
              <a:rPr lang="en-US" altLang="zh-CN" dirty="0"/>
              <a:t>performance </a:t>
            </a:r>
            <a:endParaRPr lang="en-US" altLang="zh-CN" dirty="0" smtClean="0"/>
          </a:p>
          <a:p>
            <a:pPr lvl="2"/>
            <a:r>
              <a:rPr lang="en-US" altLang="zh-CN" dirty="0" smtClean="0"/>
              <a:t>through </a:t>
            </a:r>
            <a:r>
              <a:rPr lang="en-US" altLang="zh-CN" dirty="0"/>
              <a:t>bonus payments, piece rates, efficiency </a:t>
            </a:r>
            <a:r>
              <a:rPr lang="en-US" altLang="zh-CN" dirty="0" smtClean="0"/>
              <a:t>wages, stock options</a:t>
            </a:r>
          </a:p>
          <a:p>
            <a:pPr lvl="1"/>
            <a:r>
              <a:rPr lang="en-US" altLang="zh-CN" dirty="0" smtClean="0"/>
              <a:t>and/or </a:t>
            </a:r>
            <a:r>
              <a:rPr lang="en-US" altLang="zh-CN" dirty="0"/>
              <a:t>punishing bad performance </a:t>
            </a:r>
            <a:endParaRPr lang="en-US" altLang="zh-CN" dirty="0" smtClean="0"/>
          </a:p>
          <a:p>
            <a:pPr lvl="2"/>
            <a:r>
              <a:rPr lang="en-US" altLang="zh-CN" dirty="0" smtClean="0"/>
              <a:t>through layoffs</a:t>
            </a:r>
            <a:endParaRPr lang="en-US" altLang="zh-CN" dirty="0"/>
          </a:p>
          <a:p>
            <a:r>
              <a:rPr lang="en-US" altLang="zh-CN" dirty="0"/>
              <a:t>there is a basic tradeoff between insurance and incentives in most employment relations</a:t>
            </a:r>
          </a:p>
          <a:p>
            <a:pPr lvl="1"/>
            <a:endParaRPr lang="en-US" altLang="zh-CN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54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11096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PART III: Information </a:t>
            </a:r>
            <a:r>
              <a:rPr lang="en-US" altLang="zh-CN" dirty="0"/>
              <a:t>and Incentives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the trade-off between incentives and insurance</a:t>
            </a:r>
          </a:p>
          <a:p>
            <a:pPr lvl="1"/>
            <a:r>
              <a:rPr lang="en-US" altLang="zh-CN" dirty="0"/>
              <a:t>How far should employee insurance makes way for adequate work incentives? </a:t>
            </a:r>
          </a:p>
          <a:p>
            <a:pPr lvl="1"/>
            <a:r>
              <a:rPr lang="en-US" altLang="zh-CN" dirty="0"/>
              <a:t>How could adequate work incentives be structured while preserving job security as much as possible?</a:t>
            </a:r>
          </a:p>
          <a:p>
            <a:r>
              <a:rPr lang="en-US" altLang="zh-CN" dirty="0" smtClean="0"/>
              <a:t>If employees </a:t>
            </a:r>
            <a:r>
              <a:rPr lang="en-US" altLang="zh-CN" dirty="0"/>
              <a:t>will be perfectly insured against </a:t>
            </a:r>
            <a:r>
              <a:rPr lang="en-US" altLang="zh-CN" dirty="0" smtClean="0"/>
              <a:t>business risks</a:t>
            </a:r>
          </a:p>
          <a:p>
            <a:pPr lvl="1"/>
            <a:r>
              <a:rPr lang="en-US" altLang="zh-CN" dirty="0" smtClean="0"/>
              <a:t>the </a:t>
            </a:r>
            <a:r>
              <a:rPr lang="en-US" altLang="zh-CN" dirty="0"/>
              <a:t>equilibrium price of such </a:t>
            </a:r>
            <a:r>
              <a:rPr lang="en-US" altLang="zh-CN" dirty="0" smtClean="0"/>
              <a:t>insurance would </a:t>
            </a:r>
            <a:r>
              <a:rPr lang="en-US" altLang="zh-CN" dirty="0"/>
              <a:t>be too </a:t>
            </a:r>
            <a:r>
              <a:rPr lang="en-US" altLang="zh-CN" dirty="0" smtClean="0"/>
              <a:t>high</a:t>
            </a:r>
          </a:p>
          <a:p>
            <a:r>
              <a:rPr lang="en-US" altLang="zh-CN" dirty="0"/>
              <a:t>employees need to have adequate incentives to </a:t>
            </a:r>
            <a:r>
              <a:rPr lang="en-US" altLang="zh-CN" dirty="0" smtClean="0"/>
              <a:t>work</a:t>
            </a:r>
          </a:p>
          <a:p>
            <a:pPr lvl="1"/>
            <a:r>
              <a:rPr lang="en-US" altLang="zh-CN" dirty="0" smtClean="0"/>
              <a:t>if </a:t>
            </a:r>
            <a:r>
              <a:rPr lang="en-US" altLang="zh-CN" dirty="0"/>
              <a:t>their job </a:t>
            </a:r>
            <a:r>
              <a:rPr lang="en-US" altLang="zh-CN" dirty="0" smtClean="0"/>
              <a:t>security</a:t>
            </a:r>
            <a:r>
              <a:rPr lang="zh-CN" altLang="en-US" dirty="0" smtClean="0"/>
              <a:t> </a:t>
            </a:r>
            <a:r>
              <a:rPr lang="en-US" altLang="zh-CN" dirty="0" smtClean="0"/>
              <a:t>or pay </a:t>
            </a:r>
            <a:r>
              <a:rPr lang="en-US" altLang="zh-CN" dirty="0"/>
              <a:t>is independent of performance</a:t>
            </a:r>
          </a:p>
          <a:p>
            <a:pPr lvl="1"/>
            <a:r>
              <a:rPr lang="en-US" altLang="zh-CN" dirty="0" smtClean="0"/>
              <a:t>Why should </a:t>
            </a:r>
            <a:r>
              <a:rPr lang="en-US" altLang="zh-CN" dirty="0"/>
              <a:t>they put any effort into their work? </a:t>
            </a:r>
            <a:endParaRPr lang="en-US" altLang="zh-CN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55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16176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Example 5: Moral Hazard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introduce </a:t>
            </a:r>
            <a:r>
              <a:rPr lang="en-US" altLang="zh-CN" dirty="0"/>
              <a:t>hidden actions into the preceding </a:t>
            </a:r>
            <a:r>
              <a:rPr lang="en-US" altLang="zh-CN" dirty="0" smtClean="0"/>
              <a:t>employment problem </a:t>
            </a:r>
            <a:r>
              <a:rPr lang="en-US" altLang="zh-CN" dirty="0"/>
              <a:t>with </a:t>
            </a:r>
            <a:r>
              <a:rPr lang="en-US" altLang="zh-CN" dirty="0" smtClean="0"/>
              <a:t>uncertainty</a:t>
            </a:r>
          </a:p>
          <a:p>
            <a:r>
              <a:rPr lang="en-US" altLang="zh-CN" dirty="0" smtClean="0"/>
              <a:t>suppose </a:t>
            </a:r>
            <a:endParaRPr lang="en-US" altLang="zh-CN" dirty="0"/>
          </a:p>
          <a:p>
            <a:pPr lvl="1"/>
            <a:r>
              <a:rPr lang="en-US" altLang="zh-CN" dirty="0" smtClean="0"/>
              <a:t>the </a:t>
            </a:r>
            <a:r>
              <a:rPr lang="en-US" altLang="zh-CN" dirty="0"/>
              <a:t>amount of time (</a:t>
            </a:r>
            <a:r>
              <a:rPr lang="en-US" altLang="zh-CN" dirty="0" smtClean="0"/>
              <a:t>1-l</a:t>
            </a:r>
            <a:r>
              <a:rPr lang="en-US" altLang="zh-CN" dirty="0"/>
              <a:t>) </a:t>
            </a:r>
            <a:r>
              <a:rPr lang="en-US" altLang="zh-CN" dirty="0" smtClean="0"/>
              <a:t>worked by </a:t>
            </a:r>
            <a:r>
              <a:rPr lang="en-US" altLang="zh-CN" dirty="0"/>
              <a:t>the employee is private information (a hidden action</a:t>
            </a:r>
            <a:r>
              <a:rPr lang="en-US" altLang="zh-CN" dirty="0" smtClean="0"/>
              <a:t>) </a:t>
            </a:r>
            <a:endParaRPr lang="en-US" altLang="zh-CN" dirty="0"/>
          </a:p>
          <a:p>
            <a:pPr lvl="1"/>
            <a:r>
              <a:rPr lang="en-US" altLang="zh-CN" dirty="0" smtClean="0"/>
              <a:t>the </a:t>
            </a:r>
            <a:r>
              <a:rPr lang="en-US" altLang="zh-CN" dirty="0"/>
              <a:t>employee chooses the action (</a:t>
            </a:r>
            <a:r>
              <a:rPr lang="en-US" altLang="zh-CN" dirty="0" smtClean="0"/>
              <a:t>1-l) </a:t>
            </a:r>
            <a:r>
              <a:rPr lang="en-US" altLang="zh-CN" dirty="0"/>
              <a:t>before the state of </a:t>
            </a:r>
            <a:r>
              <a:rPr lang="en-US" altLang="zh-CN" dirty="0" smtClean="0"/>
              <a:t>nature</a:t>
            </a:r>
            <a:r>
              <a:rPr lang="el-GR" altLang="zh-CN" dirty="0"/>
              <a:t> </a:t>
            </a:r>
            <a:r>
              <a:rPr lang="el-GR" altLang="zh-CN" dirty="0" smtClean="0">
                <a:latin typeface="Century Gothic" panose="020B0502020202020204" pitchFamily="34" charset="0"/>
              </a:rPr>
              <a:t>θ</a:t>
            </a:r>
            <a:r>
              <a:rPr lang="en-US" altLang="zh-CN" baseline="-25000" dirty="0" smtClean="0"/>
              <a:t>j </a:t>
            </a:r>
            <a:r>
              <a:rPr lang="en-US" altLang="zh-CN" dirty="0" smtClean="0"/>
              <a:t>is </a:t>
            </a:r>
            <a:r>
              <a:rPr lang="en-US" altLang="zh-CN" dirty="0"/>
              <a:t>realized </a:t>
            </a:r>
            <a:endParaRPr lang="en-US" altLang="zh-CN" dirty="0" smtClean="0"/>
          </a:p>
          <a:p>
            <a:r>
              <a:rPr lang="en-US" altLang="zh-CN" dirty="0"/>
              <a:t>this action influences the probability of the state of nature</a:t>
            </a:r>
          </a:p>
          <a:p>
            <a:endParaRPr lang="zh-CN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56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6956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Example </a:t>
            </a:r>
            <a:r>
              <a:rPr lang="en-US" altLang="zh-CN" dirty="0"/>
              <a:t>5: Moral Hazard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when </a:t>
            </a:r>
            <a:r>
              <a:rPr lang="en-US" altLang="zh-CN" dirty="0"/>
              <a:t>the employee chooses action (1-l)</a:t>
            </a:r>
          </a:p>
          <a:p>
            <a:pPr lvl="1"/>
            <a:r>
              <a:rPr lang="en-US" altLang="zh-CN" dirty="0"/>
              <a:t>output for the employer is simply </a:t>
            </a:r>
            <a:r>
              <a:rPr lang="el-GR" altLang="zh-CN" dirty="0">
                <a:latin typeface="Century Gothic" panose="020B0502020202020204" pitchFamily="34" charset="0"/>
              </a:rPr>
              <a:t>θ</a:t>
            </a:r>
            <a:r>
              <a:rPr lang="en-US" altLang="zh-CN" baseline="-25000" dirty="0" smtClean="0"/>
              <a:t>H</a:t>
            </a:r>
            <a:r>
              <a:rPr lang="en-US" altLang="zh-CN" dirty="0"/>
              <a:t> with a probability function </a:t>
            </a:r>
            <a:r>
              <a:rPr lang="en-US" altLang="zh-CN" dirty="0" smtClean="0"/>
              <a:t>p</a:t>
            </a:r>
            <a:r>
              <a:rPr lang="en-US" altLang="zh-CN" baseline="-25000" dirty="0" smtClean="0"/>
              <a:t>H </a:t>
            </a:r>
            <a:r>
              <a:rPr lang="en-US" altLang="zh-CN" dirty="0"/>
              <a:t>[1-l</a:t>
            </a:r>
            <a:r>
              <a:rPr lang="en-US" altLang="zh-CN" dirty="0" smtClean="0"/>
              <a:t>]</a:t>
            </a:r>
          </a:p>
          <a:p>
            <a:pPr lvl="1"/>
            <a:r>
              <a:rPr lang="en-US" altLang="zh-CN" dirty="0" smtClean="0"/>
              <a:t>and </a:t>
            </a:r>
            <a:r>
              <a:rPr lang="el-GR" altLang="zh-CN" dirty="0">
                <a:latin typeface="Century Gothic" panose="020B0502020202020204" pitchFamily="34" charset="0"/>
              </a:rPr>
              <a:t>θ</a:t>
            </a:r>
            <a:r>
              <a:rPr lang="en-US" altLang="zh-CN" baseline="-25000" dirty="0"/>
              <a:t>L</a:t>
            </a:r>
            <a:r>
              <a:rPr lang="en-US" altLang="zh-CN" dirty="0"/>
              <a:t> with a probability function </a:t>
            </a:r>
            <a:r>
              <a:rPr lang="en-US" altLang="zh-CN" dirty="0" err="1"/>
              <a:t>p</a:t>
            </a:r>
            <a:r>
              <a:rPr lang="en-US" altLang="zh-CN" baseline="-25000" dirty="0" err="1"/>
              <a:t>L</a:t>
            </a:r>
            <a:r>
              <a:rPr lang="en-US" altLang="zh-CN" dirty="0"/>
              <a:t>[I-l]=1-p</a:t>
            </a:r>
            <a:r>
              <a:rPr lang="en-US" altLang="zh-CN" baseline="-25000" dirty="0"/>
              <a:t>H </a:t>
            </a:r>
            <a:r>
              <a:rPr lang="en-US" altLang="zh-CN" dirty="0"/>
              <a:t>[</a:t>
            </a:r>
            <a:r>
              <a:rPr lang="en-US" altLang="zh-CN" dirty="0" smtClean="0"/>
              <a:t>1-l]</a:t>
            </a:r>
            <a:endParaRPr lang="en-US" altLang="zh-CN" dirty="0"/>
          </a:p>
          <a:p>
            <a:r>
              <a:rPr lang="en-US" altLang="zh-CN" dirty="0" smtClean="0"/>
              <a:t>more </a:t>
            </a:r>
            <a:r>
              <a:rPr lang="en-US" altLang="zh-CN" dirty="0"/>
              <a:t>effort produces higher expected output, at cost </a:t>
            </a:r>
            <a:r>
              <a:rPr lang="en-US" altLang="zh-CN" dirty="0" smtClean="0"/>
              <a:t>1-l </a:t>
            </a:r>
            <a:r>
              <a:rPr lang="en-US" altLang="zh-CN" dirty="0"/>
              <a:t>for the </a:t>
            </a:r>
            <a:r>
              <a:rPr lang="en-US" altLang="zh-CN" dirty="0" smtClean="0"/>
              <a:t>employee</a:t>
            </a:r>
          </a:p>
          <a:p>
            <a:pPr marL="228600" lvl="1">
              <a:spcBef>
                <a:spcPts val="1000"/>
              </a:spcBef>
            </a:pPr>
            <a:r>
              <a:rPr lang="en-US" altLang="zh-CN" dirty="0"/>
              <a:t>The employer </a:t>
            </a:r>
            <a:r>
              <a:rPr lang="en-US" altLang="zh-CN" dirty="0" smtClean="0"/>
              <a:t>offers </a:t>
            </a:r>
            <a:r>
              <a:rPr lang="en-US" altLang="zh-CN" dirty="0"/>
              <a:t>a compensation contract t(</a:t>
            </a:r>
            <a:r>
              <a:rPr lang="el-GR" altLang="zh-CN" dirty="0">
                <a:latin typeface="Century Gothic" panose="020B0502020202020204" pitchFamily="34" charset="0"/>
              </a:rPr>
              <a:t>θ</a:t>
            </a:r>
            <a:r>
              <a:rPr lang="en-US" altLang="zh-CN" baseline="-25000" dirty="0"/>
              <a:t>j</a:t>
            </a:r>
            <a:r>
              <a:rPr lang="en-US" altLang="zh-CN" dirty="0"/>
              <a:t>) to the employee</a:t>
            </a:r>
          </a:p>
          <a:p>
            <a:pPr marL="228600" lvl="1">
              <a:spcBef>
                <a:spcPts val="1000"/>
              </a:spcBef>
            </a:pPr>
            <a:r>
              <a:rPr lang="en-US" altLang="zh-CN" dirty="0"/>
              <a:t>under the output-contingent compensation scheme t(</a:t>
            </a:r>
            <a:r>
              <a:rPr lang="el-GR" altLang="zh-CN" dirty="0">
                <a:latin typeface="Century Gothic" panose="020B0502020202020204" pitchFamily="34" charset="0"/>
              </a:rPr>
              <a:t>θ</a:t>
            </a:r>
            <a:r>
              <a:rPr lang="en-US" altLang="zh-CN" baseline="-25000" dirty="0"/>
              <a:t>j</a:t>
            </a:r>
            <a:r>
              <a:rPr lang="en-US" altLang="zh-CN" dirty="0"/>
              <a:t>)</a:t>
            </a:r>
          </a:p>
          <a:p>
            <a:pPr marL="685800" lvl="2">
              <a:spcBef>
                <a:spcPts val="1000"/>
              </a:spcBef>
            </a:pPr>
            <a:r>
              <a:rPr lang="en-US" altLang="zh-CN" dirty="0" smtClean="0"/>
              <a:t>(</a:t>
            </a:r>
            <a:r>
              <a:rPr lang="en-US" altLang="zh-CN" dirty="0"/>
              <a:t>1-l) will be chosen by the employee to maximize her own expected payoff </a:t>
            </a:r>
          </a:p>
          <a:p>
            <a:endParaRPr lang="zh-CN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57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96491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Example 5: Moral Hazard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228600" lvl="1">
              <a:spcBef>
                <a:spcPts val="1000"/>
              </a:spcBef>
            </a:pPr>
            <a:r>
              <a:rPr lang="en-US" altLang="zh-CN" dirty="0" smtClean="0"/>
              <a:t>the </a:t>
            </a:r>
            <a:r>
              <a:rPr lang="en-US" altLang="zh-CN" dirty="0"/>
              <a:t>effort level chosen by the employee is the outcome of the employee's own optimization problem:</a:t>
            </a:r>
          </a:p>
          <a:p>
            <a:pPr marL="228600" lvl="1" algn="ctr">
              <a:spcBef>
                <a:spcPts val="1000"/>
              </a:spcBef>
            </a:pPr>
            <a:r>
              <a:rPr lang="en-US" altLang="zh-CN" dirty="0"/>
              <a:t>(1-l</a:t>
            </a:r>
            <a:r>
              <a:rPr lang="en-US" altLang="zh-CN" dirty="0" smtClean="0"/>
              <a:t>) </a:t>
            </a:r>
            <a:r>
              <a:rPr lang="az-Cyrl-AZ" altLang="zh-CN" dirty="0" smtClean="0"/>
              <a:t>є</a:t>
            </a:r>
            <a:r>
              <a:rPr lang="en-US" altLang="zh-CN" dirty="0" smtClean="0"/>
              <a:t> </a:t>
            </a:r>
            <a:r>
              <a:rPr lang="en-US" altLang="zh-CN" dirty="0" err="1" smtClean="0"/>
              <a:t>argmax</a:t>
            </a:r>
            <a:r>
              <a:rPr lang="en-US" altLang="zh-CN" dirty="0" smtClean="0"/>
              <a:t>{</a:t>
            </a:r>
            <a:r>
              <a:rPr lang="en-US" altLang="zh-CN" dirty="0" err="1" smtClean="0"/>
              <a:t>p</a:t>
            </a:r>
            <a:r>
              <a:rPr lang="en-US" altLang="zh-CN" baseline="-25000" dirty="0" err="1" smtClean="0"/>
              <a:t>L</a:t>
            </a:r>
            <a:r>
              <a:rPr lang="en-US" altLang="zh-CN" dirty="0" smtClean="0"/>
              <a:t>[1-l]u[t(</a:t>
            </a:r>
            <a:r>
              <a:rPr lang="el-GR" altLang="zh-CN" dirty="0">
                <a:latin typeface="Century Gothic" panose="020B0502020202020204" pitchFamily="34" charset="0"/>
              </a:rPr>
              <a:t>θ</a:t>
            </a:r>
            <a:r>
              <a:rPr lang="en-US" altLang="zh-CN" baseline="-25000" dirty="0"/>
              <a:t>L</a:t>
            </a:r>
            <a:r>
              <a:rPr lang="en-US" altLang="zh-CN" dirty="0" smtClean="0"/>
              <a:t>)+l]+</a:t>
            </a:r>
            <a:r>
              <a:rPr lang="en-US" altLang="zh-CN" dirty="0"/>
              <a:t>p</a:t>
            </a:r>
            <a:r>
              <a:rPr lang="en-US" altLang="zh-CN" baseline="-25000" dirty="0"/>
              <a:t>H</a:t>
            </a:r>
            <a:r>
              <a:rPr lang="en-US" altLang="zh-CN" dirty="0"/>
              <a:t>[1-l]u[t(</a:t>
            </a:r>
            <a:r>
              <a:rPr lang="el-GR" altLang="zh-CN" dirty="0">
                <a:latin typeface="Century Gothic" panose="020B0502020202020204" pitchFamily="34" charset="0"/>
              </a:rPr>
              <a:t>θ</a:t>
            </a:r>
            <a:r>
              <a:rPr lang="en-US" altLang="zh-CN" baseline="-25000" dirty="0"/>
              <a:t>H</a:t>
            </a:r>
            <a:r>
              <a:rPr lang="en-US" altLang="zh-CN" dirty="0" smtClean="0"/>
              <a:t>)+l</a:t>
            </a:r>
            <a:r>
              <a:rPr lang="en-US" altLang="zh-CN" dirty="0"/>
              <a:t>]}</a:t>
            </a:r>
          </a:p>
          <a:p>
            <a:r>
              <a:rPr lang="en-US" altLang="zh-CN" dirty="0" smtClean="0"/>
              <a:t>the </a:t>
            </a:r>
            <a:r>
              <a:rPr lang="en-US" altLang="zh-CN" dirty="0"/>
              <a:t>employer solves the following maximization problem:</a:t>
            </a:r>
          </a:p>
          <a:p>
            <a:pPr marL="685800" lvl="2" algn="ctr">
              <a:spcBef>
                <a:spcPts val="1000"/>
              </a:spcBef>
            </a:pPr>
            <a:r>
              <a:rPr lang="en-US" altLang="zh-CN" sz="2000" dirty="0"/>
              <a:t>max{</a:t>
            </a:r>
            <a:r>
              <a:rPr lang="en-US" altLang="zh-CN" sz="2000" dirty="0" err="1"/>
              <a:t>p</a:t>
            </a:r>
            <a:r>
              <a:rPr lang="en-US" altLang="zh-CN" sz="2000" baseline="-25000" dirty="0" err="1"/>
              <a:t>L</a:t>
            </a:r>
            <a:r>
              <a:rPr lang="en-US" altLang="zh-CN" sz="2000" dirty="0"/>
              <a:t>[1-l]U[</a:t>
            </a:r>
            <a:r>
              <a:rPr lang="el-GR" altLang="zh-CN" sz="2000" dirty="0">
                <a:latin typeface="Century Gothic" panose="020B0502020202020204" pitchFamily="34" charset="0"/>
              </a:rPr>
              <a:t>θ</a:t>
            </a:r>
            <a:r>
              <a:rPr lang="en-US" altLang="zh-CN" sz="2000" baseline="-25000" dirty="0"/>
              <a:t>L </a:t>
            </a:r>
            <a:r>
              <a:rPr lang="en-US" altLang="zh-CN" sz="2000" dirty="0"/>
              <a:t>-t(</a:t>
            </a:r>
            <a:r>
              <a:rPr lang="el-GR" altLang="zh-CN" sz="2000" dirty="0">
                <a:latin typeface="Century Gothic" panose="020B0502020202020204" pitchFamily="34" charset="0"/>
              </a:rPr>
              <a:t>θ</a:t>
            </a:r>
            <a:r>
              <a:rPr lang="en-US" altLang="zh-CN" sz="2000" baseline="-25000" dirty="0"/>
              <a:t>L</a:t>
            </a:r>
            <a:r>
              <a:rPr lang="en-US" altLang="zh-CN" sz="2000" dirty="0"/>
              <a:t>)]+p</a:t>
            </a:r>
            <a:r>
              <a:rPr lang="en-US" altLang="zh-CN" sz="2000" baseline="-25000" dirty="0"/>
              <a:t>H</a:t>
            </a:r>
            <a:r>
              <a:rPr lang="en-US" altLang="zh-CN" sz="2000" dirty="0"/>
              <a:t>[1-l]U[</a:t>
            </a:r>
            <a:r>
              <a:rPr lang="el-GR" altLang="zh-CN" sz="2000" dirty="0">
                <a:latin typeface="Century Gothic" panose="020B0502020202020204" pitchFamily="34" charset="0"/>
              </a:rPr>
              <a:t>θ</a:t>
            </a:r>
            <a:r>
              <a:rPr lang="en-US" altLang="zh-CN" sz="2000" baseline="-25000" dirty="0"/>
              <a:t>H </a:t>
            </a:r>
            <a:r>
              <a:rPr lang="en-US" altLang="zh-CN" sz="2000" dirty="0"/>
              <a:t>-t(</a:t>
            </a:r>
            <a:r>
              <a:rPr lang="el-GR" altLang="zh-CN" sz="2000" dirty="0">
                <a:latin typeface="Century Gothic" panose="020B0502020202020204" pitchFamily="34" charset="0"/>
              </a:rPr>
              <a:t>θ</a:t>
            </a:r>
            <a:r>
              <a:rPr lang="en-US" altLang="zh-CN" sz="2000" baseline="-25000" dirty="0"/>
              <a:t>H</a:t>
            </a:r>
            <a:r>
              <a:rPr lang="en-US" altLang="zh-CN" sz="2000" dirty="0"/>
              <a:t>)]}</a:t>
            </a:r>
            <a:endParaRPr lang="en-US" altLang="zh-CN" dirty="0"/>
          </a:p>
          <a:p>
            <a:r>
              <a:rPr lang="en-US" altLang="zh-CN" dirty="0"/>
              <a:t>Subject to</a:t>
            </a:r>
          </a:p>
          <a:p>
            <a:pPr marL="685800" lvl="2" algn="ctr">
              <a:spcBef>
                <a:spcPts val="1000"/>
              </a:spcBef>
            </a:pPr>
            <a:r>
              <a:rPr lang="en-US" altLang="zh-CN" sz="2000" dirty="0" err="1"/>
              <a:t>p</a:t>
            </a:r>
            <a:r>
              <a:rPr lang="en-US" altLang="zh-CN" sz="2000" baseline="-25000" dirty="0" err="1"/>
              <a:t>L</a:t>
            </a:r>
            <a:r>
              <a:rPr lang="en-US" altLang="zh-CN" sz="2000" dirty="0"/>
              <a:t>[1-l]u[t(</a:t>
            </a:r>
            <a:r>
              <a:rPr lang="el-GR" altLang="zh-CN" sz="2000" dirty="0">
                <a:latin typeface="Century Gothic" panose="020B0502020202020204" pitchFamily="34" charset="0"/>
              </a:rPr>
              <a:t>θ</a:t>
            </a:r>
            <a:r>
              <a:rPr lang="en-US" altLang="zh-CN" sz="2000" baseline="-25000" dirty="0"/>
              <a:t>L</a:t>
            </a:r>
            <a:r>
              <a:rPr lang="en-US" altLang="zh-CN" sz="2000" dirty="0"/>
              <a:t>)-l]+p</a:t>
            </a:r>
            <a:r>
              <a:rPr lang="en-US" altLang="zh-CN" sz="2000" baseline="-25000" dirty="0"/>
              <a:t>H</a:t>
            </a:r>
            <a:r>
              <a:rPr lang="en-US" altLang="zh-CN" sz="2000" dirty="0"/>
              <a:t>[1-l]u[t(</a:t>
            </a:r>
            <a:r>
              <a:rPr lang="el-GR" altLang="zh-CN" sz="2000" dirty="0">
                <a:latin typeface="Century Gothic" panose="020B0502020202020204" pitchFamily="34" charset="0"/>
              </a:rPr>
              <a:t>θ</a:t>
            </a:r>
            <a:r>
              <a:rPr lang="en-US" altLang="zh-CN" sz="2000" baseline="-25000" dirty="0"/>
              <a:t>H</a:t>
            </a:r>
            <a:r>
              <a:rPr lang="en-US" altLang="zh-CN" sz="2000" dirty="0"/>
              <a:t>)-l]≥ū=u(1)</a:t>
            </a:r>
          </a:p>
          <a:p>
            <a:pPr marL="685800" lvl="2" algn="ctr">
              <a:spcBef>
                <a:spcPts val="1000"/>
              </a:spcBef>
            </a:pPr>
            <a:r>
              <a:rPr lang="en-US" altLang="zh-CN" sz="2000" dirty="0"/>
              <a:t>(1-l) </a:t>
            </a:r>
            <a:r>
              <a:rPr lang="az-Cyrl-AZ" altLang="zh-CN" sz="2000" dirty="0"/>
              <a:t>є</a:t>
            </a:r>
            <a:r>
              <a:rPr lang="en-US" altLang="zh-CN" sz="2000" dirty="0"/>
              <a:t> </a:t>
            </a:r>
            <a:r>
              <a:rPr lang="en-US" altLang="zh-CN" sz="2000" dirty="0" err="1"/>
              <a:t>argmax</a:t>
            </a:r>
            <a:r>
              <a:rPr lang="en-US" altLang="zh-CN" sz="2000" dirty="0"/>
              <a:t>{</a:t>
            </a:r>
            <a:r>
              <a:rPr lang="en-US" altLang="zh-CN" sz="2000" dirty="0" err="1"/>
              <a:t>p</a:t>
            </a:r>
            <a:r>
              <a:rPr lang="en-US" altLang="zh-CN" sz="2000" baseline="-25000" dirty="0" err="1"/>
              <a:t>L</a:t>
            </a:r>
            <a:r>
              <a:rPr lang="en-US" altLang="zh-CN" sz="2000" dirty="0"/>
              <a:t>[1-l]u[t(</a:t>
            </a:r>
            <a:r>
              <a:rPr lang="el-GR" altLang="zh-CN" sz="2000" dirty="0">
                <a:latin typeface="Century Gothic" panose="020B0502020202020204" pitchFamily="34" charset="0"/>
              </a:rPr>
              <a:t>θ</a:t>
            </a:r>
            <a:r>
              <a:rPr lang="en-US" altLang="zh-CN" sz="2000" baseline="-25000" dirty="0"/>
              <a:t>L</a:t>
            </a:r>
            <a:r>
              <a:rPr lang="en-US" altLang="zh-CN" sz="2000" dirty="0"/>
              <a:t>)-l]+p</a:t>
            </a:r>
            <a:r>
              <a:rPr lang="en-US" altLang="zh-CN" sz="2000" baseline="-25000" dirty="0"/>
              <a:t>H</a:t>
            </a:r>
            <a:r>
              <a:rPr lang="en-US" altLang="zh-CN" sz="2000" dirty="0"/>
              <a:t>[1-l]u[t(</a:t>
            </a:r>
            <a:r>
              <a:rPr lang="el-GR" altLang="zh-CN" sz="2000" dirty="0">
                <a:latin typeface="Century Gothic" panose="020B0502020202020204" pitchFamily="34" charset="0"/>
              </a:rPr>
              <a:t>θ</a:t>
            </a:r>
            <a:r>
              <a:rPr lang="en-US" altLang="zh-CN" sz="2000" baseline="-25000" dirty="0"/>
              <a:t>H</a:t>
            </a:r>
            <a:r>
              <a:rPr lang="en-US" altLang="zh-CN" sz="2000" dirty="0"/>
              <a:t>)-l]}</a:t>
            </a:r>
          </a:p>
          <a:p>
            <a:r>
              <a:rPr lang="en-US" altLang="zh-CN" dirty="0"/>
              <a:t>the employer chooses the optimal compensation contract {t(</a:t>
            </a:r>
            <a:r>
              <a:rPr lang="el-GR" altLang="zh-CN" dirty="0">
                <a:latin typeface="Century Gothic" panose="020B0502020202020204" pitchFamily="34" charset="0"/>
              </a:rPr>
              <a:t>θ</a:t>
            </a:r>
            <a:r>
              <a:rPr lang="en-US" altLang="zh-CN" baseline="-25000" dirty="0"/>
              <a:t>j</a:t>
            </a:r>
            <a:r>
              <a:rPr lang="en-US" altLang="zh-CN" dirty="0"/>
              <a:t>)} to maximize his expected </a:t>
            </a:r>
            <a:r>
              <a:rPr lang="en-US" altLang="zh-CN" dirty="0" smtClean="0"/>
              <a:t>utility</a:t>
            </a:r>
            <a:endParaRPr lang="en-US" altLang="zh-C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58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00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Example 5: Moral Hazard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28600" lvl="1">
              <a:spcBef>
                <a:spcPts val="1000"/>
              </a:spcBef>
            </a:pPr>
            <a:r>
              <a:rPr lang="en-US" altLang="zh-CN" dirty="0"/>
              <a:t>the effort level chosen by the employee is the outcome of the employee's own optimization problem:</a:t>
            </a:r>
          </a:p>
          <a:p>
            <a:pPr marL="228600" lvl="1" algn="ctr">
              <a:spcBef>
                <a:spcPts val="1000"/>
              </a:spcBef>
            </a:pPr>
            <a:r>
              <a:rPr lang="en-US" altLang="zh-CN" dirty="0"/>
              <a:t>(1-l) </a:t>
            </a:r>
            <a:r>
              <a:rPr lang="az-Cyrl-AZ" altLang="zh-CN" dirty="0"/>
              <a:t>є</a:t>
            </a:r>
            <a:r>
              <a:rPr lang="en-US" altLang="zh-CN" dirty="0"/>
              <a:t> </a:t>
            </a:r>
            <a:r>
              <a:rPr lang="en-US" altLang="zh-CN" dirty="0" err="1"/>
              <a:t>argmax</a:t>
            </a:r>
            <a:r>
              <a:rPr lang="en-US" altLang="zh-CN" dirty="0"/>
              <a:t>{</a:t>
            </a:r>
            <a:r>
              <a:rPr lang="en-US" altLang="zh-CN" dirty="0" err="1"/>
              <a:t>p</a:t>
            </a:r>
            <a:r>
              <a:rPr lang="en-US" altLang="zh-CN" baseline="-25000" dirty="0" err="1"/>
              <a:t>L</a:t>
            </a:r>
            <a:r>
              <a:rPr lang="en-US" altLang="zh-CN" dirty="0"/>
              <a:t>[1-l]u[t(</a:t>
            </a:r>
            <a:r>
              <a:rPr lang="el-GR" altLang="zh-CN" dirty="0">
                <a:latin typeface="Century Gothic" panose="020B0502020202020204" pitchFamily="34" charset="0"/>
              </a:rPr>
              <a:t>θ</a:t>
            </a:r>
            <a:r>
              <a:rPr lang="en-US" altLang="zh-CN" baseline="-25000" dirty="0"/>
              <a:t>L</a:t>
            </a:r>
            <a:r>
              <a:rPr lang="en-US" altLang="zh-CN" dirty="0"/>
              <a:t>)-l]+p</a:t>
            </a:r>
            <a:r>
              <a:rPr lang="en-US" altLang="zh-CN" baseline="-25000" dirty="0"/>
              <a:t>H</a:t>
            </a:r>
            <a:r>
              <a:rPr lang="en-US" altLang="zh-CN" dirty="0"/>
              <a:t>[1-l]u[t(</a:t>
            </a:r>
            <a:r>
              <a:rPr lang="el-GR" altLang="zh-CN" dirty="0">
                <a:latin typeface="Century Gothic" panose="020B0502020202020204" pitchFamily="34" charset="0"/>
              </a:rPr>
              <a:t>θ</a:t>
            </a:r>
            <a:r>
              <a:rPr lang="en-US" altLang="zh-CN" baseline="-25000" dirty="0"/>
              <a:t>H</a:t>
            </a:r>
            <a:r>
              <a:rPr lang="en-US" altLang="zh-CN" dirty="0"/>
              <a:t>)-l</a:t>
            </a:r>
            <a:r>
              <a:rPr lang="en-US" altLang="zh-CN" dirty="0" smtClean="0"/>
              <a:t>]}</a:t>
            </a:r>
          </a:p>
          <a:p>
            <a:r>
              <a:rPr lang="en-US" altLang="zh-CN" dirty="0" smtClean="0"/>
              <a:t>An efficient trade-off between </a:t>
            </a:r>
            <a:r>
              <a:rPr lang="en-US" altLang="zh-CN" dirty="0"/>
              <a:t>insurance and incentives involves 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rewarding the employee </a:t>
            </a:r>
            <a:r>
              <a:rPr lang="en-US" altLang="zh-CN" dirty="0"/>
              <a:t>most for output outcomes that are most likely to arise when </a:t>
            </a:r>
            <a:r>
              <a:rPr lang="en-US" altLang="zh-CN" dirty="0" smtClean="0"/>
              <a:t>she puts </a:t>
            </a:r>
            <a:r>
              <a:rPr lang="en-US" altLang="zh-CN" dirty="0"/>
              <a:t>in the required level of </a:t>
            </a:r>
            <a:r>
              <a:rPr lang="en-US" altLang="zh-CN" dirty="0" smtClean="0"/>
              <a:t>effort</a:t>
            </a:r>
          </a:p>
          <a:p>
            <a:pPr lvl="1"/>
            <a:r>
              <a:rPr lang="en-US" altLang="zh-CN" dirty="0" smtClean="0"/>
              <a:t>punishing </a:t>
            </a:r>
            <a:r>
              <a:rPr lang="en-US" altLang="zh-CN" dirty="0"/>
              <a:t>her the most for </a:t>
            </a:r>
            <a:r>
              <a:rPr lang="en-US" altLang="zh-CN" dirty="0" smtClean="0"/>
              <a:t>outcomes that </a:t>
            </a:r>
            <a:r>
              <a:rPr lang="en-US" altLang="zh-CN" dirty="0"/>
              <a:t>are most likely to occur when she </a:t>
            </a:r>
            <a:r>
              <a:rPr lang="en-US" altLang="zh-CN" dirty="0" smtClean="0"/>
              <a:t>shirks</a:t>
            </a:r>
            <a:endParaRPr lang="en-US" altLang="zh-CN" dirty="0"/>
          </a:p>
          <a:p>
            <a:endParaRPr lang="zh-CN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59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9113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MATCHING THEORY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Definition on </a:t>
            </a:r>
            <a:r>
              <a:rPr lang="en-US" altLang="zh-CN" dirty="0" smtClean="0"/>
              <a:t>Wikipedia</a:t>
            </a:r>
          </a:p>
          <a:p>
            <a:pPr lvl="1"/>
            <a:r>
              <a:rPr lang="en-US" altLang="zh-CN" dirty="0" smtClean="0"/>
              <a:t>a </a:t>
            </a:r>
            <a:r>
              <a:rPr lang="en-US" altLang="zh-CN" dirty="0"/>
              <a:t>mathematical framework attempting to describe the formation of mutually beneficial relationships over time.</a:t>
            </a:r>
            <a:endParaRPr lang="en-US" altLang="zh-CN" dirty="0" smtClean="0"/>
          </a:p>
          <a:p>
            <a:r>
              <a:rPr lang="en-US" altLang="zh-CN" dirty="0"/>
              <a:t>Where is it used</a:t>
            </a:r>
          </a:p>
          <a:p>
            <a:pPr lvl="1"/>
            <a:r>
              <a:rPr lang="en-US" altLang="zh-CN" dirty="0"/>
              <a:t>The U.S. National Resident Matching </a:t>
            </a:r>
            <a:r>
              <a:rPr lang="en-US" altLang="zh-CN" dirty="0" smtClean="0"/>
              <a:t>Program (NRMP) </a:t>
            </a:r>
            <a:r>
              <a:rPr lang="en-US" altLang="zh-CN" dirty="0"/>
              <a:t>for medical school graduates</a:t>
            </a:r>
          </a:p>
          <a:p>
            <a:pPr lvl="1"/>
            <a:r>
              <a:rPr lang="en-US" altLang="zh-CN" dirty="0"/>
              <a:t>Public schools in Boston and NYC</a:t>
            </a:r>
          </a:p>
          <a:p>
            <a:pPr lvl="1"/>
            <a:r>
              <a:rPr lang="en-US" altLang="zh-CN" dirty="0"/>
              <a:t>Many medical and other labor markets across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9120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PART IV: Optimal </a:t>
            </a:r>
            <a:r>
              <a:rPr lang="en-US" altLang="zh-CN" dirty="0"/>
              <a:t>Contracting with </a:t>
            </a:r>
            <a:r>
              <a:rPr lang="en-US" altLang="zh-CN" dirty="0" err="1" smtClean="0"/>
              <a:t>Multiiateral</a:t>
            </a:r>
            <a:r>
              <a:rPr lang="en-US" altLang="zh-CN" dirty="0" smtClean="0"/>
              <a:t> </a:t>
            </a:r>
            <a:r>
              <a:rPr lang="en-US" altLang="zh-CN" dirty="0"/>
              <a:t>Asymmetric </a:t>
            </a:r>
            <a:r>
              <a:rPr lang="en-US" altLang="zh-CN" dirty="0" smtClean="0"/>
              <a:t>Information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many </a:t>
            </a:r>
            <a:r>
              <a:rPr lang="en-US" altLang="zh-CN" dirty="0"/>
              <a:t>situations where several contracting parties may possess </a:t>
            </a:r>
            <a:r>
              <a:rPr lang="en-US" altLang="zh-CN" dirty="0" smtClean="0"/>
              <a:t>relevant private </a:t>
            </a:r>
            <a:r>
              <a:rPr lang="en-US" altLang="zh-CN" dirty="0"/>
              <a:t>information or </a:t>
            </a:r>
            <a:r>
              <a:rPr lang="en-US" altLang="zh-CN" dirty="0" smtClean="0"/>
              <a:t>take </a:t>
            </a:r>
            <a:r>
              <a:rPr lang="en-US" altLang="zh-CN" dirty="0"/>
              <a:t>hidden </a:t>
            </a:r>
            <a:r>
              <a:rPr lang="en-US" altLang="zh-CN" dirty="0" smtClean="0"/>
              <a:t>actions </a:t>
            </a:r>
          </a:p>
          <a:p>
            <a:r>
              <a:rPr lang="en-US" altLang="zh-CN" dirty="0" smtClean="0"/>
              <a:t>the </a:t>
            </a:r>
            <a:r>
              <a:rPr lang="en-US" altLang="zh-CN" dirty="0"/>
              <a:t>most important and widely studied problem of contracting with multilateral hidden information </a:t>
            </a:r>
          </a:p>
          <a:p>
            <a:pPr lvl="1"/>
            <a:r>
              <a:rPr lang="en-US" altLang="zh-CN" dirty="0"/>
              <a:t>the design of auctions with multiple bidders</a:t>
            </a:r>
          </a:p>
          <a:p>
            <a:pPr lvl="1"/>
            <a:r>
              <a:rPr lang="en-US" altLang="zh-CN" dirty="0"/>
              <a:t>each with his or her own private information about the value of the objects that are put up for </a:t>
            </a:r>
            <a:r>
              <a:rPr lang="en-US" altLang="zh-CN" dirty="0" smtClean="0"/>
              <a:t>auction</a:t>
            </a:r>
            <a:endParaRPr lang="zh-CN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60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010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Conclusion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Matching Theory</a:t>
            </a:r>
          </a:p>
          <a:p>
            <a:r>
              <a:rPr lang="en-US" altLang="zh-CN" dirty="0" smtClean="0"/>
              <a:t>Contract Theory</a:t>
            </a:r>
          </a:p>
          <a:p>
            <a:endParaRPr lang="zh-CN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61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071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30937" y="805019"/>
            <a:ext cx="8832377" cy="1004888"/>
          </a:xfrm>
        </p:spPr>
        <p:txBody>
          <a:bodyPr/>
          <a:lstStyle/>
          <a:p>
            <a:r>
              <a:rPr lang="en-GB" altLang="zh-CN" sz="3200" dirty="0" smtClean="0"/>
              <a:t>PART I: Matching Problem with Complete </a:t>
            </a:r>
            <a:r>
              <a:rPr lang="en-US" altLang="ja-JP" sz="3200" dirty="0">
                <a:ea typeface="宋体" pitchFamily="2" charset="-122"/>
              </a:rPr>
              <a:t>Preference</a:t>
            </a:r>
            <a:r>
              <a:rPr lang="en-GB" altLang="zh-CN" sz="3200" dirty="0" smtClean="0"/>
              <a:t> </a:t>
            </a:r>
            <a:r>
              <a:rPr lang="en-GB" altLang="zh-CN" sz="3200" dirty="0" smtClean="0"/>
              <a:t>List</a:t>
            </a:r>
            <a:endParaRPr lang="en-US" altLang="zh-CN" sz="3200" dirty="0"/>
          </a:p>
        </p:txBody>
      </p:sp>
      <p:sp>
        <p:nvSpPr>
          <p:cNvPr id="65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30937" y="1996440"/>
            <a:ext cx="9880695" cy="4459224"/>
          </a:xfrm>
        </p:spPr>
        <p:txBody>
          <a:bodyPr/>
          <a:lstStyle/>
          <a:p>
            <a:pPr>
              <a:lnSpc>
                <a:spcPct val="105000"/>
              </a:lnSpc>
            </a:pPr>
            <a:r>
              <a:rPr lang="en-US" altLang="zh-CN" sz="2600" dirty="0" smtClean="0">
                <a:ea typeface="宋体" panose="02010600030101010101" pitchFamily="2" charset="-122"/>
                <a:cs typeface="Times New Roman" panose="02020603050405020304" pitchFamily="18" charset="0"/>
              </a:rPr>
              <a:t>Three </a:t>
            </a:r>
            <a:r>
              <a:rPr lang="en-US" altLang="zh-CN" sz="2600" dirty="0">
                <a:ea typeface="宋体" panose="02010600030101010101" pitchFamily="2" charset="-122"/>
                <a:cs typeface="Times New Roman" panose="02020603050405020304" pitchFamily="18" charset="0"/>
              </a:rPr>
              <a:t>types of matching problems</a:t>
            </a:r>
          </a:p>
          <a:p>
            <a:pPr lvl="1">
              <a:lnSpc>
                <a:spcPct val="105000"/>
              </a:lnSpc>
            </a:pPr>
            <a:r>
              <a:rPr lang="en-US" altLang="zh-CN" sz="2400" dirty="0">
                <a:ea typeface="宋体" panose="02010600030101010101" pitchFamily="2" charset="-122"/>
                <a:cs typeface="Times New Roman" panose="02020603050405020304" pitchFamily="18" charset="0"/>
              </a:rPr>
              <a:t>One-to-one (stable marriage)</a:t>
            </a:r>
          </a:p>
          <a:p>
            <a:pPr lvl="1">
              <a:lnSpc>
                <a:spcPct val="105000"/>
              </a:lnSpc>
            </a:pPr>
            <a:r>
              <a:rPr lang="en-US" altLang="zh-CN" sz="2400" dirty="0">
                <a:ea typeface="宋体" panose="02010600030101010101" pitchFamily="2" charset="-122"/>
                <a:cs typeface="Times New Roman" panose="02020603050405020304" pitchFamily="18" charset="0"/>
              </a:rPr>
              <a:t>One-to-many (college admissions)</a:t>
            </a:r>
          </a:p>
          <a:p>
            <a:pPr lvl="1">
              <a:lnSpc>
                <a:spcPct val="105000"/>
              </a:lnSpc>
            </a:pPr>
            <a:r>
              <a:rPr lang="en-US" altLang="zh-CN" sz="2400" dirty="0">
                <a:ea typeface="宋体" panose="02010600030101010101" pitchFamily="2" charset="-122"/>
                <a:cs typeface="Times New Roman" panose="02020603050405020304" pitchFamily="18" charset="0"/>
              </a:rPr>
              <a:t>Many-to-many (complex scenarios, P2P</a:t>
            </a:r>
            <a:r>
              <a:rPr lang="en-US" altLang="zh-CN" sz="2400" dirty="0" smtClean="0">
                <a:ea typeface="宋体" panose="02010600030101010101" pitchFamily="2" charset="-122"/>
                <a:cs typeface="Times New Roman" panose="02020603050405020304" pitchFamily="18" charset="0"/>
              </a:rPr>
              <a:t>)</a:t>
            </a:r>
            <a:endParaRPr lang="en-US" altLang="zh-CN" sz="2400" dirty="0"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6010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566928" y="796177"/>
            <a:ext cx="7993063" cy="1004888"/>
          </a:xfrm>
        </p:spPr>
        <p:txBody>
          <a:bodyPr/>
          <a:lstStyle/>
          <a:p>
            <a:pPr>
              <a:defRPr/>
            </a:pPr>
            <a:r>
              <a:rPr lang="en-GB" sz="3300" dirty="0"/>
              <a:t>Solution of a Matching Problem</a:t>
            </a:r>
          </a:p>
        </p:txBody>
      </p:sp>
      <p:sp>
        <p:nvSpPr>
          <p:cNvPr id="65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6928" y="2033016"/>
            <a:ext cx="9820656" cy="4386072"/>
          </a:xfrm>
        </p:spPr>
        <p:txBody>
          <a:bodyPr/>
          <a:lstStyle/>
          <a:p>
            <a:pPr>
              <a:lnSpc>
                <a:spcPct val="105000"/>
              </a:lnSpc>
            </a:pPr>
            <a:r>
              <a:rPr lang="en-US" altLang="zh-CN" sz="2600" dirty="0">
                <a:ea typeface="宋体" panose="02010600030101010101" pitchFamily="2" charset="-122"/>
                <a:cs typeface="Times New Roman" panose="02020603050405020304" pitchFamily="18" charset="0"/>
              </a:rPr>
              <a:t>We seek to find a </a:t>
            </a:r>
            <a:r>
              <a:rPr lang="en-US" altLang="zh-CN" sz="2600" b="1" dirty="0">
                <a:ea typeface="宋体" panose="02010600030101010101" pitchFamily="2" charset="-122"/>
                <a:cs typeface="Times New Roman" panose="02020603050405020304" pitchFamily="18" charset="0"/>
              </a:rPr>
              <a:t>stable matching</a:t>
            </a:r>
            <a:r>
              <a:rPr lang="en-US" altLang="zh-CN" sz="2600" dirty="0">
                <a:ea typeface="宋体" panose="02010600030101010101" pitchFamily="2" charset="-122"/>
                <a:cs typeface="Times New Roman" panose="02020603050405020304" pitchFamily="18" charset="0"/>
              </a:rPr>
              <a:t> such that</a:t>
            </a:r>
          </a:p>
          <a:p>
            <a:pPr lvl="1">
              <a:lnSpc>
                <a:spcPct val="105000"/>
              </a:lnSpc>
            </a:pPr>
            <a:r>
              <a:rPr lang="en-US" altLang="zh-CN" sz="2400" dirty="0">
                <a:ea typeface="宋体" panose="02010600030101010101" pitchFamily="2" charset="-122"/>
                <a:cs typeface="Times New Roman" panose="02020603050405020304" pitchFamily="18" charset="0"/>
              </a:rPr>
              <a:t>There does not exist any pair of players, </a:t>
            </a:r>
            <a:r>
              <a:rPr lang="en-US" altLang="zh-CN" sz="2400" i="1" dirty="0" err="1">
                <a:ea typeface="宋体" panose="02010600030101010101" pitchFamily="2" charset="-122"/>
                <a:cs typeface="Times New Roman" panose="02020603050405020304" pitchFamily="18" charset="0"/>
              </a:rPr>
              <a:t>i</a:t>
            </a:r>
            <a:r>
              <a:rPr lang="en-US" altLang="zh-CN" sz="2400" dirty="0">
                <a:ea typeface="宋体" panose="02010600030101010101" pitchFamily="2" charset="-122"/>
                <a:cs typeface="Times New Roman" panose="02020603050405020304" pitchFamily="18" charset="0"/>
              </a:rPr>
              <a:t> and </a:t>
            </a:r>
            <a:r>
              <a:rPr lang="en-US" altLang="zh-CN" sz="2400" i="1" dirty="0">
                <a:ea typeface="宋体" panose="02010600030101010101" pitchFamily="2" charset="-122"/>
                <a:cs typeface="Times New Roman" panose="02020603050405020304" pitchFamily="18" charset="0"/>
              </a:rPr>
              <a:t>j </a:t>
            </a:r>
            <a:r>
              <a:rPr lang="en-US" altLang="zh-CN" sz="2400" dirty="0">
                <a:ea typeface="宋体" panose="02010600030101010101" pitchFamily="2" charset="-122"/>
                <a:cs typeface="Times New Roman" panose="02020603050405020304" pitchFamily="18" charset="0"/>
              </a:rPr>
              <a:t>matches, respectively to players,</a:t>
            </a:r>
            <a:r>
              <a:rPr lang="en-US" altLang="zh-CN" sz="2400" i="1" dirty="0">
                <a:ea typeface="宋体" panose="02010600030101010101" pitchFamily="2" charset="-122"/>
                <a:cs typeface="Times New Roman" panose="02020603050405020304" pitchFamily="18" charset="0"/>
              </a:rPr>
              <a:t> a </a:t>
            </a:r>
            <a:r>
              <a:rPr lang="en-US" altLang="zh-CN" sz="2400" dirty="0">
                <a:ea typeface="宋体" panose="02010600030101010101" pitchFamily="2" charset="-122"/>
                <a:cs typeface="Times New Roman" panose="02020603050405020304" pitchFamily="18" charset="0"/>
              </a:rPr>
              <a:t>and</a:t>
            </a:r>
            <a:r>
              <a:rPr lang="en-US" altLang="zh-CN" sz="2400" i="1" dirty="0">
                <a:ea typeface="宋体" panose="02010600030101010101" pitchFamily="2" charset="-122"/>
                <a:cs typeface="Times New Roman" panose="02020603050405020304" pitchFamily="18" charset="0"/>
              </a:rPr>
              <a:t> b </a:t>
            </a:r>
            <a:r>
              <a:rPr lang="en-US" altLang="zh-CN" sz="2400" dirty="0">
                <a:ea typeface="宋体" panose="02010600030101010101" pitchFamily="2" charset="-122"/>
                <a:cs typeface="Times New Roman" panose="02020603050405020304" pitchFamily="18" charset="0"/>
              </a:rPr>
              <a:t>but..</a:t>
            </a:r>
          </a:p>
          <a:p>
            <a:pPr lvl="1">
              <a:lnSpc>
                <a:spcPct val="105000"/>
              </a:lnSpc>
            </a:pPr>
            <a:r>
              <a:rPr lang="en-US" altLang="zh-CN" sz="2400" i="1" dirty="0">
                <a:ea typeface="宋体" panose="02010600030101010101" pitchFamily="2" charset="-122"/>
                <a:cs typeface="Times New Roman" panose="02020603050405020304" pitchFamily="18" charset="0"/>
              </a:rPr>
              <a:t>j</a:t>
            </a:r>
            <a:r>
              <a:rPr lang="en-US" altLang="zh-CN" sz="2400" dirty="0">
                <a:ea typeface="宋体" panose="02010600030101010101" pitchFamily="2" charset="-122"/>
                <a:cs typeface="Times New Roman" panose="02020603050405020304" pitchFamily="18" charset="0"/>
              </a:rPr>
              <a:t> prefers </a:t>
            </a:r>
            <a:r>
              <a:rPr lang="en-US" altLang="zh-CN" sz="2400" i="1" dirty="0">
                <a:ea typeface="宋体" panose="02010600030101010101" pitchFamily="2" charset="-122"/>
                <a:cs typeface="Times New Roman" panose="02020603050405020304" pitchFamily="18" charset="0"/>
              </a:rPr>
              <a:t>a</a:t>
            </a:r>
            <a:r>
              <a:rPr lang="en-US" altLang="zh-CN" sz="2400" dirty="0">
                <a:ea typeface="宋体" panose="02010600030101010101" pitchFamily="2" charset="-122"/>
                <a:cs typeface="Times New Roman" panose="02020603050405020304" pitchFamily="18" charset="0"/>
              </a:rPr>
              <a:t> to </a:t>
            </a:r>
            <a:r>
              <a:rPr lang="en-US" altLang="zh-CN" sz="2400" i="1" dirty="0">
                <a:ea typeface="宋体" panose="02010600030101010101" pitchFamily="2" charset="-122"/>
                <a:cs typeface="Times New Roman" panose="02020603050405020304" pitchFamily="18" charset="0"/>
              </a:rPr>
              <a:t>b</a:t>
            </a:r>
            <a:r>
              <a:rPr lang="en-US" altLang="zh-CN" sz="2400" dirty="0">
                <a:ea typeface="宋体" panose="02010600030101010101" pitchFamily="2" charset="-122"/>
                <a:cs typeface="Times New Roman" panose="02020603050405020304" pitchFamily="18" charset="0"/>
              </a:rPr>
              <a:t> and </a:t>
            </a:r>
            <a:r>
              <a:rPr lang="en-US" altLang="zh-CN" sz="2400" i="1" dirty="0">
                <a:ea typeface="宋体" panose="02010600030101010101" pitchFamily="2" charset="-122"/>
                <a:cs typeface="Times New Roman" panose="02020603050405020304" pitchFamily="18" charset="0"/>
              </a:rPr>
              <a:t>a</a:t>
            </a:r>
            <a:r>
              <a:rPr lang="en-US" altLang="zh-CN" sz="2400" dirty="0">
                <a:ea typeface="宋体" panose="02010600030101010101" pitchFamily="2" charset="-122"/>
                <a:cs typeface="Times New Roman" panose="02020603050405020304" pitchFamily="18" charset="0"/>
              </a:rPr>
              <a:t> prefers </a:t>
            </a:r>
            <a:r>
              <a:rPr lang="en-US" altLang="zh-CN" sz="2400" i="1" dirty="0">
                <a:ea typeface="宋体" panose="02010600030101010101" pitchFamily="2" charset="-122"/>
                <a:cs typeface="Times New Roman" panose="02020603050405020304" pitchFamily="18" charset="0"/>
              </a:rPr>
              <a:t>j</a:t>
            </a:r>
            <a:r>
              <a:rPr lang="en-US" altLang="zh-CN" sz="2400" dirty="0">
                <a:ea typeface="宋体" panose="02010600030101010101" pitchFamily="2" charset="-122"/>
                <a:cs typeface="Times New Roman" panose="02020603050405020304" pitchFamily="18" charset="0"/>
              </a:rPr>
              <a:t> to </a:t>
            </a:r>
            <a:r>
              <a:rPr lang="en-US" altLang="zh-CN" sz="2400" i="1" dirty="0" err="1">
                <a:ea typeface="宋体" panose="02010600030101010101" pitchFamily="2" charset="-122"/>
                <a:cs typeface="Times New Roman" panose="02020603050405020304" pitchFamily="18" charset="0"/>
              </a:rPr>
              <a:t>i</a:t>
            </a:r>
            <a:endParaRPr lang="en-US" altLang="zh-CN" sz="2400" i="1" dirty="0"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05000"/>
              </a:lnSpc>
            </a:pPr>
            <a:r>
              <a:rPr lang="en-US" altLang="zh-CN" sz="2600" dirty="0">
                <a:ea typeface="宋体" panose="02010600030101010101" pitchFamily="2" charset="-122"/>
                <a:cs typeface="Times New Roman" panose="02020603050405020304" pitchFamily="18" charset="0"/>
              </a:rPr>
              <a:t>How can we find a stable matching?</a:t>
            </a:r>
            <a:endParaRPr lang="en-US" altLang="zh-CN" sz="2600" i="1" dirty="0"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lvl="1">
              <a:lnSpc>
                <a:spcPct val="105000"/>
              </a:lnSpc>
            </a:pPr>
            <a:r>
              <a:rPr lang="en-US" altLang="zh-CN" sz="2400" dirty="0" smtClean="0">
                <a:ea typeface="宋体" panose="02010600030101010101" pitchFamily="2" charset="-122"/>
                <a:cs typeface="Times New Roman" panose="02020603050405020304" pitchFamily="18" charset="0"/>
              </a:rPr>
              <a:t>many </a:t>
            </a:r>
            <a:r>
              <a:rPr lang="en-US" altLang="zh-CN" sz="2400" dirty="0">
                <a:ea typeface="宋体" panose="02010600030101010101" pitchFamily="2" charset="-122"/>
                <a:cs typeface="Times New Roman" panose="02020603050405020304" pitchFamily="18" charset="0"/>
              </a:rPr>
              <a:t>approaches(minimizing sum/ max of ranks, minimizing diff of total ranks, Gale and Shapley algorithm)</a:t>
            </a:r>
          </a:p>
          <a:p>
            <a:pPr lvl="1">
              <a:lnSpc>
                <a:spcPct val="105000"/>
              </a:lnSpc>
            </a:pPr>
            <a:r>
              <a:rPr lang="en-US" altLang="zh-CN" sz="2400" b="1" dirty="0">
                <a:ea typeface="宋体" panose="02010600030101010101" pitchFamily="2" charset="-122"/>
                <a:cs typeface="Times New Roman" panose="02020603050405020304" pitchFamily="18" charset="0"/>
              </a:rPr>
              <a:t>Most popular: </a:t>
            </a:r>
            <a:r>
              <a:rPr lang="en-US" altLang="zh-CN" sz="2400" dirty="0">
                <a:ea typeface="宋体" panose="02010600030101010101" pitchFamily="2" charset="-122"/>
                <a:cs typeface="Times New Roman" panose="02020603050405020304" pitchFamily="18" charset="0"/>
              </a:rPr>
              <a:t>Deferred acceptance or GS algorithm</a:t>
            </a:r>
          </a:p>
          <a:p>
            <a:pPr lvl="1">
              <a:lnSpc>
                <a:spcPct val="105000"/>
              </a:lnSpc>
            </a:pPr>
            <a:r>
              <a:rPr lang="en-US" altLang="zh-CN" sz="2400" dirty="0">
                <a:ea typeface="宋体" panose="02010600030101010101" pitchFamily="2" charset="-122"/>
                <a:cs typeface="Times New Roman" panose="02020603050405020304" pitchFamily="18" charset="0"/>
              </a:rPr>
              <a:t>Illustrated via an </a:t>
            </a:r>
            <a:r>
              <a:rPr lang="en-US" altLang="zh-CN" sz="2400" dirty="0" smtClean="0">
                <a:ea typeface="宋体" panose="02010600030101010101" pitchFamily="2" charset="-122"/>
                <a:cs typeface="Times New Roman" panose="02020603050405020304" pitchFamily="18" charset="0"/>
              </a:rPr>
              <a:t>example</a:t>
            </a:r>
            <a:endParaRPr lang="en-US" altLang="zh-CN" sz="2400" dirty="0"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0732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41961" y="686405"/>
            <a:ext cx="7313613" cy="1143000"/>
          </a:xfrm>
        </p:spPr>
        <p:txBody>
          <a:bodyPr/>
          <a:lstStyle/>
          <a:p>
            <a:pPr>
              <a:defRPr/>
            </a:pPr>
            <a:r>
              <a:rPr lang="en-US" altLang="zh-CN" sz="3200" dirty="0"/>
              <a:t>Example 1: Matching partners</a:t>
            </a:r>
            <a:endParaRPr lang="en-US" altLang="zh-CN" sz="3300" dirty="0">
              <a:ea typeface="宋体" pitchFamily="2" charset="-122"/>
            </a:endParaRPr>
          </a:p>
        </p:txBody>
      </p:sp>
      <p:grpSp>
        <p:nvGrpSpPr>
          <p:cNvPr id="41987" name="Group 3"/>
          <p:cNvGrpSpPr>
            <a:grpSpLocks/>
          </p:cNvGrpSpPr>
          <p:nvPr/>
        </p:nvGrpSpPr>
        <p:grpSpPr bwMode="auto">
          <a:xfrm>
            <a:off x="292363" y="1994940"/>
            <a:ext cx="1801368" cy="1538967"/>
            <a:chOff x="960" y="1008"/>
            <a:chExt cx="816" cy="754"/>
          </a:xfrm>
        </p:grpSpPr>
        <p:pic>
          <p:nvPicPr>
            <p:cNvPr id="42027" name="Picture 4" descr="j023304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60" y="1008"/>
              <a:ext cx="576" cy="5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2028" name="Text Box 5"/>
            <p:cNvSpPr txBox="1">
              <a:spLocks noChangeArrowheads="1"/>
            </p:cNvSpPr>
            <p:nvPr/>
          </p:nvSpPr>
          <p:spPr bwMode="auto">
            <a:xfrm>
              <a:off x="1056" y="1536"/>
              <a:ext cx="720" cy="2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dirty="0">
                  <a:latin typeface="Verdana" panose="020B0604030504040204" pitchFamily="34" charset="0"/>
                  <a:ea typeface="宋体" panose="02010600030101010101" pitchFamily="2" charset="-122"/>
                </a:rPr>
                <a:t>Adam</a:t>
              </a:r>
            </a:p>
          </p:txBody>
        </p:sp>
      </p:grpSp>
      <p:grpSp>
        <p:nvGrpSpPr>
          <p:cNvPr id="41988" name="Group 6"/>
          <p:cNvGrpSpPr>
            <a:grpSpLocks/>
          </p:cNvGrpSpPr>
          <p:nvPr/>
        </p:nvGrpSpPr>
        <p:grpSpPr bwMode="auto">
          <a:xfrm>
            <a:off x="1432442" y="2974666"/>
            <a:ext cx="1444214" cy="1594288"/>
            <a:chOff x="1104" y="1776"/>
            <a:chExt cx="624" cy="743"/>
          </a:xfrm>
        </p:grpSpPr>
        <p:pic>
          <p:nvPicPr>
            <p:cNvPr id="42025" name="Picture 7" descr="j0232650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52" y="1776"/>
              <a:ext cx="359" cy="5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2026" name="Text Box 8"/>
            <p:cNvSpPr txBox="1">
              <a:spLocks noChangeArrowheads="1"/>
            </p:cNvSpPr>
            <p:nvPr/>
          </p:nvSpPr>
          <p:spPr bwMode="auto">
            <a:xfrm>
              <a:off x="1104" y="2304"/>
              <a:ext cx="624" cy="2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>
                  <a:latin typeface="Verdana" panose="020B0604030504040204" pitchFamily="34" charset="0"/>
                  <a:ea typeface="宋体" panose="02010600030101010101" pitchFamily="2" charset="-122"/>
                </a:rPr>
                <a:t>Bob</a:t>
              </a:r>
            </a:p>
          </p:txBody>
        </p:sp>
      </p:grpSp>
      <p:grpSp>
        <p:nvGrpSpPr>
          <p:cNvPr id="41989" name="Group 9"/>
          <p:cNvGrpSpPr>
            <a:grpSpLocks/>
          </p:cNvGrpSpPr>
          <p:nvPr/>
        </p:nvGrpSpPr>
        <p:grpSpPr bwMode="auto">
          <a:xfrm>
            <a:off x="552935" y="4146700"/>
            <a:ext cx="1793907" cy="1553363"/>
            <a:chOff x="1056" y="2544"/>
            <a:chExt cx="624" cy="820"/>
          </a:xfrm>
        </p:grpSpPr>
        <p:pic>
          <p:nvPicPr>
            <p:cNvPr id="42023" name="Picture 10" descr="j0232429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04" y="2544"/>
              <a:ext cx="363" cy="5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2024" name="Text Box 11"/>
            <p:cNvSpPr txBox="1">
              <a:spLocks noChangeArrowheads="1"/>
            </p:cNvSpPr>
            <p:nvPr/>
          </p:nvSpPr>
          <p:spPr bwMode="auto">
            <a:xfrm>
              <a:off x="1056" y="3120"/>
              <a:ext cx="624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>
                  <a:latin typeface="Verdana" panose="020B0604030504040204" pitchFamily="34" charset="0"/>
                  <a:ea typeface="宋体" panose="02010600030101010101" pitchFamily="2" charset="-122"/>
                </a:rPr>
                <a:t>Carl</a:t>
              </a:r>
            </a:p>
          </p:txBody>
        </p:sp>
      </p:grpSp>
      <p:grpSp>
        <p:nvGrpSpPr>
          <p:cNvPr id="41990" name="Group 12"/>
          <p:cNvGrpSpPr>
            <a:grpSpLocks/>
          </p:cNvGrpSpPr>
          <p:nvPr/>
        </p:nvGrpSpPr>
        <p:grpSpPr bwMode="auto">
          <a:xfrm>
            <a:off x="1356241" y="5327132"/>
            <a:ext cx="1773525" cy="1629666"/>
            <a:chOff x="1056" y="3360"/>
            <a:chExt cx="720" cy="804"/>
          </a:xfrm>
        </p:grpSpPr>
        <p:pic>
          <p:nvPicPr>
            <p:cNvPr id="42021" name="Picture 13" descr="j0232148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04" y="3360"/>
              <a:ext cx="464" cy="5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2022" name="Text Box 14"/>
            <p:cNvSpPr txBox="1">
              <a:spLocks noChangeArrowheads="1"/>
            </p:cNvSpPr>
            <p:nvPr/>
          </p:nvSpPr>
          <p:spPr bwMode="auto">
            <a:xfrm>
              <a:off x="1056" y="3936"/>
              <a:ext cx="720" cy="2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>
                  <a:latin typeface="Verdana" panose="020B0604030504040204" pitchFamily="34" charset="0"/>
                  <a:ea typeface="宋体" panose="02010600030101010101" pitchFamily="2" charset="-122"/>
                </a:rPr>
                <a:t>David</a:t>
              </a:r>
            </a:p>
          </p:txBody>
        </p:sp>
      </p:grpSp>
      <p:grpSp>
        <p:nvGrpSpPr>
          <p:cNvPr id="41991" name="Group 15"/>
          <p:cNvGrpSpPr>
            <a:grpSpLocks/>
          </p:cNvGrpSpPr>
          <p:nvPr/>
        </p:nvGrpSpPr>
        <p:grpSpPr bwMode="auto">
          <a:xfrm>
            <a:off x="6535437" y="1907251"/>
            <a:ext cx="1664208" cy="1639279"/>
            <a:chOff x="3360" y="1008"/>
            <a:chExt cx="672" cy="802"/>
          </a:xfrm>
        </p:grpSpPr>
        <p:pic>
          <p:nvPicPr>
            <p:cNvPr id="42019" name="Picture 16" descr="j0349093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60" y="1008"/>
              <a:ext cx="499" cy="6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2020" name="Text Box 17"/>
            <p:cNvSpPr txBox="1">
              <a:spLocks noChangeArrowheads="1"/>
            </p:cNvSpPr>
            <p:nvPr/>
          </p:nvSpPr>
          <p:spPr bwMode="auto">
            <a:xfrm>
              <a:off x="3408" y="1584"/>
              <a:ext cx="624" cy="2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>
                  <a:latin typeface="Verdana" panose="020B0604030504040204" pitchFamily="34" charset="0"/>
                  <a:ea typeface="宋体" panose="02010600030101010101" pitchFamily="2" charset="-122"/>
                </a:rPr>
                <a:t>Fran</a:t>
              </a:r>
            </a:p>
          </p:txBody>
        </p:sp>
      </p:grpSp>
      <p:grpSp>
        <p:nvGrpSpPr>
          <p:cNvPr id="41992" name="Group 18"/>
          <p:cNvGrpSpPr>
            <a:grpSpLocks/>
          </p:cNvGrpSpPr>
          <p:nvPr/>
        </p:nvGrpSpPr>
        <p:grpSpPr bwMode="auto">
          <a:xfrm>
            <a:off x="7502737" y="2974669"/>
            <a:ext cx="1569720" cy="1443248"/>
            <a:chOff x="3479" y="1824"/>
            <a:chExt cx="624" cy="681"/>
          </a:xfrm>
        </p:grpSpPr>
        <p:pic>
          <p:nvPicPr>
            <p:cNvPr id="42017" name="Picture 19" descr="j0355917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04" y="1824"/>
              <a:ext cx="353" cy="5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2018" name="Text Box 20"/>
            <p:cNvSpPr txBox="1">
              <a:spLocks noChangeArrowheads="1"/>
            </p:cNvSpPr>
            <p:nvPr/>
          </p:nvSpPr>
          <p:spPr bwMode="auto">
            <a:xfrm>
              <a:off x="3479" y="2287"/>
              <a:ext cx="624" cy="2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dirty="0" err="1">
                  <a:latin typeface="Verdana" panose="020B0604030504040204" pitchFamily="34" charset="0"/>
                  <a:ea typeface="宋体" panose="02010600030101010101" pitchFamily="2" charset="-122"/>
                </a:rPr>
                <a:t>Geeta</a:t>
              </a:r>
              <a:endParaRPr lang="en-US" altLang="zh-CN" dirty="0">
                <a:latin typeface="Verdana" panose="020B0604030504040204" pitchFamily="34" charset="0"/>
                <a:ea typeface="宋体" panose="02010600030101010101" pitchFamily="2" charset="-122"/>
              </a:endParaRPr>
            </a:p>
          </p:txBody>
        </p:sp>
      </p:grpSp>
      <p:grpSp>
        <p:nvGrpSpPr>
          <p:cNvPr id="41993" name="Group 21"/>
          <p:cNvGrpSpPr>
            <a:grpSpLocks/>
          </p:cNvGrpSpPr>
          <p:nvPr/>
        </p:nvGrpSpPr>
        <p:grpSpPr bwMode="auto">
          <a:xfrm>
            <a:off x="7565628" y="5268354"/>
            <a:ext cx="1105809" cy="1721034"/>
            <a:chOff x="3408" y="3312"/>
            <a:chExt cx="489" cy="918"/>
          </a:xfrm>
        </p:grpSpPr>
        <p:pic>
          <p:nvPicPr>
            <p:cNvPr id="42015" name="Picture 22" descr="j0357969"/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08" y="3312"/>
              <a:ext cx="489" cy="6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2016" name="Rectangle 23"/>
            <p:cNvSpPr>
              <a:spLocks noChangeArrowheads="1"/>
            </p:cNvSpPr>
            <p:nvPr/>
          </p:nvSpPr>
          <p:spPr bwMode="auto">
            <a:xfrm>
              <a:off x="3455" y="3984"/>
              <a:ext cx="403" cy="2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dirty="0">
                  <a:latin typeface="Verdana" panose="020B0604030504040204" pitchFamily="34" charset="0"/>
                  <a:ea typeface="宋体" panose="02010600030101010101" pitchFamily="2" charset="-122"/>
                </a:rPr>
                <a:t>Irina</a:t>
              </a:r>
            </a:p>
          </p:txBody>
        </p:sp>
      </p:grpSp>
      <p:grpSp>
        <p:nvGrpSpPr>
          <p:cNvPr id="41994" name="Group 24"/>
          <p:cNvGrpSpPr>
            <a:grpSpLocks/>
          </p:cNvGrpSpPr>
          <p:nvPr/>
        </p:nvGrpSpPr>
        <p:grpSpPr bwMode="auto">
          <a:xfrm>
            <a:off x="6786575" y="4140101"/>
            <a:ext cx="1280803" cy="1711326"/>
            <a:chOff x="3408" y="2496"/>
            <a:chExt cx="624" cy="854"/>
          </a:xfrm>
        </p:grpSpPr>
        <p:pic>
          <p:nvPicPr>
            <p:cNvPr id="42013" name="Picture 25" descr="j0355921"/>
            <p:cNvPicPr>
              <a:picLocks noChangeAspect="1" noChangeArrowheads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56" y="2496"/>
              <a:ext cx="453" cy="6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2014" name="Text Box 26"/>
            <p:cNvSpPr txBox="1">
              <a:spLocks noChangeArrowheads="1"/>
            </p:cNvSpPr>
            <p:nvPr/>
          </p:nvSpPr>
          <p:spPr bwMode="auto">
            <a:xfrm>
              <a:off x="3408" y="3120"/>
              <a:ext cx="624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>
                  <a:latin typeface="Verdana" panose="020B0604030504040204" pitchFamily="34" charset="0"/>
                  <a:ea typeface="宋体" panose="02010600030101010101" pitchFamily="2" charset="-122"/>
                </a:rPr>
                <a:t>Heiki</a:t>
              </a:r>
            </a:p>
          </p:txBody>
        </p:sp>
      </p:grpSp>
      <p:grpSp>
        <p:nvGrpSpPr>
          <p:cNvPr id="41995" name="Group 54"/>
          <p:cNvGrpSpPr>
            <a:grpSpLocks/>
          </p:cNvGrpSpPr>
          <p:nvPr/>
        </p:nvGrpSpPr>
        <p:grpSpPr bwMode="auto">
          <a:xfrm>
            <a:off x="2346842" y="2431532"/>
            <a:ext cx="4572000" cy="4038600"/>
            <a:chOff x="1680" y="1248"/>
            <a:chExt cx="2880" cy="2544"/>
          </a:xfrm>
        </p:grpSpPr>
        <p:sp>
          <p:nvSpPr>
            <p:cNvPr id="41997" name="Line 36"/>
            <p:cNvSpPr>
              <a:spLocks noChangeShapeType="1"/>
            </p:cNvSpPr>
            <p:nvPr/>
          </p:nvSpPr>
          <p:spPr bwMode="auto">
            <a:xfrm flipV="1">
              <a:off x="1728" y="2208"/>
              <a:ext cx="2688" cy="1584"/>
            </a:xfrm>
            <a:prstGeom prst="line">
              <a:avLst/>
            </a:prstGeom>
            <a:noFill/>
            <a:ln w="9525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998" name="Line 37"/>
            <p:cNvSpPr>
              <a:spLocks noChangeShapeType="1"/>
            </p:cNvSpPr>
            <p:nvPr/>
          </p:nvSpPr>
          <p:spPr bwMode="auto">
            <a:xfrm>
              <a:off x="1728" y="3792"/>
              <a:ext cx="2784" cy="0"/>
            </a:xfrm>
            <a:prstGeom prst="line">
              <a:avLst/>
            </a:prstGeom>
            <a:noFill/>
            <a:ln w="9525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999" name="Line 38"/>
            <p:cNvSpPr>
              <a:spLocks noChangeShapeType="1"/>
            </p:cNvSpPr>
            <p:nvPr/>
          </p:nvSpPr>
          <p:spPr bwMode="auto">
            <a:xfrm>
              <a:off x="1776" y="2928"/>
              <a:ext cx="2784" cy="0"/>
            </a:xfrm>
            <a:prstGeom prst="line">
              <a:avLst/>
            </a:prstGeom>
            <a:noFill/>
            <a:ln w="9525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2000" name="Line 39"/>
            <p:cNvSpPr>
              <a:spLocks noChangeShapeType="1"/>
            </p:cNvSpPr>
            <p:nvPr/>
          </p:nvSpPr>
          <p:spPr bwMode="auto">
            <a:xfrm>
              <a:off x="1776" y="2928"/>
              <a:ext cx="2736" cy="864"/>
            </a:xfrm>
            <a:prstGeom prst="line">
              <a:avLst/>
            </a:prstGeom>
            <a:noFill/>
            <a:ln w="9525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2001" name="Line 41"/>
            <p:cNvSpPr>
              <a:spLocks noChangeShapeType="1"/>
            </p:cNvSpPr>
            <p:nvPr/>
          </p:nvSpPr>
          <p:spPr bwMode="auto">
            <a:xfrm flipV="1">
              <a:off x="1728" y="2928"/>
              <a:ext cx="2832" cy="864"/>
            </a:xfrm>
            <a:prstGeom prst="line">
              <a:avLst/>
            </a:prstGeom>
            <a:noFill/>
            <a:ln w="9525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2002" name="Line 42"/>
            <p:cNvSpPr>
              <a:spLocks noChangeShapeType="1"/>
            </p:cNvSpPr>
            <p:nvPr/>
          </p:nvSpPr>
          <p:spPr bwMode="auto">
            <a:xfrm flipV="1">
              <a:off x="1728" y="1440"/>
              <a:ext cx="2688" cy="2352"/>
            </a:xfrm>
            <a:prstGeom prst="line">
              <a:avLst/>
            </a:prstGeom>
            <a:noFill/>
            <a:ln w="9525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2003" name="Line 43"/>
            <p:cNvSpPr>
              <a:spLocks noChangeShapeType="1"/>
            </p:cNvSpPr>
            <p:nvPr/>
          </p:nvSpPr>
          <p:spPr bwMode="auto">
            <a:xfrm flipV="1">
              <a:off x="1776" y="2208"/>
              <a:ext cx="2640" cy="720"/>
            </a:xfrm>
            <a:prstGeom prst="line">
              <a:avLst/>
            </a:prstGeom>
            <a:noFill/>
            <a:ln w="9525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2004" name="Line 44"/>
            <p:cNvSpPr>
              <a:spLocks noChangeShapeType="1"/>
            </p:cNvSpPr>
            <p:nvPr/>
          </p:nvSpPr>
          <p:spPr bwMode="auto">
            <a:xfrm flipV="1">
              <a:off x="1776" y="1440"/>
              <a:ext cx="2640" cy="1488"/>
            </a:xfrm>
            <a:prstGeom prst="line">
              <a:avLst/>
            </a:prstGeom>
            <a:noFill/>
            <a:ln w="9525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2005" name="Line 45"/>
            <p:cNvSpPr>
              <a:spLocks noChangeShapeType="1"/>
            </p:cNvSpPr>
            <p:nvPr/>
          </p:nvSpPr>
          <p:spPr bwMode="auto">
            <a:xfrm>
              <a:off x="1776" y="2112"/>
              <a:ext cx="2784" cy="816"/>
            </a:xfrm>
            <a:prstGeom prst="line">
              <a:avLst/>
            </a:prstGeom>
            <a:noFill/>
            <a:ln w="9525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2006" name="Line 46"/>
            <p:cNvSpPr>
              <a:spLocks noChangeShapeType="1"/>
            </p:cNvSpPr>
            <p:nvPr/>
          </p:nvSpPr>
          <p:spPr bwMode="auto">
            <a:xfrm>
              <a:off x="1776" y="2112"/>
              <a:ext cx="2736" cy="1680"/>
            </a:xfrm>
            <a:prstGeom prst="line">
              <a:avLst/>
            </a:prstGeom>
            <a:noFill/>
            <a:ln w="9525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2007" name="Line 47"/>
            <p:cNvSpPr>
              <a:spLocks noChangeShapeType="1"/>
            </p:cNvSpPr>
            <p:nvPr/>
          </p:nvSpPr>
          <p:spPr bwMode="auto">
            <a:xfrm flipV="1">
              <a:off x="1776" y="1440"/>
              <a:ext cx="2640" cy="672"/>
            </a:xfrm>
            <a:prstGeom prst="line">
              <a:avLst/>
            </a:prstGeom>
            <a:noFill/>
            <a:ln w="9525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2008" name="Line 48"/>
            <p:cNvSpPr>
              <a:spLocks noChangeShapeType="1"/>
            </p:cNvSpPr>
            <p:nvPr/>
          </p:nvSpPr>
          <p:spPr bwMode="auto">
            <a:xfrm>
              <a:off x="1776" y="2112"/>
              <a:ext cx="2640" cy="96"/>
            </a:xfrm>
            <a:prstGeom prst="line">
              <a:avLst/>
            </a:prstGeom>
            <a:noFill/>
            <a:ln w="9525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2009" name="Line 49"/>
            <p:cNvSpPr>
              <a:spLocks noChangeShapeType="1"/>
            </p:cNvSpPr>
            <p:nvPr/>
          </p:nvSpPr>
          <p:spPr bwMode="auto">
            <a:xfrm>
              <a:off x="1680" y="1248"/>
              <a:ext cx="2832" cy="2544"/>
            </a:xfrm>
            <a:prstGeom prst="line">
              <a:avLst/>
            </a:prstGeom>
            <a:noFill/>
            <a:ln w="9525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2010" name="Line 50"/>
            <p:cNvSpPr>
              <a:spLocks noChangeShapeType="1"/>
            </p:cNvSpPr>
            <p:nvPr/>
          </p:nvSpPr>
          <p:spPr bwMode="auto">
            <a:xfrm>
              <a:off x="1680" y="1248"/>
              <a:ext cx="2880" cy="1680"/>
            </a:xfrm>
            <a:prstGeom prst="line">
              <a:avLst/>
            </a:prstGeom>
            <a:noFill/>
            <a:ln w="9525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2011" name="Line 51"/>
            <p:cNvSpPr>
              <a:spLocks noChangeShapeType="1"/>
            </p:cNvSpPr>
            <p:nvPr/>
          </p:nvSpPr>
          <p:spPr bwMode="auto">
            <a:xfrm>
              <a:off x="1680" y="1248"/>
              <a:ext cx="2736" cy="960"/>
            </a:xfrm>
            <a:prstGeom prst="line">
              <a:avLst/>
            </a:prstGeom>
            <a:noFill/>
            <a:ln w="9525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2012" name="Line 52"/>
            <p:cNvSpPr>
              <a:spLocks noChangeShapeType="1"/>
            </p:cNvSpPr>
            <p:nvPr/>
          </p:nvSpPr>
          <p:spPr bwMode="auto">
            <a:xfrm>
              <a:off x="1680" y="1248"/>
              <a:ext cx="2736" cy="192"/>
            </a:xfrm>
            <a:prstGeom prst="line">
              <a:avLst/>
            </a:prstGeom>
            <a:noFill/>
            <a:ln w="6350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9</a:t>
            </a:fld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8582770" y="2101119"/>
            <a:ext cx="4287334" cy="83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indent="-228600" defTabSz="914400">
              <a:lnSpc>
                <a:spcPct val="7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altLang="zh-CN" sz="1900" dirty="0"/>
              <a:t>women and men be matched</a:t>
            </a:r>
          </a:p>
          <a:p>
            <a:pPr marL="228600" indent="-228600" defTabSz="914400">
              <a:lnSpc>
                <a:spcPct val="7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altLang="zh-CN" sz="1900" dirty="0"/>
              <a:t>respecting their individual preferences </a:t>
            </a:r>
          </a:p>
        </p:txBody>
      </p:sp>
    </p:spTree>
    <p:extLst>
      <p:ext uri="{BB962C8B-B14F-4D97-AF65-F5344CB8AC3E}">
        <p14:creationId xmlns:p14="http://schemas.microsoft.com/office/powerpoint/2010/main" val="861035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TC104033917[[fn=Berlin]]</Template>
  <TotalTime>3291</TotalTime>
  <Words>4333</Words>
  <Application>Microsoft Office PowerPoint</Application>
  <PresentationFormat>Widescreen</PresentationFormat>
  <Paragraphs>749</Paragraphs>
  <Slides>61</Slides>
  <Notes>7</Notes>
  <HiddenSlides>0</HiddenSlides>
  <MMClips>0</MMClips>
  <ScaleCrop>false</ScaleCrop>
  <HeadingPairs>
    <vt:vector size="8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61</vt:i4>
      </vt:variant>
    </vt:vector>
  </HeadingPairs>
  <TitlesOfParts>
    <vt:vector size="73" baseType="lpstr">
      <vt:lpstr>ＭＳ Ｐゴシック</vt:lpstr>
      <vt:lpstr>宋体</vt:lpstr>
      <vt:lpstr>Arial</vt:lpstr>
      <vt:lpstr>Calibri</vt:lpstr>
      <vt:lpstr>Century Gothic</vt:lpstr>
      <vt:lpstr>Symbol</vt:lpstr>
      <vt:lpstr>Times New Roman</vt:lpstr>
      <vt:lpstr>Trebuchet MS</vt:lpstr>
      <vt:lpstr>Verdana</vt:lpstr>
      <vt:lpstr>Wingdings</vt:lpstr>
      <vt:lpstr>Berlin</vt:lpstr>
      <vt:lpstr>Equation</vt:lpstr>
      <vt:lpstr>A Tutorial on  Matching Theory  &amp; Contract Theory</vt:lpstr>
      <vt:lpstr>OUTLINE</vt:lpstr>
      <vt:lpstr>INTRODUCTION</vt:lpstr>
      <vt:lpstr>INTRODUCTION</vt:lpstr>
      <vt:lpstr>MATCHING THEORY</vt:lpstr>
      <vt:lpstr>MATCHING THEORY</vt:lpstr>
      <vt:lpstr>PART I: Matching Problem with Complete Preference List</vt:lpstr>
      <vt:lpstr>Solution of a Matching Problem</vt:lpstr>
      <vt:lpstr>Example 1: Matching partners</vt:lpstr>
      <vt:lpstr>Example 1: Matching partners</vt:lpstr>
      <vt:lpstr>Here Comes the Story…</vt:lpstr>
      <vt:lpstr>Search for a Matching</vt:lpstr>
      <vt:lpstr>Stable Matching</vt:lpstr>
      <vt:lpstr>Gale-Shapley Algorithm</vt:lpstr>
      <vt:lpstr>GS Algorithm</vt:lpstr>
      <vt:lpstr>Example 1: Matching partners</vt:lpstr>
      <vt:lpstr>Different Stable Matchings</vt:lpstr>
      <vt:lpstr>Extensions to new markets</vt:lpstr>
      <vt:lpstr>Example 2: Mini Cost Matching</vt:lpstr>
      <vt:lpstr>Cost Minimum but Not Stable</vt:lpstr>
      <vt:lpstr>Stability of Matching</vt:lpstr>
      <vt:lpstr>To Remove Blocking Pairs…</vt:lpstr>
      <vt:lpstr>PART II: Relaxed Preference Lists</vt:lpstr>
      <vt:lpstr>Stable Matching with Ties (SMT)</vt:lpstr>
      <vt:lpstr>Stable Matching with Incomplete List (SMI)</vt:lpstr>
      <vt:lpstr>Matching Games In communication networks</vt:lpstr>
      <vt:lpstr>Many-to-Many Game: Femto-cells</vt:lpstr>
      <vt:lpstr>Contract Theory</vt:lpstr>
      <vt:lpstr>Major Topics in Contract Theory</vt:lpstr>
      <vt:lpstr>Contracting Situation</vt:lpstr>
      <vt:lpstr>Problems in Contract Theory</vt:lpstr>
      <vt:lpstr>Example 1: Optimal Employment Contracts without Uncertainty, Hidden Information, or Hidden Actions</vt:lpstr>
      <vt:lpstr>PART I: Optimal Employment Contracts without Uncertainty, Hidden Information, or Hidden Actions</vt:lpstr>
      <vt:lpstr>Example 1: Optimal Employment Contracts without Uncertainty, Hidden Information, or Hidden Actions</vt:lpstr>
      <vt:lpstr>Example 1: Optimal Employment Contracts without Uncertainty, Hidden Information, or Hidden Actions</vt:lpstr>
      <vt:lpstr>Example 1: Optimal Employment Contracts without Uncertainty, Hidden Information, or Hidden Actions</vt:lpstr>
      <vt:lpstr>PART II: Optimal Contracts under Uncertainty</vt:lpstr>
      <vt:lpstr>Example 2: Pure Insurance</vt:lpstr>
      <vt:lpstr>Example 2: Pure Insurance</vt:lpstr>
      <vt:lpstr>Example 2: Pure Insurance</vt:lpstr>
      <vt:lpstr>Von Neumann–Morgenstern Utility Functions</vt:lpstr>
      <vt:lpstr>Example 3: Optimal Employment Contracts under Uncertainty</vt:lpstr>
      <vt:lpstr>Example 3: Optimal Employment Contracts under Uncertainty</vt:lpstr>
      <vt:lpstr>PART III: Information and Incentives</vt:lpstr>
      <vt:lpstr>Adverse Selection</vt:lpstr>
      <vt:lpstr>Screening Problems</vt:lpstr>
      <vt:lpstr>Screening Problems</vt:lpstr>
      <vt:lpstr>Example 4: Screening Problems</vt:lpstr>
      <vt:lpstr>Example 4: Adverse selection</vt:lpstr>
      <vt:lpstr>Example 4: Adverse selection</vt:lpstr>
      <vt:lpstr>Example 4: Adverse selection</vt:lpstr>
      <vt:lpstr>Example 4: Adverse selection</vt:lpstr>
      <vt:lpstr>Moral Hazard</vt:lpstr>
      <vt:lpstr>Moral Hazard</vt:lpstr>
      <vt:lpstr>PART III: Information and Incentives</vt:lpstr>
      <vt:lpstr>Example 5: Moral Hazard</vt:lpstr>
      <vt:lpstr>Example 5: Moral Hazard</vt:lpstr>
      <vt:lpstr>Example 5: Moral Hazard</vt:lpstr>
      <vt:lpstr>Example 5: Moral Hazard</vt:lpstr>
      <vt:lpstr>PART IV: Optimal Contracting with Multiiateral Asymmetric Information</vt:lpstr>
      <vt:lpstr>Conclusion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tutorial on  Contract Theory &amp; Matching Theory</dc:title>
  <dc:creator>yanru</dc:creator>
  <cp:lastModifiedBy>yanru</cp:lastModifiedBy>
  <cp:revision>130</cp:revision>
  <dcterms:created xsi:type="dcterms:W3CDTF">2013-06-20T21:14:07Z</dcterms:created>
  <dcterms:modified xsi:type="dcterms:W3CDTF">2013-06-24T23:24:54Z</dcterms:modified>
</cp:coreProperties>
</file>