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64" r:id="rId3"/>
    <p:sldId id="265" r:id="rId4"/>
    <p:sldId id="266" r:id="rId5"/>
    <p:sldId id="269" r:id="rId6"/>
    <p:sldId id="319" r:id="rId7"/>
    <p:sldId id="320" r:id="rId8"/>
    <p:sldId id="321" r:id="rId9"/>
    <p:sldId id="322" r:id="rId10"/>
    <p:sldId id="323" r:id="rId11"/>
    <p:sldId id="324" r:id="rId12"/>
    <p:sldId id="331" r:id="rId13"/>
    <p:sldId id="325" r:id="rId14"/>
    <p:sldId id="326" r:id="rId15"/>
    <p:sldId id="329" r:id="rId16"/>
    <p:sldId id="330" r:id="rId17"/>
    <p:sldId id="332" r:id="rId18"/>
    <p:sldId id="270" r:id="rId19"/>
    <p:sldId id="274" r:id="rId20"/>
    <p:sldId id="275" r:id="rId21"/>
    <p:sldId id="276" r:id="rId22"/>
    <p:sldId id="277" r:id="rId23"/>
    <p:sldId id="278" r:id="rId24"/>
    <p:sldId id="333" r:id="rId25"/>
    <p:sldId id="256" r:id="rId26"/>
    <p:sldId id="279" r:id="rId27"/>
    <p:sldId id="262" r:id="rId28"/>
    <p:sldId id="281" r:id="rId29"/>
    <p:sldId id="282" r:id="rId30"/>
    <p:sldId id="287" r:id="rId31"/>
    <p:sldId id="288" r:id="rId32"/>
    <p:sldId id="306" r:id="rId33"/>
    <p:sldId id="307" r:id="rId34"/>
    <p:sldId id="308" r:id="rId35"/>
    <p:sldId id="30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63" autoAdjust="0"/>
  </p:normalViewPr>
  <p:slideViewPr>
    <p:cSldViewPr>
      <p:cViewPr>
        <p:scale>
          <a:sx n="75" d="100"/>
          <a:sy n="75" d="100"/>
        </p:scale>
        <p:origin x="-2064" y="-3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25DC1-D479-4978-A62D-3A2846106B6D}"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A33B10ED-0DD3-47A7-B7A0-36D499952600}">
      <dgm:prSet/>
      <dgm:spPr/>
      <dgm:t>
        <a:bodyPr/>
        <a:lstStyle/>
        <a:p>
          <a:pPr rtl="0"/>
          <a:r>
            <a:rPr lang="en-US" b="1" dirty="0" smtClean="0">
              <a:solidFill>
                <a:schemeClr val="tx1"/>
              </a:solidFill>
            </a:rPr>
            <a:t>EPAC</a:t>
          </a:r>
          <a:endParaRPr lang="en-US" dirty="0">
            <a:solidFill>
              <a:schemeClr val="tx1"/>
            </a:solidFill>
          </a:endParaRPr>
        </a:p>
      </dgm:t>
    </dgm:pt>
    <dgm:pt modelId="{97A5FFB1-1550-49B5-B75B-75A6F19484AE}" type="parTrans" cxnId="{C4BF9504-3D33-453F-99E9-677419D997C0}">
      <dgm:prSet/>
      <dgm:spPr/>
      <dgm:t>
        <a:bodyPr/>
        <a:lstStyle/>
        <a:p>
          <a:endParaRPr lang="en-US"/>
        </a:p>
      </dgm:t>
    </dgm:pt>
    <dgm:pt modelId="{28A3BF63-228E-4573-B8E8-C81C9E828F41}" type="sibTrans" cxnId="{C4BF9504-3D33-453F-99E9-677419D997C0}">
      <dgm:prSet/>
      <dgm:spPr/>
      <dgm:t>
        <a:bodyPr/>
        <a:lstStyle/>
        <a:p>
          <a:endParaRPr lang="en-US"/>
        </a:p>
      </dgm:t>
    </dgm:pt>
    <dgm:pt modelId="{0EA54951-F536-4997-982E-5E9DBFADBBAF}">
      <dgm:prSet custT="1"/>
      <dgm:spPr/>
      <dgm:t>
        <a:bodyPr/>
        <a:lstStyle/>
        <a:p>
          <a:pPr rtl="0"/>
          <a:r>
            <a:rPr lang="en-US" sz="1800" dirty="0" smtClean="0">
              <a:solidFill>
                <a:schemeClr val="tx1"/>
              </a:solidFill>
            </a:rPr>
            <a:t>Industry</a:t>
          </a:r>
          <a:endParaRPr lang="en-US" sz="1800" dirty="0">
            <a:solidFill>
              <a:schemeClr val="tx1"/>
            </a:solidFill>
          </a:endParaRPr>
        </a:p>
      </dgm:t>
    </dgm:pt>
    <dgm:pt modelId="{E8C4A5F4-D99E-4535-92BE-DBB253B4BBC6}" type="parTrans" cxnId="{225E8886-29A4-48A2-B563-28590164CB49}">
      <dgm:prSet/>
      <dgm:spPr/>
      <dgm:t>
        <a:bodyPr/>
        <a:lstStyle/>
        <a:p>
          <a:endParaRPr lang="en-US"/>
        </a:p>
      </dgm:t>
    </dgm:pt>
    <dgm:pt modelId="{2B3A6695-6EF4-4166-8D03-A5D7801E8779}" type="sibTrans" cxnId="{225E8886-29A4-48A2-B563-28590164CB49}">
      <dgm:prSet/>
      <dgm:spPr/>
      <dgm:t>
        <a:bodyPr/>
        <a:lstStyle/>
        <a:p>
          <a:endParaRPr lang="en-US"/>
        </a:p>
      </dgm:t>
    </dgm:pt>
    <dgm:pt modelId="{EF7221BE-169A-4CBF-A2B4-20302ACBB9A5}">
      <dgm:prSet custT="1"/>
      <dgm:spPr/>
      <dgm:t>
        <a:bodyPr/>
        <a:lstStyle/>
        <a:p>
          <a:pPr rtl="0"/>
          <a:r>
            <a:rPr lang="en-US" sz="1600" dirty="0" smtClean="0">
              <a:solidFill>
                <a:schemeClr val="tx1"/>
              </a:solidFill>
            </a:rPr>
            <a:t>University</a:t>
          </a:r>
          <a:endParaRPr lang="en-US" sz="1400" dirty="0">
            <a:solidFill>
              <a:schemeClr val="tx1"/>
            </a:solidFill>
          </a:endParaRPr>
        </a:p>
      </dgm:t>
    </dgm:pt>
    <dgm:pt modelId="{8A82874D-84BF-468D-A701-CFC1F292DC91}" type="parTrans" cxnId="{0B336D76-221A-4AE4-A664-F17ABF0CF35B}">
      <dgm:prSet/>
      <dgm:spPr/>
      <dgm:t>
        <a:bodyPr/>
        <a:lstStyle/>
        <a:p>
          <a:endParaRPr lang="en-US"/>
        </a:p>
      </dgm:t>
    </dgm:pt>
    <dgm:pt modelId="{A6259D6C-FE58-4326-A995-2E337F9F8480}" type="sibTrans" cxnId="{0B336D76-221A-4AE4-A664-F17ABF0CF35B}">
      <dgm:prSet/>
      <dgm:spPr/>
      <dgm:t>
        <a:bodyPr/>
        <a:lstStyle/>
        <a:p>
          <a:endParaRPr lang="en-US"/>
        </a:p>
      </dgm:t>
    </dgm:pt>
    <dgm:pt modelId="{4DCD2286-DA0A-46F8-BB9D-0A7913EF8A2C}">
      <dgm:prSet custT="1"/>
      <dgm:spPr/>
      <dgm:t>
        <a:bodyPr/>
        <a:lstStyle/>
        <a:p>
          <a:pPr rtl="0"/>
          <a:r>
            <a:rPr lang="en-US" sz="1600" dirty="0" smtClean="0"/>
            <a:t>Industry Driven</a:t>
          </a:r>
          <a:endParaRPr lang="en-US" sz="1600" dirty="0"/>
        </a:p>
      </dgm:t>
    </dgm:pt>
    <dgm:pt modelId="{D19DEBF2-04C9-4B9B-9CF6-5B5FEF008CC3}" type="parTrans" cxnId="{3E12CDD9-573D-4BC5-A1DC-4219034CA769}">
      <dgm:prSet/>
      <dgm:spPr/>
      <dgm:t>
        <a:bodyPr/>
        <a:lstStyle/>
        <a:p>
          <a:endParaRPr lang="en-US"/>
        </a:p>
      </dgm:t>
    </dgm:pt>
    <dgm:pt modelId="{1C073A74-E708-40CF-9B7B-6C69918B93F7}" type="sibTrans" cxnId="{3E12CDD9-573D-4BC5-A1DC-4219034CA769}">
      <dgm:prSet/>
      <dgm:spPr/>
      <dgm:t>
        <a:bodyPr/>
        <a:lstStyle/>
        <a:p>
          <a:endParaRPr lang="en-US"/>
        </a:p>
      </dgm:t>
    </dgm:pt>
    <dgm:pt modelId="{836211D2-C296-4C49-BE81-4CC3153C2BB2}">
      <dgm:prSet custT="1"/>
      <dgm:spPr/>
      <dgm:t>
        <a:bodyPr/>
        <a:lstStyle/>
        <a:p>
          <a:pPr rtl="0"/>
          <a:r>
            <a:rPr lang="en-US" sz="1600" dirty="0" smtClean="0"/>
            <a:t>University Inspired</a:t>
          </a:r>
          <a:endParaRPr lang="en-US" sz="1600" dirty="0"/>
        </a:p>
      </dgm:t>
    </dgm:pt>
    <dgm:pt modelId="{A838CEB9-4815-44B8-BB13-AFFBA81A082A}" type="parTrans" cxnId="{BB0652EE-7FB5-4CAC-9E55-69E24D52BBD9}">
      <dgm:prSet/>
      <dgm:spPr/>
      <dgm:t>
        <a:bodyPr/>
        <a:lstStyle/>
        <a:p>
          <a:endParaRPr lang="en-US"/>
        </a:p>
      </dgm:t>
    </dgm:pt>
    <dgm:pt modelId="{A0698587-CB3A-4828-842C-4F7A8084B76C}" type="sibTrans" cxnId="{BB0652EE-7FB5-4CAC-9E55-69E24D52BBD9}">
      <dgm:prSet/>
      <dgm:spPr/>
      <dgm:t>
        <a:bodyPr/>
        <a:lstStyle/>
        <a:p>
          <a:endParaRPr lang="en-US"/>
        </a:p>
      </dgm:t>
    </dgm:pt>
    <dgm:pt modelId="{54FCD7E4-7246-45B9-B7E5-05D81B6C7FCF}">
      <dgm:prSet custT="1"/>
      <dgm:spPr/>
      <dgm:t>
        <a:bodyPr/>
        <a:lstStyle/>
        <a:p>
          <a:pPr rtl="0"/>
          <a:r>
            <a:rPr lang="en-US" sz="1600" dirty="0" smtClean="0"/>
            <a:t>Innovative Research</a:t>
          </a:r>
          <a:endParaRPr lang="en-US" sz="1600" dirty="0"/>
        </a:p>
      </dgm:t>
    </dgm:pt>
    <dgm:pt modelId="{01F19CF2-37F6-4BAE-8210-1A491BBFB488}" type="parTrans" cxnId="{785A7933-7616-415F-86D0-4D21D46CC767}">
      <dgm:prSet/>
      <dgm:spPr/>
      <dgm:t>
        <a:bodyPr/>
        <a:lstStyle/>
        <a:p>
          <a:endParaRPr lang="en-US"/>
        </a:p>
      </dgm:t>
    </dgm:pt>
    <dgm:pt modelId="{2C1CAB1B-417A-465A-BAB2-D72CBB4003E6}" type="sibTrans" cxnId="{785A7933-7616-415F-86D0-4D21D46CC767}">
      <dgm:prSet/>
      <dgm:spPr/>
      <dgm:t>
        <a:bodyPr/>
        <a:lstStyle/>
        <a:p>
          <a:endParaRPr lang="en-US"/>
        </a:p>
      </dgm:t>
    </dgm:pt>
    <dgm:pt modelId="{83CDE761-7A8B-470A-B755-5D0335AEC9D9}" type="pres">
      <dgm:prSet presAssocID="{66025DC1-D479-4978-A62D-3A2846106B6D}" presName="composite" presStyleCnt="0">
        <dgm:presLayoutVars>
          <dgm:chMax val="3"/>
          <dgm:animLvl val="lvl"/>
          <dgm:resizeHandles val="exact"/>
        </dgm:presLayoutVars>
      </dgm:prSet>
      <dgm:spPr/>
      <dgm:t>
        <a:bodyPr/>
        <a:lstStyle/>
        <a:p>
          <a:endParaRPr lang="en-US"/>
        </a:p>
      </dgm:t>
    </dgm:pt>
    <dgm:pt modelId="{AA487F32-7E5F-4476-83F5-6964A417BD4C}" type="pres">
      <dgm:prSet presAssocID="{A33B10ED-0DD3-47A7-B7A0-36D499952600}" presName="gear1" presStyleLbl="node1" presStyleIdx="0" presStyleCnt="3" custScaleX="109663" custScaleY="105991" custLinFactNeighborX="56748" custLinFactNeighborY="-18652">
        <dgm:presLayoutVars>
          <dgm:chMax val="1"/>
          <dgm:bulletEnabled val="1"/>
        </dgm:presLayoutVars>
      </dgm:prSet>
      <dgm:spPr/>
      <dgm:t>
        <a:bodyPr/>
        <a:lstStyle/>
        <a:p>
          <a:endParaRPr lang="en-US"/>
        </a:p>
      </dgm:t>
    </dgm:pt>
    <dgm:pt modelId="{BC7343C8-9F14-461F-AE7C-CB2C06B1247B}" type="pres">
      <dgm:prSet presAssocID="{A33B10ED-0DD3-47A7-B7A0-36D499952600}" presName="gear1srcNode" presStyleLbl="node1" presStyleIdx="0" presStyleCnt="3"/>
      <dgm:spPr/>
      <dgm:t>
        <a:bodyPr/>
        <a:lstStyle/>
        <a:p>
          <a:endParaRPr lang="en-US"/>
        </a:p>
      </dgm:t>
    </dgm:pt>
    <dgm:pt modelId="{9AA90CC2-6908-485E-BC8E-FC42AB3B6EB8}" type="pres">
      <dgm:prSet presAssocID="{A33B10ED-0DD3-47A7-B7A0-36D499952600}" presName="gear1dstNode" presStyleLbl="node1" presStyleIdx="0" presStyleCnt="3"/>
      <dgm:spPr/>
      <dgm:t>
        <a:bodyPr/>
        <a:lstStyle/>
        <a:p>
          <a:endParaRPr lang="en-US"/>
        </a:p>
      </dgm:t>
    </dgm:pt>
    <dgm:pt modelId="{C5CE8A03-6634-467B-9A14-12C2A01B471B}" type="pres">
      <dgm:prSet presAssocID="{0EA54951-F536-4997-982E-5E9DBFADBBAF}" presName="gear2" presStyleLbl="node1" presStyleIdx="1" presStyleCnt="3" custScaleX="132550" custScaleY="126932" custLinFactNeighborX="37632" custLinFactNeighborY="19854">
        <dgm:presLayoutVars>
          <dgm:chMax val="1"/>
          <dgm:bulletEnabled val="1"/>
        </dgm:presLayoutVars>
      </dgm:prSet>
      <dgm:spPr/>
      <dgm:t>
        <a:bodyPr/>
        <a:lstStyle/>
        <a:p>
          <a:endParaRPr lang="en-US"/>
        </a:p>
      </dgm:t>
    </dgm:pt>
    <dgm:pt modelId="{769882CF-30E5-4C4A-9333-FD359908B143}" type="pres">
      <dgm:prSet presAssocID="{0EA54951-F536-4997-982E-5E9DBFADBBAF}" presName="gear2srcNode" presStyleLbl="node1" presStyleIdx="1" presStyleCnt="3"/>
      <dgm:spPr/>
      <dgm:t>
        <a:bodyPr/>
        <a:lstStyle/>
        <a:p>
          <a:endParaRPr lang="en-US"/>
        </a:p>
      </dgm:t>
    </dgm:pt>
    <dgm:pt modelId="{DA6700D4-FA4D-4083-8F71-406449C8808C}" type="pres">
      <dgm:prSet presAssocID="{0EA54951-F536-4997-982E-5E9DBFADBBAF}" presName="gear2dstNode" presStyleLbl="node1" presStyleIdx="1" presStyleCnt="3"/>
      <dgm:spPr/>
      <dgm:t>
        <a:bodyPr/>
        <a:lstStyle/>
        <a:p>
          <a:endParaRPr lang="en-US"/>
        </a:p>
      </dgm:t>
    </dgm:pt>
    <dgm:pt modelId="{4AC4351B-C0C0-417F-B57B-8695A7E75EDB}" type="pres">
      <dgm:prSet presAssocID="{EF7221BE-169A-4CBF-A2B4-20302ACBB9A5}" presName="gear3" presStyleLbl="node1" presStyleIdx="2" presStyleCnt="3" custAng="21440020" custScaleX="132424" custScaleY="129421" custLinFactNeighborX="36977"/>
      <dgm:spPr/>
      <dgm:t>
        <a:bodyPr/>
        <a:lstStyle/>
        <a:p>
          <a:endParaRPr lang="en-US"/>
        </a:p>
      </dgm:t>
    </dgm:pt>
    <dgm:pt modelId="{838B436F-36F2-498A-BE93-26A87A245F19}" type="pres">
      <dgm:prSet presAssocID="{EF7221BE-169A-4CBF-A2B4-20302ACBB9A5}" presName="gear3tx" presStyleLbl="node1" presStyleIdx="2" presStyleCnt="3">
        <dgm:presLayoutVars>
          <dgm:chMax val="1"/>
          <dgm:bulletEnabled val="1"/>
        </dgm:presLayoutVars>
      </dgm:prSet>
      <dgm:spPr/>
      <dgm:t>
        <a:bodyPr/>
        <a:lstStyle/>
        <a:p>
          <a:endParaRPr lang="en-US"/>
        </a:p>
      </dgm:t>
    </dgm:pt>
    <dgm:pt modelId="{1D5BFC83-3A61-4422-BED6-D5DA5CDACC42}" type="pres">
      <dgm:prSet presAssocID="{EF7221BE-169A-4CBF-A2B4-20302ACBB9A5}" presName="gear3srcNode" presStyleLbl="node1" presStyleIdx="2" presStyleCnt="3"/>
      <dgm:spPr/>
      <dgm:t>
        <a:bodyPr/>
        <a:lstStyle/>
        <a:p>
          <a:endParaRPr lang="en-US"/>
        </a:p>
      </dgm:t>
    </dgm:pt>
    <dgm:pt modelId="{9AA3C9F2-AA36-4499-A48C-B73FF609A18B}" type="pres">
      <dgm:prSet presAssocID="{EF7221BE-169A-4CBF-A2B4-20302ACBB9A5}" presName="gear3dstNode" presStyleLbl="node1" presStyleIdx="2" presStyleCnt="3"/>
      <dgm:spPr/>
      <dgm:t>
        <a:bodyPr/>
        <a:lstStyle/>
        <a:p>
          <a:endParaRPr lang="en-US"/>
        </a:p>
      </dgm:t>
    </dgm:pt>
    <dgm:pt modelId="{0705F3CA-84F6-42FB-978B-7151C2296456}" type="pres">
      <dgm:prSet presAssocID="{EF7221BE-169A-4CBF-A2B4-20302ACBB9A5}" presName="gear3ch" presStyleLbl="fgAcc1" presStyleIdx="0" presStyleCnt="1" custScaleX="194786" custScaleY="149839" custLinFactX="-100000" custLinFactNeighborX="-125308" custLinFactNeighborY="-27697">
        <dgm:presLayoutVars>
          <dgm:chMax val="0"/>
          <dgm:bulletEnabled val="1"/>
        </dgm:presLayoutVars>
      </dgm:prSet>
      <dgm:spPr/>
      <dgm:t>
        <a:bodyPr/>
        <a:lstStyle/>
        <a:p>
          <a:endParaRPr lang="en-US"/>
        </a:p>
      </dgm:t>
    </dgm:pt>
    <dgm:pt modelId="{C0877F3A-97B5-453E-8FC9-D6B208E71B85}" type="pres">
      <dgm:prSet presAssocID="{28A3BF63-228E-4573-B8E8-C81C9E828F41}" presName="connector1" presStyleLbl="sibTrans2D1" presStyleIdx="0" presStyleCnt="3" custLinFactNeighborX="47858" custLinFactNeighborY="-13494"/>
      <dgm:spPr/>
      <dgm:t>
        <a:bodyPr/>
        <a:lstStyle/>
        <a:p>
          <a:endParaRPr lang="en-US"/>
        </a:p>
      </dgm:t>
    </dgm:pt>
    <dgm:pt modelId="{887FA2F6-212D-4423-82C6-F257F73684CE}" type="pres">
      <dgm:prSet presAssocID="{2B3A6695-6EF4-4166-8D03-A5D7801E8779}" presName="connector2" presStyleLbl="sibTrans2D1" presStyleIdx="1" presStyleCnt="3" custLinFactNeighborX="18269" custLinFactNeighborY="14325"/>
      <dgm:spPr/>
      <dgm:t>
        <a:bodyPr/>
        <a:lstStyle/>
        <a:p>
          <a:endParaRPr lang="en-US"/>
        </a:p>
      </dgm:t>
    </dgm:pt>
    <dgm:pt modelId="{41966B5C-92F8-4108-B9D5-3C39C968EF40}" type="pres">
      <dgm:prSet presAssocID="{A6259D6C-FE58-4326-A995-2E337F9F8480}" presName="connector3" presStyleLbl="sibTrans2D1" presStyleIdx="2" presStyleCnt="3" custAng="1203695" custLinFactNeighborX="21730" custLinFactNeighborY="-5860"/>
      <dgm:spPr/>
      <dgm:t>
        <a:bodyPr/>
        <a:lstStyle/>
        <a:p>
          <a:endParaRPr lang="en-US"/>
        </a:p>
      </dgm:t>
    </dgm:pt>
  </dgm:ptLst>
  <dgm:cxnLst>
    <dgm:cxn modelId="{BA7B25D5-C451-4FC1-A5EC-3282507F418A}" type="presOf" srcId="{4DCD2286-DA0A-46F8-BB9D-0A7913EF8A2C}" destId="{0705F3CA-84F6-42FB-978B-7151C2296456}" srcOrd="0" destOrd="0" presId="urn:microsoft.com/office/officeart/2005/8/layout/gear1"/>
    <dgm:cxn modelId="{E78FDCAC-A747-4B60-B19A-73DCE05B4D5A}" type="presOf" srcId="{EF7221BE-169A-4CBF-A2B4-20302ACBB9A5}" destId="{4AC4351B-C0C0-417F-B57B-8695A7E75EDB}" srcOrd="0" destOrd="0" presId="urn:microsoft.com/office/officeart/2005/8/layout/gear1"/>
    <dgm:cxn modelId="{E35BF969-A1D4-4486-803A-914C361A1464}" type="presOf" srcId="{54FCD7E4-7246-45B9-B7E5-05D81B6C7FCF}" destId="{0705F3CA-84F6-42FB-978B-7151C2296456}" srcOrd="0" destOrd="2" presId="urn:microsoft.com/office/officeart/2005/8/layout/gear1"/>
    <dgm:cxn modelId="{225E8886-29A4-48A2-B563-28590164CB49}" srcId="{66025DC1-D479-4978-A62D-3A2846106B6D}" destId="{0EA54951-F536-4997-982E-5E9DBFADBBAF}" srcOrd="1" destOrd="0" parTransId="{E8C4A5F4-D99E-4535-92BE-DBB253B4BBC6}" sibTransId="{2B3A6695-6EF4-4166-8D03-A5D7801E8779}"/>
    <dgm:cxn modelId="{289899CA-F071-4F8A-B8B0-1C4D7F0F33D5}" type="presOf" srcId="{EF7221BE-169A-4CBF-A2B4-20302ACBB9A5}" destId="{838B436F-36F2-498A-BE93-26A87A245F19}" srcOrd="1" destOrd="0" presId="urn:microsoft.com/office/officeart/2005/8/layout/gear1"/>
    <dgm:cxn modelId="{41BA9989-3659-4067-AC0A-B29F7ABE3878}" type="presOf" srcId="{836211D2-C296-4C49-BE81-4CC3153C2BB2}" destId="{0705F3CA-84F6-42FB-978B-7151C2296456}" srcOrd="0" destOrd="1" presId="urn:microsoft.com/office/officeart/2005/8/layout/gear1"/>
    <dgm:cxn modelId="{C4F65D08-5F56-4970-A6A2-C28029742B55}" type="presOf" srcId="{A33B10ED-0DD3-47A7-B7A0-36D499952600}" destId="{AA487F32-7E5F-4476-83F5-6964A417BD4C}" srcOrd="0" destOrd="0" presId="urn:microsoft.com/office/officeart/2005/8/layout/gear1"/>
    <dgm:cxn modelId="{F5ACBAF1-E40F-4771-84F3-9BE032007CC6}" type="presOf" srcId="{28A3BF63-228E-4573-B8E8-C81C9E828F41}" destId="{C0877F3A-97B5-453E-8FC9-D6B208E71B85}" srcOrd="0" destOrd="0" presId="urn:microsoft.com/office/officeart/2005/8/layout/gear1"/>
    <dgm:cxn modelId="{0B336D76-221A-4AE4-A664-F17ABF0CF35B}" srcId="{66025DC1-D479-4978-A62D-3A2846106B6D}" destId="{EF7221BE-169A-4CBF-A2B4-20302ACBB9A5}" srcOrd="2" destOrd="0" parTransId="{8A82874D-84BF-468D-A701-CFC1F292DC91}" sibTransId="{A6259D6C-FE58-4326-A995-2E337F9F8480}"/>
    <dgm:cxn modelId="{2131450A-F1D6-4F69-A2F0-6A43AB03530A}" type="presOf" srcId="{0EA54951-F536-4997-982E-5E9DBFADBBAF}" destId="{DA6700D4-FA4D-4083-8F71-406449C8808C}" srcOrd="2" destOrd="0" presId="urn:microsoft.com/office/officeart/2005/8/layout/gear1"/>
    <dgm:cxn modelId="{C4BF9504-3D33-453F-99E9-677419D997C0}" srcId="{66025DC1-D479-4978-A62D-3A2846106B6D}" destId="{A33B10ED-0DD3-47A7-B7A0-36D499952600}" srcOrd="0" destOrd="0" parTransId="{97A5FFB1-1550-49B5-B75B-75A6F19484AE}" sibTransId="{28A3BF63-228E-4573-B8E8-C81C9E828F41}"/>
    <dgm:cxn modelId="{BB0652EE-7FB5-4CAC-9E55-69E24D52BBD9}" srcId="{EF7221BE-169A-4CBF-A2B4-20302ACBB9A5}" destId="{836211D2-C296-4C49-BE81-4CC3153C2BB2}" srcOrd="1" destOrd="0" parTransId="{A838CEB9-4815-44B8-BB13-AFFBA81A082A}" sibTransId="{A0698587-CB3A-4828-842C-4F7A8084B76C}"/>
    <dgm:cxn modelId="{EE1FC6DC-0A25-41B5-A205-BE201ECB858D}" type="presOf" srcId="{0EA54951-F536-4997-982E-5E9DBFADBBAF}" destId="{C5CE8A03-6634-467B-9A14-12C2A01B471B}" srcOrd="0" destOrd="0" presId="urn:microsoft.com/office/officeart/2005/8/layout/gear1"/>
    <dgm:cxn modelId="{873024A6-5F8A-4582-82D6-A0106DEC84A1}" type="presOf" srcId="{A6259D6C-FE58-4326-A995-2E337F9F8480}" destId="{41966B5C-92F8-4108-B9D5-3C39C968EF40}" srcOrd="0" destOrd="0" presId="urn:microsoft.com/office/officeart/2005/8/layout/gear1"/>
    <dgm:cxn modelId="{785A7933-7616-415F-86D0-4D21D46CC767}" srcId="{EF7221BE-169A-4CBF-A2B4-20302ACBB9A5}" destId="{54FCD7E4-7246-45B9-B7E5-05D81B6C7FCF}" srcOrd="2" destOrd="0" parTransId="{01F19CF2-37F6-4BAE-8210-1A491BBFB488}" sibTransId="{2C1CAB1B-417A-465A-BAB2-D72CBB4003E6}"/>
    <dgm:cxn modelId="{3E12CDD9-573D-4BC5-A1DC-4219034CA769}" srcId="{EF7221BE-169A-4CBF-A2B4-20302ACBB9A5}" destId="{4DCD2286-DA0A-46F8-BB9D-0A7913EF8A2C}" srcOrd="0" destOrd="0" parTransId="{D19DEBF2-04C9-4B9B-9CF6-5B5FEF008CC3}" sibTransId="{1C073A74-E708-40CF-9B7B-6C69918B93F7}"/>
    <dgm:cxn modelId="{CA9A6E5B-7241-4556-B50F-0EA8FA71AECE}" type="presOf" srcId="{0EA54951-F536-4997-982E-5E9DBFADBBAF}" destId="{769882CF-30E5-4C4A-9333-FD359908B143}" srcOrd="1" destOrd="0" presId="urn:microsoft.com/office/officeart/2005/8/layout/gear1"/>
    <dgm:cxn modelId="{DDDFBC50-618C-47C6-A290-ECD8168510D9}" type="presOf" srcId="{EF7221BE-169A-4CBF-A2B4-20302ACBB9A5}" destId="{9AA3C9F2-AA36-4499-A48C-B73FF609A18B}" srcOrd="3" destOrd="0" presId="urn:microsoft.com/office/officeart/2005/8/layout/gear1"/>
    <dgm:cxn modelId="{ACE22744-4969-4409-AB25-7C079DE3EFEA}" type="presOf" srcId="{66025DC1-D479-4978-A62D-3A2846106B6D}" destId="{83CDE761-7A8B-470A-B755-5D0335AEC9D9}" srcOrd="0" destOrd="0" presId="urn:microsoft.com/office/officeart/2005/8/layout/gear1"/>
    <dgm:cxn modelId="{F153E546-57A4-4511-A102-B3F24FFBE889}" type="presOf" srcId="{A33B10ED-0DD3-47A7-B7A0-36D499952600}" destId="{9AA90CC2-6908-485E-BC8E-FC42AB3B6EB8}" srcOrd="2" destOrd="0" presId="urn:microsoft.com/office/officeart/2005/8/layout/gear1"/>
    <dgm:cxn modelId="{9EAC1993-CCD9-4D59-81AF-FD4905EE04F4}" type="presOf" srcId="{2B3A6695-6EF4-4166-8D03-A5D7801E8779}" destId="{887FA2F6-212D-4423-82C6-F257F73684CE}" srcOrd="0" destOrd="0" presId="urn:microsoft.com/office/officeart/2005/8/layout/gear1"/>
    <dgm:cxn modelId="{9FD9DA3E-D515-41A9-A8F3-0A1C5F08D29F}" type="presOf" srcId="{A33B10ED-0DD3-47A7-B7A0-36D499952600}" destId="{BC7343C8-9F14-461F-AE7C-CB2C06B1247B}" srcOrd="1" destOrd="0" presId="urn:microsoft.com/office/officeart/2005/8/layout/gear1"/>
    <dgm:cxn modelId="{F040DE7F-03D8-4573-8E43-23392A59918B}" type="presOf" srcId="{EF7221BE-169A-4CBF-A2B4-20302ACBB9A5}" destId="{1D5BFC83-3A61-4422-BED6-D5DA5CDACC42}" srcOrd="2" destOrd="0" presId="urn:microsoft.com/office/officeart/2005/8/layout/gear1"/>
    <dgm:cxn modelId="{29AB0C95-AF59-4B17-823E-3B7B31ABA5AE}" type="presParOf" srcId="{83CDE761-7A8B-470A-B755-5D0335AEC9D9}" destId="{AA487F32-7E5F-4476-83F5-6964A417BD4C}" srcOrd="0" destOrd="0" presId="urn:microsoft.com/office/officeart/2005/8/layout/gear1"/>
    <dgm:cxn modelId="{732BAD25-581A-4594-A6F8-DD7234AAD0F5}" type="presParOf" srcId="{83CDE761-7A8B-470A-B755-5D0335AEC9D9}" destId="{BC7343C8-9F14-461F-AE7C-CB2C06B1247B}" srcOrd="1" destOrd="0" presId="urn:microsoft.com/office/officeart/2005/8/layout/gear1"/>
    <dgm:cxn modelId="{477581FE-FA9C-4068-B6E7-3B3CDE1F31FB}" type="presParOf" srcId="{83CDE761-7A8B-470A-B755-5D0335AEC9D9}" destId="{9AA90CC2-6908-485E-BC8E-FC42AB3B6EB8}" srcOrd="2" destOrd="0" presId="urn:microsoft.com/office/officeart/2005/8/layout/gear1"/>
    <dgm:cxn modelId="{BEFF6E29-D0DC-492B-AFAD-B016D6AC08F1}" type="presParOf" srcId="{83CDE761-7A8B-470A-B755-5D0335AEC9D9}" destId="{C5CE8A03-6634-467B-9A14-12C2A01B471B}" srcOrd="3" destOrd="0" presId="urn:microsoft.com/office/officeart/2005/8/layout/gear1"/>
    <dgm:cxn modelId="{020E6100-F4E3-44AE-B25F-8E5371190DFF}" type="presParOf" srcId="{83CDE761-7A8B-470A-B755-5D0335AEC9D9}" destId="{769882CF-30E5-4C4A-9333-FD359908B143}" srcOrd="4" destOrd="0" presId="urn:microsoft.com/office/officeart/2005/8/layout/gear1"/>
    <dgm:cxn modelId="{54D26A26-1316-4D2F-B97F-A861CFAA1C32}" type="presParOf" srcId="{83CDE761-7A8B-470A-B755-5D0335AEC9D9}" destId="{DA6700D4-FA4D-4083-8F71-406449C8808C}" srcOrd="5" destOrd="0" presId="urn:microsoft.com/office/officeart/2005/8/layout/gear1"/>
    <dgm:cxn modelId="{BC63CEF8-C594-472D-8E06-6A0680180726}" type="presParOf" srcId="{83CDE761-7A8B-470A-B755-5D0335AEC9D9}" destId="{4AC4351B-C0C0-417F-B57B-8695A7E75EDB}" srcOrd="6" destOrd="0" presId="urn:microsoft.com/office/officeart/2005/8/layout/gear1"/>
    <dgm:cxn modelId="{6C6950AA-783E-4B0B-88B0-7467CBFC6814}" type="presParOf" srcId="{83CDE761-7A8B-470A-B755-5D0335AEC9D9}" destId="{838B436F-36F2-498A-BE93-26A87A245F19}" srcOrd="7" destOrd="0" presId="urn:microsoft.com/office/officeart/2005/8/layout/gear1"/>
    <dgm:cxn modelId="{62E71F8E-187A-4DC9-9F17-918632D62B1E}" type="presParOf" srcId="{83CDE761-7A8B-470A-B755-5D0335AEC9D9}" destId="{1D5BFC83-3A61-4422-BED6-D5DA5CDACC42}" srcOrd="8" destOrd="0" presId="urn:microsoft.com/office/officeart/2005/8/layout/gear1"/>
    <dgm:cxn modelId="{F6EF9D53-79AE-47D2-AE8F-969BBB3AD31C}" type="presParOf" srcId="{83CDE761-7A8B-470A-B755-5D0335AEC9D9}" destId="{9AA3C9F2-AA36-4499-A48C-B73FF609A18B}" srcOrd="9" destOrd="0" presId="urn:microsoft.com/office/officeart/2005/8/layout/gear1"/>
    <dgm:cxn modelId="{94226E92-DAE9-44DC-BC07-6B3F1F5B9C2A}" type="presParOf" srcId="{83CDE761-7A8B-470A-B755-5D0335AEC9D9}" destId="{0705F3CA-84F6-42FB-978B-7151C2296456}" srcOrd="10" destOrd="0" presId="urn:microsoft.com/office/officeart/2005/8/layout/gear1"/>
    <dgm:cxn modelId="{1018550F-DD73-42B4-8C38-E9996C1CA001}" type="presParOf" srcId="{83CDE761-7A8B-470A-B755-5D0335AEC9D9}" destId="{C0877F3A-97B5-453E-8FC9-D6B208E71B85}" srcOrd="11" destOrd="0" presId="urn:microsoft.com/office/officeart/2005/8/layout/gear1"/>
    <dgm:cxn modelId="{0487E0AF-DD71-4F39-A936-D8BFA970C79F}" type="presParOf" srcId="{83CDE761-7A8B-470A-B755-5D0335AEC9D9}" destId="{887FA2F6-212D-4423-82C6-F257F73684CE}" srcOrd="12" destOrd="0" presId="urn:microsoft.com/office/officeart/2005/8/layout/gear1"/>
    <dgm:cxn modelId="{6E03A3BD-490C-43FB-8A84-70B5D4887B38}" type="presParOf" srcId="{83CDE761-7A8B-470A-B755-5D0335AEC9D9}" destId="{41966B5C-92F8-4108-B9D5-3C39C968EF40}" srcOrd="1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87F32-7E5F-4476-83F5-6964A417BD4C}">
      <dsp:nvSpPr>
        <dsp:cNvPr id="0" name=""/>
        <dsp:cNvSpPr/>
      </dsp:nvSpPr>
      <dsp:spPr>
        <a:xfrm>
          <a:off x="3448706" y="1110395"/>
          <a:ext cx="1870724" cy="180808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tx1"/>
              </a:solidFill>
            </a:rPr>
            <a:t>EPAC</a:t>
          </a:r>
          <a:endParaRPr lang="en-US" sz="3600" kern="1200" dirty="0">
            <a:solidFill>
              <a:schemeClr val="tx1"/>
            </a:solidFill>
          </a:endParaRPr>
        </a:p>
      </dsp:txBody>
      <dsp:txXfrm>
        <a:off x="3820123" y="1533930"/>
        <a:ext cx="1127890" cy="929393"/>
      </dsp:txXfrm>
    </dsp:sp>
    <dsp:sp modelId="{C5CE8A03-6634-467B-9A14-12C2A01B471B}">
      <dsp:nvSpPr>
        <dsp:cNvPr id="0" name=""/>
        <dsp:cNvSpPr/>
      </dsp:nvSpPr>
      <dsp:spPr>
        <a:xfrm>
          <a:off x="1835519" y="1155720"/>
          <a:ext cx="1644473" cy="157477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Industry</a:t>
          </a:r>
          <a:endParaRPr lang="en-US" sz="1800" kern="1200" dirty="0">
            <a:solidFill>
              <a:schemeClr val="tx1"/>
            </a:solidFill>
          </a:endParaRPr>
        </a:p>
      </dsp:txBody>
      <dsp:txXfrm>
        <a:off x="2242105" y="1554570"/>
        <a:ext cx="831301" cy="777073"/>
      </dsp:txXfrm>
    </dsp:sp>
    <dsp:sp modelId="{4AC4351B-C0C0-417F-B57B-8695A7E75EDB}">
      <dsp:nvSpPr>
        <dsp:cNvPr id="0" name=""/>
        <dsp:cNvSpPr/>
      </dsp:nvSpPr>
      <dsp:spPr>
        <a:xfrm rot="20540020">
          <a:off x="2612195" y="48413"/>
          <a:ext cx="1623077" cy="155985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solidFill>
                <a:schemeClr val="tx1"/>
              </a:solidFill>
            </a:rPr>
            <a:t>University</a:t>
          </a:r>
          <a:endParaRPr lang="en-US" sz="1400" kern="1200" dirty="0">
            <a:solidFill>
              <a:schemeClr val="tx1"/>
            </a:solidFill>
          </a:endParaRPr>
        </a:p>
      </dsp:txBody>
      <dsp:txXfrm rot="900000">
        <a:off x="2971934" y="386784"/>
        <a:ext cx="903600" cy="883109"/>
      </dsp:txXfrm>
    </dsp:sp>
    <dsp:sp modelId="{0705F3CA-84F6-42FB-978B-7151C2296456}">
      <dsp:nvSpPr>
        <dsp:cNvPr id="0" name=""/>
        <dsp:cNvSpPr/>
      </dsp:nvSpPr>
      <dsp:spPr>
        <a:xfrm>
          <a:off x="223050" y="144451"/>
          <a:ext cx="2114525" cy="975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Industry Driven</a:t>
          </a:r>
          <a:endParaRPr lang="en-US" sz="1600" kern="1200" dirty="0"/>
        </a:p>
        <a:p>
          <a:pPr marL="171450" lvl="1" indent="-171450" algn="l" defTabSz="711200" rtl="0">
            <a:lnSpc>
              <a:spcPct val="90000"/>
            </a:lnSpc>
            <a:spcBef>
              <a:spcPct val="0"/>
            </a:spcBef>
            <a:spcAft>
              <a:spcPct val="15000"/>
            </a:spcAft>
            <a:buChar char="••"/>
          </a:pPr>
          <a:r>
            <a:rPr lang="en-US" sz="1600" kern="1200" dirty="0" smtClean="0"/>
            <a:t>University Inspired</a:t>
          </a:r>
          <a:endParaRPr lang="en-US" sz="1600" kern="1200" dirty="0"/>
        </a:p>
        <a:p>
          <a:pPr marL="171450" lvl="1" indent="-171450" algn="l" defTabSz="711200" rtl="0">
            <a:lnSpc>
              <a:spcPct val="90000"/>
            </a:lnSpc>
            <a:spcBef>
              <a:spcPct val="0"/>
            </a:spcBef>
            <a:spcAft>
              <a:spcPct val="15000"/>
            </a:spcAft>
            <a:buChar char="••"/>
          </a:pPr>
          <a:r>
            <a:rPr lang="en-US" sz="1600" kern="1200" dirty="0" smtClean="0"/>
            <a:t>Innovative Research</a:t>
          </a:r>
          <a:endParaRPr lang="en-US" sz="1600" kern="1200" dirty="0"/>
        </a:p>
      </dsp:txBody>
      <dsp:txXfrm>
        <a:off x="251635" y="173036"/>
        <a:ext cx="2057355" cy="918788"/>
      </dsp:txXfrm>
    </dsp:sp>
    <dsp:sp modelId="{C0877F3A-97B5-453E-8FC9-D6B208E71B85}">
      <dsp:nvSpPr>
        <dsp:cNvPr id="0" name=""/>
        <dsp:cNvSpPr/>
      </dsp:nvSpPr>
      <dsp:spPr>
        <a:xfrm>
          <a:off x="3465281" y="934154"/>
          <a:ext cx="2183532" cy="2183532"/>
        </a:xfrm>
        <a:prstGeom prst="circularArrow">
          <a:avLst>
            <a:gd name="adj1" fmla="val 4688"/>
            <a:gd name="adj2" fmla="val 299029"/>
            <a:gd name="adj3" fmla="val 2482869"/>
            <a:gd name="adj4" fmla="val 1593496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FA2F6-212D-4423-82C6-F257F73684CE}">
      <dsp:nvSpPr>
        <dsp:cNvPr id="0" name=""/>
        <dsp:cNvSpPr/>
      </dsp:nvSpPr>
      <dsp:spPr>
        <a:xfrm>
          <a:off x="1640672" y="1033912"/>
          <a:ext cx="1586473" cy="158647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966B5C-92F8-4108-B9D5-3C39C968EF40}">
      <dsp:nvSpPr>
        <dsp:cNvPr id="0" name=""/>
        <dsp:cNvSpPr/>
      </dsp:nvSpPr>
      <dsp:spPr>
        <a:xfrm rot="1203695">
          <a:off x="2355966" y="-141254"/>
          <a:ext cx="1710537" cy="171053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3.wmf"/><Relationship Id="rId1" Type="http://schemas.openxmlformats.org/officeDocument/2006/relationships/image" Target="../media/image27.wmf"/><Relationship Id="rId2"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B9762-5DAD-4B92-A080-CA28AB1F95E1}" type="datetimeFigureOut">
              <a:rPr lang="en-US" smtClean="0"/>
              <a:t>7/18/13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84E2A-3096-471A-98C3-C1E6BC0B0A4B}" type="slidenum">
              <a:rPr lang="en-US" smtClean="0"/>
              <a:t>‹#›</a:t>
            </a:fld>
            <a:endParaRPr lang="en-US"/>
          </a:p>
        </p:txBody>
      </p:sp>
    </p:spTree>
    <p:extLst>
      <p:ext uri="{BB962C8B-B14F-4D97-AF65-F5344CB8AC3E}">
        <p14:creationId xmlns:p14="http://schemas.microsoft.com/office/powerpoint/2010/main" val="357939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charset="-122"/>
              </a:defRPr>
            </a:lvl1pPr>
            <a:lvl2pPr marL="702756" indent="-270291" eaLnBrk="0" hangingPunct="0">
              <a:defRPr>
                <a:solidFill>
                  <a:schemeClr val="tx1"/>
                </a:solidFill>
                <a:latin typeface="Arial" pitchFamily="34" charset="0"/>
                <a:ea typeface="宋体" charset="-122"/>
              </a:defRPr>
            </a:lvl2pPr>
            <a:lvl3pPr marL="1081164" indent="-216233" eaLnBrk="0" hangingPunct="0">
              <a:defRPr>
                <a:solidFill>
                  <a:schemeClr val="tx1"/>
                </a:solidFill>
                <a:latin typeface="Arial" pitchFamily="34" charset="0"/>
                <a:ea typeface="宋体" charset="-122"/>
              </a:defRPr>
            </a:lvl3pPr>
            <a:lvl4pPr marL="1513629" indent="-216233" eaLnBrk="0" hangingPunct="0">
              <a:defRPr>
                <a:solidFill>
                  <a:schemeClr val="tx1"/>
                </a:solidFill>
                <a:latin typeface="Arial" pitchFamily="34" charset="0"/>
                <a:ea typeface="宋体" charset="-122"/>
              </a:defRPr>
            </a:lvl4pPr>
            <a:lvl5pPr marL="1946095" indent="-216233" eaLnBrk="0" hangingPunct="0">
              <a:defRPr>
                <a:solidFill>
                  <a:schemeClr val="tx1"/>
                </a:solidFill>
                <a:latin typeface="Arial" pitchFamily="34" charset="0"/>
                <a:ea typeface="宋体" charset="-122"/>
              </a:defRPr>
            </a:lvl5pPr>
            <a:lvl6pPr marL="2378560" indent="-216233" eaLnBrk="0" fontAlgn="base" hangingPunct="0">
              <a:spcBef>
                <a:spcPct val="0"/>
              </a:spcBef>
              <a:spcAft>
                <a:spcPct val="0"/>
              </a:spcAft>
              <a:defRPr>
                <a:solidFill>
                  <a:schemeClr val="tx1"/>
                </a:solidFill>
                <a:latin typeface="Arial" pitchFamily="34" charset="0"/>
                <a:ea typeface="宋体" charset="-122"/>
              </a:defRPr>
            </a:lvl6pPr>
            <a:lvl7pPr marL="2811026" indent="-216233" eaLnBrk="0" fontAlgn="base" hangingPunct="0">
              <a:spcBef>
                <a:spcPct val="0"/>
              </a:spcBef>
              <a:spcAft>
                <a:spcPct val="0"/>
              </a:spcAft>
              <a:defRPr>
                <a:solidFill>
                  <a:schemeClr val="tx1"/>
                </a:solidFill>
                <a:latin typeface="Arial" pitchFamily="34" charset="0"/>
                <a:ea typeface="宋体" charset="-122"/>
              </a:defRPr>
            </a:lvl7pPr>
            <a:lvl8pPr marL="3243491" indent="-216233" eaLnBrk="0" fontAlgn="base" hangingPunct="0">
              <a:spcBef>
                <a:spcPct val="0"/>
              </a:spcBef>
              <a:spcAft>
                <a:spcPct val="0"/>
              </a:spcAft>
              <a:defRPr>
                <a:solidFill>
                  <a:schemeClr val="tx1"/>
                </a:solidFill>
                <a:latin typeface="Arial" pitchFamily="34" charset="0"/>
                <a:ea typeface="宋体" charset="-122"/>
              </a:defRPr>
            </a:lvl8pPr>
            <a:lvl9pPr marL="3675957" indent="-216233" eaLnBrk="0" fontAlgn="base" hangingPunct="0">
              <a:spcBef>
                <a:spcPct val="0"/>
              </a:spcBef>
              <a:spcAft>
                <a:spcPct val="0"/>
              </a:spcAft>
              <a:defRPr>
                <a:solidFill>
                  <a:schemeClr val="tx1"/>
                </a:solidFill>
                <a:latin typeface="Arial" pitchFamily="34" charset="0"/>
                <a:ea typeface="宋体" charset="-122"/>
              </a:defRPr>
            </a:lvl9pPr>
          </a:lstStyle>
          <a:p>
            <a:pPr eaLnBrk="1" hangingPunct="1"/>
            <a:fld id="{CF74C38C-B848-4D08-BF24-FDA5C9B68E88}" type="slidenum">
              <a:rPr lang="en-US" altLang="zh-CN"/>
              <a:pPr eaLnBrk="1" hangingPunct="1"/>
              <a:t>18</a:t>
            </a:fld>
            <a:endParaRPr lang="en-US" altLang="zh-CN"/>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宋体" charset="-122"/>
              </a:rPr>
              <a:t>Before I start to talk about the novel approach of signal acquisition, let</a:t>
            </a:r>
            <a:r>
              <a:rPr lang="en-US" altLang="en-US" smtClean="0">
                <a:latin typeface="Arial" pitchFamily="34" charset="0"/>
                <a:ea typeface="宋体" charset="-122"/>
              </a:rPr>
              <a:t>’</a:t>
            </a:r>
            <a:r>
              <a:rPr lang="en-US" smtClean="0">
                <a:latin typeface="Arial" pitchFamily="34" charset="0"/>
                <a:ea typeface="宋体" charset="-122"/>
              </a:rPr>
              <a:t>s do a little bit review of how people acquire signal with the traditional approach. Usually, we sample a signal very densely and then compress the information for storage or transmission. Take this 6.1 mega-pixels DC as an example. It senses a large number of samples to construct an image. The image is then compressed using JPEG with an compression ratio of about 20 to an average size of smaller than 1MB.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charset="-122"/>
              </a:defRPr>
            </a:lvl1pPr>
            <a:lvl2pPr marL="702756" indent="-270291" eaLnBrk="0" hangingPunct="0">
              <a:defRPr>
                <a:solidFill>
                  <a:schemeClr val="tx1"/>
                </a:solidFill>
                <a:latin typeface="Arial" pitchFamily="34" charset="0"/>
                <a:ea typeface="宋体" charset="-122"/>
              </a:defRPr>
            </a:lvl2pPr>
            <a:lvl3pPr marL="1081164" indent="-216233" eaLnBrk="0" hangingPunct="0">
              <a:defRPr>
                <a:solidFill>
                  <a:schemeClr val="tx1"/>
                </a:solidFill>
                <a:latin typeface="Arial" pitchFamily="34" charset="0"/>
                <a:ea typeface="宋体" charset="-122"/>
              </a:defRPr>
            </a:lvl3pPr>
            <a:lvl4pPr marL="1513629" indent="-216233" eaLnBrk="0" hangingPunct="0">
              <a:defRPr>
                <a:solidFill>
                  <a:schemeClr val="tx1"/>
                </a:solidFill>
                <a:latin typeface="Arial" pitchFamily="34" charset="0"/>
                <a:ea typeface="宋体" charset="-122"/>
              </a:defRPr>
            </a:lvl4pPr>
            <a:lvl5pPr marL="1946095" indent="-216233" eaLnBrk="0" hangingPunct="0">
              <a:defRPr>
                <a:solidFill>
                  <a:schemeClr val="tx1"/>
                </a:solidFill>
                <a:latin typeface="Arial" pitchFamily="34" charset="0"/>
                <a:ea typeface="宋体" charset="-122"/>
              </a:defRPr>
            </a:lvl5pPr>
            <a:lvl6pPr marL="2378560" indent="-216233" eaLnBrk="0" fontAlgn="base" hangingPunct="0">
              <a:spcBef>
                <a:spcPct val="0"/>
              </a:spcBef>
              <a:spcAft>
                <a:spcPct val="0"/>
              </a:spcAft>
              <a:defRPr>
                <a:solidFill>
                  <a:schemeClr val="tx1"/>
                </a:solidFill>
                <a:latin typeface="Arial" pitchFamily="34" charset="0"/>
                <a:ea typeface="宋体" charset="-122"/>
              </a:defRPr>
            </a:lvl6pPr>
            <a:lvl7pPr marL="2811026" indent="-216233" eaLnBrk="0" fontAlgn="base" hangingPunct="0">
              <a:spcBef>
                <a:spcPct val="0"/>
              </a:spcBef>
              <a:spcAft>
                <a:spcPct val="0"/>
              </a:spcAft>
              <a:defRPr>
                <a:solidFill>
                  <a:schemeClr val="tx1"/>
                </a:solidFill>
                <a:latin typeface="Arial" pitchFamily="34" charset="0"/>
                <a:ea typeface="宋体" charset="-122"/>
              </a:defRPr>
            </a:lvl7pPr>
            <a:lvl8pPr marL="3243491" indent="-216233" eaLnBrk="0" fontAlgn="base" hangingPunct="0">
              <a:spcBef>
                <a:spcPct val="0"/>
              </a:spcBef>
              <a:spcAft>
                <a:spcPct val="0"/>
              </a:spcAft>
              <a:defRPr>
                <a:solidFill>
                  <a:schemeClr val="tx1"/>
                </a:solidFill>
                <a:latin typeface="Arial" pitchFamily="34" charset="0"/>
                <a:ea typeface="宋体" charset="-122"/>
              </a:defRPr>
            </a:lvl8pPr>
            <a:lvl9pPr marL="3675957" indent="-216233" eaLnBrk="0" fontAlgn="base" hangingPunct="0">
              <a:spcBef>
                <a:spcPct val="0"/>
              </a:spcBef>
              <a:spcAft>
                <a:spcPct val="0"/>
              </a:spcAft>
              <a:defRPr>
                <a:solidFill>
                  <a:schemeClr val="tx1"/>
                </a:solidFill>
                <a:latin typeface="Arial" pitchFamily="34" charset="0"/>
                <a:ea typeface="宋体" charset="-122"/>
              </a:defRPr>
            </a:lvl9pPr>
          </a:lstStyle>
          <a:p>
            <a:pPr eaLnBrk="1" hangingPunct="1"/>
            <a:fld id="{C71227DE-8F98-4F2D-AB39-A52E55AD2DB1}" type="slidenum">
              <a:rPr lang="en-US" altLang="zh-CN"/>
              <a:pPr eaLnBrk="1" hangingPunct="1"/>
              <a:t>19</a:t>
            </a:fld>
            <a:endParaRPr lang="en-US" altLang="zh-C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宋体" charset="-122"/>
              </a:rPr>
              <a:t>Facing with the problems mentioned above, a natural question to ask is Could the two processes, say, sensing and compressing be combined? The answer is Yes! And this is CS about.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charset="-122"/>
              </a:defRPr>
            </a:lvl1pPr>
            <a:lvl2pPr marL="702756" indent="-270291" eaLnBrk="0" hangingPunct="0">
              <a:defRPr>
                <a:solidFill>
                  <a:schemeClr val="tx1"/>
                </a:solidFill>
                <a:latin typeface="Arial" pitchFamily="34" charset="0"/>
                <a:ea typeface="宋体" charset="-122"/>
              </a:defRPr>
            </a:lvl2pPr>
            <a:lvl3pPr marL="1081164" indent="-216233" eaLnBrk="0" hangingPunct="0">
              <a:defRPr>
                <a:solidFill>
                  <a:schemeClr val="tx1"/>
                </a:solidFill>
                <a:latin typeface="Arial" pitchFamily="34" charset="0"/>
                <a:ea typeface="宋体" charset="-122"/>
              </a:defRPr>
            </a:lvl3pPr>
            <a:lvl4pPr marL="1513629" indent="-216233" eaLnBrk="0" hangingPunct="0">
              <a:defRPr>
                <a:solidFill>
                  <a:schemeClr val="tx1"/>
                </a:solidFill>
                <a:latin typeface="Arial" pitchFamily="34" charset="0"/>
                <a:ea typeface="宋体" charset="-122"/>
              </a:defRPr>
            </a:lvl4pPr>
            <a:lvl5pPr marL="1946095" indent="-216233" eaLnBrk="0" hangingPunct="0">
              <a:defRPr>
                <a:solidFill>
                  <a:schemeClr val="tx1"/>
                </a:solidFill>
                <a:latin typeface="Arial" pitchFamily="34" charset="0"/>
                <a:ea typeface="宋体" charset="-122"/>
              </a:defRPr>
            </a:lvl5pPr>
            <a:lvl6pPr marL="2378560" indent="-216233" eaLnBrk="0" fontAlgn="base" hangingPunct="0">
              <a:spcBef>
                <a:spcPct val="0"/>
              </a:spcBef>
              <a:spcAft>
                <a:spcPct val="0"/>
              </a:spcAft>
              <a:defRPr>
                <a:solidFill>
                  <a:schemeClr val="tx1"/>
                </a:solidFill>
                <a:latin typeface="Arial" pitchFamily="34" charset="0"/>
                <a:ea typeface="宋体" charset="-122"/>
              </a:defRPr>
            </a:lvl6pPr>
            <a:lvl7pPr marL="2811026" indent="-216233" eaLnBrk="0" fontAlgn="base" hangingPunct="0">
              <a:spcBef>
                <a:spcPct val="0"/>
              </a:spcBef>
              <a:spcAft>
                <a:spcPct val="0"/>
              </a:spcAft>
              <a:defRPr>
                <a:solidFill>
                  <a:schemeClr val="tx1"/>
                </a:solidFill>
                <a:latin typeface="Arial" pitchFamily="34" charset="0"/>
                <a:ea typeface="宋体" charset="-122"/>
              </a:defRPr>
            </a:lvl7pPr>
            <a:lvl8pPr marL="3243491" indent="-216233" eaLnBrk="0" fontAlgn="base" hangingPunct="0">
              <a:spcBef>
                <a:spcPct val="0"/>
              </a:spcBef>
              <a:spcAft>
                <a:spcPct val="0"/>
              </a:spcAft>
              <a:defRPr>
                <a:solidFill>
                  <a:schemeClr val="tx1"/>
                </a:solidFill>
                <a:latin typeface="Arial" pitchFamily="34" charset="0"/>
                <a:ea typeface="宋体" charset="-122"/>
              </a:defRPr>
            </a:lvl8pPr>
            <a:lvl9pPr marL="3675957" indent="-216233" eaLnBrk="0" fontAlgn="base" hangingPunct="0">
              <a:spcBef>
                <a:spcPct val="0"/>
              </a:spcBef>
              <a:spcAft>
                <a:spcPct val="0"/>
              </a:spcAft>
              <a:defRPr>
                <a:solidFill>
                  <a:schemeClr val="tx1"/>
                </a:solidFill>
                <a:latin typeface="Arial" pitchFamily="34" charset="0"/>
                <a:ea typeface="宋体" charset="-122"/>
              </a:defRPr>
            </a:lvl9pPr>
          </a:lstStyle>
          <a:p>
            <a:pPr eaLnBrk="1" hangingPunct="1"/>
            <a:fld id="{A19EFE2D-8662-4C1A-9DF1-C520EE3239E2}" type="slidenum">
              <a:rPr lang="en-US" altLang="zh-CN"/>
              <a:pPr eaLnBrk="1" hangingPunct="1"/>
              <a:t>20</a:t>
            </a:fld>
            <a:endParaRPr lang="en-US" altLang="zh-CN"/>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宋体" charset="-122"/>
              </a:rPr>
              <a:t>CS theory claims that, when a signal is sparse, it could be sensed compressively and got fully recovered with over whelming probability. The signal could be sparse either by itself or after some known transformation. X here is an example of sparse signal, with limited number of nonzero entries which are denoted by the colored blocks.</a:t>
            </a:r>
          </a:p>
          <a:p>
            <a:pPr eaLnBrk="1" hangingPunct="1"/>
            <a:r>
              <a:rPr lang="en-US" altLang="zh-CN" smtClean="0">
                <a:latin typeface="Arial" pitchFamily="34" charset="0"/>
                <a:ea typeface="宋体" charset="-122"/>
              </a:rPr>
              <a:t>Then by implementing a proper projection,  we could realize a compressed sampling,  compressed means that we realized a dimension reduction during the process. Besides, the dimension reduction is done with no or litter loss of information of the original signal.</a:t>
            </a:r>
          </a:p>
          <a:p>
            <a:pPr eaLnBrk="1" hangingPunct="1"/>
            <a:r>
              <a:rPr lang="en-US" altLang="zh-CN" smtClean="0">
                <a:latin typeface="Arial" pitchFamily="34" charset="0"/>
                <a:ea typeface="宋体" charset="-122"/>
              </a:rPr>
              <a:t>Then you may curious about how this dimension reduction is done, CS theory shows that by simply multiplying the signal with a random matrix, the sparse information will be well preserved in the measurement for signal reconstruction. </a:t>
            </a:r>
          </a:p>
          <a:p>
            <a:pPr eaLnBrk="1" hangingPunct="1"/>
            <a:r>
              <a:rPr lang="en-US" altLang="zh-CN" smtClean="0">
                <a:latin typeface="Arial" pitchFamily="34" charset="0"/>
                <a:ea typeface="宋体" charset="-122"/>
              </a:rPr>
              <a:t>And the random matrix could be one of those with IID, since it had been proved that these random matrix satisfies the RIP which has been proved as the necessary conditions for CS.</a:t>
            </a:r>
          </a:p>
          <a:p>
            <a:pPr eaLnBrk="1" hangingPunct="1"/>
            <a:r>
              <a:rPr lang="en-US" altLang="zh-CN" smtClean="0">
                <a:latin typeface="Arial" pitchFamily="34" charset="0"/>
                <a:ea typeface="宋体" charset="-122"/>
              </a:rPr>
              <a:t>Then in the signal reconstruction part, as the number of unknowns outweigh the number of  measurement, the problem becomes ill posed. However, this problem could be treated as a convex optimization problem, and there are a number of algorithms for solving this kind of problem, including l1 norm minimization, ````</a:t>
            </a:r>
          </a:p>
          <a:p>
            <a:pPr eaLnBrk="1" hangingPunct="1"/>
            <a:r>
              <a:rPr lang="en-US" altLang="zh-CN" smtClean="0">
                <a:latin typeface="Arial" pitchFamily="34" charset="0"/>
                <a:ea typeface="宋体" charset="-122"/>
              </a:rPr>
              <a:t>Here is a simple example shows how CS works. Our signal here has 256 entries within which, only 4 are nonzero. We sampled it following CS theory and got 25 samples which is 10% of the signal length, shows in the middle of the figure. Then, using the widely used  l1 norm minimization algorithm, we got our signal exactly recovered from the samples.  </a:t>
            </a:r>
          </a:p>
          <a:p>
            <a:pPr eaLnBrk="1" hangingPunct="1"/>
            <a:endParaRPr lang="en-US" altLang="zh-CN" smtClean="0">
              <a:latin typeface="Arial" pitchFamily="34"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charset="-122"/>
              </a:defRPr>
            </a:lvl1pPr>
            <a:lvl2pPr marL="702756" indent="-270291" eaLnBrk="0" hangingPunct="0">
              <a:defRPr>
                <a:solidFill>
                  <a:schemeClr val="tx1"/>
                </a:solidFill>
                <a:latin typeface="Arial" pitchFamily="34" charset="0"/>
                <a:ea typeface="宋体" charset="-122"/>
              </a:defRPr>
            </a:lvl2pPr>
            <a:lvl3pPr marL="1081164" indent="-216233" eaLnBrk="0" hangingPunct="0">
              <a:defRPr>
                <a:solidFill>
                  <a:schemeClr val="tx1"/>
                </a:solidFill>
                <a:latin typeface="Arial" pitchFamily="34" charset="0"/>
                <a:ea typeface="宋体" charset="-122"/>
              </a:defRPr>
            </a:lvl3pPr>
            <a:lvl4pPr marL="1513629" indent="-216233" eaLnBrk="0" hangingPunct="0">
              <a:defRPr>
                <a:solidFill>
                  <a:schemeClr val="tx1"/>
                </a:solidFill>
                <a:latin typeface="Arial" pitchFamily="34" charset="0"/>
                <a:ea typeface="宋体" charset="-122"/>
              </a:defRPr>
            </a:lvl4pPr>
            <a:lvl5pPr marL="1946095" indent="-216233" eaLnBrk="0" hangingPunct="0">
              <a:defRPr>
                <a:solidFill>
                  <a:schemeClr val="tx1"/>
                </a:solidFill>
                <a:latin typeface="Arial" pitchFamily="34" charset="0"/>
                <a:ea typeface="宋体" charset="-122"/>
              </a:defRPr>
            </a:lvl5pPr>
            <a:lvl6pPr marL="2378560" indent="-216233" eaLnBrk="0" fontAlgn="base" hangingPunct="0">
              <a:spcBef>
                <a:spcPct val="0"/>
              </a:spcBef>
              <a:spcAft>
                <a:spcPct val="0"/>
              </a:spcAft>
              <a:defRPr>
                <a:solidFill>
                  <a:schemeClr val="tx1"/>
                </a:solidFill>
                <a:latin typeface="Arial" pitchFamily="34" charset="0"/>
                <a:ea typeface="宋体" charset="-122"/>
              </a:defRPr>
            </a:lvl6pPr>
            <a:lvl7pPr marL="2811026" indent="-216233" eaLnBrk="0" fontAlgn="base" hangingPunct="0">
              <a:spcBef>
                <a:spcPct val="0"/>
              </a:spcBef>
              <a:spcAft>
                <a:spcPct val="0"/>
              </a:spcAft>
              <a:defRPr>
                <a:solidFill>
                  <a:schemeClr val="tx1"/>
                </a:solidFill>
                <a:latin typeface="Arial" pitchFamily="34" charset="0"/>
                <a:ea typeface="宋体" charset="-122"/>
              </a:defRPr>
            </a:lvl7pPr>
            <a:lvl8pPr marL="3243491" indent="-216233" eaLnBrk="0" fontAlgn="base" hangingPunct="0">
              <a:spcBef>
                <a:spcPct val="0"/>
              </a:spcBef>
              <a:spcAft>
                <a:spcPct val="0"/>
              </a:spcAft>
              <a:defRPr>
                <a:solidFill>
                  <a:schemeClr val="tx1"/>
                </a:solidFill>
                <a:latin typeface="Arial" pitchFamily="34" charset="0"/>
                <a:ea typeface="宋体" charset="-122"/>
              </a:defRPr>
            </a:lvl8pPr>
            <a:lvl9pPr marL="3675957" indent="-216233" eaLnBrk="0" fontAlgn="base" hangingPunct="0">
              <a:spcBef>
                <a:spcPct val="0"/>
              </a:spcBef>
              <a:spcAft>
                <a:spcPct val="0"/>
              </a:spcAft>
              <a:defRPr>
                <a:solidFill>
                  <a:schemeClr val="tx1"/>
                </a:solidFill>
                <a:latin typeface="Arial" pitchFamily="34" charset="0"/>
                <a:ea typeface="宋体" charset="-122"/>
              </a:defRPr>
            </a:lvl9pPr>
          </a:lstStyle>
          <a:p>
            <a:pPr eaLnBrk="1" hangingPunct="1"/>
            <a:fld id="{3A84FABF-8F40-4F05-8BAE-3BFC4B62DC45}" type="slidenum">
              <a:rPr lang="en-US" altLang="zh-CN"/>
              <a:pPr eaLnBrk="1" hangingPunct="1"/>
              <a:t>21</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宋体" charset="-122"/>
              </a:rPr>
              <a:t>CS theory claims that, when a signal is sparse, it could be sensed compressively and got fully recovered with over whelming probability. The signal could be sparse either by itself or after some known transformation. X here is an example of sparse signal, with limited number of nonzero entries which are denoted by the colored blocks.</a:t>
            </a:r>
          </a:p>
          <a:p>
            <a:pPr eaLnBrk="1" hangingPunct="1"/>
            <a:r>
              <a:rPr lang="en-US" altLang="zh-CN" smtClean="0">
                <a:latin typeface="Arial" pitchFamily="34" charset="0"/>
                <a:ea typeface="宋体" charset="-122"/>
              </a:rPr>
              <a:t>Then by implementing a proper projection,  we could realize a compressed sampling,  compressed means that we realized a dimension reduction during the process. Besides, the dimension reduction is done with no or litter loss of information of the original signal.</a:t>
            </a:r>
          </a:p>
          <a:p>
            <a:pPr eaLnBrk="1" hangingPunct="1"/>
            <a:r>
              <a:rPr lang="en-US" altLang="zh-CN" smtClean="0">
                <a:latin typeface="Arial" pitchFamily="34" charset="0"/>
                <a:ea typeface="宋体" charset="-122"/>
              </a:rPr>
              <a:t>Then you may curious about how this dimension reduction is done, CS theory shows that by simply multiplying the signal with a random matrix, the sparse information will be well preserved in the measurement for signal reconstruction. </a:t>
            </a:r>
          </a:p>
          <a:p>
            <a:pPr eaLnBrk="1" hangingPunct="1"/>
            <a:r>
              <a:rPr lang="en-US" altLang="zh-CN" smtClean="0">
                <a:latin typeface="Arial" pitchFamily="34" charset="0"/>
                <a:ea typeface="宋体" charset="-122"/>
              </a:rPr>
              <a:t>And the random matrix could be one of those with IID, since it had been proved that these random matrix satisfies the RIP which has been proved as the necessary conditions for CS.</a:t>
            </a:r>
          </a:p>
          <a:p>
            <a:pPr eaLnBrk="1" hangingPunct="1"/>
            <a:r>
              <a:rPr lang="en-US" altLang="zh-CN" smtClean="0">
                <a:latin typeface="Arial" pitchFamily="34" charset="0"/>
                <a:ea typeface="宋体" charset="-122"/>
              </a:rPr>
              <a:t>Then in the signal reconstruction part, as the number of unknowns outweigh the number of  measurement, the problem becomes ill posed. However, this problem could be treated as a convex optimization problem, and there are a number of algorithms for solving this kind of problem, including l1 norm minimization, ````</a:t>
            </a:r>
          </a:p>
          <a:p>
            <a:pPr eaLnBrk="1" hangingPunct="1"/>
            <a:r>
              <a:rPr lang="en-US" altLang="zh-CN" smtClean="0">
                <a:latin typeface="Arial" pitchFamily="34" charset="0"/>
                <a:ea typeface="宋体" charset="-122"/>
              </a:rPr>
              <a:t>Here is a simple example shows how CS works. Our signal here has 256 entries within which, only 4 are nonzero. We sampled it following CS theory and got 25 samples which is 10% of the signal length, shows in the middle of the figure. Then, using the widely used  l1 norm minimization algorithm, we got our signal exactly recovered from the samples.  </a:t>
            </a:r>
          </a:p>
          <a:p>
            <a:pPr eaLnBrk="1" hangingPunct="1"/>
            <a:endParaRPr lang="en-US" altLang="zh-CN" smtClean="0">
              <a:latin typeface="Arial" pitchFamily="34"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charset="-122"/>
              </a:defRPr>
            </a:lvl1pPr>
            <a:lvl2pPr marL="702756" indent="-270291" eaLnBrk="0" hangingPunct="0">
              <a:defRPr>
                <a:solidFill>
                  <a:schemeClr val="tx1"/>
                </a:solidFill>
                <a:latin typeface="Arial" pitchFamily="34" charset="0"/>
                <a:ea typeface="宋体" charset="-122"/>
              </a:defRPr>
            </a:lvl2pPr>
            <a:lvl3pPr marL="1081164" indent="-216233" eaLnBrk="0" hangingPunct="0">
              <a:defRPr>
                <a:solidFill>
                  <a:schemeClr val="tx1"/>
                </a:solidFill>
                <a:latin typeface="Arial" pitchFamily="34" charset="0"/>
                <a:ea typeface="宋体" charset="-122"/>
              </a:defRPr>
            </a:lvl3pPr>
            <a:lvl4pPr marL="1513629" indent="-216233" eaLnBrk="0" hangingPunct="0">
              <a:defRPr>
                <a:solidFill>
                  <a:schemeClr val="tx1"/>
                </a:solidFill>
                <a:latin typeface="Arial" pitchFamily="34" charset="0"/>
                <a:ea typeface="宋体" charset="-122"/>
              </a:defRPr>
            </a:lvl4pPr>
            <a:lvl5pPr marL="1946095" indent="-216233" eaLnBrk="0" hangingPunct="0">
              <a:defRPr>
                <a:solidFill>
                  <a:schemeClr val="tx1"/>
                </a:solidFill>
                <a:latin typeface="Arial" pitchFamily="34" charset="0"/>
                <a:ea typeface="宋体" charset="-122"/>
              </a:defRPr>
            </a:lvl5pPr>
            <a:lvl6pPr marL="2378560" indent="-216233" eaLnBrk="0" fontAlgn="base" hangingPunct="0">
              <a:spcBef>
                <a:spcPct val="0"/>
              </a:spcBef>
              <a:spcAft>
                <a:spcPct val="0"/>
              </a:spcAft>
              <a:defRPr>
                <a:solidFill>
                  <a:schemeClr val="tx1"/>
                </a:solidFill>
                <a:latin typeface="Arial" pitchFamily="34" charset="0"/>
                <a:ea typeface="宋体" charset="-122"/>
              </a:defRPr>
            </a:lvl6pPr>
            <a:lvl7pPr marL="2811026" indent="-216233" eaLnBrk="0" fontAlgn="base" hangingPunct="0">
              <a:spcBef>
                <a:spcPct val="0"/>
              </a:spcBef>
              <a:spcAft>
                <a:spcPct val="0"/>
              </a:spcAft>
              <a:defRPr>
                <a:solidFill>
                  <a:schemeClr val="tx1"/>
                </a:solidFill>
                <a:latin typeface="Arial" pitchFamily="34" charset="0"/>
                <a:ea typeface="宋体" charset="-122"/>
              </a:defRPr>
            </a:lvl7pPr>
            <a:lvl8pPr marL="3243491" indent="-216233" eaLnBrk="0" fontAlgn="base" hangingPunct="0">
              <a:spcBef>
                <a:spcPct val="0"/>
              </a:spcBef>
              <a:spcAft>
                <a:spcPct val="0"/>
              </a:spcAft>
              <a:defRPr>
                <a:solidFill>
                  <a:schemeClr val="tx1"/>
                </a:solidFill>
                <a:latin typeface="Arial" pitchFamily="34" charset="0"/>
                <a:ea typeface="宋体" charset="-122"/>
              </a:defRPr>
            </a:lvl8pPr>
            <a:lvl9pPr marL="3675957" indent="-216233" eaLnBrk="0" fontAlgn="base" hangingPunct="0">
              <a:spcBef>
                <a:spcPct val="0"/>
              </a:spcBef>
              <a:spcAft>
                <a:spcPct val="0"/>
              </a:spcAft>
              <a:defRPr>
                <a:solidFill>
                  <a:schemeClr val="tx1"/>
                </a:solidFill>
                <a:latin typeface="Arial" pitchFamily="34" charset="0"/>
                <a:ea typeface="宋体" charset="-122"/>
              </a:defRPr>
            </a:lvl9pPr>
          </a:lstStyle>
          <a:p>
            <a:pPr eaLnBrk="1" hangingPunct="1"/>
            <a:fld id="{6748AEAE-F258-469C-9F62-748D5EC143A8}" type="slidenum">
              <a:rPr lang="en-US" altLang="zh-CN"/>
              <a:pPr eaLnBrk="1" hangingPunct="1"/>
              <a:t>22</a:t>
            </a:fld>
            <a:endParaRPr lang="en-US" altLang="zh-CN"/>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ea typeface="宋体" charset="-122"/>
              </a:rPr>
              <a:t>Under our system design, the measurement matrix M at the fusion center satisfies all three conditions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4506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10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605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77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278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95878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51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063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685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745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21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650" y="382588"/>
            <a:ext cx="8334375" cy="5969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412875"/>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412875"/>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xfrm>
            <a:off x="-36513" y="6532563"/>
            <a:ext cx="398463" cy="352425"/>
          </a:xfrm>
          <a:prstGeom prst="rect">
            <a:avLst/>
          </a:prstGeom>
          <a:ln/>
        </p:spPr>
        <p:txBody>
          <a:bodyPr/>
          <a:lstStyle>
            <a:lvl1pPr>
              <a:defRPr/>
            </a:lvl1pPr>
          </a:lstStyle>
          <a:p>
            <a:pPr>
              <a:defRPr/>
            </a:pPr>
            <a:fld id="{28D75E62-D4DD-4D66-87D1-FFB7AE1A5876}" type="slidenum">
              <a:rPr lang="en-US" altLang="zh-CN"/>
              <a:pPr>
                <a:defRPr/>
              </a:pPr>
              <a:t>‹#›</a:t>
            </a:fld>
            <a:endParaRPr lang="en-US" altLang="zh-CN"/>
          </a:p>
        </p:txBody>
      </p:sp>
    </p:spTree>
    <p:extLst>
      <p:ext uri="{BB962C8B-B14F-4D97-AF65-F5344CB8AC3E}">
        <p14:creationId xmlns:p14="http://schemas.microsoft.com/office/powerpoint/2010/main" val="80258937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191000"/>
          </a:xfrm>
          <a:prstGeom prst="rect">
            <a:avLst/>
          </a:prstGeo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hasCustomPrompt="1"/>
          </p:nvPr>
        </p:nvSpPr>
        <p:spPr>
          <a:xfrm>
            <a:off x="2209800" y="152400"/>
            <a:ext cx="6553200" cy="533400"/>
          </a:xfrm>
          <a:prstGeom prst="rect">
            <a:avLst/>
          </a:prstGeom>
        </p:spPr>
        <p:txBody>
          <a:bodyPr anchor="ctr" anchorCtr="0">
            <a:normAutofit/>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chemeClr val="bg1">
                    <a:lumMod val="95000"/>
                  </a:schemeClr>
                </a:solidFill>
              </a:defRPr>
            </a:lvl1pPr>
          </a:lstStyle>
          <a:p>
            <a:r>
              <a:rPr lang="en-US" dirty="0" smtClean="0"/>
              <a:t>Nonparametric Bayesian Classification</a:t>
            </a:r>
          </a:p>
        </p:txBody>
      </p:sp>
    </p:spTree>
    <p:extLst>
      <p:ext uri="{BB962C8B-B14F-4D97-AF65-F5344CB8AC3E}">
        <p14:creationId xmlns:p14="http://schemas.microsoft.com/office/powerpoint/2010/main" val="397913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6324600"/>
            <a:ext cx="9144000" cy="533400"/>
          </a:xfrm>
          <a:prstGeom prst="rect">
            <a:avLst/>
          </a:prstGeom>
          <a:gradFill rotWithShape="1">
            <a:gsLst>
              <a:gs pos="0">
                <a:srgbClr val="000000"/>
              </a:gs>
              <a:gs pos="50000">
                <a:srgbClr val="000000"/>
              </a:gs>
              <a:gs pos="100000">
                <a:srgbClr val="CC0000"/>
              </a:gs>
              <a:gs pos="100000">
                <a:srgbClr val="4680C5"/>
              </a:gs>
            </a:gsLst>
            <a:lin ang="4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lang="en-US" smtClean="0">
              <a:solidFill>
                <a:srgbClr val="FFFFFF"/>
              </a:solidFill>
              <a:sym typeface="Calibri" pitchFamily="34" charset="0"/>
            </a:endParaRPr>
          </a:p>
        </p:txBody>
      </p:sp>
      <p:sp>
        <p:nvSpPr>
          <p:cNvPr id="1027" name="Rectangle 7"/>
          <p:cNvSpPr>
            <a:spLocks noChangeArrowheads="1"/>
          </p:cNvSpPr>
          <p:nvPr/>
        </p:nvSpPr>
        <p:spPr bwMode="auto">
          <a:xfrm>
            <a:off x="0" y="0"/>
            <a:ext cx="9144000" cy="914400"/>
          </a:xfrm>
          <a:prstGeom prst="rect">
            <a:avLst/>
          </a:prstGeom>
          <a:solidFill>
            <a:srgbClr val="000000"/>
          </a:solidFill>
          <a:ln w="25400">
            <a:solidFill>
              <a:srgbClr val="000000"/>
            </a:solidFill>
            <a:miter lim="800000"/>
            <a:headEnd/>
            <a:tailEnd/>
          </a:ln>
        </p:spPr>
        <p:txBody>
          <a:bodyPr anchor="ctr"/>
          <a:lstStyle/>
          <a:p>
            <a:pPr algn="ctr" fontAlgn="base">
              <a:spcBef>
                <a:spcPct val="0"/>
              </a:spcBef>
              <a:spcAft>
                <a:spcPct val="0"/>
              </a:spcAft>
            </a:pPr>
            <a:endParaRPr lang="en-US" smtClean="0">
              <a:solidFill>
                <a:srgbClr val="FFFFFF"/>
              </a:solidFill>
              <a:sym typeface="Calibri" pitchFamily="34" charset="0"/>
            </a:endParaRPr>
          </a:p>
        </p:txBody>
      </p:sp>
      <p:sp>
        <p:nvSpPr>
          <p:cNvPr id="1028" name="Rectangle 8"/>
          <p:cNvSpPr>
            <a:spLocks noChangeArrowheads="1"/>
          </p:cNvSpPr>
          <p:nvPr/>
        </p:nvSpPr>
        <p:spPr bwMode="auto">
          <a:xfrm>
            <a:off x="1905000" y="-3175"/>
            <a:ext cx="7239000" cy="8286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lang="en-US" smtClean="0">
              <a:solidFill>
                <a:srgbClr val="FFFFFF"/>
              </a:solidFill>
              <a:sym typeface="Calibri" pitchFamily="34" charset="0"/>
            </a:endParaRPr>
          </a:p>
        </p:txBody>
      </p:sp>
      <p:pic>
        <p:nvPicPr>
          <p:cNvPr id="1029"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825" y="0"/>
            <a:ext cx="16287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835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914400" indent="-914400" algn="ctr" rtl="0" eaLnBrk="0" fontAlgn="base" hangingPunct="0">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6.wmf"/></Relationships>
</file>

<file path=ppt/slides/_rels/slide21.x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image" Target="../media/image34.wmf"/><Relationship Id="rId13" Type="http://schemas.openxmlformats.org/officeDocument/2006/relationships/oleObject" Target="../embeddings/oleObject5.bin"/><Relationship Id="rId14" Type="http://schemas.openxmlformats.org/officeDocument/2006/relationships/image" Target="../media/image31.wmf"/><Relationship Id="rId15" Type="http://schemas.openxmlformats.org/officeDocument/2006/relationships/oleObject" Target="../embeddings/oleObject6.bin"/><Relationship Id="rId16" Type="http://schemas.openxmlformats.org/officeDocument/2006/relationships/image" Target="../media/image32.wmf"/><Relationship Id="rId17" Type="http://schemas.openxmlformats.org/officeDocument/2006/relationships/oleObject" Target="../embeddings/oleObject7.bin"/><Relationship Id="rId18" Type="http://schemas.openxmlformats.org/officeDocument/2006/relationships/image" Target="../media/image33.wmf"/><Relationship Id="rId1" Type="http://schemas.openxmlformats.org/officeDocument/2006/relationships/vmlDrawing" Target="../drawings/vmlDrawing1.vml"/><Relationship Id="rId2" Type="http://schemas.openxmlformats.org/officeDocument/2006/relationships/slideLayout" Target="../slideLayouts/slideLayout23.xml"/><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7.wmf"/><Relationship Id="rId6" Type="http://schemas.openxmlformats.org/officeDocument/2006/relationships/oleObject" Target="../embeddings/oleObject2.bin"/><Relationship Id="rId7" Type="http://schemas.openxmlformats.org/officeDocument/2006/relationships/image" Target="../media/image28.wmf"/><Relationship Id="rId8" Type="http://schemas.openxmlformats.org/officeDocument/2006/relationships/oleObject" Target="../embeddings/oleObject3.bin"/><Relationship Id="rId9" Type="http://schemas.openxmlformats.org/officeDocument/2006/relationships/image" Target="../media/image29.wmf"/><Relationship Id="rId10"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39.gif"/><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oleObject" Target="../embeddings/oleObject8.bin"/><Relationship Id="rId5" Type="http://schemas.openxmlformats.org/officeDocument/2006/relationships/image" Target="../media/image40.wmf"/><Relationship Id="rId6" Type="http://schemas.openxmlformats.org/officeDocument/2006/relationships/oleObject" Target="../embeddings/oleObject9.bin"/><Relationship Id="rId7" Type="http://schemas.openxmlformats.org/officeDocument/2006/relationships/image" Target="../media/image41.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oleObject" Target="../embeddings/oleObject10.bin"/><Relationship Id="rId5" Type="http://schemas.openxmlformats.org/officeDocument/2006/relationships/image" Target="../media/image45.wmf"/><Relationship Id="rId6" Type="http://schemas.openxmlformats.org/officeDocument/2006/relationships/image" Target="../media/image47.png"/><Relationship Id="rId7" Type="http://schemas.openxmlformats.org/officeDocument/2006/relationships/oleObject" Target="../embeddings/oleObject11.bin"/><Relationship Id="rId8" Type="http://schemas.openxmlformats.org/officeDocument/2006/relationships/image" Target="../media/image46.w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 Id="rId3"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0.png"/><Relationship Id="rId3" Type="http://schemas.openxmlformats.org/officeDocument/2006/relationships/image" Target="../media/image5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2.gif"/><Relationship Id="rId3"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1143000"/>
            <a:ext cx="7543800" cy="609600"/>
          </a:xfrm>
        </p:spPr>
        <p:txBody>
          <a:bodyPr/>
          <a:lstStyle/>
          <a:p>
            <a:r>
              <a:rPr lang="en-US" sz="2800" dirty="0"/>
              <a:t>Electric Power Analytics </a:t>
            </a:r>
            <a:r>
              <a:rPr lang="en-US" sz="2800" dirty="0" smtClean="0"/>
              <a:t>Consortium</a:t>
            </a:r>
          </a:p>
          <a:p>
            <a:r>
              <a:rPr lang="en-US" sz="2800" dirty="0" smtClean="0"/>
              <a:t>Meeting with </a:t>
            </a:r>
            <a:r>
              <a:rPr lang="en-US" sz="2800" dirty="0" err="1" smtClean="0"/>
              <a:t>Centerpoint</a:t>
            </a:r>
            <a:r>
              <a:rPr lang="en-US" sz="2800" dirty="0" smtClean="0"/>
              <a:t>, LLC</a:t>
            </a:r>
          </a:p>
          <a:p>
            <a:r>
              <a:rPr lang="en-US" sz="2800" dirty="0" smtClean="0"/>
              <a:t>Hurricane Planning and Big Data Analysis </a:t>
            </a:r>
            <a:endParaRPr lang="en-US" sz="2800" dirty="0"/>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4" name="Subtitle 2"/>
          <p:cNvSpPr txBox="1">
            <a:spLocks/>
          </p:cNvSpPr>
          <p:nvPr/>
        </p:nvSpPr>
        <p:spPr>
          <a:xfrm>
            <a:off x="1524000" y="4495800"/>
            <a:ext cx="6400800" cy="10668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ubtitle 2"/>
          <p:cNvSpPr txBox="1">
            <a:spLocks/>
          </p:cNvSpPr>
          <p:nvPr/>
        </p:nvSpPr>
        <p:spPr>
          <a:xfrm>
            <a:off x="2362200" y="152400"/>
            <a:ext cx="6400800" cy="6096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ext Placeholder 3"/>
          <p:cNvSpPr txBox="1">
            <a:spLocks/>
          </p:cNvSpPr>
          <p:nvPr/>
        </p:nvSpPr>
        <p:spPr>
          <a:xfrm>
            <a:off x="2209800" y="152400"/>
            <a:ext cx="6553200" cy="533400"/>
          </a:xfrm>
          <a:prstGeom prst="rect">
            <a:avLst/>
          </a:prstGeom>
        </p:spPr>
        <p:txBody>
          <a:bodyPr>
            <a:normAutofit fontScale="92500" lnSpcReduction="10000"/>
          </a:bodyPr>
          <a:lstStyle/>
          <a:p>
            <a:pPr marL="342900" lvl="0" indent="-342900" algn="ctr">
              <a:spcBef>
                <a:spcPct val="20000"/>
              </a:spcBef>
              <a:defRPr/>
            </a:pPr>
            <a:r>
              <a:rPr lang="en-US" sz="3200" dirty="0">
                <a:solidFill>
                  <a:schemeClr val="bg1"/>
                </a:solidFill>
              </a:rPr>
              <a:t>Electric Power Analytics Consortium</a:t>
            </a:r>
            <a:endParaRPr kumimoji="0" lang="en-US" sz="3200" b="0" i="0" u="none" strike="noStrike" kern="1200" cap="none" spc="0" normalizeH="0" baseline="0" noProof="0" dirty="0" smtClean="0">
              <a:ln>
                <a:noFill/>
              </a:ln>
              <a:solidFill>
                <a:schemeClr val="bg1"/>
              </a:solidFill>
              <a:effectLst/>
              <a:uLnTx/>
              <a:uFillTx/>
            </a:endParaRPr>
          </a:p>
        </p:txBody>
      </p:sp>
      <p:sp>
        <p:nvSpPr>
          <p:cNvPr id="8" name="Subtitle 2"/>
          <p:cNvSpPr txBox="1">
            <a:spLocks/>
          </p:cNvSpPr>
          <p:nvPr/>
        </p:nvSpPr>
        <p:spPr>
          <a:xfrm>
            <a:off x="1349433" y="2819400"/>
            <a:ext cx="6400800" cy="457200"/>
          </a:xfrm>
          <a:prstGeom prst="rect">
            <a:avLst/>
          </a:prstGeom>
        </p:spPr>
        <p:txBody>
          <a:bodyPr/>
          <a:lstStyle>
            <a:lvl1pPr marL="0" indent="0" algn="ctr"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r>
              <a:rPr lang="en-US" sz="1800" kern="0" dirty="0" smtClean="0"/>
              <a:t>July 18</a:t>
            </a:r>
            <a:r>
              <a:rPr lang="en-US" sz="1800" kern="0" baseline="30000" dirty="0" smtClean="0"/>
              <a:t>th</a:t>
            </a:r>
            <a:r>
              <a:rPr lang="en-US" sz="1800" kern="0" dirty="0" smtClean="0"/>
              <a:t>, 2013</a:t>
            </a:r>
            <a:endParaRPr lang="en-US" sz="1800" kern="0" dirty="0"/>
          </a:p>
        </p:txBody>
      </p:sp>
      <p:graphicFrame>
        <p:nvGraphicFramePr>
          <p:cNvPr id="9" name="Content Placeholder 3"/>
          <p:cNvGraphicFramePr>
            <a:graphicFrameLocks noGrp="1"/>
          </p:cNvGraphicFramePr>
          <p:nvPr>
            <p:extLst>
              <p:ext uri="{D42A27DB-BD31-4B8C-83A1-F6EECF244321}">
                <p14:modId xmlns:p14="http://schemas.microsoft.com/office/powerpoint/2010/main" val="1184263242"/>
              </p:ext>
            </p:extLst>
          </p:nvPr>
        </p:nvGraphicFramePr>
        <p:xfrm>
          <a:off x="1447800" y="3375391"/>
          <a:ext cx="5950783" cy="3101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0089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613" y="152400"/>
            <a:ext cx="6859787" cy="1371600"/>
          </a:xfrm>
        </p:spPr>
        <p:txBody>
          <a:bodyPr/>
          <a:lstStyle/>
          <a:p>
            <a:pPr algn="ctr"/>
            <a:r>
              <a:rPr lang="en-US" sz="4000" b="1" dirty="0" smtClean="0"/>
              <a:t>Load Shedding Analysis</a:t>
            </a:r>
            <a:endParaRPr lang="en-US" sz="4000" b="1" dirty="0"/>
          </a:p>
        </p:txBody>
      </p:sp>
      <p:sp>
        <p:nvSpPr>
          <p:cNvPr id="3" name="Content Placeholder 2"/>
          <p:cNvSpPr>
            <a:spLocks noGrp="1"/>
          </p:cNvSpPr>
          <p:nvPr>
            <p:ph sz="half" idx="1"/>
          </p:nvPr>
        </p:nvSpPr>
        <p:spPr>
          <a:xfrm>
            <a:off x="457200" y="1219200"/>
            <a:ext cx="7317105" cy="4648200"/>
          </a:xfrm>
        </p:spPr>
        <p:txBody>
          <a:bodyPr>
            <a:normAutofit/>
          </a:bodyPr>
          <a:lstStyle/>
          <a:p>
            <a:pPr>
              <a:lnSpc>
                <a:spcPct val="150000"/>
              </a:lnSpc>
              <a:buFont typeface="Wingdings" pitchFamily="2" charset="2"/>
              <a:buChar char="§"/>
            </a:pPr>
            <a:r>
              <a:rPr lang="en-US" sz="2800" dirty="0" smtClean="0"/>
              <a:t>Considering different scenarios for damage, and the physics of the system, the related load shedding scenarios are predicted.</a:t>
            </a:r>
          </a:p>
          <a:p>
            <a:pPr>
              <a:lnSpc>
                <a:spcPct val="150000"/>
              </a:lnSpc>
              <a:buFont typeface="Wingdings" pitchFamily="2" charset="2"/>
              <a:buChar char="§"/>
            </a:pPr>
            <a:r>
              <a:rPr lang="en-US" sz="2800" dirty="0" smtClean="0"/>
              <a:t>The Value of Lost Load (VOLL) for each area needs to be carefully analyzed.</a:t>
            </a:r>
          </a:p>
        </p:txBody>
      </p:sp>
      <p:pic>
        <p:nvPicPr>
          <p:cNvPr id="5" name="Picture 4"/>
          <p:cNvPicPr>
            <a:picLocks noChangeAspect="1" noChangeArrowheads="1"/>
          </p:cNvPicPr>
          <p:nvPr/>
        </p:nvPicPr>
        <p:blipFill>
          <a:blip r:embed="rId2" cstate="print"/>
          <a:srcRect/>
          <a:stretch>
            <a:fillRect/>
          </a:stretch>
        </p:blipFill>
        <p:spPr bwMode="auto">
          <a:xfrm>
            <a:off x="6858000" y="4038600"/>
            <a:ext cx="1828800" cy="22098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15634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pPr algn="ctr"/>
            <a:r>
              <a:rPr lang="en-US" sz="3600" b="1" dirty="0" smtClean="0"/>
              <a:t>Current Outage Estimation</a:t>
            </a:r>
            <a:endParaRPr lang="en-US" sz="3600" b="1"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39871394"/>
              </p:ext>
            </p:extLst>
          </p:nvPr>
        </p:nvGraphicFramePr>
        <p:xfrm>
          <a:off x="457200" y="1981200"/>
          <a:ext cx="8229600" cy="2971800"/>
        </p:xfrm>
        <a:graphic>
          <a:graphicData uri="http://schemas.openxmlformats.org/drawingml/2006/table">
            <a:tbl>
              <a:tblPr firstRow="1" bandRow="1">
                <a:tableStyleId>{5C22544A-7EE6-4342-B048-85BDC9FD1C3A}</a:tableStyleId>
              </a:tblPr>
              <a:tblGrid>
                <a:gridCol w="2743200"/>
                <a:gridCol w="2743200"/>
                <a:gridCol w="2743200"/>
              </a:tblGrid>
              <a:tr h="495300">
                <a:tc>
                  <a:txBody>
                    <a:bodyPr/>
                    <a:lstStyle/>
                    <a:p>
                      <a:pPr algn="ctr"/>
                      <a:r>
                        <a:rPr lang="en-US" dirty="0" smtClean="0"/>
                        <a:t>Hurricane </a:t>
                      </a:r>
                      <a:endParaRPr lang="en-US" dirty="0"/>
                    </a:p>
                  </a:txBody>
                  <a:tcPr/>
                </a:tc>
                <a:tc>
                  <a:txBody>
                    <a:bodyPr/>
                    <a:lstStyle/>
                    <a:p>
                      <a:pPr algn="ctr"/>
                      <a:r>
                        <a:rPr lang="en-US" dirty="0" smtClean="0"/>
                        <a:t>Wind Speed (mph)</a:t>
                      </a:r>
                      <a:endParaRPr lang="en-US" dirty="0"/>
                    </a:p>
                  </a:txBody>
                  <a:tcPr/>
                </a:tc>
                <a:tc>
                  <a:txBody>
                    <a:bodyPr/>
                    <a:lstStyle/>
                    <a:p>
                      <a:pPr algn="ctr"/>
                      <a:r>
                        <a:rPr lang="en-US" dirty="0" smtClean="0"/>
                        <a:t>Estimated Outage (weeks)</a:t>
                      </a:r>
                      <a:endParaRPr lang="en-US" dirty="0"/>
                    </a:p>
                  </a:txBody>
                  <a:tcPr/>
                </a:tc>
              </a:tr>
              <a:tr h="495300">
                <a:tc>
                  <a:txBody>
                    <a:bodyPr/>
                    <a:lstStyle/>
                    <a:p>
                      <a:pPr algn="ctr"/>
                      <a:r>
                        <a:rPr lang="en-US" dirty="0" smtClean="0"/>
                        <a:t>Category 1</a:t>
                      </a:r>
                      <a:endParaRPr lang="en-US" dirty="0"/>
                    </a:p>
                  </a:txBody>
                  <a:tcPr/>
                </a:tc>
                <a:tc>
                  <a:txBody>
                    <a:bodyPr/>
                    <a:lstStyle/>
                    <a:p>
                      <a:pPr algn="ctr"/>
                      <a:r>
                        <a:rPr lang="en-US" dirty="0" smtClean="0"/>
                        <a:t>74-95</a:t>
                      </a:r>
                      <a:endParaRPr lang="en-US" dirty="0"/>
                    </a:p>
                  </a:txBody>
                  <a:tcPr/>
                </a:tc>
                <a:tc>
                  <a:txBody>
                    <a:bodyPr/>
                    <a:lstStyle/>
                    <a:p>
                      <a:pPr algn="ctr"/>
                      <a:r>
                        <a:rPr lang="en-US" dirty="0" smtClean="0"/>
                        <a:t>1-1.5</a:t>
                      </a:r>
                      <a:endParaRPr lang="en-US" dirty="0"/>
                    </a:p>
                  </a:txBody>
                  <a:tcPr/>
                </a:tc>
              </a:tr>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Category 2</a:t>
                      </a:r>
                    </a:p>
                  </a:txBody>
                  <a:tcPr/>
                </a:tc>
                <a:tc>
                  <a:txBody>
                    <a:bodyPr/>
                    <a:lstStyle/>
                    <a:p>
                      <a:pPr algn="ctr"/>
                      <a:r>
                        <a:rPr lang="en-US" dirty="0" smtClean="0"/>
                        <a:t>96-110</a:t>
                      </a:r>
                      <a:endParaRPr lang="en-US" dirty="0"/>
                    </a:p>
                  </a:txBody>
                  <a:tcPr/>
                </a:tc>
                <a:tc>
                  <a:txBody>
                    <a:bodyPr/>
                    <a:lstStyle/>
                    <a:p>
                      <a:pPr algn="ctr"/>
                      <a:r>
                        <a:rPr lang="en-US" dirty="0" smtClean="0"/>
                        <a:t>2-3</a:t>
                      </a:r>
                      <a:endParaRPr lang="en-US" dirty="0"/>
                    </a:p>
                  </a:txBody>
                  <a:tcPr/>
                </a:tc>
              </a:tr>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Category 3</a:t>
                      </a:r>
                    </a:p>
                  </a:txBody>
                  <a:tcPr/>
                </a:tc>
                <a:tc>
                  <a:txBody>
                    <a:bodyPr/>
                    <a:lstStyle/>
                    <a:p>
                      <a:pPr algn="ctr"/>
                      <a:r>
                        <a:rPr lang="en-US" dirty="0" smtClean="0"/>
                        <a:t>111-130</a:t>
                      </a:r>
                      <a:endParaRPr lang="en-US" dirty="0"/>
                    </a:p>
                  </a:txBody>
                  <a:tcPr/>
                </a:tc>
                <a:tc>
                  <a:txBody>
                    <a:bodyPr/>
                    <a:lstStyle/>
                    <a:p>
                      <a:pPr algn="ctr"/>
                      <a:r>
                        <a:rPr lang="en-US" dirty="0" smtClean="0"/>
                        <a:t>3-5</a:t>
                      </a:r>
                      <a:endParaRPr lang="en-US" dirty="0"/>
                    </a:p>
                  </a:txBody>
                  <a:tcPr/>
                </a:tc>
              </a:tr>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Category 4</a:t>
                      </a:r>
                    </a:p>
                  </a:txBody>
                  <a:tcPr/>
                </a:tc>
                <a:tc>
                  <a:txBody>
                    <a:bodyPr/>
                    <a:lstStyle/>
                    <a:p>
                      <a:pPr algn="ctr"/>
                      <a:r>
                        <a:rPr lang="en-US" dirty="0" smtClean="0"/>
                        <a:t>131-155</a:t>
                      </a:r>
                      <a:endParaRPr lang="en-US" dirty="0"/>
                    </a:p>
                  </a:txBody>
                  <a:tcPr/>
                </a:tc>
                <a:tc>
                  <a:txBody>
                    <a:bodyPr/>
                    <a:lstStyle/>
                    <a:p>
                      <a:pPr algn="ctr"/>
                      <a:r>
                        <a:rPr lang="en-US" dirty="0" smtClean="0"/>
                        <a:t>4-6</a:t>
                      </a:r>
                      <a:endParaRPr lang="en-US" dirty="0"/>
                    </a:p>
                  </a:txBody>
                  <a:tcPr/>
                </a:tc>
              </a:tr>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Category 5</a:t>
                      </a:r>
                    </a:p>
                  </a:txBody>
                  <a:tcPr/>
                </a:tc>
                <a:tc>
                  <a:txBody>
                    <a:bodyPr/>
                    <a:lstStyle/>
                    <a:p>
                      <a:pPr algn="ctr"/>
                      <a:r>
                        <a:rPr lang="en-US" dirty="0" smtClean="0"/>
                        <a:t>156 and up</a:t>
                      </a:r>
                      <a:endParaRPr lang="en-US" dirty="0"/>
                    </a:p>
                  </a:txBody>
                  <a:tcPr/>
                </a:tc>
                <a:tc>
                  <a:txBody>
                    <a:bodyPr/>
                    <a:lstStyle/>
                    <a:p>
                      <a:pPr algn="ctr"/>
                      <a:r>
                        <a:rPr lang="en-US" dirty="0" smtClean="0"/>
                        <a:t>6-8</a:t>
                      </a:r>
                      <a:endParaRPr lang="en-US" dirty="0"/>
                    </a:p>
                  </a:txBody>
                  <a:tcPr/>
                </a:tc>
              </a:tr>
            </a:tbl>
          </a:graphicData>
        </a:graphic>
      </p:graphicFrame>
    </p:spTree>
    <p:extLst>
      <p:ext uri="{BB962C8B-B14F-4D97-AF65-F5344CB8AC3E}">
        <p14:creationId xmlns:p14="http://schemas.microsoft.com/office/powerpoint/2010/main" val="178790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pPr algn="ctr"/>
            <a:r>
              <a:rPr lang="en-US" sz="4000" b="1" dirty="0" smtClean="0"/>
              <a:t>Step 2: Resource Allocation</a:t>
            </a:r>
            <a:endParaRPr lang="en-US" sz="4000" b="1" dirty="0"/>
          </a:p>
        </p:txBody>
      </p:sp>
      <p:sp>
        <p:nvSpPr>
          <p:cNvPr id="3" name="Content Placeholder 2"/>
          <p:cNvSpPr>
            <a:spLocks noGrp="1"/>
          </p:cNvSpPr>
          <p:nvPr>
            <p:ph sz="half" idx="1"/>
          </p:nvPr>
        </p:nvSpPr>
        <p:spPr>
          <a:xfrm>
            <a:off x="533400" y="1295400"/>
            <a:ext cx="7158838" cy="4114800"/>
          </a:xfrm>
        </p:spPr>
        <p:txBody>
          <a:bodyPr>
            <a:normAutofit fontScale="92500" lnSpcReduction="10000"/>
          </a:bodyPr>
          <a:lstStyle/>
          <a:p>
            <a:pPr lvl="0">
              <a:lnSpc>
                <a:spcPct val="150000"/>
              </a:lnSpc>
              <a:buFont typeface="Wingdings" pitchFamily="2" charset="2"/>
              <a:buChar char="§"/>
            </a:pPr>
            <a:r>
              <a:rPr lang="en-GB" sz="2800" dirty="0" smtClean="0"/>
              <a:t>After quantifying the expected cost and risk of damage, it should be decided to which component of the system, the primary resource to be allocated. </a:t>
            </a:r>
          </a:p>
          <a:p>
            <a:pPr lvl="0">
              <a:lnSpc>
                <a:spcPct val="150000"/>
              </a:lnSpc>
              <a:buFont typeface="Wingdings" pitchFamily="2" charset="2"/>
              <a:buChar char="§"/>
            </a:pPr>
            <a:r>
              <a:rPr lang="en-GB" sz="2800" dirty="0" smtClean="0"/>
              <a:t>This phase is called the first stage problem. The decision variables are the first stage decision variables. </a:t>
            </a:r>
          </a:p>
        </p:txBody>
      </p:sp>
      <p:pic>
        <p:nvPicPr>
          <p:cNvPr id="5" name="Picture 3"/>
          <p:cNvPicPr>
            <a:picLocks noChangeAspect="1" noChangeArrowheads="1"/>
          </p:cNvPicPr>
          <p:nvPr/>
        </p:nvPicPr>
        <p:blipFill>
          <a:blip r:embed="rId2" cstate="print"/>
          <a:srcRect/>
          <a:stretch>
            <a:fillRect/>
          </a:stretch>
        </p:blipFill>
        <p:spPr bwMode="auto">
          <a:xfrm>
            <a:off x="7162800" y="4268787"/>
            <a:ext cx="1676400" cy="19796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5775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413" y="76200"/>
            <a:ext cx="6859787" cy="1371600"/>
          </a:xfrm>
        </p:spPr>
        <p:txBody>
          <a:bodyPr/>
          <a:lstStyle/>
          <a:p>
            <a:pPr algn="ctr"/>
            <a:r>
              <a:rPr lang="en-US" sz="4000" b="1" dirty="0" smtClean="0"/>
              <a:t>Optimal Maintenance Schedule</a:t>
            </a:r>
            <a:endParaRPr lang="en-US" sz="4000" b="1" dirty="0"/>
          </a:p>
        </p:txBody>
      </p:sp>
      <p:sp>
        <p:nvSpPr>
          <p:cNvPr id="3" name="Content Placeholder 2"/>
          <p:cNvSpPr>
            <a:spLocks noGrp="1"/>
          </p:cNvSpPr>
          <p:nvPr>
            <p:ph sz="half" idx="1"/>
          </p:nvPr>
        </p:nvSpPr>
        <p:spPr>
          <a:xfrm>
            <a:off x="228600" y="1143000"/>
            <a:ext cx="7317105" cy="4800600"/>
          </a:xfrm>
        </p:spPr>
        <p:txBody>
          <a:bodyPr>
            <a:normAutofit/>
          </a:bodyPr>
          <a:lstStyle/>
          <a:p>
            <a:pPr lvl="0">
              <a:lnSpc>
                <a:spcPct val="150000"/>
              </a:lnSpc>
              <a:buNone/>
            </a:pPr>
            <a:r>
              <a:rPr lang="en-GB" sz="3200" dirty="0" smtClean="0"/>
              <a:t>	By </a:t>
            </a:r>
            <a:r>
              <a:rPr lang="en-GB" sz="3200" dirty="0" smtClean="0"/>
              <a:t>considering the amount of allocated resources to components, the schedule of allocation of those resources should be derived in a way that minimizes the overall load shedding cost of the system.</a:t>
            </a:r>
          </a:p>
          <a:p>
            <a:pPr lvl="0">
              <a:buFont typeface="Wingdings" pitchFamily="2" charset="2"/>
              <a:buChar char="§"/>
            </a:pPr>
            <a:endParaRPr lang="en-GB" sz="2600" dirty="0" smtClean="0"/>
          </a:p>
          <a:p>
            <a:pPr lvl="0">
              <a:buFont typeface="Wingdings" pitchFamily="2" charset="2"/>
              <a:buChar char="§"/>
            </a:pPr>
            <a:endParaRPr lang="en-GB" sz="2600" dirty="0" smtClean="0"/>
          </a:p>
          <a:p>
            <a:pPr lvl="0">
              <a:buFont typeface="Wingdings" pitchFamily="2" charset="2"/>
              <a:buChar char="§"/>
            </a:pPr>
            <a:endParaRPr lang="en-GB" sz="2600" dirty="0" smtClean="0"/>
          </a:p>
        </p:txBody>
      </p:sp>
      <p:pic>
        <p:nvPicPr>
          <p:cNvPr id="5" name="Picture 2"/>
          <p:cNvPicPr>
            <a:picLocks noChangeAspect="1" noChangeArrowheads="1"/>
          </p:cNvPicPr>
          <p:nvPr/>
        </p:nvPicPr>
        <p:blipFill>
          <a:blip r:embed="rId2" cstate="print"/>
          <a:srcRect/>
          <a:stretch>
            <a:fillRect/>
          </a:stretch>
        </p:blipFill>
        <p:spPr bwMode="auto">
          <a:xfrm>
            <a:off x="7391400" y="4114800"/>
            <a:ext cx="1657782" cy="205740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5770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859787" cy="1371600"/>
          </a:xfrm>
        </p:spPr>
        <p:txBody>
          <a:bodyPr/>
          <a:lstStyle/>
          <a:p>
            <a:pPr algn="ctr"/>
            <a:r>
              <a:rPr lang="en-US" sz="4000" b="1" dirty="0" smtClean="0"/>
              <a:t>Step 3: Two Stage Recourse Program</a:t>
            </a:r>
            <a:endParaRPr lang="en-US" sz="4000" b="1" dirty="0"/>
          </a:p>
        </p:txBody>
      </p:sp>
      <p:sp>
        <p:nvSpPr>
          <p:cNvPr id="3" name="Content Placeholder 2"/>
          <p:cNvSpPr>
            <a:spLocks noGrp="1"/>
          </p:cNvSpPr>
          <p:nvPr>
            <p:ph sz="half" idx="1"/>
          </p:nvPr>
        </p:nvSpPr>
        <p:spPr>
          <a:xfrm>
            <a:off x="990600" y="1676400"/>
            <a:ext cx="7158838" cy="4114801"/>
          </a:xfrm>
        </p:spPr>
        <p:txBody>
          <a:bodyPr>
            <a:normAutofit/>
          </a:bodyPr>
          <a:lstStyle/>
          <a:p>
            <a:pPr marL="457200" indent="-457200">
              <a:lnSpc>
                <a:spcPct val="150000"/>
              </a:lnSpc>
              <a:buFont typeface="Wingdings" pitchFamily="2" charset="2"/>
              <a:buChar char="§"/>
            </a:pPr>
            <a:r>
              <a:rPr lang="en-US" sz="2800" b="1" dirty="0" smtClean="0"/>
              <a:t>First period decision is made.</a:t>
            </a:r>
          </a:p>
          <a:p>
            <a:pPr marL="457200" indent="-457200">
              <a:lnSpc>
                <a:spcPct val="150000"/>
              </a:lnSpc>
              <a:buFont typeface="Wingdings" pitchFamily="2" charset="2"/>
              <a:buChar char="§"/>
            </a:pPr>
            <a:r>
              <a:rPr lang="en-US" sz="2800" b="1" dirty="0" smtClean="0"/>
              <a:t>Nature makes a random decision.</a:t>
            </a:r>
          </a:p>
          <a:p>
            <a:pPr marL="457200" indent="-457200">
              <a:lnSpc>
                <a:spcPct val="150000"/>
              </a:lnSpc>
              <a:buFont typeface="Wingdings" pitchFamily="2" charset="2"/>
              <a:buChar char="§"/>
            </a:pPr>
            <a:r>
              <a:rPr lang="en-US" sz="2800" b="1" dirty="0" smtClean="0"/>
              <a:t>A second decision is made to repair the havoc wrought by nature.</a:t>
            </a:r>
          </a:p>
          <a:p>
            <a:pPr>
              <a:buFont typeface="Wingdings" pitchFamily="2" charset="2"/>
              <a:buChar char="§"/>
            </a:pPr>
            <a:endParaRPr lang="en-US" b="1" dirty="0"/>
          </a:p>
        </p:txBody>
      </p:sp>
    </p:spTree>
    <p:extLst>
      <p:ext uri="{BB962C8B-B14F-4D97-AF65-F5344CB8AC3E}">
        <p14:creationId xmlns:p14="http://schemas.microsoft.com/office/powerpoint/2010/main" val="24539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213" y="76200"/>
            <a:ext cx="6859787" cy="1371600"/>
          </a:xfrm>
        </p:spPr>
        <p:txBody>
          <a:bodyPr/>
          <a:lstStyle/>
          <a:p>
            <a:pPr algn="ctr"/>
            <a:r>
              <a:rPr lang="en-US" sz="4000" b="1" dirty="0" smtClean="0"/>
              <a:t>Problem Formulation Example</a:t>
            </a:r>
            <a:endParaRPr lang="en-US" sz="4000" b="1" dirty="0"/>
          </a:p>
        </p:txBody>
      </p:sp>
      <p:sp>
        <p:nvSpPr>
          <p:cNvPr id="1743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34" name="Rectangle 26"/>
          <p:cNvSpPr>
            <a:spLocks noChangeArrowheads="1"/>
          </p:cNvSpPr>
          <p:nvPr/>
        </p:nvSpPr>
        <p:spPr bwMode="auto">
          <a:xfrm>
            <a:off x="4495800" y="2667000"/>
            <a:ext cx="408316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Hurricane stochastic modeling</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lang="en-US" dirty="0" smtClean="0">
                <a:latin typeface="Arial" pitchFamily="34" charset="0"/>
              </a:rPr>
              <a:t>Stochastic optimization formulation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Recourse</a:t>
            </a:r>
            <a:r>
              <a:rPr kumimoji="0" lang="en-US" sz="1800" b="0" i="0" u="none" strike="noStrike" cap="none" normalizeH="0" dirty="0" smtClean="0">
                <a:ln>
                  <a:noFill/>
                </a:ln>
                <a:solidFill>
                  <a:schemeClr val="tx1"/>
                </a:solidFill>
                <a:effectLst/>
                <a:latin typeface="Arial" pitchFamily="34" charset="0"/>
              </a:rPr>
              <a:t> solution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7435" name="Rectangle 27"/>
          <p:cNvSpPr>
            <a:spLocks noChangeArrowheads="1"/>
          </p:cNvSpPr>
          <p:nvPr/>
        </p:nvSpPr>
        <p:spPr bwMode="auto">
          <a:xfrm>
            <a:off x="0" y="364807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7440" name="Picture 3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1371600"/>
            <a:ext cx="6832121" cy="685800"/>
          </a:xfrm>
          <a:prstGeom prst="rect">
            <a:avLst/>
          </a:prstGeom>
          <a:noFill/>
        </p:spPr>
      </p:pic>
      <p:pic>
        <p:nvPicPr>
          <p:cNvPr id="17439" name="Picture 3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1" y="2286000"/>
            <a:ext cx="2667000" cy="533400"/>
          </a:xfrm>
          <a:prstGeom prst="rect">
            <a:avLst/>
          </a:prstGeom>
          <a:noFill/>
        </p:spPr>
      </p:pic>
      <p:pic>
        <p:nvPicPr>
          <p:cNvPr id="17438" name="Picture 3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1" y="3124200"/>
            <a:ext cx="1981200" cy="266700"/>
          </a:xfrm>
          <a:prstGeom prst="rect">
            <a:avLst/>
          </a:prstGeom>
          <a:noFill/>
        </p:spPr>
      </p:pic>
      <p:pic>
        <p:nvPicPr>
          <p:cNvPr id="17437" name="Picture 2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3001" y="3657600"/>
            <a:ext cx="2371725" cy="514350"/>
          </a:xfrm>
          <a:prstGeom prst="rect">
            <a:avLst/>
          </a:prstGeom>
          <a:noFill/>
        </p:spPr>
      </p:pic>
      <p:pic>
        <p:nvPicPr>
          <p:cNvPr id="17436"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43001" y="4267200"/>
            <a:ext cx="5943600" cy="1200150"/>
          </a:xfrm>
          <a:prstGeom prst="rect">
            <a:avLst/>
          </a:prstGeom>
          <a:noFill/>
        </p:spPr>
      </p:pic>
      <p:sp>
        <p:nvSpPr>
          <p:cNvPr id="17441"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42" name="Rectangle 34"/>
          <p:cNvSpPr>
            <a:spLocks noChangeArrowheads="1"/>
          </p:cNvSpPr>
          <p:nvPr/>
        </p:nvSpPr>
        <p:spPr bwMode="auto">
          <a:xfrm>
            <a:off x="457200" y="2286000"/>
            <a:ext cx="2819400" cy="584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s.t</a:t>
            </a: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7443" name="Rectangle 35"/>
          <p:cNvSpPr>
            <a:spLocks noChangeArrowheads="1"/>
          </p:cNvSpPr>
          <p:nvPr/>
        </p:nvSpPr>
        <p:spPr bwMode="auto">
          <a:xfrm>
            <a:off x="4495800" y="2209800"/>
            <a:ext cx="4191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7444" name="Rectangle 36"/>
          <p:cNvSpPr>
            <a:spLocks noChangeArrowheads="1"/>
          </p:cNvSpPr>
          <p:nvPr/>
        </p:nvSpPr>
        <p:spPr bwMode="auto">
          <a:xfrm>
            <a:off x="0" y="2676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445" name="Rectangle 37"/>
          <p:cNvSpPr>
            <a:spLocks noChangeArrowheads="1"/>
          </p:cNvSpPr>
          <p:nvPr/>
        </p:nvSpPr>
        <p:spPr bwMode="auto">
          <a:xfrm>
            <a:off x="0" y="364807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446" name="Rectangle 38"/>
          <p:cNvSpPr>
            <a:spLocks noChangeArrowheads="1"/>
          </p:cNvSpPr>
          <p:nvPr/>
        </p:nvSpPr>
        <p:spPr bwMode="auto">
          <a:xfrm>
            <a:off x="0" y="4848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685800" y="5486400"/>
            <a:ext cx="7884303" cy="646331"/>
          </a:xfrm>
          <a:prstGeom prst="rect">
            <a:avLst/>
          </a:prstGeom>
          <a:noFill/>
        </p:spPr>
        <p:txBody>
          <a:bodyPr wrap="none" rtlCol="0">
            <a:spAutoFit/>
          </a:bodyPr>
          <a:lstStyle/>
          <a:p>
            <a:r>
              <a:rPr lang="en-US" dirty="0" smtClean="0"/>
              <a:t>- The </a:t>
            </a:r>
            <a:r>
              <a:rPr lang="en-US" dirty="0" smtClean="0"/>
              <a:t>above complicated computation can be calculated by the </a:t>
            </a:r>
            <a:r>
              <a:rPr lang="en-US" dirty="0" err="1" smtClean="0"/>
              <a:t>centerpoint</a:t>
            </a:r>
            <a:r>
              <a:rPr lang="en-US" dirty="0" smtClean="0"/>
              <a:t> center. </a:t>
            </a:r>
          </a:p>
          <a:p>
            <a:r>
              <a:rPr lang="en-US" dirty="0" smtClean="0"/>
              <a:t>- The detailed individual </a:t>
            </a:r>
            <a:r>
              <a:rPr lang="en-US" dirty="0" smtClean="0"/>
              <a:t>plan can be sent to field engineers by smart phone. </a:t>
            </a:r>
            <a:endParaRPr lang="en-US" dirty="0"/>
          </a:p>
        </p:txBody>
      </p:sp>
    </p:spTree>
    <p:extLst>
      <p:ext uri="{BB962C8B-B14F-4D97-AF65-F5344CB8AC3E}">
        <p14:creationId xmlns:p14="http://schemas.microsoft.com/office/powerpoint/2010/main" val="333837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pPr algn="ctr"/>
            <a:r>
              <a:rPr lang="en-US" b="1" dirty="0" smtClean="0"/>
              <a:t>Objectives of PHP</a:t>
            </a:r>
            <a:endParaRPr lang="en-US" b="1" dirty="0"/>
          </a:p>
        </p:txBody>
      </p:sp>
      <p:sp>
        <p:nvSpPr>
          <p:cNvPr id="3" name="Content Placeholder 2"/>
          <p:cNvSpPr>
            <a:spLocks noGrp="1"/>
          </p:cNvSpPr>
          <p:nvPr>
            <p:ph sz="half" idx="1"/>
          </p:nvPr>
        </p:nvSpPr>
        <p:spPr>
          <a:xfrm>
            <a:off x="762000" y="1447800"/>
            <a:ext cx="7463638" cy="4648200"/>
          </a:xfrm>
        </p:spPr>
        <p:txBody>
          <a:bodyPr>
            <a:normAutofit/>
          </a:bodyPr>
          <a:lstStyle/>
          <a:p>
            <a:pPr>
              <a:buFont typeface="Wingdings" pitchFamily="2" charset="2"/>
              <a:buChar char="§"/>
            </a:pPr>
            <a:r>
              <a:rPr lang="en-US" sz="2800" b="1" dirty="0" smtClean="0"/>
              <a:t>Improving the resiliency of the power system for extreme weather events.</a:t>
            </a:r>
          </a:p>
          <a:p>
            <a:pPr>
              <a:buFont typeface="Wingdings" pitchFamily="2" charset="2"/>
              <a:buChar char="§"/>
            </a:pPr>
            <a:r>
              <a:rPr lang="en-US" sz="2800" b="1" dirty="0" smtClean="0"/>
              <a:t>Mitigating the aftermath of the event.</a:t>
            </a:r>
            <a:endParaRPr lang="en-GB" sz="2800" b="1" dirty="0" smtClean="0"/>
          </a:p>
          <a:p>
            <a:pPr lvl="0">
              <a:lnSpc>
                <a:spcPct val="150000"/>
              </a:lnSpc>
              <a:buFont typeface="Wingdings" pitchFamily="2" charset="2"/>
              <a:buChar char="§"/>
            </a:pPr>
            <a:r>
              <a:rPr lang="en-GB" sz="2800" b="1" dirty="0" smtClean="0"/>
              <a:t>Minimizing the load shedding time and cost.</a:t>
            </a:r>
          </a:p>
          <a:p>
            <a:pPr lvl="0">
              <a:lnSpc>
                <a:spcPct val="150000"/>
              </a:lnSpc>
              <a:buFont typeface="Wingdings" pitchFamily="2" charset="2"/>
              <a:buChar char="§"/>
            </a:pPr>
            <a:r>
              <a:rPr lang="en-GB" sz="2800" b="1" dirty="0" smtClean="0"/>
              <a:t>Reduced maintenance operation cost.</a:t>
            </a:r>
          </a:p>
          <a:p>
            <a:pPr lvl="0">
              <a:lnSpc>
                <a:spcPct val="150000"/>
              </a:lnSpc>
              <a:buFont typeface="Wingdings" pitchFamily="2" charset="2"/>
              <a:buChar char="§"/>
            </a:pPr>
            <a:r>
              <a:rPr lang="en-GB" sz="2800" b="1" dirty="0" smtClean="0"/>
              <a:t>Recovering the reliability and security in an efficient way.</a:t>
            </a:r>
          </a:p>
        </p:txBody>
      </p:sp>
    </p:spTree>
    <p:extLst>
      <p:ext uri="{BB962C8B-B14F-4D97-AF65-F5344CB8AC3E}">
        <p14:creationId xmlns:p14="http://schemas.microsoft.com/office/powerpoint/2010/main" val="43233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b="1" dirty="0" smtClean="0"/>
              <a:t>Big data analysis</a:t>
            </a:r>
          </a:p>
          <a:p>
            <a:pPr lvl="1"/>
            <a:r>
              <a:rPr lang="en-US" sz="2000" b="1" dirty="0" smtClean="0"/>
              <a:t>Approach 1: Compressive sensing/matric completion</a:t>
            </a:r>
          </a:p>
          <a:p>
            <a:pPr lvl="1"/>
            <a:r>
              <a:rPr lang="en-US" sz="2000" b="1" dirty="0" smtClean="0"/>
              <a:t>Approach 2: </a:t>
            </a:r>
            <a:r>
              <a:rPr lang="en-US" sz="2000" b="1" dirty="0" err="1" smtClean="0"/>
              <a:t>Sublinear</a:t>
            </a:r>
            <a:r>
              <a:rPr lang="en-US" sz="2000" b="1" dirty="0" smtClean="0"/>
              <a:t> algorithm</a:t>
            </a:r>
          </a:p>
          <a:p>
            <a:pPr lvl="1"/>
            <a:r>
              <a:rPr lang="en-US" sz="2000" b="1" dirty="0" smtClean="0"/>
              <a:t>How to analyze more practical data provided by </a:t>
            </a:r>
            <a:r>
              <a:rPr lang="en-US" sz="2000" b="1" dirty="0" err="1" smtClean="0"/>
              <a:t>centerpoint</a:t>
            </a:r>
            <a:endParaRPr lang="en-US" sz="2000" b="1" dirty="0" smtClean="0"/>
          </a:p>
          <a:p>
            <a:r>
              <a:rPr lang="en-US" sz="2400" dirty="0" smtClean="0"/>
              <a:t>Other topics</a:t>
            </a:r>
          </a:p>
          <a:p>
            <a:r>
              <a:rPr lang="en-US" sz="2400" dirty="0" smtClean="0"/>
              <a:t>Next step</a:t>
            </a:r>
            <a:endParaRPr lang="en-US" sz="2400" dirty="0"/>
          </a:p>
        </p:txBody>
      </p:sp>
      <p:sp>
        <p:nvSpPr>
          <p:cNvPr id="4" name="Title 1"/>
          <p:cNvSpPr txBox="1">
            <a:spLocks noChangeArrowheads="1"/>
          </p:cNvSpPr>
          <p:nvPr/>
        </p:nvSpPr>
        <p:spPr bwMode="auto">
          <a:xfrm>
            <a:off x="3962400" y="27709"/>
            <a:ext cx="2590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gn="ctr" rtl="0" eaLnBrk="0" fontAlgn="base" hangingPunct="0">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9pPr>
          </a:lstStyle>
          <a:p>
            <a:pPr marL="0" indent="0" algn="l" eaLnBrk="1" hangingPunct="1"/>
            <a:r>
              <a:rPr lang="en-US" kern="0" dirty="0" smtClean="0"/>
              <a:t>Agenda</a:t>
            </a:r>
          </a:p>
        </p:txBody>
      </p:sp>
      <p:pic>
        <p:nvPicPr>
          <p:cNvPr id="5122" name="Picture 2" descr="http://media.npr.org/assets/img/2013/06/11/snowden-4e9ea772b29920f0faef7336b464de58494e6733-s6-c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56409"/>
            <a:ext cx="3676625" cy="27535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fbcdn-sphotos-h-a.akamaihd.net/hphotos-ak-prn1/934616_395668440541587_1526578021_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76251"/>
            <a:ext cx="4825859" cy="248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799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05000" y="152400"/>
            <a:ext cx="6781800" cy="411162"/>
          </a:xfrm>
        </p:spPr>
        <p:txBody>
          <a:bodyPr/>
          <a:lstStyle/>
          <a:p>
            <a:pPr eaLnBrk="1" hangingPunct="1"/>
            <a:r>
              <a:rPr lang="en-US" altLang="zh-CN" sz="3600" dirty="0" smtClean="0">
                <a:solidFill>
                  <a:schemeClr val="bg1"/>
                </a:solidFill>
              </a:rPr>
              <a:t>Traditional Signal Acquisition Approach</a:t>
            </a:r>
          </a:p>
        </p:txBody>
      </p:sp>
      <p:sp>
        <p:nvSpPr>
          <p:cNvPr id="70659" name="Rectangle 3"/>
          <p:cNvSpPr>
            <a:spLocks noGrp="1" noChangeArrowheads="1"/>
          </p:cNvSpPr>
          <p:nvPr>
            <p:ph type="body" idx="1"/>
          </p:nvPr>
        </p:nvSpPr>
        <p:spPr>
          <a:xfrm>
            <a:off x="609600" y="1143000"/>
            <a:ext cx="8229600" cy="1584325"/>
          </a:xfrm>
        </p:spPr>
        <p:txBody>
          <a:bodyPr/>
          <a:lstStyle/>
          <a:p>
            <a:pPr algn="ctr" eaLnBrk="1" hangingPunct="1">
              <a:spcBef>
                <a:spcPct val="50000"/>
              </a:spcBef>
              <a:buSzTx/>
              <a:buFontTx/>
              <a:buNone/>
            </a:pPr>
            <a:r>
              <a:rPr lang="en-US" altLang="zh-CN" sz="2400" b="1" dirty="0" smtClean="0">
                <a:cs typeface="Tahoma" pitchFamily="34" charset="0"/>
              </a:rPr>
              <a:t>The Typical Signal Acquisition Approach</a:t>
            </a:r>
          </a:p>
          <a:p>
            <a:pPr algn="ctr" eaLnBrk="1" hangingPunct="1">
              <a:spcBef>
                <a:spcPct val="50000"/>
              </a:spcBef>
              <a:buSzTx/>
              <a:buFontTx/>
              <a:buNone/>
            </a:pPr>
            <a:endParaRPr lang="en-US" altLang="zh-CN" sz="1000" b="1" dirty="0" smtClean="0">
              <a:cs typeface="Tahoma" pitchFamily="34" charset="0"/>
            </a:endParaRPr>
          </a:p>
          <a:p>
            <a:pPr algn="ctr" eaLnBrk="1" hangingPunct="1">
              <a:spcBef>
                <a:spcPct val="50000"/>
              </a:spcBef>
              <a:buSzTx/>
              <a:buFontTx/>
              <a:buNone/>
            </a:pPr>
            <a:r>
              <a:rPr lang="en-US" altLang="zh-CN" sz="2000" dirty="0" smtClean="0">
                <a:cs typeface="Tahoma" pitchFamily="34" charset="0"/>
              </a:rPr>
              <a:t>Sample a signal very densely (at lease twice the highest frequency), and then compress the  information for storage or transmission</a:t>
            </a:r>
          </a:p>
        </p:txBody>
      </p:sp>
      <p:sp>
        <p:nvSpPr>
          <p:cNvPr id="70660" name="Text Box 4"/>
          <p:cNvSpPr txBox="1">
            <a:spLocks noChangeArrowheads="1"/>
          </p:cNvSpPr>
          <p:nvPr/>
        </p:nvSpPr>
        <p:spPr bwMode="auto">
          <a:xfrm>
            <a:off x="3489325" y="4095750"/>
            <a:ext cx="49672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charset="-122"/>
              </a:defRPr>
            </a:lvl1pPr>
            <a:lvl2pPr marL="742950" indent="-285750"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eaLnBrk="1" hangingPunct="1">
              <a:spcBef>
                <a:spcPct val="50000"/>
              </a:spcBef>
              <a:buFont typeface="Wingdings" pitchFamily="2" charset="2"/>
              <a:buChar char="q"/>
            </a:pPr>
            <a:r>
              <a:rPr lang="en-US" altLang="zh-CN" dirty="0">
                <a:cs typeface="Tahoma" pitchFamily="34" charset="0"/>
              </a:rPr>
              <a:t> This 18.1 Mega-Pixels digital camera senses 18.1e+6 samples to construct an image.</a:t>
            </a:r>
          </a:p>
          <a:p>
            <a:pPr eaLnBrk="1" hangingPunct="1">
              <a:spcBef>
                <a:spcPct val="50000"/>
              </a:spcBef>
              <a:buFont typeface="Wingdings" pitchFamily="2" charset="2"/>
              <a:buChar char="q"/>
            </a:pPr>
            <a:r>
              <a:rPr lang="en-US" altLang="zh-CN" dirty="0">
                <a:cs typeface="Tahoma" pitchFamily="34" charset="0"/>
              </a:rPr>
              <a:t> The image is then compressed using JPEG to an average size smaller than 3MB – a compression ratio of ~12.</a:t>
            </a:r>
          </a:p>
          <a:p>
            <a:pPr eaLnBrk="1" hangingPunct="1">
              <a:spcBef>
                <a:spcPct val="50000"/>
              </a:spcBef>
            </a:pPr>
            <a:endParaRPr lang="en-US" altLang="zh-CN" dirty="0">
              <a:cs typeface="Tahoma" pitchFamily="34" charset="0"/>
            </a:endParaRPr>
          </a:p>
        </p:txBody>
      </p:sp>
      <p:pic>
        <p:nvPicPr>
          <p:cNvPr id="70661" name="Picture 5" descr="nikon_d50_digital_camera_kit_7_1870mm_black_168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 y="3879850"/>
            <a:ext cx="22574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2913062" y="2654300"/>
            <a:ext cx="3217863" cy="1296988"/>
            <a:chOff x="1882" y="1842"/>
            <a:chExt cx="2027" cy="817"/>
          </a:xfrm>
        </p:grpSpPr>
        <p:sp>
          <p:nvSpPr>
            <p:cNvPr id="4104" name="AutoShape 7"/>
            <p:cNvSpPr>
              <a:spLocks noChangeArrowheads="1"/>
            </p:cNvSpPr>
            <p:nvPr/>
          </p:nvSpPr>
          <p:spPr bwMode="auto">
            <a:xfrm>
              <a:off x="1882" y="1842"/>
              <a:ext cx="2027" cy="817"/>
            </a:xfrm>
            <a:prstGeom prst="downArrow">
              <a:avLst>
                <a:gd name="adj1" fmla="val 64870"/>
                <a:gd name="adj2" fmla="val 59736"/>
              </a:avLst>
            </a:prstGeom>
            <a:solidFill>
              <a:srgbClr val="FF0000"/>
            </a:solidFill>
            <a:ln w="9525">
              <a:solidFill>
                <a:srgbClr val="FF0000"/>
              </a:solidFill>
              <a:miter lim="800000"/>
              <a:headEnd/>
              <a:tailEnd/>
            </a:ln>
          </p:spPr>
          <p:txBody>
            <a:bodyPr wrap="none" anchor="ctr"/>
            <a:lstStyle/>
            <a:p>
              <a:endParaRPr lang="en-US"/>
            </a:p>
          </p:txBody>
        </p:sp>
        <p:sp>
          <p:nvSpPr>
            <p:cNvPr id="4105" name="Text Box 8"/>
            <p:cNvSpPr txBox="1">
              <a:spLocks noChangeArrowheads="1"/>
            </p:cNvSpPr>
            <p:nvPr/>
          </p:nvSpPr>
          <p:spPr bwMode="auto">
            <a:xfrm>
              <a:off x="2282" y="2024"/>
              <a:ext cx="12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charset="-122"/>
                </a:defRPr>
              </a:lvl1pPr>
              <a:lvl2pPr marL="742950" indent="-285750"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eaLnBrk="1" hangingPunct="1">
                <a:spcBef>
                  <a:spcPct val="50000"/>
                </a:spcBef>
              </a:pPr>
              <a:r>
                <a:rPr lang="en-US" altLang="zh-CN">
                  <a:solidFill>
                    <a:schemeClr val="bg1"/>
                  </a:solidFill>
                </a:rPr>
                <a:t>Image Acquisition</a:t>
              </a:r>
            </a:p>
          </p:txBody>
        </p:sp>
      </p:grpSp>
    </p:spTree>
    <p:extLst>
      <p:ext uri="{BB962C8B-B14F-4D97-AF65-F5344CB8AC3E}">
        <p14:creationId xmlns:p14="http://schemas.microsoft.com/office/powerpoint/2010/main" val="339325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5"/>
          <p:cNvSpPr txBox="1">
            <a:spLocks noChangeArrowheads="1"/>
          </p:cNvSpPr>
          <p:nvPr/>
        </p:nvSpPr>
        <p:spPr bwMode="auto">
          <a:xfrm>
            <a:off x="3189288" y="3357563"/>
            <a:ext cx="5199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charset="-122"/>
              </a:defRPr>
            </a:lvl1pPr>
            <a:lvl2pPr marL="742950" indent="-285750"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eaLnBrk="1" hangingPunct="1"/>
            <a:r>
              <a:rPr lang="en-US">
                <a:solidFill>
                  <a:srgbClr val="FF0000"/>
                </a:solidFill>
              </a:rPr>
              <a:t>Move the burden from sampling to reconstruction</a:t>
            </a:r>
          </a:p>
        </p:txBody>
      </p:sp>
      <p:sp>
        <p:nvSpPr>
          <p:cNvPr id="5124" name="Rectangle 2"/>
          <p:cNvSpPr>
            <a:spLocks noGrp="1" noChangeArrowheads="1"/>
          </p:cNvSpPr>
          <p:nvPr>
            <p:ph type="title"/>
          </p:nvPr>
        </p:nvSpPr>
        <p:spPr>
          <a:xfrm>
            <a:off x="914400" y="152400"/>
            <a:ext cx="8334375" cy="596900"/>
          </a:xfrm>
        </p:spPr>
        <p:txBody>
          <a:bodyPr/>
          <a:lstStyle/>
          <a:p>
            <a:pPr eaLnBrk="1" hangingPunct="1"/>
            <a:r>
              <a:rPr lang="en-US" altLang="zh-CN" dirty="0" smtClean="0">
                <a:solidFill>
                  <a:schemeClr val="bg1"/>
                </a:solidFill>
              </a:rPr>
              <a:t>Compressive Sensing?</a:t>
            </a:r>
          </a:p>
        </p:txBody>
      </p:sp>
      <p:grpSp>
        <p:nvGrpSpPr>
          <p:cNvPr id="5125" name="Group 3"/>
          <p:cNvGrpSpPr>
            <a:grpSpLocks/>
          </p:cNvGrpSpPr>
          <p:nvPr/>
        </p:nvGrpSpPr>
        <p:grpSpPr bwMode="auto">
          <a:xfrm>
            <a:off x="755650" y="1484313"/>
            <a:ext cx="7212013" cy="1947862"/>
            <a:chOff x="265" y="869"/>
            <a:chExt cx="4543" cy="1227"/>
          </a:xfrm>
        </p:grpSpPr>
        <p:grpSp>
          <p:nvGrpSpPr>
            <p:cNvPr id="5130" name="Group 4"/>
            <p:cNvGrpSpPr>
              <a:grpSpLocks/>
            </p:cNvGrpSpPr>
            <p:nvPr/>
          </p:nvGrpSpPr>
          <p:grpSpPr bwMode="auto">
            <a:xfrm>
              <a:off x="1793" y="869"/>
              <a:ext cx="2027" cy="476"/>
              <a:chOff x="1793" y="869"/>
              <a:chExt cx="2027" cy="476"/>
            </a:xfrm>
          </p:grpSpPr>
          <p:sp>
            <p:nvSpPr>
              <p:cNvPr id="5134" name="AutoShape 5"/>
              <p:cNvSpPr>
                <a:spLocks noChangeArrowheads="1"/>
              </p:cNvSpPr>
              <p:nvPr/>
            </p:nvSpPr>
            <p:spPr bwMode="auto">
              <a:xfrm>
                <a:off x="1793" y="893"/>
                <a:ext cx="2027" cy="452"/>
              </a:xfrm>
              <a:prstGeom prst="downArrow">
                <a:avLst>
                  <a:gd name="adj1" fmla="val 64870"/>
                  <a:gd name="adj2" fmla="val 59736"/>
                </a:avLst>
              </a:prstGeom>
              <a:solidFill>
                <a:srgbClr val="FF0000"/>
              </a:solidFill>
              <a:ln w="9525">
                <a:solidFill>
                  <a:srgbClr val="FF0000"/>
                </a:solidFill>
                <a:miter lim="800000"/>
                <a:headEnd/>
                <a:tailEnd/>
              </a:ln>
            </p:spPr>
            <p:txBody>
              <a:bodyPr wrap="none" anchor="ctr"/>
              <a:lstStyle/>
              <a:p>
                <a:endParaRPr lang="en-US"/>
              </a:p>
            </p:txBody>
          </p:sp>
          <p:sp>
            <p:nvSpPr>
              <p:cNvPr id="5135" name="Text Box 6"/>
              <p:cNvSpPr txBox="1">
                <a:spLocks noChangeArrowheads="1"/>
              </p:cNvSpPr>
              <p:nvPr/>
            </p:nvSpPr>
            <p:spPr bwMode="auto">
              <a:xfrm>
                <a:off x="2101" y="869"/>
                <a:ext cx="14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charset="-122"/>
                  </a:defRPr>
                </a:lvl1pPr>
                <a:lvl2pPr marL="742950" indent="-285750"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algn="ctr" eaLnBrk="1" hangingPunct="1">
                  <a:spcBef>
                    <a:spcPct val="50000"/>
                  </a:spcBef>
                </a:pPr>
                <a:r>
                  <a:rPr lang="en-US" altLang="zh-CN" dirty="0">
                    <a:solidFill>
                      <a:schemeClr val="bg1"/>
                    </a:solidFill>
                    <a:cs typeface="Tahoma" pitchFamily="34" charset="0"/>
                  </a:rPr>
                  <a:t>A natural question to ask is</a:t>
                </a:r>
              </a:p>
            </p:txBody>
          </p:sp>
        </p:grpSp>
        <p:grpSp>
          <p:nvGrpSpPr>
            <p:cNvPr id="5131" name="Group 7"/>
            <p:cNvGrpSpPr>
              <a:grpSpLocks/>
            </p:cNvGrpSpPr>
            <p:nvPr/>
          </p:nvGrpSpPr>
          <p:grpSpPr bwMode="auto">
            <a:xfrm>
              <a:off x="265" y="915"/>
              <a:ext cx="4543" cy="1181"/>
              <a:chOff x="245" y="915"/>
              <a:chExt cx="4543" cy="1181"/>
            </a:xfrm>
          </p:grpSpPr>
          <p:sp>
            <p:nvSpPr>
              <p:cNvPr id="5132" name="Text Box 8"/>
              <p:cNvSpPr txBox="1">
                <a:spLocks noChangeArrowheads="1"/>
              </p:cNvSpPr>
              <p:nvPr/>
            </p:nvSpPr>
            <p:spPr bwMode="auto">
              <a:xfrm>
                <a:off x="245" y="1412"/>
                <a:ext cx="454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charset="-122"/>
                  </a:defRPr>
                </a:lvl1pPr>
                <a:lvl2pPr marL="742950" indent="-285750"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algn="ctr" eaLnBrk="1" hangingPunct="1">
                  <a:spcBef>
                    <a:spcPct val="50000"/>
                  </a:spcBef>
                </a:pPr>
                <a:r>
                  <a:rPr lang="en-US" altLang="zh-CN" sz="2000" dirty="0">
                    <a:cs typeface="Tahoma" pitchFamily="34" charset="0"/>
                  </a:rPr>
                  <a:t>Could the two processes                                                                (sensing &amp; compression)                                                                be combined </a:t>
                </a:r>
              </a:p>
            </p:txBody>
          </p:sp>
          <p:sp>
            <p:nvSpPr>
              <p:cNvPr id="5133" name="Text Box 9"/>
              <p:cNvSpPr txBox="1">
                <a:spLocks noChangeArrowheads="1"/>
              </p:cNvSpPr>
              <p:nvPr/>
            </p:nvSpPr>
            <p:spPr bwMode="auto">
              <a:xfrm>
                <a:off x="3449" y="915"/>
                <a:ext cx="742"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charset="-122"/>
                  </a:defRPr>
                </a:lvl1pPr>
                <a:lvl2pPr marL="742950" indent="-285750"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algn="ctr" eaLnBrk="1" hangingPunct="1">
                  <a:spcBef>
                    <a:spcPct val="50000"/>
                  </a:spcBef>
                </a:pPr>
                <a:r>
                  <a:rPr lang="en-US" altLang="zh-CN" sz="11700" b="1" dirty="0">
                    <a:solidFill>
                      <a:schemeClr val="bg1"/>
                    </a:solidFill>
                  </a:rPr>
                  <a:t> </a:t>
                </a:r>
                <a:r>
                  <a:rPr lang="en-US" altLang="zh-CN" sz="11700" b="1" dirty="0">
                    <a:solidFill>
                      <a:srgbClr val="FF0000"/>
                    </a:solidFill>
                  </a:rPr>
                  <a:t>?</a:t>
                </a:r>
              </a:p>
            </p:txBody>
          </p:sp>
        </p:grpSp>
      </p:grpSp>
      <p:sp>
        <p:nvSpPr>
          <p:cNvPr id="74762" name="Text Box 10"/>
          <p:cNvSpPr txBox="1">
            <a:spLocks noChangeArrowheads="1"/>
          </p:cNvSpPr>
          <p:nvPr/>
        </p:nvSpPr>
        <p:spPr bwMode="auto">
          <a:xfrm>
            <a:off x="755650" y="4652963"/>
            <a:ext cx="8070850" cy="1135696"/>
          </a:xfrm>
          <a:prstGeom prst="rect">
            <a:avLst/>
          </a:prstGeom>
          <a:noFill/>
          <a:ln w="9525" algn="ctr">
            <a:noFill/>
            <a:miter lim="800000"/>
            <a:headEnd/>
            <a:tailEnd/>
          </a:ln>
          <a:effectLst/>
        </p:spPr>
        <p:txBody>
          <a:bodyPr>
            <a:spAutoFit/>
          </a:bodyPr>
          <a:lstStyle/>
          <a:p>
            <a:pPr algn="ctr">
              <a:lnSpc>
                <a:spcPct val="75000"/>
              </a:lnSpc>
              <a:spcBef>
                <a:spcPct val="35000"/>
              </a:spcBef>
              <a:defRPr/>
            </a:pPr>
            <a:r>
              <a:rPr lang="en-US" altLang="zh-CN" sz="2000" dirty="0">
                <a:latin typeface="Arial" charset="0"/>
                <a:ea typeface="宋体" pitchFamily="2" charset="-122"/>
                <a:cs typeface="Tahoma" pitchFamily="34" charset="0"/>
              </a:rPr>
              <a:t>The answer is YES!</a:t>
            </a:r>
            <a:r>
              <a:rPr lang="en-US" altLang="zh-CN" sz="2000" dirty="0">
                <a:effectLst>
                  <a:outerShdw blurRad="38100" dist="38100" dir="2700000" algn="tl">
                    <a:srgbClr val="808080"/>
                  </a:outerShdw>
                </a:effectLst>
                <a:latin typeface="Arial" charset="0"/>
                <a:ea typeface="宋体" pitchFamily="2" charset="-122"/>
                <a:cs typeface="Tahoma" pitchFamily="34" charset="0"/>
              </a:rPr>
              <a:t> </a:t>
            </a:r>
          </a:p>
          <a:p>
            <a:pPr algn="ctr">
              <a:lnSpc>
                <a:spcPct val="75000"/>
              </a:lnSpc>
              <a:spcBef>
                <a:spcPct val="35000"/>
              </a:spcBef>
              <a:defRPr/>
            </a:pPr>
            <a:r>
              <a:rPr lang="en-US" altLang="zh-CN" sz="2000" dirty="0">
                <a:latin typeface="Arial" charset="0"/>
                <a:ea typeface="宋体" pitchFamily="2" charset="-122"/>
                <a:cs typeface="Tahoma" pitchFamily="34" charset="0"/>
              </a:rPr>
              <a:t>This is what </a:t>
            </a:r>
            <a:r>
              <a:rPr lang="en-US" altLang="zh-CN" sz="2800" b="1" dirty="0">
                <a:latin typeface="Arial" charset="0"/>
                <a:ea typeface="宋体" pitchFamily="2" charset="-122"/>
                <a:cs typeface="Tahoma" pitchFamily="34" charset="0"/>
              </a:rPr>
              <a:t>Compressive Sensing (CS) </a:t>
            </a:r>
            <a:r>
              <a:rPr lang="en-US" altLang="zh-CN" sz="2000" dirty="0">
                <a:latin typeface="Arial" charset="0"/>
                <a:ea typeface="宋体" pitchFamily="2" charset="-122"/>
                <a:cs typeface="Tahoma" pitchFamily="34" charset="0"/>
              </a:rPr>
              <a:t>is about.</a:t>
            </a:r>
          </a:p>
          <a:p>
            <a:pPr algn="ctr">
              <a:lnSpc>
                <a:spcPct val="75000"/>
              </a:lnSpc>
              <a:spcBef>
                <a:spcPct val="35000"/>
              </a:spcBef>
              <a:defRPr/>
            </a:pPr>
            <a:endParaRPr lang="en-US" altLang="zh-CN" sz="2000" dirty="0">
              <a:effectLst>
                <a:outerShdw blurRad="38100" dist="38100" dir="2700000" algn="tl">
                  <a:srgbClr val="808080"/>
                </a:outerShdw>
              </a:effectLst>
              <a:latin typeface="Arial" charset="0"/>
              <a:ea typeface="宋体" pitchFamily="2" charset="-122"/>
              <a:cs typeface="Tahoma" pitchFamily="34" charset="0"/>
            </a:endParaRPr>
          </a:p>
        </p:txBody>
      </p:sp>
      <p:sp>
        <p:nvSpPr>
          <p:cNvPr id="5127" name="Oval 11"/>
          <p:cNvSpPr>
            <a:spLocks noChangeArrowheads="1"/>
          </p:cNvSpPr>
          <p:nvPr/>
        </p:nvSpPr>
        <p:spPr bwMode="auto">
          <a:xfrm>
            <a:off x="4710113" y="3738563"/>
            <a:ext cx="173037" cy="173037"/>
          </a:xfrm>
          <a:prstGeom prst="ellipse">
            <a:avLst/>
          </a:prstGeom>
          <a:solidFill>
            <a:srgbClr val="FF0000"/>
          </a:solidFill>
          <a:ln w="9525">
            <a:solidFill>
              <a:srgbClr val="FF0000"/>
            </a:solidFill>
            <a:round/>
            <a:headEnd/>
            <a:tailEnd/>
          </a:ln>
        </p:spPr>
        <p:txBody>
          <a:bodyPr wrap="none" anchor="ctr"/>
          <a:lstStyle/>
          <a:p>
            <a:endParaRPr lang="en-US"/>
          </a:p>
        </p:txBody>
      </p:sp>
      <p:sp>
        <p:nvSpPr>
          <p:cNvPr id="5128" name="Oval 12"/>
          <p:cNvSpPr>
            <a:spLocks noChangeArrowheads="1"/>
          </p:cNvSpPr>
          <p:nvPr/>
        </p:nvSpPr>
        <p:spPr bwMode="auto">
          <a:xfrm>
            <a:off x="4710113" y="4059238"/>
            <a:ext cx="173037" cy="173037"/>
          </a:xfrm>
          <a:prstGeom prst="ellipse">
            <a:avLst/>
          </a:prstGeom>
          <a:solidFill>
            <a:srgbClr val="FF0000"/>
          </a:solidFill>
          <a:ln w="9525">
            <a:solidFill>
              <a:srgbClr val="FF0000"/>
            </a:solidFill>
            <a:round/>
            <a:headEnd/>
            <a:tailEnd/>
          </a:ln>
        </p:spPr>
        <p:txBody>
          <a:bodyPr wrap="none" anchor="ctr"/>
          <a:lstStyle/>
          <a:p>
            <a:endParaRPr lang="en-US"/>
          </a:p>
        </p:txBody>
      </p:sp>
      <p:sp>
        <p:nvSpPr>
          <p:cNvPr id="5129" name="Oval 13"/>
          <p:cNvSpPr>
            <a:spLocks noChangeArrowheads="1"/>
          </p:cNvSpPr>
          <p:nvPr/>
        </p:nvSpPr>
        <p:spPr bwMode="auto">
          <a:xfrm>
            <a:off x="4710113" y="4381500"/>
            <a:ext cx="173037" cy="173038"/>
          </a:xfrm>
          <a:prstGeom prst="ellipse">
            <a:avLst/>
          </a:prstGeom>
          <a:solidFill>
            <a:srgbClr val="FF0000"/>
          </a:solidFill>
          <a:ln w="952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397444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76800"/>
          </a:xfrm>
        </p:spPr>
        <p:txBody>
          <a:bodyPr>
            <a:normAutofit/>
          </a:bodyPr>
          <a:lstStyle/>
          <a:p>
            <a:r>
              <a:rPr lang="en-US" sz="2400" dirty="0" smtClean="0"/>
              <a:t>Overview on human resources</a:t>
            </a:r>
          </a:p>
          <a:p>
            <a:r>
              <a:rPr lang="en-US" sz="2400" dirty="0"/>
              <a:t>Catastrophe </a:t>
            </a:r>
            <a:r>
              <a:rPr lang="en-US" sz="2400" dirty="0" smtClean="0"/>
              <a:t>modeling and asset management</a:t>
            </a:r>
            <a:endParaRPr lang="en-US" sz="2400" dirty="0"/>
          </a:p>
          <a:p>
            <a:pPr lvl="1"/>
            <a:r>
              <a:rPr lang="en-US" sz="2000" dirty="0" smtClean="0"/>
              <a:t>Hurricane modeling</a:t>
            </a:r>
          </a:p>
          <a:p>
            <a:pPr lvl="1"/>
            <a:r>
              <a:rPr lang="en-US" sz="2000" dirty="0" smtClean="0"/>
              <a:t>Stochastic optimization</a:t>
            </a:r>
          </a:p>
          <a:p>
            <a:pPr lvl="1"/>
            <a:r>
              <a:rPr lang="en-US" sz="2000" dirty="0" smtClean="0"/>
              <a:t>Solution: recourse</a:t>
            </a:r>
          </a:p>
          <a:p>
            <a:pPr lvl="1"/>
            <a:r>
              <a:rPr lang="en-US" sz="2000" dirty="0" smtClean="0"/>
              <a:t>How </a:t>
            </a:r>
            <a:r>
              <a:rPr lang="en-US" sz="2000" dirty="0" err="1" smtClean="0"/>
              <a:t>centerpoint</a:t>
            </a:r>
            <a:r>
              <a:rPr lang="en-US" sz="2000" dirty="0" smtClean="0"/>
              <a:t> can use the results</a:t>
            </a:r>
          </a:p>
          <a:p>
            <a:r>
              <a:rPr lang="en-US" sz="2400" dirty="0" smtClean="0"/>
              <a:t>Big data analysis</a:t>
            </a:r>
          </a:p>
          <a:p>
            <a:pPr lvl="1"/>
            <a:r>
              <a:rPr lang="en-US" sz="2000" dirty="0" smtClean="0"/>
              <a:t>Approach 1: Compressive sensing/matric completion</a:t>
            </a:r>
          </a:p>
          <a:p>
            <a:pPr lvl="1"/>
            <a:r>
              <a:rPr lang="en-US" sz="2000" dirty="0" smtClean="0"/>
              <a:t>Approach 2: </a:t>
            </a:r>
            <a:r>
              <a:rPr lang="en-US" sz="2000" dirty="0" err="1" smtClean="0"/>
              <a:t>Sublinear</a:t>
            </a:r>
            <a:r>
              <a:rPr lang="en-US" sz="2000" dirty="0" smtClean="0"/>
              <a:t> algorithm</a:t>
            </a:r>
          </a:p>
          <a:p>
            <a:pPr lvl="1"/>
            <a:r>
              <a:rPr lang="en-US" sz="2000" dirty="0" smtClean="0"/>
              <a:t>How to analyze more practical data provided by </a:t>
            </a:r>
            <a:r>
              <a:rPr lang="en-US" sz="2000" dirty="0" err="1" smtClean="0"/>
              <a:t>centerpoint</a:t>
            </a:r>
            <a:endParaRPr lang="en-US" sz="2000" dirty="0" smtClean="0"/>
          </a:p>
          <a:p>
            <a:r>
              <a:rPr lang="en-US" sz="2400" dirty="0" smtClean="0"/>
              <a:t>Other topics</a:t>
            </a:r>
          </a:p>
          <a:p>
            <a:r>
              <a:rPr lang="en-US" sz="2400" dirty="0" smtClean="0"/>
              <a:t>Next step</a:t>
            </a:r>
            <a:endParaRPr lang="en-US" sz="2400" dirty="0"/>
          </a:p>
        </p:txBody>
      </p:sp>
      <p:sp>
        <p:nvSpPr>
          <p:cNvPr id="4" name="Title 1"/>
          <p:cNvSpPr txBox="1">
            <a:spLocks noChangeArrowheads="1"/>
          </p:cNvSpPr>
          <p:nvPr/>
        </p:nvSpPr>
        <p:spPr bwMode="auto">
          <a:xfrm>
            <a:off x="3962400" y="27709"/>
            <a:ext cx="2590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gn="ctr" rtl="0" eaLnBrk="0" fontAlgn="base" hangingPunct="0">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9pPr>
          </a:lstStyle>
          <a:p>
            <a:pPr marL="0" indent="0" algn="l" eaLnBrk="1" hangingPunct="1"/>
            <a:r>
              <a:rPr lang="en-US" kern="0" dirty="0" smtClean="0"/>
              <a:t>Agenda</a:t>
            </a:r>
          </a:p>
        </p:txBody>
      </p:sp>
    </p:spTree>
    <p:extLst>
      <p:ext uri="{BB962C8B-B14F-4D97-AF65-F5344CB8AC3E}">
        <p14:creationId xmlns:p14="http://schemas.microsoft.com/office/powerpoint/2010/main" val="4631921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812396" y="76200"/>
            <a:ext cx="8334375" cy="596900"/>
          </a:xfrm>
        </p:spPr>
        <p:txBody>
          <a:bodyPr/>
          <a:lstStyle/>
          <a:p>
            <a:pPr eaLnBrk="1" hangingPunct="1"/>
            <a:r>
              <a:rPr lang="en-US" altLang="zh-CN" dirty="0" smtClean="0">
                <a:solidFill>
                  <a:schemeClr val="bg1"/>
                </a:solidFill>
              </a:rPr>
              <a:t>CS Concept</a:t>
            </a:r>
          </a:p>
        </p:txBody>
      </p:sp>
      <p:sp>
        <p:nvSpPr>
          <p:cNvPr id="6148" name="Text Box 27"/>
          <p:cNvSpPr txBox="1">
            <a:spLocks noChangeArrowheads="1"/>
          </p:cNvSpPr>
          <p:nvPr/>
        </p:nvSpPr>
        <p:spPr bwMode="auto">
          <a:xfrm>
            <a:off x="892175" y="3352800"/>
            <a:ext cx="68040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charset="-122"/>
              </a:defRPr>
            </a:lvl1pPr>
            <a:lvl2pPr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eaLnBrk="1" hangingPunct="1">
              <a:spcBef>
                <a:spcPct val="50000"/>
              </a:spcBef>
              <a:buFont typeface="Wingdings" pitchFamily="2" charset="2"/>
              <a:buChar char="Ø"/>
            </a:pPr>
            <a:r>
              <a:rPr lang="en-US" altLang="zh-CN" sz="2600" dirty="0"/>
              <a:t> Sparse X</a:t>
            </a:r>
          </a:p>
          <a:p>
            <a:pPr eaLnBrk="1" hangingPunct="1">
              <a:spcBef>
                <a:spcPct val="50000"/>
              </a:spcBef>
              <a:buFont typeface="Wingdings" pitchFamily="2" charset="2"/>
              <a:buChar char="Ø"/>
            </a:pPr>
            <a:r>
              <a:rPr lang="en-US" altLang="zh-CN" sz="2600" dirty="0"/>
              <a:t> Random linear projection</a:t>
            </a:r>
          </a:p>
          <a:p>
            <a:pPr eaLnBrk="1" hangingPunct="1">
              <a:spcBef>
                <a:spcPct val="50000"/>
              </a:spcBef>
              <a:buFont typeface="Wingdings" pitchFamily="2" charset="2"/>
              <a:buChar char="Ø"/>
            </a:pPr>
            <a:r>
              <a:rPr lang="en-US" altLang="zh-CN" sz="2600" dirty="0"/>
              <a:t> Dimension reduction from X to Y</a:t>
            </a:r>
          </a:p>
          <a:p>
            <a:pPr lvl="1" eaLnBrk="1" hangingPunct="1">
              <a:spcBef>
                <a:spcPct val="50000"/>
              </a:spcBef>
            </a:pPr>
            <a:r>
              <a:rPr lang="en-US" altLang="zh-CN" sz="2600" dirty="0"/>
              <a:t>M&gt;</a:t>
            </a:r>
            <a:r>
              <a:rPr lang="en-US" altLang="zh-CN" sz="2600" dirty="0" err="1"/>
              <a:t>Klog</a:t>
            </a:r>
            <a:r>
              <a:rPr lang="en-US" altLang="zh-CN" sz="2600" dirty="0"/>
              <a:t>(N/K)</a:t>
            </a:r>
          </a:p>
          <a:p>
            <a:pPr eaLnBrk="1" hangingPunct="1">
              <a:spcBef>
                <a:spcPct val="50000"/>
              </a:spcBef>
              <a:buFont typeface="Wingdings" pitchFamily="2" charset="2"/>
              <a:buChar char="Ø"/>
            </a:pPr>
            <a:r>
              <a:rPr lang="en-US" altLang="zh-CN" sz="2600" dirty="0"/>
              <a:t> Recovery algorithm for ill-posed problem</a:t>
            </a:r>
          </a:p>
        </p:txBody>
      </p:sp>
      <p:pic>
        <p:nvPicPr>
          <p:cNvPr id="6149" name="Picture 2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451" t="7214" r="2469" b="9900"/>
          <a:stretch>
            <a:fillRect/>
          </a:stretch>
        </p:blipFill>
        <p:spPr>
          <a:xfrm>
            <a:off x="971550" y="1154113"/>
            <a:ext cx="7824788" cy="2160587"/>
          </a:xfrm>
          <a:noFill/>
        </p:spPr>
      </p:pic>
    </p:spTree>
    <p:extLst>
      <p:ext uri="{BB962C8B-B14F-4D97-AF65-F5344CB8AC3E}">
        <p14:creationId xmlns:p14="http://schemas.microsoft.com/office/powerpoint/2010/main" val="560872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81000" y="2489200"/>
            <a:ext cx="8285162" cy="3887788"/>
            <a:chOff x="385" y="1480"/>
            <a:chExt cx="5219" cy="2449"/>
          </a:xfrm>
        </p:grpSpPr>
        <p:grpSp>
          <p:nvGrpSpPr>
            <p:cNvPr id="7181" name="Organization Chart 12"/>
            <p:cNvGrpSpPr>
              <a:grpSpLocks noChangeAspect="1"/>
            </p:cNvGrpSpPr>
            <p:nvPr/>
          </p:nvGrpSpPr>
          <p:grpSpPr bwMode="auto">
            <a:xfrm>
              <a:off x="385" y="1888"/>
              <a:ext cx="5219" cy="1748"/>
              <a:chOff x="409" y="881"/>
              <a:chExt cx="2035" cy="1162"/>
            </a:xfrm>
          </p:grpSpPr>
          <p:sp>
            <p:nvSpPr>
              <p:cNvPr id="7187" name="AutoShape 13"/>
              <p:cNvSpPr>
                <a:spLocks noChangeAspect="1" noChangeArrowheads="1" noTextEdit="1"/>
              </p:cNvSpPr>
              <p:nvPr/>
            </p:nvSpPr>
            <p:spPr bwMode="auto">
              <a:xfrm>
                <a:off x="409" y="881"/>
                <a:ext cx="2035"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cxnSp>
            <p:nvCxnSpPr>
              <p:cNvPr id="7188" name="_s2055"/>
              <p:cNvCxnSpPr>
                <a:cxnSpLocks noChangeShapeType="1"/>
                <a:stCxn id="7194" idx="1"/>
                <a:endCxn id="7191" idx="3"/>
              </p:cNvCxnSpPr>
              <p:nvPr/>
            </p:nvCxnSpPr>
            <p:spPr bwMode="auto">
              <a:xfrm rot="10800000" flipV="1">
                <a:off x="1648" y="1391"/>
                <a:ext cx="335" cy="17"/>
              </a:xfrm>
              <a:prstGeom prst="bentConnector3">
                <a:avLst>
                  <a:gd name="adj1" fmla="val -4854"/>
                </a:avLst>
              </a:prstGeom>
              <a:noFill/>
              <a:ln w="50800">
                <a:solidFill>
                  <a:schemeClr val="accent2"/>
                </a:solidFill>
                <a:miter lim="800000"/>
                <a:headEnd/>
                <a:tailEnd/>
              </a:ln>
              <a:extLst>
                <a:ext uri="{909E8E84-426E-40dd-AFC4-6F175D3DCCD1}">
                  <a14:hiddenFill xmlns:a14="http://schemas.microsoft.com/office/drawing/2010/main">
                    <a:noFill/>
                  </a14:hiddenFill>
                </a:ext>
              </a:extLst>
            </p:spPr>
          </p:cxnSp>
          <p:cxnSp>
            <p:nvCxnSpPr>
              <p:cNvPr id="7189" name="_s2056"/>
              <p:cNvCxnSpPr>
                <a:cxnSpLocks noChangeShapeType="1"/>
              </p:cNvCxnSpPr>
              <p:nvPr/>
            </p:nvCxnSpPr>
            <p:spPr bwMode="auto">
              <a:xfrm flipV="1">
                <a:off x="834" y="1423"/>
                <a:ext cx="372" cy="228"/>
              </a:xfrm>
              <a:prstGeom prst="bentConnector3">
                <a:avLst>
                  <a:gd name="adj1" fmla="val 14042"/>
                </a:avLst>
              </a:prstGeom>
              <a:noFill/>
              <a:ln w="50800">
                <a:solidFill>
                  <a:schemeClr val="accent2"/>
                </a:solidFill>
                <a:miter lim="800000"/>
                <a:headEnd/>
                <a:tailEnd/>
              </a:ln>
              <a:extLst>
                <a:ext uri="{909E8E84-426E-40dd-AFC4-6F175D3DCCD1}">
                  <a14:hiddenFill xmlns:a14="http://schemas.microsoft.com/office/drawing/2010/main">
                    <a:noFill/>
                  </a14:hiddenFill>
                </a:ext>
              </a:extLst>
            </p:spPr>
          </p:cxnSp>
          <p:cxnSp>
            <p:nvCxnSpPr>
              <p:cNvPr id="7190" name="_s2057"/>
              <p:cNvCxnSpPr>
                <a:cxnSpLocks noChangeShapeType="1"/>
              </p:cNvCxnSpPr>
              <p:nvPr/>
            </p:nvCxnSpPr>
            <p:spPr bwMode="auto">
              <a:xfrm>
                <a:off x="817" y="1122"/>
                <a:ext cx="389" cy="295"/>
              </a:xfrm>
              <a:prstGeom prst="bentConnector3">
                <a:avLst>
                  <a:gd name="adj1" fmla="val 17537"/>
                </a:avLst>
              </a:prstGeom>
              <a:noFill/>
              <a:ln w="50800">
                <a:solidFill>
                  <a:schemeClr val="accent2"/>
                </a:solidFill>
                <a:miter lim="800000"/>
                <a:headEnd/>
                <a:tailEnd/>
              </a:ln>
              <a:extLst>
                <a:ext uri="{909E8E84-426E-40dd-AFC4-6F175D3DCCD1}">
                  <a14:hiddenFill xmlns:a14="http://schemas.microsoft.com/office/drawing/2010/main">
                    <a:noFill/>
                  </a14:hiddenFill>
                </a:ext>
              </a:extLst>
            </p:spPr>
          </p:cxnSp>
          <p:sp>
            <p:nvSpPr>
              <p:cNvPr id="7191" name="_s2058"/>
              <p:cNvSpPr>
                <a:spLocks noChangeArrowheads="1"/>
              </p:cNvSpPr>
              <p:nvPr/>
            </p:nvSpPr>
            <p:spPr bwMode="auto">
              <a:xfrm>
                <a:off x="1205" y="1182"/>
                <a:ext cx="443" cy="45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zh-CN"/>
                  <a:t>Compressed</a:t>
                </a:r>
              </a:p>
              <a:p>
                <a:pPr algn="ctr"/>
                <a:r>
                  <a:rPr lang="en-US" altLang="zh-CN"/>
                  <a:t> Samples</a:t>
                </a:r>
              </a:p>
            </p:txBody>
          </p:sp>
          <p:sp>
            <p:nvSpPr>
              <p:cNvPr id="7192" name="_s2059"/>
              <p:cNvSpPr>
                <a:spLocks noChangeArrowheads="1"/>
              </p:cNvSpPr>
              <p:nvPr/>
            </p:nvSpPr>
            <p:spPr bwMode="auto">
              <a:xfrm>
                <a:off x="409" y="1001"/>
                <a:ext cx="407" cy="24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zh-CN"/>
                  <a:t>K-Sparse </a:t>
                </a:r>
              </a:p>
              <a:p>
                <a:pPr algn="ctr"/>
                <a:r>
                  <a:rPr lang="en-US" altLang="zh-CN"/>
                  <a:t>Signal</a:t>
                </a:r>
              </a:p>
            </p:txBody>
          </p:sp>
          <p:sp>
            <p:nvSpPr>
              <p:cNvPr id="7193" name="_s2060"/>
              <p:cNvSpPr>
                <a:spLocks noChangeArrowheads="1"/>
              </p:cNvSpPr>
              <p:nvPr/>
            </p:nvSpPr>
            <p:spPr bwMode="auto">
              <a:xfrm>
                <a:off x="409" y="1514"/>
                <a:ext cx="425" cy="27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zh-CN"/>
                  <a:t>Random Linear</a:t>
                </a:r>
              </a:p>
              <a:p>
                <a:pPr algn="ctr"/>
                <a:r>
                  <a:rPr lang="en-US" altLang="zh-CN"/>
                  <a:t> Projection </a:t>
                </a:r>
                <a:r>
                  <a:rPr lang="en-US" altLang="zh-CN">
                    <a:hlinkClick r:id="" action="ppaction://noaction"/>
                  </a:rPr>
                  <a:t>(RIP)</a:t>
                </a:r>
                <a:endParaRPr lang="en-US" altLang="zh-CN"/>
              </a:p>
            </p:txBody>
          </p:sp>
          <p:sp>
            <p:nvSpPr>
              <p:cNvPr id="7194" name="_s2061"/>
              <p:cNvSpPr>
                <a:spLocks noChangeArrowheads="1"/>
              </p:cNvSpPr>
              <p:nvPr/>
            </p:nvSpPr>
            <p:spPr bwMode="auto">
              <a:xfrm>
                <a:off x="1983" y="1195"/>
                <a:ext cx="443" cy="39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zh-CN" dirty="0"/>
                  <a:t>Exact</a:t>
                </a:r>
              </a:p>
              <a:p>
                <a:pPr algn="ctr"/>
                <a:r>
                  <a:rPr lang="en-US" altLang="zh-CN" dirty="0"/>
                  <a:t>Recovery</a:t>
                </a:r>
              </a:p>
            </p:txBody>
          </p:sp>
        </p:grpSp>
        <p:graphicFrame>
          <p:nvGraphicFramePr>
            <p:cNvPr id="7182" name="Object 21"/>
            <p:cNvGraphicFramePr>
              <a:graphicFrameLocks noChangeAspect="1"/>
            </p:cNvGraphicFramePr>
            <p:nvPr/>
          </p:nvGraphicFramePr>
          <p:xfrm>
            <a:off x="1610" y="3158"/>
            <a:ext cx="1224" cy="453"/>
          </p:xfrm>
          <a:graphic>
            <a:graphicData uri="http://schemas.openxmlformats.org/presentationml/2006/ole">
              <mc:AlternateContent xmlns:mc="http://schemas.openxmlformats.org/markup-compatibility/2006">
                <mc:Choice xmlns:v="urn:schemas-microsoft-com:vml" Requires="v">
                  <p:oleObj spid="_x0000_s9494" name="Equation" r:id="rId4" imgW="736280" imgH="304668" progId="Equation.DSMT4">
                    <p:embed/>
                  </p:oleObj>
                </mc:Choice>
                <mc:Fallback>
                  <p:oleObj name="Equation" r:id="rId4" imgW="736280" imgH="304668"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 y="3158"/>
                          <a:ext cx="1224" cy="4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3" name="Object 22"/>
            <p:cNvGraphicFramePr>
              <a:graphicFrameLocks noChangeAspect="1"/>
            </p:cNvGraphicFramePr>
            <p:nvPr/>
          </p:nvGraphicFramePr>
          <p:xfrm>
            <a:off x="3560" y="3165"/>
            <a:ext cx="1270" cy="435"/>
          </p:xfrm>
          <a:graphic>
            <a:graphicData uri="http://schemas.openxmlformats.org/presentationml/2006/ole">
              <mc:AlternateContent xmlns:mc="http://schemas.openxmlformats.org/markup-compatibility/2006">
                <mc:Choice xmlns:v="urn:schemas-microsoft-com:vml" Requires="v">
                  <p:oleObj spid="_x0000_s9495" name="Equation" r:id="rId6" imgW="1066800" imgH="368300" progId="Equation.DSMT4">
                    <p:embed/>
                  </p:oleObj>
                </mc:Choice>
                <mc:Fallback>
                  <p:oleObj name="Equation" r:id="rId6" imgW="1066800" imgH="368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0" y="3165"/>
                          <a:ext cx="1270"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4" name="Object 23"/>
            <p:cNvGraphicFramePr>
              <a:graphicFrameLocks noChangeAspect="1"/>
            </p:cNvGraphicFramePr>
            <p:nvPr/>
          </p:nvGraphicFramePr>
          <p:xfrm>
            <a:off x="657" y="3294"/>
            <a:ext cx="450" cy="635"/>
          </p:xfrm>
          <a:graphic>
            <a:graphicData uri="http://schemas.openxmlformats.org/presentationml/2006/ole">
              <mc:AlternateContent xmlns:mc="http://schemas.openxmlformats.org/markup-compatibility/2006">
                <mc:Choice xmlns:v="urn:schemas-microsoft-com:vml" Requires="v">
                  <p:oleObj spid="_x0000_s9496" name="Equation" r:id="rId8" imgW="215713" imgH="304536" progId="Equation.DSMT4">
                    <p:embed/>
                  </p:oleObj>
                </mc:Choice>
                <mc:Fallback>
                  <p:oleObj name="Equation" r:id="rId8" imgW="215713" imgH="304536"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 y="3294"/>
                          <a:ext cx="450"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185" name="Object 24"/>
            <p:cNvGraphicFramePr>
              <a:graphicFrameLocks noChangeAspect="1"/>
            </p:cNvGraphicFramePr>
            <p:nvPr/>
          </p:nvGraphicFramePr>
          <p:xfrm>
            <a:off x="521" y="1480"/>
            <a:ext cx="333" cy="499"/>
          </p:xfrm>
          <a:graphic>
            <a:graphicData uri="http://schemas.openxmlformats.org/presentationml/2006/ole">
              <mc:AlternateContent xmlns:mc="http://schemas.openxmlformats.org/markup-compatibility/2006">
                <mc:Choice xmlns:v="urn:schemas-microsoft-com:vml" Requires="v">
                  <p:oleObj spid="_x0000_s9497" name="Equation" r:id="rId10" imgW="177569" imgH="266353" progId="Equation.DSMT4">
                    <p:embed/>
                  </p:oleObj>
                </mc:Choice>
                <mc:Fallback>
                  <p:oleObj name="Equation" r:id="rId10" imgW="177569" imgH="26635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 y="1480"/>
                          <a:ext cx="333"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186" name="Text Box 25"/>
            <p:cNvSpPr txBox="1">
              <a:spLocks noChangeArrowheads="1"/>
            </p:cNvSpPr>
            <p:nvPr/>
          </p:nvSpPr>
          <p:spPr bwMode="auto">
            <a:xfrm>
              <a:off x="2785" y="3560"/>
              <a:ext cx="1089"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charset="-122"/>
                </a:defRPr>
              </a:lvl1pPr>
              <a:lvl2pPr marL="742950" indent="-285750" eaLnBrk="0" hangingPunct="0">
                <a:defRPr>
                  <a:solidFill>
                    <a:schemeClr val="tx1"/>
                  </a:solidFill>
                  <a:latin typeface="Arial" pitchFamily="34" charset="0"/>
                  <a:ea typeface="宋体" charset="-122"/>
                </a:defRPr>
              </a:lvl2pPr>
              <a:lvl3pPr marL="1143000" indent="-228600" eaLnBrk="0" hangingPunct="0">
                <a:defRPr>
                  <a:solidFill>
                    <a:schemeClr val="tx1"/>
                  </a:solidFill>
                  <a:latin typeface="Arial" pitchFamily="34" charset="0"/>
                  <a:ea typeface="宋体" charset="-122"/>
                </a:defRPr>
              </a:lvl3pPr>
              <a:lvl4pPr marL="1600200" indent="-228600" eaLnBrk="0" hangingPunct="0">
                <a:defRPr>
                  <a:solidFill>
                    <a:schemeClr val="tx1"/>
                  </a:solidFill>
                  <a:latin typeface="Arial" pitchFamily="34" charset="0"/>
                  <a:ea typeface="宋体" charset="-122"/>
                </a:defRPr>
              </a:lvl4pPr>
              <a:lvl5pPr marL="2057400" indent="-228600" eaLnBrk="0" hangingPunct="0">
                <a:defRPr>
                  <a:solidFill>
                    <a:schemeClr val="tx1"/>
                  </a:solidFill>
                  <a:latin typeface="Arial" pitchFamily="34" charset="0"/>
                  <a:ea typeface="宋体" charset="-122"/>
                </a:defRPr>
              </a:lvl5pPr>
              <a:lvl6pPr marL="2514600" indent="-228600" eaLnBrk="0" fontAlgn="base" hangingPunct="0">
                <a:spcBef>
                  <a:spcPct val="0"/>
                </a:spcBef>
                <a:spcAft>
                  <a:spcPct val="0"/>
                </a:spcAft>
                <a:defRPr>
                  <a:solidFill>
                    <a:schemeClr val="tx1"/>
                  </a:solidFill>
                  <a:latin typeface="Arial" pitchFamily="34" charset="0"/>
                  <a:ea typeface="宋体" charset="-122"/>
                </a:defRPr>
              </a:lvl6pPr>
              <a:lvl7pPr marL="2971800" indent="-228600" eaLnBrk="0" fontAlgn="base" hangingPunct="0">
                <a:spcBef>
                  <a:spcPct val="0"/>
                </a:spcBef>
                <a:spcAft>
                  <a:spcPct val="0"/>
                </a:spcAft>
                <a:defRPr>
                  <a:solidFill>
                    <a:schemeClr val="tx1"/>
                  </a:solidFill>
                  <a:latin typeface="Arial" pitchFamily="34" charset="0"/>
                  <a:ea typeface="宋体" charset="-122"/>
                </a:defRPr>
              </a:lvl7pPr>
              <a:lvl8pPr marL="3429000" indent="-228600" eaLnBrk="0" fontAlgn="base" hangingPunct="0">
                <a:spcBef>
                  <a:spcPct val="0"/>
                </a:spcBef>
                <a:spcAft>
                  <a:spcPct val="0"/>
                </a:spcAft>
                <a:defRPr>
                  <a:solidFill>
                    <a:schemeClr val="tx1"/>
                  </a:solidFill>
                  <a:latin typeface="Arial" pitchFamily="34" charset="0"/>
                  <a:ea typeface="宋体" charset="-122"/>
                </a:defRPr>
              </a:lvl8pPr>
              <a:lvl9pPr marL="3886200" indent="-228600" eaLnBrk="0" fontAlgn="base" hangingPunct="0">
                <a:spcBef>
                  <a:spcPct val="0"/>
                </a:spcBef>
                <a:spcAft>
                  <a:spcPct val="0"/>
                </a:spcAft>
                <a:defRPr>
                  <a:solidFill>
                    <a:schemeClr val="tx1"/>
                  </a:solidFill>
                  <a:latin typeface="Arial" pitchFamily="34" charset="0"/>
                  <a:ea typeface="宋体" charset="-122"/>
                </a:defRPr>
              </a:lvl9pPr>
            </a:lstStyle>
            <a:p>
              <a:pPr eaLnBrk="1" hangingPunct="1">
                <a:spcBef>
                  <a:spcPct val="50000"/>
                </a:spcBef>
              </a:pPr>
              <a:r>
                <a:rPr lang="en-US" altLang="zh-CN" sz="2600" dirty="0"/>
                <a:t>K&lt;m&lt;&lt;n</a:t>
              </a:r>
            </a:p>
          </p:txBody>
        </p:sp>
      </p:grpSp>
      <p:pic>
        <p:nvPicPr>
          <p:cNvPr id="788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1225" y="1192213"/>
            <a:ext cx="673258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3"/>
          <p:cNvSpPr>
            <a:spLocks noGrp="1" noChangeArrowheads="1"/>
          </p:cNvSpPr>
          <p:nvPr>
            <p:ph type="title"/>
          </p:nvPr>
        </p:nvSpPr>
        <p:spPr>
          <a:xfrm>
            <a:off x="619501" y="76200"/>
            <a:ext cx="8334375" cy="379412"/>
          </a:xfrm>
        </p:spPr>
        <p:txBody>
          <a:bodyPr/>
          <a:lstStyle/>
          <a:p>
            <a:pPr eaLnBrk="1" hangingPunct="1"/>
            <a:r>
              <a:rPr lang="en-US" altLang="zh-CN" dirty="0" smtClean="0">
                <a:solidFill>
                  <a:schemeClr val="bg1"/>
                </a:solidFill>
              </a:rPr>
              <a:t>CS Example</a:t>
            </a:r>
          </a:p>
        </p:txBody>
      </p:sp>
      <p:sp>
        <p:nvSpPr>
          <p:cNvPr id="78852" name="AutoShape 4"/>
          <p:cNvSpPr>
            <a:spLocks noChangeArrowheads="1"/>
          </p:cNvSpPr>
          <p:nvPr/>
        </p:nvSpPr>
        <p:spPr bwMode="auto">
          <a:xfrm>
            <a:off x="885825" y="4144963"/>
            <a:ext cx="433387" cy="358775"/>
          </a:xfrm>
          <a:prstGeom prst="plus">
            <a:avLst>
              <a:gd name="adj" fmla="val 25000"/>
            </a:avLst>
          </a:prstGeom>
          <a:solidFill>
            <a:srgbClr val="969696"/>
          </a:solidFill>
          <a:ln w="9525">
            <a:solidFill>
              <a:schemeClr val="tx1"/>
            </a:solidFill>
            <a:miter lim="800000"/>
            <a:headEnd/>
            <a:tailEnd/>
          </a:ln>
        </p:spPr>
        <p:txBody>
          <a:bodyPr wrap="none" anchor="ctr"/>
          <a:lstStyle/>
          <a:p>
            <a:endParaRPr lang="en-US"/>
          </a:p>
        </p:txBody>
      </p:sp>
      <p:cxnSp>
        <p:nvCxnSpPr>
          <p:cNvPr id="78853" name="AutoShape 5"/>
          <p:cNvCxnSpPr>
            <a:cxnSpLocks noChangeShapeType="1"/>
          </p:cNvCxnSpPr>
          <p:nvPr/>
        </p:nvCxnSpPr>
        <p:spPr bwMode="auto">
          <a:xfrm flipV="1">
            <a:off x="1228451" y="1192213"/>
            <a:ext cx="4302125" cy="2236787"/>
          </a:xfrm>
          <a:prstGeom prst="curvedConnector4">
            <a:avLst>
              <a:gd name="adj1" fmla="val 10847"/>
              <a:gd name="adj2" fmla="val 110222"/>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78854" name="AutoShape 6"/>
          <p:cNvCxnSpPr>
            <a:cxnSpLocks noChangeShapeType="1"/>
          </p:cNvCxnSpPr>
          <p:nvPr/>
        </p:nvCxnSpPr>
        <p:spPr bwMode="auto">
          <a:xfrm rot="10800000">
            <a:off x="2181225" y="2344738"/>
            <a:ext cx="2343150" cy="1504950"/>
          </a:xfrm>
          <a:prstGeom prst="curvedConnector3">
            <a:avLst>
              <a:gd name="adj1" fmla="val 109755"/>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graphicFrame>
        <p:nvGraphicFramePr>
          <p:cNvPr id="78855" name="Object 7"/>
          <p:cNvGraphicFramePr>
            <a:graphicFrameLocks noChangeAspect="1"/>
          </p:cNvGraphicFramePr>
          <p:nvPr>
            <p:extLst>
              <p:ext uri="{D42A27DB-BD31-4B8C-83A1-F6EECF244321}">
                <p14:modId xmlns:p14="http://schemas.microsoft.com/office/powerpoint/2010/main" val="1328476963"/>
              </p:ext>
            </p:extLst>
          </p:nvPr>
        </p:nvGraphicFramePr>
        <p:xfrm>
          <a:off x="5565775" y="2055813"/>
          <a:ext cx="317500" cy="468312"/>
        </p:xfrm>
        <a:graphic>
          <a:graphicData uri="http://schemas.openxmlformats.org/presentationml/2006/ole">
            <mc:AlternateContent xmlns:mc="http://schemas.openxmlformats.org/markup-compatibility/2006">
              <mc:Choice xmlns:v="urn:schemas-microsoft-com:vml" Requires="v">
                <p:oleObj spid="_x0000_s9498" name="Equation" r:id="rId13" imgW="215619" imgH="266353" progId="Equation.DSMT4">
                  <p:embed/>
                </p:oleObj>
              </mc:Choice>
              <mc:Fallback>
                <p:oleObj name="Equation" r:id="rId13" imgW="215619" imgH="26635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5775" y="2055813"/>
                        <a:ext cx="31750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6" name="Object 8"/>
          <p:cNvGraphicFramePr>
            <a:graphicFrameLocks noChangeAspect="1"/>
          </p:cNvGraphicFramePr>
          <p:nvPr>
            <p:extLst>
              <p:ext uri="{D42A27DB-BD31-4B8C-83A1-F6EECF244321}">
                <p14:modId xmlns:p14="http://schemas.microsoft.com/office/powerpoint/2010/main" val="1656578586"/>
              </p:ext>
            </p:extLst>
          </p:nvPr>
        </p:nvGraphicFramePr>
        <p:xfrm>
          <a:off x="5349875" y="1336675"/>
          <a:ext cx="393700" cy="468313"/>
        </p:xfrm>
        <a:graphic>
          <a:graphicData uri="http://schemas.openxmlformats.org/presentationml/2006/ole">
            <mc:AlternateContent xmlns:mc="http://schemas.openxmlformats.org/markup-compatibility/2006">
              <mc:Choice xmlns:v="urn:schemas-microsoft-com:vml" Requires="v">
                <p:oleObj spid="_x0000_s9499" name="Equation" r:id="rId15" imgW="266353" imgH="266353" progId="Equation.DSMT4">
                  <p:embed/>
                </p:oleObj>
              </mc:Choice>
              <mc:Fallback>
                <p:oleObj name="Equation" r:id="rId15" imgW="266353" imgH="26635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49875" y="1336675"/>
                        <a:ext cx="3937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7" name="Object 9"/>
          <p:cNvGraphicFramePr>
            <a:graphicFrameLocks noChangeAspect="1"/>
          </p:cNvGraphicFramePr>
          <p:nvPr>
            <p:extLst>
              <p:ext uri="{D42A27DB-BD31-4B8C-83A1-F6EECF244321}">
                <p14:modId xmlns:p14="http://schemas.microsoft.com/office/powerpoint/2010/main" val="3237439941"/>
              </p:ext>
            </p:extLst>
          </p:nvPr>
        </p:nvGraphicFramePr>
        <p:xfrm>
          <a:off x="5565775" y="2787650"/>
          <a:ext cx="279400" cy="379413"/>
        </p:xfrm>
        <a:graphic>
          <a:graphicData uri="http://schemas.openxmlformats.org/presentationml/2006/ole">
            <mc:AlternateContent xmlns:mc="http://schemas.openxmlformats.org/markup-compatibility/2006">
              <mc:Choice xmlns:v="urn:schemas-microsoft-com:vml" Requires="v">
                <p:oleObj spid="_x0000_s9500" name="Equation" r:id="rId17" imgW="177569" imgH="202936" progId="Equation.DSMT4">
                  <p:embed/>
                </p:oleObj>
              </mc:Choice>
              <mc:Fallback>
                <p:oleObj name="Equation" r:id="rId17" imgW="177569" imgH="202936"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65775" y="2787650"/>
                        <a:ext cx="2794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78858" name="AutoShape 10"/>
          <p:cNvCxnSpPr>
            <a:cxnSpLocks noChangeShapeType="1"/>
          </p:cNvCxnSpPr>
          <p:nvPr/>
        </p:nvCxnSpPr>
        <p:spPr bwMode="auto">
          <a:xfrm rot="16200000" flipH="1">
            <a:off x="6408737" y="2654301"/>
            <a:ext cx="458787" cy="2144712"/>
          </a:xfrm>
          <a:prstGeom prst="curvedConnector2">
            <a:avLst/>
          </a:prstGeom>
          <a:noFill/>
          <a:ln w="25400">
            <a:solidFill>
              <a:schemeClr val="accent2"/>
            </a:solidFill>
            <a:round/>
            <a:headEnd type="triangle"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370206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85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88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8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88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990600" y="76200"/>
            <a:ext cx="8229600" cy="1143000"/>
          </a:xfrm>
        </p:spPr>
        <p:txBody>
          <a:bodyPr/>
          <a:lstStyle/>
          <a:p>
            <a:pPr eaLnBrk="1" hangingPunct="1"/>
            <a:r>
              <a:rPr lang="en-US" altLang="zh-CN" dirty="0" smtClean="0">
                <a:solidFill>
                  <a:schemeClr val="bg1"/>
                </a:solidFill>
              </a:rPr>
              <a:t>Art of Matrix Completion</a:t>
            </a:r>
          </a:p>
        </p:txBody>
      </p:sp>
      <p:sp>
        <p:nvSpPr>
          <p:cNvPr id="65539" name="Rectangle 3"/>
          <p:cNvSpPr>
            <a:spLocks noGrp="1" noChangeArrowheads="1"/>
          </p:cNvSpPr>
          <p:nvPr>
            <p:ph type="body" idx="1"/>
          </p:nvPr>
        </p:nvSpPr>
        <p:spPr>
          <a:xfrm>
            <a:off x="457200" y="990600"/>
            <a:ext cx="8229600" cy="4525963"/>
          </a:xfrm>
        </p:spPr>
        <p:txBody>
          <a:bodyPr/>
          <a:lstStyle/>
          <a:p>
            <a:pPr eaLnBrk="1" hangingPunct="1"/>
            <a:r>
              <a:rPr lang="en-US" altLang="zh-CN" sz="2400" dirty="0" smtClean="0"/>
              <a:t>Latest development in mathematics claims that if a matrix satisfies the following conditions, we can fulfill it with confidence from a small number of its </a:t>
            </a:r>
            <a:r>
              <a:rPr lang="en-US" altLang="zh-CN" sz="2400" b="1" dirty="0" smtClean="0"/>
              <a:t>uniformly random </a:t>
            </a:r>
            <a:r>
              <a:rPr lang="en-US" altLang="zh-CN" sz="2400" dirty="0" smtClean="0"/>
              <a:t>revealed entries. </a:t>
            </a:r>
          </a:p>
          <a:p>
            <a:pPr lvl="1" eaLnBrk="1" hangingPunct="1"/>
            <a:r>
              <a:rPr lang="en-US" altLang="zh-CN" sz="2200" b="1" dirty="0" smtClean="0"/>
              <a:t>Low Rank</a:t>
            </a:r>
            <a:r>
              <a:rPr lang="en-US" altLang="zh-CN" sz="2200" dirty="0" smtClean="0"/>
              <a:t>: Only a small number of none-zero singular values;</a:t>
            </a:r>
          </a:p>
          <a:p>
            <a:pPr lvl="1" eaLnBrk="1" hangingPunct="1"/>
            <a:r>
              <a:rPr lang="en-US" altLang="zh-CN" sz="2200" b="1" dirty="0" smtClean="0"/>
              <a:t>Incoherent Property</a:t>
            </a:r>
            <a:r>
              <a:rPr lang="en-US" altLang="zh-CN" sz="2200" dirty="0" smtClean="0"/>
              <a:t>: Singular vectors well spread across all coordinate.</a:t>
            </a:r>
          </a:p>
        </p:txBody>
      </p:sp>
      <p:pic>
        <p:nvPicPr>
          <p:cNvPr id="65540" name="Picture 4" descr="I3YQ8XZG%LT6X1BTG~W50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10000"/>
            <a:ext cx="64484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16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Illustration</a:t>
            </a:r>
            <a:endParaRPr lang="en-US" dirty="0"/>
          </a:p>
        </p:txBody>
      </p:sp>
      <p:pic>
        <p:nvPicPr>
          <p:cNvPr id="5122" name="Picture 2" descr="C:\Users\lanchao\Desktop\data_matri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9" y="3520760"/>
            <a:ext cx="2957209" cy="24288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anchao\Desktop\low_rank_matri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515867"/>
            <a:ext cx="2863121" cy="24336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lanchao\Desktop\error_matri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475880"/>
            <a:ext cx="2743200" cy="25185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2945860" y="4548048"/>
                <a:ext cx="410689"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i="1" smtClean="0">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945860" y="4548048"/>
                <a:ext cx="410689"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063521" y="4548048"/>
                <a:ext cx="410689" cy="369332"/>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i="1" smtClean="0">
                          <a:latin typeface="Cambria Math"/>
                          <a:ea typeface="Cambria Math"/>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63521" y="4548048"/>
                <a:ext cx="410689" cy="369332"/>
              </a:xfrm>
              <a:prstGeom prst="rect">
                <a:avLst/>
              </a:prstGeom>
              <a:blipFill rotWithShape="1">
                <a:blip r:embed="rId6"/>
                <a:stretch>
                  <a:fillRect/>
                </a:stretch>
              </a:blipFill>
            </p:spPr>
            <p:txBody>
              <a:bodyPr/>
              <a:lstStyle/>
              <a:p>
                <a:r>
                  <a:rPr lang="en-US">
                    <a:noFill/>
                  </a:rPr>
                  <a:t> </a:t>
                </a:r>
              </a:p>
            </p:txBody>
          </p:sp>
        </mc:Fallback>
      </mc:AlternateContent>
      <p:sp>
        <p:nvSpPr>
          <p:cNvPr id="6" name="TextBox 5"/>
          <p:cNvSpPr txBox="1"/>
          <p:nvPr/>
        </p:nvSpPr>
        <p:spPr>
          <a:xfrm>
            <a:off x="133755" y="5864423"/>
            <a:ext cx="2667000" cy="307777"/>
          </a:xfrm>
          <a:prstGeom prst="rect">
            <a:avLst/>
          </a:prstGeom>
          <a:noFill/>
        </p:spPr>
        <p:txBody>
          <a:bodyPr wrap="square" rtlCol="0">
            <a:spAutoFit/>
          </a:bodyPr>
          <a:lstStyle/>
          <a:p>
            <a:pPr algn="ctr"/>
            <a:r>
              <a:rPr lang="en-US" sz="1400" dirty="0" smtClean="0"/>
              <a:t>Matrix of corrupted observations</a:t>
            </a:r>
            <a:endParaRPr lang="en-US" sz="1400" dirty="0"/>
          </a:p>
        </p:txBody>
      </p:sp>
      <p:sp>
        <p:nvSpPr>
          <p:cNvPr id="10" name="TextBox 9"/>
          <p:cNvSpPr txBox="1"/>
          <p:nvPr/>
        </p:nvSpPr>
        <p:spPr>
          <a:xfrm>
            <a:off x="3356549" y="5864421"/>
            <a:ext cx="2667000" cy="307777"/>
          </a:xfrm>
          <a:prstGeom prst="rect">
            <a:avLst/>
          </a:prstGeom>
          <a:noFill/>
        </p:spPr>
        <p:txBody>
          <a:bodyPr wrap="square" rtlCol="0">
            <a:spAutoFit/>
          </a:bodyPr>
          <a:lstStyle/>
          <a:p>
            <a:pPr algn="ctr"/>
            <a:r>
              <a:rPr lang="en-US" sz="1400" dirty="0" smtClean="0"/>
              <a:t>Underlying low-rank matrix</a:t>
            </a:r>
            <a:endParaRPr lang="en-US" sz="1400" dirty="0"/>
          </a:p>
        </p:txBody>
      </p:sp>
      <p:sp>
        <p:nvSpPr>
          <p:cNvPr id="11" name="TextBox 10"/>
          <p:cNvSpPr txBox="1"/>
          <p:nvPr/>
        </p:nvSpPr>
        <p:spPr>
          <a:xfrm>
            <a:off x="6438900" y="5852062"/>
            <a:ext cx="2667000" cy="307777"/>
          </a:xfrm>
          <a:prstGeom prst="rect">
            <a:avLst/>
          </a:prstGeom>
          <a:noFill/>
        </p:spPr>
        <p:txBody>
          <a:bodyPr wrap="square" rtlCol="0">
            <a:spAutoFit/>
          </a:bodyPr>
          <a:lstStyle/>
          <a:p>
            <a:pPr algn="ctr"/>
            <a:r>
              <a:rPr lang="en-US" sz="1400" dirty="0" smtClean="0"/>
              <a:t>Sparse error matrix</a:t>
            </a:r>
            <a:endParaRPr lang="en-US" sz="1400" dirty="0"/>
          </a:p>
        </p:txBody>
      </p:sp>
      <p:pic>
        <p:nvPicPr>
          <p:cNvPr id="11266" name="Picture 2" descr="http://students.ou.edu/B/Nafise.Barzigar-1/software/Demo/Suzie_noisy_denoised.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67255" y="1066800"/>
            <a:ext cx="65817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592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idx="4294967295"/>
          </p:nvPr>
        </p:nvSpPr>
        <p:spPr bwMode="auto">
          <a:xfrm>
            <a:off x="2286000" y="0"/>
            <a:ext cx="7848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eaLnBrk="1" hangingPunct="1"/>
            <a:r>
              <a:rPr lang="en-US" dirty="0" smtClean="0"/>
              <a:t>Smart Meter Reading</a:t>
            </a:r>
          </a:p>
        </p:txBody>
      </p:sp>
      <p:sp>
        <p:nvSpPr>
          <p:cNvPr id="8195" name="Content Placeholder 2"/>
          <p:cNvSpPr>
            <a:spLocks noGrp="1" noChangeArrowheads="1"/>
          </p:cNvSpPr>
          <p:nvPr>
            <p:ph idx="1"/>
          </p:nvPr>
        </p:nvSpPr>
        <p:spPr bwMode="auto">
          <a:xfrm>
            <a:off x="153988" y="1066800"/>
            <a:ext cx="899001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l" eaLnBrk="1" hangingPunct="1">
              <a:lnSpc>
                <a:spcPct val="90000"/>
              </a:lnSpc>
              <a:buFont typeface="Arial" charset="0"/>
              <a:buChar char="•"/>
            </a:pPr>
            <a:r>
              <a:rPr lang="en-US" dirty="0" smtClean="0"/>
              <a:t>Using                               represents a collection of smart meter readings</a:t>
            </a:r>
          </a:p>
          <a:p>
            <a:pPr marL="342900" indent="-342900" algn="l" eaLnBrk="1" hangingPunct="1">
              <a:lnSpc>
                <a:spcPct val="90000"/>
              </a:lnSpc>
              <a:buFont typeface="Arial" charset="0"/>
              <a:buChar char="•"/>
            </a:pPr>
            <a:r>
              <a:rPr lang="en-US" dirty="0" smtClean="0"/>
              <a:t>Only limited number of smart meters sample and report their readings</a:t>
            </a:r>
          </a:p>
          <a:p>
            <a:pPr marL="342900" indent="-342900" algn="l" eaLnBrk="1" hangingPunct="1">
              <a:lnSpc>
                <a:spcPct val="90000"/>
              </a:lnSpc>
              <a:buFont typeface="Arial" charset="0"/>
              <a:buChar char="•"/>
            </a:pPr>
            <a:endParaRPr lang="en-US" dirty="0" smtClean="0"/>
          </a:p>
          <a:p>
            <a:pPr marL="342900" indent="-342900" algn="l" eaLnBrk="1" hangingPunct="1">
              <a:lnSpc>
                <a:spcPct val="90000"/>
              </a:lnSpc>
              <a:buFont typeface="Arial" charset="0"/>
              <a:buChar char="•"/>
            </a:pPr>
            <a:endParaRPr lang="en-US" dirty="0" smtClean="0"/>
          </a:p>
          <a:p>
            <a:pPr marL="342900" indent="-342900" algn="l" eaLnBrk="1" hangingPunct="1">
              <a:lnSpc>
                <a:spcPct val="90000"/>
              </a:lnSpc>
              <a:buFont typeface="Arial" charset="0"/>
              <a:buChar char="•"/>
            </a:pPr>
            <a:endParaRPr lang="en-US" dirty="0" smtClean="0"/>
          </a:p>
          <a:p>
            <a:pPr marL="342900" indent="-342900" algn="l" eaLnBrk="1" hangingPunct="1">
              <a:lnSpc>
                <a:spcPct val="90000"/>
              </a:lnSpc>
              <a:buFont typeface="Arial" charset="0"/>
              <a:buChar char="•"/>
            </a:pPr>
            <a:r>
              <a:rPr lang="en-US" dirty="0" smtClean="0"/>
              <a:t>Recover X from Y using </a:t>
            </a:r>
            <a:r>
              <a:rPr lang="en-US" dirty="0" smtClean="0">
                <a:solidFill>
                  <a:srgbClr val="CC3300"/>
                </a:solidFill>
              </a:rPr>
              <a:t>IMCOMPLETE MEASUREMENTS!</a:t>
            </a:r>
          </a:p>
          <a:p>
            <a:pPr marL="342900" indent="-342900" algn="l" eaLnBrk="1" hangingPunct="1">
              <a:lnSpc>
                <a:spcPct val="90000"/>
              </a:lnSpc>
            </a:pPr>
            <a:endParaRPr lang="en-US" dirty="0" smtClean="0"/>
          </a:p>
          <a:p>
            <a:pPr marL="342900" indent="-342900" algn="l" eaLnBrk="1" hangingPunct="1">
              <a:lnSpc>
                <a:spcPct val="90000"/>
              </a:lnSpc>
              <a:buFont typeface="Arial" charset="0"/>
              <a:buChar char="•"/>
            </a:pPr>
            <a:endParaRPr lang="en-US" altLang="en-US" dirty="0"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79450"/>
            <a:ext cx="1597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8" name="Object 6"/>
          <p:cNvGraphicFramePr>
            <a:graphicFrameLocks noChangeAspect="1"/>
          </p:cNvGraphicFramePr>
          <p:nvPr/>
        </p:nvGraphicFramePr>
        <p:xfrm>
          <a:off x="1641475" y="1143000"/>
          <a:ext cx="2643188" cy="449263"/>
        </p:xfrm>
        <a:graphic>
          <a:graphicData uri="http://schemas.openxmlformats.org/presentationml/2006/ole">
            <mc:AlternateContent xmlns:mc="http://schemas.openxmlformats.org/markup-compatibility/2006">
              <mc:Choice xmlns:v="urn:schemas-microsoft-com:vml" Requires="v">
                <p:oleObj spid="_x0000_s1139" r:id="rId4" imgW="1349227" imgH="229141" progId="Equation.3">
                  <p:embed/>
                </p:oleObj>
              </mc:Choice>
              <mc:Fallback>
                <p:oleObj r:id="rId4" imgW="1349227" imgH="22914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1143000"/>
                        <a:ext cx="26431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9" name="Object 7"/>
          <p:cNvGraphicFramePr>
            <a:graphicFrameLocks noChangeAspect="1"/>
          </p:cNvGraphicFramePr>
          <p:nvPr/>
        </p:nvGraphicFramePr>
        <p:xfrm>
          <a:off x="3306763" y="3321050"/>
          <a:ext cx="1957387" cy="441325"/>
        </p:xfrm>
        <a:graphic>
          <a:graphicData uri="http://schemas.openxmlformats.org/presentationml/2006/ole">
            <mc:AlternateContent xmlns:mc="http://schemas.openxmlformats.org/markup-compatibility/2006">
              <mc:Choice xmlns:v="urn:schemas-microsoft-com:vml" Requires="v">
                <p:oleObj spid="_x0000_s1140" r:id="rId6" imgW="674699" imgH="152701" progId="Equation.3">
                  <p:embed/>
                </p:oleObj>
              </mc:Choice>
              <mc:Fallback>
                <p:oleObj r:id="rId6" imgW="674699" imgH="1527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6763" y="3321050"/>
                        <a:ext cx="195738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0" name="Text Box 8"/>
          <p:cNvSpPr txBox="1">
            <a:spLocks noChangeArrowheads="1"/>
          </p:cNvSpPr>
          <p:nvPr/>
        </p:nvSpPr>
        <p:spPr bwMode="auto">
          <a:xfrm>
            <a:off x="4932363" y="3933825"/>
            <a:ext cx="24415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fontAlgn="base" hangingPunct="1">
              <a:spcBef>
                <a:spcPct val="0"/>
              </a:spcBef>
              <a:spcAft>
                <a:spcPct val="0"/>
              </a:spcAft>
            </a:pPr>
            <a:r>
              <a:rPr lang="en-US" smtClean="0">
                <a:solidFill>
                  <a:srgbClr val="000000"/>
                </a:solidFill>
              </a:rPr>
              <a:t>Hadmard Product</a:t>
            </a:r>
            <a:endParaRPr lang="en-US" altLang="en-US" smtClean="0">
              <a:solidFill>
                <a:srgbClr val="000000"/>
              </a:solidFill>
            </a:endParaRPr>
          </a:p>
        </p:txBody>
      </p:sp>
      <p:sp>
        <p:nvSpPr>
          <p:cNvPr id="8201" name="Line 9"/>
          <p:cNvSpPr>
            <a:spLocks noChangeShapeType="1"/>
          </p:cNvSpPr>
          <p:nvPr/>
        </p:nvSpPr>
        <p:spPr bwMode="auto">
          <a:xfrm flipH="1" flipV="1">
            <a:off x="4787900" y="3762375"/>
            <a:ext cx="288925" cy="17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8202" name="Line 10"/>
          <p:cNvSpPr>
            <a:spLocks noChangeShapeType="1"/>
          </p:cNvSpPr>
          <p:nvPr/>
        </p:nvSpPr>
        <p:spPr bwMode="auto">
          <a:xfrm flipV="1">
            <a:off x="3132138" y="3762375"/>
            <a:ext cx="1008062" cy="536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8203" name="Text Box 11"/>
          <p:cNvSpPr txBox="1">
            <a:spLocks noChangeArrowheads="1"/>
          </p:cNvSpPr>
          <p:nvPr/>
        </p:nvSpPr>
        <p:spPr bwMode="auto">
          <a:xfrm>
            <a:off x="1536700" y="4208463"/>
            <a:ext cx="372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fontAlgn="base" hangingPunct="1">
              <a:spcBef>
                <a:spcPct val="0"/>
              </a:spcBef>
              <a:spcAft>
                <a:spcPct val="0"/>
              </a:spcAft>
            </a:pPr>
            <a:endParaRPr lang="en-US" smtClean="0">
              <a:solidFill>
                <a:srgbClr val="000000"/>
              </a:solidFill>
            </a:endParaRPr>
          </a:p>
        </p:txBody>
      </p:sp>
      <p:sp>
        <p:nvSpPr>
          <p:cNvPr id="8204" name="Text Box 12"/>
          <p:cNvSpPr txBox="1">
            <a:spLocks noChangeArrowheads="1"/>
          </p:cNvSpPr>
          <p:nvPr/>
        </p:nvSpPr>
        <p:spPr bwMode="auto">
          <a:xfrm>
            <a:off x="1536700" y="4298950"/>
            <a:ext cx="57785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fontAlgn="base" hangingPunct="1">
              <a:spcBef>
                <a:spcPct val="0"/>
              </a:spcBef>
              <a:spcAft>
                <a:spcPct val="0"/>
              </a:spcAft>
            </a:pPr>
            <a:r>
              <a:rPr lang="en-US" smtClean="0">
                <a:solidFill>
                  <a:srgbClr val="000000"/>
                </a:solidFill>
              </a:rPr>
              <a:t>M(i,j) = 1 if node i reports a measurement at time j</a:t>
            </a:r>
          </a:p>
        </p:txBody>
      </p:sp>
    </p:spTree>
    <p:extLst>
      <p:ext uri="{BB962C8B-B14F-4D97-AF65-F5344CB8AC3E}">
        <p14:creationId xmlns:p14="http://schemas.microsoft.com/office/powerpoint/2010/main" val="22705997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nvPr>
        </p:nvSpPr>
        <p:spPr bwMode="auto">
          <a:xfrm>
            <a:off x="1905000" y="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eaLnBrk="1" hangingPunct="1"/>
            <a:r>
              <a:rPr lang="en-US" smtClean="0"/>
              <a:t>Proposed Algorithm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79450"/>
            <a:ext cx="1597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9" name="Object 5"/>
          <p:cNvGraphicFramePr>
            <a:graphicFrameLocks noChangeAspect="1"/>
          </p:cNvGraphicFramePr>
          <p:nvPr/>
        </p:nvGraphicFramePr>
        <p:xfrm>
          <a:off x="4114800" y="3321050"/>
          <a:ext cx="114300" cy="215900"/>
        </p:xfrm>
        <a:graphic>
          <a:graphicData uri="http://schemas.openxmlformats.org/presentationml/2006/ole">
            <mc:AlternateContent xmlns:mc="http://schemas.openxmlformats.org/markup-compatibility/2006">
              <mc:Choice xmlns:v="urn:schemas-microsoft-com:vml" Requires="v">
                <p:oleObj spid="_x0000_s10317" r:id="rId4" imgW="916565" imgH="216151" progId="Equation.3">
                  <p:embed/>
                </p:oleObj>
              </mc:Choice>
              <mc:Fallback>
                <p:oleObj r:id="rId4" imgW="916565" imgH="21615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538" y="2382838"/>
            <a:ext cx="5627687" cy="379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1271" name="Object 7"/>
          <p:cNvGraphicFramePr>
            <a:graphicFrameLocks noChangeAspect="1"/>
          </p:cNvGraphicFramePr>
          <p:nvPr/>
        </p:nvGraphicFramePr>
        <p:xfrm>
          <a:off x="1606550" y="1722438"/>
          <a:ext cx="4491038" cy="660400"/>
        </p:xfrm>
        <a:graphic>
          <a:graphicData uri="http://schemas.openxmlformats.org/presentationml/2006/ole">
            <mc:AlternateContent xmlns:mc="http://schemas.openxmlformats.org/markup-compatibility/2006">
              <mc:Choice xmlns:v="urn:schemas-microsoft-com:vml" Requires="v">
                <p:oleObj spid="_x0000_s10318" r:id="rId7" imgW="2070815" imgH="304680" progId="Equation.3">
                  <p:embed/>
                </p:oleObj>
              </mc:Choice>
              <mc:Fallback>
                <p:oleObj r:id="rId7" imgW="2070815" imgH="304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6550" y="1722438"/>
                        <a:ext cx="44910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2" name="Text Box 8"/>
          <p:cNvSpPr txBox="1">
            <a:spLocks noChangeArrowheads="1"/>
          </p:cNvSpPr>
          <p:nvPr/>
        </p:nvSpPr>
        <p:spPr bwMode="auto">
          <a:xfrm>
            <a:off x="134938" y="1143000"/>
            <a:ext cx="8467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fontAlgn="base" hangingPunct="1">
              <a:spcBef>
                <a:spcPct val="0"/>
              </a:spcBef>
              <a:spcAft>
                <a:spcPct val="0"/>
              </a:spcAft>
              <a:buFontTx/>
              <a:buChar char="•"/>
            </a:pPr>
            <a:r>
              <a:rPr lang="en-US" sz="3200" smtClean="0">
                <a:solidFill>
                  <a:srgbClr val="000000"/>
                </a:solidFill>
              </a:rPr>
              <a:t> Fitting the data as well as achieving low rank</a:t>
            </a:r>
          </a:p>
        </p:txBody>
      </p:sp>
      <p:sp>
        <p:nvSpPr>
          <p:cNvPr id="11273" name="Text Box 9"/>
          <p:cNvSpPr txBox="1">
            <a:spLocks noChangeArrowheads="1"/>
          </p:cNvSpPr>
          <p:nvPr/>
        </p:nvSpPr>
        <p:spPr bwMode="auto">
          <a:xfrm>
            <a:off x="28575" y="3070225"/>
            <a:ext cx="33353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fontAlgn="base" hangingPunct="1">
              <a:spcBef>
                <a:spcPct val="0"/>
              </a:spcBef>
              <a:spcAft>
                <a:spcPct val="0"/>
              </a:spcAft>
            </a:pPr>
            <a:r>
              <a:rPr lang="en-US" sz="2400" smtClean="0">
                <a:solidFill>
                  <a:srgbClr val="000000"/>
                </a:solidFill>
              </a:rPr>
              <a:t>Minimizing L and R </a:t>
            </a:r>
          </a:p>
          <a:p>
            <a:pPr eaLnBrk="1" fontAlgn="base" hangingPunct="1">
              <a:spcBef>
                <a:spcPct val="0"/>
              </a:spcBef>
              <a:spcAft>
                <a:spcPct val="0"/>
              </a:spcAft>
            </a:pPr>
            <a:r>
              <a:rPr lang="en-US" sz="2400" smtClean="0">
                <a:solidFill>
                  <a:srgbClr val="000000"/>
                </a:solidFill>
              </a:rPr>
              <a:t>alternatively to recover </a:t>
            </a:r>
          </a:p>
          <a:p>
            <a:pPr eaLnBrk="1" fontAlgn="base" hangingPunct="1">
              <a:spcBef>
                <a:spcPct val="0"/>
              </a:spcBef>
              <a:spcAft>
                <a:spcPct val="0"/>
              </a:spcAft>
            </a:pPr>
            <a:r>
              <a:rPr lang="en-US" sz="2400" smtClean="0">
                <a:solidFill>
                  <a:srgbClr val="000000"/>
                </a:solidFill>
              </a:rPr>
              <a:t>the spectrum </a:t>
            </a:r>
          </a:p>
          <a:p>
            <a:pPr eaLnBrk="1" fontAlgn="base" hangingPunct="1">
              <a:spcBef>
                <a:spcPct val="0"/>
              </a:spcBef>
              <a:spcAft>
                <a:spcPct val="0"/>
              </a:spcAft>
            </a:pPr>
            <a:r>
              <a:rPr lang="en-US" sz="2400" smtClean="0">
                <a:solidFill>
                  <a:srgbClr val="000000"/>
                </a:solidFill>
              </a:rPr>
              <a:t>occupancy data X: </a:t>
            </a:r>
          </a:p>
        </p:txBody>
      </p:sp>
    </p:spTree>
    <p:extLst>
      <p:ext uri="{BB962C8B-B14F-4D97-AF65-F5344CB8AC3E}">
        <p14:creationId xmlns:p14="http://schemas.microsoft.com/office/powerpoint/2010/main" val="27609551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idx="4294967295"/>
          </p:nvPr>
        </p:nvSpPr>
        <p:spPr bwMode="auto">
          <a:xfrm>
            <a:off x="1905000" y="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eaLnBrk="1" hangingPunct="1"/>
            <a:r>
              <a:rPr lang="en-US" smtClean="0"/>
              <a:t>Simulation Results</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679450"/>
            <a:ext cx="15970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1000" y="1500188"/>
            <a:ext cx="4953000" cy="3922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6"/>
          <p:cNvSpPr txBox="1">
            <a:spLocks noChangeArrowheads="1"/>
          </p:cNvSpPr>
          <p:nvPr/>
        </p:nvSpPr>
        <p:spPr bwMode="auto">
          <a:xfrm>
            <a:off x="209550" y="1179513"/>
            <a:ext cx="89344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SimSun" pitchFamily="2" charset="-122"/>
              </a:defRPr>
            </a:lvl1pPr>
            <a:lvl2pPr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fontAlgn="base" hangingPunct="1">
              <a:spcBef>
                <a:spcPct val="0"/>
              </a:spcBef>
              <a:spcAft>
                <a:spcPct val="0"/>
              </a:spcAft>
            </a:pPr>
            <a:r>
              <a:rPr lang="en-US" sz="2400" dirty="0" smtClean="0">
                <a:solidFill>
                  <a:srgbClr val="000000"/>
                </a:solidFill>
              </a:rPr>
              <a:t>Performance </a:t>
            </a:r>
            <a:r>
              <a:rPr lang="en-US" sz="2400" dirty="0" err="1" smtClean="0">
                <a:solidFill>
                  <a:srgbClr val="000000"/>
                </a:solidFill>
              </a:rPr>
              <a:t>v.s</a:t>
            </a:r>
            <a:r>
              <a:rPr lang="en-US" sz="2400" dirty="0" smtClean="0">
                <a:solidFill>
                  <a:srgbClr val="000000"/>
                </a:solidFill>
              </a:rPr>
              <a:t>. Dynamics of smart meter reading</a:t>
            </a:r>
          </a:p>
          <a:p>
            <a:pPr eaLnBrk="1" fontAlgn="base" hangingPunct="1">
              <a:spcBef>
                <a:spcPct val="0"/>
              </a:spcBef>
              <a:spcAft>
                <a:spcPct val="0"/>
              </a:spcAft>
            </a:pPr>
            <a:r>
              <a:rPr lang="en-US" sz="2400" dirty="0" smtClean="0">
                <a:solidFill>
                  <a:srgbClr val="000000"/>
                </a:solidFill>
              </a:rPr>
              <a:t>Performance is worse </a:t>
            </a:r>
          </a:p>
          <a:p>
            <a:pPr eaLnBrk="1" fontAlgn="base" hangingPunct="1">
              <a:spcBef>
                <a:spcPct val="0"/>
              </a:spcBef>
              <a:spcAft>
                <a:spcPct val="0"/>
              </a:spcAft>
            </a:pPr>
            <a:r>
              <a:rPr lang="en-US" sz="2400" dirty="0" smtClean="0">
                <a:solidFill>
                  <a:srgbClr val="000000"/>
                </a:solidFill>
              </a:rPr>
              <a:t>when the </a:t>
            </a:r>
            <a:r>
              <a:rPr lang="en-US" sz="2400" dirty="0">
                <a:solidFill>
                  <a:srgbClr val="000000"/>
                </a:solidFill>
              </a:rPr>
              <a:t>smart meter reading</a:t>
            </a:r>
          </a:p>
          <a:p>
            <a:pPr eaLnBrk="1" fontAlgn="base" hangingPunct="1">
              <a:spcBef>
                <a:spcPct val="0"/>
              </a:spcBef>
              <a:spcAft>
                <a:spcPct val="0"/>
              </a:spcAft>
            </a:pPr>
            <a:r>
              <a:rPr lang="en-US" sz="2400" dirty="0" smtClean="0">
                <a:solidFill>
                  <a:srgbClr val="000000"/>
                </a:solidFill>
              </a:rPr>
              <a:t>is changing drastically</a:t>
            </a:r>
          </a:p>
        </p:txBody>
      </p:sp>
      <p:sp>
        <p:nvSpPr>
          <p:cNvPr id="14343" name="Text Box 7"/>
          <p:cNvSpPr txBox="1">
            <a:spLocks noChangeArrowheads="1"/>
          </p:cNvSpPr>
          <p:nvPr/>
        </p:nvSpPr>
        <p:spPr bwMode="auto">
          <a:xfrm>
            <a:off x="228600" y="3276600"/>
            <a:ext cx="414928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fontAlgn="base" hangingPunct="1">
              <a:spcBef>
                <a:spcPct val="0"/>
              </a:spcBef>
              <a:spcAft>
                <a:spcPct val="0"/>
              </a:spcAft>
            </a:pPr>
            <a:r>
              <a:rPr lang="en-US" dirty="0" smtClean="0">
                <a:solidFill>
                  <a:srgbClr val="000000"/>
                </a:solidFill>
              </a:rPr>
              <a:t>To </a:t>
            </a:r>
            <a:r>
              <a:rPr lang="en-US" altLang="en-US" dirty="0" smtClean="0">
                <a:solidFill>
                  <a:srgbClr val="000000"/>
                </a:solidFill>
              </a:rPr>
              <a:t>achieve</a:t>
            </a:r>
            <a:r>
              <a:rPr lang="en-US" dirty="0" smtClean="0">
                <a:solidFill>
                  <a:srgbClr val="000000"/>
                </a:solidFill>
              </a:rPr>
              <a:t> </a:t>
            </a:r>
            <a:r>
              <a:rPr lang="en-US" altLang="en-US" dirty="0" smtClean="0">
                <a:solidFill>
                  <a:srgbClr val="000000"/>
                </a:solidFill>
              </a:rPr>
              <a:t>a better performance, more </a:t>
            </a:r>
          </a:p>
          <a:p>
            <a:pPr eaLnBrk="1" fontAlgn="base" hangingPunct="1">
              <a:spcBef>
                <a:spcPct val="0"/>
              </a:spcBef>
              <a:spcAft>
                <a:spcPct val="0"/>
              </a:spcAft>
            </a:pPr>
            <a:r>
              <a:rPr lang="en-US" altLang="en-US" dirty="0" smtClean="0">
                <a:solidFill>
                  <a:srgbClr val="000000"/>
                </a:solidFill>
              </a:rPr>
              <a:t>measurements need to be collected</a:t>
            </a:r>
          </a:p>
          <a:p>
            <a:pPr eaLnBrk="1" fontAlgn="base" hangingPunct="1">
              <a:spcBef>
                <a:spcPct val="0"/>
              </a:spcBef>
              <a:spcAft>
                <a:spcPct val="0"/>
              </a:spcAft>
            </a:pPr>
            <a:r>
              <a:rPr lang="en-US" altLang="en-US" dirty="0" smtClean="0">
                <a:solidFill>
                  <a:srgbClr val="000000"/>
                </a:solidFill>
              </a:rPr>
              <a:t>in a violently changing environment.</a:t>
            </a:r>
          </a:p>
          <a:p>
            <a:pPr eaLnBrk="1" fontAlgn="base" hangingPunct="1">
              <a:spcBef>
                <a:spcPct val="0"/>
              </a:spcBef>
              <a:spcAft>
                <a:spcPct val="0"/>
              </a:spcAft>
            </a:pPr>
            <a:endParaRPr lang="en-US" altLang="en-US" dirty="0">
              <a:solidFill>
                <a:srgbClr val="000000"/>
              </a:solidFill>
            </a:endParaRPr>
          </a:p>
          <a:p>
            <a:pPr eaLnBrk="1" fontAlgn="base" hangingPunct="1">
              <a:spcBef>
                <a:spcPct val="0"/>
              </a:spcBef>
              <a:spcAft>
                <a:spcPct val="0"/>
              </a:spcAft>
            </a:pPr>
            <a:r>
              <a:rPr lang="en-US" altLang="en-US" dirty="0" smtClean="0">
                <a:solidFill>
                  <a:srgbClr val="000000"/>
                </a:solidFill>
              </a:rPr>
              <a:t>Simulated data only. Any real data?</a:t>
            </a:r>
          </a:p>
        </p:txBody>
      </p:sp>
    </p:spTree>
    <p:extLst>
      <p:ext uri="{BB962C8B-B14F-4D97-AF65-F5344CB8AC3E}">
        <p14:creationId xmlns:p14="http://schemas.microsoft.com/office/powerpoint/2010/main" val="27879747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792162"/>
          </a:xfrm>
        </p:spPr>
        <p:txBody>
          <a:bodyPr/>
          <a:lstStyle/>
          <a:p>
            <a:r>
              <a:rPr lang="en-US" altLang="zh-CN" dirty="0" smtClean="0"/>
              <a:t>Another Approach</a:t>
            </a:r>
            <a:endParaRPr lang="zh-CN" altLang="en-US" dirty="0"/>
          </a:p>
        </p:txBody>
      </p:sp>
      <p:sp>
        <p:nvSpPr>
          <p:cNvPr id="3" name="Content Placeholder 2"/>
          <p:cNvSpPr>
            <a:spLocks noGrp="1"/>
          </p:cNvSpPr>
          <p:nvPr>
            <p:ph idx="1"/>
          </p:nvPr>
        </p:nvSpPr>
        <p:spPr>
          <a:xfrm>
            <a:off x="457200" y="1219200"/>
            <a:ext cx="8229600" cy="4525963"/>
          </a:xfrm>
        </p:spPr>
        <p:txBody>
          <a:bodyPr/>
          <a:lstStyle/>
          <a:p>
            <a:pPr>
              <a:buFont typeface="Wingdings" pitchFamily="2" charset="2"/>
              <a:buChar char="l"/>
            </a:pPr>
            <a:r>
              <a:rPr lang="en-US" altLang="zh-CN" sz="2400" b="1" dirty="0" smtClean="0">
                <a:latin typeface="Comic Sans MS" pitchFamily="66" charset="0"/>
              </a:rPr>
              <a:t>Massive data sets</a:t>
            </a:r>
          </a:p>
          <a:p>
            <a:pPr>
              <a:buNone/>
            </a:pPr>
            <a:r>
              <a:rPr lang="en-US" altLang="zh-CN" sz="2400" b="1" dirty="0">
                <a:latin typeface="Comic Sans MS" pitchFamily="66" charset="0"/>
              </a:rPr>
              <a:t> </a:t>
            </a:r>
            <a:r>
              <a:rPr lang="en-US" altLang="zh-CN" sz="2400" b="1" dirty="0" smtClean="0">
                <a:latin typeface="Comic Sans MS" pitchFamily="66" charset="0"/>
              </a:rPr>
              <a:t>  </a:t>
            </a:r>
            <a:r>
              <a:rPr lang="en-US" altLang="zh-CN" sz="2400" b="1" dirty="0" smtClean="0">
                <a:solidFill>
                  <a:srgbClr val="008000"/>
                </a:solidFill>
                <a:latin typeface="Comic Sans MS" pitchFamily="66" charset="0"/>
              </a:rPr>
              <a:t>sales logs</a:t>
            </a:r>
          </a:p>
          <a:p>
            <a:pPr>
              <a:buNone/>
            </a:pPr>
            <a:r>
              <a:rPr lang="en-US" altLang="zh-CN" sz="2400" b="1" dirty="0">
                <a:solidFill>
                  <a:srgbClr val="008000"/>
                </a:solidFill>
                <a:latin typeface="Comic Sans MS" pitchFamily="66" charset="0"/>
              </a:rPr>
              <a:t>	</a:t>
            </a:r>
            <a:r>
              <a:rPr lang="en-US" altLang="zh-CN" sz="2400" b="1" dirty="0" smtClean="0">
                <a:solidFill>
                  <a:srgbClr val="008000"/>
                </a:solidFill>
                <a:latin typeface="Comic Sans MS" pitchFamily="66" charset="0"/>
              </a:rPr>
              <a:t>financial transactions</a:t>
            </a:r>
          </a:p>
          <a:p>
            <a:pPr>
              <a:buNone/>
            </a:pPr>
            <a:r>
              <a:rPr lang="en-US" altLang="zh-CN" sz="2400" b="1" dirty="0">
                <a:solidFill>
                  <a:srgbClr val="008000"/>
                </a:solidFill>
                <a:latin typeface="Comic Sans MS" pitchFamily="66" charset="0"/>
              </a:rPr>
              <a:t>	</a:t>
            </a:r>
            <a:r>
              <a:rPr lang="en-US" altLang="zh-CN" sz="2400" b="1" dirty="0" smtClean="0">
                <a:solidFill>
                  <a:srgbClr val="008000"/>
                </a:solidFill>
                <a:latin typeface="Comic Sans MS" pitchFamily="66" charset="0"/>
              </a:rPr>
              <a:t>genome project</a:t>
            </a:r>
          </a:p>
          <a:p>
            <a:pPr>
              <a:buNone/>
            </a:pPr>
            <a:r>
              <a:rPr lang="en-US" altLang="zh-CN" sz="2400" b="1" dirty="0">
                <a:solidFill>
                  <a:srgbClr val="008000"/>
                </a:solidFill>
                <a:latin typeface="Comic Sans MS" pitchFamily="66" charset="0"/>
              </a:rPr>
              <a:t>	</a:t>
            </a:r>
            <a:r>
              <a:rPr lang="en-US" altLang="zh-CN" sz="2400" b="1" dirty="0" smtClean="0">
                <a:solidFill>
                  <a:srgbClr val="008000"/>
                </a:solidFill>
                <a:latin typeface="Comic Sans MS" pitchFamily="66" charset="0"/>
              </a:rPr>
              <a:t>world-wide web</a:t>
            </a:r>
          </a:p>
          <a:p>
            <a:pPr>
              <a:buNone/>
            </a:pPr>
            <a:r>
              <a:rPr lang="en-US" altLang="zh-CN" sz="2400" b="1" dirty="0" smtClean="0">
                <a:solidFill>
                  <a:srgbClr val="008000"/>
                </a:solidFill>
                <a:latin typeface="Comic Sans MS" pitchFamily="66" charset="0"/>
              </a:rPr>
              <a:t>	scientific measurement</a:t>
            </a:r>
            <a:endParaRPr lang="en-US" altLang="zh-CN" sz="2400" b="1" dirty="0" smtClean="0">
              <a:latin typeface="Comic Sans MS" pitchFamily="66" charset="0"/>
            </a:endParaRPr>
          </a:p>
          <a:p>
            <a:pPr>
              <a:buFont typeface="Wingdings" pitchFamily="2" charset="2"/>
              <a:buChar char="l"/>
            </a:pPr>
            <a:r>
              <a:rPr lang="en-US" altLang="zh-CN" sz="2400" b="1" dirty="0" smtClean="0">
                <a:latin typeface="Comic Sans MS" pitchFamily="66" charset="0"/>
              </a:rPr>
              <a:t>Storage problem</a:t>
            </a:r>
          </a:p>
          <a:p>
            <a:pPr>
              <a:buFont typeface="Wingdings" pitchFamily="2" charset="2"/>
              <a:buChar char="l"/>
            </a:pPr>
            <a:r>
              <a:rPr lang="en-US" altLang="zh-CN" sz="2400" b="1" dirty="0" smtClean="0">
                <a:latin typeface="Comic Sans MS" pitchFamily="66" charset="0"/>
              </a:rPr>
              <a:t>Even linear time </a:t>
            </a:r>
            <a:r>
              <a:rPr lang="en-US" altLang="zh-CN" sz="2400" b="1" dirty="0" smtClean="0">
                <a:solidFill>
                  <a:srgbClr val="3366FF"/>
                </a:solidFill>
                <a:latin typeface="Comic Sans MS" pitchFamily="66" charset="0"/>
              </a:rPr>
              <a:t>O(n) </a:t>
            </a:r>
            <a:r>
              <a:rPr lang="en-US" altLang="zh-CN" sz="2400" b="1" dirty="0" smtClean="0">
                <a:latin typeface="Comic Sans MS" pitchFamily="66" charset="0"/>
              </a:rPr>
              <a:t>is not good enough!!</a:t>
            </a:r>
          </a:p>
          <a:p>
            <a:pPr>
              <a:buNone/>
            </a:pPr>
            <a:r>
              <a:rPr lang="en-US" altLang="zh-CN" sz="2400" b="1" dirty="0" smtClean="0">
                <a:latin typeface="Comic Sans MS" pitchFamily="66" charset="0"/>
              </a:rPr>
              <a:t>	</a:t>
            </a:r>
            <a:r>
              <a:rPr lang="en-US" altLang="zh-CN" sz="2400" b="1" dirty="0" smtClean="0">
                <a:solidFill>
                  <a:srgbClr val="009900"/>
                </a:solidFill>
                <a:latin typeface="Comic Sans MS" pitchFamily="66" charset="0"/>
              </a:rPr>
              <a:t>weather forecast</a:t>
            </a:r>
          </a:p>
          <a:p>
            <a:pPr>
              <a:buFont typeface="Wingdings" pitchFamily="2" charset="2"/>
              <a:buChar char="l"/>
            </a:pPr>
            <a:r>
              <a:rPr lang="en-US" altLang="zh-CN" sz="2400" b="1" dirty="0" smtClean="0">
                <a:latin typeface="Comic Sans MS" pitchFamily="66" charset="0"/>
              </a:rPr>
              <a:t>Not enough data</a:t>
            </a:r>
          </a:p>
          <a:p>
            <a:pPr>
              <a:buNone/>
            </a:pPr>
            <a:endParaRPr lang="en-US" altLang="zh-CN" sz="2400" b="1" dirty="0" smtClean="0">
              <a:solidFill>
                <a:srgbClr val="009900"/>
              </a:solidFill>
              <a:latin typeface="Comic Sans MS" pitchFamily="66" charset="0"/>
            </a:endParaRPr>
          </a:p>
          <a:p>
            <a:pPr>
              <a:buFont typeface="Wingdings" pitchFamily="2" charset="2"/>
              <a:buChar char="l"/>
            </a:pPr>
            <a:endParaRPr lang="en-US" altLang="zh-CN" sz="2400" b="1" dirty="0" smtClean="0">
              <a:latin typeface="Comic Sans MS" pitchFamily="66" charset="0"/>
            </a:endParaRPr>
          </a:p>
          <a:p>
            <a:pPr>
              <a:buNone/>
            </a:pPr>
            <a:r>
              <a:rPr lang="en-US" altLang="zh-CN" sz="2400" b="1" dirty="0">
                <a:latin typeface="Comic Sans MS" pitchFamily="66" charset="0"/>
              </a:rPr>
              <a:t>	</a:t>
            </a:r>
            <a:endParaRPr lang="en-US" altLang="zh-CN" sz="2400" b="1" dirty="0" smtClean="0">
              <a:latin typeface="Comic Sans MS" pitchFamily="66" charset="0"/>
            </a:endParaRPr>
          </a:p>
          <a:p>
            <a:pPr>
              <a:buNone/>
            </a:pPr>
            <a:endParaRPr lang="zh-CN" altLang="en-US" sz="2400" b="1" dirty="0">
              <a:latin typeface="Comic Sans MS" pitchFamily="66" charset="0"/>
            </a:endParaRPr>
          </a:p>
        </p:txBody>
      </p:sp>
      <p:pic>
        <p:nvPicPr>
          <p:cNvPr id="4" name="Picture 6" descr="pe01616_"/>
          <p:cNvPicPr>
            <a:picLocks noChangeAspect="1" noChangeArrowheads="1"/>
          </p:cNvPicPr>
          <p:nvPr/>
        </p:nvPicPr>
        <p:blipFill>
          <a:blip r:embed="rId2" cstate="print"/>
          <a:srcRect/>
          <a:stretch>
            <a:fillRect/>
          </a:stretch>
        </p:blipFill>
        <p:spPr>
          <a:xfrm>
            <a:off x="5638800" y="1600200"/>
            <a:ext cx="2819400" cy="2644775"/>
          </a:xfrm>
          <a:prstGeom prst="rect">
            <a:avLst/>
          </a:prstGeom>
          <a:noFill/>
          <a:ln/>
        </p:spPr>
      </p:pic>
    </p:spTree>
    <p:extLst>
      <p:ext uri="{BB962C8B-B14F-4D97-AF65-F5344CB8AC3E}">
        <p14:creationId xmlns:p14="http://schemas.microsoft.com/office/powerpoint/2010/main" val="19157337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altLang="zh-CN" sz="2400" b="1" dirty="0" smtClean="0">
                <a:solidFill>
                  <a:srgbClr val="008000"/>
                </a:solidFill>
                <a:latin typeface="Comic Sans MS" pitchFamily="66" charset="0"/>
              </a:rPr>
              <a:t>Let’s </a:t>
            </a:r>
            <a:r>
              <a:rPr lang="en-US" altLang="zh-CN" sz="2400" b="1" dirty="0" smtClean="0">
                <a:solidFill>
                  <a:srgbClr val="FF0000"/>
                </a:solidFill>
                <a:latin typeface="Comic Sans MS" pitchFamily="66" charset="0"/>
              </a:rPr>
              <a:t>sample</a:t>
            </a:r>
            <a:r>
              <a:rPr lang="en-US" altLang="zh-CN" sz="2400" b="1" dirty="0" smtClean="0">
                <a:solidFill>
                  <a:srgbClr val="008000"/>
                </a:solidFill>
                <a:latin typeface="Comic Sans MS" pitchFamily="66" charset="0"/>
              </a:rPr>
              <a:t> among the whole data set!</a:t>
            </a:r>
          </a:p>
          <a:p>
            <a:pPr>
              <a:buNone/>
            </a:pPr>
            <a:r>
              <a:rPr lang="en-US" altLang="zh-CN" sz="2400" b="1" dirty="0" smtClean="0">
                <a:latin typeface="Comic Sans MS" pitchFamily="66" charset="0"/>
              </a:rPr>
              <a:t>Precondition:</a:t>
            </a:r>
          </a:p>
          <a:p>
            <a:pPr>
              <a:buFont typeface="Arial" pitchFamily="34" charset="0"/>
              <a:buChar char="•"/>
            </a:pPr>
            <a:r>
              <a:rPr lang="en-US" altLang="zh-CN" sz="2400" b="1" dirty="0" smtClean="0">
                <a:solidFill>
                  <a:srgbClr val="009900"/>
                </a:solidFill>
                <a:latin typeface="Comic Sans MS" pitchFamily="66" charset="0"/>
              </a:rPr>
              <a:t>An approximation decision is good enough</a:t>
            </a:r>
          </a:p>
          <a:p>
            <a:pPr>
              <a:buNone/>
            </a:pPr>
            <a:r>
              <a:rPr lang="en-US" altLang="zh-CN" sz="2400" b="1" dirty="0">
                <a:latin typeface="Comic Sans MS" pitchFamily="66" charset="0"/>
              </a:rPr>
              <a:t>	</a:t>
            </a:r>
            <a:r>
              <a:rPr lang="en-US" altLang="zh-CN" sz="2400" b="1" dirty="0" smtClean="0">
                <a:latin typeface="Comic Sans MS" pitchFamily="66" charset="0"/>
              </a:rPr>
              <a:t>(efficiency &gt; exactness)</a:t>
            </a:r>
          </a:p>
          <a:p>
            <a:pPr>
              <a:buFont typeface="Arial" pitchFamily="34" charset="0"/>
              <a:buChar char="•"/>
            </a:pPr>
            <a:r>
              <a:rPr lang="en-US" altLang="zh-CN" sz="2400" b="1" dirty="0" smtClean="0">
                <a:solidFill>
                  <a:srgbClr val="009900"/>
                </a:solidFill>
                <a:latin typeface="Comic Sans MS" pitchFamily="66" charset="0"/>
              </a:rPr>
              <a:t>Oracle access to each data entry</a:t>
            </a:r>
          </a:p>
          <a:p>
            <a:pPr>
              <a:buNone/>
            </a:pPr>
            <a:r>
              <a:rPr lang="en-US" altLang="zh-CN" dirty="0"/>
              <a:t>	</a:t>
            </a:r>
            <a:r>
              <a:rPr lang="en-US" altLang="zh-CN" sz="2400" b="1" dirty="0" smtClean="0">
                <a:latin typeface="Comic Sans MS" pitchFamily="66" charset="0"/>
              </a:rPr>
              <a:t>otherwise </a:t>
            </a:r>
            <a:r>
              <a:rPr lang="en-US" altLang="zh-CN" sz="2400" b="1" dirty="0" smtClean="0">
                <a:solidFill>
                  <a:srgbClr val="3333FF"/>
                </a:solidFill>
                <a:latin typeface="Comic Sans MS" pitchFamily="66" charset="0"/>
              </a:rPr>
              <a:t>O(n)</a:t>
            </a:r>
            <a:r>
              <a:rPr lang="en-US" altLang="zh-CN" sz="2400" b="1" dirty="0">
                <a:solidFill>
                  <a:srgbClr val="3333FF"/>
                </a:solidFill>
                <a:latin typeface="Comic Sans MS" pitchFamily="66" charset="0"/>
              </a:rPr>
              <a:t> </a:t>
            </a:r>
            <a:r>
              <a:rPr lang="en-US" altLang="zh-CN" sz="2400" b="1" dirty="0" smtClean="0">
                <a:latin typeface="Comic Sans MS" pitchFamily="66" charset="0"/>
              </a:rPr>
              <a:t>is the best we can get</a:t>
            </a:r>
          </a:p>
          <a:p>
            <a:pPr>
              <a:buNone/>
            </a:pPr>
            <a:endParaRPr lang="en-US" altLang="zh-CN" sz="2400" b="1" dirty="0">
              <a:latin typeface="Comic Sans MS" pitchFamily="66" charset="0"/>
            </a:endParaRPr>
          </a:p>
          <a:p>
            <a:pPr>
              <a:buNone/>
            </a:pPr>
            <a:r>
              <a:rPr lang="en-US" altLang="zh-CN" sz="2400" b="1" dirty="0" smtClean="0">
                <a:solidFill>
                  <a:srgbClr val="008000"/>
                </a:solidFill>
                <a:latin typeface="Comic Sans MS" pitchFamily="66" charset="0"/>
              </a:rPr>
              <a:t>Miracle happens if you can accept a certain error</a:t>
            </a:r>
            <a:endParaRPr lang="en-US" altLang="zh-CN" sz="2400" b="1" dirty="0">
              <a:solidFill>
                <a:srgbClr val="008000"/>
              </a:solidFill>
              <a:latin typeface="Comic Sans MS" pitchFamily="66" charset="0"/>
            </a:endParaRPr>
          </a:p>
          <a:p>
            <a:pPr>
              <a:buNone/>
            </a:pPr>
            <a:endParaRPr lang="zh-CN" altLang="en-US" sz="2400" b="1" dirty="0">
              <a:latin typeface="Comic Sans MS" pitchFamily="66" charset="0"/>
            </a:endParaRPr>
          </a:p>
        </p:txBody>
      </p:sp>
      <p:sp>
        <p:nvSpPr>
          <p:cNvPr id="4" name="Title 1"/>
          <p:cNvSpPr>
            <a:spLocks noGrp="1"/>
          </p:cNvSpPr>
          <p:nvPr>
            <p:ph type="title"/>
          </p:nvPr>
        </p:nvSpPr>
        <p:spPr>
          <a:xfrm>
            <a:off x="762000" y="76200"/>
            <a:ext cx="8229600" cy="792162"/>
          </a:xfrm>
        </p:spPr>
        <p:txBody>
          <a:bodyPr/>
          <a:lstStyle/>
          <a:p>
            <a:r>
              <a:rPr lang="en-US" altLang="zh-CN" dirty="0" err="1" smtClean="0"/>
              <a:t>Sublinear</a:t>
            </a:r>
            <a:r>
              <a:rPr lang="en-US" altLang="zh-CN" dirty="0" smtClean="0"/>
              <a:t> Algorithm</a:t>
            </a:r>
            <a:endParaRPr lang="zh-CN" altLang="en-US" dirty="0"/>
          </a:p>
        </p:txBody>
      </p:sp>
    </p:spTree>
    <p:extLst>
      <p:ext uri="{BB962C8B-B14F-4D97-AF65-F5344CB8AC3E}">
        <p14:creationId xmlns:p14="http://schemas.microsoft.com/office/powerpoint/2010/main" val="5465074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9" name="Text Box 3"/>
          <p:cNvSpPr txBox="1">
            <a:spLocks noChangeArrowheads="1"/>
          </p:cNvSpPr>
          <p:nvPr/>
        </p:nvSpPr>
        <p:spPr bwMode="auto">
          <a:xfrm>
            <a:off x="457200" y="1066800"/>
            <a:ext cx="8153400" cy="4524315"/>
          </a:xfrm>
          <a:prstGeom prst="rect">
            <a:avLst/>
          </a:prstGeom>
          <a:noFill/>
          <a:ln w="25400">
            <a:noFill/>
            <a:miter lim="800000"/>
            <a:headEnd/>
            <a:tailEnd/>
          </a:ln>
          <a:effectLst/>
        </p:spPr>
        <p:txBody>
          <a:bodyPr>
            <a:spAutoFit/>
          </a:bodyPr>
          <a:lstStyle/>
          <a:p>
            <a:pPr>
              <a:spcAft>
                <a:spcPct val="20000"/>
              </a:spcAft>
              <a:buClr>
                <a:schemeClr val="folHlink"/>
              </a:buClr>
              <a:buSzPct val="110000"/>
              <a:buFont typeface="Wingdings" pitchFamily="2" charset="2"/>
              <a:buNone/>
            </a:pPr>
            <a:r>
              <a:rPr lang="en-US" sz="2400" b="1" dirty="0" smtClean="0">
                <a:solidFill>
                  <a:srgbClr val="C222B7"/>
                </a:solidFill>
                <a:latin typeface="Comic Sans MS" pitchFamily="66" charset="0"/>
                <a:ea typeface="굴림" pitchFamily="50" charset="-127"/>
                <a:cs typeface="Arial" charset="0"/>
                <a:sym typeface="Symbol" pitchFamily="18" charset="2"/>
              </a:rPr>
              <a:t>Input</a:t>
            </a:r>
            <a:r>
              <a:rPr lang="en-US" sz="2400" b="1" dirty="0">
                <a:solidFill>
                  <a:srgbClr val="C222B7"/>
                </a:solidFill>
                <a:latin typeface="Comic Sans MS" pitchFamily="66" charset="0"/>
                <a:ea typeface="굴림" pitchFamily="50" charset="-127"/>
                <a:cs typeface="Arial" charset="0"/>
                <a:sym typeface="Symbol" pitchFamily="18" charset="2"/>
              </a:rPr>
              <a:t>:</a:t>
            </a:r>
            <a:r>
              <a:rPr lang="en-US" sz="2400" b="1" dirty="0">
                <a:latin typeface="Comic Sans MS" pitchFamily="66" charset="0"/>
                <a:ea typeface="굴림" pitchFamily="50" charset="-127"/>
                <a:cs typeface="Arial" charset="0"/>
                <a:sym typeface="Symbol" pitchFamily="18" charset="2"/>
              </a:rPr>
              <a:t> A string </a:t>
            </a:r>
            <a:r>
              <a:rPr lang="en-US" sz="2400" b="1" dirty="0">
                <a:solidFill>
                  <a:srgbClr val="3333FF"/>
                </a:solidFill>
                <a:latin typeface="Comic Sans MS" pitchFamily="66" charset="0"/>
                <a:ea typeface="굴림" pitchFamily="50" charset="-127"/>
                <a:cs typeface="Arial" charset="0"/>
                <a:sym typeface="Symbol" pitchFamily="18" charset="2"/>
              </a:rPr>
              <a:t>s</a:t>
            </a:r>
            <a:r>
              <a:rPr lang="en-US" sz="2400" b="1" dirty="0">
                <a:latin typeface="Comic Sans MS" pitchFamily="66" charset="0"/>
                <a:ea typeface="굴림" pitchFamily="50" charset="-127"/>
                <a:cs typeface="Arial" charset="0"/>
                <a:sym typeface="Symbol" pitchFamily="18" charset="2"/>
              </a:rPr>
              <a:t> in </a:t>
            </a:r>
            <a:r>
              <a:rPr lang="en-US" sz="2400" b="1" dirty="0">
                <a:solidFill>
                  <a:srgbClr val="3333FF"/>
                </a:solidFill>
                <a:latin typeface="Comic Sans MS" pitchFamily="66" charset="0"/>
                <a:ea typeface="굴림" pitchFamily="50" charset="-127"/>
                <a:cs typeface="Arial" charset="0"/>
                <a:sym typeface="Symbol" pitchFamily="18" charset="2"/>
              </a:rPr>
              <a:t>{0,1}</a:t>
            </a:r>
            <a:r>
              <a:rPr lang="en-US" sz="2400" b="1" baseline="30000" dirty="0">
                <a:solidFill>
                  <a:srgbClr val="3333FF"/>
                </a:solidFill>
                <a:latin typeface="Comic Sans MS" pitchFamily="66" charset="0"/>
                <a:ea typeface="굴림" pitchFamily="50" charset="-127"/>
                <a:cs typeface="Arial" charset="0"/>
                <a:sym typeface="Symbol" pitchFamily="18" charset="2"/>
              </a:rPr>
              <a:t>n</a:t>
            </a:r>
            <a:r>
              <a:rPr lang="en-US" sz="2400" b="1" baseline="-25000" dirty="0">
                <a:latin typeface="Comic Sans MS" pitchFamily="66" charset="0"/>
                <a:ea typeface="굴림" pitchFamily="50" charset="-127"/>
                <a:cs typeface="Arial" charset="0"/>
                <a:sym typeface="Symbol" pitchFamily="18" charset="2"/>
              </a:rPr>
              <a:t> </a:t>
            </a:r>
            <a:r>
              <a:rPr lang="en-US" sz="2400" b="1" dirty="0">
                <a:latin typeface="Comic Sans MS" pitchFamily="66" charset="0"/>
                <a:ea typeface="굴림" pitchFamily="50" charset="-127"/>
                <a:cs typeface="Arial" charset="0"/>
                <a:sym typeface="Symbol" pitchFamily="18" charset="2"/>
              </a:rPr>
              <a:t>(represented as array </a:t>
            </a:r>
            <a:r>
              <a:rPr lang="en-US" sz="2400" b="1" dirty="0">
                <a:solidFill>
                  <a:srgbClr val="3333FF"/>
                </a:solidFill>
                <a:latin typeface="Comic Sans MS" pitchFamily="66" charset="0"/>
                <a:ea typeface="굴림" pitchFamily="50" charset="-127"/>
                <a:cs typeface="Arial" charset="0"/>
                <a:sym typeface="Symbol" pitchFamily="18" charset="2"/>
              </a:rPr>
              <a:t>s[]</a:t>
            </a:r>
            <a:r>
              <a:rPr lang="en-US" sz="2400" b="1" dirty="0">
                <a:latin typeface="Comic Sans MS" pitchFamily="66" charset="0"/>
                <a:ea typeface="굴림" pitchFamily="50" charset="-127"/>
                <a:cs typeface="Arial" charset="0"/>
                <a:sym typeface="Symbol" pitchFamily="18" charset="2"/>
              </a:rPr>
              <a:t>)</a:t>
            </a:r>
            <a:r>
              <a:rPr lang="en-US" sz="2400" b="1" baseline="30000" dirty="0">
                <a:latin typeface="Comic Sans MS" pitchFamily="66" charset="0"/>
                <a:ea typeface="굴림" pitchFamily="50" charset="-127"/>
                <a:cs typeface="Arial" charset="0"/>
                <a:sym typeface="Symbol" pitchFamily="18" charset="2"/>
              </a:rPr>
              <a:t/>
            </a:r>
            <a:br>
              <a:rPr lang="en-US" sz="2400" b="1" baseline="30000" dirty="0">
                <a:latin typeface="Comic Sans MS" pitchFamily="66" charset="0"/>
                <a:ea typeface="굴림" pitchFamily="50" charset="-127"/>
                <a:cs typeface="Arial" charset="0"/>
                <a:sym typeface="Symbol" pitchFamily="18" charset="2"/>
              </a:rPr>
            </a:br>
            <a:endParaRPr lang="en-US" sz="2400" b="1" baseline="30000" dirty="0" smtClean="0">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Font typeface="Wingdings" pitchFamily="2" charset="2"/>
              <a:buNone/>
            </a:pPr>
            <a:r>
              <a:rPr lang="en-US" sz="2400" b="1" dirty="0" smtClean="0">
                <a:solidFill>
                  <a:srgbClr val="C222B7"/>
                </a:solidFill>
                <a:latin typeface="Comic Sans MS" pitchFamily="66" charset="0"/>
                <a:ea typeface="굴림" pitchFamily="50" charset="-127"/>
                <a:cs typeface="Arial" charset="0"/>
                <a:sym typeface="Symbol" pitchFamily="18" charset="2"/>
              </a:rPr>
              <a:t>Output</a:t>
            </a:r>
            <a:r>
              <a:rPr lang="en-US" sz="2400" b="1" dirty="0">
                <a:solidFill>
                  <a:srgbClr val="C222B7"/>
                </a:solidFill>
                <a:latin typeface="Comic Sans MS" pitchFamily="66" charset="0"/>
                <a:ea typeface="굴림" pitchFamily="50" charset="-127"/>
                <a:cs typeface="Arial" charset="0"/>
                <a:sym typeface="Symbol" pitchFamily="18" charset="2"/>
              </a:rPr>
              <a:t>:</a:t>
            </a:r>
            <a:r>
              <a:rPr lang="en-US" sz="2400" b="1" dirty="0">
                <a:latin typeface="Comic Sans MS" pitchFamily="66" charset="0"/>
                <a:ea typeface="굴림" pitchFamily="50" charset="-127"/>
                <a:cs typeface="Arial" charset="0"/>
                <a:sym typeface="Symbol" pitchFamily="18" charset="2"/>
              </a:rPr>
              <a:t> </a:t>
            </a:r>
            <a:r>
              <a:rPr lang="en-US" sz="2400" b="1" dirty="0">
                <a:solidFill>
                  <a:srgbClr val="008000"/>
                </a:solidFill>
                <a:latin typeface="Comic Sans MS" pitchFamily="66" charset="0"/>
                <a:ea typeface="굴림" pitchFamily="50" charset="-127"/>
                <a:cs typeface="Arial" charset="0"/>
                <a:sym typeface="Symbol" pitchFamily="18" charset="2"/>
              </a:rPr>
              <a:t>Fraction </a:t>
            </a:r>
            <a:r>
              <a:rPr lang="en-US" sz="2400" b="1" dirty="0">
                <a:latin typeface="Comic Sans MS" pitchFamily="66" charset="0"/>
                <a:ea typeface="굴림" pitchFamily="50" charset="-127"/>
                <a:cs typeface="Arial" charset="0"/>
                <a:sym typeface="Symbol" pitchFamily="18" charset="2"/>
              </a:rPr>
              <a:t>of </a:t>
            </a:r>
            <a:r>
              <a:rPr lang="en-US" sz="2400" b="1" dirty="0">
                <a:solidFill>
                  <a:srgbClr val="3333FF"/>
                </a:solidFill>
                <a:latin typeface="Comic Sans MS" pitchFamily="66" charset="0"/>
                <a:ea typeface="굴림" pitchFamily="50" charset="-127"/>
                <a:cs typeface="Arial" charset="0"/>
                <a:sym typeface="Symbol" pitchFamily="18" charset="2"/>
              </a:rPr>
              <a:t>1</a:t>
            </a:r>
            <a:r>
              <a:rPr lang="en-US" sz="2400" b="1" dirty="0">
                <a:latin typeface="Comic Sans MS" pitchFamily="66" charset="0"/>
                <a:ea typeface="굴림" pitchFamily="50" charset="-127"/>
                <a:cs typeface="Arial" charset="0"/>
                <a:sym typeface="Symbol" pitchFamily="18" charset="2"/>
              </a:rPr>
              <a:t>’s in </a:t>
            </a:r>
            <a:r>
              <a:rPr lang="en-US" sz="2400" b="1" dirty="0">
                <a:solidFill>
                  <a:srgbClr val="3333FF"/>
                </a:solidFill>
                <a:latin typeface="Comic Sans MS" pitchFamily="66" charset="0"/>
                <a:ea typeface="굴림" pitchFamily="50" charset="-127"/>
                <a:cs typeface="Arial" charset="0"/>
                <a:sym typeface="Symbol" pitchFamily="18" charset="2"/>
              </a:rPr>
              <a:t>s</a:t>
            </a:r>
            <a:r>
              <a:rPr lang="en-US" sz="2400" b="1" dirty="0">
                <a:latin typeface="Comic Sans MS" pitchFamily="66" charset="0"/>
                <a:ea typeface="굴림" pitchFamily="50" charset="-127"/>
                <a:cs typeface="Arial" charset="0"/>
                <a:sym typeface="Symbol" pitchFamily="18" charset="2"/>
              </a:rPr>
              <a:t> </a:t>
            </a:r>
            <a:endParaRPr lang="en-US" sz="2400" b="1" dirty="0" smtClean="0">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Font typeface="Wingdings" pitchFamily="2" charset="2"/>
              <a:buNone/>
            </a:pPr>
            <a:endParaRPr lang="en-US" sz="2400" b="1" dirty="0" smtClean="0">
              <a:solidFill>
                <a:srgbClr val="CC00CC"/>
              </a:solidFill>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Font typeface="Wingdings" pitchFamily="2" charset="2"/>
              <a:buNone/>
            </a:pPr>
            <a:r>
              <a:rPr lang="en-US" sz="2400" b="1" dirty="0" smtClean="0">
                <a:solidFill>
                  <a:srgbClr val="CC00CC"/>
                </a:solidFill>
                <a:latin typeface="Comic Sans MS" pitchFamily="66" charset="0"/>
                <a:ea typeface="굴림" pitchFamily="50" charset="-127"/>
                <a:cs typeface="Arial" charset="0"/>
                <a:sym typeface="Symbol" pitchFamily="18" charset="2"/>
              </a:rPr>
              <a:t>Previously</a:t>
            </a:r>
            <a:r>
              <a:rPr lang="en-US" sz="2400" b="1" dirty="0" smtClean="0">
                <a:latin typeface="Comic Sans MS" pitchFamily="66" charset="0"/>
                <a:ea typeface="굴림" pitchFamily="50" charset="-127"/>
                <a:cs typeface="Arial" charset="0"/>
                <a:sym typeface="Symbol" pitchFamily="18" charset="2"/>
              </a:rPr>
              <a:t>: Can </a:t>
            </a:r>
            <a:r>
              <a:rPr lang="en-US" sz="2400" b="1" dirty="0">
                <a:latin typeface="Comic Sans MS" pitchFamily="66" charset="0"/>
                <a:ea typeface="굴림" pitchFamily="50" charset="-127"/>
                <a:cs typeface="Arial" charset="0"/>
                <a:sym typeface="Symbol" pitchFamily="18" charset="2"/>
              </a:rPr>
              <a:t>compute </a:t>
            </a:r>
            <a:r>
              <a:rPr lang="en-US" sz="2400" b="1" dirty="0">
                <a:solidFill>
                  <a:srgbClr val="FF0000"/>
                </a:solidFill>
                <a:latin typeface="Comic Sans MS" pitchFamily="66" charset="0"/>
                <a:ea typeface="굴림" pitchFamily="50" charset="-127"/>
                <a:cs typeface="Arial" charset="0"/>
                <a:sym typeface="Symbol" pitchFamily="18" charset="2"/>
              </a:rPr>
              <a:t>exactly </a:t>
            </a:r>
            <a:r>
              <a:rPr lang="en-US" sz="2400" b="1" dirty="0">
                <a:latin typeface="Comic Sans MS" pitchFamily="66" charset="0"/>
                <a:ea typeface="굴림" pitchFamily="50" charset="-127"/>
                <a:cs typeface="Arial" charset="0"/>
                <a:sym typeface="Symbol" pitchFamily="18" charset="2"/>
              </a:rPr>
              <a:t>in linear time </a:t>
            </a:r>
            <a:r>
              <a:rPr lang="en-US" sz="2400" b="1" dirty="0">
                <a:solidFill>
                  <a:srgbClr val="3333FF"/>
                </a:solidFill>
                <a:latin typeface="Comic Sans MS" pitchFamily="66" charset="0"/>
                <a:ea typeface="굴림" pitchFamily="50" charset="-127"/>
                <a:cs typeface="Arial" charset="0"/>
                <a:sym typeface="Symbol" pitchFamily="18" charset="2"/>
              </a:rPr>
              <a:t>O(n)</a:t>
            </a:r>
          </a:p>
          <a:p>
            <a:pPr>
              <a:spcAft>
                <a:spcPct val="20000"/>
              </a:spcAft>
              <a:buClr>
                <a:schemeClr val="folHlink"/>
              </a:buClr>
              <a:buSzPct val="110000"/>
              <a:buFont typeface="Wingdings" pitchFamily="2" charset="2"/>
              <a:buNone/>
            </a:pPr>
            <a:endParaRPr lang="en-US" sz="2400" b="1" dirty="0" smtClean="0">
              <a:solidFill>
                <a:srgbClr val="CC00CC"/>
              </a:solidFill>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Font typeface="Wingdings" pitchFamily="2" charset="2"/>
              <a:buNone/>
            </a:pPr>
            <a:r>
              <a:rPr lang="en-US" sz="2400" b="1" dirty="0" err="1" smtClean="0">
                <a:solidFill>
                  <a:srgbClr val="CC00CC"/>
                </a:solidFill>
                <a:latin typeface="Comic Sans MS" pitchFamily="66" charset="0"/>
                <a:ea typeface="굴림" pitchFamily="50" charset="-127"/>
                <a:cs typeface="Arial" charset="0"/>
                <a:sym typeface="Symbol" pitchFamily="18" charset="2"/>
              </a:rPr>
              <a:t>Sublinear</a:t>
            </a:r>
            <a:r>
              <a:rPr lang="en-US" sz="2400" b="1" dirty="0" smtClean="0">
                <a:latin typeface="Comic Sans MS" pitchFamily="66" charset="0"/>
                <a:ea typeface="굴림" pitchFamily="50" charset="-127"/>
                <a:cs typeface="Arial" charset="0"/>
                <a:sym typeface="Symbol" pitchFamily="18" charset="2"/>
              </a:rPr>
              <a:t>: Can </a:t>
            </a:r>
            <a:r>
              <a:rPr lang="en-US" sz="2400" b="1" dirty="0">
                <a:solidFill>
                  <a:srgbClr val="FF0000"/>
                </a:solidFill>
                <a:latin typeface="Comic Sans MS" pitchFamily="66" charset="0"/>
                <a:ea typeface="굴림" pitchFamily="50" charset="-127"/>
                <a:cs typeface="Arial" charset="0"/>
                <a:sym typeface="Symbol" pitchFamily="18" charset="2"/>
              </a:rPr>
              <a:t>approximate</a:t>
            </a:r>
            <a:r>
              <a:rPr lang="en-US" sz="2400" b="1" dirty="0">
                <a:latin typeface="Comic Sans MS" pitchFamily="66" charset="0"/>
                <a:ea typeface="굴림" pitchFamily="50" charset="-127"/>
                <a:cs typeface="Arial" charset="0"/>
                <a:sym typeface="Symbol" pitchFamily="18" charset="2"/>
              </a:rPr>
              <a:t> </a:t>
            </a:r>
            <a:r>
              <a:rPr lang="en-US" sz="2400" b="1" dirty="0" err="1">
                <a:solidFill>
                  <a:srgbClr val="008000"/>
                </a:solidFill>
                <a:latin typeface="Comic Sans MS" pitchFamily="66" charset="0"/>
                <a:ea typeface="굴림" pitchFamily="50" charset="-127"/>
                <a:cs typeface="Arial" charset="0"/>
                <a:sym typeface="Symbol" pitchFamily="18" charset="2"/>
              </a:rPr>
              <a:t>whp</a:t>
            </a:r>
            <a:r>
              <a:rPr lang="en-US" sz="2400" b="1" dirty="0">
                <a:solidFill>
                  <a:srgbClr val="008000"/>
                </a:solidFill>
                <a:latin typeface="Comic Sans MS" pitchFamily="66" charset="0"/>
                <a:ea typeface="굴림" pitchFamily="50" charset="-127"/>
                <a:cs typeface="Arial" charset="0"/>
                <a:sym typeface="Symbol" pitchFamily="18" charset="2"/>
              </a:rPr>
              <a:t> </a:t>
            </a:r>
            <a:r>
              <a:rPr lang="en-US" sz="2400" b="1" dirty="0">
                <a:latin typeface="Comic Sans MS" pitchFamily="66" charset="0"/>
                <a:ea typeface="굴림" pitchFamily="50" charset="-127"/>
                <a:cs typeface="Arial" charset="0"/>
                <a:sym typeface="Symbol" pitchFamily="18" charset="2"/>
              </a:rPr>
              <a:t>in </a:t>
            </a:r>
            <a:r>
              <a:rPr lang="en-US" sz="2400" b="1" dirty="0" err="1">
                <a:latin typeface="Comic Sans MS" pitchFamily="66" charset="0"/>
                <a:ea typeface="굴림" pitchFamily="50" charset="-127"/>
                <a:cs typeface="Arial" charset="0"/>
                <a:sym typeface="Symbol" pitchFamily="18" charset="2"/>
              </a:rPr>
              <a:t>sublinear</a:t>
            </a:r>
            <a:r>
              <a:rPr lang="en-US" sz="2400" b="1" dirty="0">
                <a:latin typeface="Comic Sans MS" pitchFamily="66" charset="0"/>
                <a:ea typeface="굴림" pitchFamily="50" charset="-127"/>
                <a:cs typeface="Arial" charset="0"/>
                <a:sym typeface="Symbol" pitchFamily="18" charset="2"/>
              </a:rPr>
              <a:t>-time by </a:t>
            </a:r>
            <a:r>
              <a:rPr lang="en-US" sz="2400" b="1" dirty="0" smtClean="0">
                <a:latin typeface="Comic Sans MS" pitchFamily="66" charset="0"/>
                <a:ea typeface="굴림" pitchFamily="50" charset="-127"/>
                <a:cs typeface="Arial" charset="0"/>
                <a:sym typeface="Symbol" pitchFamily="18" charset="2"/>
              </a:rPr>
              <a:t>   		taking </a:t>
            </a:r>
            <a:r>
              <a:rPr lang="en-US" sz="2400" b="1" dirty="0">
                <a:solidFill>
                  <a:srgbClr val="008000"/>
                </a:solidFill>
                <a:latin typeface="Comic Sans MS" pitchFamily="66" charset="0"/>
                <a:ea typeface="굴림" pitchFamily="50" charset="-127"/>
                <a:cs typeface="Arial" charset="0"/>
                <a:sym typeface="Symbol" pitchFamily="18" charset="2"/>
              </a:rPr>
              <a:t>sample </a:t>
            </a:r>
            <a:r>
              <a:rPr lang="en-US" sz="2400" b="1" dirty="0">
                <a:solidFill>
                  <a:srgbClr val="3333FF"/>
                </a:solidFill>
                <a:latin typeface="Comic Sans MS" pitchFamily="66" charset="0"/>
                <a:ea typeface="굴림" pitchFamily="50" charset="-127"/>
                <a:cs typeface="Arial" charset="0"/>
                <a:sym typeface="Symbol" pitchFamily="18" charset="2"/>
              </a:rPr>
              <a:t>s[i</a:t>
            </a:r>
            <a:r>
              <a:rPr lang="en-US" sz="2400" b="1" baseline="-25000" dirty="0">
                <a:solidFill>
                  <a:srgbClr val="3333FF"/>
                </a:solidFill>
                <a:latin typeface="Comic Sans MS" pitchFamily="66" charset="0"/>
                <a:ea typeface="굴림" pitchFamily="50" charset="-127"/>
                <a:cs typeface="Arial" charset="0"/>
                <a:sym typeface="Symbol" pitchFamily="18" charset="2"/>
              </a:rPr>
              <a:t>1</a:t>
            </a:r>
            <a:r>
              <a:rPr lang="en-US" sz="2400" b="1" dirty="0">
                <a:solidFill>
                  <a:srgbClr val="3333FF"/>
                </a:solidFill>
                <a:latin typeface="Comic Sans MS" pitchFamily="66" charset="0"/>
                <a:ea typeface="굴림" pitchFamily="50" charset="-127"/>
                <a:cs typeface="Arial" charset="0"/>
                <a:sym typeface="Symbol" pitchFamily="18" charset="2"/>
              </a:rPr>
              <a:t>],…,s[</a:t>
            </a:r>
            <a:r>
              <a:rPr lang="en-US" sz="2400" b="1" dirty="0" err="1">
                <a:solidFill>
                  <a:srgbClr val="3333FF"/>
                </a:solidFill>
                <a:latin typeface="Comic Sans MS" pitchFamily="66" charset="0"/>
                <a:ea typeface="굴림" pitchFamily="50" charset="-127"/>
                <a:cs typeface="Arial" charset="0"/>
                <a:sym typeface="Symbol" pitchFamily="18" charset="2"/>
              </a:rPr>
              <a:t>i</a:t>
            </a:r>
            <a:r>
              <a:rPr lang="en-US" sz="2400" b="1" baseline="-25000" dirty="0" err="1">
                <a:solidFill>
                  <a:srgbClr val="3333FF"/>
                </a:solidFill>
                <a:latin typeface="Comic Sans MS" pitchFamily="66" charset="0"/>
                <a:ea typeface="굴림" pitchFamily="50" charset="-127"/>
                <a:cs typeface="Arial" charset="0"/>
                <a:sym typeface="Symbol" pitchFamily="18" charset="2"/>
              </a:rPr>
              <a:t>k</a:t>
            </a:r>
            <a:r>
              <a:rPr lang="en-US" sz="2400" b="1" dirty="0">
                <a:solidFill>
                  <a:srgbClr val="3333FF"/>
                </a:solidFill>
                <a:latin typeface="Comic Sans MS" pitchFamily="66" charset="0"/>
                <a:ea typeface="굴림" pitchFamily="50" charset="-127"/>
                <a:cs typeface="Arial" charset="0"/>
                <a:sym typeface="Symbol" pitchFamily="18" charset="2"/>
              </a:rPr>
              <a:t>]</a:t>
            </a:r>
            <a:r>
              <a:rPr lang="en-US" sz="2400" b="1" dirty="0">
                <a:latin typeface="Comic Sans MS" pitchFamily="66" charset="0"/>
                <a:ea typeface="굴림" pitchFamily="50" charset="-127"/>
                <a:cs typeface="Arial" charset="0"/>
                <a:sym typeface="Symbol" pitchFamily="18" charset="2"/>
              </a:rPr>
              <a:t> of size</a:t>
            </a:r>
            <a:r>
              <a:rPr lang="en-US" sz="2400" b="1" dirty="0">
                <a:solidFill>
                  <a:srgbClr val="3333FF"/>
                </a:solidFill>
                <a:latin typeface="Comic Sans MS" pitchFamily="66" charset="0"/>
                <a:ea typeface="굴림" pitchFamily="50" charset="-127"/>
                <a:cs typeface="Arial" charset="0"/>
                <a:sym typeface="Symbol" pitchFamily="18" charset="2"/>
              </a:rPr>
              <a:t> k</a:t>
            </a:r>
            <a:r>
              <a:rPr lang="en-US" sz="2400" b="1" dirty="0">
                <a:latin typeface="Comic Sans MS" pitchFamily="66" charset="0"/>
                <a:ea typeface="굴림" pitchFamily="50" charset="-127"/>
                <a:cs typeface="Arial" charset="0"/>
                <a:sym typeface="Symbol" pitchFamily="18" charset="2"/>
              </a:rPr>
              <a:t> </a:t>
            </a:r>
            <a:br>
              <a:rPr lang="en-US" sz="2400" b="1" dirty="0">
                <a:latin typeface="Comic Sans MS" pitchFamily="66" charset="0"/>
                <a:ea typeface="굴림" pitchFamily="50" charset="-127"/>
                <a:cs typeface="Arial" charset="0"/>
                <a:sym typeface="Symbol" pitchFamily="18" charset="2"/>
              </a:rPr>
            </a:br>
            <a:r>
              <a:rPr lang="en-US" sz="2400" b="1" dirty="0" smtClean="0">
                <a:latin typeface="Comic Sans MS" pitchFamily="66" charset="0"/>
                <a:ea typeface="굴림" pitchFamily="50" charset="-127"/>
                <a:cs typeface="Arial" charset="0"/>
                <a:sym typeface="Symbol" pitchFamily="18" charset="2"/>
              </a:rPr>
              <a:t>		</a:t>
            </a:r>
            <a:r>
              <a:rPr lang="en-US" sz="2400" b="1" dirty="0" smtClean="0">
                <a:solidFill>
                  <a:srgbClr val="FF0000"/>
                </a:solidFill>
                <a:latin typeface="Comic Sans MS" pitchFamily="66" charset="0"/>
                <a:ea typeface="굴림" pitchFamily="50" charset="-127"/>
                <a:cs typeface="Arial" charset="0"/>
                <a:sym typeface="Symbol" pitchFamily="18" charset="2"/>
              </a:rPr>
              <a:t>independent </a:t>
            </a:r>
            <a:r>
              <a:rPr lang="en-US" sz="2400" b="1" dirty="0">
                <a:latin typeface="Comic Sans MS" pitchFamily="66" charset="0"/>
                <a:ea typeface="굴림" pitchFamily="50" charset="-127"/>
                <a:cs typeface="Arial" charset="0"/>
                <a:sym typeface="Symbol" pitchFamily="18" charset="2"/>
              </a:rPr>
              <a:t>of </a:t>
            </a:r>
            <a:r>
              <a:rPr lang="en-US" sz="2400" b="1" dirty="0">
                <a:solidFill>
                  <a:srgbClr val="3333FF"/>
                </a:solidFill>
                <a:latin typeface="Comic Sans MS" pitchFamily="66" charset="0"/>
                <a:ea typeface="굴림" pitchFamily="50" charset="-127"/>
                <a:cs typeface="Arial" charset="0"/>
                <a:sym typeface="Symbol" pitchFamily="18" charset="2"/>
              </a:rPr>
              <a:t>n</a:t>
            </a:r>
            <a:r>
              <a:rPr lang="en-US" sz="2400" b="1" dirty="0">
                <a:latin typeface="Comic Sans MS" pitchFamily="66" charset="0"/>
                <a:ea typeface="굴림" pitchFamily="50" charset="-127"/>
                <a:cs typeface="Arial" charset="0"/>
                <a:sym typeface="Symbol" pitchFamily="18" charset="2"/>
              </a:rPr>
              <a:t>:</a:t>
            </a:r>
          </a:p>
          <a:p>
            <a:pPr>
              <a:spcAft>
                <a:spcPct val="20000"/>
              </a:spcAft>
              <a:buClr>
                <a:schemeClr val="folHlink"/>
              </a:buClr>
              <a:buSzPct val="110000"/>
              <a:buFont typeface="Wingdings" pitchFamily="2" charset="2"/>
              <a:buNone/>
            </a:pPr>
            <a:endParaRPr lang="en-US" sz="2400" b="1" dirty="0" smtClean="0">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Font typeface="Wingdings" pitchFamily="2" charset="2"/>
              <a:buNone/>
            </a:pPr>
            <a:endParaRPr lang="en-US" sz="2400" b="1" dirty="0" smtClean="0">
              <a:latin typeface="Comic Sans MS" pitchFamily="66" charset="0"/>
              <a:ea typeface="굴림" pitchFamily="50" charset="-127"/>
              <a:cs typeface="Arial" charset="0"/>
              <a:sym typeface="Symbol" pitchFamily="18" charset="2"/>
            </a:endParaRPr>
          </a:p>
        </p:txBody>
      </p:sp>
      <p:sp>
        <p:nvSpPr>
          <p:cNvPr id="997400" name="Line 24"/>
          <p:cNvSpPr>
            <a:spLocks noChangeShapeType="1"/>
          </p:cNvSpPr>
          <p:nvPr/>
        </p:nvSpPr>
        <p:spPr bwMode="auto">
          <a:xfrm flipH="1">
            <a:off x="4495800" y="4800600"/>
            <a:ext cx="6350" cy="249237"/>
          </a:xfrm>
          <a:prstGeom prst="line">
            <a:avLst/>
          </a:prstGeom>
          <a:noFill/>
          <a:ln w="25400">
            <a:solidFill>
              <a:schemeClr val="tx1"/>
            </a:solidFill>
            <a:round/>
            <a:headEnd/>
            <a:tailEnd type="triangle" w="med" len="med"/>
          </a:ln>
          <a:effectLst/>
        </p:spPr>
        <p:txBody>
          <a:bodyPr/>
          <a:lstStyle/>
          <a:p>
            <a:endParaRPr lang="zh-CN" altLang="en-US"/>
          </a:p>
        </p:txBody>
      </p:sp>
      <p:sp>
        <p:nvSpPr>
          <p:cNvPr id="997401" name="Text Box 25"/>
          <p:cNvSpPr txBox="1">
            <a:spLocks noChangeArrowheads="1"/>
          </p:cNvSpPr>
          <p:nvPr/>
        </p:nvSpPr>
        <p:spPr bwMode="auto">
          <a:xfrm>
            <a:off x="2819400" y="5029200"/>
            <a:ext cx="4427538" cy="457200"/>
          </a:xfrm>
          <a:prstGeom prst="rect">
            <a:avLst/>
          </a:prstGeom>
          <a:noFill/>
          <a:ln w="25400">
            <a:noFill/>
            <a:miter lim="800000"/>
            <a:headEnd/>
            <a:tailEnd/>
          </a:ln>
          <a:effectLst/>
        </p:spPr>
        <p:txBody>
          <a:bodyPr wrap="none">
            <a:spAutoFit/>
          </a:bodyPr>
          <a:lstStyle/>
          <a:p>
            <a:pPr>
              <a:spcAft>
                <a:spcPct val="20000"/>
              </a:spcAft>
              <a:buClr>
                <a:schemeClr val="folHlink"/>
              </a:buClr>
              <a:buSzPct val="110000"/>
              <a:buFont typeface="Wingdings" pitchFamily="2" charset="2"/>
              <a:buNone/>
            </a:pPr>
            <a:r>
              <a:rPr lang="en-US" sz="2400" b="1" dirty="0">
                <a:solidFill>
                  <a:srgbClr val="3333FF"/>
                </a:solidFill>
                <a:latin typeface="Comic Sans MS" pitchFamily="66" charset="0"/>
                <a:ea typeface="굴림" pitchFamily="50" charset="-127"/>
                <a:cs typeface="Arial" charset="0"/>
                <a:sym typeface="Symbol" pitchFamily="18" charset="2"/>
              </a:rPr>
              <a:t>s[1]s[2]…s[i</a:t>
            </a:r>
            <a:r>
              <a:rPr lang="en-US" sz="2400" b="1" baseline="-25000" dirty="0">
                <a:solidFill>
                  <a:srgbClr val="3333FF"/>
                </a:solidFill>
                <a:latin typeface="Comic Sans MS" pitchFamily="66" charset="0"/>
                <a:ea typeface="굴림" pitchFamily="50" charset="-127"/>
                <a:cs typeface="Arial" charset="0"/>
                <a:sym typeface="Symbol" pitchFamily="18" charset="2"/>
              </a:rPr>
              <a:t>2</a:t>
            </a:r>
            <a:r>
              <a:rPr lang="en-US" sz="2400" b="1" dirty="0">
                <a:solidFill>
                  <a:srgbClr val="3333FF"/>
                </a:solidFill>
                <a:latin typeface="Comic Sans MS" pitchFamily="66" charset="0"/>
                <a:ea typeface="굴림" pitchFamily="50" charset="-127"/>
                <a:cs typeface="Arial" charset="0"/>
                <a:sym typeface="Symbol" pitchFamily="18" charset="2"/>
              </a:rPr>
              <a:t>]…s[i</a:t>
            </a:r>
            <a:r>
              <a:rPr lang="en-US" sz="2400" b="1" baseline="-25000" dirty="0">
                <a:solidFill>
                  <a:srgbClr val="3333FF"/>
                </a:solidFill>
                <a:latin typeface="Comic Sans MS" pitchFamily="66" charset="0"/>
                <a:ea typeface="굴림" pitchFamily="50" charset="-127"/>
                <a:cs typeface="Arial" charset="0"/>
                <a:sym typeface="Symbol" pitchFamily="18" charset="2"/>
              </a:rPr>
              <a:t>1</a:t>
            </a:r>
            <a:r>
              <a:rPr lang="en-US" sz="2400" b="1" dirty="0">
                <a:solidFill>
                  <a:srgbClr val="3333FF"/>
                </a:solidFill>
                <a:latin typeface="Comic Sans MS" pitchFamily="66" charset="0"/>
                <a:ea typeface="굴림" pitchFamily="50" charset="-127"/>
                <a:cs typeface="Arial" charset="0"/>
                <a:sym typeface="Symbol" pitchFamily="18" charset="2"/>
              </a:rPr>
              <a:t>]…s[i</a:t>
            </a:r>
            <a:r>
              <a:rPr lang="en-US" sz="2400" b="1" baseline="-25000" dirty="0">
                <a:solidFill>
                  <a:srgbClr val="3333FF"/>
                </a:solidFill>
                <a:latin typeface="Comic Sans MS" pitchFamily="66" charset="0"/>
                <a:ea typeface="굴림" pitchFamily="50" charset="-127"/>
                <a:cs typeface="Arial" charset="0"/>
                <a:sym typeface="Symbol" pitchFamily="18" charset="2"/>
              </a:rPr>
              <a:t>3</a:t>
            </a:r>
            <a:r>
              <a:rPr lang="en-US" sz="2400" b="1" dirty="0">
                <a:solidFill>
                  <a:srgbClr val="3333FF"/>
                </a:solidFill>
                <a:latin typeface="Comic Sans MS" pitchFamily="66" charset="0"/>
                <a:ea typeface="굴림" pitchFamily="50" charset="-127"/>
                <a:cs typeface="Arial" charset="0"/>
                <a:sym typeface="Symbol" pitchFamily="18" charset="2"/>
              </a:rPr>
              <a:t>]…s[n]</a:t>
            </a:r>
            <a:endParaRPr lang="en-GB" dirty="0"/>
          </a:p>
        </p:txBody>
      </p:sp>
      <p:sp>
        <p:nvSpPr>
          <p:cNvPr id="997402" name="Line 26"/>
          <p:cNvSpPr>
            <a:spLocks noChangeShapeType="1"/>
          </p:cNvSpPr>
          <p:nvPr/>
        </p:nvSpPr>
        <p:spPr bwMode="auto">
          <a:xfrm flipH="1">
            <a:off x="5334000" y="4800600"/>
            <a:ext cx="6350" cy="249237"/>
          </a:xfrm>
          <a:prstGeom prst="line">
            <a:avLst/>
          </a:prstGeom>
          <a:noFill/>
          <a:ln w="25400">
            <a:solidFill>
              <a:schemeClr val="tx1"/>
            </a:solidFill>
            <a:round/>
            <a:headEnd/>
            <a:tailEnd type="triangle" w="med" len="med"/>
          </a:ln>
          <a:effectLst/>
        </p:spPr>
        <p:txBody>
          <a:bodyPr/>
          <a:lstStyle/>
          <a:p>
            <a:endParaRPr lang="zh-CN" altLang="en-US"/>
          </a:p>
        </p:txBody>
      </p:sp>
      <p:sp>
        <p:nvSpPr>
          <p:cNvPr id="997403" name="Line 27"/>
          <p:cNvSpPr>
            <a:spLocks noChangeShapeType="1"/>
          </p:cNvSpPr>
          <p:nvPr/>
        </p:nvSpPr>
        <p:spPr bwMode="auto">
          <a:xfrm flipH="1">
            <a:off x="6096000" y="4800600"/>
            <a:ext cx="6350" cy="249238"/>
          </a:xfrm>
          <a:prstGeom prst="line">
            <a:avLst/>
          </a:prstGeom>
          <a:noFill/>
          <a:ln w="25400">
            <a:solidFill>
              <a:schemeClr val="tx1"/>
            </a:solidFill>
            <a:round/>
            <a:headEnd/>
            <a:tailEnd type="triangle" w="med" len="med"/>
          </a:ln>
          <a:effectLst/>
        </p:spPr>
        <p:txBody>
          <a:bodyPr/>
          <a:lstStyle/>
          <a:p>
            <a:endParaRPr lang="zh-CN" altLang="en-US"/>
          </a:p>
        </p:txBody>
      </p:sp>
      <p:sp>
        <p:nvSpPr>
          <p:cNvPr id="2" name="Title 1"/>
          <p:cNvSpPr>
            <a:spLocks noGrp="1"/>
          </p:cNvSpPr>
          <p:nvPr>
            <p:ph type="title"/>
          </p:nvPr>
        </p:nvSpPr>
        <p:spPr>
          <a:xfrm>
            <a:off x="609600" y="0"/>
            <a:ext cx="8229600" cy="1143000"/>
          </a:xfrm>
        </p:spPr>
        <p:txBody>
          <a:bodyPr/>
          <a:lstStyle/>
          <a:p>
            <a:r>
              <a:rPr lang="en-US" dirty="0" smtClean="0"/>
              <a:t>Example</a:t>
            </a:r>
            <a:endParaRPr lang="en-US" dirty="0"/>
          </a:p>
        </p:txBody>
      </p:sp>
    </p:spTree>
    <p:extLst>
      <p:ext uri="{BB962C8B-B14F-4D97-AF65-F5344CB8AC3E}">
        <p14:creationId xmlns:p14="http://schemas.microsoft.com/office/powerpoint/2010/main" val="32402781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7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73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73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74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74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74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7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400" grpId="0" animBg="1"/>
      <p:bldP spid="997401" grpId="0"/>
      <p:bldP spid="997402" grpId="0" animBg="1"/>
      <p:bldP spid="9974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4876800"/>
          </a:xfrm>
        </p:spPr>
        <p:txBody>
          <a:bodyPr>
            <a:normAutofit/>
          </a:bodyPr>
          <a:lstStyle/>
          <a:p>
            <a:r>
              <a:rPr lang="en-US" sz="2400" dirty="0" smtClean="0"/>
              <a:t>Faculty</a:t>
            </a:r>
          </a:p>
          <a:p>
            <a:pPr lvl="1"/>
            <a:r>
              <a:rPr lang="en-US" sz="2000" dirty="0" smtClean="0"/>
              <a:t>Zhu Han</a:t>
            </a:r>
            <a:r>
              <a:rPr lang="en-US" sz="2000" dirty="0" smtClean="0"/>
              <a:t>, </a:t>
            </a:r>
            <a:r>
              <a:rPr lang="en-US" sz="2000" dirty="0" smtClean="0"/>
              <a:t>Amin </a:t>
            </a:r>
            <a:r>
              <a:rPr lang="en-US" sz="2000" dirty="0" err="1" smtClean="0"/>
              <a:t>Khodaei</a:t>
            </a:r>
            <a:r>
              <a:rPr lang="en-US" sz="2000" dirty="0" smtClean="0"/>
              <a:t>, </a:t>
            </a:r>
            <a:r>
              <a:rPr lang="en-US" sz="2000" dirty="0" smtClean="0"/>
              <a:t>and Suresh </a:t>
            </a:r>
            <a:r>
              <a:rPr lang="en-US" sz="2000" dirty="0" err="1"/>
              <a:t>Khator</a:t>
            </a:r>
            <a:endParaRPr lang="en-US" sz="2000" dirty="0"/>
          </a:p>
          <a:p>
            <a:pPr lvl="1"/>
            <a:r>
              <a:rPr lang="en-US" sz="2000" dirty="0" smtClean="0"/>
              <a:t>Recruiting two full time instructors/assistant professors in power</a:t>
            </a:r>
          </a:p>
          <a:p>
            <a:r>
              <a:rPr lang="en-US" sz="2400" dirty="0" smtClean="0"/>
              <a:t>Student</a:t>
            </a:r>
          </a:p>
          <a:p>
            <a:pPr lvl="1"/>
            <a:r>
              <a:rPr lang="en-US" sz="2000" dirty="0" smtClean="0"/>
              <a:t>Ali Arab, hurricane planning, industrial engineering, supported by EPAC</a:t>
            </a:r>
          </a:p>
          <a:p>
            <a:pPr lvl="1"/>
            <a:r>
              <a:rPr lang="en-US" sz="2000" dirty="0" err="1" smtClean="0"/>
              <a:t>Lanchao</a:t>
            </a:r>
            <a:r>
              <a:rPr lang="en-US" sz="2000" dirty="0" smtClean="0"/>
              <a:t> Liu, big data analysis (compress sensing), ECE, Ph.D. candidate</a:t>
            </a:r>
          </a:p>
          <a:p>
            <a:pPr lvl="1"/>
            <a:r>
              <a:rPr lang="en-US" sz="2000" dirty="0" err="1" smtClean="0"/>
              <a:t>Jingkai</a:t>
            </a:r>
            <a:r>
              <a:rPr lang="en-US" sz="2000" dirty="0" smtClean="0"/>
              <a:t> Wu, big data analysis (</a:t>
            </a:r>
            <a:r>
              <a:rPr lang="en-US" sz="2000" dirty="0" err="1" smtClean="0"/>
              <a:t>sublinear</a:t>
            </a:r>
            <a:r>
              <a:rPr lang="en-US" sz="2000" dirty="0" smtClean="0"/>
              <a:t> algorithm), ECE, coming TA, Ph.D.</a:t>
            </a:r>
          </a:p>
          <a:p>
            <a:pPr lvl="1"/>
            <a:r>
              <a:rPr lang="en-US" sz="2000" dirty="0" smtClean="0"/>
              <a:t>Jorge Sosa, Hispanic, coming TA, Ph.D.</a:t>
            </a:r>
          </a:p>
          <a:p>
            <a:pPr lvl="1"/>
            <a:r>
              <a:rPr lang="en-US" sz="2000" dirty="0" err="1" smtClean="0"/>
              <a:t>Fahira</a:t>
            </a:r>
            <a:r>
              <a:rPr lang="en-US" sz="2000" dirty="0" smtClean="0"/>
              <a:t> </a:t>
            </a:r>
            <a:r>
              <a:rPr lang="en-US" sz="2000" dirty="0" err="1" smtClean="0"/>
              <a:t>Sangare</a:t>
            </a:r>
            <a:r>
              <a:rPr lang="en-US" sz="2000" dirty="0" smtClean="0"/>
              <a:t>, African America, part time Ph.D. </a:t>
            </a:r>
          </a:p>
          <a:p>
            <a:r>
              <a:rPr lang="en-US" sz="2400" dirty="0" smtClean="0"/>
              <a:t>Coop opportunity</a:t>
            </a:r>
          </a:p>
          <a:p>
            <a:r>
              <a:rPr lang="en-US" sz="2400" dirty="0" smtClean="0"/>
              <a:t>IEEE international conference on communication tutorial</a:t>
            </a:r>
          </a:p>
          <a:p>
            <a:r>
              <a:rPr lang="en-US" sz="2400" dirty="0" smtClean="0"/>
              <a:t>Local workshop and talks (with TAMU, etc.)</a:t>
            </a:r>
          </a:p>
        </p:txBody>
      </p:sp>
      <p:sp>
        <p:nvSpPr>
          <p:cNvPr id="4" name="Title 1"/>
          <p:cNvSpPr txBox="1">
            <a:spLocks noChangeArrowheads="1"/>
          </p:cNvSpPr>
          <p:nvPr/>
        </p:nvSpPr>
        <p:spPr bwMode="auto">
          <a:xfrm>
            <a:off x="3200400" y="27709"/>
            <a:ext cx="4572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gn="ctr" rtl="0" eaLnBrk="0" fontAlgn="base" hangingPunct="0">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9pPr>
          </a:lstStyle>
          <a:p>
            <a:pPr marL="0" indent="0" algn="l" eaLnBrk="1" hangingPunct="1"/>
            <a:r>
              <a:rPr lang="en-US" kern="0" dirty="0" smtClean="0"/>
              <a:t>Human Resources</a:t>
            </a:r>
          </a:p>
        </p:txBody>
      </p:sp>
    </p:spTree>
    <p:extLst>
      <p:ext uri="{BB962C8B-B14F-4D97-AF65-F5344CB8AC3E}">
        <p14:creationId xmlns:p14="http://schemas.microsoft.com/office/powerpoint/2010/main" val="10552589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8229600" cy="1143000"/>
          </a:xfrm>
        </p:spPr>
        <p:txBody>
          <a:bodyPr/>
          <a:lstStyle/>
          <a:p>
            <a:r>
              <a:rPr lang="en-US" altLang="zh-CN" sz="2800" dirty="0"/>
              <a:t>Approximation </a:t>
            </a:r>
            <a:r>
              <a:rPr lang="en-US" altLang="zh-CN" sz="2800" dirty="0" smtClean="0"/>
              <a:t>Decision a.k.a</a:t>
            </a:r>
            <a:r>
              <a:rPr lang="en-US" altLang="zh-CN" sz="2800" dirty="0"/>
              <a:t>. Property Testing</a:t>
            </a:r>
            <a:endParaRPr lang="zh-CN" altLang="en-US" sz="2800" dirty="0"/>
          </a:p>
        </p:txBody>
      </p:sp>
      <p:sp>
        <p:nvSpPr>
          <p:cNvPr id="3" name="Content Placeholder 2"/>
          <p:cNvSpPr>
            <a:spLocks noGrp="1"/>
          </p:cNvSpPr>
          <p:nvPr>
            <p:ph idx="1"/>
          </p:nvPr>
        </p:nvSpPr>
        <p:spPr/>
        <p:txBody>
          <a:bodyPr/>
          <a:lstStyle/>
          <a:p>
            <a:pPr>
              <a:spcAft>
                <a:spcPct val="20000"/>
              </a:spcAft>
              <a:buClr>
                <a:schemeClr val="folHlink"/>
              </a:buClr>
              <a:buSzPct val="110000"/>
              <a:buFont typeface="Wingdings" pitchFamily="2" charset="2"/>
              <a:buNone/>
            </a:pPr>
            <a:r>
              <a:rPr lang="en-US" altLang="zh-CN" sz="2400" b="1" dirty="0" smtClean="0">
                <a:latin typeface="Comic Sans MS" pitchFamily="66" charset="0"/>
                <a:ea typeface="굴림" pitchFamily="50" charset="-127"/>
                <a:cs typeface="Arial" charset="0"/>
                <a:sym typeface="Symbol" pitchFamily="18" charset="2"/>
              </a:rPr>
              <a:t>By an additive </a:t>
            </a:r>
            <a:r>
              <a:rPr lang="en-US" altLang="zh-CN" sz="2400" b="1" dirty="0" err="1" smtClean="0">
                <a:latin typeface="Comic Sans MS" pitchFamily="66" charset="0"/>
                <a:ea typeface="굴림" pitchFamily="50" charset="-127"/>
                <a:cs typeface="Arial" charset="0"/>
                <a:sym typeface="Symbol" pitchFamily="18" charset="2"/>
              </a:rPr>
              <a:t>Chernoff</a:t>
            </a:r>
            <a:r>
              <a:rPr lang="en-US" altLang="zh-CN" sz="2400" b="1" dirty="0" smtClean="0">
                <a:latin typeface="Comic Sans MS" pitchFamily="66" charset="0"/>
                <a:ea typeface="굴림" pitchFamily="50" charset="-127"/>
                <a:cs typeface="Arial" charset="0"/>
                <a:sym typeface="Symbol" pitchFamily="18" charset="2"/>
              </a:rPr>
              <a:t> bound:</a:t>
            </a:r>
          </a:p>
          <a:p>
            <a:pPr>
              <a:spcAft>
                <a:spcPct val="20000"/>
              </a:spcAft>
              <a:buClr>
                <a:schemeClr val="folHlink"/>
              </a:buClr>
              <a:buSzPct val="110000"/>
              <a:buNone/>
            </a:pPr>
            <a:endParaRPr lang="en-US" altLang="zh-CN" sz="2400" b="1" dirty="0" smtClean="0">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None/>
            </a:pPr>
            <a:r>
              <a:rPr lang="en-US" altLang="zh-CN" sz="2400" b="1" dirty="0" smtClean="0">
                <a:latin typeface="Comic Sans MS" pitchFamily="66" charset="0"/>
                <a:ea typeface="굴림" pitchFamily="50" charset="-127"/>
                <a:cs typeface="Arial" charset="0"/>
                <a:sym typeface="Symbol" pitchFamily="18" charset="2"/>
              </a:rPr>
              <a:t>If </a:t>
            </a:r>
            <a:r>
              <a:rPr lang="en-US" altLang="zh-CN" sz="2400" b="1" dirty="0">
                <a:solidFill>
                  <a:srgbClr val="008000"/>
                </a:solidFill>
                <a:latin typeface="Comic Sans MS" pitchFamily="66" charset="0"/>
                <a:ea typeface="굴림" pitchFamily="50" charset="-127"/>
                <a:cs typeface="Arial" charset="0"/>
                <a:sym typeface="Symbol" pitchFamily="18" charset="2"/>
              </a:rPr>
              <a:t>exact</a:t>
            </a:r>
            <a:r>
              <a:rPr lang="en-US" altLang="zh-CN" sz="2400" b="1" dirty="0">
                <a:latin typeface="Comic Sans MS" pitchFamily="66" charset="0"/>
                <a:ea typeface="굴림" pitchFamily="50" charset="-127"/>
                <a:cs typeface="Arial" charset="0"/>
                <a:sym typeface="Symbol" pitchFamily="18" charset="2"/>
              </a:rPr>
              <a:t> fraction is </a:t>
            </a:r>
            <a:r>
              <a:rPr lang="en-US" altLang="zh-CN" sz="2400" b="1" dirty="0">
                <a:solidFill>
                  <a:srgbClr val="3333FF"/>
                </a:solidFill>
                <a:latin typeface="Comic Sans MS" pitchFamily="66" charset="0"/>
                <a:ea typeface="굴림" pitchFamily="50" charset="-127"/>
                <a:cs typeface="Arial" charset="0"/>
                <a:sym typeface="Symbol" pitchFamily="18" charset="2"/>
              </a:rPr>
              <a:t></a:t>
            </a:r>
            <a:r>
              <a:rPr lang="en-US" altLang="zh-CN" sz="2400" b="1" dirty="0">
                <a:latin typeface="Comic Sans MS" pitchFamily="66" charset="0"/>
                <a:ea typeface="굴림" pitchFamily="50" charset="-127"/>
                <a:cs typeface="Arial" charset="0"/>
                <a:sym typeface="Symbol" pitchFamily="18" charset="2"/>
              </a:rPr>
              <a:t>,</a:t>
            </a:r>
            <a:r>
              <a:rPr lang="en-US" altLang="zh-CN" sz="2400" b="1" dirty="0">
                <a:solidFill>
                  <a:srgbClr val="3366FF"/>
                </a:solidFill>
                <a:latin typeface="Comic Sans MS" pitchFamily="66" charset="0"/>
                <a:ea typeface="굴림" pitchFamily="50" charset="-127"/>
                <a:cs typeface="Arial" charset="0"/>
                <a:sym typeface="Symbol" pitchFamily="18" charset="2"/>
              </a:rPr>
              <a:t> </a:t>
            </a:r>
            <a:r>
              <a:rPr lang="en-US" altLang="zh-CN" sz="2400" b="1" dirty="0">
                <a:latin typeface="Comic Sans MS" pitchFamily="66" charset="0"/>
                <a:ea typeface="굴림" pitchFamily="50" charset="-127"/>
                <a:cs typeface="Arial" charset="0"/>
                <a:sym typeface="Symbol" pitchFamily="18" charset="2"/>
              </a:rPr>
              <a:t>and fraction </a:t>
            </a:r>
            <a:r>
              <a:rPr lang="en-US" altLang="zh-CN" sz="2400" b="1" dirty="0">
                <a:solidFill>
                  <a:srgbClr val="008000"/>
                </a:solidFill>
                <a:latin typeface="Comic Sans MS" pitchFamily="66" charset="0"/>
                <a:ea typeface="굴림" pitchFamily="50" charset="-127"/>
                <a:cs typeface="Arial" charset="0"/>
                <a:sym typeface="Symbol" pitchFamily="18" charset="2"/>
              </a:rPr>
              <a:t>in sample</a:t>
            </a:r>
            <a:r>
              <a:rPr lang="en-US" altLang="zh-CN" sz="2400" b="1" dirty="0">
                <a:latin typeface="Comic Sans MS" pitchFamily="66" charset="0"/>
                <a:ea typeface="굴림" pitchFamily="50" charset="-127"/>
                <a:cs typeface="Arial" charset="0"/>
                <a:sym typeface="Symbol" pitchFamily="18" charset="2"/>
              </a:rPr>
              <a:t> is</a:t>
            </a:r>
            <a:r>
              <a:rPr lang="en-US" altLang="zh-CN" sz="2400" b="1" dirty="0">
                <a:solidFill>
                  <a:srgbClr val="3366FF"/>
                </a:solidFill>
                <a:latin typeface="Comic Sans MS" pitchFamily="66" charset="0"/>
                <a:ea typeface="굴림" pitchFamily="50" charset="-127"/>
                <a:cs typeface="Arial" charset="0"/>
                <a:sym typeface="Symbol" pitchFamily="18" charset="2"/>
              </a:rPr>
              <a:t> </a:t>
            </a:r>
            <a:r>
              <a:rPr lang="en-US" altLang="zh-CN" sz="2400" b="1" dirty="0">
                <a:solidFill>
                  <a:srgbClr val="3333FF"/>
                </a:solidFill>
                <a:latin typeface="Comic Sans MS" pitchFamily="66" charset="0"/>
                <a:ea typeface="굴림" pitchFamily="50" charset="-127"/>
                <a:cs typeface="Arial" charset="0"/>
                <a:sym typeface="Symbol" pitchFamily="18" charset="2"/>
              </a:rPr>
              <a:t>’</a:t>
            </a:r>
            <a:r>
              <a:rPr lang="en-US" altLang="zh-CN" sz="2400" b="1" dirty="0">
                <a:latin typeface="Comic Sans MS" pitchFamily="66" charset="0"/>
                <a:ea typeface="굴림" pitchFamily="50" charset="-127"/>
                <a:cs typeface="Arial" charset="0"/>
                <a:sym typeface="Symbol" pitchFamily="18" charset="2"/>
              </a:rPr>
              <a:t>, then  </a:t>
            </a:r>
            <a:r>
              <a:rPr lang="en-US" altLang="zh-CN" sz="2400" b="1" dirty="0" err="1">
                <a:solidFill>
                  <a:srgbClr val="3333FF"/>
                </a:solidFill>
                <a:latin typeface="Comic Sans MS" pitchFamily="66" charset="0"/>
                <a:ea typeface="굴림" pitchFamily="50" charset="-127"/>
                <a:cs typeface="Arial" charset="0"/>
                <a:sym typeface="Symbol" pitchFamily="18" charset="2"/>
              </a:rPr>
              <a:t>Pr</a:t>
            </a:r>
            <a:r>
              <a:rPr lang="en-US" altLang="zh-CN" sz="2400" b="1" dirty="0">
                <a:solidFill>
                  <a:srgbClr val="3333FF"/>
                </a:solidFill>
                <a:latin typeface="Comic Sans MS" pitchFamily="66" charset="0"/>
                <a:ea typeface="굴림" pitchFamily="50" charset="-127"/>
                <a:cs typeface="Arial" charset="0"/>
                <a:sym typeface="Symbol" pitchFamily="18" charset="2"/>
              </a:rPr>
              <a:t>[ | ’ -  |   ]  1-</a:t>
            </a:r>
            <a:r>
              <a:rPr lang="en-US" altLang="zh-CN" sz="2400" b="1" dirty="0" smtClean="0">
                <a:solidFill>
                  <a:srgbClr val="3333FF"/>
                </a:solidFill>
                <a:latin typeface="Comic Sans MS" pitchFamily="66" charset="0"/>
                <a:ea typeface="굴림" pitchFamily="50" charset="-127"/>
                <a:cs typeface="Arial" charset="0"/>
                <a:sym typeface="Symbol" pitchFamily="18" charset="2"/>
              </a:rPr>
              <a:t></a:t>
            </a:r>
          </a:p>
          <a:p>
            <a:pPr>
              <a:spcAft>
                <a:spcPct val="20000"/>
              </a:spcAft>
              <a:buClr>
                <a:schemeClr val="folHlink"/>
              </a:buClr>
              <a:buSzPct val="110000"/>
              <a:buNone/>
            </a:pPr>
            <a:r>
              <a:rPr lang="en-US" altLang="zh-CN" sz="2400" b="1" dirty="0" smtClean="0">
                <a:latin typeface="Comic Sans MS" pitchFamily="66" charset="0"/>
                <a:ea typeface="굴림" pitchFamily="50" charset="-127"/>
                <a:cs typeface="Arial" charset="0"/>
                <a:sym typeface="Symbol" pitchFamily="18" charset="2"/>
              </a:rPr>
              <a:t>	with </a:t>
            </a:r>
            <a:r>
              <a:rPr lang="en-US" altLang="zh-CN" sz="2400" b="1" dirty="0">
                <a:latin typeface="Comic Sans MS" pitchFamily="66" charset="0"/>
                <a:ea typeface="굴림" pitchFamily="50" charset="-127"/>
                <a:cs typeface="Arial" charset="0"/>
                <a:sym typeface="Symbol" pitchFamily="18" charset="2"/>
              </a:rPr>
              <a:t>probability at least </a:t>
            </a:r>
            <a:r>
              <a:rPr lang="en-US" altLang="zh-CN" sz="2400" b="1" dirty="0">
                <a:solidFill>
                  <a:srgbClr val="3333FF"/>
                </a:solidFill>
                <a:latin typeface="Comic Sans MS" pitchFamily="66" charset="0"/>
                <a:ea typeface="굴림" pitchFamily="50" charset="-127"/>
                <a:cs typeface="Arial" charset="0"/>
                <a:sym typeface="Symbol" pitchFamily="18" charset="2"/>
              </a:rPr>
              <a:t>1-</a:t>
            </a:r>
            <a:r>
              <a:rPr lang="en-US" altLang="zh-CN" sz="2400" b="1" dirty="0">
                <a:latin typeface="Comic Sans MS" pitchFamily="66" charset="0"/>
                <a:ea typeface="굴림" pitchFamily="50" charset="-127"/>
                <a:cs typeface="Arial" charset="0"/>
                <a:sym typeface="Symbol" pitchFamily="18" charset="2"/>
              </a:rPr>
              <a:t>, fraction of </a:t>
            </a:r>
            <a:r>
              <a:rPr lang="en-US" altLang="zh-CN" sz="2400" b="1" dirty="0">
                <a:solidFill>
                  <a:srgbClr val="3333FF"/>
                </a:solidFill>
                <a:latin typeface="Comic Sans MS" pitchFamily="66" charset="0"/>
                <a:ea typeface="굴림" pitchFamily="50" charset="-127"/>
                <a:cs typeface="Arial" charset="0"/>
                <a:sym typeface="Symbol" pitchFamily="18" charset="2"/>
              </a:rPr>
              <a:t>1</a:t>
            </a:r>
            <a:r>
              <a:rPr lang="en-US" altLang="zh-CN" sz="2400" b="1" dirty="0">
                <a:latin typeface="Comic Sans MS" pitchFamily="66" charset="0"/>
                <a:ea typeface="굴림" pitchFamily="50" charset="-127"/>
                <a:cs typeface="Arial" charset="0"/>
                <a:sym typeface="Symbol" pitchFamily="18" charset="2"/>
              </a:rPr>
              <a:t>’s in </a:t>
            </a:r>
            <a:r>
              <a:rPr lang="en-US" altLang="zh-CN" sz="2400" b="1" dirty="0">
                <a:solidFill>
                  <a:srgbClr val="008000"/>
                </a:solidFill>
                <a:latin typeface="Comic Sans MS" pitchFamily="66" charset="0"/>
                <a:ea typeface="굴림" pitchFamily="50" charset="-127"/>
                <a:cs typeface="Arial" charset="0"/>
                <a:sym typeface="Symbol" pitchFamily="18" charset="2"/>
              </a:rPr>
              <a:t>sample</a:t>
            </a:r>
            <a:r>
              <a:rPr lang="en-US" altLang="zh-CN" sz="2400" b="1" dirty="0">
                <a:latin typeface="Comic Sans MS" pitchFamily="66" charset="0"/>
                <a:ea typeface="굴림" pitchFamily="50" charset="-127"/>
                <a:cs typeface="Arial" charset="0"/>
                <a:sym typeface="Symbol" pitchFamily="18" charset="2"/>
              </a:rPr>
              <a:t> is within </a:t>
            </a:r>
            <a:r>
              <a:rPr lang="en-US" altLang="zh-CN" sz="2400" b="1" dirty="0">
                <a:solidFill>
                  <a:srgbClr val="3333FF"/>
                </a:solidFill>
                <a:latin typeface="Comic Sans MS" pitchFamily="66" charset="0"/>
                <a:ea typeface="굴림" pitchFamily="50" charset="-127"/>
                <a:cs typeface="Arial" charset="0"/>
                <a:sym typeface="Symbol" pitchFamily="18" charset="2"/>
              </a:rPr>
              <a:t></a:t>
            </a:r>
            <a:r>
              <a:rPr lang="en-US" altLang="zh-CN" sz="2400" b="1" dirty="0">
                <a:latin typeface="Comic Sans MS" pitchFamily="66" charset="0"/>
                <a:ea typeface="굴림" pitchFamily="50" charset="-127"/>
                <a:cs typeface="Arial" charset="0"/>
                <a:sym typeface="Symbol" pitchFamily="18" charset="2"/>
              </a:rPr>
              <a:t> of true fraction of </a:t>
            </a:r>
            <a:r>
              <a:rPr lang="en-US" altLang="zh-CN" sz="2400" b="1" dirty="0">
                <a:solidFill>
                  <a:srgbClr val="3333FF"/>
                </a:solidFill>
                <a:latin typeface="Comic Sans MS" pitchFamily="66" charset="0"/>
                <a:ea typeface="굴림" pitchFamily="50" charset="-127"/>
                <a:cs typeface="Arial" charset="0"/>
                <a:sym typeface="Symbol" pitchFamily="18" charset="2"/>
              </a:rPr>
              <a:t>1</a:t>
            </a:r>
            <a:r>
              <a:rPr lang="en-US" altLang="zh-CN" sz="2400" b="1" dirty="0">
                <a:latin typeface="Comic Sans MS" pitchFamily="66" charset="0"/>
                <a:ea typeface="굴림" pitchFamily="50" charset="-127"/>
                <a:cs typeface="Arial" charset="0"/>
                <a:sym typeface="Symbol" pitchFamily="18" charset="2"/>
              </a:rPr>
              <a:t>’s in </a:t>
            </a:r>
            <a:r>
              <a:rPr lang="en-US" altLang="zh-CN" sz="2400" b="1" dirty="0">
                <a:solidFill>
                  <a:srgbClr val="3333FF"/>
                </a:solidFill>
                <a:latin typeface="Comic Sans MS" pitchFamily="66" charset="0"/>
                <a:ea typeface="굴림" pitchFamily="50" charset="-127"/>
                <a:cs typeface="Arial" charset="0"/>
                <a:sym typeface="Symbol" pitchFamily="18" charset="2"/>
              </a:rPr>
              <a:t>n</a:t>
            </a:r>
            <a:r>
              <a:rPr lang="en-US" altLang="zh-CN" sz="2400" b="1" dirty="0">
                <a:latin typeface="Comic Sans MS" pitchFamily="66" charset="0"/>
                <a:ea typeface="굴림" pitchFamily="50" charset="-127"/>
                <a:cs typeface="Arial" charset="0"/>
                <a:sym typeface="Symbol" pitchFamily="18" charset="2"/>
              </a:rPr>
              <a:t> </a:t>
            </a:r>
          </a:p>
          <a:p>
            <a:pPr>
              <a:spcAft>
                <a:spcPct val="20000"/>
              </a:spcAft>
              <a:buClr>
                <a:schemeClr val="folHlink"/>
              </a:buClr>
              <a:buSzPct val="110000"/>
              <a:buFont typeface="Wingdings" pitchFamily="2" charset="2"/>
              <a:buNone/>
            </a:pPr>
            <a:endParaRPr lang="en-US" altLang="zh-CN" sz="2400" b="1" dirty="0" smtClean="0">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Font typeface="Wingdings" pitchFamily="2" charset="2"/>
              <a:buNone/>
            </a:pPr>
            <a:r>
              <a:rPr lang="en-US" altLang="zh-CN" sz="2400" b="1" dirty="0" smtClean="0">
                <a:latin typeface="Comic Sans MS" pitchFamily="66" charset="0"/>
                <a:ea typeface="굴림" pitchFamily="50" charset="-127"/>
                <a:cs typeface="Arial" charset="0"/>
                <a:sym typeface="Symbol" pitchFamily="18" charset="2"/>
              </a:rPr>
              <a:t>We only need </a:t>
            </a:r>
            <a:r>
              <a:rPr lang="en-US" altLang="zh-CN" sz="2400" b="1" dirty="0" smtClean="0">
                <a:solidFill>
                  <a:srgbClr val="3333FF"/>
                </a:solidFill>
                <a:latin typeface="Comic Sans MS" pitchFamily="66" charset="0"/>
                <a:ea typeface="굴림" pitchFamily="50" charset="-127"/>
                <a:cs typeface="Arial" charset="0"/>
                <a:sym typeface="Symbol" pitchFamily="18" charset="2"/>
              </a:rPr>
              <a:t>k = (log(1/)/</a:t>
            </a:r>
            <a:r>
              <a:rPr lang="en-US" altLang="zh-CN" sz="2400" b="1" baseline="30000" dirty="0" smtClean="0">
                <a:solidFill>
                  <a:srgbClr val="3333FF"/>
                </a:solidFill>
                <a:latin typeface="Comic Sans MS" pitchFamily="66" charset="0"/>
                <a:ea typeface="굴림" pitchFamily="50" charset="-127"/>
                <a:cs typeface="Arial" charset="0"/>
                <a:sym typeface="Symbol" pitchFamily="18" charset="2"/>
              </a:rPr>
              <a:t>2</a:t>
            </a:r>
            <a:r>
              <a:rPr lang="en-US" altLang="zh-CN" sz="2400" b="1" dirty="0" smtClean="0">
                <a:solidFill>
                  <a:srgbClr val="3333FF"/>
                </a:solidFill>
                <a:latin typeface="Comic Sans MS" pitchFamily="66" charset="0"/>
                <a:ea typeface="굴림" pitchFamily="50" charset="-127"/>
                <a:cs typeface="Arial" charset="0"/>
                <a:sym typeface="Symbol" pitchFamily="18" charset="2"/>
              </a:rPr>
              <a:t>)</a:t>
            </a:r>
            <a:r>
              <a:rPr lang="en-US" altLang="zh-CN" sz="2400" b="1" dirty="0">
                <a:solidFill>
                  <a:srgbClr val="3333FF"/>
                </a:solidFill>
                <a:latin typeface="Comic Sans MS" pitchFamily="66" charset="0"/>
                <a:ea typeface="굴림" pitchFamily="50" charset="-127"/>
                <a:cs typeface="Arial" charset="0"/>
                <a:sym typeface="Symbol" pitchFamily="18" charset="2"/>
              </a:rPr>
              <a:t> </a:t>
            </a:r>
            <a:r>
              <a:rPr lang="en-US" altLang="zh-CN" sz="2400" b="1" dirty="0" smtClean="0">
                <a:solidFill>
                  <a:srgbClr val="3333FF"/>
                </a:solidFill>
                <a:latin typeface="Comic Sans MS" pitchFamily="66" charset="0"/>
                <a:ea typeface="굴림" pitchFamily="50" charset="-127"/>
                <a:cs typeface="Arial" charset="0"/>
                <a:sym typeface="Symbol" pitchFamily="18" charset="2"/>
              </a:rPr>
              <a:t>samples</a:t>
            </a:r>
          </a:p>
          <a:p>
            <a:pPr>
              <a:spcAft>
                <a:spcPct val="20000"/>
              </a:spcAft>
              <a:buClr>
                <a:schemeClr val="folHlink"/>
              </a:buClr>
              <a:buSzPct val="110000"/>
              <a:buFont typeface="Wingdings" pitchFamily="2" charset="2"/>
              <a:buNone/>
            </a:pPr>
            <a:r>
              <a:rPr lang="en-US" altLang="zh-CN" sz="2400" b="1" dirty="0" smtClean="0">
                <a:solidFill>
                  <a:srgbClr val="FF0000"/>
                </a:solidFill>
                <a:latin typeface="Comic Sans MS" pitchFamily="66" charset="0"/>
                <a:ea typeface="굴림" pitchFamily="50" charset="-127"/>
                <a:cs typeface="Arial" charset="0"/>
                <a:sym typeface="Symbol" pitchFamily="18" charset="2"/>
              </a:rPr>
              <a:t>Not a function of n.</a:t>
            </a:r>
            <a:endParaRPr lang="en-US" altLang="zh-CN" sz="2400" b="1" dirty="0" smtClean="0">
              <a:solidFill>
                <a:srgbClr val="FF0000"/>
              </a:solidFill>
              <a:latin typeface="Comic Sans MS" pitchFamily="66" charset="0"/>
              <a:ea typeface="굴림" pitchFamily="50" charset="-127"/>
              <a:cs typeface="Arial" charset="0"/>
              <a:sym typeface="Symbol" pitchFamily="18" charset="2"/>
            </a:endParaRPr>
          </a:p>
          <a:p>
            <a:pPr>
              <a:spcAft>
                <a:spcPct val="20000"/>
              </a:spcAft>
              <a:buClr>
                <a:schemeClr val="folHlink"/>
              </a:buClr>
              <a:buSzPct val="110000"/>
              <a:buFont typeface="Wingdings" pitchFamily="2" charset="2"/>
              <a:buNone/>
            </a:pPr>
            <a:r>
              <a:rPr lang="en-US" altLang="zh-CN" sz="2400" b="1" dirty="0">
                <a:solidFill>
                  <a:srgbClr val="3333FF"/>
                </a:solidFill>
                <a:latin typeface="Comic Sans MS" pitchFamily="66" charset="0"/>
                <a:ea typeface="굴림" pitchFamily="50" charset="-127"/>
                <a:cs typeface="Arial" charset="0"/>
                <a:sym typeface="Symbol" pitchFamily="18" charset="2"/>
              </a:rPr>
              <a:t>	</a:t>
            </a:r>
            <a:endParaRPr lang="en-US" altLang="zh-CN" sz="2400" b="1" dirty="0" smtClean="0">
              <a:latin typeface="Comic Sans MS" pitchFamily="66" charset="0"/>
              <a:ea typeface="굴림" pitchFamily="50" charset="-127"/>
              <a:cs typeface="Arial" charset="0"/>
              <a:sym typeface="Symbol" pitchFamily="18" charset="2"/>
            </a:endParaRPr>
          </a:p>
          <a:p>
            <a:endParaRPr lang="zh-CN" altLang="en-US" dirty="0"/>
          </a:p>
        </p:txBody>
      </p:sp>
    </p:spTree>
    <p:extLst>
      <p:ext uri="{BB962C8B-B14F-4D97-AF65-F5344CB8AC3E}">
        <p14:creationId xmlns:p14="http://schemas.microsoft.com/office/powerpoint/2010/main" val="34041897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altLang="zh-CN" sz="3600" dirty="0" smtClean="0"/>
              <a:t>Summary</a:t>
            </a:r>
            <a:endParaRPr lang="zh-CN" altLang="en-US" sz="3600" dirty="0"/>
          </a:p>
        </p:txBody>
      </p:sp>
      <p:sp>
        <p:nvSpPr>
          <p:cNvPr id="3" name="Content Placeholder 2"/>
          <p:cNvSpPr>
            <a:spLocks noGrp="1"/>
          </p:cNvSpPr>
          <p:nvPr>
            <p:ph idx="1"/>
          </p:nvPr>
        </p:nvSpPr>
        <p:spPr>
          <a:xfrm>
            <a:off x="381000" y="914400"/>
            <a:ext cx="8229600" cy="4525963"/>
          </a:xfrm>
        </p:spPr>
        <p:txBody>
          <a:bodyPr/>
          <a:lstStyle/>
          <a:p>
            <a:r>
              <a:rPr lang="en-US" altLang="zh-CN" sz="2400" b="1" dirty="0" smtClean="0">
                <a:solidFill>
                  <a:srgbClr val="008000"/>
                </a:solidFill>
                <a:latin typeface="Comic Sans MS" pitchFamily="66" charset="0"/>
                <a:ea typeface="굴림" pitchFamily="50" charset="-127"/>
                <a:cs typeface="Arial" charset="0"/>
              </a:rPr>
              <a:t>CS/MC reconstruct the original vector/matrix</a:t>
            </a:r>
          </a:p>
          <a:p>
            <a:r>
              <a:rPr lang="en-US" altLang="zh-CN" sz="2400" b="1" dirty="0" smtClean="0">
                <a:solidFill>
                  <a:srgbClr val="008000"/>
                </a:solidFill>
                <a:latin typeface="Comic Sans MS" pitchFamily="66" charset="0"/>
                <a:ea typeface="굴림" pitchFamily="50" charset="-127"/>
                <a:cs typeface="Arial" charset="0"/>
              </a:rPr>
              <a:t>What </a:t>
            </a:r>
            <a:r>
              <a:rPr lang="en-US" altLang="zh-CN" sz="2400" b="1" dirty="0" err="1" smtClean="0">
                <a:solidFill>
                  <a:srgbClr val="008000"/>
                </a:solidFill>
                <a:latin typeface="Comic Sans MS" pitchFamily="66" charset="0"/>
                <a:ea typeface="굴림" pitchFamily="50" charset="-127"/>
                <a:cs typeface="Arial" charset="0"/>
              </a:rPr>
              <a:t>sublinear</a:t>
            </a:r>
            <a:r>
              <a:rPr lang="en-US" altLang="zh-CN" sz="2400" b="1" dirty="0" smtClean="0">
                <a:solidFill>
                  <a:srgbClr val="008000"/>
                </a:solidFill>
                <a:latin typeface="Comic Sans MS" pitchFamily="66" charset="0"/>
                <a:ea typeface="굴림" pitchFamily="50" charset="-127"/>
                <a:cs typeface="Arial" charset="0"/>
              </a:rPr>
              <a:t> algorithm can do</a:t>
            </a:r>
          </a:p>
          <a:p>
            <a:pPr marL="914400" lvl="1" indent="-457200">
              <a:buFont typeface="+mj-lt"/>
              <a:buAutoNum type="arabicPeriod"/>
            </a:pPr>
            <a:r>
              <a:rPr lang="en-US" sz="2000" dirty="0" smtClean="0"/>
              <a:t>x</a:t>
            </a:r>
            <a:r>
              <a:rPr lang="en-US" sz="2000" dirty="0"/>
              <a:t>% (mean, 0&lt;x&lt;100, cannot be equality); </a:t>
            </a:r>
          </a:p>
          <a:p>
            <a:pPr marL="914400" lvl="1" indent="-457200">
              <a:buFont typeface="+mj-lt"/>
              <a:buAutoNum type="arabicPeriod"/>
            </a:pPr>
            <a:r>
              <a:rPr lang="en-US" sz="2000" dirty="0" smtClean="0"/>
              <a:t>Longest </a:t>
            </a:r>
            <a:r>
              <a:rPr lang="en-US" sz="2000" dirty="0"/>
              <a:t>increasing/decreasing sub-sequence </a:t>
            </a:r>
          </a:p>
          <a:p>
            <a:pPr marL="914400" lvl="1" indent="-457200">
              <a:buFont typeface="+mj-lt"/>
              <a:buAutoNum type="arabicPeriod"/>
            </a:pPr>
            <a:r>
              <a:rPr lang="en-US" sz="2000" dirty="0" smtClean="0"/>
              <a:t>Period</a:t>
            </a:r>
            <a:endParaRPr lang="en-US" sz="2000" dirty="0"/>
          </a:p>
          <a:p>
            <a:pPr marL="914400" lvl="1" indent="-457200">
              <a:buFont typeface="+mj-lt"/>
              <a:buAutoNum type="arabicPeriod"/>
            </a:pPr>
            <a:r>
              <a:rPr lang="en-US" sz="2000" dirty="0" smtClean="0"/>
              <a:t>Compare </a:t>
            </a:r>
            <a:r>
              <a:rPr lang="en-US" sz="2000" dirty="0"/>
              <a:t>to </a:t>
            </a:r>
            <a:r>
              <a:rPr lang="en-US" sz="2000" dirty="0" smtClean="0"/>
              <a:t>common subsequences.</a:t>
            </a:r>
            <a:endParaRPr lang="en-US" sz="2000" dirty="0"/>
          </a:p>
          <a:p>
            <a:pPr marL="914400" lvl="1" indent="-457200">
              <a:buFont typeface="+mj-lt"/>
              <a:buAutoNum type="arabicPeriod"/>
            </a:pPr>
            <a:r>
              <a:rPr lang="en-US" sz="2000" dirty="0"/>
              <a:t>T</a:t>
            </a:r>
            <a:r>
              <a:rPr lang="en-US" sz="2000" dirty="0" smtClean="0"/>
              <a:t>esting </a:t>
            </a:r>
            <a:r>
              <a:rPr lang="en-US" sz="2000" dirty="0"/>
              <a:t>whether two distributions are similar</a:t>
            </a:r>
          </a:p>
          <a:p>
            <a:pPr marL="914400" lvl="1" indent="-457200">
              <a:buFont typeface="+mj-lt"/>
              <a:buAutoNum type="arabicPeriod"/>
            </a:pPr>
            <a:r>
              <a:rPr lang="en-US" sz="2000" dirty="0" smtClean="0"/>
              <a:t>Finding </a:t>
            </a:r>
            <a:r>
              <a:rPr lang="en-US" sz="2000" dirty="0"/>
              <a:t>most frequent elements</a:t>
            </a:r>
          </a:p>
          <a:p>
            <a:pPr marL="914400" lvl="1" indent="-457200">
              <a:buFont typeface="+mj-lt"/>
              <a:buAutoNum type="arabicPeriod"/>
            </a:pPr>
            <a:r>
              <a:rPr lang="en-US" sz="2000" dirty="0" smtClean="0"/>
              <a:t>Estimating </a:t>
            </a:r>
            <a:r>
              <a:rPr lang="en-US" sz="2000" dirty="0"/>
              <a:t>the number of distinct elements</a:t>
            </a:r>
          </a:p>
          <a:p>
            <a:pPr marL="914400" lvl="1" indent="-457200">
              <a:buFont typeface="+mj-lt"/>
              <a:buAutoNum type="arabicPeriod"/>
            </a:pPr>
            <a:r>
              <a:rPr lang="en-US" sz="2000" dirty="0" smtClean="0"/>
              <a:t>Estimating </a:t>
            </a:r>
            <a:r>
              <a:rPr lang="en-US" sz="2000" dirty="0"/>
              <a:t>frequent moments</a:t>
            </a:r>
          </a:p>
          <a:p>
            <a:r>
              <a:rPr lang="en-US" altLang="zh-CN" sz="2400" b="1" dirty="0" err="1" smtClean="0">
                <a:solidFill>
                  <a:srgbClr val="008000"/>
                </a:solidFill>
                <a:latin typeface="Comic Sans MS" pitchFamily="66" charset="0"/>
                <a:ea typeface="굴림" pitchFamily="50" charset="-127"/>
                <a:cs typeface="Arial" charset="0"/>
              </a:rPr>
              <a:t>Sublinear</a:t>
            </a:r>
            <a:r>
              <a:rPr lang="en-US" altLang="zh-CN" sz="2400" b="1" dirty="0" smtClean="0">
                <a:solidFill>
                  <a:srgbClr val="008000"/>
                </a:solidFill>
                <a:latin typeface="Comic Sans MS" pitchFamily="66" charset="0"/>
                <a:ea typeface="굴림" pitchFamily="50" charset="-127"/>
                <a:cs typeface="Arial" charset="0"/>
              </a:rPr>
              <a:t> </a:t>
            </a:r>
            <a:r>
              <a:rPr lang="en-US" altLang="zh-CN" sz="2400" b="1" dirty="0" smtClean="0">
                <a:latin typeface="Comic Sans MS" pitchFamily="66" charset="0"/>
                <a:ea typeface="굴림" pitchFamily="50" charset="-127"/>
                <a:cs typeface="Arial" charset="0"/>
              </a:rPr>
              <a:t>algorithms</a:t>
            </a:r>
            <a:r>
              <a:rPr lang="en-US" altLang="zh-CN" sz="2400" b="1" dirty="0" smtClean="0">
                <a:solidFill>
                  <a:srgbClr val="008000"/>
                </a:solidFill>
                <a:latin typeface="Comic Sans MS" pitchFamily="66" charset="0"/>
                <a:ea typeface="굴림" pitchFamily="50" charset="-127"/>
                <a:cs typeface="Arial" charset="0"/>
              </a:rPr>
              <a:t> </a:t>
            </a:r>
            <a:r>
              <a:rPr lang="en-US" altLang="zh-CN" sz="2400" b="1" dirty="0" smtClean="0">
                <a:latin typeface="Comic Sans MS" pitchFamily="66" charset="0"/>
                <a:ea typeface="굴림" pitchFamily="50" charset="-127"/>
                <a:cs typeface="Arial" charset="0"/>
              </a:rPr>
              <a:t>are much </a:t>
            </a:r>
            <a:r>
              <a:rPr lang="en-US" altLang="zh-CN" sz="2400" b="1" dirty="0" smtClean="0">
                <a:solidFill>
                  <a:srgbClr val="FF0000"/>
                </a:solidFill>
                <a:latin typeface="Comic Sans MS" pitchFamily="66" charset="0"/>
                <a:ea typeface="굴림" pitchFamily="50" charset="-127"/>
                <a:cs typeface="Arial" charset="0"/>
              </a:rPr>
              <a:t>more efficient</a:t>
            </a:r>
            <a:r>
              <a:rPr lang="en-US" altLang="zh-CN" sz="2400" b="1" dirty="0" smtClean="0">
                <a:latin typeface="Comic Sans MS" pitchFamily="66" charset="0"/>
                <a:ea typeface="굴림" pitchFamily="50" charset="-127"/>
                <a:cs typeface="Arial" charset="0"/>
              </a:rPr>
              <a:t> than </a:t>
            </a:r>
            <a:r>
              <a:rPr lang="en-US" altLang="zh-CN" sz="2400" b="1" dirty="0" smtClean="0">
                <a:solidFill>
                  <a:srgbClr val="008000"/>
                </a:solidFill>
                <a:latin typeface="Comic Sans MS" pitchFamily="66" charset="0"/>
                <a:ea typeface="굴림" pitchFamily="50" charset="-127"/>
                <a:cs typeface="Arial" charset="0"/>
              </a:rPr>
              <a:t>linear </a:t>
            </a:r>
            <a:r>
              <a:rPr lang="en-US" altLang="zh-CN" sz="2400" b="1" dirty="0" smtClean="0">
                <a:latin typeface="Comic Sans MS" pitchFamily="66" charset="0"/>
                <a:ea typeface="굴림" pitchFamily="50" charset="-127"/>
                <a:cs typeface="Arial" charset="0"/>
              </a:rPr>
              <a:t>algorithms for </a:t>
            </a:r>
            <a:r>
              <a:rPr lang="en-US" altLang="zh-CN" sz="2400" b="1" dirty="0" smtClean="0">
                <a:solidFill>
                  <a:srgbClr val="FF0000"/>
                </a:solidFill>
                <a:latin typeface="Comic Sans MS" pitchFamily="66" charset="0"/>
                <a:ea typeface="굴림" pitchFamily="50" charset="-127"/>
                <a:cs typeface="Arial" charset="0"/>
              </a:rPr>
              <a:t>massive</a:t>
            </a:r>
            <a:r>
              <a:rPr lang="en-US" altLang="zh-CN" sz="2400" b="1" dirty="0" smtClean="0">
                <a:latin typeface="Comic Sans MS" pitchFamily="66" charset="0"/>
                <a:ea typeface="굴림" pitchFamily="50" charset="-127"/>
                <a:cs typeface="Arial" charset="0"/>
              </a:rPr>
              <a:t> data sets</a:t>
            </a:r>
          </a:p>
          <a:p>
            <a:r>
              <a:rPr lang="en-US" altLang="zh-CN" sz="2400" b="1" dirty="0" smtClean="0">
                <a:latin typeface="Comic Sans MS" pitchFamily="66" charset="0"/>
                <a:ea typeface="굴림" pitchFamily="50" charset="-127"/>
                <a:cs typeface="Arial" charset="0"/>
              </a:rPr>
              <a:t>For both compressive </a:t>
            </a:r>
            <a:r>
              <a:rPr lang="en-US" altLang="zh-CN" sz="2400" b="1" dirty="0" smtClean="0">
                <a:latin typeface="Comic Sans MS" pitchFamily="66" charset="0"/>
                <a:ea typeface="굴림" pitchFamily="50" charset="-127"/>
                <a:cs typeface="Arial" charset="0"/>
              </a:rPr>
              <a:t>sensing/matrix completion </a:t>
            </a:r>
            <a:r>
              <a:rPr lang="en-US" altLang="zh-CN" sz="2400" b="1" dirty="0" smtClean="0">
                <a:latin typeface="Comic Sans MS" pitchFamily="66" charset="0"/>
                <a:ea typeface="굴림" pitchFamily="50" charset="-127"/>
                <a:cs typeface="Arial" charset="0"/>
              </a:rPr>
              <a:t>and </a:t>
            </a:r>
            <a:r>
              <a:rPr lang="en-US" altLang="zh-CN" sz="2400" b="1" dirty="0" err="1" smtClean="0">
                <a:latin typeface="Comic Sans MS" pitchFamily="66" charset="0"/>
                <a:ea typeface="굴림" pitchFamily="50" charset="-127"/>
                <a:cs typeface="Arial" charset="0"/>
              </a:rPr>
              <a:t>sublinear</a:t>
            </a:r>
            <a:r>
              <a:rPr lang="en-US" altLang="zh-CN" sz="2400" b="1" dirty="0" smtClean="0">
                <a:latin typeface="Comic Sans MS" pitchFamily="66" charset="0"/>
                <a:ea typeface="굴림" pitchFamily="50" charset="-127"/>
                <a:cs typeface="Arial" charset="0"/>
              </a:rPr>
              <a:t> algorithms, any relatively real data?</a:t>
            </a:r>
            <a:endParaRPr lang="en-US" altLang="zh-CN" sz="2400" b="1" dirty="0">
              <a:latin typeface="Comic Sans MS" pitchFamily="66" charset="0"/>
              <a:ea typeface="굴림" pitchFamily="50" charset="-127"/>
              <a:cs typeface="Arial" charset="0"/>
            </a:endParaRPr>
          </a:p>
          <a:p>
            <a:endParaRPr lang="en-US" altLang="zh-CN" sz="2400" b="1" dirty="0" smtClean="0">
              <a:latin typeface="Comic Sans MS" pitchFamily="66" charset="0"/>
              <a:ea typeface="굴림" pitchFamily="50" charset="-127"/>
              <a:cs typeface="Arial" charset="0"/>
            </a:endParaRPr>
          </a:p>
          <a:p>
            <a:endParaRPr lang="zh-CN" altLang="en-US" dirty="0"/>
          </a:p>
        </p:txBody>
      </p:sp>
    </p:spTree>
    <p:extLst>
      <p:ext uri="{BB962C8B-B14F-4D97-AF65-F5344CB8AC3E}">
        <p14:creationId xmlns:p14="http://schemas.microsoft.com/office/powerpoint/2010/main" val="18982122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495800" cy="4876800"/>
          </a:xfrm>
        </p:spPr>
        <p:txBody>
          <a:bodyPr>
            <a:normAutofit/>
          </a:bodyPr>
          <a:lstStyle/>
          <a:p>
            <a:pPr marL="342900" lvl="1" indent="-342900">
              <a:buFont typeface="Arial" charset="0"/>
              <a:buChar char="•"/>
            </a:pPr>
            <a:r>
              <a:rPr lang="en-US" sz="2000" b="1" dirty="0"/>
              <a:t>Impact of PHEVs on the existing power network</a:t>
            </a:r>
          </a:p>
          <a:p>
            <a:pPr lvl="1"/>
            <a:r>
              <a:rPr lang="en-US" sz="2000" dirty="0" smtClean="0"/>
              <a:t>More and more PHEV</a:t>
            </a:r>
          </a:p>
          <a:p>
            <a:pPr lvl="1"/>
            <a:r>
              <a:rPr lang="en-US" sz="2000" dirty="0" smtClean="0"/>
              <a:t>It will cost burden to </a:t>
            </a:r>
            <a:r>
              <a:rPr lang="en-US" sz="2000" dirty="0" err="1" smtClean="0"/>
              <a:t>centerpoint</a:t>
            </a:r>
            <a:endParaRPr lang="en-US" sz="2000" dirty="0"/>
          </a:p>
          <a:p>
            <a:pPr lvl="1"/>
            <a:r>
              <a:rPr lang="en-US" sz="2000" dirty="0" smtClean="0"/>
              <a:t>Can conduct optimization and schedule schemes</a:t>
            </a:r>
            <a:endParaRPr lang="en-US" sz="2400" dirty="0" smtClean="0"/>
          </a:p>
          <a:p>
            <a:pPr marL="342900" lvl="1" indent="-342900">
              <a:buFont typeface="Arial" charset="0"/>
              <a:buChar char="•"/>
            </a:pPr>
            <a:r>
              <a:rPr lang="en-US" sz="2000" b="1" dirty="0" smtClean="0"/>
              <a:t>Smart </a:t>
            </a:r>
            <a:r>
              <a:rPr lang="en-US" sz="2000" b="1" dirty="0"/>
              <a:t>homes and smart buildings</a:t>
            </a:r>
            <a:endParaRPr lang="en-US" sz="2000" dirty="0"/>
          </a:p>
          <a:p>
            <a:pPr lvl="1"/>
            <a:r>
              <a:rPr lang="en-US" sz="2000" dirty="0"/>
              <a:t>Enhanced conservation levels, lowered greenhouse gas emissions, lowered stress level on congested transmission lines. </a:t>
            </a:r>
          </a:p>
          <a:p>
            <a:pPr lvl="1"/>
            <a:r>
              <a:rPr lang="en-US" sz="2000" dirty="0" smtClean="0"/>
              <a:t>We can program smart phone to remote control smart home.</a:t>
            </a:r>
            <a:endParaRPr lang="en-US" sz="2000" dirty="0"/>
          </a:p>
        </p:txBody>
      </p:sp>
      <p:sp>
        <p:nvSpPr>
          <p:cNvPr id="4" name="Title 1"/>
          <p:cNvSpPr txBox="1">
            <a:spLocks noChangeArrowheads="1"/>
          </p:cNvSpPr>
          <p:nvPr/>
        </p:nvSpPr>
        <p:spPr bwMode="auto">
          <a:xfrm>
            <a:off x="3352800" y="27709"/>
            <a:ext cx="4267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gn="ctr" rtl="0" eaLnBrk="0" fontAlgn="base" hangingPunct="0">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9pPr>
          </a:lstStyle>
          <a:p>
            <a:pPr marL="0" indent="0" algn="l" eaLnBrk="1" hangingPunct="1"/>
            <a:r>
              <a:rPr lang="en-US" kern="0" dirty="0" smtClean="0"/>
              <a:t>Other Topics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295400"/>
            <a:ext cx="408725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images.skem1.com/client_id_8005/smart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82" y="3048000"/>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8828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76800"/>
          </a:xfrm>
        </p:spPr>
        <p:txBody>
          <a:bodyPr>
            <a:normAutofit/>
          </a:bodyPr>
          <a:lstStyle/>
          <a:p>
            <a:r>
              <a:rPr lang="en-US" sz="2400" dirty="0" smtClean="0"/>
              <a:t>Tailor the direction according to </a:t>
            </a:r>
            <a:r>
              <a:rPr lang="en-US" sz="2400" dirty="0" err="1" smtClean="0"/>
              <a:t>Centerpoint</a:t>
            </a:r>
            <a:r>
              <a:rPr lang="en-US" sz="2400" dirty="0" smtClean="0"/>
              <a:t> needs</a:t>
            </a:r>
          </a:p>
          <a:p>
            <a:r>
              <a:rPr lang="en-US" sz="2400" dirty="0" smtClean="0"/>
              <a:t>Practical data testing</a:t>
            </a:r>
          </a:p>
          <a:p>
            <a:r>
              <a:rPr lang="en-US" sz="2400" dirty="0" smtClean="0"/>
              <a:t>Internship for students</a:t>
            </a:r>
          </a:p>
          <a:p>
            <a:r>
              <a:rPr lang="en-US" sz="2400" dirty="0" smtClean="0"/>
              <a:t>New member of consortium such as ABB</a:t>
            </a:r>
          </a:p>
          <a:p>
            <a:r>
              <a:rPr lang="en-US" sz="2400" dirty="0" smtClean="0"/>
              <a:t>Proposals?</a:t>
            </a:r>
          </a:p>
          <a:p>
            <a:r>
              <a:rPr lang="en-US" sz="2400" dirty="0" smtClean="0"/>
              <a:t>Workshop</a:t>
            </a:r>
            <a:r>
              <a:rPr lang="en-US" sz="2400" dirty="0"/>
              <a:t>?</a:t>
            </a:r>
          </a:p>
          <a:p>
            <a:r>
              <a:rPr lang="en-US" sz="2400" dirty="0" smtClean="0"/>
              <a:t>Related courses?</a:t>
            </a:r>
          </a:p>
          <a:p>
            <a:endParaRPr lang="en-US" sz="2400" dirty="0"/>
          </a:p>
        </p:txBody>
      </p:sp>
      <p:sp>
        <p:nvSpPr>
          <p:cNvPr id="4" name="Title 1"/>
          <p:cNvSpPr txBox="1">
            <a:spLocks noChangeArrowheads="1"/>
          </p:cNvSpPr>
          <p:nvPr/>
        </p:nvSpPr>
        <p:spPr bwMode="auto">
          <a:xfrm>
            <a:off x="3352800" y="27709"/>
            <a:ext cx="4267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gn="ctr" rtl="0" eaLnBrk="0" fontAlgn="base" hangingPunct="0">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9pPr>
          </a:lstStyle>
          <a:p>
            <a:pPr marL="0" indent="0" algn="l" eaLnBrk="1" hangingPunct="1"/>
            <a:r>
              <a:rPr lang="en-US" kern="0" dirty="0" smtClean="0"/>
              <a:t>Next Step</a:t>
            </a:r>
          </a:p>
        </p:txBody>
      </p:sp>
    </p:spTree>
    <p:extLst>
      <p:ext uri="{BB962C8B-B14F-4D97-AF65-F5344CB8AC3E}">
        <p14:creationId xmlns:p14="http://schemas.microsoft.com/office/powerpoint/2010/main" val="26658605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 and Suggestions</a:t>
            </a:r>
            <a:endParaRPr lang="en-US" dirty="0"/>
          </a:p>
        </p:txBody>
      </p:sp>
      <p:sp>
        <p:nvSpPr>
          <p:cNvPr id="3" name="Content Placeholder 2"/>
          <p:cNvSpPr>
            <a:spLocks noGrp="1"/>
          </p:cNvSpPr>
          <p:nvPr>
            <p:ph idx="1"/>
          </p:nvPr>
        </p:nvSpPr>
        <p:spPr>
          <a:xfrm>
            <a:off x="457200" y="1828800"/>
            <a:ext cx="8229600" cy="4267200"/>
          </a:xfrm>
        </p:spPr>
        <p:txBody>
          <a:bodyPr/>
          <a:lstStyle/>
          <a:p>
            <a:endParaRPr lang="en-US" sz="1400" dirty="0"/>
          </a:p>
        </p:txBody>
      </p:sp>
      <p:sp>
        <p:nvSpPr>
          <p:cNvPr id="4" name="Text Placeholder 3"/>
          <p:cNvSpPr>
            <a:spLocks noGrp="1"/>
          </p:cNvSpPr>
          <p:nvPr>
            <p:ph type="body" sz="quarter" idx="10"/>
          </p:nvPr>
        </p:nvSpPr>
        <p:spPr/>
        <p:txBody>
          <a:bodyPr>
            <a:normAutofit/>
          </a:bodyPr>
          <a:lstStyle/>
          <a:p>
            <a:r>
              <a:rPr lang="en-US" sz="2800" b="1" dirty="0" smtClean="0"/>
              <a:t>Thank you</a:t>
            </a:r>
            <a:endParaRPr lang="en-US" sz="28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8194" name="Picture 2" descr="http://www.peaceablysown.com/wp-content/uploads/2012/11/suggestion_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389086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bubblews.com/assets/images/news/334208140_1356682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85" y="2428874"/>
            <a:ext cx="41910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62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76800"/>
          </a:xfrm>
        </p:spPr>
        <p:txBody>
          <a:bodyPr>
            <a:normAutofit/>
          </a:bodyPr>
          <a:lstStyle/>
          <a:p>
            <a:r>
              <a:rPr lang="en-US" sz="2400" dirty="0" smtClean="0"/>
              <a:t>Overview on human resources</a:t>
            </a:r>
          </a:p>
          <a:p>
            <a:r>
              <a:rPr lang="en-US" sz="2400" b="1" dirty="0"/>
              <a:t>Catastrophe </a:t>
            </a:r>
            <a:r>
              <a:rPr lang="en-US" sz="2400" b="1" dirty="0" smtClean="0"/>
              <a:t>modeling and asset management</a:t>
            </a:r>
            <a:endParaRPr lang="en-US" sz="2400" b="1" dirty="0"/>
          </a:p>
          <a:p>
            <a:pPr lvl="1"/>
            <a:r>
              <a:rPr lang="en-US" sz="2000" b="1" dirty="0" smtClean="0"/>
              <a:t>Hurricane modeling</a:t>
            </a:r>
          </a:p>
          <a:p>
            <a:pPr lvl="1"/>
            <a:r>
              <a:rPr lang="en-US" sz="2000" b="1" dirty="0" smtClean="0"/>
              <a:t>Stochastic optimization</a:t>
            </a:r>
          </a:p>
          <a:p>
            <a:pPr lvl="1"/>
            <a:r>
              <a:rPr lang="en-US" sz="2000" b="1" dirty="0" smtClean="0"/>
              <a:t>Solution: recourse</a:t>
            </a:r>
          </a:p>
          <a:p>
            <a:pPr lvl="1"/>
            <a:r>
              <a:rPr lang="en-US" sz="2000" b="1" dirty="0" smtClean="0"/>
              <a:t>How </a:t>
            </a:r>
            <a:r>
              <a:rPr lang="en-US" sz="2000" b="1" dirty="0" err="1" smtClean="0"/>
              <a:t>centerpoint</a:t>
            </a:r>
            <a:r>
              <a:rPr lang="en-US" sz="2000" b="1" dirty="0" smtClean="0"/>
              <a:t> can use the results</a:t>
            </a:r>
          </a:p>
        </p:txBody>
      </p:sp>
      <p:sp>
        <p:nvSpPr>
          <p:cNvPr id="4" name="Title 1"/>
          <p:cNvSpPr txBox="1">
            <a:spLocks noChangeArrowheads="1"/>
          </p:cNvSpPr>
          <p:nvPr/>
        </p:nvSpPr>
        <p:spPr bwMode="auto">
          <a:xfrm>
            <a:off x="3962400" y="27709"/>
            <a:ext cx="2590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lgn="ctr" rtl="0" eaLnBrk="0" fontAlgn="base" hangingPunct="0">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bg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bg1"/>
                </a:solidFill>
                <a:latin typeface="Calibri" pitchFamily="34" charset="0"/>
                <a:ea typeface="SimSun" pitchFamily="2" charset="-122"/>
                <a:sym typeface="Calibri" pitchFamily="34" charset="0"/>
              </a:defRPr>
            </a:lvl9pPr>
          </a:lstStyle>
          <a:p>
            <a:pPr marL="0" indent="0" algn="l" eaLnBrk="1" hangingPunct="1"/>
            <a:r>
              <a:rPr lang="en-US" kern="0" dirty="0" smtClean="0"/>
              <a:t>Agenda</a:t>
            </a:r>
          </a:p>
        </p:txBody>
      </p:sp>
      <p:pic>
        <p:nvPicPr>
          <p:cNvPr id="5" name="Picture 2" descr="http://daniellesabai1.files.wordpress.com/2011/03/hokusai-catastrophe-japonc2a9plantu-lemonde-1024x6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109" y="3505199"/>
            <a:ext cx="4137891"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845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103188"/>
            <a:ext cx="8229600" cy="639762"/>
          </a:xfrm>
        </p:spPr>
        <p:txBody>
          <a:bodyPr/>
          <a:lstStyle/>
          <a:p>
            <a:pPr algn="ctr"/>
            <a:r>
              <a:rPr lang="en-US" b="1" dirty="0" smtClean="0"/>
              <a:t>Hurricane Ike</a:t>
            </a:r>
            <a:endParaRPr lang="en-US" b="1" dirty="0"/>
          </a:p>
        </p:txBody>
      </p:sp>
      <p:pic>
        <p:nvPicPr>
          <p:cNvPr id="27649" name="Picture 1"/>
          <p:cNvPicPr>
            <a:picLocks noChangeAspect="1" noChangeArrowheads="1"/>
          </p:cNvPicPr>
          <p:nvPr/>
        </p:nvPicPr>
        <p:blipFill>
          <a:blip r:embed="rId2" cstate="print"/>
          <a:srcRect/>
          <a:stretch>
            <a:fillRect/>
          </a:stretch>
        </p:blipFill>
        <p:spPr bwMode="auto">
          <a:xfrm>
            <a:off x="-1" y="914400"/>
            <a:ext cx="4648201" cy="2556511"/>
          </a:xfrm>
          <a:prstGeom prst="rect">
            <a:avLst/>
          </a:prstGeom>
          <a:noFill/>
          <a:ln w="9525">
            <a:noFill/>
            <a:miter lim="800000"/>
            <a:headEnd/>
            <a:tailEnd/>
          </a:ln>
        </p:spPr>
      </p:pic>
      <p:pic>
        <p:nvPicPr>
          <p:cNvPr id="27650" name="Picture 2"/>
          <p:cNvPicPr>
            <a:picLocks noChangeAspect="1" noChangeArrowheads="1"/>
          </p:cNvPicPr>
          <p:nvPr/>
        </p:nvPicPr>
        <p:blipFill>
          <a:blip r:embed="rId3" cstate="print"/>
          <a:srcRect/>
          <a:stretch>
            <a:fillRect/>
          </a:stretch>
        </p:blipFill>
        <p:spPr bwMode="auto">
          <a:xfrm>
            <a:off x="4724400" y="3581401"/>
            <a:ext cx="4419600" cy="2528664"/>
          </a:xfrm>
          <a:prstGeom prst="rect">
            <a:avLst/>
          </a:prstGeom>
          <a:noFill/>
          <a:ln w="9525">
            <a:noFill/>
            <a:miter lim="800000"/>
            <a:headEnd/>
            <a:tailEnd/>
          </a:ln>
        </p:spPr>
      </p:pic>
      <p:sp>
        <p:nvSpPr>
          <p:cNvPr id="9" name="TextBox 8"/>
          <p:cNvSpPr txBox="1"/>
          <p:nvPr/>
        </p:nvSpPr>
        <p:spPr>
          <a:xfrm>
            <a:off x="0" y="5972628"/>
            <a:ext cx="4572000" cy="369332"/>
          </a:xfrm>
          <a:prstGeom prst="rect">
            <a:avLst/>
          </a:prstGeom>
          <a:noFill/>
        </p:spPr>
        <p:txBody>
          <a:bodyPr wrap="square" rtlCol="0">
            <a:spAutoFit/>
          </a:bodyPr>
          <a:lstStyle/>
          <a:p>
            <a:r>
              <a:rPr lang="en-US" dirty="0" smtClean="0"/>
              <a:t>Photo credit: centerpointenergy.com</a:t>
            </a:r>
            <a:endParaRPr lang="en-US" dirty="0"/>
          </a:p>
        </p:txBody>
      </p:sp>
      <p:pic>
        <p:nvPicPr>
          <p:cNvPr id="28674" name="Picture 2"/>
          <p:cNvPicPr>
            <a:picLocks noChangeAspect="1" noChangeArrowheads="1"/>
          </p:cNvPicPr>
          <p:nvPr/>
        </p:nvPicPr>
        <p:blipFill>
          <a:blip r:embed="rId4" cstate="print"/>
          <a:srcRect/>
          <a:stretch>
            <a:fillRect/>
          </a:stretch>
        </p:blipFill>
        <p:spPr bwMode="auto">
          <a:xfrm>
            <a:off x="4705350" y="914400"/>
            <a:ext cx="4438650" cy="2597082"/>
          </a:xfrm>
          <a:prstGeom prst="rect">
            <a:avLst/>
          </a:prstGeom>
          <a:noFill/>
          <a:ln w="9525">
            <a:noFill/>
            <a:miter lim="800000"/>
            <a:headEnd/>
            <a:tailEnd/>
          </a:ln>
        </p:spPr>
      </p:pic>
      <p:pic>
        <p:nvPicPr>
          <p:cNvPr id="28675" name="Picture 3"/>
          <p:cNvPicPr>
            <a:picLocks noChangeAspect="1" noChangeArrowheads="1"/>
          </p:cNvPicPr>
          <p:nvPr/>
        </p:nvPicPr>
        <p:blipFill>
          <a:blip r:embed="rId5" cstate="print"/>
          <a:srcRect/>
          <a:stretch>
            <a:fillRect/>
          </a:stretch>
        </p:blipFill>
        <p:spPr bwMode="auto">
          <a:xfrm>
            <a:off x="0" y="3552497"/>
            <a:ext cx="4648200" cy="2508425"/>
          </a:xfrm>
          <a:prstGeom prst="rect">
            <a:avLst/>
          </a:prstGeom>
          <a:noFill/>
          <a:ln w="9525">
            <a:noFill/>
            <a:miter lim="800000"/>
            <a:headEnd/>
            <a:tailEnd/>
          </a:ln>
        </p:spPr>
      </p:pic>
    </p:spTree>
    <p:extLst>
      <p:ext uri="{BB962C8B-B14F-4D97-AF65-F5344CB8AC3E}">
        <p14:creationId xmlns:p14="http://schemas.microsoft.com/office/powerpoint/2010/main" val="26614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lgn="ctr"/>
            <a:r>
              <a:rPr lang="en-US" b="1" dirty="0" smtClean="0"/>
              <a:t>What to Do?</a:t>
            </a:r>
            <a:endParaRPr lang="en-US" b="1" dirty="0"/>
          </a:p>
        </p:txBody>
      </p:sp>
      <p:sp>
        <p:nvSpPr>
          <p:cNvPr id="3" name="Content Placeholder 2"/>
          <p:cNvSpPr>
            <a:spLocks noGrp="1"/>
          </p:cNvSpPr>
          <p:nvPr>
            <p:ph sz="half" idx="1"/>
          </p:nvPr>
        </p:nvSpPr>
        <p:spPr>
          <a:xfrm>
            <a:off x="1066800" y="1257300"/>
            <a:ext cx="2915409" cy="1371600"/>
          </a:xfrm>
        </p:spPr>
        <p:txBody>
          <a:bodyPr>
            <a:normAutofit/>
          </a:bodyPr>
          <a:lstStyle/>
          <a:p>
            <a:pPr lvl="0">
              <a:buNone/>
            </a:pPr>
            <a:r>
              <a:rPr lang="en-US" sz="2800" b="1" dirty="0" smtClean="0"/>
              <a:t>Power Grids Hardening</a:t>
            </a:r>
            <a:endParaRPr lang="en-GB" sz="2800" b="1" dirty="0" smtClean="0"/>
          </a:p>
        </p:txBody>
      </p:sp>
      <p:pic>
        <p:nvPicPr>
          <p:cNvPr id="4" name="Picture 3"/>
          <p:cNvPicPr>
            <a:picLocks noChangeAspect="1" noChangeArrowheads="1"/>
          </p:cNvPicPr>
          <p:nvPr/>
        </p:nvPicPr>
        <p:blipFill>
          <a:blip r:embed="rId2" cstate="print"/>
          <a:srcRect/>
          <a:stretch>
            <a:fillRect/>
          </a:stretch>
        </p:blipFill>
        <p:spPr bwMode="auto">
          <a:xfrm>
            <a:off x="228601" y="228600"/>
            <a:ext cx="885825" cy="10287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09600" y="2286000"/>
            <a:ext cx="3772883" cy="39624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572000" y="2362200"/>
            <a:ext cx="4163890" cy="3886200"/>
          </a:xfrm>
          <a:prstGeom prst="rect">
            <a:avLst/>
          </a:prstGeom>
          <a:noFill/>
          <a:ln w="9525">
            <a:noFill/>
            <a:miter lim="800000"/>
            <a:headEnd/>
            <a:tailEnd/>
          </a:ln>
        </p:spPr>
      </p:pic>
      <p:sp>
        <p:nvSpPr>
          <p:cNvPr id="10" name="Content Placeholder 2"/>
          <p:cNvSpPr>
            <a:spLocks noGrp="1"/>
          </p:cNvSpPr>
          <p:nvPr>
            <p:ph sz="half" idx="1"/>
          </p:nvPr>
        </p:nvSpPr>
        <p:spPr>
          <a:xfrm>
            <a:off x="5257800" y="1219200"/>
            <a:ext cx="2915409" cy="1371600"/>
          </a:xfrm>
        </p:spPr>
        <p:txBody>
          <a:bodyPr>
            <a:normAutofit/>
          </a:bodyPr>
          <a:lstStyle/>
          <a:p>
            <a:pPr lvl="0">
              <a:buNone/>
            </a:pPr>
            <a:r>
              <a:rPr lang="en-GB" sz="2800" b="1" dirty="0" smtClean="0"/>
              <a:t>Contingency Planning</a:t>
            </a:r>
            <a:endParaRPr lang="en-US" sz="2800" dirty="0" smtClean="0"/>
          </a:p>
        </p:txBody>
      </p:sp>
      <p:pic>
        <p:nvPicPr>
          <p:cNvPr id="4101" name="Picture 5"/>
          <p:cNvPicPr>
            <a:picLocks noChangeAspect="1" noChangeArrowheads="1"/>
          </p:cNvPicPr>
          <p:nvPr/>
        </p:nvPicPr>
        <p:blipFill>
          <a:blip r:embed="rId5" cstate="print"/>
          <a:srcRect/>
          <a:stretch>
            <a:fillRect/>
          </a:stretch>
        </p:blipFill>
        <p:spPr bwMode="auto">
          <a:xfrm>
            <a:off x="609600" y="4616668"/>
            <a:ext cx="857473" cy="1631732"/>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7020515" y="4865716"/>
            <a:ext cx="1718146" cy="1371600"/>
          </a:xfrm>
          <a:prstGeom prst="rect">
            <a:avLst/>
          </a:prstGeom>
          <a:noFill/>
          <a:ln w="9525">
            <a:noFill/>
            <a:miter lim="800000"/>
            <a:headEnd/>
            <a:tailEnd/>
          </a:ln>
        </p:spPr>
      </p:pic>
    </p:spTree>
    <p:extLst>
      <p:ext uri="{BB962C8B-B14F-4D97-AF65-F5344CB8AC3E}">
        <p14:creationId xmlns:p14="http://schemas.microsoft.com/office/powerpoint/2010/main" val="196581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2108" y="381000"/>
            <a:ext cx="8230492" cy="685800"/>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500" b="1" i="0" u="none" strike="noStrike" kern="1200" cap="none" spc="100" normalizeH="0" baseline="0" noProof="0" dirty="0" smtClean="0">
                <a:ln>
                  <a:noFill/>
                </a:ln>
                <a:solidFill>
                  <a:schemeClr val="bg1"/>
                </a:solidFill>
                <a:effectLst/>
                <a:uLnTx/>
                <a:uFillTx/>
                <a:latin typeface="+mj-lt"/>
                <a:ea typeface="+mj-ea"/>
                <a:cs typeface="+mj-cs"/>
              </a:rPr>
              <a:t>Proactive Hurricane Planning (PHP)</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100" normalizeH="0" baseline="0" noProof="0" dirty="0" smtClean="0">
                <a:ln>
                  <a:noFill/>
                </a:ln>
                <a:solidFill>
                  <a:schemeClr val="tx1"/>
                </a:solidFill>
                <a:effectLst/>
                <a:uLnTx/>
                <a:uFillTx/>
                <a:latin typeface="+mj-lt"/>
                <a:ea typeface="+mj-ea"/>
                <a:cs typeface="+mj-cs"/>
              </a:rPr>
              <a:t> </a:t>
            </a:r>
            <a:endParaRPr kumimoji="0" lang="en-US" sz="2800" b="1" i="0" u="none" strike="noStrike" kern="1200" cap="none" spc="100" normalizeH="0" baseline="0" noProof="0" dirty="0">
              <a:ln>
                <a:noFill/>
              </a:ln>
              <a:solidFill>
                <a:schemeClr val="tx1"/>
              </a:solidFill>
              <a:effectLst/>
              <a:uLnTx/>
              <a:uFillTx/>
              <a:latin typeface="+mj-lt"/>
              <a:ea typeface="+mj-ea"/>
              <a:cs typeface="+mj-cs"/>
            </a:endParaRPr>
          </a:p>
        </p:txBody>
      </p:sp>
      <p:sp>
        <p:nvSpPr>
          <p:cNvPr id="11" name="Rounded Rectangle 10"/>
          <p:cNvSpPr/>
          <p:nvPr/>
        </p:nvSpPr>
        <p:spPr>
          <a:xfrm>
            <a:off x="2171074" y="1676400"/>
            <a:ext cx="1486287" cy="2667000"/>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smtClean="0">
                <a:solidFill>
                  <a:schemeClr val="bg1"/>
                </a:solidFill>
              </a:rPr>
              <a:t>Structural Fragility and Damage Likelihood Analysis </a:t>
            </a:r>
            <a:endParaRPr lang="en-US" sz="2000" b="1" dirty="0">
              <a:solidFill>
                <a:schemeClr val="bg1"/>
              </a:solidFill>
            </a:endParaRPr>
          </a:p>
        </p:txBody>
      </p:sp>
      <p:sp>
        <p:nvSpPr>
          <p:cNvPr id="12" name="Right Arrow 11"/>
          <p:cNvSpPr/>
          <p:nvPr/>
        </p:nvSpPr>
        <p:spPr>
          <a:xfrm>
            <a:off x="533400" y="1676400"/>
            <a:ext cx="1580509" cy="1295400"/>
          </a:xfrm>
          <a:prstGeom prst="rightArrow">
            <a:avLst>
              <a:gd name="adj1" fmla="val 72409"/>
              <a:gd name="adj2" fmla="val 23049"/>
            </a:avLst>
          </a:prstGeom>
        </p:spPr>
        <p:style>
          <a:lnRef idx="3">
            <a:schemeClr val="lt1"/>
          </a:lnRef>
          <a:fillRef idx="1">
            <a:schemeClr val="accent5"/>
          </a:fillRef>
          <a:effectRef idx="1">
            <a:schemeClr val="accent5"/>
          </a:effectRef>
          <a:fontRef idx="minor">
            <a:schemeClr val="lt1"/>
          </a:fontRef>
        </p:style>
        <p:txBody>
          <a:bodyPr tIns="274320" bIns="0" rtlCol="0" anchor="ctr"/>
          <a:lstStyle/>
          <a:p>
            <a:pPr algn="ctr"/>
            <a:r>
              <a:rPr lang="en-US" b="1" dirty="0" smtClean="0">
                <a:solidFill>
                  <a:schemeClr val="tx1"/>
                </a:solidFill>
              </a:rPr>
              <a:t>Predicted  Wind Gust Speed</a:t>
            </a:r>
          </a:p>
          <a:p>
            <a:pPr algn="ctr"/>
            <a:endParaRPr lang="en-US" dirty="0"/>
          </a:p>
        </p:txBody>
      </p:sp>
      <p:sp>
        <p:nvSpPr>
          <p:cNvPr id="13" name="Right Arrow 12"/>
          <p:cNvSpPr/>
          <p:nvPr/>
        </p:nvSpPr>
        <p:spPr>
          <a:xfrm>
            <a:off x="533400" y="3124200"/>
            <a:ext cx="1486287" cy="1295400"/>
          </a:xfrm>
          <a:prstGeom prst="rightArrow">
            <a:avLst>
              <a:gd name="adj1" fmla="val 72409"/>
              <a:gd name="adj2" fmla="val 21765"/>
            </a:avLst>
          </a:prstGeom>
        </p:spPr>
        <p:style>
          <a:lnRef idx="3">
            <a:schemeClr val="lt1"/>
          </a:lnRef>
          <a:fillRef idx="1">
            <a:schemeClr val="accent5"/>
          </a:fillRef>
          <a:effectRef idx="1">
            <a:schemeClr val="accent5"/>
          </a:effectRef>
          <a:fontRef idx="minor">
            <a:schemeClr val="lt1"/>
          </a:fontRef>
        </p:style>
        <p:txBody>
          <a:bodyPr tIns="274320" bIns="0" rtlCol="0" anchor="ctr"/>
          <a:lstStyle/>
          <a:p>
            <a:pPr algn="ctr"/>
            <a:r>
              <a:rPr lang="en-US" sz="1400" b="1" dirty="0" smtClean="0">
                <a:solidFill>
                  <a:schemeClr val="tx1"/>
                </a:solidFill>
              </a:rPr>
              <a:t>Local Terrain </a:t>
            </a:r>
          </a:p>
          <a:p>
            <a:pPr algn="ctr"/>
            <a:r>
              <a:rPr lang="en-US" sz="1400" b="1" dirty="0" smtClean="0">
                <a:solidFill>
                  <a:schemeClr val="tx1"/>
                </a:solidFill>
              </a:rPr>
              <a:t>and Characteristics</a:t>
            </a:r>
          </a:p>
          <a:p>
            <a:pPr algn="ctr"/>
            <a:endParaRPr lang="en-US" dirty="0"/>
          </a:p>
        </p:txBody>
      </p:sp>
      <p:sp>
        <p:nvSpPr>
          <p:cNvPr id="14" name="Right Arrow 13"/>
          <p:cNvSpPr/>
          <p:nvPr/>
        </p:nvSpPr>
        <p:spPr>
          <a:xfrm>
            <a:off x="5451250" y="1981200"/>
            <a:ext cx="1600617" cy="2133600"/>
          </a:xfrm>
          <a:prstGeom prst="rightArrow">
            <a:avLst>
              <a:gd name="adj1" fmla="val 66327"/>
              <a:gd name="adj2" fmla="val 3168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500" b="1" dirty="0" smtClean="0">
                <a:solidFill>
                  <a:schemeClr val="bg1"/>
                </a:solidFill>
              </a:rPr>
              <a:t>Proactive Maintenance </a:t>
            </a:r>
          </a:p>
          <a:p>
            <a:pPr algn="ctr"/>
            <a:r>
              <a:rPr lang="en-US" sz="1500" b="1" dirty="0" smtClean="0">
                <a:solidFill>
                  <a:schemeClr val="bg1"/>
                </a:solidFill>
              </a:rPr>
              <a:t>Resource Allocation</a:t>
            </a:r>
            <a:endParaRPr lang="en-US" sz="1500" b="1" dirty="0">
              <a:solidFill>
                <a:schemeClr val="bg1"/>
              </a:solidFill>
            </a:endParaRPr>
          </a:p>
        </p:txBody>
      </p:sp>
      <p:sp>
        <p:nvSpPr>
          <p:cNvPr id="15" name="Rounded Rectangle 14"/>
          <p:cNvSpPr/>
          <p:nvPr/>
        </p:nvSpPr>
        <p:spPr>
          <a:xfrm>
            <a:off x="7144419" y="1719942"/>
            <a:ext cx="1543452" cy="2667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700" b="1" dirty="0" smtClean="0">
                <a:solidFill>
                  <a:schemeClr val="bg1"/>
                </a:solidFill>
              </a:rPr>
              <a:t>Optimal Post-Hurricane Maintenance </a:t>
            </a:r>
          </a:p>
          <a:p>
            <a:pPr algn="ctr"/>
            <a:r>
              <a:rPr lang="en-US" sz="1700" b="1" dirty="0" smtClean="0">
                <a:solidFill>
                  <a:schemeClr val="bg1"/>
                </a:solidFill>
              </a:rPr>
              <a:t>Schedule</a:t>
            </a:r>
            <a:endParaRPr lang="en-US" sz="1700" b="1" dirty="0">
              <a:solidFill>
                <a:schemeClr val="bg1"/>
              </a:solidFill>
            </a:endParaRPr>
          </a:p>
        </p:txBody>
      </p:sp>
      <p:sp>
        <p:nvSpPr>
          <p:cNvPr id="16" name="Right Arrow 15"/>
          <p:cNvSpPr/>
          <p:nvPr/>
        </p:nvSpPr>
        <p:spPr>
          <a:xfrm>
            <a:off x="3771691" y="1981200"/>
            <a:ext cx="1600617" cy="2133600"/>
          </a:xfrm>
          <a:prstGeom prst="rightArrow">
            <a:avLst>
              <a:gd name="adj1" fmla="val 66327"/>
              <a:gd name="adj2" fmla="val 31685"/>
            </a:avLst>
          </a:prstGeom>
          <a:ln w="28575"/>
        </p:spPr>
        <p:style>
          <a:lnRef idx="3">
            <a:schemeClr val="lt1"/>
          </a:lnRef>
          <a:fillRef idx="1">
            <a:schemeClr val="dk1"/>
          </a:fillRef>
          <a:effectRef idx="1">
            <a:schemeClr val="dk1"/>
          </a:effectRef>
          <a:fontRef idx="minor">
            <a:schemeClr val="lt1"/>
          </a:fontRef>
        </p:style>
        <p:txBody>
          <a:bodyPr rtlCol="0" anchor="ctr"/>
          <a:lstStyle/>
          <a:p>
            <a:pPr algn="ctr"/>
            <a:r>
              <a:rPr lang="en-US" sz="2000" b="1" dirty="0" smtClean="0">
                <a:solidFill>
                  <a:schemeClr val="bg1"/>
                </a:solidFill>
              </a:rPr>
              <a:t>Predictive Load Shedding Analysis</a:t>
            </a:r>
            <a:endParaRPr lang="en-US" sz="20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7487409" y="4448628"/>
            <a:ext cx="886056" cy="11811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658133" y="4419600"/>
            <a:ext cx="914638" cy="1219200"/>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43186" y="4419600"/>
            <a:ext cx="957512" cy="1219200"/>
          </a:xfrm>
          <a:prstGeom prst="rect">
            <a:avLst/>
          </a:prstGeom>
          <a:noFill/>
          <a:ln w="12700">
            <a:solidFill>
              <a:schemeClr val="tx1"/>
            </a:solid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437845" y="4434114"/>
            <a:ext cx="943221" cy="1219200"/>
          </a:xfrm>
          <a:prstGeom prst="rect">
            <a:avLst/>
          </a:prstGeom>
          <a:noFill/>
          <a:ln w="9525">
            <a:solidFill>
              <a:schemeClr val="tx1"/>
            </a:solid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52840" y="4481286"/>
            <a:ext cx="957512" cy="12192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6555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77989" cy="1371600"/>
          </a:xfrm>
        </p:spPr>
        <p:txBody>
          <a:bodyPr/>
          <a:lstStyle/>
          <a:p>
            <a:pPr algn="ctr"/>
            <a:r>
              <a:rPr lang="en-US" sz="4000" b="1" dirty="0" smtClean="0"/>
              <a:t>Step 1: Damage Quantification	</a:t>
            </a:r>
            <a:endParaRPr lang="en-US" sz="4000" b="1" dirty="0"/>
          </a:p>
        </p:txBody>
      </p:sp>
      <p:sp>
        <p:nvSpPr>
          <p:cNvPr id="3" name="Content Placeholder 2"/>
          <p:cNvSpPr>
            <a:spLocks noGrp="1"/>
          </p:cNvSpPr>
          <p:nvPr>
            <p:ph sz="half" idx="1"/>
          </p:nvPr>
        </p:nvSpPr>
        <p:spPr>
          <a:xfrm>
            <a:off x="685800" y="1447800"/>
            <a:ext cx="7317105" cy="4648200"/>
          </a:xfrm>
        </p:spPr>
        <p:txBody>
          <a:bodyPr>
            <a:normAutofit/>
          </a:bodyPr>
          <a:lstStyle/>
          <a:p>
            <a:pPr>
              <a:buNone/>
            </a:pPr>
            <a:r>
              <a:rPr lang="en-US" sz="2800" dirty="0" smtClean="0"/>
              <a:t>	The </a:t>
            </a:r>
            <a:r>
              <a:rPr lang="en-US" sz="2800" dirty="0" smtClean="0"/>
              <a:t>damage probability of each component </a:t>
            </a:r>
            <a:r>
              <a:rPr lang="en-US" sz="2800" dirty="0" smtClean="0"/>
              <a:t>is obtained </a:t>
            </a:r>
            <a:r>
              <a:rPr lang="en-US" sz="2800" dirty="0" smtClean="0"/>
              <a:t>via a certain random distribution, by considering </a:t>
            </a:r>
          </a:p>
          <a:p>
            <a:pPr lvl="1">
              <a:buFont typeface="Wingdings" pitchFamily="2" charset="2"/>
              <a:buChar char="§"/>
            </a:pPr>
            <a:r>
              <a:rPr lang="en-US" sz="2400" dirty="0" smtClean="0"/>
              <a:t>Wind gust speed</a:t>
            </a:r>
          </a:p>
          <a:p>
            <a:pPr lvl="1">
              <a:buFont typeface="Wingdings" pitchFamily="2" charset="2"/>
              <a:buChar char="§"/>
            </a:pPr>
            <a:r>
              <a:rPr lang="en-US" sz="2400" dirty="0" smtClean="0"/>
              <a:t>The local terrain and structural characteristics</a:t>
            </a:r>
          </a:p>
          <a:p>
            <a:pPr>
              <a:buFont typeface="Wingdings" pitchFamily="2" charset="2"/>
              <a:buChar char="§"/>
            </a:pPr>
            <a:endParaRPr lang="en-US" sz="2800" dirty="0" smtClean="0"/>
          </a:p>
          <a:p>
            <a:pPr>
              <a:buNone/>
            </a:pPr>
            <a:r>
              <a:rPr lang="en-US" sz="2800" b="1" dirty="0" smtClean="0">
                <a:solidFill>
                  <a:srgbClr val="FF0000"/>
                </a:solidFill>
              </a:rPr>
              <a:t>	Critical </a:t>
            </a:r>
            <a:r>
              <a:rPr lang="en-US" sz="2800" b="1" dirty="0" smtClean="0">
                <a:solidFill>
                  <a:srgbClr val="FF0000"/>
                </a:solidFill>
              </a:rPr>
              <a:t>regions are indicated.</a:t>
            </a:r>
          </a:p>
          <a:p>
            <a:pPr>
              <a:buNone/>
            </a:pPr>
            <a:endParaRPr lang="en-US" sz="2800" dirty="0" smtClean="0"/>
          </a:p>
        </p:txBody>
      </p:sp>
      <p:pic>
        <p:nvPicPr>
          <p:cNvPr id="6" name="Picture 2" descr="C:\Users\Ali\Desktop\map.jpg"/>
          <p:cNvPicPr>
            <a:picLocks noChangeAspect="1" noChangeArrowheads="1"/>
          </p:cNvPicPr>
          <p:nvPr/>
        </p:nvPicPr>
        <p:blipFill>
          <a:blip r:embed="rId2" cstate="print"/>
          <a:srcRect/>
          <a:stretch>
            <a:fillRect/>
          </a:stretch>
        </p:blipFill>
        <p:spPr bwMode="auto">
          <a:xfrm>
            <a:off x="6455281" y="3886200"/>
            <a:ext cx="2688719" cy="2438400"/>
          </a:xfrm>
          <a:prstGeom prst="rect">
            <a:avLst/>
          </a:prstGeom>
          <a:noFill/>
        </p:spPr>
      </p:pic>
    </p:spTree>
    <p:extLst>
      <p:ext uri="{BB962C8B-B14F-4D97-AF65-F5344CB8AC3E}">
        <p14:creationId xmlns:p14="http://schemas.microsoft.com/office/powerpoint/2010/main" val="393216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859787" cy="1371600"/>
          </a:xfrm>
        </p:spPr>
        <p:txBody>
          <a:bodyPr/>
          <a:lstStyle/>
          <a:p>
            <a:pPr algn="ctr"/>
            <a:r>
              <a:rPr lang="en-US" sz="4000" b="1" dirty="0" smtClean="0"/>
              <a:t>Structural Fragility Analysis</a:t>
            </a:r>
            <a:endParaRPr lang="en-US" sz="4000" b="1" dirty="0"/>
          </a:p>
        </p:txBody>
      </p:sp>
      <p:sp>
        <p:nvSpPr>
          <p:cNvPr id="3" name="Content Placeholder 2"/>
          <p:cNvSpPr>
            <a:spLocks noGrp="1"/>
          </p:cNvSpPr>
          <p:nvPr>
            <p:ph sz="half" idx="1"/>
          </p:nvPr>
        </p:nvSpPr>
        <p:spPr>
          <a:xfrm>
            <a:off x="381000" y="1295400"/>
            <a:ext cx="7317105" cy="4648200"/>
          </a:xfrm>
        </p:spPr>
        <p:txBody>
          <a:bodyPr>
            <a:normAutofit/>
          </a:bodyPr>
          <a:lstStyle/>
          <a:p>
            <a:pPr>
              <a:lnSpc>
                <a:spcPct val="150000"/>
              </a:lnSpc>
              <a:buNone/>
            </a:pPr>
            <a:r>
              <a:rPr lang="en-US" sz="3200" dirty="0" smtClean="0"/>
              <a:t>	With </a:t>
            </a:r>
            <a:r>
              <a:rPr lang="en-US" sz="3200" dirty="0" smtClean="0"/>
              <a:t>respect to the probability of damage, the fragility of power system components and structure are analyzed and the related recovery costs are quantified.</a:t>
            </a:r>
          </a:p>
        </p:txBody>
      </p:sp>
      <p:pic>
        <p:nvPicPr>
          <p:cNvPr id="5" name="Picture 6"/>
          <p:cNvPicPr>
            <a:picLocks noChangeAspect="1" noChangeArrowheads="1"/>
          </p:cNvPicPr>
          <p:nvPr/>
        </p:nvPicPr>
        <p:blipFill>
          <a:blip r:embed="rId2" cstate="print"/>
          <a:srcRect/>
          <a:stretch>
            <a:fillRect/>
          </a:stretch>
        </p:blipFill>
        <p:spPr bwMode="auto">
          <a:xfrm>
            <a:off x="6934200" y="3962400"/>
            <a:ext cx="2042887" cy="223907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2329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eme1">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1975</Words>
  <Application>Microsoft Macintosh PowerPoint</Application>
  <PresentationFormat>On-screen Show (4:3)</PresentationFormat>
  <Paragraphs>284</Paragraphs>
  <Slides>34</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38" baseType="lpstr">
      <vt:lpstr>Office Theme</vt:lpstr>
      <vt:lpstr>Theme1</vt:lpstr>
      <vt:lpstr>Equation</vt:lpstr>
      <vt:lpstr>Equation.3</vt:lpstr>
      <vt:lpstr>PowerPoint Presentation</vt:lpstr>
      <vt:lpstr>PowerPoint Presentation</vt:lpstr>
      <vt:lpstr>PowerPoint Presentation</vt:lpstr>
      <vt:lpstr>PowerPoint Presentation</vt:lpstr>
      <vt:lpstr>Hurricane Ike</vt:lpstr>
      <vt:lpstr>What to Do?</vt:lpstr>
      <vt:lpstr>PowerPoint Presentation</vt:lpstr>
      <vt:lpstr>Step 1: Damage Quantification </vt:lpstr>
      <vt:lpstr>Structural Fragility Analysis</vt:lpstr>
      <vt:lpstr>Load Shedding Analysis</vt:lpstr>
      <vt:lpstr>Current Outage Estimation</vt:lpstr>
      <vt:lpstr>Step 2: Resource Allocation</vt:lpstr>
      <vt:lpstr>Optimal Maintenance Schedule</vt:lpstr>
      <vt:lpstr>Step 3: Two Stage Recourse Program</vt:lpstr>
      <vt:lpstr>Problem Formulation Example</vt:lpstr>
      <vt:lpstr>Objectives of PHP</vt:lpstr>
      <vt:lpstr>PowerPoint Presentation</vt:lpstr>
      <vt:lpstr>Traditional Signal Acquisition Approach</vt:lpstr>
      <vt:lpstr>Compressive Sensing?</vt:lpstr>
      <vt:lpstr>CS Concept</vt:lpstr>
      <vt:lpstr>CS Example</vt:lpstr>
      <vt:lpstr>Art of Matrix Completion</vt:lpstr>
      <vt:lpstr>Illustration</vt:lpstr>
      <vt:lpstr>Smart Meter Reading</vt:lpstr>
      <vt:lpstr>Proposed Algorithm </vt:lpstr>
      <vt:lpstr>Simulation Results</vt:lpstr>
      <vt:lpstr>Another Approach</vt:lpstr>
      <vt:lpstr>Sublinear Algorithm</vt:lpstr>
      <vt:lpstr>Example</vt:lpstr>
      <vt:lpstr>Approximation Decision a.k.a. Property Testing</vt:lpstr>
      <vt:lpstr>Summary</vt:lpstr>
      <vt:lpstr>PowerPoint Presentation</vt:lpstr>
      <vt:lpstr>PowerPoint Presentation</vt:lpstr>
      <vt:lpstr>Other Ideas and Suggestions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Algorithm </dc:title>
  <dc:creator>lanchao</dc:creator>
  <cp:lastModifiedBy>Zhu Han</cp:lastModifiedBy>
  <cp:revision>56</cp:revision>
  <dcterms:created xsi:type="dcterms:W3CDTF">2006-08-16T00:00:00Z</dcterms:created>
  <dcterms:modified xsi:type="dcterms:W3CDTF">2013-07-18T13:41:34Z</dcterms:modified>
</cp:coreProperties>
</file>