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69.xml" ContentType="application/vnd.openxmlformats-officedocument.presentationml.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slides/slide147.xml" ContentType="application/vnd.openxmlformats-officedocument.presentationml.slide+xml"/>
  <Override PartName="/ppt/slides/slide158.xml" ContentType="application/vnd.openxmlformats-officedocument.presentationml.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136.xml" ContentType="application/vnd.openxmlformats-officedocument.presentationml.slide+xml"/>
  <Override PartName="/ppt/notesSlides/notesSlide7.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Default Extension="emf" ContentType="image/x-emf"/>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slides/slide119.xml" ContentType="application/vnd.openxmlformats-officedocument.presentationml.slide+xml"/>
  <Override PartName="/ppt/slides/slide166.xml" ContentType="application/vnd.openxmlformats-officedocument.presentationml.slide+xml"/>
  <Override PartName="/ppt/slideLayouts/slideLayout10.xml" ContentType="application/vnd.openxmlformats-officedocument.presentationml.slideLayout+xml"/>
  <Override PartName="/ppt/slides/slide108.xml" ContentType="application/vnd.openxmlformats-officedocument.presentationml.slide+xml"/>
  <Override PartName="/ppt/slides/slide155.xml" ContentType="application/vnd.openxmlformats-officedocument.presentationml.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Default Extension="wmf" ContentType="image/x-wmf"/>
  <Override PartName="/ppt/notesSlides/notesSlide18.xml" ContentType="application/vnd.openxmlformats-officedocument.presentationml.notesSlide+xml"/>
  <Override PartName="/ppt/tags/tag2.xml" ContentType="application/vnd.openxmlformats-officedocument.presentationml.tags+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slides/slide138.xml" ContentType="application/vnd.openxmlformats-officedocument.presentationml.slide+xml"/>
  <Override PartName="/ppt/slides/slide167.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74.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tags/tag10.xml" ContentType="application/vnd.openxmlformats-officedocument.presentationml.tags+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170.xml" ContentType="application/vnd.openxmlformats-officedocument.presentationml.slide+xml"/>
  <Override PartName="/ppt/notesSlides/notesSlide1.xml" ContentType="application/vnd.openxmlformats-officedocument.presentationml.notesSlide+xml"/>
  <Override PartName="/ppt/tags/tag7.xml" ContentType="application/vnd.openxmlformats-officedocument.presentationml.tags+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diagrams/drawing1.xml" ContentType="application/vnd.ms-office.drawingml.diagramDrawing+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Default Extension="jpeg" ContentType="image/jpeg"/>
  <Override PartName="/ppt/diagrams/quickStyle1.xml" ContentType="application/vnd.openxmlformats-officedocument.drawingml.diagramStyle+xml"/>
  <Override PartName="/ppt/tags/tag3.xml" ContentType="application/vnd.openxmlformats-officedocument.presentationml.tags+xml"/>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slides/slide20.xml" ContentType="application/vnd.openxmlformats-officedocument.presentationml.slide+xml"/>
  <Override PartName="/ppt/slides/slide168.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slides/slide139.xml" ContentType="application/vnd.openxmlformats-officedocument.presentationml.slide+xml"/>
  <Override PartName="/ppt/slides/slide157.xml" ContentType="application/vnd.openxmlformats-officedocument.presentationml.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diagrams/data1.xml" ContentType="application/vnd.openxmlformats-officedocument.drawingml.diagramData+xml"/>
  <Override PartName="/ppt/tags/tag11.xml" ContentType="application/vnd.openxmlformats-officedocument.presentationml.tags+xml"/>
  <Default Extension="mp4" ContentType="video/mp4"/>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ags/tag4.xml" ContentType="application/vnd.openxmlformats-officedocument.presentationml.tags+xml"/>
  <Override PartName="/ppt/diagrams/quickStyle2.xml" ContentType="application/vnd.openxmlformats-officedocument.drawingml.diagramStyl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slides/slide129.xml" ContentType="application/vnd.openxmlformats-officedocument.presentationml.slide+xml"/>
  <Override PartName="/ppt/notesSlides/notesSlide12.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Override PartName="/ppt/tags/tag12.xml" ContentType="application/vnd.openxmlformats-officedocument.presentationml.tags+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tags/tag1.xml" ContentType="application/vnd.openxmlformats-officedocument.presentationml.tags+xml"/>
  <Override PartName="/ppt/notesSlides/notesSlide53.xml" ContentType="application/vnd.openxmlformats-officedocument.presentationml.notesSlide+xml"/>
  <Override PartName="/ppt/slides/slide40.xml" ContentType="application/vnd.openxmlformats-officedocument.presentationml.slide+xml"/>
  <Override PartName="/ppt/slides/slide159.xml" ContentType="application/vnd.openxmlformats-officedocument.presentationml.slide+xml"/>
  <Override PartName="/ppt/notesSlides/notesSlide42.xml" ContentType="application/vnd.openxmlformats-officedocument.presentationml.notesSlide+xml"/>
  <Override PartName="/ppt/slides/slide148.xml" ContentType="application/vnd.openxmlformats-officedocument.presentationml.slide+xml"/>
  <Override PartName="/ppt/notesSlides/notesSlide8.xml" ContentType="application/vnd.openxmlformats-officedocument.presentationml.notesSlide+xml"/>
  <Override PartName="/ppt/notesSlides/notesSlide20.xml" ContentType="application/vnd.openxmlformats-officedocument.presentationml.notesSlide+xml"/>
  <Default Extension="vml" ContentType="application/vnd.openxmlformats-officedocument.vmlDrawing"/>
  <Override PartName="/ppt/notesSlides/notesSlide31.xml" ContentType="application/vnd.openxmlformats-officedocument.presentationml.notesSlide+xml"/>
  <Override PartName="/ppt/diagrams/layout2.xml" ContentType="application/vnd.openxmlformats-officedocument.drawingml.diagramLayout+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handoutMasters/handoutMaster1.xml" ContentType="application/vnd.openxmlformats-officedocument.presentationml.handoutMaster+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tags/tag6.xml" ContentType="application/vnd.openxmlformats-officedocument.presentationml.tag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176"/>
  </p:notesMasterIdLst>
  <p:handoutMasterIdLst>
    <p:handoutMasterId r:id="rId177"/>
  </p:handoutMasterIdLst>
  <p:sldIdLst>
    <p:sldId id="373" r:id="rId2"/>
    <p:sldId id="374" r:id="rId3"/>
    <p:sldId id="378" r:id="rId4"/>
    <p:sldId id="379" r:id="rId5"/>
    <p:sldId id="376" r:id="rId6"/>
    <p:sldId id="424" r:id="rId7"/>
    <p:sldId id="427" r:id="rId8"/>
    <p:sldId id="426" r:id="rId9"/>
    <p:sldId id="425" r:id="rId10"/>
    <p:sldId id="380" r:id="rId11"/>
    <p:sldId id="381" r:id="rId12"/>
    <p:sldId id="382" r:id="rId13"/>
    <p:sldId id="383" r:id="rId14"/>
    <p:sldId id="384" r:id="rId15"/>
    <p:sldId id="524" r:id="rId16"/>
    <p:sldId id="428" r:id="rId17"/>
    <p:sldId id="429" r:id="rId18"/>
    <p:sldId id="430" r:id="rId19"/>
    <p:sldId id="431" r:id="rId20"/>
    <p:sldId id="432" r:id="rId21"/>
    <p:sldId id="433" r:id="rId22"/>
    <p:sldId id="434" r:id="rId23"/>
    <p:sldId id="435" r:id="rId24"/>
    <p:sldId id="436" r:id="rId25"/>
    <p:sldId id="447" r:id="rId26"/>
    <p:sldId id="438" r:id="rId27"/>
    <p:sldId id="439" r:id="rId28"/>
    <p:sldId id="440" r:id="rId29"/>
    <p:sldId id="448" r:id="rId30"/>
    <p:sldId id="442" r:id="rId31"/>
    <p:sldId id="443" r:id="rId32"/>
    <p:sldId id="444" r:id="rId33"/>
    <p:sldId id="445" r:id="rId34"/>
    <p:sldId id="525" r:id="rId35"/>
    <p:sldId id="450" r:id="rId36"/>
    <p:sldId id="451" r:id="rId37"/>
    <p:sldId id="452" r:id="rId38"/>
    <p:sldId id="453" r:id="rId39"/>
    <p:sldId id="454" r:id="rId40"/>
    <p:sldId id="455" r:id="rId41"/>
    <p:sldId id="526" r:id="rId42"/>
    <p:sldId id="457" r:id="rId43"/>
    <p:sldId id="458" r:id="rId44"/>
    <p:sldId id="459" r:id="rId45"/>
    <p:sldId id="460" r:id="rId46"/>
    <p:sldId id="461" r:id="rId47"/>
    <p:sldId id="462" r:id="rId48"/>
    <p:sldId id="463" r:id="rId49"/>
    <p:sldId id="464" r:id="rId50"/>
    <p:sldId id="465" r:id="rId51"/>
    <p:sldId id="466" r:id="rId52"/>
    <p:sldId id="467" r:id="rId53"/>
    <p:sldId id="468" r:id="rId54"/>
    <p:sldId id="527" r:id="rId55"/>
    <p:sldId id="471" r:id="rId56"/>
    <p:sldId id="472" r:id="rId57"/>
    <p:sldId id="473" r:id="rId58"/>
    <p:sldId id="486" r:id="rId59"/>
    <p:sldId id="487" r:id="rId60"/>
    <p:sldId id="407" r:id="rId61"/>
    <p:sldId id="488" r:id="rId62"/>
    <p:sldId id="477" r:id="rId63"/>
    <p:sldId id="478" r:id="rId64"/>
    <p:sldId id="479" r:id="rId65"/>
    <p:sldId id="480" r:id="rId66"/>
    <p:sldId id="481" r:id="rId67"/>
    <p:sldId id="482" r:id="rId68"/>
    <p:sldId id="483" r:id="rId69"/>
    <p:sldId id="489" r:id="rId70"/>
    <p:sldId id="490" r:id="rId71"/>
    <p:sldId id="491" r:id="rId72"/>
    <p:sldId id="492" r:id="rId73"/>
    <p:sldId id="493" r:id="rId74"/>
    <p:sldId id="494" r:id="rId75"/>
    <p:sldId id="495" r:id="rId76"/>
    <p:sldId id="507" r:id="rId77"/>
    <p:sldId id="497" r:id="rId78"/>
    <p:sldId id="509" r:id="rId79"/>
    <p:sldId id="508" r:id="rId80"/>
    <p:sldId id="389" r:id="rId81"/>
    <p:sldId id="565" r:id="rId82"/>
    <p:sldId id="504" r:id="rId83"/>
    <p:sldId id="510" r:id="rId84"/>
    <p:sldId id="570" r:id="rId85"/>
    <p:sldId id="571" r:id="rId86"/>
    <p:sldId id="573" r:id="rId87"/>
    <p:sldId id="572" r:id="rId88"/>
    <p:sldId id="593" r:id="rId89"/>
    <p:sldId id="594" r:id="rId90"/>
    <p:sldId id="595" r:id="rId91"/>
    <p:sldId id="596" r:id="rId92"/>
    <p:sldId id="597" r:id="rId93"/>
    <p:sldId id="598" r:id="rId94"/>
    <p:sldId id="599" r:id="rId95"/>
    <p:sldId id="600" r:id="rId96"/>
    <p:sldId id="601" r:id="rId97"/>
    <p:sldId id="602" r:id="rId98"/>
    <p:sldId id="589" r:id="rId99"/>
    <p:sldId id="590" r:id="rId100"/>
    <p:sldId id="591" r:id="rId101"/>
    <p:sldId id="409" r:id="rId102"/>
    <p:sldId id="604" r:id="rId103"/>
    <p:sldId id="511" r:id="rId104"/>
    <p:sldId id="512" r:id="rId105"/>
    <p:sldId id="413" r:id="rId106"/>
    <p:sldId id="414" r:id="rId107"/>
    <p:sldId id="415" r:id="rId108"/>
    <p:sldId id="585" r:id="rId109"/>
    <p:sldId id="586" r:id="rId110"/>
    <p:sldId id="605" r:id="rId111"/>
    <p:sldId id="606" r:id="rId112"/>
    <p:sldId id="607" r:id="rId113"/>
    <p:sldId id="588" r:id="rId114"/>
    <p:sldId id="608" r:id="rId115"/>
    <p:sldId id="528" r:id="rId116"/>
    <p:sldId id="340" r:id="rId117"/>
    <p:sldId id="615" r:id="rId118"/>
    <p:sldId id="257" r:id="rId119"/>
    <p:sldId id="260" r:id="rId120"/>
    <p:sldId id="290" r:id="rId121"/>
    <p:sldId id="261" r:id="rId122"/>
    <p:sldId id="343" r:id="rId123"/>
    <p:sldId id="263" r:id="rId124"/>
    <p:sldId id="264" r:id="rId125"/>
    <p:sldId id="269" r:id="rId126"/>
    <p:sldId id="271" r:id="rId127"/>
    <p:sldId id="275" r:id="rId128"/>
    <p:sldId id="278" r:id="rId129"/>
    <p:sldId id="280" r:id="rId130"/>
    <p:sldId id="287" r:id="rId131"/>
    <p:sldId id="289" r:id="rId132"/>
    <p:sldId id="349" r:id="rId133"/>
    <p:sldId id="577" r:id="rId134"/>
    <p:sldId id="578" r:id="rId135"/>
    <p:sldId id="581" r:id="rId136"/>
    <p:sldId id="582" r:id="rId137"/>
    <p:sldId id="584" r:id="rId138"/>
    <p:sldId id="574" r:id="rId139"/>
    <p:sldId id="592" r:id="rId140"/>
    <p:sldId id="609" r:id="rId141"/>
    <p:sldId id="610" r:id="rId142"/>
    <p:sldId id="611" r:id="rId143"/>
    <p:sldId id="613" r:id="rId144"/>
    <p:sldId id="614" r:id="rId145"/>
    <p:sldId id="612" r:id="rId146"/>
    <p:sldId id="309" r:id="rId147"/>
    <p:sldId id="311" r:id="rId148"/>
    <p:sldId id="313" r:id="rId149"/>
    <p:sldId id="314" r:id="rId150"/>
    <p:sldId id="576" r:id="rId151"/>
    <p:sldId id="319" r:id="rId152"/>
    <p:sldId id="322" r:id="rId153"/>
    <p:sldId id="330" r:id="rId154"/>
    <p:sldId id="368" r:id="rId155"/>
    <p:sldId id="369" r:id="rId156"/>
    <p:sldId id="529" r:id="rId157"/>
    <p:sldId id="518" r:id="rId158"/>
    <p:sldId id="519" r:id="rId159"/>
    <p:sldId id="520" r:id="rId160"/>
    <p:sldId id="521" r:id="rId161"/>
    <p:sldId id="522" r:id="rId162"/>
    <p:sldId id="545" r:id="rId163"/>
    <p:sldId id="546" r:id="rId164"/>
    <p:sldId id="548" r:id="rId165"/>
    <p:sldId id="550" r:id="rId166"/>
    <p:sldId id="566" r:id="rId167"/>
    <p:sldId id="567" r:id="rId168"/>
    <p:sldId id="568" r:id="rId169"/>
    <p:sldId id="569" r:id="rId170"/>
    <p:sldId id="544" r:id="rId171"/>
    <p:sldId id="517" r:id="rId172"/>
    <p:sldId id="420" r:id="rId173"/>
    <p:sldId id="530" r:id="rId174"/>
    <p:sldId id="531" r:id="rId175"/>
  </p:sldIdLst>
  <p:sldSz cx="9144000" cy="6858000" type="screen4x3"/>
  <p:notesSz cx="9144000" cy="6858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7985" autoAdjust="0"/>
    <p:restoredTop sz="70735" autoAdjust="0"/>
  </p:normalViewPr>
  <p:slideViewPr>
    <p:cSldViewPr snapToGrid="0">
      <p:cViewPr varScale="1">
        <p:scale>
          <a:sx n="59" d="100"/>
          <a:sy n="59" d="100"/>
        </p:scale>
        <p:origin x="-1146" y="-78"/>
      </p:cViewPr>
      <p:guideLst>
        <p:guide orient="horz" pos="2160"/>
        <p:guide pos="2880"/>
      </p:guideLst>
    </p:cSldViewPr>
  </p:slideViewPr>
  <p:notesTextViewPr>
    <p:cViewPr>
      <p:scale>
        <a:sx n="1" d="1"/>
        <a:sy n="1" d="1"/>
      </p:scale>
      <p:origin x="48"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notesMaster" Target="notesMasters/notesMaster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slide" Target="slides/slide171.xml"/><Relationship Id="rId180"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17597C0-02F6-4B9A-8677-D2BF924D7429}"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4BF4D554-728D-46A7-86A4-8B44865554C9}">
      <dgm:prSet phldrT="[Text]"/>
      <dgm:spPr/>
      <dgm:t>
        <a:bodyPr/>
        <a:lstStyle/>
        <a:p>
          <a:r>
            <a:rPr lang="en-US" dirty="0" smtClean="0">
              <a:latin typeface="Calibri" panose="020F0502020204030204" pitchFamily="34" charset="0"/>
            </a:rPr>
            <a:t>Information Metering, Monitoring, and measurement</a:t>
          </a:r>
          <a:endParaRPr lang="en-US" dirty="0">
            <a:latin typeface="Calibri" panose="020F0502020204030204" pitchFamily="34" charset="0"/>
          </a:endParaRPr>
        </a:p>
      </dgm:t>
    </dgm:pt>
    <dgm:pt modelId="{F0ED5C88-821E-4714-91AF-7EC938B85B1B}" type="parTrans" cxnId="{F8EE2130-77FE-4A52-8731-A48BF9F9D7CC}">
      <dgm:prSet/>
      <dgm:spPr/>
      <dgm:t>
        <a:bodyPr/>
        <a:lstStyle/>
        <a:p>
          <a:endParaRPr lang="en-US"/>
        </a:p>
      </dgm:t>
    </dgm:pt>
    <dgm:pt modelId="{1CD79685-EDC8-4097-86CD-6C94ED8103F5}" type="sibTrans" cxnId="{F8EE2130-77FE-4A52-8731-A48BF9F9D7CC}">
      <dgm:prSet/>
      <dgm:spPr/>
      <dgm:t>
        <a:bodyPr/>
        <a:lstStyle/>
        <a:p>
          <a:endParaRPr lang="en-US"/>
        </a:p>
      </dgm:t>
    </dgm:pt>
    <dgm:pt modelId="{FB02A2FD-8054-4FEE-A586-0F41EC2C0AE3}">
      <dgm:prSet phldrT="[Text]"/>
      <dgm:spPr/>
      <dgm:t>
        <a:bodyPr/>
        <a:lstStyle/>
        <a:p>
          <a:r>
            <a:rPr lang="en-US" dirty="0" smtClean="0">
              <a:latin typeface="Calibri" panose="020F0502020204030204" pitchFamily="34" charset="0"/>
            </a:rPr>
            <a:t>Smart Monitoring &amp; Measurement</a:t>
          </a:r>
          <a:endParaRPr lang="en-US" dirty="0">
            <a:latin typeface="Calibri" panose="020F0502020204030204" pitchFamily="34" charset="0"/>
          </a:endParaRPr>
        </a:p>
      </dgm:t>
    </dgm:pt>
    <dgm:pt modelId="{21AA7CAA-E3D4-4811-AD3E-824B207B3197}" type="parTrans" cxnId="{C9DB0406-8EC3-4D67-A8B1-006FA803A86A}">
      <dgm:prSet/>
      <dgm:spPr/>
      <dgm:t>
        <a:bodyPr/>
        <a:lstStyle/>
        <a:p>
          <a:endParaRPr lang="en-US"/>
        </a:p>
      </dgm:t>
    </dgm:pt>
    <dgm:pt modelId="{8AE4ED9A-4CE9-4B06-BC44-72C73B1D0B11}" type="sibTrans" cxnId="{C9DB0406-8EC3-4D67-A8B1-006FA803A86A}">
      <dgm:prSet/>
      <dgm:spPr/>
      <dgm:t>
        <a:bodyPr/>
        <a:lstStyle/>
        <a:p>
          <a:endParaRPr lang="en-US"/>
        </a:p>
      </dgm:t>
    </dgm:pt>
    <dgm:pt modelId="{C8B7012E-8C53-4466-8E1A-5094F44D0312}">
      <dgm:prSet phldrT="[Text]"/>
      <dgm:spPr/>
      <dgm:t>
        <a:bodyPr/>
        <a:lstStyle/>
        <a:p>
          <a:r>
            <a:rPr lang="en-US" dirty="0" smtClean="0">
              <a:latin typeface="Calibri" panose="020F0502020204030204" pitchFamily="34" charset="0"/>
            </a:rPr>
            <a:t>Sensor</a:t>
          </a:r>
          <a:endParaRPr lang="en-US" dirty="0">
            <a:latin typeface="Calibri" panose="020F0502020204030204" pitchFamily="34" charset="0"/>
          </a:endParaRPr>
        </a:p>
      </dgm:t>
    </dgm:pt>
    <dgm:pt modelId="{39F9F22A-2E7C-4ACC-B7D4-9A6A1B76EB9D}" type="parTrans" cxnId="{5FD01F72-93E5-42F2-A0C7-12531F110590}">
      <dgm:prSet/>
      <dgm:spPr/>
      <dgm:t>
        <a:bodyPr/>
        <a:lstStyle/>
        <a:p>
          <a:endParaRPr lang="en-US"/>
        </a:p>
      </dgm:t>
    </dgm:pt>
    <dgm:pt modelId="{622489CE-E747-4959-AD51-B2590ED2DE6C}" type="sibTrans" cxnId="{5FD01F72-93E5-42F2-A0C7-12531F110590}">
      <dgm:prSet/>
      <dgm:spPr/>
      <dgm:t>
        <a:bodyPr/>
        <a:lstStyle/>
        <a:p>
          <a:endParaRPr lang="en-US"/>
        </a:p>
      </dgm:t>
    </dgm:pt>
    <dgm:pt modelId="{44DA9F19-172E-484C-B54A-C51F617B061B}">
      <dgm:prSet phldrT="[Text]"/>
      <dgm:spPr/>
      <dgm:t>
        <a:bodyPr/>
        <a:lstStyle/>
        <a:p>
          <a:r>
            <a:rPr lang="en-US" dirty="0" smtClean="0">
              <a:latin typeface="Calibri" panose="020F0502020204030204" pitchFamily="34" charset="0"/>
            </a:rPr>
            <a:t>PMU</a:t>
          </a:r>
          <a:endParaRPr lang="en-US" dirty="0">
            <a:latin typeface="Calibri" panose="020F0502020204030204" pitchFamily="34" charset="0"/>
          </a:endParaRPr>
        </a:p>
      </dgm:t>
    </dgm:pt>
    <dgm:pt modelId="{6560C302-F81D-4829-AE98-0605A44F2A2A}" type="parTrans" cxnId="{66F76E3C-C9CD-4AD0-9E12-E0FAB075F4CB}">
      <dgm:prSet/>
      <dgm:spPr/>
      <dgm:t>
        <a:bodyPr/>
        <a:lstStyle/>
        <a:p>
          <a:endParaRPr lang="en-US"/>
        </a:p>
      </dgm:t>
    </dgm:pt>
    <dgm:pt modelId="{48FB5704-EDAF-46EF-8406-3D88817A1BF7}" type="sibTrans" cxnId="{66F76E3C-C9CD-4AD0-9E12-E0FAB075F4CB}">
      <dgm:prSet/>
      <dgm:spPr/>
      <dgm:t>
        <a:bodyPr/>
        <a:lstStyle/>
        <a:p>
          <a:endParaRPr lang="en-US"/>
        </a:p>
      </dgm:t>
    </dgm:pt>
    <dgm:pt modelId="{315B47D4-39A5-4005-B8AC-F7C574F4D84F}">
      <dgm:prSet phldrT="[Text]"/>
      <dgm:spPr/>
      <dgm:t>
        <a:bodyPr/>
        <a:lstStyle/>
        <a:p>
          <a:r>
            <a:rPr lang="en-US" dirty="0" smtClean="0">
              <a:latin typeface="Calibri" panose="020F0502020204030204" pitchFamily="34" charset="0"/>
            </a:rPr>
            <a:t>Smart Metering</a:t>
          </a:r>
          <a:endParaRPr lang="en-US" dirty="0">
            <a:latin typeface="Calibri" panose="020F0502020204030204" pitchFamily="34" charset="0"/>
          </a:endParaRPr>
        </a:p>
      </dgm:t>
    </dgm:pt>
    <dgm:pt modelId="{028A049C-6F36-4B86-B434-5FD7BC372EC9}" type="parTrans" cxnId="{2C8A2D44-53A9-4501-9801-E8D67AB5CE3B}">
      <dgm:prSet/>
      <dgm:spPr/>
      <dgm:t>
        <a:bodyPr/>
        <a:lstStyle/>
        <a:p>
          <a:endParaRPr lang="en-US"/>
        </a:p>
      </dgm:t>
    </dgm:pt>
    <dgm:pt modelId="{E784D4EF-AFF5-4769-93C3-54020897B785}" type="sibTrans" cxnId="{2C8A2D44-53A9-4501-9801-E8D67AB5CE3B}">
      <dgm:prSet/>
      <dgm:spPr/>
      <dgm:t>
        <a:bodyPr/>
        <a:lstStyle/>
        <a:p>
          <a:endParaRPr lang="en-US"/>
        </a:p>
      </dgm:t>
    </dgm:pt>
    <dgm:pt modelId="{8E9F6A86-C190-497A-8F58-ABA6A9BA6636}" type="pres">
      <dgm:prSet presAssocID="{C17597C0-02F6-4B9A-8677-D2BF924D7429}" presName="hierChild1" presStyleCnt="0">
        <dgm:presLayoutVars>
          <dgm:chPref val="1"/>
          <dgm:dir/>
          <dgm:animOne val="branch"/>
          <dgm:animLvl val="lvl"/>
          <dgm:resizeHandles/>
        </dgm:presLayoutVars>
      </dgm:prSet>
      <dgm:spPr/>
      <dgm:t>
        <a:bodyPr/>
        <a:lstStyle/>
        <a:p>
          <a:endParaRPr lang="en-US"/>
        </a:p>
      </dgm:t>
    </dgm:pt>
    <dgm:pt modelId="{24C9734A-01C0-4BD6-ACE2-BD4D13E4EB29}" type="pres">
      <dgm:prSet presAssocID="{4BF4D554-728D-46A7-86A4-8B44865554C9}" presName="hierRoot1" presStyleCnt="0"/>
      <dgm:spPr/>
    </dgm:pt>
    <dgm:pt modelId="{46E589C1-9EB3-4C22-9E5A-1D45C623D134}" type="pres">
      <dgm:prSet presAssocID="{4BF4D554-728D-46A7-86A4-8B44865554C9}" presName="composite" presStyleCnt="0"/>
      <dgm:spPr/>
    </dgm:pt>
    <dgm:pt modelId="{AD6BD72A-94EE-4E96-B679-958AEFF061B2}" type="pres">
      <dgm:prSet presAssocID="{4BF4D554-728D-46A7-86A4-8B44865554C9}" presName="background" presStyleLbl="node0" presStyleIdx="0" presStyleCnt="1"/>
      <dgm:spPr/>
    </dgm:pt>
    <dgm:pt modelId="{37804AEE-38D1-4DD5-BC69-FC751F9FC00E}" type="pres">
      <dgm:prSet presAssocID="{4BF4D554-728D-46A7-86A4-8B44865554C9}" presName="text" presStyleLbl="fgAcc0" presStyleIdx="0" presStyleCnt="1">
        <dgm:presLayoutVars>
          <dgm:chPref val="3"/>
        </dgm:presLayoutVars>
      </dgm:prSet>
      <dgm:spPr/>
      <dgm:t>
        <a:bodyPr/>
        <a:lstStyle/>
        <a:p>
          <a:endParaRPr lang="en-US"/>
        </a:p>
      </dgm:t>
    </dgm:pt>
    <dgm:pt modelId="{8D08767F-C3E6-46BE-B929-12D5F2886A81}" type="pres">
      <dgm:prSet presAssocID="{4BF4D554-728D-46A7-86A4-8B44865554C9}" presName="hierChild2" presStyleCnt="0"/>
      <dgm:spPr/>
    </dgm:pt>
    <dgm:pt modelId="{0ACAC5A7-DD62-4A14-A00E-EEA5B629EC17}" type="pres">
      <dgm:prSet presAssocID="{21AA7CAA-E3D4-4811-AD3E-824B207B3197}" presName="Name10" presStyleLbl="parChTrans1D2" presStyleIdx="0" presStyleCnt="2"/>
      <dgm:spPr/>
      <dgm:t>
        <a:bodyPr/>
        <a:lstStyle/>
        <a:p>
          <a:endParaRPr lang="en-US"/>
        </a:p>
      </dgm:t>
    </dgm:pt>
    <dgm:pt modelId="{28D27942-7750-41C4-BB89-4A03E3646419}" type="pres">
      <dgm:prSet presAssocID="{FB02A2FD-8054-4FEE-A586-0F41EC2C0AE3}" presName="hierRoot2" presStyleCnt="0"/>
      <dgm:spPr/>
    </dgm:pt>
    <dgm:pt modelId="{17682712-83EF-4ACC-9BB5-DF552A50CC23}" type="pres">
      <dgm:prSet presAssocID="{FB02A2FD-8054-4FEE-A586-0F41EC2C0AE3}" presName="composite2" presStyleCnt="0"/>
      <dgm:spPr/>
    </dgm:pt>
    <dgm:pt modelId="{1AD430B2-B3B4-4136-9878-201C0960BF6C}" type="pres">
      <dgm:prSet presAssocID="{FB02A2FD-8054-4FEE-A586-0F41EC2C0AE3}" presName="background2" presStyleLbl="node2" presStyleIdx="0" presStyleCnt="2"/>
      <dgm:spPr/>
    </dgm:pt>
    <dgm:pt modelId="{0326F85E-C6F8-4F00-906D-4211CB1006C9}" type="pres">
      <dgm:prSet presAssocID="{FB02A2FD-8054-4FEE-A586-0F41EC2C0AE3}" presName="text2" presStyleLbl="fgAcc2" presStyleIdx="0" presStyleCnt="2">
        <dgm:presLayoutVars>
          <dgm:chPref val="3"/>
        </dgm:presLayoutVars>
      </dgm:prSet>
      <dgm:spPr/>
      <dgm:t>
        <a:bodyPr/>
        <a:lstStyle/>
        <a:p>
          <a:endParaRPr lang="en-US"/>
        </a:p>
      </dgm:t>
    </dgm:pt>
    <dgm:pt modelId="{951A86ED-C84D-4490-8831-E0AC2139C042}" type="pres">
      <dgm:prSet presAssocID="{FB02A2FD-8054-4FEE-A586-0F41EC2C0AE3}" presName="hierChild3" presStyleCnt="0"/>
      <dgm:spPr/>
    </dgm:pt>
    <dgm:pt modelId="{C3600962-EB1D-4BB0-9790-085FF51212FA}" type="pres">
      <dgm:prSet presAssocID="{39F9F22A-2E7C-4ACC-B7D4-9A6A1B76EB9D}" presName="Name17" presStyleLbl="parChTrans1D3" presStyleIdx="0" presStyleCnt="2"/>
      <dgm:spPr/>
      <dgm:t>
        <a:bodyPr/>
        <a:lstStyle/>
        <a:p>
          <a:endParaRPr lang="en-US"/>
        </a:p>
      </dgm:t>
    </dgm:pt>
    <dgm:pt modelId="{0690FE2C-3D25-4B7F-A0D3-A32A0C74081C}" type="pres">
      <dgm:prSet presAssocID="{C8B7012E-8C53-4466-8E1A-5094F44D0312}" presName="hierRoot3" presStyleCnt="0"/>
      <dgm:spPr/>
    </dgm:pt>
    <dgm:pt modelId="{728C49D0-1C11-470D-9E37-B065C684CDF6}" type="pres">
      <dgm:prSet presAssocID="{C8B7012E-8C53-4466-8E1A-5094F44D0312}" presName="composite3" presStyleCnt="0"/>
      <dgm:spPr/>
    </dgm:pt>
    <dgm:pt modelId="{536253B9-CC80-4E87-A2B2-01D3725E7851}" type="pres">
      <dgm:prSet presAssocID="{C8B7012E-8C53-4466-8E1A-5094F44D0312}" presName="background3" presStyleLbl="node3" presStyleIdx="0" presStyleCnt="2"/>
      <dgm:spPr/>
    </dgm:pt>
    <dgm:pt modelId="{FAE253F5-EB69-4E49-A6CC-0369E1415BEC}" type="pres">
      <dgm:prSet presAssocID="{C8B7012E-8C53-4466-8E1A-5094F44D0312}" presName="text3" presStyleLbl="fgAcc3" presStyleIdx="0" presStyleCnt="2">
        <dgm:presLayoutVars>
          <dgm:chPref val="3"/>
        </dgm:presLayoutVars>
      </dgm:prSet>
      <dgm:spPr/>
      <dgm:t>
        <a:bodyPr/>
        <a:lstStyle/>
        <a:p>
          <a:endParaRPr lang="en-US"/>
        </a:p>
      </dgm:t>
    </dgm:pt>
    <dgm:pt modelId="{399EC85F-3B76-4AFE-AD81-199BE7918132}" type="pres">
      <dgm:prSet presAssocID="{C8B7012E-8C53-4466-8E1A-5094F44D0312}" presName="hierChild4" presStyleCnt="0"/>
      <dgm:spPr/>
    </dgm:pt>
    <dgm:pt modelId="{5EF8E862-121B-441F-BF1A-4E0E42B480D5}" type="pres">
      <dgm:prSet presAssocID="{6560C302-F81D-4829-AE98-0605A44F2A2A}" presName="Name17" presStyleLbl="parChTrans1D3" presStyleIdx="1" presStyleCnt="2"/>
      <dgm:spPr/>
      <dgm:t>
        <a:bodyPr/>
        <a:lstStyle/>
        <a:p>
          <a:endParaRPr lang="en-US"/>
        </a:p>
      </dgm:t>
    </dgm:pt>
    <dgm:pt modelId="{DE0F09B5-6749-4FDC-8892-95E10B00B391}" type="pres">
      <dgm:prSet presAssocID="{44DA9F19-172E-484C-B54A-C51F617B061B}" presName="hierRoot3" presStyleCnt="0"/>
      <dgm:spPr/>
    </dgm:pt>
    <dgm:pt modelId="{B3184D88-64E7-4ED7-ACC5-F7522981960F}" type="pres">
      <dgm:prSet presAssocID="{44DA9F19-172E-484C-B54A-C51F617B061B}" presName="composite3" presStyleCnt="0"/>
      <dgm:spPr/>
    </dgm:pt>
    <dgm:pt modelId="{22FE543B-6260-47CD-BEB3-A5AB9F02982C}" type="pres">
      <dgm:prSet presAssocID="{44DA9F19-172E-484C-B54A-C51F617B061B}" presName="background3" presStyleLbl="node3" presStyleIdx="1" presStyleCnt="2"/>
      <dgm:spPr/>
    </dgm:pt>
    <dgm:pt modelId="{3083D0C1-D1AD-4EDE-BC88-B3C9224F9AE3}" type="pres">
      <dgm:prSet presAssocID="{44DA9F19-172E-484C-B54A-C51F617B061B}" presName="text3" presStyleLbl="fgAcc3" presStyleIdx="1" presStyleCnt="2">
        <dgm:presLayoutVars>
          <dgm:chPref val="3"/>
        </dgm:presLayoutVars>
      </dgm:prSet>
      <dgm:spPr/>
      <dgm:t>
        <a:bodyPr/>
        <a:lstStyle/>
        <a:p>
          <a:endParaRPr lang="en-US"/>
        </a:p>
      </dgm:t>
    </dgm:pt>
    <dgm:pt modelId="{4A289041-275A-433A-BC93-FD32746A33DA}" type="pres">
      <dgm:prSet presAssocID="{44DA9F19-172E-484C-B54A-C51F617B061B}" presName="hierChild4" presStyleCnt="0"/>
      <dgm:spPr/>
    </dgm:pt>
    <dgm:pt modelId="{BFAC764F-595C-4186-8F51-1BC58BE5E61E}" type="pres">
      <dgm:prSet presAssocID="{028A049C-6F36-4B86-B434-5FD7BC372EC9}" presName="Name10" presStyleLbl="parChTrans1D2" presStyleIdx="1" presStyleCnt="2"/>
      <dgm:spPr/>
      <dgm:t>
        <a:bodyPr/>
        <a:lstStyle/>
        <a:p>
          <a:endParaRPr lang="en-US"/>
        </a:p>
      </dgm:t>
    </dgm:pt>
    <dgm:pt modelId="{AC141353-E272-491C-812C-B30D6C184C54}" type="pres">
      <dgm:prSet presAssocID="{315B47D4-39A5-4005-B8AC-F7C574F4D84F}" presName="hierRoot2" presStyleCnt="0"/>
      <dgm:spPr/>
    </dgm:pt>
    <dgm:pt modelId="{FD3B2848-4501-4AE0-8735-A574AD49DE03}" type="pres">
      <dgm:prSet presAssocID="{315B47D4-39A5-4005-B8AC-F7C574F4D84F}" presName="composite2" presStyleCnt="0"/>
      <dgm:spPr/>
    </dgm:pt>
    <dgm:pt modelId="{DED3F6DE-2635-4FE9-898A-665A7220F210}" type="pres">
      <dgm:prSet presAssocID="{315B47D4-39A5-4005-B8AC-F7C574F4D84F}" presName="background2" presStyleLbl="node2" presStyleIdx="1" presStyleCnt="2"/>
      <dgm:spPr/>
    </dgm:pt>
    <dgm:pt modelId="{DF36A68B-CCAA-4298-B872-E66AFBA15813}" type="pres">
      <dgm:prSet presAssocID="{315B47D4-39A5-4005-B8AC-F7C574F4D84F}" presName="text2" presStyleLbl="fgAcc2" presStyleIdx="1" presStyleCnt="2">
        <dgm:presLayoutVars>
          <dgm:chPref val="3"/>
        </dgm:presLayoutVars>
      </dgm:prSet>
      <dgm:spPr/>
      <dgm:t>
        <a:bodyPr/>
        <a:lstStyle/>
        <a:p>
          <a:endParaRPr lang="en-US"/>
        </a:p>
      </dgm:t>
    </dgm:pt>
    <dgm:pt modelId="{897677B4-B7CB-4BEE-A0C0-5C022192F12F}" type="pres">
      <dgm:prSet presAssocID="{315B47D4-39A5-4005-B8AC-F7C574F4D84F}" presName="hierChild3" presStyleCnt="0"/>
      <dgm:spPr/>
    </dgm:pt>
  </dgm:ptLst>
  <dgm:cxnLst>
    <dgm:cxn modelId="{DF36FA88-4EBB-4D6E-8FF9-35518E46DBD8}" type="presOf" srcId="{44DA9F19-172E-484C-B54A-C51F617B061B}" destId="{3083D0C1-D1AD-4EDE-BC88-B3C9224F9AE3}" srcOrd="0" destOrd="0" presId="urn:microsoft.com/office/officeart/2005/8/layout/hierarchy1"/>
    <dgm:cxn modelId="{C9937B58-B331-450F-A2B2-5AAB69F58EB9}" type="presOf" srcId="{315B47D4-39A5-4005-B8AC-F7C574F4D84F}" destId="{DF36A68B-CCAA-4298-B872-E66AFBA15813}" srcOrd="0" destOrd="0" presId="urn:microsoft.com/office/officeart/2005/8/layout/hierarchy1"/>
    <dgm:cxn modelId="{A1650A1B-1082-4430-AB0E-27C7658B7171}" type="presOf" srcId="{028A049C-6F36-4B86-B434-5FD7BC372EC9}" destId="{BFAC764F-595C-4186-8F51-1BC58BE5E61E}" srcOrd="0" destOrd="0" presId="urn:microsoft.com/office/officeart/2005/8/layout/hierarchy1"/>
    <dgm:cxn modelId="{D13E694D-7018-4857-8F9A-96E8214C6CA6}" type="presOf" srcId="{C17597C0-02F6-4B9A-8677-D2BF924D7429}" destId="{8E9F6A86-C190-497A-8F58-ABA6A9BA6636}" srcOrd="0" destOrd="0" presId="urn:microsoft.com/office/officeart/2005/8/layout/hierarchy1"/>
    <dgm:cxn modelId="{4E41AE4C-7B8D-46C7-8C5F-27074CB35F9B}" type="presOf" srcId="{39F9F22A-2E7C-4ACC-B7D4-9A6A1B76EB9D}" destId="{C3600962-EB1D-4BB0-9790-085FF51212FA}" srcOrd="0" destOrd="0" presId="urn:microsoft.com/office/officeart/2005/8/layout/hierarchy1"/>
    <dgm:cxn modelId="{6BED4AE0-325F-462E-B775-BC8A0B34F303}" type="presOf" srcId="{FB02A2FD-8054-4FEE-A586-0F41EC2C0AE3}" destId="{0326F85E-C6F8-4F00-906D-4211CB1006C9}" srcOrd="0" destOrd="0" presId="urn:microsoft.com/office/officeart/2005/8/layout/hierarchy1"/>
    <dgm:cxn modelId="{F7D2AC4A-7258-46C2-B781-671486863751}" type="presOf" srcId="{6560C302-F81D-4829-AE98-0605A44F2A2A}" destId="{5EF8E862-121B-441F-BF1A-4E0E42B480D5}" srcOrd="0" destOrd="0" presId="urn:microsoft.com/office/officeart/2005/8/layout/hierarchy1"/>
    <dgm:cxn modelId="{2C8A2D44-53A9-4501-9801-E8D67AB5CE3B}" srcId="{4BF4D554-728D-46A7-86A4-8B44865554C9}" destId="{315B47D4-39A5-4005-B8AC-F7C574F4D84F}" srcOrd="1" destOrd="0" parTransId="{028A049C-6F36-4B86-B434-5FD7BC372EC9}" sibTransId="{E784D4EF-AFF5-4769-93C3-54020897B785}"/>
    <dgm:cxn modelId="{57CC8A5D-F633-491B-B351-82F9BD794B0A}" type="presOf" srcId="{21AA7CAA-E3D4-4811-AD3E-824B207B3197}" destId="{0ACAC5A7-DD62-4A14-A00E-EEA5B629EC17}" srcOrd="0" destOrd="0" presId="urn:microsoft.com/office/officeart/2005/8/layout/hierarchy1"/>
    <dgm:cxn modelId="{F8EE2130-77FE-4A52-8731-A48BF9F9D7CC}" srcId="{C17597C0-02F6-4B9A-8677-D2BF924D7429}" destId="{4BF4D554-728D-46A7-86A4-8B44865554C9}" srcOrd="0" destOrd="0" parTransId="{F0ED5C88-821E-4714-91AF-7EC938B85B1B}" sibTransId="{1CD79685-EDC8-4097-86CD-6C94ED8103F5}"/>
    <dgm:cxn modelId="{B64F597E-249D-405A-88F8-16EB78580F52}" type="presOf" srcId="{C8B7012E-8C53-4466-8E1A-5094F44D0312}" destId="{FAE253F5-EB69-4E49-A6CC-0369E1415BEC}" srcOrd="0" destOrd="0" presId="urn:microsoft.com/office/officeart/2005/8/layout/hierarchy1"/>
    <dgm:cxn modelId="{66F76E3C-C9CD-4AD0-9E12-E0FAB075F4CB}" srcId="{FB02A2FD-8054-4FEE-A586-0F41EC2C0AE3}" destId="{44DA9F19-172E-484C-B54A-C51F617B061B}" srcOrd="1" destOrd="0" parTransId="{6560C302-F81D-4829-AE98-0605A44F2A2A}" sibTransId="{48FB5704-EDAF-46EF-8406-3D88817A1BF7}"/>
    <dgm:cxn modelId="{C9DB0406-8EC3-4D67-A8B1-006FA803A86A}" srcId="{4BF4D554-728D-46A7-86A4-8B44865554C9}" destId="{FB02A2FD-8054-4FEE-A586-0F41EC2C0AE3}" srcOrd="0" destOrd="0" parTransId="{21AA7CAA-E3D4-4811-AD3E-824B207B3197}" sibTransId="{8AE4ED9A-4CE9-4B06-BC44-72C73B1D0B11}"/>
    <dgm:cxn modelId="{5FD01F72-93E5-42F2-A0C7-12531F110590}" srcId="{FB02A2FD-8054-4FEE-A586-0F41EC2C0AE3}" destId="{C8B7012E-8C53-4466-8E1A-5094F44D0312}" srcOrd="0" destOrd="0" parTransId="{39F9F22A-2E7C-4ACC-B7D4-9A6A1B76EB9D}" sibTransId="{622489CE-E747-4959-AD51-B2590ED2DE6C}"/>
    <dgm:cxn modelId="{CBE30001-4999-4AA1-A68F-0FA50E4F72C9}" type="presOf" srcId="{4BF4D554-728D-46A7-86A4-8B44865554C9}" destId="{37804AEE-38D1-4DD5-BC69-FC751F9FC00E}" srcOrd="0" destOrd="0" presId="urn:microsoft.com/office/officeart/2005/8/layout/hierarchy1"/>
    <dgm:cxn modelId="{BE97A861-3116-4AC0-A336-C35B2B9617D2}" type="presParOf" srcId="{8E9F6A86-C190-497A-8F58-ABA6A9BA6636}" destId="{24C9734A-01C0-4BD6-ACE2-BD4D13E4EB29}" srcOrd="0" destOrd="0" presId="urn:microsoft.com/office/officeart/2005/8/layout/hierarchy1"/>
    <dgm:cxn modelId="{8333CAA8-67F2-446C-834B-917A0E982057}" type="presParOf" srcId="{24C9734A-01C0-4BD6-ACE2-BD4D13E4EB29}" destId="{46E589C1-9EB3-4C22-9E5A-1D45C623D134}" srcOrd="0" destOrd="0" presId="urn:microsoft.com/office/officeart/2005/8/layout/hierarchy1"/>
    <dgm:cxn modelId="{8C5D364B-5C51-4C60-A97E-44837A7BFC40}" type="presParOf" srcId="{46E589C1-9EB3-4C22-9E5A-1D45C623D134}" destId="{AD6BD72A-94EE-4E96-B679-958AEFF061B2}" srcOrd="0" destOrd="0" presId="urn:microsoft.com/office/officeart/2005/8/layout/hierarchy1"/>
    <dgm:cxn modelId="{7F949196-3BE4-4FFC-9A84-B9132FF98BF6}" type="presParOf" srcId="{46E589C1-9EB3-4C22-9E5A-1D45C623D134}" destId="{37804AEE-38D1-4DD5-BC69-FC751F9FC00E}" srcOrd="1" destOrd="0" presId="urn:microsoft.com/office/officeart/2005/8/layout/hierarchy1"/>
    <dgm:cxn modelId="{7F0CC93C-685D-443C-B465-92501957A768}" type="presParOf" srcId="{24C9734A-01C0-4BD6-ACE2-BD4D13E4EB29}" destId="{8D08767F-C3E6-46BE-B929-12D5F2886A81}" srcOrd="1" destOrd="0" presId="urn:microsoft.com/office/officeart/2005/8/layout/hierarchy1"/>
    <dgm:cxn modelId="{13B9C4DC-7BA9-430F-B2F3-8EEB72ED6814}" type="presParOf" srcId="{8D08767F-C3E6-46BE-B929-12D5F2886A81}" destId="{0ACAC5A7-DD62-4A14-A00E-EEA5B629EC17}" srcOrd="0" destOrd="0" presId="urn:microsoft.com/office/officeart/2005/8/layout/hierarchy1"/>
    <dgm:cxn modelId="{D60C1F66-D865-4166-8CC0-43756CD35269}" type="presParOf" srcId="{8D08767F-C3E6-46BE-B929-12D5F2886A81}" destId="{28D27942-7750-41C4-BB89-4A03E3646419}" srcOrd="1" destOrd="0" presId="urn:microsoft.com/office/officeart/2005/8/layout/hierarchy1"/>
    <dgm:cxn modelId="{E735E667-E59E-4C09-A126-A369FEF19FC7}" type="presParOf" srcId="{28D27942-7750-41C4-BB89-4A03E3646419}" destId="{17682712-83EF-4ACC-9BB5-DF552A50CC23}" srcOrd="0" destOrd="0" presId="urn:microsoft.com/office/officeart/2005/8/layout/hierarchy1"/>
    <dgm:cxn modelId="{07966E6C-FA4A-4E44-ACE6-147E8BE5A291}" type="presParOf" srcId="{17682712-83EF-4ACC-9BB5-DF552A50CC23}" destId="{1AD430B2-B3B4-4136-9878-201C0960BF6C}" srcOrd="0" destOrd="0" presId="urn:microsoft.com/office/officeart/2005/8/layout/hierarchy1"/>
    <dgm:cxn modelId="{CE32FA54-45E3-4E05-8B08-5CB44C100FE5}" type="presParOf" srcId="{17682712-83EF-4ACC-9BB5-DF552A50CC23}" destId="{0326F85E-C6F8-4F00-906D-4211CB1006C9}" srcOrd="1" destOrd="0" presId="urn:microsoft.com/office/officeart/2005/8/layout/hierarchy1"/>
    <dgm:cxn modelId="{9619B1E8-D68A-440A-96BC-94927E6E3900}" type="presParOf" srcId="{28D27942-7750-41C4-BB89-4A03E3646419}" destId="{951A86ED-C84D-4490-8831-E0AC2139C042}" srcOrd="1" destOrd="0" presId="urn:microsoft.com/office/officeart/2005/8/layout/hierarchy1"/>
    <dgm:cxn modelId="{FEA792C3-D773-4B6D-BEBE-5F9872D0CC4D}" type="presParOf" srcId="{951A86ED-C84D-4490-8831-E0AC2139C042}" destId="{C3600962-EB1D-4BB0-9790-085FF51212FA}" srcOrd="0" destOrd="0" presId="urn:microsoft.com/office/officeart/2005/8/layout/hierarchy1"/>
    <dgm:cxn modelId="{E9111EB3-E7C3-417A-B219-97D9998A1E25}" type="presParOf" srcId="{951A86ED-C84D-4490-8831-E0AC2139C042}" destId="{0690FE2C-3D25-4B7F-A0D3-A32A0C74081C}" srcOrd="1" destOrd="0" presId="urn:microsoft.com/office/officeart/2005/8/layout/hierarchy1"/>
    <dgm:cxn modelId="{AF02E303-1567-47DB-86A9-0620EE620F41}" type="presParOf" srcId="{0690FE2C-3D25-4B7F-A0D3-A32A0C74081C}" destId="{728C49D0-1C11-470D-9E37-B065C684CDF6}" srcOrd="0" destOrd="0" presId="urn:microsoft.com/office/officeart/2005/8/layout/hierarchy1"/>
    <dgm:cxn modelId="{58702B2D-6FF7-4B52-BF4E-B93158BD12D7}" type="presParOf" srcId="{728C49D0-1C11-470D-9E37-B065C684CDF6}" destId="{536253B9-CC80-4E87-A2B2-01D3725E7851}" srcOrd="0" destOrd="0" presId="urn:microsoft.com/office/officeart/2005/8/layout/hierarchy1"/>
    <dgm:cxn modelId="{62A4F74B-7F02-4F74-8AD3-A4A32219DF81}" type="presParOf" srcId="{728C49D0-1C11-470D-9E37-B065C684CDF6}" destId="{FAE253F5-EB69-4E49-A6CC-0369E1415BEC}" srcOrd="1" destOrd="0" presId="urn:microsoft.com/office/officeart/2005/8/layout/hierarchy1"/>
    <dgm:cxn modelId="{F371632C-A7D5-4735-B104-2D209186CC4D}" type="presParOf" srcId="{0690FE2C-3D25-4B7F-A0D3-A32A0C74081C}" destId="{399EC85F-3B76-4AFE-AD81-199BE7918132}" srcOrd="1" destOrd="0" presId="urn:microsoft.com/office/officeart/2005/8/layout/hierarchy1"/>
    <dgm:cxn modelId="{390A2ED4-0791-436C-968F-02DD5B37DFDA}" type="presParOf" srcId="{951A86ED-C84D-4490-8831-E0AC2139C042}" destId="{5EF8E862-121B-441F-BF1A-4E0E42B480D5}" srcOrd="2" destOrd="0" presId="urn:microsoft.com/office/officeart/2005/8/layout/hierarchy1"/>
    <dgm:cxn modelId="{2B4F54BF-A45E-490A-BAEF-BB92E1902D78}" type="presParOf" srcId="{951A86ED-C84D-4490-8831-E0AC2139C042}" destId="{DE0F09B5-6749-4FDC-8892-95E10B00B391}" srcOrd="3" destOrd="0" presId="urn:microsoft.com/office/officeart/2005/8/layout/hierarchy1"/>
    <dgm:cxn modelId="{EE868045-65A6-4B4E-9EA5-D1D94D52C30C}" type="presParOf" srcId="{DE0F09B5-6749-4FDC-8892-95E10B00B391}" destId="{B3184D88-64E7-4ED7-ACC5-F7522981960F}" srcOrd="0" destOrd="0" presId="urn:microsoft.com/office/officeart/2005/8/layout/hierarchy1"/>
    <dgm:cxn modelId="{9535D956-94A0-44AD-8D94-78588F07F5AB}" type="presParOf" srcId="{B3184D88-64E7-4ED7-ACC5-F7522981960F}" destId="{22FE543B-6260-47CD-BEB3-A5AB9F02982C}" srcOrd="0" destOrd="0" presId="urn:microsoft.com/office/officeart/2005/8/layout/hierarchy1"/>
    <dgm:cxn modelId="{A7A89B3D-DAC8-414E-B189-05D6A556CF1B}" type="presParOf" srcId="{B3184D88-64E7-4ED7-ACC5-F7522981960F}" destId="{3083D0C1-D1AD-4EDE-BC88-B3C9224F9AE3}" srcOrd="1" destOrd="0" presId="urn:microsoft.com/office/officeart/2005/8/layout/hierarchy1"/>
    <dgm:cxn modelId="{05A2C081-1DE3-49D5-B1B0-1BE079CFFA18}" type="presParOf" srcId="{DE0F09B5-6749-4FDC-8892-95E10B00B391}" destId="{4A289041-275A-433A-BC93-FD32746A33DA}" srcOrd="1" destOrd="0" presId="urn:microsoft.com/office/officeart/2005/8/layout/hierarchy1"/>
    <dgm:cxn modelId="{1E624000-1A8C-46A3-A08E-A004DBFA923C}" type="presParOf" srcId="{8D08767F-C3E6-46BE-B929-12D5F2886A81}" destId="{BFAC764F-595C-4186-8F51-1BC58BE5E61E}" srcOrd="2" destOrd="0" presId="urn:microsoft.com/office/officeart/2005/8/layout/hierarchy1"/>
    <dgm:cxn modelId="{88928299-289A-4D62-8AAD-86FAFD7FEEC1}" type="presParOf" srcId="{8D08767F-C3E6-46BE-B929-12D5F2886A81}" destId="{AC141353-E272-491C-812C-B30D6C184C54}" srcOrd="3" destOrd="0" presId="urn:microsoft.com/office/officeart/2005/8/layout/hierarchy1"/>
    <dgm:cxn modelId="{95CA1DB8-23D8-45C7-9CEA-F30DD6C447ED}" type="presParOf" srcId="{AC141353-E272-491C-812C-B30D6C184C54}" destId="{FD3B2848-4501-4AE0-8735-A574AD49DE03}" srcOrd="0" destOrd="0" presId="urn:microsoft.com/office/officeart/2005/8/layout/hierarchy1"/>
    <dgm:cxn modelId="{0B6A7487-F105-45C7-A9D2-DCF35F2243EF}" type="presParOf" srcId="{FD3B2848-4501-4AE0-8735-A574AD49DE03}" destId="{DED3F6DE-2635-4FE9-898A-665A7220F210}" srcOrd="0" destOrd="0" presId="urn:microsoft.com/office/officeart/2005/8/layout/hierarchy1"/>
    <dgm:cxn modelId="{97E99F51-0643-468B-84B0-33D94476E709}" type="presParOf" srcId="{FD3B2848-4501-4AE0-8735-A574AD49DE03}" destId="{DF36A68B-CCAA-4298-B872-E66AFBA15813}" srcOrd="1" destOrd="0" presId="urn:microsoft.com/office/officeart/2005/8/layout/hierarchy1"/>
    <dgm:cxn modelId="{02318118-A23C-485D-97D7-7E6E236CA443}" type="presParOf" srcId="{AC141353-E272-491C-812C-B30D6C184C54}" destId="{897677B4-B7CB-4BEE-A0C0-5C022192F12F}" srcOrd="1" destOrd="0" presId="urn:microsoft.com/office/officeart/2005/8/layout/hierarchy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6025DC1-D479-4978-A62D-3A2846106B6D}" type="doc">
      <dgm:prSet loTypeId="urn:microsoft.com/office/officeart/2005/8/layout/gear1" loCatId="relationship" qsTypeId="urn:microsoft.com/office/officeart/2005/8/quickstyle/simple1" qsCatId="simple" csTypeId="urn:microsoft.com/office/officeart/2005/8/colors/accent1_2" csCatId="accent1" phldr="1"/>
      <dgm:spPr/>
      <dgm:t>
        <a:bodyPr/>
        <a:lstStyle/>
        <a:p>
          <a:endParaRPr lang="en-US"/>
        </a:p>
      </dgm:t>
    </dgm:pt>
    <dgm:pt modelId="{A33B10ED-0DD3-47A7-B7A0-36D499952600}">
      <dgm:prSet/>
      <dgm:spPr/>
      <dgm:t>
        <a:bodyPr/>
        <a:lstStyle/>
        <a:p>
          <a:pPr rtl="0"/>
          <a:r>
            <a:rPr lang="en-US" b="1" dirty="0" smtClean="0">
              <a:solidFill>
                <a:schemeClr val="tx1"/>
              </a:solidFill>
            </a:rPr>
            <a:t>EPAC</a:t>
          </a:r>
          <a:endParaRPr lang="en-US" dirty="0">
            <a:solidFill>
              <a:schemeClr val="tx1"/>
            </a:solidFill>
          </a:endParaRPr>
        </a:p>
      </dgm:t>
    </dgm:pt>
    <dgm:pt modelId="{97A5FFB1-1550-49B5-B75B-75A6F19484AE}" type="parTrans" cxnId="{C4BF9504-3D33-453F-99E9-677419D997C0}">
      <dgm:prSet/>
      <dgm:spPr/>
      <dgm:t>
        <a:bodyPr/>
        <a:lstStyle/>
        <a:p>
          <a:endParaRPr lang="en-US"/>
        </a:p>
      </dgm:t>
    </dgm:pt>
    <dgm:pt modelId="{28A3BF63-228E-4573-B8E8-C81C9E828F41}" type="sibTrans" cxnId="{C4BF9504-3D33-453F-99E9-677419D997C0}">
      <dgm:prSet/>
      <dgm:spPr/>
      <dgm:t>
        <a:bodyPr/>
        <a:lstStyle/>
        <a:p>
          <a:endParaRPr lang="en-US"/>
        </a:p>
      </dgm:t>
    </dgm:pt>
    <dgm:pt modelId="{0EA54951-F536-4997-982E-5E9DBFADBBAF}">
      <dgm:prSet custT="1"/>
      <dgm:spPr/>
      <dgm:t>
        <a:bodyPr/>
        <a:lstStyle/>
        <a:p>
          <a:pPr rtl="0"/>
          <a:r>
            <a:rPr lang="en-US" sz="2200" dirty="0" smtClean="0">
              <a:solidFill>
                <a:schemeClr val="tx1"/>
              </a:solidFill>
            </a:rPr>
            <a:t>Industry</a:t>
          </a:r>
          <a:endParaRPr lang="en-US" sz="2200" dirty="0">
            <a:solidFill>
              <a:schemeClr val="tx1"/>
            </a:solidFill>
          </a:endParaRPr>
        </a:p>
      </dgm:t>
    </dgm:pt>
    <dgm:pt modelId="{E8C4A5F4-D99E-4535-92BE-DBB253B4BBC6}" type="parTrans" cxnId="{225E8886-29A4-48A2-B563-28590164CB49}">
      <dgm:prSet/>
      <dgm:spPr/>
      <dgm:t>
        <a:bodyPr/>
        <a:lstStyle/>
        <a:p>
          <a:endParaRPr lang="en-US"/>
        </a:p>
      </dgm:t>
    </dgm:pt>
    <dgm:pt modelId="{2B3A6695-6EF4-4166-8D03-A5D7801E8779}" type="sibTrans" cxnId="{225E8886-29A4-48A2-B563-28590164CB49}">
      <dgm:prSet/>
      <dgm:spPr/>
      <dgm:t>
        <a:bodyPr/>
        <a:lstStyle/>
        <a:p>
          <a:endParaRPr lang="en-US"/>
        </a:p>
      </dgm:t>
    </dgm:pt>
    <dgm:pt modelId="{EF7221BE-169A-4CBF-A2B4-20302ACBB9A5}">
      <dgm:prSet custT="1"/>
      <dgm:spPr/>
      <dgm:t>
        <a:bodyPr/>
        <a:lstStyle/>
        <a:p>
          <a:pPr rtl="0"/>
          <a:r>
            <a:rPr lang="en-US" sz="2200" dirty="0" smtClean="0">
              <a:solidFill>
                <a:schemeClr val="tx1"/>
              </a:solidFill>
            </a:rPr>
            <a:t>University</a:t>
          </a:r>
          <a:endParaRPr lang="en-US" sz="2200" dirty="0">
            <a:solidFill>
              <a:schemeClr val="tx1"/>
            </a:solidFill>
          </a:endParaRPr>
        </a:p>
      </dgm:t>
    </dgm:pt>
    <dgm:pt modelId="{8A82874D-84BF-468D-A701-CFC1F292DC91}" type="parTrans" cxnId="{0B336D76-221A-4AE4-A664-F17ABF0CF35B}">
      <dgm:prSet/>
      <dgm:spPr/>
      <dgm:t>
        <a:bodyPr/>
        <a:lstStyle/>
        <a:p>
          <a:endParaRPr lang="en-US"/>
        </a:p>
      </dgm:t>
    </dgm:pt>
    <dgm:pt modelId="{A6259D6C-FE58-4326-A995-2E337F9F8480}" type="sibTrans" cxnId="{0B336D76-221A-4AE4-A664-F17ABF0CF35B}">
      <dgm:prSet/>
      <dgm:spPr/>
      <dgm:t>
        <a:bodyPr/>
        <a:lstStyle/>
        <a:p>
          <a:endParaRPr lang="en-US"/>
        </a:p>
      </dgm:t>
    </dgm:pt>
    <dgm:pt modelId="{4DCD2286-DA0A-46F8-BB9D-0A7913EF8A2C}">
      <dgm:prSet custT="1"/>
      <dgm:spPr/>
      <dgm:t>
        <a:bodyPr/>
        <a:lstStyle/>
        <a:p>
          <a:pPr rtl="0"/>
          <a:r>
            <a:rPr lang="en-US" sz="2000" dirty="0" smtClean="0"/>
            <a:t>Industry Driven</a:t>
          </a:r>
          <a:endParaRPr lang="en-US" sz="2000" dirty="0"/>
        </a:p>
      </dgm:t>
    </dgm:pt>
    <dgm:pt modelId="{D19DEBF2-04C9-4B9B-9CF6-5B5FEF008CC3}" type="parTrans" cxnId="{3E12CDD9-573D-4BC5-A1DC-4219034CA769}">
      <dgm:prSet/>
      <dgm:spPr/>
      <dgm:t>
        <a:bodyPr/>
        <a:lstStyle/>
        <a:p>
          <a:endParaRPr lang="en-US"/>
        </a:p>
      </dgm:t>
    </dgm:pt>
    <dgm:pt modelId="{1C073A74-E708-40CF-9B7B-6C69918B93F7}" type="sibTrans" cxnId="{3E12CDD9-573D-4BC5-A1DC-4219034CA769}">
      <dgm:prSet/>
      <dgm:spPr/>
      <dgm:t>
        <a:bodyPr/>
        <a:lstStyle/>
        <a:p>
          <a:endParaRPr lang="en-US"/>
        </a:p>
      </dgm:t>
    </dgm:pt>
    <dgm:pt modelId="{836211D2-C296-4C49-BE81-4CC3153C2BB2}">
      <dgm:prSet custT="1"/>
      <dgm:spPr/>
      <dgm:t>
        <a:bodyPr/>
        <a:lstStyle/>
        <a:p>
          <a:pPr rtl="0"/>
          <a:r>
            <a:rPr lang="en-US" sz="2000" dirty="0" smtClean="0"/>
            <a:t>University Inspired</a:t>
          </a:r>
          <a:endParaRPr lang="en-US" sz="2000" dirty="0"/>
        </a:p>
      </dgm:t>
    </dgm:pt>
    <dgm:pt modelId="{A838CEB9-4815-44B8-BB13-AFFBA81A082A}" type="parTrans" cxnId="{BB0652EE-7FB5-4CAC-9E55-69E24D52BBD9}">
      <dgm:prSet/>
      <dgm:spPr/>
      <dgm:t>
        <a:bodyPr/>
        <a:lstStyle/>
        <a:p>
          <a:endParaRPr lang="en-US"/>
        </a:p>
      </dgm:t>
    </dgm:pt>
    <dgm:pt modelId="{A0698587-CB3A-4828-842C-4F7A8084B76C}" type="sibTrans" cxnId="{BB0652EE-7FB5-4CAC-9E55-69E24D52BBD9}">
      <dgm:prSet/>
      <dgm:spPr/>
      <dgm:t>
        <a:bodyPr/>
        <a:lstStyle/>
        <a:p>
          <a:endParaRPr lang="en-US"/>
        </a:p>
      </dgm:t>
    </dgm:pt>
    <dgm:pt modelId="{54FCD7E4-7246-45B9-B7E5-05D81B6C7FCF}">
      <dgm:prSet custT="1"/>
      <dgm:spPr/>
      <dgm:t>
        <a:bodyPr/>
        <a:lstStyle/>
        <a:p>
          <a:pPr rtl="0"/>
          <a:r>
            <a:rPr lang="en-US" sz="2000" dirty="0" smtClean="0"/>
            <a:t>Innovative Research</a:t>
          </a:r>
          <a:endParaRPr lang="en-US" sz="2000" dirty="0"/>
        </a:p>
      </dgm:t>
    </dgm:pt>
    <dgm:pt modelId="{01F19CF2-37F6-4BAE-8210-1A491BBFB488}" type="parTrans" cxnId="{785A7933-7616-415F-86D0-4D21D46CC767}">
      <dgm:prSet/>
      <dgm:spPr/>
      <dgm:t>
        <a:bodyPr/>
        <a:lstStyle/>
        <a:p>
          <a:endParaRPr lang="en-US"/>
        </a:p>
      </dgm:t>
    </dgm:pt>
    <dgm:pt modelId="{2C1CAB1B-417A-465A-BAB2-D72CBB4003E6}" type="sibTrans" cxnId="{785A7933-7616-415F-86D0-4D21D46CC767}">
      <dgm:prSet/>
      <dgm:spPr/>
      <dgm:t>
        <a:bodyPr/>
        <a:lstStyle/>
        <a:p>
          <a:endParaRPr lang="en-US"/>
        </a:p>
      </dgm:t>
    </dgm:pt>
    <dgm:pt modelId="{1F9C593F-019A-42C2-96D4-9F95F9F37467}">
      <dgm:prSet custScaleX="183065" custScaleY="129565" custLinFactX="-100000" custLinFactNeighborX="-125308" custLinFactNeighborY="-27697"/>
      <dgm:spPr/>
      <dgm:t>
        <a:bodyPr/>
        <a:lstStyle/>
        <a:p>
          <a:endParaRPr lang="en-US"/>
        </a:p>
      </dgm:t>
    </dgm:pt>
    <dgm:pt modelId="{CF783EB2-789A-461D-8BFB-A6312D221A0D}" type="parTrans" cxnId="{7C845828-07D6-4AE1-8067-3C16D818187F}">
      <dgm:prSet/>
      <dgm:spPr/>
      <dgm:t>
        <a:bodyPr/>
        <a:lstStyle/>
        <a:p>
          <a:endParaRPr lang="en-US"/>
        </a:p>
      </dgm:t>
    </dgm:pt>
    <dgm:pt modelId="{42B66647-7AFD-4D26-817F-214EFD8491B5}" type="sibTrans" cxnId="{7C845828-07D6-4AE1-8067-3C16D818187F}">
      <dgm:prSet/>
      <dgm:spPr/>
      <dgm:t>
        <a:bodyPr/>
        <a:lstStyle/>
        <a:p>
          <a:endParaRPr lang="en-US"/>
        </a:p>
      </dgm:t>
    </dgm:pt>
    <dgm:pt modelId="{27B33AAD-35E3-43FE-8EFB-4EB129BC593D}">
      <dgm:prSet custScaleX="183065" custScaleY="129565" custLinFactX="-100000" custLinFactNeighborX="-125308" custLinFactNeighborY="-27697"/>
      <dgm:spPr/>
      <dgm:t>
        <a:bodyPr/>
        <a:lstStyle/>
        <a:p>
          <a:endParaRPr lang="en-US"/>
        </a:p>
      </dgm:t>
    </dgm:pt>
    <dgm:pt modelId="{E8A1D241-F31C-46CA-AFB5-CD4646D08E49}" type="parTrans" cxnId="{100DCDB9-F867-48B2-861E-3EB464C762A6}">
      <dgm:prSet/>
      <dgm:spPr/>
      <dgm:t>
        <a:bodyPr/>
        <a:lstStyle/>
        <a:p>
          <a:endParaRPr lang="en-US"/>
        </a:p>
      </dgm:t>
    </dgm:pt>
    <dgm:pt modelId="{6A37796C-6E6C-404F-95BD-FD0513EB06D5}" type="sibTrans" cxnId="{100DCDB9-F867-48B2-861E-3EB464C762A6}">
      <dgm:prSet/>
      <dgm:spPr/>
      <dgm:t>
        <a:bodyPr/>
        <a:lstStyle/>
        <a:p>
          <a:endParaRPr lang="en-US"/>
        </a:p>
      </dgm:t>
    </dgm:pt>
    <dgm:pt modelId="{18D818EC-4959-4BDB-BCFF-C6EDD4DF8105}">
      <dgm:prSet custScaleX="183065" custScaleY="129565" custLinFactX="-100000" custLinFactNeighborX="-125308" custLinFactNeighborY="-27697"/>
      <dgm:spPr/>
      <dgm:t>
        <a:bodyPr/>
        <a:lstStyle/>
        <a:p>
          <a:endParaRPr lang="en-US"/>
        </a:p>
      </dgm:t>
    </dgm:pt>
    <dgm:pt modelId="{FF970238-866B-4E8B-B776-567DBB3E0DA5}" type="parTrans" cxnId="{1BC72890-E2B1-4668-9730-93F42123BD65}">
      <dgm:prSet/>
      <dgm:spPr/>
      <dgm:t>
        <a:bodyPr/>
        <a:lstStyle/>
        <a:p>
          <a:endParaRPr lang="en-US"/>
        </a:p>
      </dgm:t>
    </dgm:pt>
    <dgm:pt modelId="{94105DDF-013A-4F39-B341-025FF60CCC66}" type="sibTrans" cxnId="{1BC72890-E2B1-4668-9730-93F42123BD65}">
      <dgm:prSet/>
      <dgm:spPr/>
      <dgm:t>
        <a:bodyPr/>
        <a:lstStyle/>
        <a:p>
          <a:endParaRPr lang="en-US"/>
        </a:p>
      </dgm:t>
    </dgm:pt>
    <dgm:pt modelId="{83CDE761-7A8B-470A-B755-5D0335AEC9D9}" type="pres">
      <dgm:prSet presAssocID="{66025DC1-D479-4978-A62D-3A2846106B6D}" presName="composite" presStyleCnt="0">
        <dgm:presLayoutVars>
          <dgm:chMax val="3"/>
          <dgm:animLvl val="lvl"/>
          <dgm:resizeHandles val="exact"/>
        </dgm:presLayoutVars>
      </dgm:prSet>
      <dgm:spPr/>
      <dgm:t>
        <a:bodyPr/>
        <a:lstStyle/>
        <a:p>
          <a:endParaRPr lang="en-US"/>
        </a:p>
      </dgm:t>
    </dgm:pt>
    <dgm:pt modelId="{AA487F32-7E5F-4476-83F5-6964A417BD4C}" type="pres">
      <dgm:prSet presAssocID="{A33B10ED-0DD3-47A7-B7A0-36D499952600}" presName="gear1" presStyleLbl="node1" presStyleIdx="0" presStyleCnt="3" custScaleX="109663" custScaleY="105991" custLinFactNeighborX="56748" custLinFactNeighborY="-18652">
        <dgm:presLayoutVars>
          <dgm:chMax val="1"/>
          <dgm:bulletEnabled val="1"/>
        </dgm:presLayoutVars>
      </dgm:prSet>
      <dgm:spPr/>
      <dgm:t>
        <a:bodyPr/>
        <a:lstStyle/>
        <a:p>
          <a:endParaRPr lang="en-US"/>
        </a:p>
      </dgm:t>
    </dgm:pt>
    <dgm:pt modelId="{BC7343C8-9F14-461F-AE7C-CB2C06B1247B}" type="pres">
      <dgm:prSet presAssocID="{A33B10ED-0DD3-47A7-B7A0-36D499952600}" presName="gear1srcNode" presStyleLbl="node1" presStyleIdx="0" presStyleCnt="3"/>
      <dgm:spPr/>
      <dgm:t>
        <a:bodyPr/>
        <a:lstStyle/>
        <a:p>
          <a:endParaRPr lang="en-US"/>
        </a:p>
      </dgm:t>
    </dgm:pt>
    <dgm:pt modelId="{9AA90CC2-6908-485E-BC8E-FC42AB3B6EB8}" type="pres">
      <dgm:prSet presAssocID="{A33B10ED-0DD3-47A7-B7A0-36D499952600}" presName="gear1dstNode" presStyleLbl="node1" presStyleIdx="0" presStyleCnt="3"/>
      <dgm:spPr/>
      <dgm:t>
        <a:bodyPr/>
        <a:lstStyle/>
        <a:p>
          <a:endParaRPr lang="en-US"/>
        </a:p>
      </dgm:t>
    </dgm:pt>
    <dgm:pt modelId="{C5CE8A03-6634-467B-9A14-12C2A01B471B}" type="pres">
      <dgm:prSet presAssocID="{0EA54951-F536-4997-982E-5E9DBFADBBAF}" presName="gear2" presStyleLbl="node1" presStyleIdx="1" presStyleCnt="3" custScaleX="132550" custScaleY="126932" custLinFactNeighborX="37632" custLinFactNeighborY="19854">
        <dgm:presLayoutVars>
          <dgm:chMax val="1"/>
          <dgm:bulletEnabled val="1"/>
        </dgm:presLayoutVars>
      </dgm:prSet>
      <dgm:spPr/>
      <dgm:t>
        <a:bodyPr/>
        <a:lstStyle/>
        <a:p>
          <a:endParaRPr lang="en-US"/>
        </a:p>
      </dgm:t>
    </dgm:pt>
    <dgm:pt modelId="{769882CF-30E5-4C4A-9333-FD359908B143}" type="pres">
      <dgm:prSet presAssocID="{0EA54951-F536-4997-982E-5E9DBFADBBAF}" presName="gear2srcNode" presStyleLbl="node1" presStyleIdx="1" presStyleCnt="3"/>
      <dgm:spPr/>
      <dgm:t>
        <a:bodyPr/>
        <a:lstStyle/>
        <a:p>
          <a:endParaRPr lang="en-US"/>
        </a:p>
      </dgm:t>
    </dgm:pt>
    <dgm:pt modelId="{DA6700D4-FA4D-4083-8F71-406449C8808C}" type="pres">
      <dgm:prSet presAssocID="{0EA54951-F536-4997-982E-5E9DBFADBBAF}" presName="gear2dstNode" presStyleLbl="node1" presStyleIdx="1" presStyleCnt="3"/>
      <dgm:spPr/>
      <dgm:t>
        <a:bodyPr/>
        <a:lstStyle/>
        <a:p>
          <a:endParaRPr lang="en-US"/>
        </a:p>
      </dgm:t>
    </dgm:pt>
    <dgm:pt modelId="{4AC4351B-C0C0-417F-B57B-8695A7E75EDB}" type="pres">
      <dgm:prSet presAssocID="{EF7221BE-169A-4CBF-A2B4-20302ACBB9A5}" presName="gear3" presStyleLbl="node1" presStyleIdx="2" presStyleCnt="3" custAng="21440020" custScaleX="125363" custScaleY="127782" custLinFactNeighborX="31311"/>
      <dgm:spPr/>
      <dgm:t>
        <a:bodyPr/>
        <a:lstStyle/>
        <a:p>
          <a:endParaRPr lang="en-US"/>
        </a:p>
      </dgm:t>
    </dgm:pt>
    <dgm:pt modelId="{838B436F-36F2-498A-BE93-26A87A245F19}" type="pres">
      <dgm:prSet presAssocID="{EF7221BE-169A-4CBF-A2B4-20302ACBB9A5}" presName="gear3tx" presStyleLbl="node1" presStyleIdx="2" presStyleCnt="3">
        <dgm:presLayoutVars>
          <dgm:chMax val="1"/>
          <dgm:bulletEnabled val="1"/>
        </dgm:presLayoutVars>
      </dgm:prSet>
      <dgm:spPr/>
      <dgm:t>
        <a:bodyPr/>
        <a:lstStyle/>
        <a:p>
          <a:endParaRPr lang="en-US"/>
        </a:p>
      </dgm:t>
    </dgm:pt>
    <dgm:pt modelId="{1D5BFC83-3A61-4422-BED6-D5DA5CDACC42}" type="pres">
      <dgm:prSet presAssocID="{EF7221BE-169A-4CBF-A2B4-20302ACBB9A5}" presName="gear3srcNode" presStyleLbl="node1" presStyleIdx="2" presStyleCnt="3"/>
      <dgm:spPr/>
      <dgm:t>
        <a:bodyPr/>
        <a:lstStyle/>
        <a:p>
          <a:endParaRPr lang="en-US"/>
        </a:p>
      </dgm:t>
    </dgm:pt>
    <dgm:pt modelId="{9AA3C9F2-AA36-4499-A48C-B73FF609A18B}" type="pres">
      <dgm:prSet presAssocID="{EF7221BE-169A-4CBF-A2B4-20302ACBB9A5}" presName="gear3dstNode" presStyleLbl="node1" presStyleIdx="2" presStyleCnt="3"/>
      <dgm:spPr/>
      <dgm:t>
        <a:bodyPr/>
        <a:lstStyle/>
        <a:p>
          <a:endParaRPr lang="en-US"/>
        </a:p>
      </dgm:t>
    </dgm:pt>
    <dgm:pt modelId="{0705F3CA-84F6-42FB-978B-7151C2296456}" type="pres">
      <dgm:prSet presAssocID="{EF7221BE-169A-4CBF-A2B4-20302ACBB9A5}" presName="gear3ch" presStyleLbl="fgAcc1" presStyleIdx="0" presStyleCnt="1" custScaleX="183065" custScaleY="129565" custLinFactX="-100000" custLinFactNeighborX="-125308" custLinFactNeighborY="-27697">
        <dgm:presLayoutVars>
          <dgm:chMax val="0"/>
          <dgm:bulletEnabled val="1"/>
        </dgm:presLayoutVars>
      </dgm:prSet>
      <dgm:spPr/>
      <dgm:t>
        <a:bodyPr/>
        <a:lstStyle/>
        <a:p>
          <a:endParaRPr lang="en-US"/>
        </a:p>
      </dgm:t>
    </dgm:pt>
    <dgm:pt modelId="{C0877F3A-97B5-453E-8FC9-D6B208E71B85}" type="pres">
      <dgm:prSet presAssocID="{28A3BF63-228E-4573-B8E8-C81C9E828F41}" presName="connector1" presStyleLbl="sibTrans2D1" presStyleIdx="0" presStyleCnt="3" custLinFactNeighborX="47858" custLinFactNeighborY="-13494"/>
      <dgm:spPr/>
      <dgm:t>
        <a:bodyPr/>
        <a:lstStyle/>
        <a:p>
          <a:endParaRPr lang="en-US"/>
        </a:p>
      </dgm:t>
    </dgm:pt>
    <dgm:pt modelId="{887FA2F6-212D-4423-82C6-F257F73684CE}" type="pres">
      <dgm:prSet presAssocID="{2B3A6695-6EF4-4166-8D03-A5D7801E8779}" presName="connector2" presStyleLbl="sibTrans2D1" presStyleIdx="1" presStyleCnt="3" custLinFactNeighborX="18269" custLinFactNeighborY="14325"/>
      <dgm:spPr/>
      <dgm:t>
        <a:bodyPr/>
        <a:lstStyle/>
        <a:p>
          <a:endParaRPr lang="en-US"/>
        </a:p>
      </dgm:t>
    </dgm:pt>
    <dgm:pt modelId="{41966B5C-92F8-4108-B9D5-3C39C968EF40}" type="pres">
      <dgm:prSet presAssocID="{A6259D6C-FE58-4326-A995-2E337F9F8480}" presName="connector3" presStyleLbl="sibTrans2D1" presStyleIdx="2" presStyleCnt="3" custAng="1203695" custLinFactNeighborX="21730" custLinFactNeighborY="-5860"/>
      <dgm:spPr/>
      <dgm:t>
        <a:bodyPr/>
        <a:lstStyle/>
        <a:p>
          <a:endParaRPr lang="en-US"/>
        </a:p>
      </dgm:t>
    </dgm:pt>
  </dgm:ptLst>
  <dgm:cxnLst>
    <dgm:cxn modelId="{7277B2A1-93B1-4F8D-B2CC-3F70EC3B9B52}" type="presOf" srcId="{EF7221BE-169A-4CBF-A2B4-20302ACBB9A5}" destId="{838B436F-36F2-498A-BE93-26A87A245F19}" srcOrd="1" destOrd="0" presId="urn:microsoft.com/office/officeart/2005/8/layout/gear1"/>
    <dgm:cxn modelId="{785A7933-7616-415F-86D0-4D21D46CC767}" srcId="{EF7221BE-169A-4CBF-A2B4-20302ACBB9A5}" destId="{54FCD7E4-7246-45B9-B7E5-05D81B6C7FCF}" srcOrd="2" destOrd="0" parTransId="{01F19CF2-37F6-4BAE-8210-1A491BBFB488}" sibTransId="{2C1CAB1B-417A-465A-BAB2-D72CBB4003E6}"/>
    <dgm:cxn modelId="{0B336D76-221A-4AE4-A664-F17ABF0CF35B}" srcId="{66025DC1-D479-4978-A62D-3A2846106B6D}" destId="{EF7221BE-169A-4CBF-A2B4-20302ACBB9A5}" srcOrd="2" destOrd="0" parTransId="{8A82874D-84BF-468D-A701-CFC1F292DC91}" sibTransId="{A6259D6C-FE58-4326-A995-2E337F9F8480}"/>
    <dgm:cxn modelId="{0059539D-324B-42DD-81F3-E863C73CF6B9}" type="presOf" srcId="{4DCD2286-DA0A-46F8-BB9D-0A7913EF8A2C}" destId="{0705F3CA-84F6-42FB-978B-7151C2296456}" srcOrd="0" destOrd="0" presId="urn:microsoft.com/office/officeart/2005/8/layout/gear1"/>
    <dgm:cxn modelId="{96C6DE16-024C-4AC4-89D6-5AB7AA02D45C}" type="presOf" srcId="{EF7221BE-169A-4CBF-A2B4-20302ACBB9A5}" destId="{9AA3C9F2-AA36-4499-A48C-B73FF609A18B}" srcOrd="3" destOrd="0" presId="urn:microsoft.com/office/officeart/2005/8/layout/gear1"/>
    <dgm:cxn modelId="{1BC72890-E2B1-4668-9730-93F42123BD65}" srcId="{66025DC1-D479-4978-A62D-3A2846106B6D}" destId="{18D818EC-4959-4BDB-BCFF-C6EDD4DF8105}" srcOrd="5" destOrd="0" parTransId="{FF970238-866B-4E8B-B776-567DBB3E0DA5}" sibTransId="{94105DDF-013A-4F39-B341-025FF60CCC66}"/>
    <dgm:cxn modelId="{17F6B9FC-EBE7-48EE-AF00-A051A2FD8CE4}" type="presOf" srcId="{EF7221BE-169A-4CBF-A2B4-20302ACBB9A5}" destId="{4AC4351B-C0C0-417F-B57B-8695A7E75EDB}" srcOrd="0" destOrd="0" presId="urn:microsoft.com/office/officeart/2005/8/layout/gear1"/>
    <dgm:cxn modelId="{17AC3B63-F210-4A36-A649-05F3D253F71B}" type="presOf" srcId="{A33B10ED-0DD3-47A7-B7A0-36D499952600}" destId="{BC7343C8-9F14-461F-AE7C-CB2C06B1247B}" srcOrd="1" destOrd="0" presId="urn:microsoft.com/office/officeart/2005/8/layout/gear1"/>
    <dgm:cxn modelId="{609099DB-461A-4B34-AE30-F6674FCF1A62}" type="presOf" srcId="{A33B10ED-0DD3-47A7-B7A0-36D499952600}" destId="{AA487F32-7E5F-4476-83F5-6964A417BD4C}" srcOrd="0" destOrd="0" presId="urn:microsoft.com/office/officeart/2005/8/layout/gear1"/>
    <dgm:cxn modelId="{3E12CDD9-573D-4BC5-A1DC-4219034CA769}" srcId="{EF7221BE-169A-4CBF-A2B4-20302ACBB9A5}" destId="{4DCD2286-DA0A-46F8-BB9D-0A7913EF8A2C}" srcOrd="0" destOrd="0" parTransId="{D19DEBF2-04C9-4B9B-9CF6-5B5FEF008CC3}" sibTransId="{1C073A74-E708-40CF-9B7B-6C69918B93F7}"/>
    <dgm:cxn modelId="{71F0EC0F-400F-4FF4-AD0D-5E31E1BAF491}" type="presOf" srcId="{A33B10ED-0DD3-47A7-B7A0-36D499952600}" destId="{9AA90CC2-6908-485E-BC8E-FC42AB3B6EB8}" srcOrd="2" destOrd="0" presId="urn:microsoft.com/office/officeart/2005/8/layout/gear1"/>
    <dgm:cxn modelId="{BB0652EE-7FB5-4CAC-9E55-69E24D52BBD9}" srcId="{EF7221BE-169A-4CBF-A2B4-20302ACBB9A5}" destId="{836211D2-C296-4C49-BE81-4CC3153C2BB2}" srcOrd="1" destOrd="0" parTransId="{A838CEB9-4815-44B8-BB13-AFFBA81A082A}" sibTransId="{A0698587-CB3A-4828-842C-4F7A8084B76C}"/>
    <dgm:cxn modelId="{100DCDB9-F867-48B2-861E-3EB464C762A6}" srcId="{66025DC1-D479-4978-A62D-3A2846106B6D}" destId="{27B33AAD-35E3-43FE-8EFB-4EB129BC593D}" srcOrd="4" destOrd="0" parTransId="{E8A1D241-F31C-46CA-AFB5-CD4646D08E49}" sibTransId="{6A37796C-6E6C-404F-95BD-FD0513EB06D5}"/>
    <dgm:cxn modelId="{389805E8-144A-472D-B6BF-AD6C8116CB8D}" type="presOf" srcId="{EF7221BE-169A-4CBF-A2B4-20302ACBB9A5}" destId="{1D5BFC83-3A61-4422-BED6-D5DA5CDACC42}" srcOrd="2" destOrd="0" presId="urn:microsoft.com/office/officeart/2005/8/layout/gear1"/>
    <dgm:cxn modelId="{69009D5C-E626-4F63-B1E5-C761DBF0ADA9}" type="presOf" srcId="{54FCD7E4-7246-45B9-B7E5-05D81B6C7FCF}" destId="{0705F3CA-84F6-42FB-978B-7151C2296456}" srcOrd="0" destOrd="2" presId="urn:microsoft.com/office/officeart/2005/8/layout/gear1"/>
    <dgm:cxn modelId="{3E69DD13-7F21-4FE2-A2E3-535577ADEA8F}" type="presOf" srcId="{0EA54951-F536-4997-982E-5E9DBFADBBAF}" destId="{C5CE8A03-6634-467B-9A14-12C2A01B471B}" srcOrd="0" destOrd="0" presId="urn:microsoft.com/office/officeart/2005/8/layout/gear1"/>
    <dgm:cxn modelId="{BBBAA921-6130-4425-8359-5E8789950342}" type="presOf" srcId="{0EA54951-F536-4997-982E-5E9DBFADBBAF}" destId="{769882CF-30E5-4C4A-9333-FD359908B143}" srcOrd="1" destOrd="0" presId="urn:microsoft.com/office/officeart/2005/8/layout/gear1"/>
    <dgm:cxn modelId="{A5307D6F-3C3F-4393-996B-B3CD4A6CFA6E}" type="presOf" srcId="{66025DC1-D479-4978-A62D-3A2846106B6D}" destId="{83CDE761-7A8B-470A-B755-5D0335AEC9D9}" srcOrd="0" destOrd="0" presId="urn:microsoft.com/office/officeart/2005/8/layout/gear1"/>
    <dgm:cxn modelId="{E22C1958-B4FD-4399-ABAC-536B8C802EF9}" type="presOf" srcId="{2B3A6695-6EF4-4166-8D03-A5D7801E8779}" destId="{887FA2F6-212D-4423-82C6-F257F73684CE}" srcOrd="0" destOrd="0" presId="urn:microsoft.com/office/officeart/2005/8/layout/gear1"/>
    <dgm:cxn modelId="{C4BF9504-3D33-453F-99E9-677419D997C0}" srcId="{66025DC1-D479-4978-A62D-3A2846106B6D}" destId="{A33B10ED-0DD3-47A7-B7A0-36D499952600}" srcOrd="0" destOrd="0" parTransId="{97A5FFB1-1550-49B5-B75B-75A6F19484AE}" sibTransId="{28A3BF63-228E-4573-B8E8-C81C9E828F41}"/>
    <dgm:cxn modelId="{7C845828-07D6-4AE1-8067-3C16D818187F}" srcId="{66025DC1-D479-4978-A62D-3A2846106B6D}" destId="{1F9C593F-019A-42C2-96D4-9F95F9F37467}" srcOrd="3" destOrd="0" parTransId="{CF783EB2-789A-461D-8BFB-A6312D221A0D}" sibTransId="{42B66647-7AFD-4D26-817F-214EFD8491B5}"/>
    <dgm:cxn modelId="{0A461B18-42A5-42FB-A42A-8BEF25EA51F6}" type="presOf" srcId="{0EA54951-F536-4997-982E-5E9DBFADBBAF}" destId="{DA6700D4-FA4D-4083-8F71-406449C8808C}" srcOrd="2" destOrd="0" presId="urn:microsoft.com/office/officeart/2005/8/layout/gear1"/>
    <dgm:cxn modelId="{3602667D-1A50-44DB-970A-C633B3BF3980}" type="presOf" srcId="{836211D2-C296-4C49-BE81-4CC3153C2BB2}" destId="{0705F3CA-84F6-42FB-978B-7151C2296456}" srcOrd="0" destOrd="1" presId="urn:microsoft.com/office/officeart/2005/8/layout/gear1"/>
    <dgm:cxn modelId="{F3517152-5C96-4910-B6F6-31F7BEA3ABE3}" type="presOf" srcId="{28A3BF63-228E-4573-B8E8-C81C9E828F41}" destId="{C0877F3A-97B5-453E-8FC9-D6B208E71B85}" srcOrd="0" destOrd="0" presId="urn:microsoft.com/office/officeart/2005/8/layout/gear1"/>
    <dgm:cxn modelId="{FE293005-5303-4100-B930-EE20C7C8E30E}" type="presOf" srcId="{A6259D6C-FE58-4326-A995-2E337F9F8480}" destId="{41966B5C-92F8-4108-B9D5-3C39C968EF40}" srcOrd="0" destOrd="0" presId="urn:microsoft.com/office/officeart/2005/8/layout/gear1"/>
    <dgm:cxn modelId="{225E8886-29A4-48A2-B563-28590164CB49}" srcId="{66025DC1-D479-4978-A62D-3A2846106B6D}" destId="{0EA54951-F536-4997-982E-5E9DBFADBBAF}" srcOrd="1" destOrd="0" parTransId="{E8C4A5F4-D99E-4535-92BE-DBB253B4BBC6}" sibTransId="{2B3A6695-6EF4-4166-8D03-A5D7801E8779}"/>
    <dgm:cxn modelId="{8AD709B1-3069-4F13-B663-36A3EED1D1B6}" type="presParOf" srcId="{83CDE761-7A8B-470A-B755-5D0335AEC9D9}" destId="{AA487F32-7E5F-4476-83F5-6964A417BD4C}" srcOrd="0" destOrd="0" presId="urn:microsoft.com/office/officeart/2005/8/layout/gear1"/>
    <dgm:cxn modelId="{1A7B35F0-CA1F-4ED7-B6B5-1210D6B7EA92}" type="presParOf" srcId="{83CDE761-7A8B-470A-B755-5D0335AEC9D9}" destId="{BC7343C8-9F14-461F-AE7C-CB2C06B1247B}" srcOrd="1" destOrd="0" presId="urn:microsoft.com/office/officeart/2005/8/layout/gear1"/>
    <dgm:cxn modelId="{11E31B5F-F671-42CA-B7AF-233B94D03160}" type="presParOf" srcId="{83CDE761-7A8B-470A-B755-5D0335AEC9D9}" destId="{9AA90CC2-6908-485E-BC8E-FC42AB3B6EB8}" srcOrd="2" destOrd="0" presId="urn:microsoft.com/office/officeart/2005/8/layout/gear1"/>
    <dgm:cxn modelId="{3BA55976-0F2B-4DE0-8118-F177C3569F38}" type="presParOf" srcId="{83CDE761-7A8B-470A-B755-5D0335AEC9D9}" destId="{C5CE8A03-6634-467B-9A14-12C2A01B471B}" srcOrd="3" destOrd="0" presId="urn:microsoft.com/office/officeart/2005/8/layout/gear1"/>
    <dgm:cxn modelId="{70F8962B-EA6D-431A-BB88-B75080F5FB46}" type="presParOf" srcId="{83CDE761-7A8B-470A-B755-5D0335AEC9D9}" destId="{769882CF-30E5-4C4A-9333-FD359908B143}" srcOrd="4" destOrd="0" presId="urn:microsoft.com/office/officeart/2005/8/layout/gear1"/>
    <dgm:cxn modelId="{7637BCB6-A179-4D78-835A-243D3481A9D7}" type="presParOf" srcId="{83CDE761-7A8B-470A-B755-5D0335AEC9D9}" destId="{DA6700D4-FA4D-4083-8F71-406449C8808C}" srcOrd="5" destOrd="0" presId="urn:microsoft.com/office/officeart/2005/8/layout/gear1"/>
    <dgm:cxn modelId="{19920774-FB98-4D36-A69A-23FFA6700D33}" type="presParOf" srcId="{83CDE761-7A8B-470A-B755-5D0335AEC9D9}" destId="{4AC4351B-C0C0-417F-B57B-8695A7E75EDB}" srcOrd="6" destOrd="0" presId="urn:microsoft.com/office/officeart/2005/8/layout/gear1"/>
    <dgm:cxn modelId="{1191CAB6-6F71-4DD9-904A-AD46CD4B09CE}" type="presParOf" srcId="{83CDE761-7A8B-470A-B755-5D0335AEC9D9}" destId="{838B436F-36F2-498A-BE93-26A87A245F19}" srcOrd="7" destOrd="0" presId="urn:microsoft.com/office/officeart/2005/8/layout/gear1"/>
    <dgm:cxn modelId="{1E1B1349-56AA-46D7-A642-375D72148EC7}" type="presParOf" srcId="{83CDE761-7A8B-470A-B755-5D0335AEC9D9}" destId="{1D5BFC83-3A61-4422-BED6-D5DA5CDACC42}" srcOrd="8" destOrd="0" presId="urn:microsoft.com/office/officeart/2005/8/layout/gear1"/>
    <dgm:cxn modelId="{40E73237-97D9-430A-A5CE-A49D22936147}" type="presParOf" srcId="{83CDE761-7A8B-470A-B755-5D0335AEC9D9}" destId="{9AA3C9F2-AA36-4499-A48C-B73FF609A18B}" srcOrd="9" destOrd="0" presId="urn:microsoft.com/office/officeart/2005/8/layout/gear1"/>
    <dgm:cxn modelId="{CF92BABE-190C-4CDA-BC69-A356D4AC4A9C}" type="presParOf" srcId="{83CDE761-7A8B-470A-B755-5D0335AEC9D9}" destId="{0705F3CA-84F6-42FB-978B-7151C2296456}" srcOrd="10" destOrd="0" presId="urn:microsoft.com/office/officeart/2005/8/layout/gear1"/>
    <dgm:cxn modelId="{342883D8-A6DF-4AD9-8709-EB983FF8E230}" type="presParOf" srcId="{83CDE761-7A8B-470A-B755-5D0335AEC9D9}" destId="{C0877F3A-97B5-453E-8FC9-D6B208E71B85}" srcOrd="11" destOrd="0" presId="urn:microsoft.com/office/officeart/2005/8/layout/gear1"/>
    <dgm:cxn modelId="{E14EF8E6-03EF-43BB-AACC-141DF57C6E37}" type="presParOf" srcId="{83CDE761-7A8B-470A-B755-5D0335AEC9D9}" destId="{887FA2F6-212D-4423-82C6-F257F73684CE}" srcOrd="12" destOrd="0" presId="urn:microsoft.com/office/officeart/2005/8/layout/gear1"/>
    <dgm:cxn modelId="{6940135C-2B45-401C-B7A1-4E1B3325F61F}" type="presParOf" srcId="{83CDE761-7A8B-470A-B755-5D0335AEC9D9}" destId="{41966B5C-92F8-4108-B9D5-3C39C968EF40}" srcOrd="13" destOrd="0" presId="urn:microsoft.com/office/officeart/2005/8/layout/gear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image" Target="../media/image41.wmf"/><Relationship Id="rId1" Type="http://schemas.openxmlformats.org/officeDocument/2006/relationships/image" Target="../media/image40.wmf"/><Relationship Id="rId6" Type="http://schemas.openxmlformats.org/officeDocument/2006/relationships/image" Target="../media/image45.wmf"/><Relationship Id="rId5" Type="http://schemas.openxmlformats.org/officeDocument/2006/relationships/image" Target="../media/image44.wmf"/><Relationship Id="rId4" Type="http://schemas.openxmlformats.org/officeDocument/2006/relationships/image" Target="../media/image43.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115.wmf"/><Relationship Id="rId2" Type="http://schemas.openxmlformats.org/officeDocument/2006/relationships/image" Target="../media/image114.wmf"/><Relationship Id="rId1" Type="http://schemas.openxmlformats.org/officeDocument/2006/relationships/image" Target="../media/image113.wmf"/><Relationship Id="rId6" Type="http://schemas.openxmlformats.org/officeDocument/2006/relationships/image" Target="../media/image118.wmf"/><Relationship Id="rId5" Type="http://schemas.openxmlformats.org/officeDocument/2006/relationships/image" Target="../media/image117.wmf"/><Relationship Id="rId4" Type="http://schemas.openxmlformats.org/officeDocument/2006/relationships/image" Target="../media/image116.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51.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146.wmf"/><Relationship Id="rId2" Type="http://schemas.openxmlformats.org/officeDocument/2006/relationships/image" Target="../media/image145.wmf"/><Relationship Id="rId1" Type="http://schemas.openxmlformats.org/officeDocument/2006/relationships/image" Target="../media/image104.wmf"/><Relationship Id="rId4" Type="http://schemas.openxmlformats.org/officeDocument/2006/relationships/image" Target="../media/image147.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04.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04.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04.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04.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04.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04.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04.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49.wmf"/><Relationship Id="rId7" Type="http://schemas.openxmlformats.org/officeDocument/2006/relationships/image" Target="../media/image53.wmf"/><Relationship Id="rId2" Type="http://schemas.openxmlformats.org/officeDocument/2006/relationships/image" Target="../media/image48.wmf"/><Relationship Id="rId1" Type="http://schemas.openxmlformats.org/officeDocument/2006/relationships/image" Target="../media/image47.wmf"/><Relationship Id="rId6" Type="http://schemas.openxmlformats.org/officeDocument/2006/relationships/image" Target="../media/image52.wmf"/><Relationship Id="rId5" Type="http://schemas.openxmlformats.org/officeDocument/2006/relationships/image" Target="../media/image51.wmf"/><Relationship Id="rId4" Type="http://schemas.openxmlformats.org/officeDocument/2006/relationships/image" Target="../media/image50.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04.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04.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0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4.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0.e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83.wmf"/><Relationship Id="rId2" Type="http://schemas.openxmlformats.org/officeDocument/2006/relationships/image" Target="../media/image82.wmf"/><Relationship Id="rId1" Type="http://schemas.openxmlformats.org/officeDocument/2006/relationships/image" Target="../media/image81.wmf"/><Relationship Id="rId4" Type="http://schemas.openxmlformats.org/officeDocument/2006/relationships/image" Target="../media/image84.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89.wmf"/><Relationship Id="rId2" Type="http://schemas.openxmlformats.org/officeDocument/2006/relationships/image" Target="../media/image88.wmf"/><Relationship Id="rId1" Type="http://schemas.openxmlformats.org/officeDocument/2006/relationships/image" Target="../media/image40.wmf"/><Relationship Id="rId5" Type="http://schemas.openxmlformats.org/officeDocument/2006/relationships/image" Target="../media/image91.wmf"/><Relationship Id="rId4" Type="http://schemas.openxmlformats.org/officeDocument/2006/relationships/image" Target="../media/image90.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106.wmf"/><Relationship Id="rId7" Type="http://schemas.openxmlformats.org/officeDocument/2006/relationships/image" Target="../media/image110.wmf"/><Relationship Id="rId2" Type="http://schemas.openxmlformats.org/officeDocument/2006/relationships/image" Target="../media/image105.wmf"/><Relationship Id="rId1" Type="http://schemas.openxmlformats.org/officeDocument/2006/relationships/image" Target="../media/image104.wmf"/><Relationship Id="rId6" Type="http://schemas.openxmlformats.org/officeDocument/2006/relationships/image" Target="../media/image109.wmf"/><Relationship Id="rId5" Type="http://schemas.openxmlformats.org/officeDocument/2006/relationships/image" Target="../media/image108.wmf"/><Relationship Id="rId4" Type="http://schemas.openxmlformats.org/officeDocument/2006/relationships/image" Target="../media/image107.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1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1AA2DFD1-C2E3-41FC-BFDD-65E2DCAD2A57}" type="datetimeFigureOut">
              <a:rPr lang="zh-CN" altLang="en-US" smtClean="0"/>
              <a:pPr/>
              <a:t>2013-06-05</a:t>
            </a:fld>
            <a:endParaRPr lang="zh-CN" altLang="en-US"/>
          </a:p>
        </p:txBody>
      </p:sp>
      <p:sp>
        <p:nvSpPr>
          <p:cNvPr id="4" name="页脚占位符 3"/>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86529BD0-4D90-4A73-A09C-705027D1029A}" type="slidenum">
              <a:rPr lang="zh-CN" altLang="en-US" smtClean="0"/>
              <a:pPr/>
              <a:t>‹#›</a:t>
            </a:fld>
            <a:endParaRPr lang="zh-CN" altLang="en-US"/>
          </a:p>
        </p:txBody>
      </p:sp>
    </p:spTree>
    <p:extLst>
      <p:ext uri="{BB962C8B-B14F-4D97-AF65-F5344CB8AC3E}">
        <p14:creationId xmlns:p14="http://schemas.microsoft.com/office/powerpoint/2010/main" xmlns="" val="26637939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4B024D33-D99E-4D34-B427-EE9EEAAA1780}" type="datetimeFigureOut">
              <a:rPr lang="zh-CN" altLang="en-US" smtClean="0"/>
              <a:pPr/>
              <a:t>2013-06-05</a:t>
            </a:fld>
            <a:endParaRPr lang="zh-CN" altLang="en-US"/>
          </a:p>
        </p:txBody>
      </p:sp>
      <p:sp>
        <p:nvSpPr>
          <p:cNvPr id="4" name="幻灯片图像占位符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4297F4A7-3131-4B35-BB05-E747BE126883}" type="slidenum">
              <a:rPr lang="zh-CN" altLang="en-US" smtClean="0"/>
              <a:pPr/>
              <a:t>‹#›</a:t>
            </a:fld>
            <a:endParaRPr lang="zh-CN" altLang="en-US"/>
          </a:p>
        </p:txBody>
      </p:sp>
    </p:spTree>
    <p:extLst>
      <p:ext uri="{BB962C8B-B14F-4D97-AF65-F5344CB8AC3E}">
        <p14:creationId xmlns:p14="http://schemas.microsoft.com/office/powerpoint/2010/main" xmlns="" val="6968422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ln/>
        </p:spPr>
        <p:txBody>
          <a:bodyPr/>
          <a:lstStyle/>
          <a:p>
            <a:pPr eaLnBrk="1" hangingPunct="1"/>
            <a:endParaRPr lang="zh-CN" altLang="en-US" smtClean="0"/>
          </a:p>
        </p:txBody>
      </p:sp>
    </p:spTree>
    <p:extLst>
      <p:ext uri="{BB962C8B-B14F-4D97-AF65-F5344CB8AC3E}">
        <p14:creationId xmlns:p14="http://schemas.microsoft.com/office/powerpoint/2010/main" xmlns="" val="36172145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560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zh-CN">
                <a:latin typeface="Calibri" charset="0"/>
                <a:ea typeface="MS PGothic" charset="0"/>
              </a:rPr>
              <a:t>In this subsection, we describe two of the most important</a:t>
            </a:r>
          </a:p>
          <a:p>
            <a:pPr eaLnBrk="1" hangingPunct="1">
              <a:spcBef>
                <a:spcPct val="0"/>
              </a:spcBef>
            </a:pPr>
            <a:r>
              <a:rPr lang="en-US" altLang="zh-CN">
                <a:latin typeface="Calibri" charset="0"/>
                <a:ea typeface="MS PGothic" charset="0"/>
              </a:rPr>
              <a:t>new grid paradigms, which benefit from smart energy subsystem</a:t>
            </a:r>
          </a:p>
          <a:p>
            <a:pPr eaLnBrk="1" hangingPunct="1">
              <a:spcBef>
                <a:spcPct val="0"/>
              </a:spcBef>
            </a:pPr>
            <a:r>
              <a:rPr lang="en-US" altLang="zh-CN">
                <a:latin typeface="Calibri" charset="0"/>
                <a:ea typeface="MS PGothic" charset="0"/>
              </a:rPr>
              <a:t>technologies and also further promote the development of</a:t>
            </a:r>
          </a:p>
          <a:p>
            <a:pPr eaLnBrk="1" hangingPunct="1">
              <a:spcBef>
                <a:spcPct val="0"/>
              </a:spcBef>
            </a:pPr>
            <a:r>
              <a:rPr lang="en-US" altLang="zh-CN">
                <a:latin typeface="Calibri" charset="0"/>
                <a:ea typeface="MS PGothic" charset="0"/>
              </a:rPr>
              <a:t>SG. These two paradigms are widely regarded as important</a:t>
            </a:r>
          </a:p>
          <a:p>
            <a:pPr eaLnBrk="1" hangingPunct="1">
              <a:spcBef>
                <a:spcPct val="0"/>
              </a:spcBef>
            </a:pPr>
            <a:r>
              <a:rPr lang="en-US" altLang="zh-CN">
                <a:latin typeface="Calibri" charset="0"/>
                <a:ea typeface="MS PGothic" charset="0"/>
              </a:rPr>
              <a:t>components of the future SG. Note that these two paradigms</a:t>
            </a:r>
          </a:p>
          <a:p>
            <a:pPr eaLnBrk="1" hangingPunct="1">
              <a:spcBef>
                <a:spcPct val="0"/>
              </a:spcBef>
            </a:pPr>
            <a:r>
              <a:rPr lang="en-US" altLang="zh-CN">
                <a:latin typeface="Calibri" charset="0"/>
                <a:ea typeface="MS PGothic" charset="0"/>
              </a:rPr>
              <a:t>also take advantage of other SG technologies as we will</a:t>
            </a:r>
          </a:p>
          <a:p>
            <a:pPr eaLnBrk="1" hangingPunct="1">
              <a:spcBef>
                <a:spcPct val="0"/>
              </a:spcBef>
            </a:pPr>
            <a:r>
              <a:rPr lang="en-US" altLang="zh-CN">
                <a:latin typeface="Calibri" charset="0"/>
                <a:ea typeface="MS PGothic" charset="0"/>
              </a:rPr>
              <a:t>explain in the corresponding sections.</a:t>
            </a:r>
          </a:p>
        </p:txBody>
      </p:sp>
      <p:sp>
        <p:nvSpPr>
          <p:cNvPr id="2560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52A1350A-B48B-9A4B-A758-F5B59A40D7BF}" type="slidenum">
              <a:rPr lang="en-US" altLang="zh-CN" sz="1200"/>
              <a:pPr eaLnBrk="1" hangingPunct="1"/>
              <a:t>22</a:t>
            </a:fld>
            <a:endParaRPr lang="en-US" altLang="zh-CN" sz="1200"/>
          </a:p>
        </p:txBody>
      </p:sp>
    </p:spTree>
    <p:extLst>
      <p:ext uri="{BB962C8B-B14F-4D97-AF65-F5344CB8AC3E}">
        <p14:creationId xmlns:p14="http://schemas.microsoft.com/office/powerpoint/2010/main" xmlns="" val="28756104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765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zh-CN">
                <a:latin typeface="Times New Roman" charset="0"/>
                <a:ea typeface="MS PGothic" charset="0"/>
              </a:rPr>
              <a:t>Note that particle swarm optimization is an iterative</a:t>
            </a:r>
          </a:p>
          <a:p>
            <a:pPr eaLnBrk="1" hangingPunct="1">
              <a:spcBef>
                <a:spcPct val="0"/>
              </a:spcBef>
            </a:pPr>
            <a:r>
              <a:rPr lang="en-US" altLang="zh-CN">
                <a:latin typeface="Times New Roman" charset="0"/>
                <a:ea typeface="MS PGothic" charset="0"/>
              </a:rPr>
              <a:t>stochastic optimization algorithm. The solution search</a:t>
            </a:r>
          </a:p>
          <a:p>
            <a:pPr eaLnBrk="1" hangingPunct="1">
              <a:spcBef>
                <a:spcPct val="0"/>
              </a:spcBef>
            </a:pPr>
            <a:r>
              <a:rPr lang="en-US" altLang="zh-CN">
                <a:latin typeface="Times New Roman" charset="0"/>
                <a:ea typeface="MS PGothic" charset="0"/>
              </a:rPr>
              <a:t>is performed in a stochastic nature allowing the algorithm</a:t>
            </a:r>
          </a:p>
          <a:p>
            <a:pPr eaLnBrk="1" hangingPunct="1">
              <a:spcBef>
                <a:spcPct val="0"/>
              </a:spcBef>
            </a:pPr>
            <a:r>
              <a:rPr lang="en-US" altLang="zh-CN">
                <a:latin typeface="Times New Roman" charset="0"/>
                <a:ea typeface="MS PGothic" charset="0"/>
              </a:rPr>
              <a:t>to overcome nonlinear, non-differentiable, and discontinuous</a:t>
            </a:r>
          </a:p>
          <a:p>
            <a:pPr eaLnBrk="1" hangingPunct="1">
              <a:spcBef>
                <a:spcPct val="0"/>
              </a:spcBef>
            </a:pPr>
            <a:r>
              <a:rPr lang="en-US" altLang="zh-CN">
                <a:latin typeface="Times New Roman" charset="0"/>
                <a:ea typeface="MS PGothic" charset="0"/>
              </a:rPr>
              <a:t>problems.</a:t>
            </a:r>
            <a:endParaRPr lang="en-US" altLang="zh-CN">
              <a:latin typeface="Calibri" charset="0"/>
              <a:ea typeface="MS PGothic" charset="0"/>
            </a:endParaRPr>
          </a:p>
        </p:txBody>
      </p:sp>
      <p:sp>
        <p:nvSpPr>
          <p:cNvPr id="2765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EE6D73CA-5166-1141-94DD-AD823EB4A127}" type="slidenum">
              <a:rPr lang="en-US" altLang="zh-CN" sz="1200"/>
              <a:pPr eaLnBrk="1" hangingPunct="1"/>
              <a:t>23</a:t>
            </a:fld>
            <a:endParaRPr lang="en-US" altLang="zh-CN" sz="1200"/>
          </a:p>
        </p:txBody>
      </p:sp>
    </p:spTree>
    <p:extLst>
      <p:ext uri="{BB962C8B-B14F-4D97-AF65-F5344CB8AC3E}">
        <p14:creationId xmlns:p14="http://schemas.microsoft.com/office/powerpoint/2010/main" xmlns="" val="415276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90000"/>
              </a:lnSpc>
              <a:spcBef>
                <a:spcPct val="0"/>
              </a:spcBef>
            </a:pPr>
            <a:r>
              <a:rPr lang="en-US" altLang="zh-CN">
                <a:latin typeface="Calibri" charset="0"/>
                <a:ea typeface="MS PGothic" charset="0"/>
              </a:rPr>
              <a:t>Considering that in practice the power</a:t>
            </a:r>
          </a:p>
          <a:p>
            <a:pPr eaLnBrk="1" hangingPunct="1">
              <a:lnSpc>
                <a:spcPct val="90000"/>
              </a:lnSpc>
              <a:spcBef>
                <a:spcPct val="0"/>
              </a:spcBef>
            </a:pPr>
            <a:r>
              <a:rPr lang="en-US" altLang="zh-CN">
                <a:latin typeface="Calibri" charset="0"/>
                <a:ea typeface="MS PGothic" charset="0"/>
              </a:rPr>
              <a:t>pattern of renewable resources may not follow any simple</a:t>
            </a:r>
          </a:p>
          <a:p>
            <a:pPr eaLnBrk="1" hangingPunct="1">
              <a:lnSpc>
                <a:spcPct val="90000"/>
              </a:lnSpc>
              <a:spcBef>
                <a:spcPct val="0"/>
              </a:spcBef>
            </a:pPr>
            <a:r>
              <a:rPr lang="en-US" altLang="zh-CN">
                <a:latin typeface="Calibri" charset="0"/>
                <a:ea typeface="MS PGothic" charset="0"/>
              </a:rPr>
              <a:t>distribution or Markov process, Fang </a:t>
            </a:r>
            <a:r>
              <a:rPr lang="en-US" altLang="zh-CN" i="1">
                <a:latin typeface="Calibri" charset="0"/>
                <a:ea typeface="MS PGothic" charset="0"/>
              </a:rPr>
              <a:t>et al. </a:t>
            </a:r>
            <a:r>
              <a:rPr lang="en-US" altLang="zh-CN">
                <a:latin typeface="Calibri" charset="0"/>
                <a:ea typeface="MS PGothic" charset="0"/>
              </a:rPr>
              <a:t>[69] further used</a:t>
            </a:r>
          </a:p>
          <a:p>
            <a:pPr eaLnBrk="1" hangingPunct="1">
              <a:lnSpc>
                <a:spcPct val="90000"/>
              </a:lnSpc>
              <a:spcBef>
                <a:spcPct val="0"/>
              </a:spcBef>
            </a:pPr>
            <a:r>
              <a:rPr lang="en-US" altLang="zh-CN">
                <a:latin typeface="Calibri" charset="0"/>
                <a:ea typeface="MS PGothic" charset="0"/>
              </a:rPr>
              <a:t>non-stochastic multi-armed bandit online learning technique</a:t>
            </a:r>
          </a:p>
          <a:p>
            <a:pPr eaLnBrk="1" hangingPunct="1">
              <a:lnSpc>
                <a:spcPct val="90000"/>
              </a:lnSpc>
              <a:spcBef>
                <a:spcPct val="0"/>
              </a:spcBef>
            </a:pPr>
            <a:r>
              <a:rPr lang="en-US" altLang="zh-CN">
                <a:latin typeface="Calibri" charset="0"/>
                <a:ea typeface="MS PGothic" charset="0"/>
              </a:rPr>
              <a:t>to learn the evolution of power pattern of renewable energy</a:t>
            </a:r>
          </a:p>
          <a:p>
            <a:pPr eaLnBrk="1" hangingPunct="1">
              <a:lnSpc>
                <a:spcPct val="90000"/>
              </a:lnSpc>
              <a:spcBef>
                <a:spcPct val="0"/>
              </a:spcBef>
            </a:pPr>
            <a:r>
              <a:rPr lang="en-US" altLang="zh-CN">
                <a:latin typeface="Calibri" charset="0"/>
                <a:ea typeface="MS PGothic" charset="0"/>
              </a:rPr>
              <a:t>source. Note that online learning is a model of induction</a:t>
            </a:r>
          </a:p>
          <a:p>
            <a:pPr eaLnBrk="1" hangingPunct="1">
              <a:lnSpc>
                <a:spcPct val="90000"/>
              </a:lnSpc>
              <a:spcBef>
                <a:spcPct val="0"/>
              </a:spcBef>
            </a:pPr>
            <a:r>
              <a:rPr lang="en-US" altLang="zh-CN">
                <a:latin typeface="Calibri" charset="0"/>
                <a:ea typeface="MS PGothic" charset="0"/>
              </a:rPr>
              <a:t>that learns the label of one instance at a time. The goal in</a:t>
            </a:r>
          </a:p>
          <a:p>
            <a:pPr eaLnBrk="1" hangingPunct="1">
              <a:lnSpc>
                <a:spcPct val="90000"/>
              </a:lnSpc>
              <a:spcBef>
                <a:spcPct val="0"/>
              </a:spcBef>
            </a:pPr>
            <a:r>
              <a:rPr lang="en-US" altLang="zh-CN">
                <a:latin typeface="Calibri" charset="0"/>
                <a:ea typeface="MS PGothic" charset="0"/>
              </a:rPr>
              <a:t>online learning is to predict labels for instances. A typical</a:t>
            </a:r>
          </a:p>
          <a:p>
            <a:pPr eaLnBrk="1" hangingPunct="1">
              <a:lnSpc>
                <a:spcPct val="90000"/>
              </a:lnSpc>
              <a:spcBef>
                <a:spcPct val="0"/>
              </a:spcBef>
            </a:pPr>
            <a:r>
              <a:rPr lang="en-US" altLang="zh-CN">
                <a:latin typeface="Calibri" charset="0"/>
                <a:ea typeface="MS PGothic" charset="0"/>
              </a:rPr>
              <a:t>application could be that the instances are able to describe</a:t>
            </a:r>
          </a:p>
          <a:p>
            <a:pPr eaLnBrk="1" hangingPunct="1">
              <a:lnSpc>
                <a:spcPct val="90000"/>
              </a:lnSpc>
              <a:spcBef>
                <a:spcPct val="0"/>
              </a:spcBef>
            </a:pPr>
            <a:r>
              <a:rPr lang="en-US" altLang="zh-CN">
                <a:latin typeface="Calibri" charset="0"/>
                <a:ea typeface="MS PGothic" charset="0"/>
              </a:rPr>
              <a:t>the current conditions of the renewable sources, and an online</a:t>
            </a:r>
          </a:p>
          <a:p>
            <a:pPr eaLnBrk="1" hangingPunct="1">
              <a:lnSpc>
                <a:spcPct val="90000"/>
              </a:lnSpc>
              <a:spcBef>
                <a:spcPct val="0"/>
              </a:spcBef>
            </a:pPr>
            <a:r>
              <a:rPr lang="en-US" altLang="zh-CN">
                <a:latin typeface="Calibri" charset="0"/>
                <a:ea typeface="MS PGothic" charset="0"/>
              </a:rPr>
              <a:t>algorithm predicts tomorrow</a:t>
            </a:r>
            <a:r>
              <a:rPr lang="en-US">
                <a:latin typeface="Calibri" charset="0"/>
                <a:ea typeface="MS PGothic" charset="0"/>
              </a:rPr>
              <a:t>’</a:t>
            </a:r>
            <a:r>
              <a:rPr lang="en-US" altLang="zh-CN">
                <a:latin typeface="Calibri" charset="0"/>
                <a:ea typeface="MS PGothic" charset="0"/>
              </a:rPr>
              <a:t>s value of a particular source. In</a:t>
            </a:r>
          </a:p>
          <a:p>
            <a:pPr eaLnBrk="1" hangingPunct="1">
              <a:lnSpc>
                <a:spcPct val="90000"/>
              </a:lnSpc>
              <a:spcBef>
                <a:spcPct val="0"/>
              </a:spcBef>
            </a:pPr>
            <a:r>
              <a:rPr lang="en-US" altLang="zh-CN">
                <a:latin typeface="Calibri" charset="0"/>
                <a:ea typeface="MS PGothic" charset="0"/>
              </a:rPr>
              <a:t>summary, in order to effectively utilize the renewable energy,</a:t>
            </a:r>
          </a:p>
          <a:p>
            <a:pPr eaLnBrk="1" hangingPunct="1">
              <a:lnSpc>
                <a:spcPct val="90000"/>
              </a:lnSpc>
              <a:spcBef>
                <a:spcPct val="0"/>
              </a:spcBef>
            </a:pPr>
            <a:r>
              <a:rPr lang="en-US" altLang="zh-CN">
                <a:latin typeface="Calibri" charset="0"/>
                <a:ea typeface="MS PGothic" charset="0"/>
              </a:rPr>
              <a:t>more thorough mathematical analysis on modeling renewable</a:t>
            </a:r>
          </a:p>
          <a:p>
            <a:pPr eaLnBrk="1" hangingPunct="1">
              <a:lnSpc>
                <a:spcPct val="90000"/>
              </a:lnSpc>
              <a:spcBef>
                <a:spcPct val="0"/>
              </a:spcBef>
            </a:pPr>
            <a:r>
              <a:rPr lang="en-US" altLang="zh-CN">
                <a:latin typeface="Calibri" charset="0"/>
                <a:ea typeface="MS PGothic" charset="0"/>
              </a:rPr>
              <a:t>energy is desirable.</a:t>
            </a:r>
          </a:p>
          <a:p>
            <a:pPr eaLnBrk="1" hangingPunct="1">
              <a:lnSpc>
                <a:spcPct val="90000"/>
              </a:lnSpc>
              <a:spcBef>
                <a:spcPct val="0"/>
              </a:spcBef>
            </a:pPr>
            <a:r>
              <a:rPr lang="en-US" altLang="zh-CN">
                <a:latin typeface="Calibri" charset="0"/>
                <a:ea typeface="MS PGothic" charset="0"/>
              </a:rPr>
              <a:t>Another possible research topic is the optimal deployment</a:t>
            </a:r>
          </a:p>
          <a:p>
            <a:pPr eaLnBrk="1" hangingPunct="1">
              <a:lnSpc>
                <a:spcPct val="90000"/>
              </a:lnSpc>
              <a:spcBef>
                <a:spcPct val="0"/>
              </a:spcBef>
            </a:pPr>
            <a:r>
              <a:rPr lang="en-US" altLang="zh-CN">
                <a:latin typeface="Calibri" charset="0"/>
                <a:ea typeface="MS PGothic" charset="0"/>
              </a:rPr>
              <a:t>of the additional ancillary services (e.g. energy reserves) to</a:t>
            </a:r>
          </a:p>
          <a:p>
            <a:pPr eaLnBrk="1" hangingPunct="1">
              <a:lnSpc>
                <a:spcPct val="90000"/>
              </a:lnSpc>
              <a:spcBef>
                <a:spcPct val="0"/>
              </a:spcBef>
            </a:pPr>
            <a:r>
              <a:rPr lang="en-US" altLang="zh-CN">
                <a:latin typeface="Calibri" charset="0"/>
                <a:ea typeface="MS PGothic" charset="0"/>
              </a:rPr>
              <a:t>maintain reliability and meet operational requirements, taking</a:t>
            </a:r>
          </a:p>
          <a:p>
            <a:pPr eaLnBrk="1" hangingPunct="1">
              <a:lnSpc>
                <a:spcPct val="90000"/>
              </a:lnSpc>
              <a:spcBef>
                <a:spcPct val="0"/>
              </a:spcBef>
            </a:pPr>
            <a:r>
              <a:rPr lang="en-US" altLang="zh-CN">
                <a:latin typeface="Calibri" charset="0"/>
                <a:ea typeface="MS PGothic" charset="0"/>
              </a:rPr>
              <a:t>into account the uncertainty and variability of renewable</a:t>
            </a:r>
          </a:p>
          <a:p>
            <a:pPr eaLnBrk="1" hangingPunct="1">
              <a:lnSpc>
                <a:spcPct val="90000"/>
              </a:lnSpc>
              <a:spcBef>
                <a:spcPct val="0"/>
              </a:spcBef>
            </a:pPr>
            <a:r>
              <a:rPr lang="en-US" altLang="zh-CN">
                <a:latin typeface="Calibri" charset="0"/>
                <a:ea typeface="MS PGothic" charset="0"/>
              </a:rPr>
              <a:t>energy resources.</a:t>
            </a:r>
          </a:p>
          <a:p>
            <a:pPr eaLnBrk="1" hangingPunct="1">
              <a:lnSpc>
                <a:spcPct val="90000"/>
              </a:lnSpc>
              <a:spcBef>
                <a:spcPct val="0"/>
              </a:spcBef>
            </a:pPr>
            <a:endParaRPr lang="en-US" altLang="zh-CN">
              <a:latin typeface="Calibri" charset="0"/>
              <a:ea typeface="MS PGothic" charset="0"/>
            </a:endParaRPr>
          </a:p>
          <a:p>
            <a:pPr eaLnBrk="1" hangingPunct="1">
              <a:lnSpc>
                <a:spcPct val="90000"/>
              </a:lnSpc>
              <a:spcBef>
                <a:spcPct val="0"/>
              </a:spcBef>
            </a:pPr>
            <a:endParaRPr lang="en-US" altLang="zh-CN">
              <a:latin typeface="Calibri" charset="0"/>
              <a:ea typeface="MS PGothic" charset="0"/>
            </a:endParaRPr>
          </a:p>
          <a:p>
            <a:pPr eaLnBrk="1" hangingPunct="1">
              <a:lnSpc>
                <a:spcPct val="90000"/>
              </a:lnSpc>
              <a:spcBef>
                <a:spcPct val="0"/>
              </a:spcBef>
            </a:pPr>
            <a:endParaRPr lang="en-US" altLang="zh-CN">
              <a:latin typeface="Calibri" charset="0"/>
              <a:ea typeface="MS PGothic" charset="0"/>
            </a:endParaRPr>
          </a:p>
          <a:p>
            <a:pPr eaLnBrk="1" hangingPunct="1">
              <a:lnSpc>
                <a:spcPct val="90000"/>
              </a:lnSpc>
              <a:spcBef>
                <a:spcPct val="0"/>
              </a:spcBef>
            </a:pPr>
            <a:r>
              <a:rPr lang="en-US" altLang="zh-CN">
                <a:latin typeface="Calibri" charset="0"/>
                <a:ea typeface="MS PGothic" charset="0"/>
              </a:rPr>
              <a:t>we can use probability theory or</a:t>
            </a:r>
          </a:p>
          <a:p>
            <a:pPr eaLnBrk="1" hangingPunct="1">
              <a:lnSpc>
                <a:spcPct val="90000"/>
              </a:lnSpc>
              <a:spcBef>
                <a:spcPct val="0"/>
              </a:spcBef>
            </a:pPr>
            <a:r>
              <a:rPr lang="en-US" altLang="zh-CN">
                <a:latin typeface="Calibri" charset="0"/>
                <a:ea typeface="MS PGothic" charset="0"/>
              </a:rPr>
              <a:t>experiments to model the power request profile for a large</a:t>
            </a:r>
          </a:p>
          <a:p>
            <a:pPr eaLnBrk="1" hangingPunct="1">
              <a:lnSpc>
                <a:spcPct val="90000"/>
              </a:lnSpc>
              <a:spcBef>
                <a:spcPct val="0"/>
              </a:spcBef>
            </a:pPr>
            <a:r>
              <a:rPr lang="en-US" altLang="zh-CN">
                <a:latin typeface="Calibri" charset="0"/>
                <a:ea typeface="MS PGothic" charset="0"/>
              </a:rPr>
              <a:t>number of EVs charging operations, and the total available</a:t>
            </a:r>
          </a:p>
          <a:p>
            <a:pPr eaLnBrk="1" hangingPunct="1">
              <a:lnSpc>
                <a:spcPct val="90000"/>
              </a:lnSpc>
              <a:spcBef>
                <a:spcPct val="0"/>
              </a:spcBef>
            </a:pPr>
            <a:r>
              <a:rPr lang="en-US" altLang="zh-CN">
                <a:latin typeface="Calibri" charset="0"/>
                <a:ea typeface="MS PGothic" charset="0"/>
              </a:rPr>
              <a:t>power profile provided by a large number of EVs. Although</a:t>
            </a:r>
          </a:p>
          <a:p>
            <a:pPr eaLnBrk="1" hangingPunct="1">
              <a:lnSpc>
                <a:spcPct val="90000"/>
              </a:lnSpc>
              <a:spcBef>
                <a:spcPct val="0"/>
              </a:spcBef>
            </a:pPr>
            <a:r>
              <a:rPr lang="en-US" altLang="zh-CN">
                <a:latin typeface="Calibri" charset="0"/>
                <a:ea typeface="MS PGothic" charset="0"/>
              </a:rPr>
              <a:t>we cannot accurately predict the behavior of each EV, it is</a:t>
            </a:r>
          </a:p>
          <a:p>
            <a:pPr eaLnBrk="1" hangingPunct="1">
              <a:lnSpc>
                <a:spcPct val="90000"/>
              </a:lnSpc>
              <a:spcBef>
                <a:spcPct val="0"/>
              </a:spcBef>
            </a:pPr>
            <a:r>
              <a:rPr lang="en-US" altLang="zh-CN">
                <a:latin typeface="Calibri" charset="0"/>
                <a:ea typeface="MS PGothic" charset="0"/>
              </a:rPr>
              <a:t>very likely that over a large dataset, the overall profile must</a:t>
            </a:r>
          </a:p>
          <a:p>
            <a:pPr eaLnBrk="1" hangingPunct="1">
              <a:lnSpc>
                <a:spcPct val="90000"/>
              </a:lnSpc>
              <a:spcBef>
                <a:spcPct val="0"/>
              </a:spcBef>
            </a:pPr>
            <a:r>
              <a:rPr lang="en-US" altLang="zh-CN">
                <a:latin typeface="Calibri" charset="0"/>
                <a:ea typeface="MS PGothic" charset="0"/>
              </a:rPr>
              <a:t>follow some distribution. Let us recall the normal distribution,</a:t>
            </a:r>
          </a:p>
          <a:p>
            <a:pPr eaLnBrk="1" hangingPunct="1">
              <a:lnSpc>
                <a:spcPct val="90000"/>
              </a:lnSpc>
              <a:spcBef>
                <a:spcPct val="0"/>
              </a:spcBef>
            </a:pPr>
            <a:r>
              <a:rPr lang="en-US" altLang="zh-CN">
                <a:latin typeface="Calibri" charset="0"/>
                <a:ea typeface="MS PGothic" charset="0"/>
              </a:rPr>
              <a:t>one of the most famous distributions. According to the central</a:t>
            </a:r>
          </a:p>
          <a:p>
            <a:pPr eaLnBrk="1" hangingPunct="1">
              <a:lnSpc>
                <a:spcPct val="90000"/>
              </a:lnSpc>
              <a:spcBef>
                <a:spcPct val="0"/>
              </a:spcBef>
            </a:pPr>
            <a:r>
              <a:rPr lang="en-US" altLang="zh-CN">
                <a:latin typeface="Calibri" charset="0"/>
                <a:ea typeface="MS PGothic" charset="0"/>
              </a:rPr>
              <a:t>limit theorem [63], the mean of a sufficiently large number</a:t>
            </a:r>
          </a:p>
          <a:p>
            <a:pPr eaLnBrk="1" hangingPunct="1">
              <a:lnSpc>
                <a:spcPct val="90000"/>
              </a:lnSpc>
              <a:spcBef>
                <a:spcPct val="0"/>
              </a:spcBef>
            </a:pPr>
            <a:r>
              <a:rPr lang="en-US" altLang="zh-CN">
                <a:latin typeface="Calibri" charset="0"/>
                <a:ea typeface="MS PGothic" charset="0"/>
              </a:rPr>
              <a:t>of independent random variables, each with finite mean and</a:t>
            </a:r>
          </a:p>
          <a:p>
            <a:pPr eaLnBrk="1" hangingPunct="1">
              <a:lnSpc>
                <a:spcPct val="90000"/>
              </a:lnSpc>
              <a:spcBef>
                <a:spcPct val="0"/>
              </a:spcBef>
            </a:pPr>
            <a:r>
              <a:rPr lang="en-US" altLang="zh-CN">
                <a:latin typeface="Calibri" charset="0"/>
                <a:ea typeface="MS PGothic" charset="0"/>
              </a:rPr>
              <a:t>variance, follows the normal distribution. This analysis can</a:t>
            </a:r>
          </a:p>
          <a:p>
            <a:pPr eaLnBrk="1" hangingPunct="1">
              <a:lnSpc>
                <a:spcPct val="90000"/>
              </a:lnSpc>
              <a:spcBef>
                <a:spcPct val="0"/>
              </a:spcBef>
            </a:pPr>
            <a:r>
              <a:rPr lang="en-US" altLang="zh-CN">
                <a:latin typeface="Calibri" charset="0"/>
                <a:ea typeface="MS PGothic" charset="0"/>
              </a:rPr>
              <a:t>help the operator pre-design the system capacity margins.</a:t>
            </a:r>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D6382606-6687-E74C-8219-7C89D45C2719}" type="slidenum">
              <a:rPr lang="en-US" altLang="zh-CN" sz="1200"/>
              <a:pPr eaLnBrk="1" hangingPunct="1"/>
              <a:t>24</a:t>
            </a:fld>
            <a:endParaRPr lang="en-US" altLang="zh-CN" sz="1200"/>
          </a:p>
        </p:txBody>
      </p:sp>
    </p:spTree>
    <p:extLst>
      <p:ext uri="{BB962C8B-B14F-4D97-AF65-F5344CB8AC3E}">
        <p14:creationId xmlns:p14="http://schemas.microsoft.com/office/powerpoint/2010/main" xmlns="" val="21430502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277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zh-CN" dirty="0">
                <a:latin typeface="Times New Roman" charset="0"/>
                <a:ea typeface="MS PGothic" charset="0"/>
              </a:rPr>
              <a:t>From a consumer</a:t>
            </a:r>
            <a:r>
              <a:rPr lang="en-US" dirty="0">
                <a:latin typeface="Times New Roman" charset="0"/>
                <a:ea typeface="MS PGothic" charset="0"/>
              </a:rPr>
              <a:t>’</a:t>
            </a:r>
            <a:r>
              <a:rPr lang="en-US" altLang="zh-CN" dirty="0">
                <a:latin typeface="Times New Roman" charset="0"/>
                <a:ea typeface="MS PGothic" charset="0"/>
              </a:rPr>
              <a:t>s perspective, smart metering offers a</a:t>
            </a:r>
          </a:p>
          <a:p>
            <a:pPr eaLnBrk="1" hangingPunct="1">
              <a:spcBef>
                <a:spcPct val="0"/>
              </a:spcBef>
            </a:pPr>
            <a:r>
              <a:rPr lang="en-US" altLang="zh-CN" dirty="0">
                <a:latin typeface="Times New Roman" charset="0"/>
                <a:ea typeface="MS PGothic" charset="0"/>
              </a:rPr>
              <a:t>number of potential benefits. For example, end users are able</a:t>
            </a:r>
          </a:p>
          <a:p>
            <a:pPr eaLnBrk="1" hangingPunct="1">
              <a:spcBef>
                <a:spcPct val="0"/>
              </a:spcBef>
            </a:pPr>
            <a:r>
              <a:rPr lang="en-US" altLang="zh-CN" dirty="0">
                <a:latin typeface="Times New Roman" charset="0"/>
                <a:ea typeface="MS PGothic" charset="0"/>
              </a:rPr>
              <a:t>to estimate bills and thus manage their energy consumptions</a:t>
            </a:r>
          </a:p>
          <a:p>
            <a:pPr eaLnBrk="1" hangingPunct="1">
              <a:spcBef>
                <a:spcPct val="0"/>
              </a:spcBef>
            </a:pPr>
            <a:r>
              <a:rPr lang="en-US" altLang="zh-CN" dirty="0">
                <a:latin typeface="Times New Roman" charset="0"/>
                <a:ea typeface="MS PGothic" charset="0"/>
              </a:rPr>
              <a:t>to reduce bills. From a utility</a:t>
            </a:r>
            <a:r>
              <a:rPr lang="en-US" dirty="0">
                <a:latin typeface="Times New Roman" charset="0"/>
                <a:ea typeface="MS PGothic" charset="0"/>
              </a:rPr>
              <a:t>’</a:t>
            </a:r>
            <a:r>
              <a:rPr lang="en-US" altLang="zh-CN" dirty="0">
                <a:latin typeface="Times New Roman" charset="0"/>
                <a:ea typeface="MS PGothic" charset="0"/>
              </a:rPr>
              <a:t>s perspective, they can use smart</a:t>
            </a:r>
          </a:p>
          <a:p>
            <a:pPr eaLnBrk="1" hangingPunct="1">
              <a:spcBef>
                <a:spcPct val="0"/>
              </a:spcBef>
            </a:pPr>
            <a:r>
              <a:rPr lang="en-US" altLang="zh-CN" dirty="0">
                <a:latin typeface="Times New Roman" charset="0"/>
                <a:ea typeface="MS PGothic" charset="0"/>
              </a:rPr>
              <a:t>meters to realize real-time pricing, which tries to encourage</a:t>
            </a:r>
          </a:p>
          <a:p>
            <a:pPr eaLnBrk="1" hangingPunct="1">
              <a:spcBef>
                <a:spcPct val="0"/>
              </a:spcBef>
            </a:pPr>
            <a:r>
              <a:rPr lang="en-US" altLang="zh-CN" dirty="0">
                <a:latin typeface="Times New Roman" charset="0"/>
                <a:ea typeface="MS PGothic" charset="0"/>
              </a:rPr>
              <a:t>users to reduce their demands in peak load periods, or to</a:t>
            </a:r>
          </a:p>
          <a:p>
            <a:pPr eaLnBrk="1" hangingPunct="1">
              <a:spcBef>
                <a:spcPct val="0"/>
              </a:spcBef>
            </a:pPr>
            <a:r>
              <a:rPr lang="en-US" altLang="zh-CN" dirty="0">
                <a:latin typeface="Times New Roman" charset="0"/>
                <a:ea typeface="MS PGothic" charset="0"/>
              </a:rPr>
              <a:t>optimize power flows according to the information sent from</a:t>
            </a:r>
          </a:p>
          <a:p>
            <a:pPr eaLnBrk="1" hangingPunct="1">
              <a:spcBef>
                <a:spcPct val="0"/>
              </a:spcBef>
            </a:pPr>
            <a:r>
              <a:rPr lang="en-US" altLang="zh-CN" dirty="0">
                <a:latin typeface="Times New Roman" charset="0"/>
                <a:ea typeface="MS PGothic" charset="0"/>
              </a:rPr>
              <a:t>demand sides</a:t>
            </a:r>
            <a:endParaRPr lang="en-US" altLang="zh-CN" dirty="0">
              <a:latin typeface="Calibri" charset="0"/>
              <a:ea typeface="MS PGothic" charset="0"/>
            </a:endParaRPr>
          </a:p>
        </p:txBody>
      </p:sp>
      <p:sp>
        <p:nvSpPr>
          <p:cNvPr id="3277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8210B878-9ED2-2A42-8524-08E2F79578B8}" type="slidenum">
              <a:rPr lang="en-US" altLang="zh-CN" sz="1200"/>
              <a:pPr eaLnBrk="1" hangingPunct="1"/>
              <a:t>26</a:t>
            </a:fld>
            <a:endParaRPr lang="en-US" altLang="zh-CN" sz="1200"/>
          </a:p>
        </p:txBody>
      </p:sp>
    </p:spTree>
    <p:extLst>
      <p:ext uri="{BB962C8B-B14F-4D97-AF65-F5344CB8AC3E}">
        <p14:creationId xmlns:p14="http://schemas.microsoft.com/office/powerpoint/2010/main" xmlns="" val="14925994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481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80000"/>
              </a:lnSpc>
              <a:spcBef>
                <a:spcPct val="0"/>
              </a:spcBef>
            </a:pPr>
            <a:r>
              <a:rPr lang="en-US" altLang="zh-CN" sz="1100" dirty="0">
                <a:latin typeface="Times New Roman" charset="0"/>
                <a:ea typeface="MS PGothic" charset="0"/>
              </a:rPr>
              <a:t>Why is data modeling important? Let us look at the following</a:t>
            </a:r>
          </a:p>
          <a:p>
            <a:pPr eaLnBrk="1" hangingPunct="1">
              <a:lnSpc>
                <a:spcPct val="80000"/>
              </a:lnSpc>
              <a:spcBef>
                <a:spcPct val="0"/>
              </a:spcBef>
            </a:pPr>
            <a:r>
              <a:rPr lang="en-US" altLang="zh-CN" sz="1100" dirty="0">
                <a:latin typeface="Times New Roman" charset="0"/>
                <a:ea typeface="MS PGothic" charset="0"/>
              </a:rPr>
              <a:t>two reasons. First, the information exchange between two</a:t>
            </a:r>
          </a:p>
          <a:p>
            <a:pPr eaLnBrk="1" hangingPunct="1">
              <a:lnSpc>
                <a:spcPct val="80000"/>
              </a:lnSpc>
              <a:spcBef>
                <a:spcPct val="0"/>
              </a:spcBef>
            </a:pPr>
            <a:r>
              <a:rPr lang="en-US" altLang="zh-CN" sz="1100" dirty="0">
                <a:latin typeface="Times New Roman" charset="0"/>
                <a:ea typeface="MS PGothic" charset="0"/>
              </a:rPr>
              <a:t>application elements is meaningful only when both of them</a:t>
            </a:r>
          </a:p>
          <a:p>
            <a:pPr eaLnBrk="1" hangingPunct="1">
              <a:lnSpc>
                <a:spcPct val="80000"/>
              </a:lnSpc>
              <a:spcBef>
                <a:spcPct val="0"/>
              </a:spcBef>
            </a:pPr>
            <a:r>
              <a:rPr lang="en-US" altLang="zh-CN" sz="1100" dirty="0">
                <a:latin typeface="Times New Roman" charset="0"/>
                <a:ea typeface="MS PGothic" charset="0"/>
              </a:rPr>
              <a:t>can use the information exchanged to perform their respective</a:t>
            </a:r>
          </a:p>
          <a:p>
            <a:pPr eaLnBrk="1" hangingPunct="1">
              <a:lnSpc>
                <a:spcPct val="80000"/>
              </a:lnSpc>
              <a:spcBef>
                <a:spcPct val="0"/>
              </a:spcBef>
            </a:pPr>
            <a:r>
              <a:rPr lang="en-US" altLang="zh-CN" sz="1100" dirty="0">
                <a:latin typeface="Times New Roman" charset="0"/>
                <a:ea typeface="MS PGothic" charset="0"/>
              </a:rPr>
              <a:t>tasks. Therefore, the structure and meaning of the exchanged</a:t>
            </a:r>
          </a:p>
          <a:p>
            <a:pPr eaLnBrk="1" hangingPunct="1">
              <a:lnSpc>
                <a:spcPct val="80000"/>
              </a:lnSpc>
              <a:spcBef>
                <a:spcPct val="0"/>
              </a:spcBef>
            </a:pPr>
            <a:r>
              <a:rPr lang="en-US" altLang="zh-CN" sz="1100" dirty="0">
                <a:latin typeface="Times New Roman" charset="0"/>
                <a:ea typeface="MS PGothic" charset="0"/>
              </a:rPr>
              <a:t>information must be understood by both application elements.</a:t>
            </a:r>
          </a:p>
          <a:p>
            <a:pPr eaLnBrk="1" hangingPunct="1">
              <a:lnSpc>
                <a:spcPct val="80000"/>
              </a:lnSpc>
              <a:spcBef>
                <a:spcPct val="0"/>
              </a:spcBef>
            </a:pPr>
            <a:r>
              <a:rPr lang="en-US" altLang="zh-CN" sz="1100" dirty="0">
                <a:latin typeface="Times New Roman" charset="0"/>
                <a:ea typeface="MS PGothic" charset="0"/>
              </a:rPr>
              <a:t>Although within the context of a single application, developers</a:t>
            </a:r>
          </a:p>
          <a:p>
            <a:pPr eaLnBrk="1" hangingPunct="1">
              <a:lnSpc>
                <a:spcPct val="80000"/>
              </a:lnSpc>
              <a:spcBef>
                <a:spcPct val="0"/>
              </a:spcBef>
            </a:pPr>
            <a:r>
              <a:rPr lang="en-US" altLang="zh-CN" sz="1100" dirty="0">
                <a:latin typeface="Times New Roman" charset="0"/>
                <a:ea typeface="MS PGothic" charset="0"/>
              </a:rPr>
              <a:t>can strive to make the meaning clear in various user interfaces,</a:t>
            </a:r>
          </a:p>
          <a:p>
            <a:pPr eaLnBrk="1" hangingPunct="1">
              <a:lnSpc>
                <a:spcPct val="80000"/>
              </a:lnSpc>
              <a:spcBef>
                <a:spcPct val="0"/>
              </a:spcBef>
            </a:pPr>
            <a:r>
              <a:rPr lang="en-US" altLang="zh-CN" sz="1100" dirty="0">
                <a:latin typeface="Times New Roman" charset="0"/>
                <a:ea typeface="MS PGothic" charset="0"/>
              </a:rPr>
              <a:t>when data is transferred to another context (another system),</a:t>
            </a:r>
          </a:p>
          <a:p>
            <a:pPr eaLnBrk="1" hangingPunct="1">
              <a:lnSpc>
                <a:spcPct val="80000"/>
              </a:lnSpc>
              <a:spcBef>
                <a:spcPct val="0"/>
              </a:spcBef>
            </a:pPr>
            <a:r>
              <a:rPr lang="en-US" altLang="zh-CN" sz="1100" dirty="0">
                <a:latin typeface="Times New Roman" charset="0"/>
                <a:ea typeface="MS PGothic" charset="0"/>
              </a:rPr>
              <a:t>the meaning could be lost due to incompatible data representation.</a:t>
            </a:r>
          </a:p>
          <a:p>
            <a:pPr eaLnBrk="1" hangingPunct="1">
              <a:lnSpc>
                <a:spcPct val="80000"/>
              </a:lnSpc>
              <a:spcBef>
                <a:spcPct val="0"/>
              </a:spcBef>
            </a:pPr>
            <a:r>
              <a:rPr lang="en-US" altLang="zh-CN" sz="1100" dirty="0">
                <a:latin typeface="Times New Roman" charset="0"/>
                <a:ea typeface="MS PGothic" charset="0"/>
              </a:rPr>
              <a:t>Considering that the SG is a complicated system of</a:t>
            </a:r>
          </a:p>
          <a:p>
            <a:pPr eaLnBrk="1" hangingPunct="1">
              <a:lnSpc>
                <a:spcPct val="80000"/>
              </a:lnSpc>
              <a:spcBef>
                <a:spcPct val="0"/>
              </a:spcBef>
            </a:pPr>
            <a:r>
              <a:rPr lang="en-US" altLang="zh-CN" sz="1100" dirty="0">
                <a:latin typeface="Times New Roman" charset="0"/>
                <a:ea typeface="MS PGothic" charset="0"/>
              </a:rPr>
              <a:t>systems, design of a generally effective data representation is</a:t>
            </a:r>
          </a:p>
          <a:p>
            <a:pPr eaLnBrk="1" hangingPunct="1">
              <a:lnSpc>
                <a:spcPct val="80000"/>
              </a:lnSpc>
              <a:spcBef>
                <a:spcPct val="0"/>
              </a:spcBef>
            </a:pPr>
            <a:r>
              <a:rPr lang="en-US" altLang="zh-CN" sz="1100" dirty="0">
                <a:latin typeface="Times New Roman" charset="0"/>
                <a:ea typeface="MS PGothic" charset="0"/>
              </a:rPr>
              <a:t>very important.</a:t>
            </a:r>
          </a:p>
          <a:p>
            <a:pPr eaLnBrk="1" hangingPunct="1">
              <a:lnSpc>
                <a:spcPct val="80000"/>
              </a:lnSpc>
              <a:spcBef>
                <a:spcPct val="0"/>
              </a:spcBef>
            </a:pPr>
            <a:r>
              <a:rPr lang="en-US" altLang="zh-CN" sz="1100" dirty="0">
                <a:latin typeface="Times New Roman" charset="0"/>
                <a:ea typeface="MS PGothic" charset="0"/>
              </a:rPr>
              <a:t>important.</a:t>
            </a:r>
          </a:p>
          <a:p>
            <a:pPr eaLnBrk="1" hangingPunct="1">
              <a:lnSpc>
                <a:spcPct val="80000"/>
              </a:lnSpc>
              <a:spcBef>
                <a:spcPct val="0"/>
              </a:spcBef>
            </a:pPr>
            <a:r>
              <a:rPr lang="en-US" altLang="zh-CN" sz="1100" dirty="0">
                <a:latin typeface="Times New Roman" charset="0"/>
                <a:ea typeface="MS PGothic" charset="0"/>
              </a:rPr>
              <a:t>Second, the data modeling is also related to the system</a:t>
            </a:r>
          </a:p>
          <a:p>
            <a:pPr eaLnBrk="1" hangingPunct="1">
              <a:lnSpc>
                <a:spcPct val="80000"/>
              </a:lnSpc>
              <a:spcBef>
                <a:spcPct val="0"/>
              </a:spcBef>
            </a:pPr>
            <a:r>
              <a:rPr lang="en-US" altLang="zh-CN" sz="1100" dirty="0">
                <a:latin typeface="Times New Roman" charset="0"/>
                <a:ea typeface="MS PGothic" charset="0"/>
              </a:rPr>
              <a:t>forward compatibility and backward compatibility. On one</a:t>
            </a:r>
          </a:p>
          <a:p>
            <a:pPr eaLnBrk="1" hangingPunct="1">
              <a:lnSpc>
                <a:spcPct val="80000"/>
              </a:lnSpc>
              <a:spcBef>
                <a:spcPct val="0"/>
              </a:spcBef>
            </a:pPr>
            <a:r>
              <a:rPr lang="en-US" altLang="zh-CN" sz="1100" dirty="0">
                <a:latin typeface="Times New Roman" charset="0"/>
                <a:ea typeface="MS PGothic" charset="0"/>
              </a:rPr>
              <a:t>hand, a well-defined data model should make legacy program</a:t>
            </a:r>
          </a:p>
          <a:p>
            <a:pPr eaLnBrk="1" hangingPunct="1">
              <a:lnSpc>
                <a:spcPct val="80000"/>
              </a:lnSpc>
              <a:spcBef>
                <a:spcPct val="0"/>
              </a:spcBef>
            </a:pPr>
            <a:r>
              <a:rPr lang="en-US" altLang="zh-CN" sz="1100" dirty="0">
                <a:latin typeface="Times New Roman" charset="0"/>
                <a:ea typeface="MS PGothic" charset="0"/>
              </a:rPr>
              <a:t>adjustments easier. We hope that the data representation designed</a:t>
            </a:r>
          </a:p>
          <a:p>
            <a:pPr eaLnBrk="1" hangingPunct="1">
              <a:lnSpc>
                <a:spcPct val="80000"/>
              </a:lnSpc>
              <a:spcBef>
                <a:spcPct val="0"/>
              </a:spcBef>
            </a:pPr>
            <a:r>
              <a:rPr lang="en-US" altLang="zh-CN" sz="1100" dirty="0">
                <a:latin typeface="Times New Roman" charset="0"/>
                <a:ea typeface="MS PGothic" charset="0"/>
              </a:rPr>
              <a:t>for SG can also be (or at least partially) understood</a:t>
            </a:r>
          </a:p>
          <a:p>
            <a:pPr eaLnBrk="1" hangingPunct="1">
              <a:lnSpc>
                <a:spcPct val="80000"/>
              </a:lnSpc>
              <a:spcBef>
                <a:spcPct val="0"/>
              </a:spcBef>
            </a:pPr>
            <a:r>
              <a:rPr lang="en-US" altLang="zh-CN" sz="1100" dirty="0">
                <a:latin typeface="Times New Roman" charset="0"/>
                <a:ea typeface="MS PGothic" charset="0"/>
              </a:rPr>
              <a:t>by the current power system, in order to take advantage</a:t>
            </a:r>
          </a:p>
          <a:p>
            <a:pPr eaLnBrk="1" hangingPunct="1">
              <a:lnSpc>
                <a:spcPct val="80000"/>
              </a:lnSpc>
              <a:spcBef>
                <a:spcPct val="0"/>
              </a:spcBef>
            </a:pPr>
            <a:r>
              <a:rPr lang="en-US" altLang="zh-CN" sz="1100" dirty="0">
                <a:latin typeface="Times New Roman" charset="0"/>
                <a:ea typeface="MS PGothic" charset="0"/>
              </a:rPr>
              <a:t>of the existing infrastructure as much as possible. On the</a:t>
            </a:r>
          </a:p>
          <a:p>
            <a:pPr eaLnBrk="1" hangingPunct="1">
              <a:lnSpc>
                <a:spcPct val="80000"/>
              </a:lnSpc>
              <a:spcBef>
                <a:spcPct val="0"/>
              </a:spcBef>
            </a:pPr>
            <a:r>
              <a:rPr lang="en-US" altLang="zh-CN" sz="1100" dirty="0">
                <a:latin typeface="Times New Roman" charset="0"/>
                <a:ea typeface="MS PGothic" charset="0"/>
              </a:rPr>
              <a:t>other hand, thus far SG is more like a vision. Its definition</a:t>
            </a:r>
          </a:p>
          <a:p>
            <a:pPr eaLnBrk="1" hangingPunct="1">
              <a:lnSpc>
                <a:spcPct val="80000"/>
              </a:lnSpc>
              <a:spcBef>
                <a:spcPct val="0"/>
              </a:spcBef>
            </a:pPr>
            <a:r>
              <a:rPr lang="en-US" altLang="zh-CN" sz="1100" dirty="0">
                <a:latin typeface="Times New Roman" charset="0"/>
                <a:ea typeface="MS PGothic" charset="0"/>
              </a:rPr>
              <a:t>and functionality keep evolving. Suppose that in the current</a:t>
            </a:r>
          </a:p>
          <a:p>
            <a:pPr eaLnBrk="1" hangingPunct="1">
              <a:lnSpc>
                <a:spcPct val="80000"/>
              </a:lnSpc>
              <a:spcBef>
                <a:spcPct val="0"/>
              </a:spcBef>
            </a:pPr>
            <a:r>
              <a:rPr lang="en-US" altLang="zh-CN" sz="1100" dirty="0">
                <a:latin typeface="Times New Roman" charset="0"/>
                <a:ea typeface="MS PGothic" charset="0"/>
              </a:rPr>
              <a:t>implementation, all the data is particularly designed to be</a:t>
            </a:r>
          </a:p>
          <a:p>
            <a:pPr eaLnBrk="1" hangingPunct="1">
              <a:lnSpc>
                <a:spcPct val="80000"/>
              </a:lnSpc>
              <a:spcBef>
                <a:spcPct val="0"/>
              </a:spcBef>
            </a:pPr>
            <a:r>
              <a:rPr lang="en-US" altLang="zh-CN" sz="1100" dirty="0">
                <a:latin typeface="Times New Roman" charset="0"/>
                <a:ea typeface="MS PGothic" charset="0"/>
              </a:rPr>
              <a:t>stored in an optimized way that can be understood by a</a:t>
            </a:r>
          </a:p>
          <a:p>
            <a:pPr eaLnBrk="1" hangingPunct="1">
              <a:lnSpc>
                <a:spcPct val="80000"/>
              </a:lnSpc>
              <a:spcBef>
                <a:spcPct val="0"/>
              </a:spcBef>
            </a:pPr>
            <a:r>
              <a:rPr lang="en-US" altLang="zh-CN" sz="1100" dirty="0">
                <a:latin typeface="Times New Roman" charset="0"/>
                <a:ea typeface="MS PGothic" charset="0"/>
              </a:rPr>
              <a:t>current application </a:t>
            </a:r>
            <a:r>
              <a:rPr lang="en-US" altLang="zh-CN" sz="1100" i="1" dirty="0">
                <a:latin typeface="Times New Roman" charset="0"/>
                <a:ea typeface="MS PGothic" charset="0"/>
              </a:rPr>
              <a:t>X</a:t>
            </a:r>
            <a:r>
              <a:rPr lang="en-US" altLang="zh-CN" sz="1100" dirty="0">
                <a:latin typeface="Times New Roman" charset="0"/>
                <a:ea typeface="MS PGothic" charset="0"/>
              </a:rPr>
              <a:t>. After some time, a new application </a:t>
            </a:r>
            <a:r>
              <a:rPr lang="en-US" altLang="zh-CN" sz="1100" i="1" dirty="0">
                <a:latin typeface="Times New Roman" charset="0"/>
                <a:ea typeface="MS PGothic" charset="0"/>
              </a:rPr>
              <a:t>Y </a:t>
            </a:r>
            <a:r>
              <a:rPr lang="en-US" altLang="zh-CN" sz="1100" dirty="0">
                <a:latin typeface="Times New Roman" charset="0"/>
                <a:ea typeface="MS PGothic" charset="0"/>
              </a:rPr>
              <a:t>is</a:t>
            </a:r>
          </a:p>
          <a:p>
            <a:pPr eaLnBrk="1" hangingPunct="1">
              <a:lnSpc>
                <a:spcPct val="80000"/>
              </a:lnSpc>
              <a:spcBef>
                <a:spcPct val="0"/>
              </a:spcBef>
            </a:pPr>
            <a:r>
              <a:rPr lang="en-US" altLang="zh-CN" sz="1100" dirty="0">
                <a:latin typeface="Times New Roman" charset="0"/>
                <a:ea typeface="MS PGothic" charset="0"/>
              </a:rPr>
              <a:t>integrated into SG. Data modeling is the key to whether this</a:t>
            </a:r>
          </a:p>
          <a:p>
            <a:pPr eaLnBrk="1" hangingPunct="1">
              <a:lnSpc>
                <a:spcPct val="80000"/>
              </a:lnSpc>
              <a:spcBef>
                <a:spcPct val="0"/>
              </a:spcBef>
            </a:pPr>
            <a:r>
              <a:rPr lang="en-US" altLang="zh-CN" sz="1100" dirty="0">
                <a:latin typeface="Times New Roman" charset="0"/>
                <a:ea typeface="MS PGothic" charset="0"/>
              </a:rPr>
              <a:t>new application can understand the historical data and obtain</a:t>
            </a:r>
          </a:p>
          <a:p>
            <a:pPr eaLnBrk="1" hangingPunct="1">
              <a:lnSpc>
                <a:spcPct val="80000"/>
              </a:lnSpc>
              <a:spcBef>
                <a:spcPct val="0"/>
              </a:spcBef>
            </a:pPr>
            <a:r>
              <a:rPr lang="en-US" altLang="zh-CN" sz="1100" dirty="0">
                <a:latin typeface="Times New Roman" charset="0"/>
                <a:ea typeface="MS PGothic" charset="0"/>
              </a:rPr>
              <a:t>enough information from the historical data.</a:t>
            </a:r>
          </a:p>
          <a:p>
            <a:pPr eaLnBrk="1" hangingPunct="1">
              <a:lnSpc>
                <a:spcPct val="80000"/>
              </a:lnSpc>
              <a:spcBef>
                <a:spcPct val="0"/>
              </a:spcBef>
            </a:pPr>
            <a:endParaRPr lang="en-US" altLang="zh-CN" sz="1100" dirty="0">
              <a:latin typeface="Calibri" charset="0"/>
              <a:ea typeface="MS PGothic" charset="0"/>
            </a:endParaRPr>
          </a:p>
        </p:txBody>
      </p:sp>
      <p:sp>
        <p:nvSpPr>
          <p:cNvPr id="3481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0CEB9A4C-1F92-4A40-BBAE-54C889A316DA}" type="slidenum">
              <a:rPr lang="en-US" altLang="zh-CN" sz="1200"/>
              <a:pPr eaLnBrk="1" hangingPunct="1"/>
              <a:t>27</a:t>
            </a:fld>
            <a:endParaRPr lang="en-US" altLang="zh-CN" sz="1200"/>
          </a:p>
        </p:txBody>
      </p:sp>
    </p:spTree>
    <p:extLst>
      <p:ext uri="{BB962C8B-B14F-4D97-AF65-F5344CB8AC3E}">
        <p14:creationId xmlns:p14="http://schemas.microsoft.com/office/powerpoint/2010/main" xmlns="" val="24052665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891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zh-CN">
              <a:latin typeface="Calibri" charset="0"/>
              <a:ea typeface="MS PGothic" charset="0"/>
            </a:endParaRPr>
          </a:p>
        </p:txBody>
      </p:sp>
      <p:sp>
        <p:nvSpPr>
          <p:cNvPr id="38915"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41E09127-5547-F046-B5A7-E936EABB55B9}" type="slidenum">
              <a:rPr lang="en-US" altLang="zh-CN" sz="1200"/>
              <a:pPr eaLnBrk="1" hangingPunct="1"/>
              <a:t>30</a:t>
            </a:fld>
            <a:endParaRPr lang="en-US" altLang="zh-CN" sz="1200"/>
          </a:p>
        </p:txBody>
      </p:sp>
    </p:spTree>
    <p:extLst>
      <p:ext uri="{BB962C8B-B14F-4D97-AF65-F5344CB8AC3E}">
        <p14:creationId xmlns:p14="http://schemas.microsoft.com/office/powerpoint/2010/main" xmlns="" val="23278289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096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zh-CN">
                <a:latin typeface="Calibri" charset="0"/>
                <a:ea typeface="MS PGothic" charset="0"/>
              </a:rPr>
              <a:t>An example of a communication network in SG:</a:t>
            </a:r>
          </a:p>
          <a:p>
            <a:pPr eaLnBrk="1" hangingPunct="1">
              <a:spcBef>
                <a:spcPct val="0"/>
              </a:spcBef>
            </a:pPr>
            <a:r>
              <a:rPr lang="en-US" altLang="zh-CN">
                <a:latin typeface="Calibri" charset="0"/>
                <a:ea typeface="MS PGothic" charset="0"/>
              </a:rPr>
              <a:t>User devices and smart meters use ZigBee, WiFi, and powerline</a:t>
            </a:r>
          </a:p>
          <a:p>
            <a:pPr eaLnBrk="1" hangingPunct="1">
              <a:spcBef>
                <a:spcPct val="0"/>
              </a:spcBef>
            </a:pPr>
            <a:r>
              <a:rPr lang="en-US" altLang="zh-CN">
                <a:latin typeface="Calibri" charset="0"/>
                <a:ea typeface="MS PGothic" charset="0"/>
              </a:rPr>
              <a:t>communications. Wireless mesh networks are used for</a:t>
            </a:r>
          </a:p>
          <a:p>
            <a:pPr eaLnBrk="1" hangingPunct="1">
              <a:spcBef>
                <a:spcPct val="0"/>
              </a:spcBef>
            </a:pPr>
            <a:r>
              <a:rPr lang="en-US" altLang="zh-CN">
                <a:latin typeface="Calibri" charset="0"/>
                <a:ea typeface="MS PGothic" charset="0"/>
              </a:rPr>
              <a:t>information exchanges between users. Communities are connected</a:t>
            </a:r>
          </a:p>
          <a:p>
            <a:pPr eaLnBrk="1" hangingPunct="1">
              <a:spcBef>
                <a:spcPct val="0"/>
              </a:spcBef>
            </a:pPr>
            <a:r>
              <a:rPr lang="en-US" altLang="zh-CN">
                <a:latin typeface="Calibri" charset="0"/>
                <a:ea typeface="MS PGothic" charset="0"/>
              </a:rPr>
              <a:t>to their electric utility via free-space optical, satellite,</a:t>
            </a:r>
          </a:p>
          <a:p>
            <a:pPr eaLnBrk="1" hangingPunct="1">
              <a:spcBef>
                <a:spcPct val="0"/>
              </a:spcBef>
            </a:pPr>
            <a:r>
              <a:rPr lang="en-US" altLang="zh-CN">
                <a:latin typeface="Calibri" charset="0"/>
                <a:ea typeface="MS PGothic" charset="0"/>
              </a:rPr>
              <a:t>microwave, or cellular systems. A substation communicates</a:t>
            </a:r>
          </a:p>
          <a:p>
            <a:pPr eaLnBrk="1" hangingPunct="1">
              <a:spcBef>
                <a:spcPct val="0"/>
              </a:spcBef>
            </a:pPr>
            <a:r>
              <a:rPr lang="en-US" altLang="zh-CN">
                <a:latin typeface="Calibri" charset="0"/>
                <a:ea typeface="MS PGothic" charset="0"/>
              </a:rPr>
              <a:t>with an electric utility over the powerline</a:t>
            </a:r>
          </a:p>
        </p:txBody>
      </p:sp>
      <p:sp>
        <p:nvSpPr>
          <p:cNvPr id="4096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F58F78BA-A8A6-F64C-B0D4-9AA241789644}" type="slidenum">
              <a:rPr lang="en-US" altLang="zh-CN" sz="1200"/>
              <a:pPr eaLnBrk="1" hangingPunct="1"/>
              <a:t>31</a:t>
            </a:fld>
            <a:endParaRPr lang="en-US" altLang="zh-CN" sz="1200"/>
          </a:p>
        </p:txBody>
      </p:sp>
    </p:spTree>
    <p:extLst>
      <p:ext uri="{BB962C8B-B14F-4D97-AF65-F5344CB8AC3E}">
        <p14:creationId xmlns:p14="http://schemas.microsoft.com/office/powerpoint/2010/main" xmlns="" val="6807977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710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zh-CN">
              <a:latin typeface="Calibri" charset="0"/>
              <a:ea typeface="MS PGothic" charset="0"/>
            </a:endParaRPr>
          </a:p>
        </p:txBody>
      </p:sp>
      <p:sp>
        <p:nvSpPr>
          <p:cNvPr id="4710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000044EA-ECDA-E441-9E68-802463F2E0AE}" type="slidenum">
              <a:rPr lang="en-US" altLang="zh-CN" sz="1200"/>
              <a:pPr eaLnBrk="1" hangingPunct="1"/>
              <a:t>36</a:t>
            </a:fld>
            <a:endParaRPr lang="en-US" altLang="zh-CN" sz="1200"/>
          </a:p>
        </p:txBody>
      </p:sp>
    </p:spTree>
    <p:extLst>
      <p:ext uri="{BB962C8B-B14F-4D97-AF65-F5344CB8AC3E}">
        <p14:creationId xmlns:p14="http://schemas.microsoft.com/office/powerpoint/2010/main" xmlns="" val="18642405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915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zh-CN">
                <a:latin typeface="Calibri" charset="0"/>
                <a:ea typeface="MS PGothic" charset="0"/>
              </a:rPr>
              <a:t>We have reviewed the work on energy efficiency and</a:t>
            </a:r>
          </a:p>
          <a:p>
            <a:pPr eaLnBrk="1" hangingPunct="1">
              <a:spcBef>
                <a:spcPct val="0"/>
              </a:spcBef>
            </a:pPr>
            <a:r>
              <a:rPr lang="en-US" altLang="zh-CN">
                <a:latin typeface="Calibri" charset="0"/>
                <a:ea typeface="MS PGothic" charset="0"/>
              </a:rPr>
              <a:t>demand profile improvement in the above. Improving utility,</a:t>
            </a:r>
          </a:p>
          <a:p>
            <a:pPr eaLnBrk="1" hangingPunct="1">
              <a:spcBef>
                <a:spcPct val="0"/>
              </a:spcBef>
            </a:pPr>
            <a:r>
              <a:rPr lang="en-US" altLang="zh-CN">
                <a:latin typeface="Calibri" charset="0"/>
                <a:ea typeface="MS PGothic" charset="0"/>
              </a:rPr>
              <a:t>increasing profit, and reducing cost are also important management</a:t>
            </a:r>
          </a:p>
          <a:p>
            <a:pPr eaLnBrk="1" hangingPunct="1">
              <a:spcBef>
                <a:spcPct val="0"/>
              </a:spcBef>
            </a:pPr>
            <a:r>
              <a:rPr lang="en-US" altLang="zh-CN">
                <a:latin typeface="Calibri" charset="0"/>
                <a:ea typeface="MS PGothic" charset="0"/>
              </a:rPr>
              <a:t>objectives. Researchers realize these objectives in various</a:t>
            </a:r>
          </a:p>
          <a:p>
            <a:pPr eaLnBrk="1" hangingPunct="1">
              <a:spcBef>
                <a:spcPct val="0"/>
              </a:spcBef>
            </a:pPr>
            <a:r>
              <a:rPr lang="en-US" altLang="zh-CN">
                <a:latin typeface="Calibri" charset="0"/>
                <a:ea typeface="MS PGothic" charset="0"/>
              </a:rPr>
              <a:t>levels and from various perspectives, such as individual user</a:t>
            </a:r>
          </a:p>
          <a:p>
            <a:pPr eaLnBrk="1" hangingPunct="1">
              <a:spcBef>
                <a:spcPct val="0"/>
              </a:spcBef>
            </a:pPr>
            <a:r>
              <a:rPr lang="en-US" altLang="zh-CN">
                <a:latin typeface="Calibri" charset="0"/>
                <a:ea typeface="MS PGothic" charset="0"/>
              </a:rPr>
              <a:t>cost/bill or profit [32, 40, 53, 69, 95, 120, 170, 171, 188],</a:t>
            </a:r>
          </a:p>
          <a:p>
            <a:pPr eaLnBrk="1" hangingPunct="1">
              <a:spcBef>
                <a:spcPct val="0"/>
              </a:spcBef>
            </a:pPr>
            <a:r>
              <a:rPr lang="en-US" altLang="zh-CN">
                <a:latin typeface="Calibri" charset="0"/>
                <a:ea typeface="MS PGothic" charset="0"/>
              </a:rPr>
              <a:t>single energy bill or aggregate utility of a group of users</a:t>
            </a:r>
          </a:p>
          <a:p>
            <a:pPr eaLnBrk="1" hangingPunct="1">
              <a:spcBef>
                <a:spcPct val="0"/>
              </a:spcBef>
            </a:pPr>
            <a:r>
              <a:rPr lang="en-US" altLang="zh-CN">
                <a:latin typeface="Calibri" charset="0"/>
                <a:ea typeface="MS PGothic" charset="0"/>
              </a:rPr>
              <a:t>[98, 220], cost or utility of electricity industry and system</a:t>
            </a:r>
          </a:p>
          <a:p>
            <a:pPr eaLnBrk="1" hangingPunct="1">
              <a:spcBef>
                <a:spcPct val="0"/>
              </a:spcBef>
            </a:pPr>
            <a:r>
              <a:rPr lang="en-US" altLang="zh-CN">
                <a:latin typeface="Calibri" charset="0"/>
                <a:ea typeface="MS PGothic" charset="0"/>
              </a:rPr>
              <a:t>[37, 74, 83, 89, 120, 150, 171, 178, 206, 218]. Stabilization</a:t>
            </a:r>
          </a:p>
          <a:p>
            <a:pPr eaLnBrk="1" hangingPunct="1">
              <a:spcBef>
                <a:spcPct val="0"/>
              </a:spcBef>
            </a:pPr>
            <a:r>
              <a:rPr lang="en-US" altLang="zh-CN">
                <a:latin typeface="Calibri" charset="0"/>
                <a:ea typeface="MS PGothic" charset="0"/>
              </a:rPr>
              <a:t>of prices is also a research topic in SG, since relaying the realtime</a:t>
            </a:r>
          </a:p>
          <a:p>
            <a:pPr eaLnBrk="1" hangingPunct="1">
              <a:spcBef>
                <a:spcPct val="0"/>
              </a:spcBef>
            </a:pPr>
            <a:r>
              <a:rPr lang="en-US" altLang="zh-CN">
                <a:latin typeface="Calibri" charset="0"/>
                <a:ea typeface="MS PGothic" charset="0"/>
              </a:rPr>
              <a:t>wholesale market prices to the end consumers creates a</a:t>
            </a:r>
          </a:p>
          <a:p>
            <a:pPr eaLnBrk="1" hangingPunct="1">
              <a:spcBef>
                <a:spcPct val="0"/>
              </a:spcBef>
            </a:pPr>
            <a:r>
              <a:rPr lang="en-US" altLang="zh-CN">
                <a:latin typeface="Calibri" charset="0"/>
                <a:ea typeface="MS PGothic" charset="0"/>
              </a:rPr>
              <a:t>closed loop feedback system which could be unstable or lack</a:t>
            </a:r>
          </a:p>
          <a:p>
            <a:pPr eaLnBrk="1" hangingPunct="1">
              <a:spcBef>
                <a:spcPct val="0"/>
              </a:spcBef>
            </a:pPr>
            <a:r>
              <a:rPr lang="en-US" altLang="zh-CN">
                <a:latin typeface="Calibri" charset="0"/>
                <a:ea typeface="MS PGothic" charset="0"/>
              </a:rPr>
              <a:t>robustness, leading to price volatility. Roozbehani </a:t>
            </a:r>
            <a:r>
              <a:rPr lang="en-US" altLang="zh-CN" i="1">
                <a:latin typeface="Calibri" charset="0"/>
                <a:ea typeface="MS PGothic" charset="0"/>
              </a:rPr>
              <a:t>et al. </a:t>
            </a:r>
            <a:r>
              <a:rPr lang="en-US" altLang="zh-CN">
                <a:latin typeface="Calibri" charset="0"/>
                <a:ea typeface="MS PGothic" charset="0"/>
              </a:rPr>
              <a:t>[213]</a:t>
            </a:r>
          </a:p>
          <a:p>
            <a:pPr eaLnBrk="1" hangingPunct="1">
              <a:spcBef>
                <a:spcPct val="0"/>
              </a:spcBef>
            </a:pPr>
            <a:r>
              <a:rPr lang="en-US" altLang="zh-CN">
                <a:latin typeface="Calibri" charset="0"/>
                <a:ea typeface="MS PGothic" charset="0"/>
              </a:rPr>
              <a:t>therefore developed a mathematical model for characterization</a:t>
            </a:r>
          </a:p>
          <a:p>
            <a:pPr eaLnBrk="1" hangingPunct="1">
              <a:spcBef>
                <a:spcPct val="0"/>
              </a:spcBef>
            </a:pPr>
            <a:r>
              <a:rPr lang="en-US" altLang="zh-CN">
                <a:latin typeface="Calibri" charset="0"/>
                <a:ea typeface="MS PGothic" charset="0"/>
              </a:rPr>
              <a:t>of the dynamic evolution of supply, demand, and market</a:t>
            </a:r>
          </a:p>
          <a:p>
            <a:pPr eaLnBrk="1" hangingPunct="1">
              <a:spcBef>
                <a:spcPct val="0"/>
              </a:spcBef>
            </a:pPr>
            <a:r>
              <a:rPr lang="en-US" altLang="zh-CN">
                <a:latin typeface="Calibri" charset="0"/>
                <a:ea typeface="MS PGothic" charset="0"/>
              </a:rPr>
              <a:t>clearing (locational marginal) prices under real-time pricing,</a:t>
            </a:r>
          </a:p>
          <a:p>
            <a:pPr eaLnBrk="1" hangingPunct="1">
              <a:spcBef>
                <a:spcPct val="0"/>
              </a:spcBef>
            </a:pPr>
            <a:r>
              <a:rPr lang="en-US" altLang="zh-CN">
                <a:latin typeface="Calibri" charset="0"/>
                <a:ea typeface="MS PGothic" charset="0"/>
              </a:rPr>
              <a:t>and presented a stabilizing pricing algorithm</a:t>
            </a:r>
          </a:p>
        </p:txBody>
      </p:sp>
      <p:sp>
        <p:nvSpPr>
          <p:cNvPr id="49155"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2ADE919E-40FD-CC4E-8D68-F72B6360DDE7}" type="slidenum">
              <a:rPr lang="en-US" altLang="zh-CN" sz="1200"/>
              <a:pPr eaLnBrk="1" hangingPunct="1"/>
              <a:t>37</a:t>
            </a:fld>
            <a:endParaRPr lang="en-US" altLang="zh-CN" sz="1200"/>
          </a:p>
        </p:txBody>
      </p:sp>
    </p:spTree>
    <p:extLst>
      <p:ext uri="{BB962C8B-B14F-4D97-AF65-F5344CB8AC3E}">
        <p14:creationId xmlns:p14="http://schemas.microsoft.com/office/powerpoint/2010/main" xmlns="" val="30732319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4297F4A7-3131-4B35-BB05-E747BE126883}" type="slidenum">
              <a:rPr lang="zh-CN" altLang="en-US" smtClean="0"/>
              <a:pPr/>
              <a:t>50</a:t>
            </a:fld>
            <a:endParaRPr lang="zh-CN" altLang="en-US"/>
          </a:p>
        </p:txBody>
      </p:sp>
    </p:spTree>
    <p:extLst>
      <p:ext uri="{BB962C8B-B14F-4D97-AF65-F5344CB8AC3E}">
        <p14:creationId xmlns:p14="http://schemas.microsoft.com/office/powerpoint/2010/main" xmlns="" val="38520392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B492A44-1B3A-4435-9C65-5934524FF68D}" type="slidenum">
              <a:rPr lang="zh-CN" altLang="en-US" smtClean="0">
                <a:solidFill>
                  <a:prstClr val="black"/>
                </a:solidFill>
              </a:rPr>
              <a:pPr/>
              <a:t>4</a:t>
            </a:fld>
            <a:endParaRPr lang="zh-CN" altLang="en-US">
              <a:solidFill>
                <a:prstClr val="black"/>
              </a:solidFill>
            </a:endParaRPr>
          </a:p>
        </p:txBody>
      </p:sp>
    </p:spTree>
    <p:extLst>
      <p:ext uri="{BB962C8B-B14F-4D97-AF65-F5344CB8AC3E}">
        <p14:creationId xmlns:p14="http://schemas.microsoft.com/office/powerpoint/2010/main" xmlns="" val="4009060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noTextEdit="1"/>
          </p:cNvSpPr>
          <p:nvPr>
            <p:ph type="sldImg"/>
          </p:nvPr>
        </p:nvSpPr>
        <p:spPr>
          <a:ln/>
        </p:spPr>
      </p:sp>
      <p:sp>
        <p:nvSpPr>
          <p:cNvPr id="4301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ko-KR" dirty="0">
                <a:ea typeface="굴림" charset="0"/>
                <a:cs typeface="굴림" charset="0"/>
              </a:rPr>
              <a:t>In the power grid network,  (pic) the </a:t>
            </a:r>
            <a:r>
              <a:rPr lang="en-US" altLang="ko-KR" dirty="0" err="1">
                <a:ea typeface="굴림" charset="0"/>
                <a:cs typeface="굴림" charset="0"/>
              </a:rPr>
              <a:t>apprearance</a:t>
            </a:r>
            <a:r>
              <a:rPr lang="en-US" altLang="ko-KR" dirty="0">
                <a:ea typeface="굴림" charset="0"/>
                <a:cs typeface="굴림" charset="0"/>
              </a:rPr>
              <a:t> of the control center. It also know as SCDA center. the supervisory control and data acquisition center, Two of major </a:t>
            </a:r>
            <a:r>
              <a:rPr lang="en-US" altLang="ko-KR" dirty="0" err="1">
                <a:ea typeface="굴림" charset="0"/>
                <a:cs typeface="굴림" charset="0"/>
              </a:rPr>
              <a:t>funcationalityies</a:t>
            </a:r>
            <a:r>
              <a:rPr lang="en-US" altLang="ko-KR" dirty="0">
                <a:ea typeface="굴림" charset="0"/>
                <a:cs typeface="굴림" charset="0"/>
              </a:rPr>
              <a:t>  is </a:t>
            </a:r>
            <a:r>
              <a:rPr lang="en-US" altLang="ko-KR" dirty="0" err="1">
                <a:ea typeface="굴림" charset="0"/>
                <a:cs typeface="굴림" charset="0"/>
              </a:rPr>
              <a:t>Readtime</a:t>
            </a:r>
            <a:r>
              <a:rPr lang="en-US" altLang="ko-KR" dirty="0">
                <a:ea typeface="굴림" charset="0"/>
                <a:cs typeface="굴림" charset="0"/>
              </a:rPr>
              <a:t> data acquisition and State estimation. In </a:t>
            </a:r>
            <a:r>
              <a:rPr lang="en-US" altLang="ko-KR" dirty="0" err="1">
                <a:ea typeface="굴림" charset="0"/>
                <a:cs typeface="굴림" charset="0"/>
              </a:rPr>
              <a:t>readtime</a:t>
            </a:r>
            <a:r>
              <a:rPr lang="en-US" altLang="ko-KR" dirty="0">
                <a:ea typeface="굴림" charset="0"/>
                <a:cs typeface="굴림" charset="0"/>
              </a:rPr>
              <a:t> data </a:t>
            </a:r>
            <a:r>
              <a:rPr lang="en-US" altLang="ko-KR" dirty="0" err="1">
                <a:ea typeface="굴림" charset="0"/>
                <a:cs typeface="굴림" charset="0"/>
              </a:rPr>
              <a:t>accquisition</a:t>
            </a:r>
            <a:r>
              <a:rPr lang="en-US" altLang="ko-KR" dirty="0">
                <a:ea typeface="굴림" charset="0"/>
                <a:cs typeface="굴림" charset="0"/>
              </a:rPr>
              <a:t>, the voltage, current, power flow btw. Each bus have been </a:t>
            </a:r>
            <a:r>
              <a:rPr lang="en-US" altLang="ko-KR" dirty="0" err="1">
                <a:ea typeface="굴림" charset="0"/>
                <a:cs typeface="굴림" charset="0"/>
              </a:rPr>
              <a:t>colleced</a:t>
            </a:r>
            <a:r>
              <a:rPr lang="en-US" altLang="ko-KR" dirty="0">
                <a:ea typeface="굴림" charset="0"/>
                <a:cs typeface="굴림" charset="0"/>
              </a:rPr>
              <a:t> , For state estimation, it is the place where the control center determine the status of power grid network. Which include the fault detection, power flow optimization, …..</a:t>
            </a:r>
          </a:p>
          <a:p>
            <a:r>
              <a:rPr lang="en-US" altLang="ko-KR" dirty="0">
                <a:ea typeface="굴림" charset="0"/>
                <a:cs typeface="굴림" charset="0"/>
              </a:rPr>
              <a:t>…</a:t>
            </a:r>
          </a:p>
          <a:p>
            <a:endParaRPr lang="en-US" altLang="ko-KR" dirty="0">
              <a:ea typeface="굴림" charset="0"/>
              <a:cs typeface="굴림" charset="0"/>
            </a:endParaRPr>
          </a:p>
          <a:p>
            <a:r>
              <a:rPr lang="en-US" altLang="ko-KR" dirty="0">
                <a:ea typeface="굴림" charset="0"/>
                <a:cs typeface="굴림" charset="0"/>
              </a:rPr>
              <a:t>[click] In the graphic-theoretic view of SCDA center and power network, it can be represented as…….Green box rep. as SCDA center, RTU is substation of SCDA center. As you can see in the figure, point A1,2,3 , are the some of weak links in SG communication, that allow the hacker to gain the access.  The smart grid integration helps the power grid networks to be smarter, but it also increases the risk of adversaries because of the currently obsoleted </a:t>
            </a:r>
            <a:r>
              <a:rPr lang="en-US" altLang="ko-KR" dirty="0" err="1">
                <a:ea typeface="굴림" charset="0"/>
                <a:cs typeface="굴림" charset="0"/>
              </a:rPr>
              <a:t>cyberinfrastructure</a:t>
            </a:r>
            <a:r>
              <a:rPr lang="en-US" altLang="ko-KR" dirty="0">
                <a:ea typeface="굴림" charset="0"/>
                <a:cs typeface="굴림" charset="0"/>
              </a:rPr>
              <a:t>. </a:t>
            </a:r>
          </a:p>
          <a:p>
            <a:endParaRPr lang="en-US" altLang="ko-KR" dirty="0">
              <a:ea typeface="굴림" charset="0"/>
              <a:cs typeface="굴림" charset="0"/>
            </a:endParaRPr>
          </a:p>
          <a:p>
            <a:r>
              <a:rPr lang="en-US" altLang="ko-KR" dirty="0">
                <a:ea typeface="굴림" charset="0"/>
                <a:cs typeface="굴림" charset="0"/>
              </a:rPr>
              <a:t>Adversaries can </a:t>
            </a:r>
            <a:r>
              <a:rPr lang="en-US" altLang="ko-KR" dirty="0" err="1">
                <a:ea typeface="굴림" charset="0"/>
                <a:cs typeface="굴림" charset="0"/>
              </a:rPr>
              <a:t>possiblibly</a:t>
            </a:r>
            <a:r>
              <a:rPr lang="en-US" altLang="ko-KR" dirty="0">
                <a:ea typeface="굴림" charset="0"/>
                <a:cs typeface="굴림" charset="0"/>
              </a:rPr>
              <a:t> paralyzes the power facility by misleading the energy management system with injecting false data. For example of point A! A2(in pic), the attack can hack from either the RTU or just simple </a:t>
            </a:r>
            <a:r>
              <a:rPr lang="en-US" altLang="ko-KR" dirty="0" err="1">
                <a:ea typeface="굴림" charset="0"/>
                <a:cs typeface="굴림" charset="0"/>
              </a:rPr>
              <a:t>tranmission</a:t>
            </a:r>
            <a:r>
              <a:rPr lang="en-US" altLang="ko-KR" dirty="0">
                <a:ea typeface="굴림" charset="0"/>
                <a:cs typeface="굴림" charset="0"/>
              </a:rPr>
              <a:t> line to gain the information. </a:t>
            </a:r>
          </a:p>
        </p:txBody>
      </p:sp>
      <p:sp>
        <p:nvSpPr>
          <p:cNvPr id="4301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300">
                <a:solidFill>
                  <a:schemeClr val="tx1"/>
                </a:solidFill>
                <a:latin typeface="Times New Roman" charset="0"/>
                <a:ea typeface="ＭＳ Ｐゴシック" charset="0"/>
                <a:cs typeface="ＭＳ Ｐゴシック" charset="0"/>
              </a:defRPr>
            </a:lvl1pPr>
            <a:lvl2pPr marL="702756" indent="-270291" eaLnBrk="0" hangingPunct="0">
              <a:defRPr sz="2300">
                <a:solidFill>
                  <a:schemeClr val="tx1"/>
                </a:solidFill>
                <a:latin typeface="Times New Roman" charset="0"/>
                <a:ea typeface="ＭＳ Ｐゴシック" charset="0"/>
              </a:defRPr>
            </a:lvl2pPr>
            <a:lvl3pPr marL="1081164" indent="-216233" eaLnBrk="0" hangingPunct="0">
              <a:defRPr sz="2300">
                <a:solidFill>
                  <a:schemeClr val="tx1"/>
                </a:solidFill>
                <a:latin typeface="Times New Roman" charset="0"/>
                <a:ea typeface="ＭＳ Ｐゴシック" charset="0"/>
              </a:defRPr>
            </a:lvl3pPr>
            <a:lvl4pPr marL="1513629" indent="-216233" eaLnBrk="0" hangingPunct="0">
              <a:defRPr sz="2300">
                <a:solidFill>
                  <a:schemeClr val="tx1"/>
                </a:solidFill>
                <a:latin typeface="Times New Roman" charset="0"/>
                <a:ea typeface="ＭＳ Ｐゴシック" charset="0"/>
              </a:defRPr>
            </a:lvl4pPr>
            <a:lvl5pPr marL="1946095" indent="-216233" eaLnBrk="0" hangingPunct="0">
              <a:defRPr sz="2300">
                <a:solidFill>
                  <a:schemeClr val="tx1"/>
                </a:solidFill>
                <a:latin typeface="Times New Roman" charset="0"/>
                <a:ea typeface="ＭＳ Ｐゴシック" charset="0"/>
              </a:defRPr>
            </a:lvl5pPr>
            <a:lvl6pPr marL="2378560" indent="-216233" eaLnBrk="0" fontAlgn="base" hangingPunct="0">
              <a:spcBef>
                <a:spcPct val="0"/>
              </a:spcBef>
              <a:spcAft>
                <a:spcPct val="0"/>
              </a:spcAft>
              <a:defRPr sz="2300">
                <a:solidFill>
                  <a:schemeClr val="tx1"/>
                </a:solidFill>
                <a:latin typeface="Times New Roman" charset="0"/>
                <a:ea typeface="ＭＳ Ｐゴシック" charset="0"/>
              </a:defRPr>
            </a:lvl6pPr>
            <a:lvl7pPr marL="2811026" indent="-216233" eaLnBrk="0" fontAlgn="base" hangingPunct="0">
              <a:spcBef>
                <a:spcPct val="0"/>
              </a:spcBef>
              <a:spcAft>
                <a:spcPct val="0"/>
              </a:spcAft>
              <a:defRPr sz="2300">
                <a:solidFill>
                  <a:schemeClr val="tx1"/>
                </a:solidFill>
                <a:latin typeface="Times New Roman" charset="0"/>
                <a:ea typeface="ＭＳ Ｐゴシック" charset="0"/>
              </a:defRPr>
            </a:lvl7pPr>
            <a:lvl8pPr marL="3243491" indent="-216233" eaLnBrk="0" fontAlgn="base" hangingPunct="0">
              <a:spcBef>
                <a:spcPct val="0"/>
              </a:spcBef>
              <a:spcAft>
                <a:spcPct val="0"/>
              </a:spcAft>
              <a:defRPr sz="2300">
                <a:solidFill>
                  <a:schemeClr val="tx1"/>
                </a:solidFill>
                <a:latin typeface="Times New Roman" charset="0"/>
                <a:ea typeface="ＭＳ Ｐゴシック" charset="0"/>
              </a:defRPr>
            </a:lvl8pPr>
            <a:lvl9pPr marL="3675957" indent="-216233" eaLnBrk="0" fontAlgn="base" hangingPunct="0">
              <a:spcBef>
                <a:spcPct val="0"/>
              </a:spcBef>
              <a:spcAft>
                <a:spcPct val="0"/>
              </a:spcAft>
              <a:defRPr sz="2300">
                <a:solidFill>
                  <a:schemeClr val="tx1"/>
                </a:solidFill>
                <a:latin typeface="Times New Roman" charset="0"/>
                <a:ea typeface="ＭＳ Ｐゴシック" charset="0"/>
              </a:defRPr>
            </a:lvl9pPr>
          </a:lstStyle>
          <a:p>
            <a:pPr eaLnBrk="1" hangingPunct="1"/>
            <a:fld id="{35CBC8FF-A714-304E-85A1-E2A44654EB09}" type="slidenum">
              <a:rPr lang="en-US" altLang="ko-KR" sz="1200">
                <a:ea typeface="굴림" charset="0"/>
                <a:cs typeface="굴림" charset="0"/>
              </a:rPr>
              <a:pPr eaLnBrk="1" hangingPunct="1"/>
              <a:t>56</a:t>
            </a:fld>
            <a:endParaRPr lang="en-US" altLang="ko-KR" sz="1200">
              <a:ea typeface="굴림" charset="0"/>
              <a:cs typeface="굴림" charset="0"/>
            </a:endParaRPr>
          </a:p>
        </p:txBody>
      </p:sp>
    </p:spTree>
    <p:extLst>
      <p:ext uri="{BB962C8B-B14F-4D97-AF65-F5344CB8AC3E}">
        <p14:creationId xmlns:p14="http://schemas.microsoft.com/office/powerpoint/2010/main" xmlns="" val="3670114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168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defTabSz="912813" eaLnBrk="1" hangingPunct="1">
              <a:lnSpc>
                <a:spcPct val="90000"/>
              </a:lnSpc>
            </a:pPr>
            <a:r>
              <a:rPr lang="en-US" altLang="ko-KR" sz="1100" dirty="0">
                <a:latin typeface="Arial" charset="0"/>
                <a:ea typeface="宋体" charset="0"/>
                <a:cs typeface="宋体" charset="0"/>
              </a:rPr>
              <a:t>However, Many people concern about </a:t>
            </a:r>
            <a:r>
              <a:rPr lang="en-US" altLang="ko-KR" sz="1100" dirty="0" err="1">
                <a:latin typeface="Arial" charset="0"/>
                <a:ea typeface="宋体" charset="0"/>
                <a:cs typeface="宋体" charset="0"/>
              </a:rPr>
              <a:t>cyberterrorism</a:t>
            </a:r>
            <a:r>
              <a:rPr lang="en-US" altLang="ko-KR" sz="1100" dirty="0">
                <a:latin typeface="Arial" charset="0"/>
                <a:ea typeface="宋体" charset="0"/>
                <a:cs typeface="宋体" charset="0"/>
              </a:rPr>
              <a:t> and attacks on the energy </a:t>
            </a:r>
            <a:r>
              <a:rPr lang="en-US" altLang="ko-KR" sz="1100" dirty="0" err="1">
                <a:latin typeface="Arial" charset="0"/>
                <a:ea typeface="宋体" charset="0"/>
                <a:cs typeface="宋体" charset="0"/>
              </a:rPr>
              <a:t>infras</a:t>
            </a:r>
            <a:r>
              <a:rPr lang="en-US" altLang="ko-KR" sz="1100" dirty="0">
                <a:latin typeface="Arial" charset="0"/>
                <a:ea typeface="宋体" charset="0"/>
                <a:cs typeface="宋体" charset="0"/>
              </a:rPr>
              <a:t>- </a:t>
            </a:r>
            <a:r>
              <a:rPr lang="en-US" altLang="ko-KR" sz="1100" dirty="0" err="1">
                <a:latin typeface="Arial" charset="0"/>
                <a:ea typeface="宋体" charset="0"/>
                <a:cs typeface="宋体" charset="0"/>
              </a:rPr>
              <a:t>tructure</a:t>
            </a:r>
            <a:r>
              <a:rPr lang="en-US" altLang="ko-KR" sz="1100" dirty="0">
                <a:latin typeface="Arial" charset="0"/>
                <a:ea typeface="宋体" charset="0"/>
                <a:cs typeface="宋体" charset="0"/>
              </a:rPr>
              <a:t> since more connection are linked to the power management facility and more technology are implemented into the grid, especially on signal processing and communication. </a:t>
            </a:r>
          </a:p>
          <a:p>
            <a:pPr defTabSz="912813" eaLnBrk="1" hangingPunct="1">
              <a:lnSpc>
                <a:spcPct val="90000"/>
              </a:lnSpc>
            </a:pPr>
            <a:r>
              <a:rPr lang="en-US" altLang="ko-KR" sz="1100" dirty="0">
                <a:latin typeface="Arial" charset="0"/>
                <a:ea typeface="宋体" charset="0"/>
                <a:cs typeface="宋体" charset="0"/>
              </a:rPr>
              <a:t>For example, The smart grid incorporates some new networking </a:t>
            </a:r>
            <a:r>
              <a:rPr lang="en-US" altLang="ko-KR" sz="1100" dirty="0" err="1">
                <a:latin typeface="Arial" charset="0"/>
                <a:ea typeface="宋体" charset="0"/>
                <a:cs typeface="宋体" charset="0"/>
              </a:rPr>
              <a:t>technol</a:t>
            </a:r>
            <a:r>
              <a:rPr lang="en-US" altLang="ko-KR" sz="1100" dirty="0">
                <a:latin typeface="Arial" charset="0"/>
                <a:ea typeface="宋体" charset="0"/>
                <a:cs typeface="宋体" charset="0"/>
              </a:rPr>
              <a:t>- </a:t>
            </a:r>
            <a:r>
              <a:rPr lang="en-US" altLang="ko-KR" sz="1100" dirty="0" err="1">
                <a:latin typeface="Arial" charset="0"/>
                <a:ea typeface="宋体" charset="0"/>
                <a:cs typeface="宋体" charset="0"/>
              </a:rPr>
              <a:t>ogy</a:t>
            </a:r>
            <a:r>
              <a:rPr lang="en-US" altLang="ko-KR" sz="1100" dirty="0">
                <a:latin typeface="Arial" charset="0"/>
                <a:ea typeface="宋体" charset="0"/>
                <a:cs typeface="宋体" charset="0"/>
              </a:rPr>
              <a:t>, including sensors and controls </a:t>
            </a:r>
            <a:r>
              <a:rPr lang="en-US" altLang="ko-KR" sz="1100" dirty="0" err="1">
                <a:latin typeface="Arial" charset="0"/>
                <a:ea typeface="宋体" charset="0"/>
                <a:cs typeface="宋体" charset="0"/>
              </a:rPr>
              <a:t>mechina</a:t>
            </a:r>
            <a:r>
              <a:rPr lang="en-US" altLang="ko-KR" sz="1100" dirty="0">
                <a:latin typeface="Arial" charset="0"/>
                <a:ea typeface="宋体" charset="0"/>
                <a:cs typeface="宋体" charset="0"/>
              </a:rPr>
              <a:t> that make it possible to monitor electricity use in </a:t>
            </a:r>
            <a:r>
              <a:rPr lang="en-US" altLang="ko-KR" sz="1100" dirty="0" err="1">
                <a:latin typeface="Arial" charset="0"/>
                <a:ea typeface="宋体" charset="0"/>
                <a:cs typeface="宋体" charset="0"/>
              </a:rPr>
              <a:t>realtime</a:t>
            </a:r>
            <a:r>
              <a:rPr lang="en-US" altLang="ko-KR" sz="1100" dirty="0">
                <a:latin typeface="Arial" charset="0"/>
                <a:ea typeface="宋体" charset="0"/>
                <a:cs typeface="宋体" charset="0"/>
              </a:rPr>
              <a:t> and make automatic changes that reduce energy waste. Furthermore, more and more substation of the power management system has be replaced automated or unmanned which allows hacker t </a:t>
            </a:r>
            <a:r>
              <a:rPr lang="en-US" altLang="ko-KR" sz="1100" dirty="0" err="1">
                <a:latin typeface="Arial" charset="0"/>
                <a:ea typeface="宋体" charset="0"/>
                <a:cs typeface="宋体" charset="0"/>
              </a:rPr>
              <a:t>oeasily</a:t>
            </a:r>
            <a:r>
              <a:rPr lang="en-US" altLang="ko-KR" sz="1100" dirty="0">
                <a:latin typeface="Arial" charset="0"/>
                <a:ea typeface="宋体" charset="0"/>
                <a:cs typeface="宋体" charset="0"/>
              </a:rPr>
              <a:t> access the data.</a:t>
            </a:r>
          </a:p>
          <a:p>
            <a:pPr defTabSz="912813">
              <a:lnSpc>
                <a:spcPct val="90000"/>
              </a:lnSpc>
            </a:pPr>
            <a:endParaRPr lang="en-US" altLang="ko-KR" sz="1100" dirty="0">
              <a:latin typeface="Arial" charset="0"/>
              <a:ea typeface="宋体" charset="0"/>
              <a:cs typeface="宋体" charset="0"/>
            </a:endParaRPr>
          </a:p>
          <a:p>
            <a:pPr defTabSz="912813" eaLnBrk="1" hangingPunct="1">
              <a:lnSpc>
                <a:spcPct val="90000"/>
              </a:lnSpc>
            </a:pPr>
            <a:r>
              <a:rPr lang="en-US" altLang="ko-KR" sz="1100" dirty="0">
                <a:latin typeface="Arial" charset="0"/>
                <a:ea typeface="宋体" charset="0"/>
                <a:cs typeface="宋体" charset="0"/>
              </a:rPr>
              <a:t>and, indeed, it is vulnerable to </a:t>
            </a:r>
            <a:r>
              <a:rPr lang="en-US" altLang="ko-KR" sz="1100" dirty="0" err="1">
                <a:latin typeface="Arial" charset="0"/>
                <a:ea typeface="宋体" charset="0"/>
                <a:cs typeface="宋体" charset="0"/>
              </a:rPr>
              <a:t>manip</a:t>
            </a:r>
            <a:r>
              <a:rPr lang="en-US" altLang="ko-KR" sz="1100" dirty="0">
                <a:latin typeface="Arial" charset="0"/>
                <a:ea typeface="宋体" charset="0"/>
                <a:cs typeface="宋体" charset="0"/>
              </a:rPr>
              <a:t>- </a:t>
            </a:r>
            <a:r>
              <a:rPr lang="en-US" altLang="ko-KR" sz="1100" dirty="0" err="1">
                <a:latin typeface="Arial" charset="0"/>
                <a:ea typeface="宋体" charset="0"/>
                <a:cs typeface="宋体" charset="0"/>
              </a:rPr>
              <a:t>ulation</a:t>
            </a:r>
            <a:r>
              <a:rPr lang="en-US" altLang="ko-KR" sz="1100" dirty="0">
                <a:latin typeface="Arial" charset="0"/>
                <a:ea typeface="宋体" charset="0"/>
                <a:cs typeface="宋体" charset="0"/>
              </a:rPr>
              <a:t> by the third party in SG communication. </a:t>
            </a:r>
          </a:p>
          <a:p>
            <a:pPr defTabSz="912813" eaLnBrk="1" hangingPunct="1">
              <a:lnSpc>
                <a:spcPct val="90000"/>
              </a:lnSpc>
            </a:pPr>
            <a:r>
              <a:rPr lang="en-US" altLang="ko-KR" sz="1100" dirty="0">
                <a:latin typeface="Arial" charset="0"/>
                <a:ea typeface="宋体" charset="0"/>
                <a:cs typeface="宋体" charset="0"/>
              </a:rPr>
              <a:t>attackers can manipulate power-grid data by breaking into sub- stations and intercepting communications between substations, grid operators, and electricity suppliers. If someone wanted to cause a blackout, the load data about how much power is flowing could be used to fool grid operators into overloading parts of the grid, tripping generators and leading to cascading failures. Again, A blackout could then occur before grid operators have the chance to correct for the problem.</a:t>
            </a:r>
          </a:p>
          <a:p>
            <a:pPr defTabSz="912813">
              <a:lnSpc>
                <a:spcPct val="90000"/>
              </a:lnSpc>
            </a:pPr>
            <a:endParaRPr lang="en-US" altLang="ko-KR" sz="1100" dirty="0">
              <a:latin typeface="Arial" charset="0"/>
              <a:ea typeface="宋体" charset="0"/>
              <a:cs typeface="宋体" charset="0"/>
            </a:endParaRPr>
          </a:p>
          <a:p>
            <a:pPr defTabSz="912813">
              <a:lnSpc>
                <a:spcPct val="90000"/>
              </a:lnSpc>
            </a:pPr>
            <a:r>
              <a:rPr lang="en-US" altLang="ko-KR" sz="1100" dirty="0">
                <a:latin typeface="Arial" charset="0"/>
                <a:ea typeface="宋体" charset="0"/>
                <a:cs typeface="宋体" charset="0"/>
              </a:rPr>
              <a:t>With similar hacking technique, this data is also used by grid operators to set prices for electricity and to balance supply and demand. Grid hackers could make millions of dollars at the expense of electricity consumers by influencing electricity markets.</a:t>
            </a:r>
          </a:p>
          <a:p>
            <a:pPr defTabSz="912813">
              <a:lnSpc>
                <a:spcPct val="90000"/>
              </a:lnSpc>
            </a:pPr>
            <a:endParaRPr lang="en-US" altLang="ko-KR" sz="1100" dirty="0">
              <a:latin typeface="Arial" charset="0"/>
              <a:ea typeface="宋体" charset="0"/>
              <a:cs typeface="宋体" charset="0"/>
            </a:endParaRPr>
          </a:p>
          <a:p>
            <a:pPr defTabSz="912813">
              <a:lnSpc>
                <a:spcPct val="90000"/>
              </a:lnSpc>
            </a:pPr>
            <a:r>
              <a:rPr lang="en-US" altLang="ko-KR" sz="1100" dirty="0">
                <a:latin typeface="Arial" charset="0"/>
                <a:ea typeface="宋体" charset="0"/>
                <a:cs typeface="宋体" charset="0"/>
              </a:rPr>
              <a:t>From the article in 2009</a:t>
            </a:r>
          </a:p>
        </p:txBody>
      </p:sp>
      <p:sp>
        <p:nvSpPr>
          <p:cNvPr id="7168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9B3A740D-F52D-2C45-9BE7-6A47F7878684}" type="slidenum">
              <a:rPr lang="en-US" altLang="zh-CN" sz="1200">
                <a:latin typeface="Times New Roman" charset="0"/>
                <a:ea typeface="굴림" charset="0"/>
                <a:cs typeface="굴림" charset="0"/>
              </a:rPr>
              <a:pPr eaLnBrk="1" hangingPunct="1"/>
              <a:t>57</a:t>
            </a:fld>
            <a:endParaRPr lang="en-US" altLang="zh-CN" sz="1200">
              <a:latin typeface="Times New Roman" charset="0"/>
              <a:ea typeface="굴림" charset="0"/>
              <a:cs typeface="굴림" charset="0"/>
            </a:endParaRPr>
          </a:p>
        </p:txBody>
      </p:sp>
    </p:spTree>
    <p:extLst>
      <p:ext uri="{BB962C8B-B14F-4D97-AF65-F5344CB8AC3E}">
        <p14:creationId xmlns:p14="http://schemas.microsoft.com/office/powerpoint/2010/main" xmlns="" val="5475430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680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tLang="ko-KR">
                <a:latin typeface="Calibri" charset="0"/>
                <a:ea typeface="굴림" charset="0"/>
                <a:cs typeface="굴림" charset="0"/>
              </a:rPr>
              <a:t>Therefore,  a advance digital signal processing technique is need to battle for this security issue in SG communiction. One popular approach is QD by H. Vince Poor. , it is a implementalbe realtion …….., and the information……</a:t>
            </a:r>
          </a:p>
          <a:p>
            <a:endParaRPr lang="en-US" altLang="ko-KR">
              <a:latin typeface="Calibri" charset="0"/>
              <a:ea typeface="굴림" charset="0"/>
              <a:cs typeface="굴림" charset="0"/>
            </a:endParaRPr>
          </a:p>
          <a:p>
            <a:r>
              <a:rPr lang="en-US" altLang="ko-KR">
                <a:latin typeface="Calibri" charset="0"/>
                <a:ea typeface="굴림" charset="0"/>
                <a:cs typeface="굴림" charset="0"/>
              </a:rPr>
              <a:t>The concept of QD is to be able to deconde online….. It can be discribed as minimize the processing time whith the error probability is less then a certain threhold \ in the other words, this techqnies is to  …..less or equal to the pre-defined threshold</a:t>
            </a:r>
          </a:p>
        </p:txBody>
      </p:sp>
      <p:sp>
        <p:nvSpPr>
          <p:cNvPr id="7680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2349CFB0-859E-9749-90FB-B437D9BA4373}" type="slidenum">
              <a:rPr lang="en-US" altLang="zh-CN" sz="1200">
                <a:latin typeface="Times New Roman" charset="0"/>
                <a:ea typeface="굴림" charset="0"/>
                <a:cs typeface="굴림" charset="0"/>
              </a:rPr>
              <a:pPr eaLnBrk="1" hangingPunct="1"/>
              <a:t>62</a:t>
            </a:fld>
            <a:endParaRPr lang="en-US" altLang="zh-CN" sz="1200">
              <a:latin typeface="Times New Roman" charset="0"/>
              <a:ea typeface="굴림" charset="0"/>
              <a:cs typeface="굴림" charset="0"/>
            </a:endParaRPr>
          </a:p>
        </p:txBody>
      </p:sp>
    </p:spTree>
    <p:extLst>
      <p:ext uri="{BB962C8B-B14F-4D97-AF65-F5344CB8AC3E}">
        <p14:creationId xmlns:p14="http://schemas.microsoft.com/office/powerpoint/2010/main" xmlns="" val="32701973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885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tLang="ko-KR">
                <a:latin typeface="Calibri" charset="0"/>
                <a:ea typeface="굴림" charset="0"/>
                <a:cs typeface="굴림" charset="0"/>
              </a:rPr>
              <a:t>We will first formulate a detection problem, which we assume the bayesian framework under the multivariant normal distribution with \um_z as mean vector and crosscorrelation matrix \exlo _z.</a:t>
            </a:r>
          </a:p>
          <a:p>
            <a:r>
              <a:rPr lang="en-US" altLang="ko-KR">
                <a:latin typeface="Calibri" charset="0"/>
                <a:ea typeface="굴림" charset="0"/>
                <a:cs typeface="굴림" charset="0"/>
              </a:rPr>
              <a:t>From this assumption , we can form a binary hypothesis test H0 as normal state, mean of H1 follows the condition of [Lin2009 paper] of k-sarpse attack.</a:t>
            </a:r>
          </a:p>
          <a:p>
            <a:endParaRPr lang="en-US" altLang="ko-KR">
              <a:latin typeface="Calibri" charset="0"/>
              <a:ea typeface="굴림" charset="0"/>
              <a:cs typeface="굴림" charset="0"/>
            </a:endParaRPr>
          </a:p>
          <a:p>
            <a:r>
              <a:rPr lang="en-US" altLang="ko-KR">
                <a:latin typeface="Calibri" charset="0"/>
                <a:ea typeface="굴림" charset="0"/>
                <a:cs typeface="굴림" charset="0"/>
              </a:rPr>
              <a:t>Therefore, we can catalogize the oberservation Z  under two possible hypotheses H0 and H1. and We wish to design a detector; when \delta_z=1 is indicating a detection of attack H1 is true, otherwise is null hyp. In addition, P_F is the false rate wherer given H0 is true but the decision is made for 1, P_Detection is H1 is true </a:t>
            </a:r>
          </a:p>
          <a:p>
            <a:endParaRPr lang="en-US" altLang="ko-KR">
              <a:latin typeface="Calibri" charset="0"/>
              <a:ea typeface="굴림" charset="0"/>
              <a:cs typeface="굴림" charset="0"/>
            </a:endParaRPr>
          </a:p>
          <a:p>
            <a:endParaRPr lang="en-US" altLang="ko-KR">
              <a:latin typeface="Calibri" charset="0"/>
              <a:ea typeface="굴림" charset="0"/>
              <a:cs typeface="굴림" charset="0"/>
            </a:endParaRPr>
          </a:p>
        </p:txBody>
      </p:sp>
      <p:sp>
        <p:nvSpPr>
          <p:cNvPr id="7885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48EB7413-EB22-A248-AC77-812DB4409EFF}" type="slidenum">
              <a:rPr lang="en-US" altLang="ko-KR" sz="1200">
                <a:latin typeface="Times New Roman" charset="0"/>
                <a:ea typeface="굴림" charset="0"/>
                <a:cs typeface="굴림" charset="0"/>
              </a:rPr>
              <a:pPr eaLnBrk="1" hangingPunct="1"/>
              <a:t>63</a:t>
            </a:fld>
            <a:endParaRPr lang="en-US" altLang="ko-KR" sz="1200">
              <a:latin typeface="Times New Roman" charset="0"/>
              <a:ea typeface="굴림" charset="0"/>
              <a:cs typeface="굴림" charset="0"/>
            </a:endParaRPr>
          </a:p>
        </p:txBody>
      </p:sp>
    </p:spTree>
    <p:extLst>
      <p:ext uri="{BB962C8B-B14F-4D97-AF65-F5344CB8AC3E}">
        <p14:creationId xmlns:p14="http://schemas.microsoft.com/office/powerpoint/2010/main" xmlns="" val="38400541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8089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tLang="ko-KR">
                <a:latin typeface="Calibri" charset="0"/>
                <a:ea typeface="굴림" charset="0"/>
                <a:cs typeface="굴림" charset="0"/>
              </a:rPr>
              <a:t>However, in the detection mode, the non-Bayesian approach is applied because of the unknown prior probability of the adversary and unknown statistical model for the adversary vector.</a:t>
            </a:r>
          </a:p>
          <a:p>
            <a:r>
              <a:rPr lang="en-US" altLang="ko-KR">
                <a:latin typeface="Calibri" charset="0"/>
                <a:ea typeface="굴림" charset="0"/>
                <a:cs typeface="굴림" charset="0"/>
              </a:rPr>
              <a:t>To notes that , the unknown parameter exists in the post-change distribution and may change over the detection process.</a:t>
            </a:r>
          </a:p>
          <a:p>
            <a:endParaRPr lang="en-US" altLang="ko-KR">
              <a:latin typeface="Calibri" charset="0"/>
              <a:ea typeface="굴림" charset="0"/>
              <a:cs typeface="굴림" charset="0"/>
            </a:endParaRPr>
          </a:p>
          <a:p>
            <a:r>
              <a:rPr lang="en-US" altLang="ko-KR">
                <a:latin typeface="Calibri" charset="0"/>
                <a:ea typeface="굴림" charset="0"/>
                <a:cs typeface="굴림" charset="0"/>
              </a:rPr>
              <a:t> For the detection problem, one of popular apporach is to minimizing the worst case effect by maximizing the detection delay. T_d is average detection delay, and given that the real detection time or stopping time, T_h,\ subtracts \tau,</a:t>
            </a:r>
            <a:r>
              <a:rPr lang="en-US" altLang="ko-KR">
                <a:latin typeface="Arial" charset="0"/>
                <a:ea typeface="宋体" charset="0"/>
                <a:cs typeface="宋体" charset="0"/>
              </a:rPr>
              <a:t>  the acutal time of active attack.</a:t>
            </a:r>
            <a:endParaRPr lang="en-US" altLang="ko-KR">
              <a:latin typeface="Calibri" charset="0"/>
              <a:ea typeface="굴림" charset="0"/>
              <a:cs typeface="굴림" charset="0"/>
            </a:endParaRPr>
          </a:p>
          <a:p>
            <a:r>
              <a:rPr lang="en-US" altLang="ko-KR">
                <a:latin typeface="Calibri" charset="0"/>
                <a:ea typeface="굴림" charset="0"/>
                <a:cs typeface="굴림" charset="0"/>
              </a:rPr>
              <a:t>We will like to detect the active malicious data attack as quickly as possible while maintaining a certain level of Detection probabilty. </a:t>
            </a:r>
          </a:p>
        </p:txBody>
      </p:sp>
      <p:sp>
        <p:nvSpPr>
          <p:cNvPr id="8089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75D1BCC9-D6DE-304E-A88F-A150AFCA4FD6}" type="slidenum">
              <a:rPr lang="en-US" altLang="ko-KR" sz="1200">
                <a:latin typeface="Times New Roman" charset="0"/>
                <a:ea typeface="굴림" charset="0"/>
                <a:cs typeface="굴림" charset="0"/>
              </a:rPr>
              <a:pPr eaLnBrk="1" hangingPunct="1"/>
              <a:t>64</a:t>
            </a:fld>
            <a:endParaRPr lang="en-US" altLang="ko-KR" sz="1200">
              <a:latin typeface="Times New Roman" charset="0"/>
              <a:ea typeface="굴림" charset="0"/>
              <a:cs typeface="굴림" charset="0"/>
            </a:endParaRPr>
          </a:p>
        </p:txBody>
      </p:sp>
    </p:spTree>
    <p:extLst>
      <p:ext uri="{BB962C8B-B14F-4D97-AF65-F5344CB8AC3E}">
        <p14:creationId xmlns:p14="http://schemas.microsoft.com/office/powerpoint/2010/main" xmlns="" val="17049781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8294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lnSpc>
                <a:spcPct val="80000"/>
              </a:lnSpc>
            </a:pPr>
            <a:r>
              <a:rPr lang="en-US" altLang="ko-KR">
                <a:latin typeface="NimbusRomNo9L-Regu" charset="0"/>
                <a:ea typeface="굴림" charset="0"/>
                <a:cs typeface="굴림" charset="0"/>
              </a:rPr>
              <a:t>We first consider the Page’s CUSUM test, because it is non-bayesian framework , which don’t require complete knowledge about the distributions so that The decision can be made directly by analysizing the observation data. Therefore, we further modify the Page’s CUSUM test, to the multi-thread CUSUM since we have multi measurement in a single observation at the time t.  Lets start deriving the multithread cusum test:</a:t>
            </a:r>
          </a:p>
          <a:p>
            <a:pPr>
              <a:lnSpc>
                <a:spcPct val="80000"/>
              </a:lnSpc>
            </a:pPr>
            <a:endParaRPr lang="en-US" altLang="ko-KR">
              <a:latin typeface="NimbusRomNo9L-Regu" charset="0"/>
              <a:ea typeface="굴림" charset="0"/>
              <a:cs typeface="굴림" charset="0"/>
            </a:endParaRPr>
          </a:p>
          <a:p>
            <a:pPr>
              <a:lnSpc>
                <a:spcPct val="80000"/>
              </a:lnSpc>
            </a:pPr>
            <a:r>
              <a:rPr lang="en-US" altLang="ko-KR">
                <a:latin typeface="NimbusRomNo9L-Regu" charset="0"/>
                <a:ea typeface="굴림" charset="0"/>
                <a:cs typeface="굴림" charset="0"/>
              </a:rPr>
              <a:t>T_h is average run length or stopping time for declaring the existance of introdor given St&gt;h, in which the detection threshold </a:t>
            </a:r>
            <a:r>
              <a:rPr lang="en-US" altLang="ko-KR" i="1">
                <a:latin typeface="CMMI10" charset="0"/>
                <a:ea typeface="굴림" charset="0"/>
                <a:cs typeface="굴림" charset="0"/>
              </a:rPr>
              <a:t>h </a:t>
            </a:r>
            <a:r>
              <a:rPr lang="en-US" altLang="ko-KR" i="1">
                <a:latin typeface="NimbusRomNo9L-Regu" charset="0"/>
                <a:ea typeface="굴림" charset="0"/>
                <a:cs typeface="굴림" charset="0"/>
              </a:rPr>
              <a:t>is a function of FAR, MDR, </a:t>
            </a:r>
            <a:r>
              <a:rPr lang="en-US" altLang="ko-KR">
                <a:latin typeface="NimbusRomNo9L-Regu" charset="0"/>
                <a:ea typeface="굴림" charset="0"/>
                <a:cs typeface="굴림" charset="0"/>
              </a:rPr>
              <a:t>and the process variance, St. is cumulative sum statistic which considers </a:t>
            </a:r>
            <a:r>
              <a:rPr lang="en-US" altLang="ko-KR">
                <a:latin typeface="Calibri" charset="0"/>
                <a:ea typeface="굴림" charset="0"/>
                <a:cs typeface="굴림" charset="0"/>
              </a:rPr>
              <a:t>and cooperates  the likelihood ratio term of </a:t>
            </a:r>
            <a:r>
              <a:rPr lang="en-US" altLang="ko-KR" i="1">
                <a:latin typeface="Calibri" charset="0"/>
                <a:ea typeface="굴림" charset="0"/>
                <a:cs typeface="굴림" charset="0"/>
              </a:rPr>
              <a:t>m measurements at time t</a:t>
            </a:r>
          </a:p>
          <a:p>
            <a:pPr eaLnBrk="1" hangingPunct="1">
              <a:lnSpc>
                <a:spcPct val="80000"/>
              </a:lnSpc>
              <a:spcBef>
                <a:spcPct val="0"/>
              </a:spcBef>
            </a:pPr>
            <a:r>
              <a:rPr lang="en-US" altLang="ko-KR">
                <a:latin typeface="NimbusRomNo9L-Regu" charset="0"/>
                <a:ea typeface="굴림" charset="0"/>
                <a:cs typeface="굴림" charset="0"/>
              </a:rPr>
              <a:t>S_t is the cumulate the likelihood ratio from each time, Lt- the log likelihood ratio for m measurements at time t,</a:t>
            </a:r>
          </a:p>
          <a:p>
            <a:pPr eaLnBrk="1" hangingPunct="1">
              <a:lnSpc>
                <a:spcPct val="80000"/>
              </a:lnSpc>
              <a:spcBef>
                <a:spcPct val="0"/>
              </a:spcBef>
            </a:pPr>
            <a:endParaRPr lang="en-US" altLang="ko-KR">
              <a:latin typeface="NimbusRomNo9L-Regu" charset="0"/>
              <a:ea typeface="굴림" charset="0"/>
              <a:cs typeface="굴림" charset="0"/>
            </a:endParaRPr>
          </a:p>
          <a:p>
            <a:pPr eaLnBrk="1" hangingPunct="1">
              <a:lnSpc>
                <a:spcPct val="80000"/>
              </a:lnSpc>
              <a:spcBef>
                <a:spcPct val="0"/>
              </a:spcBef>
            </a:pPr>
            <a:r>
              <a:rPr lang="en-US" altLang="ko-KR">
                <a:latin typeface="NimbusRomNo9L-Regu" charset="0"/>
                <a:ea typeface="굴림" charset="0"/>
                <a:cs typeface="굴림" charset="0"/>
              </a:rPr>
              <a:t>Lt is the sum of …., in which f1 is PDF of H1 given the active intruder </a:t>
            </a:r>
          </a:p>
          <a:p>
            <a:pPr eaLnBrk="1" hangingPunct="1">
              <a:lnSpc>
                <a:spcPct val="80000"/>
              </a:lnSpc>
              <a:spcBef>
                <a:spcPct val="0"/>
              </a:spcBef>
            </a:pPr>
            <a:r>
              <a:rPr lang="en-US" altLang="ko-KR">
                <a:latin typeface="NimbusRomNo9L-Regu" charset="0"/>
                <a:ea typeface="굴림" charset="0"/>
                <a:cs typeface="굴림" charset="0"/>
              </a:rPr>
              <a:t>.</a:t>
            </a:r>
          </a:p>
          <a:p>
            <a:pPr eaLnBrk="1" hangingPunct="1">
              <a:lnSpc>
                <a:spcPct val="80000"/>
              </a:lnSpc>
              <a:spcBef>
                <a:spcPct val="0"/>
              </a:spcBef>
            </a:pPr>
            <a:r>
              <a:rPr lang="en-US" altLang="ko-KR">
                <a:latin typeface="NimbusRomNo9L-Regu" charset="0"/>
                <a:ea typeface="굴림" charset="0"/>
                <a:cs typeface="굴림" charset="0"/>
              </a:rPr>
              <a:t>And, we can describe CUM statistic by recursion at time t, given that current St is the sum of previous CUSUM statistic + the current culative sum of log likelihood ratio of m measurements. In order to have accurate result, zero is our base line.</a:t>
            </a:r>
          </a:p>
          <a:p>
            <a:pPr eaLnBrk="1" hangingPunct="1">
              <a:lnSpc>
                <a:spcPct val="80000"/>
              </a:lnSpc>
              <a:spcBef>
                <a:spcPct val="0"/>
              </a:spcBef>
            </a:pPr>
            <a:endParaRPr lang="en-US" altLang="ko-KR">
              <a:latin typeface="NimbusRomNo9L-Regu" charset="0"/>
              <a:ea typeface="굴림" charset="0"/>
              <a:cs typeface="굴림" charset="0"/>
            </a:endParaRPr>
          </a:p>
          <a:p>
            <a:pPr eaLnBrk="1" hangingPunct="1">
              <a:lnSpc>
                <a:spcPct val="80000"/>
              </a:lnSpc>
              <a:spcBef>
                <a:spcPct val="0"/>
              </a:spcBef>
            </a:pPr>
            <a:r>
              <a:rPr lang="en-US" altLang="ko-KR">
                <a:latin typeface="NimbusRomNo9L-Regu" charset="0"/>
                <a:ea typeface="굴림" charset="0"/>
                <a:cs typeface="굴림" charset="0"/>
              </a:rPr>
              <a:t>St will keep cumulating time by time until it excess the predefined value “h”[click] as shown here…..</a:t>
            </a:r>
          </a:p>
          <a:p>
            <a:pPr>
              <a:lnSpc>
                <a:spcPct val="80000"/>
              </a:lnSpc>
            </a:pPr>
            <a:endParaRPr lang="en-US" altLang="ko-KR" i="1">
              <a:latin typeface="Calibri" charset="0"/>
              <a:ea typeface="굴림" charset="0"/>
              <a:cs typeface="굴림" charset="0"/>
            </a:endParaRPr>
          </a:p>
          <a:p>
            <a:pPr>
              <a:lnSpc>
                <a:spcPct val="80000"/>
              </a:lnSpc>
            </a:pPr>
            <a:r>
              <a:rPr lang="en-US" altLang="ko-KR" i="1">
                <a:latin typeface="Calibri" charset="0"/>
                <a:ea typeface="굴림" charset="0"/>
                <a:cs typeface="굴림" charset="0"/>
              </a:rPr>
              <a:t>However, there is the unknown in the prob density function H1, so, can we deal with it?</a:t>
            </a:r>
          </a:p>
        </p:txBody>
      </p:sp>
      <p:sp>
        <p:nvSpPr>
          <p:cNvPr id="8294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2B2905B3-524E-1246-B429-0CEB89B99CA5}" type="slidenum">
              <a:rPr lang="en-US" altLang="ko-KR" sz="1200">
                <a:latin typeface="Times New Roman" charset="0"/>
                <a:ea typeface="굴림" charset="0"/>
                <a:cs typeface="굴림" charset="0"/>
              </a:rPr>
              <a:pPr eaLnBrk="1" hangingPunct="1"/>
              <a:t>65</a:t>
            </a:fld>
            <a:endParaRPr lang="en-US" altLang="ko-KR" sz="1200">
              <a:latin typeface="Times New Roman" charset="0"/>
              <a:ea typeface="굴림" charset="0"/>
              <a:cs typeface="굴림" charset="0"/>
            </a:endParaRPr>
          </a:p>
        </p:txBody>
      </p:sp>
    </p:spTree>
    <p:extLst>
      <p:ext uri="{BB962C8B-B14F-4D97-AF65-F5344CB8AC3E}">
        <p14:creationId xmlns:p14="http://schemas.microsoft.com/office/powerpoint/2010/main" xmlns="" val="42715020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8499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tLang="ko-KR">
                <a:latin typeface="Calibri" charset="0"/>
                <a:ea typeface="굴림" charset="0"/>
                <a:cs typeface="굴림" charset="0"/>
              </a:rPr>
              <a:t>we consider the Rao test [18], which is the asymptotically equivalent test model of GLRT. GLRT is to min the worst case effect by maximizing the unknown using ML estimation. But giving us high Complexity, near impossible to implement in the reality. </a:t>
            </a:r>
          </a:p>
          <a:p>
            <a:endParaRPr lang="en-US" altLang="ko-KR">
              <a:latin typeface="Calibri" charset="0"/>
              <a:ea typeface="굴림" charset="0"/>
              <a:cs typeface="굴림" charset="0"/>
            </a:endParaRPr>
          </a:p>
          <a:p>
            <a:r>
              <a:rPr lang="en-US" altLang="ko-KR">
                <a:latin typeface="Calibri" charset="0"/>
                <a:ea typeface="굴림" charset="0"/>
                <a:cs typeface="굴림" charset="0"/>
              </a:rPr>
              <a:t>The derivation of Rao test is similar to the locally most powerful (LMP) test but only much simpler; Rao test has the straight-forward calculation by taking derivative with respect to the unknown parameter evaluated at the unknown parameter equal to zero. Thus, for at near ^ a0 t , we can achieve approximate maximum outcome with a certain level of FAR by maximizing @fe(Ztjat) @at</a:t>
            </a:r>
          </a:p>
          <a:p>
            <a:endParaRPr lang="en-US" altLang="ko-KR">
              <a:latin typeface="Calibri" charset="0"/>
              <a:ea typeface="굴림" charset="0"/>
              <a:cs typeface="굴림" charset="0"/>
            </a:endParaRPr>
          </a:p>
          <a:p>
            <a:r>
              <a:rPr lang="en-US" altLang="ko-KR">
                <a:latin typeface="Calibri" charset="0"/>
                <a:ea typeface="굴림" charset="0"/>
                <a:cs typeface="굴림" charset="0"/>
              </a:rPr>
              <a:t>By inspected the EQ, we can omitting the ne…… it is damend for multi parameter envirement. , then we can simplify the quadratic form because the unknown is always greater the zero. So, the our part of proposed scheme : linear unknown solver will be just a partial dervative of PDF over unknown while repecting the unknown to close zero.</a:t>
            </a:r>
          </a:p>
          <a:p>
            <a:endParaRPr lang="en-US" altLang="ko-KR">
              <a:latin typeface="Calibri" charset="0"/>
              <a:ea typeface="굴림" charset="0"/>
              <a:cs typeface="굴림" charset="0"/>
            </a:endParaRPr>
          </a:p>
          <a:p>
            <a:r>
              <a:rPr lang="en-US" altLang="ko-KR">
                <a:latin typeface="Calibri" charset="0"/>
                <a:ea typeface="굴림" charset="0"/>
                <a:cs typeface="굴림" charset="0"/>
              </a:rPr>
              <a:t>By the recursion and partial dervative of likelihood function repect to zero, the unknwon will be no longer existed in the system. </a:t>
            </a:r>
          </a:p>
          <a:p>
            <a:endParaRPr lang="en-US" altLang="ko-KR">
              <a:latin typeface="Calibri" charset="0"/>
              <a:ea typeface="굴림" charset="0"/>
              <a:cs typeface="굴림" charset="0"/>
            </a:endParaRPr>
          </a:p>
        </p:txBody>
      </p:sp>
      <p:sp>
        <p:nvSpPr>
          <p:cNvPr id="84995"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52E4D526-F152-CB4A-8A47-ED3E5BDDFF08}" type="slidenum">
              <a:rPr lang="en-US" altLang="ko-KR" sz="1200">
                <a:latin typeface="Times New Roman" charset="0"/>
                <a:ea typeface="굴림" charset="0"/>
                <a:cs typeface="굴림" charset="0"/>
              </a:rPr>
              <a:pPr eaLnBrk="1" hangingPunct="1"/>
              <a:t>66</a:t>
            </a:fld>
            <a:endParaRPr lang="en-US" altLang="ko-KR" sz="1200">
              <a:latin typeface="Times New Roman" charset="0"/>
              <a:ea typeface="굴림" charset="0"/>
              <a:cs typeface="굴림" charset="0"/>
            </a:endParaRPr>
          </a:p>
        </p:txBody>
      </p:sp>
    </p:spTree>
    <p:extLst>
      <p:ext uri="{BB962C8B-B14F-4D97-AF65-F5344CB8AC3E}">
        <p14:creationId xmlns:p14="http://schemas.microsoft.com/office/powerpoint/2010/main" xmlns="" val="28375689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8704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lnSpc>
                <a:spcPct val="70000"/>
              </a:lnSpc>
            </a:pPr>
            <a:r>
              <a:rPr lang="en-US" altLang="ko-KR" sz="900" dirty="0">
                <a:latin typeface="Calibri" charset="0"/>
                <a:ea typeface="굴림" charset="0"/>
                <a:cs typeface="굴림" charset="0"/>
              </a:rPr>
              <a:t>The 1</a:t>
            </a:r>
            <a:r>
              <a:rPr lang="en-US" altLang="ko-KR" sz="900" baseline="30000" dirty="0">
                <a:latin typeface="Calibri" charset="0"/>
                <a:ea typeface="굴림" charset="0"/>
                <a:cs typeface="굴림" charset="0"/>
              </a:rPr>
              <a:t>st</a:t>
            </a:r>
            <a:r>
              <a:rPr lang="en-US" altLang="ko-KR" sz="900" dirty="0">
                <a:latin typeface="Calibri" charset="0"/>
                <a:ea typeface="굴림" charset="0"/>
                <a:cs typeface="굴림" charset="0"/>
              </a:rPr>
              <a:t> simulation of the proposed scheme is shown with 2 case : case 1 has FAR of 1% and case 2 as the 0.1%. The attacker becomes active at time 6, where the a change distribution from H0 to H1, The proposed algorithm </a:t>
            </a:r>
            <a:r>
              <a:rPr lang="en-US" altLang="ko-KR" sz="900" dirty="0" err="1">
                <a:latin typeface="Calibri" charset="0"/>
                <a:ea typeface="굴림" charset="0"/>
                <a:cs typeface="굴림" charset="0"/>
              </a:rPr>
              <a:t>singal</a:t>
            </a:r>
            <a:r>
              <a:rPr lang="en-US" altLang="ko-KR" sz="900" dirty="0">
                <a:latin typeface="Calibri" charset="0"/>
                <a:ea typeface="굴림" charset="0"/>
                <a:cs typeface="굴림" charset="0"/>
              </a:rPr>
              <a:t> the alarm and terminates the </a:t>
            </a:r>
            <a:r>
              <a:rPr lang="en-US" altLang="ko-KR" sz="900" dirty="0" err="1">
                <a:latin typeface="Calibri" charset="0"/>
                <a:ea typeface="굴림" charset="0"/>
                <a:cs typeface="굴림" charset="0"/>
              </a:rPr>
              <a:t>pdetection</a:t>
            </a:r>
            <a:r>
              <a:rPr lang="en-US" altLang="ko-KR" sz="900" dirty="0">
                <a:latin typeface="Calibri" charset="0"/>
                <a:ea typeface="굴림" charset="0"/>
                <a:cs typeface="굴림" charset="0"/>
              </a:rPr>
              <a:t> process at time 7, for case 2 is time 8, each has  its own threshold h1 h2 </a:t>
            </a:r>
            <a:r>
              <a:rPr lang="en-US" altLang="ko-KR" sz="900" dirty="0" err="1">
                <a:latin typeface="Calibri" charset="0"/>
                <a:ea typeface="굴림" charset="0"/>
                <a:cs typeface="굴림" charset="0"/>
              </a:rPr>
              <a:t>repectively</a:t>
            </a:r>
            <a:r>
              <a:rPr lang="en-US" altLang="ko-KR" sz="900" dirty="0">
                <a:latin typeface="Calibri" charset="0"/>
                <a:ea typeface="굴림" charset="0"/>
                <a:cs typeface="굴림" charset="0"/>
              </a:rPr>
              <a:t>, in term of different FAR . As you can see the missing detection occurs , for case is </a:t>
            </a:r>
            <a:r>
              <a:rPr lang="en-US" altLang="ko-KR" sz="900" dirty="0" err="1">
                <a:latin typeface="Calibri" charset="0"/>
                <a:ea typeface="굴림" charset="0"/>
                <a:cs typeface="굴림" charset="0"/>
              </a:rPr>
              <a:t>T_d</a:t>
            </a:r>
            <a:r>
              <a:rPr lang="en-US" altLang="ko-KR" sz="900" dirty="0">
                <a:latin typeface="Calibri" charset="0"/>
                <a:ea typeface="굴림" charset="0"/>
                <a:cs typeface="굴림" charset="0"/>
              </a:rPr>
              <a:t> =1 and case 2 is </a:t>
            </a:r>
            <a:r>
              <a:rPr lang="en-US" altLang="ko-KR" sz="900" dirty="0" err="1">
                <a:latin typeface="Calibri" charset="0"/>
                <a:ea typeface="굴림" charset="0"/>
                <a:cs typeface="굴림" charset="0"/>
              </a:rPr>
              <a:t>T_d</a:t>
            </a:r>
            <a:r>
              <a:rPr lang="en-US" altLang="ko-KR" sz="900" dirty="0">
                <a:latin typeface="Calibri" charset="0"/>
                <a:ea typeface="굴림" charset="0"/>
                <a:cs typeface="굴림" charset="0"/>
              </a:rPr>
              <a:t>=2. We also can conclude that the higher constraint will need more time to make decision, therefore, the slower detection,. That why we have longer detection delay in case 2.</a:t>
            </a:r>
          </a:p>
          <a:p>
            <a:pPr>
              <a:lnSpc>
                <a:spcPct val="70000"/>
              </a:lnSpc>
            </a:pPr>
            <a:endParaRPr lang="en-US" altLang="ko-KR" sz="900" dirty="0">
              <a:latin typeface="Calibri" charset="0"/>
              <a:ea typeface="굴림" charset="0"/>
              <a:cs typeface="굴림" charset="0"/>
            </a:endParaRPr>
          </a:p>
          <a:p>
            <a:pPr>
              <a:lnSpc>
                <a:spcPct val="70000"/>
              </a:lnSpc>
            </a:pPr>
            <a:endParaRPr lang="en-US" altLang="ko-KR" sz="900" dirty="0">
              <a:latin typeface="Calibri" charset="0"/>
              <a:ea typeface="굴림" charset="0"/>
              <a:cs typeface="굴림" charset="0"/>
            </a:endParaRPr>
          </a:p>
          <a:p>
            <a:pPr>
              <a:lnSpc>
                <a:spcPct val="70000"/>
              </a:lnSpc>
            </a:pPr>
            <a:endParaRPr lang="en-US" altLang="ko-KR" sz="900" dirty="0">
              <a:latin typeface="Calibri" charset="0"/>
              <a:ea typeface="굴림" charset="0"/>
              <a:cs typeface="굴림" charset="0"/>
            </a:endParaRPr>
          </a:p>
          <a:p>
            <a:pPr>
              <a:lnSpc>
                <a:spcPct val="70000"/>
              </a:lnSpc>
            </a:pPr>
            <a:r>
              <a:rPr lang="en-US" altLang="ko-KR" sz="900" dirty="0">
                <a:latin typeface="Calibri" charset="0"/>
                <a:ea typeface="굴림" charset="0"/>
                <a:cs typeface="굴림" charset="0"/>
              </a:rPr>
              <a:t>(FAR is 1% as same as MDR). </a:t>
            </a:r>
          </a:p>
          <a:p>
            <a:pPr>
              <a:lnSpc>
                <a:spcPct val="70000"/>
              </a:lnSpc>
            </a:pPr>
            <a:endParaRPr lang="en-US" altLang="ko-KR" sz="900" dirty="0">
              <a:latin typeface="Calibri" charset="0"/>
              <a:ea typeface="굴림" charset="0"/>
              <a:cs typeface="굴림" charset="0"/>
            </a:endParaRPr>
          </a:p>
          <a:p>
            <a:pPr>
              <a:lnSpc>
                <a:spcPct val="70000"/>
              </a:lnSpc>
            </a:pPr>
            <a:r>
              <a:rPr lang="en-US" altLang="ko-KR" sz="900" dirty="0">
                <a:latin typeface="Calibri" charset="0"/>
                <a:ea typeface="굴림" charset="0"/>
                <a:cs typeface="굴림" charset="0"/>
              </a:rPr>
              <a:t>The adversary becomes</a:t>
            </a:r>
          </a:p>
          <a:p>
            <a:pPr>
              <a:lnSpc>
                <a:spcPct val="70000"/>
              </a:lnSpc>
            </a:pPr>
            <a:r>
              <a:rPr lang="en-US" altLang="ko-KR" sz="900" dirty="0">
                <a:latin typeface="Calibri" charset="0"/>
                <a:ea typeface="굴림" charset="0"/>
                <a:cs typeface="굴림" charset="0"/>
              </a:rPr>
              <a:t>active and injects the malicious data at time </a:t>
            </a:r>
            <a:r>
              <a:rPr lang="en-US" altLang="ko-KR" sz="900" i="1" dirty="0">
                <a:latin typeface="Calibri" charset="0"/>
                <a:ea typeface="굴림" charset="0"/>
                <a:cs typeface="굴림" charset="0"/>
              </a:rPr>
              <a:t>t = 6. In other</a:t>
            </a:r>
          </a:p>
          <a:p>
            <a:pPr>
              <a:lnSpc>
                <a:spcPct val="70000"/>
              </a:lnSpc>
            </a:pPr>
            <a:r>
              <a:rPr lang="en-US" altLang="ko-KR" sz="900" dirty="0">
                <a:latin typeface="Calibri" charset="0"/>
                <a:ea typeface="굴림" charset="0"/>
                <a:cs typeface="굴림" charset="0"/>
              </a:rPr>
              <a:t>words, a change distribution is at </a:t>
            </a:r>
            <a:r>
              <a:rPr lang="en-US" altLang="ko-KR" sz="900" i="1" dirty="0">
                <a:latin typeface="Calibri" charset="0"/>
                <a:ea typeface="굴림" charset="0"/>
                <a:cs typeface="굴림" charset="0"/>
              </a:rPr>
              <a:t>τ = 6 from N(0,z)</a:t>
            </a:r>
          </a:p>
          <a:p>
            <a:pPr>
              <a:lnSpc>
                <a:spcPct val="70000"/>
              </a:lnSpc>
            </a:pPr>
            <a:r>
              <a:rPr lang="en-US" altLang="ko-KR" sz="900" dirty="0">
                <a:latin typeface="Calibri" charset="0"/>
                <a:ea typeface="굴림" charset="0"/>
                <a:cs typeface="굴림" charset="0"/>
              </a:rPr>
              <a:t>to </a:t>
            </a:r>
            <a:r>
              <a:rPr lang="en-US" altLang="ko-KR" sz="900" i="1" dirty="0">
                <a:latin typeface="Calibri" charset="0"/>
                <a:ea typeface="굴림" charset="0"/>
                <a:cs typeface="굴림" charset="0"/>
              </a:rPr>
              <a:t>N(</a:t>
            </a:r>
            <a:r>
              <a:rPr lang="en-US" altLang="ko-KR" sz="900" b="1" i="1" dirty="0" err="1">
                <a:latin typeface="Calibri" charset="0"/>
                <a:ea typeface="굴림" charset="0"/>
                <a:cs typeface="굴림" charset="0"/>
              </a:rPr>
              <a:t>a,z</a:t>
            </a:r>
            <a:r>
              <a:rPr lang="en-US" altLang="ko-KR" sz="900" b="1" i="1" dirty="0">
                <a:latin typeface="Calibri" charset="0"/>
                <a:ea typeface="굴림" charset="0"/>
                <a:cs typeface="굴림" charset="0"/>
              </a:rPr>
              <a:t>), where a is unknown. The curve of adaptive</a:t>
            </a:r>
          </a:p>
          <a:p>
            <a:pPr>
              <a:lnSpc>
                <a:spcPct val="70000"/>
              </a:lnSpc>
            </a:pPr>
            <a:r>
              <a:rPr lang="en-US" altLang="ko-KR" sz="900" dirty="0">
                <a:latin typeface="Calibri" charset="0"/>
                <a:ea typeface="굴림" charset="0"/>
                <a:cs typeface="굴림" charset="0"/>
              </a:rPr>
              <a:t>CUSUM statistic (</a:t>
            </a:r>
            <a:r>
              <a:rPr lang="en-US" altLang="ko-KR" sz="900" i="1" dirty="0">
                <a:latin typeface="Calibri" charset="0"/>
                <a:ea typeface="굴림" charset="0"/>
                <a:cs typeface="굴림" charset="0"/>
              </a:rPr>
              <a:t>St) shows the sudden increase right after</a:t>
            </a:r>
          </a:p>
          <a:p>
            <a:pPr>
              <a:lnSpc>
                <a:spcPct val="70000"/>
              </a:lnSpc>
            </a:pPr>
            <a:r>
              <a:rPr lang="en-US" altLang="ko-KR" sz="900" dirty="0">
                <a:latin typeface="Calibri" charset="0"/>
                <a:ea typeface="굴림" charset="0"/>
                <a:cs typeface="굴림" charset="0"/>
              </a:rPr>
              <a:t>a change of distributions. The proposed algorithm quickly</a:t>
            </a:r>
          </a:p>
          <a:p>
            <a:pPr>
              <a:lnSpc>
                <a:spcPct val="70000"/>
              </a:lnSpc>
            </a:pPr>
            <a:r>
              <a:rPr lang="en-US" altLang="ko-KR" sz="900" dirty="0">
                <a:latin typeface="Calibri" charset="0"/>
                <a:ea typeface="굴림" charset="0"/>
                <a:cs typeface="굴림" charset="0"/>
              </a:rPr>
              <a:t>responses the abnormal event by signaling an alarm of out-of control.</a:t>
            </a:r>
          </a:p>
          <a:p>
            <a:pPr>
              <a:lnSpc>
                <a:spcPct val="70000"/>
              </a:lnSpc>
            </a:pPr>
            <a:r>
              <a:rPr lang="en-US" altLang="ko-KR" sz="900" dirty="0">
                <a:latin typeface="Calibri" charset="0"/>
                <a:ea typeface="굴림" charset="0"/>
                <a:cs typeface="굴림" charset="0"/>
              </a:rPr>
              <a:t>As a result, ARL (</a:t>
            </a:r>
            <a:r>
              <a:rPr lang="en-US" altLang="ko-KR" sz="900" i="1" dirty="0" err="1">
                <a:latin typeface="Calibri" charset="0"/>
                <a:ea typeface="굴림" charset="0"/>
                <a:cs typeface="굴림" charset="0"/>
              </a:rPr>
              <a:t>Th</a:t>
            </a:r>
            <a:r>
              <a:rPr lang="en-US" altLang="ko-KR" sz="900" i="1" dirty="0">
                <a:latin typeface="Calibri" charset="0"/>
                <a:ea typeface="굴림" charset="0"/>
                <a:cs typeface="굴림" charset="0"/>
              </a:rPr>
              <a:t>) of adaptive CUSUM algorithm</a:t>
            </a:r>
          </a:p>
          <a:p>
            <a:pPr>
              <a:lnSpc>
                <a:spcPct val="70000"/>
              </a:lnSpc>
            </a:pPr>
            <a:r>
              <a:rPr lang="en-US" altLang="ko-KR" sz="900" dirty="0">
                <a:latin typeface="Calibri" charset="0"/>
                <a:ea typeface="굴림" charset="0"/>
                <a:cs typeface="굴림" charset="0"/>
              </a:rPr>
              <a:t>is 7 at </a:t>
            </a:r>
            <a:r>
              <a:rPr lang="en-US" altLang="ko-KR" sz="900" i="1" dirty="0">
                <a:latin typeface="Calibri" charset="0"/>
                <a:ea typeface="굴림" charset="0"/>
                <a:cs typeface="굴림" charset="0"/>
              </a:rPr>
              <a:t>St = 13.2351, and ARL (Td) of detection delay is 1</a:t>
            </a:r>
          </a:p>
          <a:p>
            <a:pPr>
              <a:lnSpc>
                <a:spcPct val="70000"/>
              </a:lnSpc>
            </a:pPr>
            <a:r>
              <a:rPr lang="en-US" altLang="ko-KR" sz="900" dirty="0">
                <a:latin typeface="Calibri" charset="0"/>
                <a:ea typeface="굴림" charset="0"/>
                <a:cs typeface="굴림" charset="0"/>
              </a:rPr>
              <a:t>in this simulation. </a:t>
            </a:r>
          </a:p>
          <a:p>
            <a:pPr>
              <a:lnSpc>
                <a:spcPct val="70000"/>
              </a:lnSpc>
            </a:pPr>
            <a:endParaRPr lang="en-US" altLang="ko-KR" sz="900" dirty="0">
              <a:latin typeface="Calibri" charset="0"/>
              <a:ea typeface="굴림" charset="0"/>
              <a:cs typeface="굴림" charset="0"/>
            </a:endParaRPr>
          </a:p>
          <a:p>
            <a:pPr>
              <a:lnSpc>
                <a:spcPct val="70000"/>
              </a:lnSpc>
            </a:pPr>
            <a:r>
              <a:rPr lang="en-US" altLang="ko-KR" sz="900" dirty="0">
                <a:latin typeface="Calibri" charset="0"/>
                <a:ea typeface="굴림" charset="0"/>
                <a:cs typeface="굴림" charset="0"/>
              </a:rPr>
              <a:t>The proposed algorithm signals the alarm</a:t>
            </a:r>
          </a:p>
          <a:p>
            <a:pPr>
              <a:lnSpc>
                <a:spcPct val="70000"/>
              </a:lnSpc>
            </a:pPr>
            <a:r>
              <a:rPr lang="en-US" altLang="ko-KR" sz="900" dirty="0">
                <a:latin typeface="Calibri" charset="0"/>
                <a:ea typeface="굴림" charset="0"/>
                <a:cs typeface="굴림" charset="0"/>
              </a:rPr>
              <a:t>and terminates the process at time 7 ; the detection delay</a:t>
            </a:r>
          </a:p>
          <a:p>
            <a:pPr>
              <a:lnSpc>
                <a:spcPct val="70000"/>
              </a:lnSpc>
            </a:pPr>
            <a:r>
              <a:rPr lang="en-US" altLang="ko-KR" sz="900" dirty="0">
                <a:latin typeface="Calibri" charset="0"/>
                <a:ea typeface="굴림" charset="0"/>
                <a:cs typeface="굴림" charset="0"/>
              </a:rPr>
              <a:t>occurs because of the missing detection at time 6 as shown in</a:t>
            </a:r>
          </a:p>
          <a:p>
            <a:pPr>
              <a:lnSpc>
                <a:spcPct val="70000"/>
              </a:lnSpc>
            </a:pPr>
            <a:r>
              <a:rPr lang="en-US" altLang="ko-KR" sz="900" dirty="0">
                <a:latin typeface="Calibri" charset="0"/>
                <a:ea typeface="굴림" charset="0"/>
                <a:cs typeface="굴림" charset="0"/>
              </a:rPr>
              <a:t>Figure 3. The system </a:t>
            </a:r>
            <a:r>
              <a:rPr lang="en-US" altLang="ko-KR" sz="900" dirty="0" err="1">
                <a:latin typeface="Calibri" charset="0"/>
                <a:ea typeface="굴림" charset="0"/>
                <a:cs typeface="굴림" charset="0"/>
              </a:rPr>
              <a:t>continuos</a:t>
            </a:r>
            <a:r>
              <a:rPr lang="en-US" altLang="ko-KR" sz="900" dirty="0">
                <a:latin typeface="Calibri" charset="0"/>
                <a:ea typeface="굴림" charset="0"/>
                <a:cs typeface="굴림" charset="0"/>
              </a:rPr>
              <a:t> the detection process until the</a:t>
            </a:r>
          </a:p>
          <a:p>
            <a:pPr>
              <a:lnSpc>
                <a:spcPct val="70000"/>
              </a:lnSpc>
            </a:pPr>
            <a:r>
              <a:rPr lang="en-US" altLang="ko-KR" sz="900" dirty="0">
                <a:latin typeface="Calibri" charset="0"/>
                <a:ea typeface="굴림" charset="0"/>
                <a:cs typeface="굴림" charset="0"/>
              </a:rPr>
              <a:t>CUSUM statistic </a:t>
            </a:r>
            <a:r>
              <a:rPr lang="en-US" altLang="ko-KR" sz="900" i="1" dirty="0">
                <a:latin typeface="Calibri" charset="0"/>
                <a:ea typeface="굴림" charset="0"/>
                <a:cs typeface="굴림" charset="0"/>
              </a:rPr>
              <a:t>St, which excesses the threshold. However,</a:t>
            </a:r>
          </a:p>
          <a:p>
            <a:pPr>
              <a:lnSpc>
                <a:spcPct val="70000"/>
              </a:lnSpc>
            </a:pPr>
            <a:r>
              <a:rPr lang="en-US" altLang="ko-KR" sz="900" dirty="0">
                <a:latin typeface="Calibri" charset="0"/>
                <a:ea typeface="굴림" charset="0"/>
                <a:cs typeface="굴림" charset="0"/>
              </a:rPr>
              <a:t>the detection accuracy of the proposed scheme is comparable</a:t>
            </a:r>
          </a:p>
          <a:p>
            <a:pPr>
              <a:lnSpc>
                <a:spcPct val="70000"/>
              </a:lnSpc>
            </a:pPr>
            <a:r>
              <a:rPr lang="en-US" altLang="ko-KR" sz="900" dirty="0">
                <a:latin typeface="Calibri" charset="0"/>
                <a:ea typeface="굴림" charset="0"/>
                <a:cs typeface="굴림" charset="0"/>
              </a:rPr>
              <a:t>high while maintaining a certain level of detection error rate.</a:t>
            </a:r>
          </a:p>
          <a:p>
            <a:pPr>
              <a:lnSpc>
                <a:spcPct val="70000"/>
              </a:lnSpc>
            </a:pPr>
            <a:endParaRPr lang="en-US" altLang="ko-KR" sz="800" dirty="0">
              <a:latin typeface="Calibri" charset="0"/>
              <a:ea typeface="굴림" charset="0"/>
              <a:cs typeface="굴림" charset="0"/>
            </a:endParaRPr>
          </a:p>
        </p:txBody>
      </p:sp>
      <p:sp>
        <p:nvSpPr>
          <p:cNvPr id="8704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444288C5-8873-DA4B-B67B-2D2B607F341B}" type="slidenum">
              <a:rPr lang="en-US" altLang="ko-KR" sz="1200">
                <a:latin typeface="Times New Roman" charset="0"/>
                <a:ea typeface="굴림" charset="0"/>
                <a:cs typeface="굴림" charset="0"/>
              </a:rPr>
              <a:pPr eaLnBrk="1" hangingPunct="1"/>
              <a:t>67</a:t>
            </a:fld>
            <a:endParaRPr lang="en-US" altLang="ko-KR" sz="1200">
              <a:latin typeface="Times New Roman" charset="0"/>
              <a:ea typeface="굴림" charset="0"/>
              <a:cs typeface="굴림" charset="0"/>
            </a:endParaRPr>
          </a:p>
        </p:txBody>
      </p:sp>
    </p:spTree>
    <p:extLst>
      <p:ext uri="{BB962C8B-B14F-4D97-AF65-F5344CB8AC3E}">
        <p14:creationId xmlns:p14="http://schemas.microsoft.com/office/powerpoint/2010/main" xmlns="" val="24080330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8909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tLang="ko-KR">
                <a:latin typeface="Calibri" charset="0"/>
                <a:ea typeface="굴림" charset="0"/>
                <a:cs typeface="굴림" charset="0"/>
              </a:rPr>
              <a:t>we consider the Rao test [18], which is the asymptotically equivalent test model of GLRT. GLRT is to min the worst case effect by maximizing the unknown using ML estimation. But giving us high Complexity, near impossible to implement in the reality. </a:t>
            </a:r>
          </a:p>
          <a:p>
            <a:endParaRPr lang="en-US" altLang="ko-KR">
              <a:latin typeface="Calibri" charset="0"/>
              <a:ea typeface="굴림" charset="0"/>
              <a:cs typeface="굴림" charset="0"/>
            </a:endParaRPr>
          </a:p>
          <a:p>
            <a:r>
              <a:rPr lang="en-US" altLang="ko-KR">
                <a:latin typeface="Calibri" charset="0"/>
                <a:ea typeface="굴림" charset="0"/>
                <a:cs typeface="굴림" charset="0"/>
              </a:rPr>
              <a:t>The derivation of Rao test is similar to the locally most powerful (LMP) test but only much simpler; Rao test has the straight-forward calculation by taking derivative with respect to the unknown parameter evaluated at the unknown parameter equal to zero. Thus, for at near ^ a0 t , we can achieve approximate maximum outcome with a certain level of FAR by maximizing @fe(Ztjat) @at</a:t>
            </a:r>
          </a:p>
          <a:p>
            <a:endParaRPr lang="en-US" altLang="ko-KR">
              <a:latin typeface="Calibri" charset="0"/>
              <a:ea typeface="굴림" charset="0"/>
              <a:cs typeface="굴림" charset="0"/>
            </a:endParaRPr>
          </a:p>
          <a:p>
            <a:r>
              <a:rPr lang="en-US" altLang="ko-KR">
                <a:latin typeface="Calibri" charset="0"/>
                <a:ea typeface="굴림" charset="0"/>
                <a:cs typeface="굴림" charset="0"/>
              </a:rPr>
              <a:t>By inspected the EQ, we can omitting the ne…… it is damend for multi parameter envirement. , then we can simplify the quadratic form because the unknown is always greater the zero. So, the our part of proposed scheme : linear unknown solver will be just a partial dervative of PDF over unknown while repecting the unknown to close zero.</a:t>
            </a:r>
          </a:p>
          <a:p>
            <a:endParaRPr lang="en-US" altLang="ko-KR">
              <a:latin typeface="Calibri" charset="0"/>
              <a:ea typeface="굴림" charset="0"/>
              <a:cs typeface="굴림" charset="0"/>
            </a:endParaRPr>
          </a:p>
          <a:p>
            <a:r>
              <a:rPr lang="en-US" altLang="ko-KR">
                <a:latin typeface="Calibri" charset="0"/>
                <a:ea typeface="굴림" charset="0"/>
                <a:cs typeface="굴림" charset="0"/>
              </a:rPr>
              <a:t>By the recursion and partial dervative of likelihood function repect to zero, the unknwon will be no longer existed in the system. </a:t>
            </a:r>
          </a:p>
          <a:p>
            <a:endParaRPr lang="en-US" altLang="ko-KR">
              <a:latin typeface="Calibri" charset="0"/>
              <a:ea typeface="굴림" charset="0"/>
              <a:cs typeface="굴림" charset="0"/>
            </a:endParaRPr>
          </a:p>
        </p:txBody>
      </p:sp>
      <p:sp>
        <p:nvSpPr>
          <p:cNvPr id="8909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CC51B57A-55ED-E747-A9DA-7CC03470DB91}" type="slidenum">
              <a:rPr lang="en-US" altLang="ko-KR" sz="1200">
                <a:latin typeface="Times New Roman" charset="0"/>
                <a:ea typeface="굴림" charset="0"/>
                <a:cs typeface="굴림" charset="0"/>
              </a:rPr>
              <a:pPr eaLnBrk="1" hangingPunct="1"/>
              <a:t>68</a:t>
            </a:fld>
            <a:endParaRPr lang="en-US" altLang="ko-KR" sz="1200">
              <a:latin typeface="Times New Roman" charset="0"/>
              <a:ea typeface="굴림" charset="0"/>
              <a:cs typeface="굴림" charset="0"/>
            </a:endParaRPr>
          </a:p>
        </p:txBody>
      </p:sp>
    </p:spTree>
    <p:extLst>
      <p:ext uri="{BB962C8B-B14F-4D97-AF65-F5344CB8AC3E}">
        <p14:creationId xmlns:p14="http://schemas.microsoft.com/office/powerpoint/2010/main" xmlns="" val="22680345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 name="备注占位符 2"/>
          <p:cNvSpPr>
            <a:spLocks noGrp="1"/>
          </p:cNvSpPr>
          <p:nvPr>
            <p:ph type="body" idx="1"/>
          </p:nvPr>
        </p:nvSpPr>
        <p:spPr/>
        <p:txBody>
          <a:bodyPr wrap="square" numCol="1" anchor="t" anchorCtr="0" compatLnSpc="1">
            <a:prstTxWarp prst="textNoShape">
              <a:avLst/>
            </a:prstTxWarp>
          </a:bodyPr>
          <a:lstStyle/>
          <a:p>
            <a:pPr>
              <a:lnSpc>
                <a:spcPct val="80000"/>
              </a:lnSpc>
            </a:pPr>
            <a:r>
              <a:rPr lang="en-US" altLang="zh-CN" sz="1100">
                <a:latin typeface="Calibri" charset="0"/>
                <a:ea typeface="MS PGothic" charset="0"/>
              </a:rPr>
              <a:t>Due to increase in electricity demand and limited energy resources, power systems become more and more complex in</a:t>
            </a:r>
          </a:p>
          <a:p>
            <a:pPr>
              <a:lnSpc>
                <a:spcPct val="80000"/>
              </a:lnSpc>
            </a:pPr>
            <a:r>
              <a:rPr lang="en-US" altLang="zh-CN" sz="1100">
                <a:latin typeface="Calibri" charset="0"/>
                <a:ea typeface="MS PGothic" charset="0"/>
              </a:rPr>
              <a:t>structure and should operate in a secure and optimal conditions. After deregulation, the physical and financial operations</a:t>
            </a:r>
          </a:p>
          <a:p>
            <a:pPr>
              <a:lnSpc>
                <a:spcPct val="80000"/>
              </a:lnSpc>
            </a:pPr>
            <a:r>
              <a:rPr lang="en-US" altLang="zh-CN" sz="1100">
                <a:latin typeface="Calibri" charset="0"/>
                <a:ea typeface="MS PGothic" charset="0"/>
              </a:rPr>
              <a:t>of electric power systems become significantly different and challenging. State estimation (SE), introduced to improve the</a:t>
            </a:r>
          </a:p>
          <a:p>
            <a:pPr>
              <a:lnSpc>
                <a:spcPct val="80000"/>
              </a:lnSpc>
            </a:pPr>
            <a:r>
              <a:rPr lang="en-US" altLang="zh-CN" sz="1100">
                <a:latin typeface="Calibri" charset="0"/>
                <a:ea typeface="MS PGothic" charset="0"/>
              </a:rPr>
              <a:t>operating point of the power system from both technical and economical viewpoints, helped engineers in energy control</a:t>
            </a:r>
          </a:p>
          <a:p>
            <a:pPr>
              <a:lnSpc>
                <a:spcPct val="80000"/>
              </a:lnSpc>
            </a:pPr>
            <a:r>
              <a:rPr lang="en-US" altLang="zh-CN" sz="1100">
                <a:latin typeface="Calibri" charset="0"/>
                <a:ea typeface="MS PGothic" charset="0"/>
              </a:rPr>
              <a:t>centers (ECC) to monitor all states of the power system, which was previously not practical (or economical) to monitor.</a:t>
            </a:r>
          </a:p>
          <a:p>
            <a:pPr>
              <a:lnSpc>
                <a:spcPct val="80000"/>
              </a:lnSpc>
            </a:pPr>
            <a:endParaRPr lang="en-US" altLang="zh-CN" sz="1100">
              <a:latin typeface="Calibri" charset="0"/>
              <a:ea typeface="MS PGothic" charset="0"/>
            </a:endParaRPr>
          </a:p>
          <a:p>
            <a:pPr>
              <a:lnSpc>
                <a:spcPct val="80000"/>
              </a:lnSpc>
            </a:pPr>
            <a:r>
              <a:rPr lang="en-US" altLang="zh-CN" sz="1100">
                <a:latin typeface="Calibri" charset="0"/>
                <a:ea typeface="MS PGothic" charset="0"/>
              </a:rPr>
              <a:t>Currently, SE plays an important rule in secure and optimal operation of power systems. Accuracy of state estimation</a:t>
            </a:r>
          </a:p>
          <a:p>
            <a:pPr>
              <a:lnSpc>
                <a:spcPct val="80000"/>
              </a:lnSpc>
            </a:pPr>
            <a:r>
              <a:rPr lang="en-US" altLang="zh-CN" sz="1100">
                <a:latin typeface="Calibri" charset="0"/>
                <a:ea typeface="MS PGothic" charset="0"/>
              </a:rPr>
              <a:t>can be affected by bad data in measurements. These bad data could be caused by unintended measurement abnormalities</a:t>
            </a:r>
          </a:p>
          <a:p>
            <a:pPr>
              <a:lnSpc>
                <a:spcPct val="80000"/>
              </a:lnSpc>
            </a:pPr>
            <a:r>
              <a:rPr lang="en-US" altLang="zh-CN" sz="1100">
                <a:latin typeface="Calibri" charset="0"/>
                <a:ea typeface="MS PGothic" charset="0"/>
              </a:rPr>
              <a:t>or topology errors, or even by injection of malicious attacks. Cyber-attacks can be increased by integrating more advanced</a:t>
            </a:r>
          </a:p>
          <a:p>
            <a:pPr>
              <a:lnSpc>
                <a:spcPct val="80000"/>
              </a:lnSpc>
            </a:pPr>
            <a:r>
              <a:rPr lang="en-US" altLang="zh-CN" sz="1100">
                <a:latin typeface="Calibri" charset="0"/>
                <a:ea typeface="MS PGothic" charset="0"/>
              </a:rPr>
              <a:t>cyber technologies into the energy management system (EMS) and can cause major technical problems such as blackouts</a:t>
            </a:r>
          </a:p>
          <a:p>
            <a:pPr>
              <a:lnSpc>
                <a:spcPct val="80000"/>
              </a:lnSpc>
            </a:pPr>
            <a:r>
              <a:rPr lang="en-US" altLang="zh-CN" sz="1100">
                <a:latin typeface="Calibri" charset="0"/>
                <a:ea typeface="MS PGothic" charset="0"/>
              </a:rPr>
              <a:t>in a power system. These attacks also can be designed for illicit financial benefit by changing the optimal operation of</a:t>
            </a:r>
          </a:p>
          <a:p>
            <a:pPr>
              <a:lnSpc>
                <a:spcPct val="80000"/>
              </a:lnSpc>
            </a:pPr>
            <a:r>
              <a:rPr lang="en-US" altLang="zh-CN" sz="1100">
                <a:latin typeface="Calibri" charset="0"/>
                <a:ea typeface="MS PGothic" charset="0"/>
              </a:rPr>
              <a:t>the system, thereby increasing the net cost of electricity for consumers.</a:t>
            </a:r>
            <a:endParaRPr lang="zh-CN" altLang="en-US" sz="1100">
              <a:latin typeface="Calibri" charset="0"/>
              <a:ea typeface="MS PGothic" charset="0"/>
            </a:endParaRPr>
          </a:p>
        </p:txBody>
      </p:sp>
      <p:sp>
        <p:nvSpPr>
          <p:cNvPr id="121860"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eaLnBrk="1" hangingPunct="1"/>
            <a:fld id="{DBBBB4A5-086F-A641-9CA0-8B54AF912EC5}" type="slidenum">
              <a:rPr lang="en-US" altLang="zh-CN"/>
              <a:pPr eaLnBrk="1" hangingPunct="1"/>
              <a:t>77</a:t>
            </a:fld>
            <a:endParaRPr lang="en-US" altLang="zh-CN"/>
          </a:p>
        </p:txBody>
      </p:sp>
    </p:spTree>
    <p:extLst>
      <p:ext uri="{BB962C8B-B14F-4D97-AF65-F5344CB8AC3E}">
        <p14:creationId xmlns:p14="http://schemas.microsoft.com/office/powerpoint/2010/main" xmlns="" val="15662163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B492A44-1B3A-4435-9C65-5934524FF68D}" type="slidenum">
              <a:rPr lang="zh-CN" altLang="en-US" smtClean="0">
                <a:solidFill>
                  <a:prstClr val="black"/>
                </a:solidFill>
              </a:rPr>
              <a:pPr/>
              <a:t>10</a:t>
            </a:fld>
            <a:endParaRPr lang="zh-CN" altLang="en-US">
              <a:solidFill>
                <a:prstClr val="black"/>
              </a:solidFill>
            </a:endParaRPr>
          </a:p>
        </p:txBody>
      </p:sp>
    </p:spTree>
    <p:extLst>
      <p:ext uri="{BB962C8B-B14F-4D97-AF65-F5344CB8AC3E}">
        <p14:creationId xmlns:p14="http://schemas.microsoft.com/office/powerpoint/2010/main" xmlns="" val="25372838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25955"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tLang="zh-CN" dirty="0" smtClean="0">
                <a:latin typeface="Calibri" charset="0"/>
                <a:ea typeface="MS PGothic" charset="0"/>
              </a:rPr>
              <a:t>DC Optimal Power Flow</a:t>
            </a:r>
          </a:p>
          <a:p>
            <a:r>
              <a:rPr lang="en-US" altLang="zh-CN" dirty="0" smtClean="0">
                <a:latin typeface="Calibri" charset="0"/>
                <a:ea typeface="MS PGothic" charset="0"/>
              </a:rPr>
              <a:t>In </a:t>
            </a:r>
            <a:r>
              <a:rPr lang="en-US" altLang="zh-CN" dirty="0">
                <a:latin typeface="Calibri" charset="0"/>
                <a:ea typeface="MS PGothic" charset="0"/>
              </a:rPr>
              <a:t>the Ex-Ante model, the generation dispatches and LMPs are obtained from the same optimization model. In the Ex-Post model, the dispatch is performed at Ex-Ante, while the LMP is calculated after the cycle of the spot market, i.e., at Ex-Post such as after the 5-minute or hourly real-time market, using an incremental dispatch model. The problem formulation is given as above.</a:t>
            </a:r>
          </a:p>
          <a:p>
            <a:r>
              <a:rPr lang="en-US" altLang="zh-CN" dirty="0">
                <a:latin typeface="Calibri" charset="0"/>
                <a:ea typeface="MS PGothic" charset="0"/>
              </a:rPr>
              <a:t>where CG is bid vector for supplying active power, CD is bid vector for consumption of active power, PG is the active power generation vector in Mega-Watt (MW), PD is the active power consumption vector in Mega-Watt (MW), PL = H</a:t>
            </a:r>
            <a:r>
              <a:rPr lang="el-GR" altLang="zh-CN" dirty="0">
                <a:latin typeface="Calibri" charset="0"/>
                <a:ea typeface="MS PGothic" charset="0"/>
              </a:rPr>
              <a:t>θ</a:t>
            </a:r>
            <a:r>
              <a:rPr lang="en-US" altLang="zh-CN" dirty="0">
                <a:latin typeface="Calibri" charset="0"/>
                <a:ea typeface="MS PGothic" charset="0"/>
              </a:rPr>
              <a:t> is the vector of transmitted active power, and B is defined as </a:t>
            </a:r>
            <a:r>
              <a:rPr lang="en-US" altLang="zh-CN" dirty="0" err="1">
                <a:latin typeface="Calibri" charset="0"/>
                <a:ea typeface="MS PGothic" charset="0"/>
              </a:rPr>
              <a:t>Bij</a:t>
            </a:r>
            <a:r>
              <a:rPr lang="en-US" altLang="zh-CN" dirty="0">
                <a:latin typeface="Calibri" charset="0"/>
                <a:ea typeface="MS PGothic" charset="0"/>
              </a:rPr>
              <a:t> = − 1/</a:t>
            </a:r>
            <a:r>
              <a:rPr lang="en-US" altLang="zh-CN" dirty="0" err="1">
                <a:latin typeface="Calibri" charset="0"/>
                <a:ea typeface="MS PGothic" charset="0"/>
              </a:rPr>
              <a:t>Xij</a:t>
            </a:r>
            <a:endParaRPr lang="en-US" altLang="zh-CN" dirty="0">
              <a:latin typeface="Calibri" charset="0"/>
              <a:ea typeface="MS PGothic" charset="0"/>
            </a:endParaRPr>
          </a:p>
          <a:p>
            <a:r>
              <a:rPr lang="en-US" altLang="zh-CN" dirty="0">
                <a:latin typeface="Calibri" charset="0"/>
                <a:ea typeface="MS PGothic" charset="0"/>
              </a:rPr>
              <a:t>and </a:t>
            </a:r>
            <a:r>
              <a:rPr lang="en-US" altLang="zh-CN" dirty="0" err="1">
                <a:latin typeface="Calibri" charset="0"/>
                <a:ea typeface="MS PGothic" charset="0"/>
              </a:rPr>
              <a:t>Bii</a:t>
            </a:r>
            <a:r>
              <a:rPr lang="en-US" altLang="zh-CN" dirty="0">
                <a:latin typeface="Calibri" charset="0"/>
                <a:ea typeface="MS PGothic" charset="0"/>
              </a:rPr>
              <a:t> = </a:t>
            </a:r>
            <a:r>
              <a:rPr lang="el-GR" altLang="zh-CN" dirty="0">
                <a:latin typeface="Calibri" charset="0"/>
                <a:ea typeface="MS PGothic" charset="0"/>
              </a:rPr>
              <a:t>Σ</a:t>
            </a:r>
            <a:r>
              <a:rPr lang="en-US" altLang="zh-CN" dirty="0">
                <a:latin typeface="Calibri" charset="0"/>
                <a:ea typeface="MS PGothic" charset="0"/>
              </a:rPr>
              <a:t>j </a:t>
            </a:r>
            <a:r>
              <a:rPr lang="en-US" altLang="zh-CN" dirty="0" err="1">
                <a:latin typeface="Calibri" charset="0"/>
                <a:ea typeface="MS PGothic" charset="0"/>
              </a:rPr>
              <a:t>Xij</a:t>
            </a:r>
            <a:r>
              <a:rPr lang="en-US" altLang="zh-CN" dirty="0">
                <a:latin typeface="Calibri" charset="0"/>
                <a:ea typeface="MS PGothic" charset="0"/>
              </a:rPr>
              <a:t>.</a:t>
            </a:r>
          </a:p>
          <a:p>
            <a:r>
              <a:rPr lang="en-US" altLang="zh-CN" dirty="0">
                <a:latin typeface="Calibri" charset="0"/>
                <a:ea typeface="MS PGothic" charset="0"/>
              </a:rPr>
              <a:t>First constraint of this optimization shows the balance between generation and consumption of active power in each bus. Second, third and fourth constraints consider the thermal limitation in transmission lines, active power generation limits, and active power consumption limits, respectively</a:t>
            </a:r>
            <a:r>
              <a:rPr lang="en-US" altLang="zh-CN" dirty="0" smtClean="0">
                <a:latin typeface="Calibri" charset="0"/>
                <a:ea typeface="MS PGothic" charset="0"/>
              </a:rPr>
              <a:t>.</a:t>
            </a:r>
          </a:p>
          <a:p>
            <a:endParaRPr lang="en-US" altLang="zh-CN" dirty="0" smtClean="0">
              <a:latin typeface="Calibri" charset="0"/>
              <a:ea typeface="MS PGothic" charset="0"/>
            </a:endParaRPr>
          </a:p>
          <a:p>
            <a:r>
              <a:rPr lang="en-US" altLang="zh-CN" dirty="0" smtClean="0">
                <a:latin typeface="Calibri" charset="0"/>
                <a:ea typeface="MS PGothic" charset="0"/>
              </a:rPr>
              <a:t>Objective Function</a:t>
            </a:r>
          </a:p>
          <a:p>
            <a:r>
              <a:rPr lang="en-US" altLang="zh-CN" dirty="0" smtClean="0">
                <a:latin typeface="Calibri" charset="0"/>
                <a:ea typeface="MS PGothic" charset="0"/>
              </a:rPr>
              <a:t>The attacker can compromise the measurement vector and change the state of the system. Changing in transmitted power can modify congestion levels, which is also closely related to the price of trading electricity in most of electricity markets. We formulate the problem to increase or decrease transmitted active power</a:t>
            </a:r>
          </a:p>
          <a:p>
            <a:r>
              <a:rPr lang="en-US" altLang="zh-CN" dirty="0" smtClean="0">
                <a:latin typeface="Calibri" charset="0"/>
                <a:ea typeface="MS PGothic" charset="0"/>
              </a:rPr>
              <a:t>in the desired transmission lines by injecting bad data.</a:t>
            </a:r>
          </a:p>
          <a:p>
            <a:r>
              <a:rPr lang="en-US" altLang="zh-CN" dirty="0" smtClean="0">
                <a:latin typeface="Calibri" charset="0"/>
                <a:ea typeface="MS PGothic" charset="0"/>
              </a:rPr>
              <a:t>The objective of the above optimization is to decrease and increase transmitted power, respectively, in group M and N of transmission lines represented by {</a:t>
            </a:r>
            <a:r>
              <a:rPr lang="en-US" altLang="zh-CN" dirty="0" err="1" smtClean="0">
                <a:latin typeface="Calibri" charset="0"/>
                <a:ea typeface="MS PGothic" charset="0"/>
              </a:rPr>
              <a:t>ij</a:t>
            </a:r>
            <a:r>
              <a:rPr lang="en-US" altLang="zh-CN" dirty="0" smtClean="0">
                <a:latin typeface="Calibri" charset="0"/>
                <a:ea typeface="MS PGothic" charset="0"/>
              </a:rPr>
              <a:t>}.</a:t>
            </a:r>
          </a:p>
          <a:p>
            <a:endParaRPr lang="en-US" altLang="zh-CN" dirty="0">
              <a:latin typeface="Calibri" charset="0"/>
              <a:ea typeface="MS PGothic" charset="0"/>
            </a:endParaRPr>
          </a:p>
          <a:p>
            <a:endParaRPr lang="zh-CN" altLang="en-US" dirty="0">
              <a:latin typeface="Calibri" charset="0"/>
              <a:ea typeface="MS PGothic" charset="0"/>
            </a:endParaRPr>
          </a:p>
        </p:txBody>
      </p:sp>
      <p:sp>
        <p:nvSpPr>
          <p:cNvPr id="125956"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eaLnBrk="1" hangingPunct="1"/>
            <a:fld id="{27A28910-93B6-4D4F-B3A7-692016784782}" type="slidenum">
              <a:rPr lang="en-US" altLang="zh-CN"/>
              <a:pPr eaLnBrk="1" hangingPunct="1"/>
              <a:t>81</a:t>
            </a:fld>
            <a:endParaRPr lang="en-US" altLang="zh-CN"/>
          </a:p>
        </p:txBody>
      </p:sp>
    </p:spTree>
    <p:extLst>
      <p:ext uri="{BB962C8B-B14F-4D97-AF65-F5344CB8AC3E}">
        <p14:creationId xmlns:p14="http://schemas.microsoft.com/office/powerpoint/2010/main" xmlns="" val="19676159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28003"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tLang="zh-CN">
                <a:latin typeface="Calibri" charset="0"/>
                <a:ea typeface="MS PGothic" charset="0"/>
              </a:rPr>
              <a:t>Consequently, simulation results show that line 29 (from bus 21 to bus 22) is congested. For comparison, we also show in this figure the case without attack and the thermal limits. </a:t>
            </a:r>
            <a:endParaRPr lang="zh-CN" altLang="en-US">
              <a:latin typeface="Calibri" charset="0"/>
              <a:ea typeface="MS PGothic" charset="0"/>
            </a:endParaRPr>
          </a:p>
        </p:txBody>
      </p:sp>
      <p:sp>
        <p:nvSpPr>
          <p:cNvPr id="128004"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eaLnBrk="1" hangingPunct="1"/>
            <a:fld id="{CB7B1EF9-F5CB-FE42-B756-9C3CBA64C205}" type="slidenum">
              <a:rPr lang="en-US" altLang="zh-CN"/>
              <a:pPr eaLnBrk="1" hangingPunct="1"/>
              <a:t>82</a:t>
            </a:fld>
            <a:endParaRPr lang="en-US" altLang="zh-CN"/>
          </a:p>
        </p:txBody>
      </p:sp>
    </p:spTree>
    <p:extLst>
      <p:ext uri="{BB962C8B-B14F-4D97-AF65-F5344CB8AC3E}">
        <p14:creationId xmlns:p14="http://schemas.microsoft.com/office/powerpoint/2010/main" xmlns="" val="38108170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6098C2C0-73B6-43CB-B54D-749BDC085E27}" type="slidenum">
              <a:rPr lang="en-US" altLang="zh-CN" sz="1200" smtClean="0"/>
              <a:pPr eaLnBrk="1" hangingPunct="1"/>
              <a:t>86</a:t>
            </a:fld>
            <a:endParaRPr lang="en-US" altLang="zh-CN" sz="1200" smtClean="0"/>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zh-CN" smtClean="0">
                <a:latin typeface="Times New Roman" pitchFamily="18" charset="0"/>
                <a:ea typeface="ＭＳ Ｐゴシック" pitchFamily="34" charset="-128"/>
              </a:rPr>
              <a:t>John Edwards</a:t>
            </a:r>
          </a:p>
        </p:txBody>
      </p:sp>
    </p:spTree>
    <p:extLst>
      <p:ext uri="{BB962C8B-B14F-4D97-AF65-F5344CB8AC3E}">
        <p14:creationId xmlns:p14="http://schemas.microsoft.com/office/powerpoint/2010/main" xmlns="" val="32004587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p:spPr>
        <p:txBody>
          <a:bodyPr/>
          <a:lstStyle/>
          <a:p>
            <a:fld id="{9D8719C4-5ACC-4333-8FF5-19FCD9CD2E86}" type="slidenum">
              <a:rPr lang="en-US" altLang="ko-KR"/>
              <a:pPr/>
              <a:t>91</a:t>
            </a:fld>
            <a:endParaRPr lang="en-US" altLang="ko-KR"/>
          </a:p>
        </p:txBody>
      </p:sp>
      <p:sp>
        <p:nvSpPr>
          <p:cNvPr id="51202" name="Rectangle 2"/>
          <p:cNvSpPr>
            <a:spLocks noGrp="1" noRot="1" noChangeAspect="1" noChangeArrowheads="1" noTextEdit="1"/>
          </p:cNvSpPr>
          <p:nvPr>
            <p:ph type="sldImg"/>
          </p:nvPr>
        </p:nvSpPr>
        <p:spPr>
          <a:xfrm>
            <a:off x="2832100" y="490538"/>
            <a:ext cx="3481388" cy="2611437"/>
          </a:xfrm>
          <a:solidFill>
            <a:srgbClr val="FFFFFF"/>
          </a:solidFill>
          <a:ln/>
        </p:spPr>
      </p:sp>
      <p:sp>
        <p:nvSpPr>
          <p:cNvPr id="5120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ko-KR" smtClean="0">
              <a:latin typeface="Times New Roman" pitchFamily="18" charset="0"/>
              <a:ea typeface="맑은 고딕" pitchFamily="50" charset="-127"/>
            </a:endParaRPr>
          </a:p>
        </p:txBody>
      </p:sp>
    </p:spTree>
    <p:extLst>
      <p:ext uri="{BB962C8B-B14F-4D97-AF65-F5344CB8AC3E}">
        <p14:creationId xmlns:p14="http://schemas.microsoft.com/office/powerpoint/2010/main" xmlns="" val="36787503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kern="1200" baseline="0" dirty="0" smtClean="0">
                <a:solidFill>
                  <a:schemeClr val="tx1"/>
                </a:solidFill>
                <a:latin typeface="+mn-lt"/>
                <a:ea typeface="+mn-ea"/>
                <a:cs typeface="+mn-cs"/>
              </a:rPr>
              <a:t>where </a:t>
            </a:r>
            <a:r>
              <a:rPr lang="en-US" altLang="zh-CN" sz="1200" b="0" i="1" u="none" strike="noStrike" kern="1200" baseline="0" dirty="0" err="1" smtClean="0">
                <a:solidFill>
                  <a:schemeClr val="tx1"/>
                </a:solidFill>
                <a:latin typeface="+mn-lt"/>
                <a:ea typeface="+mn-ea"/>
                <a:cs typeface="+mn-cs"/>
              </a:rPr>
              <a:t>Ci</a:t>
            </a:r>
            <a:r>
              <a:rPr lang="en-US" altLang="zh-CN" sz="1200" b="0" i="1" u="none" strike="noStrike" kern="1200" baseline="0" dirty="0" smtClean="0">
                <a:solidFill>
                  <a:schemeClr val="tx1"/>
                </a:solidFill>
                <a:latin typeface="+mn-lt"/>
                <a:ea typeface="+mn-ea"/>
                <a:cs typeface="+mn-cs"/>
              </a:rPr>
              <a:t> </a:t>
            </a:r>
            <a:r>
              <a:rPr lang="en-US" altLang="zh-CN" sz="1200" b="0" i="0" u="none" strike="noStrike" kern="1200" baseline="0" dirty="0" smtClean="0">
                <a:solidFill>
                  <a:schemeClr val="tx1"/>
                </a:solidFill>
                <a:latin typeface="+mn-lt"/>
                <a:ea typeface="+mn-ea"/>
                <a:cs typeface="+mn-cs"/>
              </a:rPr>
              <a:t>($)is the generation cost function and </a:t>
            </a:r>
            <a:r>
              <a:rPr lang="en-US" altLang="zh-CN" sz="1200" b="0" i="1" u="none" strike="noStrike" kern="1200" baseline="0" dirty="0" smtClean="0">
                <a:solidFill>
                  <a:schemeClr val="tx1"/>
                </a:solidFill>
                <a:latin typeface="+mn-lt"/>
                <a:ea typeface="+mn-ea"/>
                <a:cs typeface="+mn-cs"/>
              </a:rPr>
              <a:t>H </a:t>
            </a:r>
            <a:r>
              <a:rPr lang="en-US" altLang="zh-CN" sz="1200" b="0" i="0" u="none" strike="noStrike" kern="1200" baseline="0" dirty="0" smtClean="0">
                <a:solidFill>
                  <a:schemeClr val="tx1"/>
                </a:solidFill>
                <a:latin typeface="+mn-lt"/>
                <a:ea typeface="+mn-ea"/>
                <a:cs typeface="+mn-cs"/>
              </a:rPr>
              <a:t>is a matrix that relates power flow on transmission lines to nodal power inputs. The first constraint ensures power balance; the second ensures that flows on all the transmission lines lie within their limit, given by the vector </a:t>
            </a:r>
            <a:r>
              <a:rPr lang="en-US" altLang="zh-CN" sz="1200" b="0" i="1" u="none" strike="noStrike" kern="1200" baseline="0" dirty="0" err="1" smtClean="0">
                <a:solidFill>
                  <a:schemeClr val="tx1"/>
                </a:solidFill>
                <a:latin typeface="+mn-lt"/>
                <a:ea typeface="+mn-ea"/>
                <a:cs typeface="+mn-cs"/>
              </a:rPr>
              <a:t>F</a:t>
            </a:r>
            <a:r>
              <a:rPr lang="en-US" altLang="zh-CN" sz="1200" b="0" i="0" u="none" strike="noStrike" kern="1200" baseline="0" dirty="0" err="1" smtClean="0">
                <a:solidFill>
                  <a:schemeClr val="tx1"/>
                </a:solidFill>
                <a:latin typeface="+mn-lt"/>
                <a:ea typeface="+mn-ea"/>
                <a:cs typeface="+mn-cs"/>
              </a:rPr>
              <a:t>r</a:t>
            </a:r>
            <a:r>
              <a:rPr lang="en-US" altLang="zh-CN" sz="1200" b="0" i="0" u="none" strike="noStrike" kern="1200" baseline="0" dirty="0" smtClean="0">
                <a:solidFill>
                  <a:schemeClr val="tx1"/>
                </a:solidFill>
                <a:latin typeface="+mn-lt"/>
                <a:ea typeface="+mn-ea"/>
                <a:cs typeface="+mn-cs"/>
              </a:rPr>
              <a:t> max ; and the third one defines generation</a:t>
            </a:r>
          </a:p>
          <a:p>
            <a:r>
              <a:rPr lang="en-US" altLang="zh-CN" sz="1200" b="0" i="0" u="none" strike="noStrike" kern="1200" baseline="0" dirty="0" smtClean="0">
                <a:solidFill>
                  <a:schemeClr val="tx1"/>
                </a:solidFill>
                <a:latin typeface="+mn-lt"/>
                <a:ea typeface="+mn-ea"/>
                <a:cs typeface="+mn-cs"/>
              </a:rPr>
              <a:t>capacity limits.</a:t>
            </a: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6B492A44-1B3A-4435-9C65-5934524FF68D}" type="slidenum">
              <a:rPr lang="zh-CN" altLang="en-US" smtClean="0">
                <a:solidFill>
                  <a:prstClr val="black"/>
                </a:solidFill>
              </a:rPr>
              <a:pPr/>
              <a:t>98</a:t>
            </a:fld>
            <a:endParaRPr lang="zh-CN" altLang="en-US">
              <a:solidFill>
                <a:prstClr val="black"/>
              </a:solidFill>
            </a:endParaRPr>
          </a:p>
        </p:txBody>
      </p:sp>
    </p:spTree>
    <p:extLst>
      <p:ext uri="{BB962C8B-B14F-4D97-AF65-F5344CB8AC3E}">
        <p14:creationId xmlns:p14="http://schemas.microsoft.com/office/powerpoint/2010/main" xmlns="" val="20566094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297F4A7-3131-4B35-BB05-E747BE126883}" type="slidenum">
              <a:rPr lang="zh-CN" altLang="en-US" smtClean="0"/>
              <a:pPr/>
              <a:t>99</a:t>
            </a:fld>
            <a:endParaRPr lang="zh-CN" altLang="en-US"/>
          </a:p>
        </p:txBody>
      </p:sp>
    </p:spTree>
    <p:extLst>
      <p:ext uri="{BB962C8B-B14F-4D97-AF65-F5344CB8AC3E}">
        <p14:creationId xmlns:p14="http://schemas.microsoft.com/office/powerpoint/2010/main" xmlns="" val="34709293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kern="1200" baseline="0" dirty="0" smtClean="0">
                <a:solidFill>
                  <a:schemeClr val="tx1"/>
                </a:solidFill>
                <a:latin typeface="+mn-lt"/>
                <a:ea typeface="+mn-ea"/>
                <a:cs typeface="+mn-cs"/>
              </a:rPr>
              <a:t>The LMP represents the marginal cost of providing one additional</a:t>
            </a:r>
          </a:p>
          <a:p>
            <a:r>
              <a:rPr lang="en-US" altLang="zh-CN" sz="1200" b="0" i="0" u="none" strike="noStrike" kern="1200" baseline="0" dirty="0" smtClean="0">
                <a:solidFill>
                  <a:schemeClr val="tx1"/>
                </a:solidFill>
                <a:latin typeface="+mn-lt"/>
                <a:ea typeface="+mn-ea"/>
                <a:cs typeface="+mn-cs"/>
              </a:rPr>
              <a:t>unit of power at that bus under the optimal generation dispatch.</a:t>
            </a:r>
            <a:endParaRPr lang="zh-CN" altLang="en-US" dirty="0"/>
          </a:p>
        </p:txBody>
      </p:sp>
      <p:sp>
        <p:nvSpPr>
          <p:cNvPr id="4" name="灯片编号占位符 3"/>
          <p:cNvSpPr>
            <a:spLocks noGrp="1"/>
          </p:cNvSpPr>
          <p:nvPr>
            <p:ph type="sldNum" sz="quarter" idx="10"/>
          </p:nvPr>
        </p:nvSpPr>
        <p:spPr/>
        <p:txBody>
          <a:bodyPr/>
          <a:lstStyle/>
          <a:p>
            <a:fld id="{4297F4A7-3131-4B35-BB05-E747BE126883}" type="slidenum">
              <a:rPr lang="zh-CN" altLang="en-US" smtClean="0"/>
              <a:pPr/>
              <a:t>100</a:t>
            </a:fld>
            <a:endParaRPr lang="zh-CN" altLang="en-US"/>
          </a:p>
        </p:txBody>
      </p:sp>
    </p:spTree>
    <p:extLst>
      <p:ext uri="{BB962C8B-B14F-4D97-AF65-F5344CB8AC3E}">
        <p14:creationId xmlns:p14="http://schemas.microsoft.com/office/powerpoint/2010/main" xmlns="" val="3407045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latin typeface="Calibri" charset="0"/>
                <a:ea typeface="MS PGothic" charset="0"/>
              </a:rPr>
              <a:t>In order to protect line L, the defender needs to protect </a:t>
            </a:r>
            <a:r>
              <a:rPr lang="en-US" altLang="zh-CN" dirty="0" err="1" smtClean="0">
                <a:latin typeface="Calibri" charset="0"/>
                <a:ea typeface="MS PGothic" charset="0"/>
              </a:rPr>
              <a:t>groupMand</a:t>
            </a:r>
            <a:r>
              <a:rPr lang="en-US" altLang="zh-CN" dirty="0" smtClean="0">
                <a:latin typeface="Calibri" charset="0"/>
                <a:ea typeface="MS PGothic" charset="0"/>
              </a:rPr>
              <a:t> group N. Because the inserted attack will pass the Bad Data Detector in state estimation , the control center should use some other detection methods. For example defender can put some secure measurements into random locations in the network. The main problem in this procedure is that defending all measurements is not possible. On the other hand, it is impossible for the attacker to attack all measurements. Instead it tries to attack measurements that have the most effect on the state estimator without being detected by the control center. This behavior can be modeled with a zero–sum strategic game between the attacker and the defender.</a:t>
            </a:r>
          </a:p>
          <a:p>
            <a:endParaRPr lang="zh-CN" altLang="en-US" dirty="0"/>
          </a:p>
        </p:txBody>
      </p:sp>
      <p:sp>
        <p:nvSpPr>
          <p:cNvPr id="4" name="灯片编号占位符 3"/>
          <p:cNvSpPr>
            <a:spLocks noGrp="1"/>
          </p:cNvSpPr>
          <p:nvPr>
            <p:ph type="sldNum" sz="quarter" idx="10"/>
          </p:nvPr>
        </p:nvSpPr>
        <p:spPr/>
        <p:txBody>
          <a:bodyPr/>
          <a:lstStyle/>
          <a:p>
            <a:fld id="{4297F4A7-3131-4B35-BB05-E747BE126883}" type="slidenum">
              <a:rPr lang="zh-CN" altLang="en-US" smtClean="0"/>
              <a:pPr/>
              <a:t>102</a:t>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 name="备注占位符 2"/>
          <p:cNvSpPr>
            <a:spLocks noGrp="1"/>
          </p:cNvSpPr>
          <p:nvPr>
            <p:ph type="body" idx="1"/>
          </p:nvPr>
        </p:nvSpPr>
        <p:spPr/>
        <p:txBody>
          <a:bodyPr wrap="square" numCol="1" anchor="t" anchorCtr="0" compatLnSpc="1">
            <a:prstTxWarp prst="textNoShape">
              <a:avLst/>
            </a:prstTxWarp>
          </a:bodyPr>
          <a:lstStyle/>
          <a:p>
            <a:pPr>
              <a:lnSpc>
                <a:spcPct val="80000"/>
              </a:lnSpc>
            </a:pPr>
            <a:r>
              <a:rPr lang="en-US" altLang="zh-CN" sz="900" dirty="0">
                <a:latin typeface="Calibri" charset="0"/>
                <a:ea typeface="MS PGothic" charset="0"/>
              </a:rPr>
              <a:t>In order to manipulate the congestion level in a specific line, the attacker needs to define the group of measurements that can increase or decrease the</a:t>
            </a:r>
          </a:p>
          <a:p>
            <a:pPr>
              <a:lnSpc>
                <a:spcPct val="80000"/>
              </a:lnSpc>
            </a:pPr>
            <a:r>
              <a:rPr lang="en-US" altLang="zh-CN" sz="900" dirty="0">
                <a:latin typeface="Calibri" charset="0"/>
                <a:ea typeface="MS PGothic" charset="0"/>
              </a:rPr>
              <a:t>congestion, then the attacker can insert false data into the measurements. any change in voltage angle can change the transmitted power through the line.</a:t>
            </a:r>
          </a:p>
          <a:p>
            <a:pPr>
              <a:lnSpc>
                <a:spcPct val="80000"/>
              </a:lnSpc>
            </a:pPr>
            <a:r>
              <a:rPr lang="en-US" altLang="zh-CN" sz="900" dirty="0">
                <a:latin typeface="Calibri" charset="0"/>
                <a:ea typeface="MS PGothic" charset="0"/>
              </a:rPr>
              <a:t>For example, any increase/decrease in </a:t>
            </a:r>
            <a:r>
              <a:rPr lang="el-GR" altLang="zh-CN" sz="900" dirty="0">
                <a:latin typeface="Calibri" charset="0"/>
                <a:ea typeface="MS PGothic" charset="0"/>
              </a:rPr>
              <a:t>Δθ</a:t>
            </a:r>
            <a:r>
              <a:rPr lang="en-US" altLang="zh-CN" sz="900" dirty="0">
                <a:latin typeface="Calibri" charset="0"/>
                <a:ea typeface="MS PGothic" charset="0"/>
              </a:rPr>
              <a:t>= </a:t>
            </a:r>
            <a:r>
              <a:rPr lang="zh-CN" altLang="en-US" sz="900" dirty="0">
                <a:latin typeface="Calibri" charset="0"/>
                <a:ea typeface="MS PGothic" charset="0"/>
              </a:rPr>
              <a:t>（</a:t>
            </a:r>
            <a:r>
              <a:rPr lang="el-GR" altLang="zh-CN" sz="900" dirty="0">
                <a:latin typeface="Calibri" charset="0"/>
                <a:ea typeface="MS PGothic" charset="0"/>
              </a:rPr>
              <a:t>θ</a:t>
            </a:r>
            <a:r>
              <a:rPr lang="en-US" altLang="zh-CN" sz="900" dirty="0" err="1">
                <a:latin typeface="Calibri" charset="0"/>
                <a:ea typeface="MS PGothic" charset="0"/>
              </a:rPr>
              <a:t>i</a:t>
            </a:r>
            <a:r>
              <a:rPr lang="en-US" altLang="zh-CN" sz="900" dirty="0">
                <a:latin typeface="Calibri" charset="0"/>
                <a:ea typeface="MS PGothic" charset="0"/>
              </a:rPr>
              <a:t>-</a:t>
            </a:r>
            <a:r>
              <a:rPr lang="el-GR" altLang="zh-CN" sz="900" dirty="0">
                <a:latin typeface="Calibri" charset="0"/>
                <a:ea typeface="MS PGothic" charset="0"/>
              </a:rPr>
              <a:t>θ</a:t>
            </a:r>
            <a:r>
              <a:rPr lang="en-US" altLang="zh-CN" sz="900" dirty="0">
                <a:latin typeface="Calibri" charset="0"/>
                <a:ea typeface="MS PGothic" charset="0"/>
              </a:rPr>
              <a:t>j</a:t>
            </a:r>
            <a:r>
              <a:rPr lang="zh-CN" altLang="en-US" sz="900" dirty="0">
                <a:latin typeface="Calibri" charset="0"/>
                <a:ea typeface="MS PGothic" charset="0"/>
              </a:rPr>
              <a:t>）</a:t>
            </a:r>
            <a:r>
              <a:rPr lang="en-US" altLang="zh-CN" sz="900" dirty="0">
                <a:latin typeface="Calibri" charset="0"/>
                <a:ea typeface="MS PGothic" charset="0"/>
              </a:rPr>
              <a:t>will increase/decrease the transmitted power.</a:t>
            </a:r>
          </a:p>
          <a:p>
            <a:pPr>
              <a:lnSpc>
                <a:spcPct val="80000"/>
              </a:lnSpc>
            </a:pPr>
            <a:r>
              <a:rPr lang="en-US" altLang="zh-CN" sz="900" dirty="0">
                <a:latin typeface="Calibri" charset="0"/>
                <a:ea typeface="MS PGothic" charset="0"/>
              </a:rPr>
              <a:t>These coefficient vectors divide the measurements into two groups z+ and z-, in which adding </a:t>
            </a:r>
            <a:r>
              <a:rPr lang="en-US" altLang="zh-CN" sz="900" dirty="0" err="1">
                <a:latin typeface="Calibri" charset="0"/>
                <a:ea typeface="MS PGothic" charset="0"/>
              </a:rPr>
              <a:t>za</a:t>
            </a:r>
            <a:r>
              <a:rPr lang="en-US" altLang="zh-CN" sz="900" dirty="0">
                <a:latin typeface="Calibri" charset="0"/>
                <a:ea typeface="MS PGothic" charset="0"/>
              </a:rPr>
              <a:t> &gt; 0 to any array of z+ and z-</a:t>
            </a:r>
            <a:r>
              <a:rPr lang="zh-CN" altLang="en-US" sz="900" dirty="0">
                <a:latin typeface="Calibri" charset="0"/>
                <a:ea typeface="MS PGothic" charset="0"/>
              </a:rPr>
              <a:t> </a:t>
            </a:r>
            <a:r>
              <a:rPr lang="en-US" altLang="zh-CN" sz="900" dirty="0">
                <a:latin typeface="Calibri" charset="0"/>
                <a:ea typeface="MS PGothic" charset="0"/>
              </a:rPr>
              <a:t>will increase and decrease the estimated transmitted power flow, respectively. </a:t>
            </a:r>
          </a:p>
          <a:p>
            <a:pPr>
              <a:lnSpc>
                <a:spcPct val="80000"/>
              </a:lnSpc>
            </a:pPr>
            <a:r>
              <a:rPr lang="en-US" altLang="zh-CN" sz="900" dirty="0">
                <a:latin typeface="Calibri" charset="0"/>
                <a:ea typeface="MS PGothic" charset="0"/>
              </a:rPr>
              <a:t>where </a:t>
            </a:r>
            <a:r>
              <a:rPr lang="en-US" altLang="zh-CN" sz="900" dirty="0" err="1">
                <a:latin typeface="Calibri" charset="0"/>
                <a:ea typeface="MS PGothic" charset="0"/>
              </a:rPr>
              <a:t>za</a:t>
            </a:r>
            <a:r>
              <a:rPr lang="en-US" altLang="zh-CN" sz="900" dirty="0">
                <a:latin typeface="Calibri" charset="0"/>
                <a:ea typeface="MS PGothic" charset="0"/>
              </a:rPr>
              <a:t>(</a:t>
            </a:r>
            <a:r>
              <a:rPr lang="en-US" altLang="zh-CN" sz="900" dirty="0" err="1">
                <a:latin typeface="Calibri" charset="0"/>
                <a:ea typeface="MS PGothic" charset="0"/>
              </a:rPr>
              <a:t>i</a:t>
            </a:r>
            <a:r>
              <a:rPr lang="en-US" altLang="zh-CN" sz="900" dirty="0">
                <a:latin typeface="Calibri" charset="0"/>
                <a:ea typeface="MS PGothic" charset="0"/>
              </a:rPr>
              <a:t>) is the </a:t>
            </a:r>
            <a:r>
              <a:rPr lang="en-US" altLang="zh-CN" sz="900" dirty="0" err="1">
                <a:latin typeface="Calibri" charset="0"/>
                <a:ea typeface="MS PGothic" charset="0"/>
              </a:rPr>
              <a:t>ith</a:t>
            </a:r>
            <a:r>
              <a:rPr lang="en-US" altLang="zh-CN" sz="900" dirty="0">
                <a:latin typeface="Calibri" charset="0"/>
                <a:ea typeface="MS PGothic" charset="0"/>
              </a:rPr>
              <a:t> element of attack vector </a:t>
            </a:r>
            <a:r>
              <a:rPr lang="en-US" altLang="zh-CN" sz="900" dirty="0" err="1">
                <a:latin typeface="Calibri" charset="0"/>
                <a:ea typeface="MS PGothic" charset="0"/>
              </a:rPr>
              <a:t>za</a:t>
            </a:r>
            <a:r>
              <a:rPr lang="en-US" altLang="zh-CN" sz="900" dirty="0">
                <a:latin typeface="Calibri" charset="0"/>
                <a:ea typeface="MS PGothic" charset="0"/>
              </a:rPr>
              <a:t>. Group M and N consist of measurements that increasing and decreasing their value will increase the congestion. Objective of the above optimization is to increase and decrease measurements value in group M and N, respectively. First constraint is for avoiding detection of the attack by bad data detector in state estimator. Group SM shows the safe measurements that can not be compromised (such as those protected by </a:t>
            </a:r>
            <a:r>
              <a:rPr lang="en-US" altLang="zh-CN" sz="900" dirty="0" err="1">
                <a:latin typeface="Calibri" charset="0"/>
                <a:ea typeface="MS PGothic" charset="0"/>
              </a:rPr>
              <a:t>Phasor</a:t>
            </a:r>
            <a:r>
              <a:rPr lang="en-US" altLang="zh-CN" sz="900" dirty="0">
                <a:latin typeface="Calibri" charset="0"/>
                <a:ea typeface="MS PGothic" charset="0"/>
              </a:rPr>
              <a:t> Measurement Units). With inserting the resulted attack vector </a:t>
            </a:r>
            <a:r>
              <a:rPr lang="en-US" altLang="zh-CN" sz="900" dirty="0" err="1">
                <a:latin typeface="Calibri" charset="0"/>
                <a:ea typeface="MS PGothic" charset="0"/>
              </a:rPr>
              <a:t>za</a:t>
            </a:r>
            <a:r>
              <a:rPr lang="en-US" altLang="zh-CN" sz="900" dirty="0">
                <a:latin typeface="Calibri" charset="0"/>
                <a:ea typeface="MS PGothic" charset="0"/>
              </a:rPr>
              <a:t> to the actual values of measurements (z = z0 + </a:t>
            </a:r>
            <a:r>
              <a:rPr lang="en-US" altLang="zh-CN" sz="900" dirty="0" err="1">
                <a:latin typeface="Calibri" charset="0"/>
                <a:ea typeface="MS PGothic" charset="0"/>
              </a:rPr>
              <a:t>za</a:t>
            </a:r>
            <a:r>
              <a:rPr lang="en-US" altLang="zh-CN" sz="900" dirty="0">
                <a:latin typeface="Calibri" charset="0"/>
                <a:ea typeface="MS PGothic" charset="0"/>
              </a:rPr>
              <a:t>), the attacker will change the estimated transmitted power in the attacked line. While the attacker tries to increase this change, the defender tries to decrease it by defending the measurements that have high risk of being attacked. Changing the estimated power flow in a specific line will increase the chance of changing prices in both sides of the attacked line.</a:t>
            </a:r>
          </a:p>
          <a:p>
            <a:pPr>
              <a:lnSpc>
                <a:spcPct val="80000"/>
              </a:lnSpc>
            </a:pPr>
            <a:endParaRPr lang="en-US" altLang="zh-CN" sz="900" dirty="0">
              <a:latin typeface="Calibri" charset="0"/>
              <a:ea typeface="MS PGothic" charset="0"/>
            </a:endParaRPr>
          </a:p>
          <a:p>
            <a:pPr>
              <a:lnSpc>
                <a:spcPct val="80000"/>
              </a:lnSpc>
            </a:pPr>
            <a:endParaRPr lang="en-US" altLang="zh-CN" sz="900" dirty="0">
              <a:latin typeface="Calibri" charset="0"/>
              <a:ea typeface="MS PGothic" charset="0"/>
            </a:endParaRPr>
          </a:p>
          <a:p>
            <a:pPr>
              <a:lnSpc>
                <a:spcPct val="80000"/>
              </a:lnSpc>
            </a:pPr>
            <a:endParaRPr lang="en-US" altLang="zh-CN" sz="900" dirty="0">
              <a:latin typeface="Calibri" charset="0"/>
              <a:ea typeface="MS PGothic" charset="0"/>
            </a:endParaRPr>
          </a:p>
          <a:p>
            <a:pPr>
              <a:lnSpc>
                <a:spcPct val="80000"/>
              </a:lnSpc>
            </a:pPr>
            <a:endParaRPr lang="zh-CN" altLang="en-US" sz="900" dirty="0">
              <a:latin typeface="Calibri" charset="0"/>
              <a:ea typeface="MS PGothic" charset="0"/>
            </a:endParaRPr>
          </a:p>
        </p:txBody>
      </p:sp>
      <p:sp>
        <p:nvSpPr>
          <p:cNvPr id="132100"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eaLnBrk="1" hangingPunct="1"/>
            <a:fld id="{9A2DE94C-52FB-7147-AA65-A14CA27D198D}" type="slidenum">
              <a:rPr lang="en-US" altLang="zh-CN"/>
              <a:pPr eaLnBrk="1" hangingPunct="1"/>
              <a:t>103</a:t>
            </a:fld>
            <a:endParaRPr lang="en-US" altLang="zh-CN"/>
          </a:p>
        </p:txBody>
      </p:sp>
    </p:spTree>
    <p:extLst>
      <p:ext uri="{BB962C8B-B14F-4D97-AF65-F5344CB8AC3E}">
        <p14:creationId xmlns:p14="http://schemas.microsoft.com/office/powerpoint/2010/main" xmlns="" val="30995653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33123"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altLang="zh-CN" dirty="0">
              <a:latin typeface="Calibri" charset="0"/>
              <a:ea typeface="MS PGothic" charset="0"/>
            </a:endParaRPr>
          </a:p>
          <a:p>
            <a:endParaRPr lang="zh-CN" altLang="en-US" dirty="0">
              <a:latin typeface="Calibri" charset="0"/>
              <a:ea typeface="MS PGothic" charset="0"/>
            </a:endParaRPr>
          </a:p>
        </p:txBody>
      </p:sp>
      <p:sp>
        <p:nvSpPr>
          <p:cNvPr id="133124"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eaLnBrk="1" hangingPunct="1"/>
            <a:fld id="{734CE001-D5E8-B545-9619-A3C06020998B}" type="slidenum">
              <a:rPr lang="en-US" altLang="zh-CN"/>
              <a:pPr eaLnBrk="1" hangingPunct="1"/>
              <a:t>104</a:t>
            </a:fld>
            <a:endParaRPr lang="en-US" altLang="zh-CN"/>
          </a:p>
        </p:txBody>
      </p:sp>
    </p:spTree>
    <p:extLst>
      <p:ext uri="{BB962C8B-B14F-4D97-AF65-F5344CB8AC3E}">
        <p14:creationId xmlns:p14="http://schemas.microsoft.com/office/powerpoint/2010/main" xmlns="" val="5099654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B492A44-1B3A-4435-9C65-5934524FF68D}" type="slidenum">
              <a:rPr lang="zh-CN" altLang="en-US" smtClean="0">
                <a:solidFill>
                  <a:prstClr val="black"/>
                </a:solidFill>
              </a:rPr>
              <a:pPr/>
              <a:t>11</a:t>
            </a:fld>
            <a:endParaRPr lang="zh-CN" altLang="en-US">
              <a:solidFill>
                <a:prstClr val="black"/>
              </a:solidFill>
            </a:endParaRPr>
          </a:p>
        </p:txBody>
      </p:sp>
    </p:spTree>
    <p:extLst>
      <p:ext uri="{BB962C8B-B14F-4D97-AF65-F5344CB8AC3E}">
        <p14:creationId xmlns:p14="http://schemas.microsoft.com/office/powerpoint/2010/main" xmlns="" val="10446436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p:spPr>
        <p:txBody>
          <a:bodyPr/>
          <a:lstStyle/>
          <a:p>
            <a:fld id="{39B58C90-6283-4231-8D69-5BE652F4DA55}" type="slidenum">
              <a:rPr lang="en-US" altLang="ko-KR"/>
              <a:pPr/>
              <a:t>110</a:t>
            </a:fld>
            <a:endParaRPr lang="en-US" altLang="ko-KR"/>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a:ln/>
        </p:spPr>
        <p:txBody>
          <a:bodyPr/>
          <a:lstStyle/>
          <a:p>
            <a:pPr eaLnBrk="1" hangingPunct="1"/>
            <a:endParaRPr lang="ko-KR" smtClean="0">
              <a:latin typeface="Times New Roman" pitchFamily="18" charset="0"/>
              <a:ea typeface="맑은 고딕" pitchFamily="50" charset="-127"/>
            </a:endParaRPr>
          </a:p>
        </p:txBody>
      </p:sp>
    </p:spTree>
    <p:extLst>
      <p:ext uri="{BB962C8B-B14F-4D97-AF65-F5344CB8AC3E}">
        <p14:creationId xmlns:p14="http://schemas.microsoft.com/office/powerpoint/2010/main" xmlns="" val="38002468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a:noFill/>
        </p:spPr>
        <p:txBody>
          <a:bodyPr/>
          <a:lstStyle/>
          <a:p>
            <a:fld id="{DEB2A3C1-56DE-452E-953E-66AA3FA9F88F}" type="slidenum">
              <a:rPr lang="en-US" altLang="ko-KR"/>
              <a:pPr/>
              <a:t>111</a:t>
            </a:fld>
            <a:endParaRPr lang="en-US" altLang="ko-KR"/>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ln/>
        </p:spPr>
        <p:txBody>
          <a:bodyPr/>
          <a:lstStyle/>
          <a:p>
            <a:pPr eaLnBrk="1" hangingPunct="1"/>
            <a:endParaRPr lang="ko-KR" smtClean="0">
              <a:latin typeface="Times New Roman" pitchFamily="18" charset="0"/>
              <a:ea typeface="맑은 고딕" pitchFamily="50" charset="-127"/>
            </a:endParaRPr>
          </a:p>
        </p:txBody>
      </p:sp>
    </p:spTree>
    <p:extLst>
      <p:ext uri="{BB962C8B-B14F-4D97-AF65-F5344CB8AC3E}">
        <p14:creationId xmlns:p14="http://schemas.microsoft.com/office/powerpoint/2010/main" xmlns="" val="27755187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p:spPr>
        <p:txBody>
          <a:bodyPr/>
          <a:lstStyle/>
          <a:p>
            <a:fld id="{BF01C305-5838-473F-93A6-EC78FD2D0C59}" type="slidenum">
              <a:rPr lang="en-US" altLang="ko-KR"/>
              <a:pPr/>
              <a:t>112</a:t>
            </a:fld>
            <a:endParaRPr lang="en-US" altLang="ko-KR"/>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p:spPr>
        <p:txBody>
          <a:bodyPr/>
          <a:lstStyle/>
          <a:p>
            <a:pPr eaLnBrk="1" hangingPunct="1"/>
            <a:endParaRPr lang="ko-KR" smtClean="0">
              <a:latin typeface="Times New Roman" pitchFamily="18" charset="0"/>
              <a:ea typeface="맑은 고딕" pitchFamily="50" charset="-127"/>
            </a:endParaRPr>
          </a:p>
        </p:txBody>
      </p:sp>
    </p:spTree>
    <p:extLst>
      <p:ext uri="{BB962C8B-B14F-4D97-AF65-F5344CB8AC3E}">
        <p14:creationId xmlns:p14="http://schemas.microsoft.com/office/powerpoint/2010/main" xmlns="" val="104361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297F4A7-3131-4B35-BB05-E747BE126883}" type="slidenum">
              <a:rPr lang="zh-CN" altLang="en-US" smtClean="0"/>
              <a:pPr/>
              <a:t>113</a:t>
            </a:fld>
            <a:endParaRPr lang="zh-CN" altLang="en-US"/>
          </a:p>
        </p:txBody>
      </p:sp>
    </p:spTree>
    <p:extLst>
      <p:ext uri="{BB962C8B-B14F-4D97-AF65-F5344CB8AC3E}">
        <p14:creationId xmlns:p14="http://schemas.microsoft.com/office/powerpoint/2010/main" xmlns="" val="403779515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p:spPr>
        <p:txBody>
          <a:bodyPr/>
          <a:lstStyle/>
          <a:p>
            <a:fld id="{3975535C-9E4F-4385-B764-90F9F5FA6B33}" type="slidenum">
              <a:rPr lang="en-US" altLang="ko-KR"/>
              <a:pPr/>
              <a:t>114</a:t>
            </a:fld>
            <a:endParaRPr lang="en-US" altLang="ko-KR"/>
          </a:p>
        </p:txBody>
      </p:sp>
      <p:sp>
        <p:nvSpPr>
          <p:cNvPr id="78850" name="Rectangle 2"/>
          <p:cNvSpPr>
            <a:spLocks noGrp="1" noRot="1" noChangeAspect="1" noChangeArrowheads="1" noTextEdit="1"/>
          </p:cNvSpPr>
          <p:nvPr>
            <p:ph type="sldImg"/>
          </p:nvPr>
        </p:nvSpPr>
        <p:spPr>
          <a:xfrm>
            <a:off x="2832100" y="490538"/>
            <a:ext cx="3481388" cy="2611437"/>
          </a:xfrm>
          <a:solidFill>
            <a:srgbClr val="FFFFFF"/>
          </a:solidFill>
          <a:ln/>
        </p:spPr>
      </p:sp>
      <p:sp>
        <p:nvSpPr>
          <p:cNvPr id="7885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ko-KR" smtClean="0">
              <a:latin typeface="Times New Roman" pitchFamily="18" charset="0"/>
              <a:ea typeface="맑은 고딕" pitchFamily="50" charset="-127"/>
            </a:endParaRPr>
          </a:p>
        </p:txBody>
      </p:sp>
    </p:spTree>
    <p:extLst>
      <p:ext uri="{BB962C8B-B14F-4D97-AF65-F5344CB8AC3E}">
        <p14:creationId xmlns:p14="http://schemas.microsoft.com/office/powerpoint/2010/main" xmlns="" val="16911309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kern="1200" baseline="0" dirty="0" smtClean="0">
                <a:solidFill>
                  <a:schemeClr val="tx1"/>
                </a:solidFill>
                <a:latin typeface="+mn-lt"/>
                <a:ea typeface="+mn-ea"/>
                <a:cs typeface="+mn-cs"/>
              </a:rPr>
              <a:t>Peak clipping is generally considered as the reduction of peak load by using direct load control. Direct load control</a:t>
            </a:r>
          </a:p>
          <a:p>
            <a:r>
              <a:rPr lang="en-US" altLang="zh-CN" sz="1200" b="0" i="0" u="none" strike="noStrike" kern="1200" baseline="0" dirty="0" smtClean="0">
                <a:solidFill>
                  <a:schemeClr val="tx1"/>
                </a:solidFill>
                <a:latin typeface="+mn-lt"/>
                <a:ea typeface="+mn-ea"/>
                <a:cs typeface="+mn-cs"/>
              </a:rPr>
              <a:t>is most commonly practiced by direct utility control of customer‘s appliances.</a:t>
            </a:r>
          </a:p>
          <a:p>
            <a:endParaRPr lang="en-US" altLang="zh-CN" sz="1200" b="0" i="0" u="none" strike="noStrike" kern="1200" baseline="0" dirty="0" smtClean="0">
              <a:solidFill>
                <a:schemeClr val="tx1"/>
              </a:solidFill>
              <a:latin typeface="+mn-lt"/>
              <a:ea typeface="+mn-ea"/>
              <a:cs typeface="+mn-cs"/>
            </a:endParaRPr>
          </a:p>
          <a:p>
            <a:r>
              <a:rPr lang="en-US" altLang="zh-CN" sz="1200" b="0" i="0" u="none" strike="noStrike" kern="1200" baseline="0" dirty="0" smtClean="0">
                <a:solidFill>
                  <a:schemeClr val="tx1"/>
                </a:solidFill>
                <a:latin typeface="+mn-lt"/>
                <a:ea typeface="+mn-ea"/>
                <a:cs typeface="+mn-cs"/>
              </a:rPr>
              <a:t>Valley filling encompasses building off-peak loads. This may be particularly desirable for those times of the year where the long-run incremental cost is less than the average price of electricity. Adding properly priced off-peak load under those circumstances decreases the average cost to customers.</a:t>
            </a:r>
          </a:p>
          <a:p>
            <a:endParaRPr lang="en-US" altLang="zh-CN" sz="1200" b="0" i="0" u="none" strike="noStrike" kern="1200" baseline="0" dirty="0" smtClean="0">
              <a:solidFill>
                <a:schemeClr val="tx1"/>
              </a:solidFill>
              <a:latin typeface="+mn-lt"/>
              <a:ea typeface="+mn-ea"/>
              <a:cs typeface="+mn-cs"/>
            </a:endParaRPr>
          </a:p>
          <a:p>
            <a:r>
              <a:rPr lang="en-US" altLang="zh-CN" sz="1200" b="1" i="1" u="none" strike="noStrike" kern="1200" baseline="0" dirty="0" smtClean="0">
                <a:solidFill>
                  <a:schemeClr val="tx1"/>
                </a:solidFill>
                <a:latin typeface="+mn-lt"/>
                <a:ea typeface="+mn-ea"/>
                <a:cs typeface="+mn-cs"/>
              </a:rPr>
              <a:t>Load Shifting </a:t>
            </a:r>
            <a:r>
              <a:rPr lang="en-US" altLang="zh-CN" sz="1200" b="0" i="0" u="none" strike="noStrike" kern="1200" baseline="0" dirty="0" smtClean="0">
                <a:solidFill>
                  <a:schemeClr val="tx1"/>
                </a:solidFill>
                <a:latin typeface="+mn-lt"/>
                <a:ea typeface="+mn-ea"/>
                <a:cs typeface="+mn-cs"/>
              </a:rPr>
              <a:t>is the last classic form of load management. This involves shifting load from on-peak to off-peak periods.</a:t>
            </a:r>
          </a:p>
          <a:p>
            <a:endParaRPr lang="en-US" altLang="zh-CN" sz="1200" b="0" i="0" u="none" strike="noStrike" kern="1200" baseline="0" dirty="0" smtClean="0">
              <a:solidFill>
                <a:schemeClr val="tx1"/>
              </a:solidFill>
              <a:latin typeface="+mn-lt"/>
              <a:ea typeface="+mn-ea"/>
              <a:cs typeface="+mn-cs"/>
            </a:endParaRPr>
          </a:p>
          <a:p>
            <a:r>
              <a:rPr lang="en-US" altLang="zh-CN" sz="1200" b="1" i="1" u="none" strike="noStrike" kern="1200" baseline="0" dirty="0" smtClean="0">
                <a:solidFill>
                  <a:schemeClr val="tx1"/>
                </a:solidFill>
                <a:latin typeface="+mn-lt"/>
                <a:ea typeface="+mn-ea"/>
                <a:cs typeface="+mn-cs"/>
              </a:rPr>
              <a:t>Strategic Conservation </a:t>
            </a:r>
            <a:r>
              <a:rPr lang="en-US" altLang="zh-CN" sz="1200" b="0" i="0" u="none" strike="noStrike" kern="1200" baseline="0" dirty="0" smtClean="0">
                <a:solidFill>
                  <a:schemeClr val="tx1"/>
                </a:solidFill>
                <a:latin typeface="+mn-lt"/>
                <a:ea typeface="+mn-ea"/>
                <a:cs typeface="+mn-cs"/>
              </a:rPr>
              <a:t>is the load-shape change that results from utility-stimulated programs directed at end-use</a:t>
            </a:r>
          </a:p>
          <a:p>
            <a:r>
              <a:rPr lang="en-US" altLang="zh-CN" sz="1200" b="0" i="0" u="none" strike="noStrike" kern="1200" baseline="0" dirty="0" smtClean="0">
                <a:solidFill>
                  <a:schemeClr val="tx1"/>
                </a:solidFill>
                <a:latin typeface="+mn-lt"/>
                <a:ea typeface="+mn-ea"/>
                <a:cs typeface="+mn-cs"/>
              </a:rPr>
              <a:t>consumption. The change reflects a modification of the load shape involving a reduction in sales often as well as a</a:t>
            </a:r>
          </a:p>
          <a:p>
            <a:r>
              <a:rPr lang="en-US" altLang="zh-CN" sz="1200" b="0" i="0" u="none" strike="noStrike" kern="1200" baseline="0" dirty="0" smtClean="0">
                <a:solidFill>
                  <a:schemeClr val="tx1"/>
                </a:solidFill>
                <a:latin typeface="+mn-lt"/>
                <a:ea typeface="+mn-ea"/>
                <a:cs typeface="+mn-cs"/>
              </a:rPr>
              <a:t>change in the pattern of use.</a:t>
            </a:r>
          </a:p>
          <a:p>
            <a:endParaRPr lang="en-US" altLang="zh-CN" sz="1200" b="0" i="0" u="none" strike="noStrike" kern="1200" baseline="0" dirty="0" smtClean="0">
              <a:solidFill>
                <a:schemeClr val="tx1"/>
              </a:solidFill>
              <a:latin typeface="+mn-lt"/>
              <a:ea typeface="+mn-ea"/>
              <a:cs typeface="+mn-cs"/>
            </a:endParaRPr>
          </a:p>
          <a:p>
            <a:r>
              <a:rPr lang="en-US" altLang="zh-CN" sz="1200" b="1" i="1" u="none" strike="noStrike" kern="1200" baseline="0" dirty="0" smtClean="0">
                <a:solidFill>
                  <a:schemeClr val="tx1"/>
                </a:solidFill>
                <a:latin typeface="+mn-lt"/>
                <a:ea typeface="+mn-ea"/>
                <a:cs typeface="+mn-cs"/>
              </a:rPr>
              <a:t>Strategic Load Growth </a:t>
            </a:r>
            <a:r>
              <a:rPr lang="en-US" altLang="zh-CN" sz="1200" b="0" i="0" u="none" strike="noStrike" kern="1200" baseline="0" dirty="0" smtClean="0">
                <a:solidFill>
                  <a:schemeClr val="tx1"/>
                </a:solidFill>
                <a:latin typeface="+mn-lt"/>
                <a:ea typeface="+mn-ea"/>
                <a:cs typeface="+mn-cs"/>
              </a:rPr>
              <a:t>is the load-shape change that refers to a general increase in sales, stimulated by the utility, beyond the valley filling described previously. Load growth may involve increased market share of loads that are, or can be, served by competing fuels, as well </a:t>
            </a:r>
            <a:r>
              <a:rPr lang="en-US" altLang="zh-CN" sz="1200" b="1" i="0" u="none" strike="noStrike" kern="1200" baseline="0" dirty="0" smtClean="0">
                <a:solidFill>
                  <a:schemeClr val="tx1"/>
                </a:solidFill>
                <a:latin typeface="+mn-lt"/>
                <a:ea typeface="+mn-ea"/>
                <a:cs typeface="+mn-cs"/>
              </a:rPr>
              <a:t>as </a:t>
            </a:r>
            <a:r>
              <a:rPr lang="en-US" altLang="zh-CN" sz="1200" b="0" i="0" u="none" strike="noStrike" kern="1200" baseline="0" dirty="0" smtClean="0">
                <a:solidFill>
                  <a:schemeClr val="tx1"/>
                </a:solidFill>
                <a:latin typeface="+mn-lt"/>
                <a:ea typeface="+mn-ea"/>
                <a:cs typeface="+mn-cs"/>
              </a:rPr>
              <a:t>economic development in the service area.</a:t>
            </a:r>
          </a:p>
          <a:p>
            <a:endParaRPr lang="en-US" altLang="zh-CN" sz="1200" b="0" i="0" u="none" strike="noStrike" kern="1200" baseline="0" dirty="0" smtClean="0">
              <a:solidFill>
                <a:schemeClr val="tx1"/>
              </a:solidFill>
              <a:latin typeface="+mn-lt"/>
              <a:ea typeface="+mn-ea"/>
              <a:cs typeface="+mn-cs"/>
            </a:endParaRPr>
          </a:p>
          <a:p>
            <a:r>
              <a:rPr lang="en-US" altLang="zh-CN" sz="1200" b="1" i="1" u="none" strike="noStrike" kern="1200" baseline="0" dirty="0" smtClean="0">
                <a:solidFill>
                  <a:schemeClr val="tx1"/>
                </a:solidFill>
                <a:latin typeface="+mn-lt"/>
                <a:ea typeface="+mn-ea"/>
                <a:cs typeface="+mn-cs"/>
              </a:rPr>
              <a:t>Flexible Load Shape </a:t>
            </a:r>
            <a:r>
              <a:rPr lang="en-US" altLang="zh-CN" sz="1200" b="0" i="0" u="none" strike="noStrike" kern="1200" baseline="0" dirty="0" smtClean="0">
                <a:solidFill>
                  <a:schemeClr val="tx1"/>
                </a:solidFill>
                <a:latin typeface="+mn-lt"/>
                <a:ea typeface="+mn-ea"/>
                <a:cs typeface="+mn-cs"/>
              </a:rPr>
              <a:t>is a concept related to reliability, a planning constraint. Once the anticipated load shape, including demand-side activities, is forecast over the planning horizon, the power supply planner studies the final optimum supply-side options.</a:t>
            </a:r>
          </a:p>
          <a:p>
            <a:endParaRPr lang="zh-CN" alt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1" kern="1200" dirty="0" smtClean="0">
                <a:solidFill>
                  <a:schemeClr val="tx1"/>
                </a:solidFill>
                <a:effectLst/>
                <a:latin typeface="+mn-lt"/>
                <a:ea typeface="+mn-ea"/>
                <a:cs typeface="+mn-cs"/>
              </a:rPr>
              <a:t>We can</a:t>
            </a:r>
            <a:r>
              <a:rPr lang="en-US" altLang="zh-CN" sz="1200" b="1" kern="1200" baseline="0" dirty="0" smtClean="0">
                <a:solidFill>
                  <a:schemeClr val="tx1"/>
                </a:solidFill>
                <a:effectLst/>
                <a:latin typeface="+mn-lt"/>
                <a:ea typeface="+mn-ea"/>
                <a:cs typeface="+mn-cs"/>
              </a:rPr>
              <a:t> see that the DSM mainly deal with power resources allocation problems, in which we consider it possible to apply auction games. We can let the consumers  be the bidders and the energy provider the auctioneer.</a:t>
            </a:r>
            <a:endParaRPr lang="en-US" altLang="zh-CN" sz="1200" b="1" kern="1200" dirty="0" smtClean="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4297F4A7-3131-4B35-BB05-E747BE126883}" type="slidenum">
              <a:rPr lang="zh-CN" altLang="en-US" smtClean="0"/>
              <a:pPr/>
              <a:t>117</a:t>
            </a:fld>
            <a:endParaRPr lang="zh-CN" altLang="en-US"/>
          </a:p>
        </p:txBody>
      </p:sp>
    </p:spTree>
    <p:extLst>
      <p:ext uri="{BB962C8B-B14F-4D97-AF65-F5344CB8AC3E}">
        <p14:creationId xmlns:p14="http://schemas.microsoft.com/office/powerpoint/2010/main" xmlns="" val="179821041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kern="1200" baseline="0" dirty="0" smtClean="0">
                <a:solidFill>
                  <a:schemeClr val="tx1"/>
                </a:solidFill>
                <a:latin typeface="+mn-lt"/>
                <a:ea typeface="+mn-ea"/>
                <a:cs typeface="+mn-cs"/>
              </a:rPr>
              <a:t>One of the most serious contenders and a popular research topic in the DSM research arena is RTP. Instead of shielding the customer completely from the real fluctuations of energy costs in the spot market (as it is done when using flat rates and TOU tariffs), in RTP, price signals delivered to the customers will act as an economic incentive to modify their demand and alleviate the pressure on the grid, with the</a:t>
            </a:r>
          </a:p>
          <a:p>
            <a:r>
              <a:rPr lang="en-US" altLang="zh-CN" sz="1200" b="0" i="0" u="none" strike="noStrike" kern="1200" baseline="0" dirty="0" smtClean="0">
                <a:solidFill>
                  <a:schemeClr val="tx1"/>
                </a:solidFill>
                <a:latin typeface="+mn-lt"/>
                <a:ea typeface="+mn-ea"/>
                <a:cs typeface="+mn-cs"/>
              </a:rPr>
              <a:t>reward of lowering their bill. The key difference in the RTP model, as the name suggests, is that the price is updated and</a:t>
            </a:r>
          </a:p>
          <a:p>
            <a:r>
              <a:rPr lang="en-US" altLang="zh-CN" sz="1200" b="0" i="0" u="none" strike="noStrike" kern="1200" baseline="0" dirty="0" smtClean="0">
                <a:solidFill>
                  <a:schemeClr val="tx1"/>
                </a:solidFill>
                <a:latin typeface="+mn-lt"/>
                <a:ea typeface="+mn-ea"/>
                <a:cs typeface="+mn-cs"/>
              </a:rPr>
              <a:t>provided only hours/minutes before consumption, so that the signal can reflect actual grid congestion.</a:t>
            </a:r>
          </a:p>
          <a:p>
            <a:endParaRPr lang="en-US" altLang="zh-CN" sz="1200" b="1" i="0" u="none" strike="noStrike" kern="1200" baseline="0" dirty="0" smtClean="0">
              <a:solidFill>
                <a:schemeClr val="tx1"/>
              </a:solidFill>
              <a:latin typeface="+mn-lt"/>
              <a:ea typeface="+mn-ea"/>
              <a:cs typeface="+mn-cs"/>
            </a:endParaRPr>
          </a:p>
          <a:p>
            <a:r>
              <a:rPr lang="en-US" altLang="zh-CN" sz="1200" b="1" i="0" u="none" strike="noStrike" kern="1200" baseline="0" dirty="0" smtClean="0">
                <a:solidFill>
                  <a:schemeClr val="tx1"/>
                </a:solidFill>
                <a:latin typeface="+mn-lt"/>
                <a:ea typeface="+mn-ea"/>
                <a:cs typeface="+mn-cs"/>
              </a:rPr>
              <a:t>In TOU pricing strategies, the price is usually decided months or years before the actual TOU. </a:t>
            </a:r>
            <a:r>
              <a:rPr lang="en-US" altLang="zh-CN" sz="1200" b="0" i="0" u="none" strike="noStrike" kern="1200" baseline="0" dirty="0" smtClean="0">
                <a:solidFill>
                  <a:schemeClr val="tx1"/>
                </a:solidFill>
                <a:latin typeface="+mn-lt"/>
                <a:ea typeface="+mn-ea"/>
                <a:cs typeface="+mn-cs"/>
              </a:rPr>
              <a:t>Due to their slow update rate, TOU rates do</a:t>
            </a:r>
          </a:p>
          <a:p>
            <a:r>
              <a:rPr lang="en-US" altLang="zh-CN" sz="1200" b="0" i="0" u="none" strike="noStrike" kern="1200" baseline="0" dirty="0" smtClean="0">
                <a:solidFill>
                  <a:schemeClr val="tx1"/>
                </a:solidFill>
                <a:latin typeface="+mn-lt"/>
                <a:ea typeface="+mn-ea"/>
                <a:cs typeface="+mn-cs"/>
              </a:rPr>
              <a:t>not require substantial communication with customers. One of the problems with TOU rates is that they are </a:t>
            </a:r>
            <a:r>
              <a:rPr lang="en-US" altLang="zh-CN" sz="1200" b="1" i="0" u="none" strike="noStrike" kern="1200" baseline="0" dirty="0" smtClean="0">
                <a:solidFill>
                  <a:schemeClr val="tx1"/>
                </a:solidFill>
                <a:latin typeface="+mn-lt"/>
                <a:ea typeface="+mn-ea"/>
                <a:cs typeface="+mn-cs"/>
              </a:rPr>
              <a:t>not dynamic</a:t>
            </a:r>
            <a:r>
              <a:rPr lang="en-US" altLang="zh-CN" sz="1200" b="0" i="0" u="none" strike="noStrike" kern="1200" baseline="0" dirty="0" smtClean="0">
                <a:solidFill>
                  <a:schemeClr val="tx1"/>
                </a:solidFill>
                <a:latin typeface="+mn-lt"/>
                <a:ea typeface="+mn-ea"/>
                <a:cs typeface="+mn-cs"/>
              </a:rPr>
              <a:t>,</a:t>
            </a:r>
          </a:p>
          <a:p>
            <a:r>
              <a:rPr lang="en-US" altLang="zh-CN" sz="1200" b="0" i="0" u="none" strike="noStrike" kern="1200" baseline="0" dirty="0" smtClean="0">
                <a:solidFill>
                  <a:schemeClr val="tx1"/>
                </a:solidFill>
                <a:latin typeface="+mn-lt"/>
                <a:ea typeface="+mn-ea"/>
                <a:cs typeface="+mn-cs"/>
              </a:rPr>
              <a:t>so they only enable a response to the gross diurnal differences in peak load and not to specific circumstances occurring in</a:t>
            </a:r>
          </a:p>
          <a:p>
            <a:r>
              <a:rPr lang="en-US" altLang="zh-CN" sz="1200" b="0" i="0" u="none" strike="noStrike" kern="1200" baseline="0" dirty="0" smtClean="0">
                <a:solidFill>
                  <a:schemeClr val="tx1"/>
                </a:solidFill>
                <a:latin typeface="+mn-lt"/>
                <a:ea typeface="+mn-ea"/>
                <a:cs typeface="+mn-cs"/>
              </a:rPr>
              <a:t>real time.</a:t>
            </a:r>
          </a:p>
          <a:p>
            <a:endParaRPr lang="en-US" altLang="zh-CN" sz="1200" b="0" i="0" u="none" strike="noStrike" kern="1200" baseline="0" dirty="0" smtClean="0">
              <a:solidFill>
                <a:schemeClr val="tx1"/>
              </a:solidFill>
              <a:latin typeface="+mn-lt"/>
              <a:ea typeface="+mn-ea"/>
              <a:cs typeface="+mn-cs"/>
            </a:endParaRPr>
          </a:p>
          <a:p>
            <a:r>
              <a:rPr lang="en-US" altLang="zh-CN" sz="1200" b="0" i="0" u="none" strike="noStrike" kern="1200" baseline="0" dirty="0" smtClean="0">
                <a:solidFill>
                  <a:schemeClr val="tx1"/>
                </a:solidFill>
                <a:latin typeface="+mn-lt"/>
                <a:ea typeface="+mn-ea"/>
                <a:cs typeface="+mn-cs"/>
              </a:rPr>
              <a:t>Recently, more complex </a:t>
            </a:r>
            <a:r>
              <a:rPr lang="en-US" altLang="zh-CN" sz="1200" b="0" i="0" u="none" strike="noStrike" kern="1200" baseline="0" dirty="0" err="1" smtClean="0">
                <a:solidFill>
                  <a:schemeClr val="tx1"/>
                </a:solidFill>
                <a:latin typeface="+mn-lt"/>
                <a:ea typeface="+mn-ea"/>
                <a:cs typeface="+mn-cs"/>
              </a:rPr>
              <a:t>nonflat</a:t>
            </a:r>
            <a:r>
              <a:rPr lang="en-US" altLang="zh-CN" sz="1200" b="0" i="0" u="none" strike="noStrike" kern="1200" baseline="0" dirty="0" smtClean="0">
                <a:solidFill>
                  <a:schemeClr val="tx1"/>
                </a:solidFill>
                <a:latin typeface="+mn-lt"/>
                <a:ea typeface="+mn-ea"/>
                <a:cs typeface="+mn-cs"/>
              </a:rPr>
              <a:t> billing rates have been made possible through the deployment of the so-called advanced metering infrastructure (AMI), with smart meters in the homes. An example of this includes CPP programs, which use TOU rates except for</a:t>
            </a:r>
          </a:p>
          <a:p>
            <a:r>
              <a:rPr lang="en-US" altLang="zh-CN" sz="1200" b="0" i="0" u="none" strike="noStrike" kern="1200" baseline="0" dirty="0" smtClean="0">
                <a:solidFill>
                  <a:schemeClr val="tx1"/>
                </a:solidFill>
                <a:latin typeface="+mn-lt"/>
                <a:ea typeface="+mn-ea"/>
                <a:cs typeface="+mn-cs"/>
              </a:rPr>
              <a:t>the duration of a number of emergency and peak events.</a:t>
            </a:r>
          </a:p>
          <a:p>
            <a:endParaRPr lang="en-US" altLang="zh-CN" sz="1200" b="0" i="0" u="none" strike="noStrike" kern="1200" baseline="0" dirty="0" smtClean="0">
              <a:solidFill>
                <a:schemeClr val="tx1"/>
              </a:solidFill>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4297F4A7-3131-4B35-BB05-E747BE126883}" type="slidenum">
              <a:rPr lang="zh-CN" altLang="en-US" smtClean="0"/>
              <a:pPr/>
              <a:t>119</a:t>
            </a:fld>
            <a:endParaRPr lang="zh-CN" altLang="en-US"/>
          </a:p>
        </p:txBody>
      </p:sp>
    </p:spTree>
    <p:extLst>
      <p:ext uri="{BB962C8B-B14F-4D97-AF65-F5344CB8AC3E}">
        <p14:creationId xmlns:p14="http://schemas.microsoft.com/office/powerpoint/2010/main" xmlns="" val="2666386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Mathematical tools</a:t>
            </a:r>
            <a:r>
              <a:rPr lang="en-US" altLang="zh-CN" baseline="0" dirty="0" smtClean="0"/>
              <a:t> for smart pricing optimization problems.</a:t>
            </a:r>
            <a:endParaRPr lang="zh-CN" altLang="en-US" dirty="0"/>
          </a:p>
        </p:txBody>
      </p:sp>
      <p:sp>
        <p:nvSpPr>
          <p:cNvPr id="4" name="灯片编号占位符 3"/>
          <p:cNvSpPr>
            <a:spLocks noGrp="1"/>
          </p:cNvSpPr>
          <p:nvPr>
            <p:ph type="sldNum" sz="quarter" idx="10"/>
          </p:nvPr>
        </p:nvSpPr>
        <p:spPr/>
        <p:txBody>
          <a:bodyPr/>
          <a:lstStyle/>
          <a:p>
            <a:fld id="{4297F4A7-3131-4B35-BB05-E747BE126883}" type="slidenum">
              <a:rPr lang="zh-CN" altLang="en-US" smtClean="0"/>
              <a:pPr/>
              <a:t>121</a:t>
            </a:fld>
            <a:endParaRPr lang="zh-CN" altLang="en-US"/>
          </a:p>
        </p:txBody>
      </p:sp>
    </p:spTree>
    <p:extLst>
      <p:ext uri="{BB962C8B-B14F-4D97-AF65-F5344CB8AC3E}">
        <p14:creationId xmlns:p14="http://schemas.microsoft.com/office/powerpoint/2010/main" xmlns="" val="9215133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kern="1200" baseline="0" dirty="0" smtClean="0">
                <a:solidFill>
                  <a:schemeClr val="tx1"/>
                </a:solidFill>
                <a:latin typeface="+mn-lt"/>
                <a:ea typeface="+mn-ea"/>
                <a:cs typeface="+mn-cs"/>
              </a:rPr>
              <a:t>The cost function should obey the following assumptions [3], which are based on power grid’s operation.</a:t>
            </a:r>
          </a:p>
          <a:p>
            <a:endParaRPr lang="en-US" altLang="zh-CN" sz="1200" b="0" i="1" u="none" strike="noStrike" kern="1200" baseline="0" dirty="0" smtClean="0">
              <a:solidFill>
                <a:schemeClr val="tx1"/>
              </a:solidFill>
              <a:latin typeface="+mn-lt"/>
              <a:ea typeface="+mn-ea"/>
              <a:cs typeface="+mn-cs"/>
            </a:endParaRPr>
          </a:p>
          <a:p>
            <a:r>
              <a:rPr lang="en-US" altLang="zh-CN" sz="1200" b="0" i="1" u="none" strike="noStrike" kern="1200" baseline="0" dirty="0" smtClean="0">
                <a:solidFill>
                  <a:schemeClr val="tx1"/>
                </a:solidFill>
                <a:latin typeface="+mn-lt"/>
                <a:ea typeface="+mn-ea"/>
                <a:cs typeface="+mn-cs"/>
              </a:rPr>
              <a:t>Assumption 1: </a:t>
            </a:r>
            <a:r>
              <a:rPr lang="en-US" altLang="zh-CN" sz="1200" b="0" i="0" u="none" strike="noStrike" kern="1200" baseline="0" dirty="0" smtClean="0">
                <a:solidFill>
                  <a:schemeClr val="tx1"/>
                </a:solidFill>
                <a:latin typeface="+mn-lt"/>
                <a:ea typeface="+mn-ea"/>
                <a:cs typeface="+mn-cs"/>
              </a:rPr>
              <a:t>The cost functions are monotonously increasing to the aggregate offered energy capacity, since it will cost</a:t>
            </a:r>
          </a:p>
          <a:p>
            <a:r>
              <a:rPr lang="en-US" altLang="zh-CN" sz="1200" b="0" i="0" u="none" strike="noStrike" kern="1200" baseline="0" dirty="0" smtClean="0">
                <a:solidFill>
                  <a:schemeClr val="tx1"/>
                </a:solidFill>
                <a:latin typeface="+mn-lt"/>
                <a:ea typeface="+mn-ea"/>
                <a:cs typeface="+mn-cs"/>
              </a:rPr>
              <a:t>more fuel and sources.</a:t>
            </a:r>
          </a:p>
          <a:p>
            <a:endParaRPr lang="en-US" altLang="zh-CN" sz="1200" b="0" i="1" u="none" strike="noStrike" kern="1200" baseline="0" dirty="0" smtClean="0">
              <a:solidFill>
                <a:schemeClr val="tx1"/>
              </a:solidFill>
              <a:latin typeface="+mn-lt"/>
              <a:ea typeface="+mn-ea"/>
              <a:cs typeface="+mn-cs"/>
            </a:endParaRPr>
          </a:p>
          <a:p>
            <a:r>
              <a:rPr lang="en-US" altLang="zh-CN" sz="1200" b="0" i="1" u="none" strike="noStrike" kern="1200" baseline="0" dirty="0" smtClean="0">
                <a:solidFill>
                  <a:schemeClr val="tx1"/>
                </a:solidFill>
                <a:latin typeface="+mn-lt"/>
                <a:ea typeface="+mn-ea"/>
                <a:cs typeface="+mn-cs"/>
              </a:rPr>
              <a:t>Assumption 2: </a:t>
            </a:r>
            <a:r>
              <a:rPr lang="en-US" altLang="zh-CN" sz="1200" b="0" i="0" u="none" strike="noStrike" kern="1200" baseline="0" dirty="0" smtClean="0">
                <a:solidFill>
                  <a:schemeClr val="tx1"/>
                </a:solidFill>
                <a:latin typeface="+mn-lt"/>
                <a:ea typeface="+mn-ea"/>
                <a:cs typeface="+mn-cs"/>
              </a:rPr>
              <a:t>The cost functions are strictly convex.</a:t>
            </a:r>
          </a:p>
          <a:p>
            <a:endParaRPr lang="en-US" altLang="zh-CN" sz="1200" b="0" i="0" u="none" strike="noStrike" kern="1200" baseline="0" dirty="0" smtClean="0">
              <a:solidFill>
                <a:schemeClr val="tx1"/>
              </a:solidFill>
              <a:latin typeface="+mn-lt"/>
              <a:ea typeface="+mn-ea"/>
              <a:cs typeface="+mn-cs"/>
            </a:endParaRPr>
          </a:p>
          <a:p>
            <a:r>
              <a:rPr lang="en-US" altLang="zh-CN" sz="1200" b="0" i="1" u="none" strike="noStrike" kern="1200" baseline="0" dirty="0" smtClean="0">
                <a:solidFill>
                  <a:schemeClr val="tx1"/>
                </a:solidFill>
                <a:latin typeface="+mn-lt"/>
                <a:ea typeface="+mn-ea"/>
                <a:cs typeface="+mn-cs"/>
              </a:rPr>
              <a:t>Assumption 3: </a:t>
            </a:r>
            <a:r>
              <a:rPr lang="en-US" altLang="zh-CN" sz="1200" b="0" i="0" u="none" strike="noStrike" kern="1200" baseline="0" dirty="0" smtClean="0">
                <a:solidFill>
                  <a:schemeClr val="tx1"/>
                </a:solidFill>
                <a:latin typeface="+mn-lt"/>
                <a:ea typeface="+mn-ea"/>
                <a:cs typeface="+mn-cs"/>
              </a:rPr>
              <a:t>The cost function is differentiable.</a:t>
            </a:r>
            <a:endParaRPr lang="zh-CN" altLang="en-US" dirty="0"/>
          </a:p>
        </p:txBody>
      </p:sp>
      <p:sp>
        <p:nvSpPr>
          <p:cNvPr id="4" name="灯片编号占位符 3"/>
          <p:cNvSpPr>
            <a:spLocks noGrp="1"/>
          </p:cNvSpPr>
          <p:nvPr>
            <p:ph type="sldNum" sz="quarter" idx="10"/>
          </p:nvPr>
        </p:nvSpPr>
        <p:spPr/>
        <p:txBody>
          <a:bodyPr/>
          <a:lstStyle/>
          <a:p>
            <a:fld id="{4297F4A7-3131-4B35-BB05-E747BE126883}" type="slidenum">
              <a:rPr lang="zh-CN" altLang="en-US" smtClean="0"/>
              <a:pPr/>
              <a:t>124</a:t>
            </a:fld>
            <a:endParaRPr lang="zh-CN" altLang="en-US"/>
          </a:p>
        </p:txBody>
      </p:sp>
    </p:spTree>
    <p:extLst>
      <p:ext uri="{BB962C8B-B14F-4D97-AF65-F5344CB8AC3E}">
        <p14:creationId xmlns:p14="http://schemas.microsoft.com/office/powerpoint/2010/main" xmlns="" val="195172212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028950" y="857250"/>
            <a:ext cx="3086100" cy="2314575"/>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297F4A7-3131-4B35-BB05-E747BE126883}" type="slidenum">
              <a:rPr lang="zh-CN" altLang="en-US" smtClean="0"/>
              <a:pPr/>
              <a:t>131</a:t>
            </a:fld>
            <a:endParaRPr lang="zh-CN" altLang="en-US"/>
          </a:p>
        </p:txBody>
      </p:sp>
    </p:spTree>
    <p:extLst>
      <p:ext uri="{BB962C8B-B14F-4D97-AF65-F5344CB8AC3E}">
        <p14:creationId xmlns:p14="http://schemas.microsoft.com/office/powerpoint/2010/main" xmlns="" val="39965313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B492A44-1B3A-4435-9C65-5934524FF68D}" type="slidenum">
              <a:rPr lang="zh-CN" altLang="en-US" smtClean="0">
                <a:solidFill>
                  <a:prstClr val="black"/>
                </a:solidFill>
              </a:rPr>
              <a:pPr/>
              <a:t>12</a:t>
            </a:fld>
            <a:endParaRPr lang="zh-CN" altLang="en-US">
              <a:solidFill>
                <a:prstClr val="black"/>
              </a:solidFill>
            </a:endParaRPr>
          </a:p>
        </p:txBody>
      </p:sp>
    </p:spTree>
    <p:extLst>
      <p:ext uri="{BB962C8B-B14F-4D97-AF65-F5344CB8AC3E}">
        <p14:creationId xmlns:p14="http://schemas.microsoft.com/office/powerpoint/2010/main" xmlns="" val="261513644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297F4A7-3131-4B35-BB05-E747BE126883}" type="slidenum">
              <a:rPr lang="zh-CN" altLang="en-US" smtClean="0"/>
              <a:pPr/>
              <a:t>133</a:t>
            </a:fld>
            <a:endParaRPr lang="zh-CN" altLang="en-US"/>
          </a:p>
        </p:txBody>
      </p:sp>
    </p:spTree>
    <p:extLst>
      <p:ext uri="{BB962C8B-B14F-4D97-AF65-F5344CB8AC3E}">
        <p14:creationId xmlns:p14="http://schemas.microsoft.com/office/powerpoint/2010/main" xmlns="" val="69571160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297F4A7-3131-4B35-BB05-E747BE126883}" type="slidenum">
              <a:rPr lang="zh-CN" altLang="en-US" smtClean="0"/>
              <a:pPr/>
              <a:t>134</a:t>
            </a:fld>
            <a:endParaRPr lang="zh-CN" altLang="en-US"/>
          </a:p>
        </p:txBody>
      </p:sp>
    </p:spTree>
    <p:extLst>
      <p:ext uri="{BB962C8B-B14F-4D97-AF65-F5344CB8AC3E}">
        <p14:creationId xmlns:p14="http://schemas.microsoft.com/office/powerpoint/2010/main" xmlns="" val="251310751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kern="1200" baseline="0" dirty="0" smtClean="0">
                <a:solidFill>
                  <a:schemeClr val="tx1"/>
                </a:solidFill>
                <a:latin typeface="+mn-lt"/>
                <a:ea typeface="+mn-ea"/>
                <a:cs typeface="+mn-cs"/>
              </a:rPr>
              <a:t>The VCG and AGV mechanisms are mechanisms in special conditions to achieve specific properties. Both conditions are given in the form of transfer payment. </a:t>
            </a:r>
          </a:p>
          <a:p>
            <a:endParaRPr lang="en-US" altLang="zh-CN" sz="1200" b="0" i="0" u="none" strike="noStrike" kern="1200" baseline="0" dirty="0" smtClean="0">
              <a:solidFill>
                <a:schemeClr val="tx1"/>
              </a:solidFill>
              <a:latin typeface="+mn-lt"/>
              <a:ea typeface="+mn-ea"/>
              <a:cs typeface="+mn-cs"/>
            </a:endParaRPr>
          </a:p>
          <a:p>
            <a:r>
              <a:rPr lang="en-US" altLang="zh-CN" sz="1200" b="0" i="0" u="none" strike="noStrike" kern="1200" baseline="0" dirty="0" smtClean="0">
                <a:solidFill>
                  <a:schemeClr val="tx1"/>
                </a:solidFill>
                <a:latin typeface="+mn-lt"/>
                <a:ea typeface="+mn-ea"/>
                <a:cs typeface="+mn-cs"/>
              </a:rPr>
              <a:t>The VCG mechanism does not in general satisfy both ex-ante budget balance and interim individual</a:t>
            </a:r>
          </a:p>
          <a:p>
            <a:r>
              <a:rPr lang="en-US" altLang="zh-CN" sz="1200" b="0" i="0" u="none" strike="noStrike" kern="1200" baseline="0" dirty="0" smtClean="0">
                <a:solidFill>
                  <a:schemeClr val="tx1"/>
                </a:solidFill>
                <a:latin typeface="+mn-lt"/>
                <a:ea typeface="+mn-ea"/>
                <a:cs typeface="+mn-cs"/>
              </a:rPr>
              <a:t>rationality.</a:t>
            </a:r>
            <a:endParaRPr lang="zh-CN" altLang="en-US" dirty="0"/>
          </a:p>
        </p:txBody>
      </p:sp>
      <p:sp>
        <p:nvSpPr>
          <p:cNvPr id="4" name="灯片编号占位符 3"/>
          <p:cNvSpPr>
            <a:spLocks noGrp="1"/>
          </p:cNvSpPr>
          <p:nvPr>
            <p:ph type="sldNum" sz="quarter" idx="10"/>
          </p:nvPr>
        </p:nvSpPr>
        <p:spPr/>
        <p:txBody>
          <a:bodyPr/>
          <a:lstStyle/>
          <a:p>
            <a:fld id="{4297F4A7-3131-4B35-BB05-E747BE126883}" type="slidenum">
              <a:rPr lang="zh-CN" altLang="en-US" smtClean="0"/>
              <a:pPr/>
              <a:t>146</a:t>
            </a:fld>
            <a:endParaRPr lang="zh-CN" altLang="en-US"/>
          </a:p>
        </p:txBody>
      </p:sp>
    </p:spTree>
    <p:extLst>
      <p:ext uri="{BB962C8B-B14F-4D97-AF65-F5344CB8AC3E}">
        <p14:creationId xmlns:p14="http://schemas.microsoft.com/office/powerpoint/2010/main" xmlns="" val="350277648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0" dirty="0" smtClean="0">
                <a:latin typeface="+mn-lt"/>
              </a:rPr>
              <a:t>The first term of </a:t>
            </a:r>
            <a:r>
              <a:rPr lang="en-US" altLang="zh-CN" sz="1200" b="0" i="1" dirty="0" err="1" smtClean="0">
                <a:latin typeface="+mn-lt"/>
              </a:rPr>
              <a:t>t</a:t>
            </a:r>
            <a:r>
              <a:rPr lang="en-US" altLang="zh-CN" sz="1200" b="0" i="1" baseline="-25000" dirty="0" err="1" smtClean="0">
                <a:latin typeface="+mn-lt"/>
              </a:rPr>
              <a:t>i</a:t>
            </a:r>
            <a:r>
              <a:rPr lang="en-US" altLang="zh-CN" sz="1200" b="0" i="1" dirty="0" smtClean="0">
                <a:latin typeface="+mn-lt"/>
              </a:rPr>
              <a:t> </a:t>
            </a:r>
            <a:r>
              <a:rPr lang="en-US" altLang="zh-CN" sz="1200" b="0" dirty="0" smtClean="0">
                <a:latin typeface="+mn-lt"/>
              </a:rPr>
              <a:t>is the </a:t>
            </a:r>
            <a:r>
              <a:rPr lang="en-US" altLang="zh-CN" sz="1200" i="1" dirty="0" smtClean="0">
                <a:latin typeface="+mn-lt"/>
              </a:rPr>
              <a:t>expected</a:t>
            </a:r>
            <a:r>
              <a:rPr lang="en-US" altLang="zh-CN" sz="1200" b="0" i="1" dirty="0" smtClean="0">
                <a:latin typeface="+mn-lt"/>
              </a:rPr>
              <a:t> </a:t>
            </a:r>
            <a:r>
              <a:rPr lang="en-US" altLang="zh-CN" sz="1200" b="0" dirty="0" smtClean="0">
                <a:latin typeface="+mn-lt"/>
              </a:rPr>
              <a:t>total utility of agents </a:t>
            </a:r>
            <a:r>
              <a:rPr lang="en-US" altLang="zh-CN" sz="1200" b="0" i="1" dirty="0" smtClean="0">
                <a:latin typeface="+mn-lt"/>
              </a:rPr>
              <a:t>j</a:t>
            </a:r>
            <a:r>
              <a:rPr lang="zh-CN" altLang="en-US" sz="1200" b="0" dirty="0" smtClean="0">
                <a:latin typeface="+mn-lt"/>
              </a:rPr>
              <a:t>≠</a:t>
            </a:r>
            <a:r>
              <a:rPr lang="en-US" altLang="zh-CN" sz="1200" b="0" i="1" dirty="0" err="1" smtClean="0">
                <a:latin typeface="+mn-lt"/>
              </a:rPr>
              <a:t>i</a:t>
            </a:r>
            <a:r>
              <a:rPr lang="en-US" altLang="zh-CN" sz="1200" b="0" i="1" dirty="0" smtClean="0">
                <a:latin typeface="+mn-lt"/>
              </a:rPr>
              <a:t> </a:t>
            </a:r>
            <a:r>
              <a:rPr lang="en-US" altLang="zh-CN" sz="1200" b="0" dirty="0" smtClean="0">
                <a:latin typeface="+mn-lt"/>
              </a:rPr>
              <a:t>when agent </a:t>
            </a:r>
            <a:r>
              <a:rPr lang="en-US" altLang="zh-CN" sz="1200" b="0" i="1" dirty="0" err="1" smtClean="0">
                <a:latin typeface="+mn-lt"/>
              </a:rPr>
              <a:t>i</a:t>
            </a:r>
            <a:r>
              <a:rPr lang="en-US" altLang="zh-CN" sz="1200" b="0" i="1" dirty="0" smtClean="0">
                <a:latin typeface="+mn-lt"/>
              </a:rPr>
              <a:t> </a:t>
            </a:r>
            <a:r>
              <a:rPr lang="en-US" altLang="zh-CN" sz="1200" b="0" dirty="0" smtClean="0">
                <a:latin typeface="+mn-lt"/>
              </a:rPr>
              <a:t>reports its information  </a:t>
            </a:r>
            <a:r>
              <a:rPr lang="el-GR" altLang="zh-CN" sz="1200" b="0" i="1" dirty="0" smtClean="0"/>
              <a:t>θ</a:t>
            </a:r>
            <a:r>
              <a:rPr lang="en-US" altLang="zh-CN" sz="1200" b="0" i="1" baseline="-25000" dirty="0" err="1" smtClean="0"/>
              <a:t>i</a:t>
            </a:r>
            <a:r>
              <a:rPr lang="en-US" altLang="zh-CN" sz="1200" b="0" dirty="0" smtClean="0">
                <a:latin typeface="+mn-lt"/>
              </a:rPr>
              <a:t> (bar)  , with the assumption that all other agents report true information.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b="0" dirty="0" smtClean="0">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dirty="0" smtClean="0">
                <a:latin typeface="+mn-lt"/>
              </a:rPr>
              <a:t>The function only includes agent </a:t>
            </a:r>
            <a:r>
              <a:rPr lang="en-US" altLang="zh-CN" sz="1200" i="1" dirty="0" smtClean="0">
                <a:latin typeface="+mn-lt"/>
              </a:rPr>
              <a:t>i</a:t>
            </a:r>
            <a:r>
              <a:rPr lang="en-US" altLang="zh-CN" sz="1200" dirty="0" smtClean="0">
                <a:latin typeface="+mn-lt"/>
              </a:rPr>
              <a:t>’s report information and is exclusive of the actual strategies of agents </a:t>
            </a:r>
            <a:r>
              <a:rPr lang="en-US" altLang="zh-CN" sz="1200" i="1" dirty="0" smtClean="0">
                <a:latin typeface="+mn-lt"/>
              </a:rPr>
              <a:t>j </a:t>
            </a:r>
            <a:r>
              <a:rPr lang="zh-CN" altLang="en-US" sz="1200" dirty="0" smtClean="0">
                <a:latin typeface="+mn-lt"/>
              </a:rPr>
              <a:t>≠</a:t>
            </a:r>
            <a:r>
              <a:rPr lang="en-US" altLang="zh-CN" sz="1200" dirty="0" smtClean="0">
                <a:latin typeface="+mn-lt"/>
              </a:rPr>
              <a:t> </a:t>
            </a:r>
            <a:r>
              <a:rPr lang="en-US" altLang="zh-CN" sz="1200" i="1" dirty="0" err="1" smtClean="0">
                <a:latin typeface="+mn-lt"/>
              </a:rPr>
              <a:t>i</a:t>
            </a:r>
            <a:r>
              <a:rPr lang="en-US" altLang="zh-CN" sz="1200" dirty="0" smtClean="0">
                <a:latin typeface="+mn-lt"/>
              </a:rPr>
              <a:t>, which makes the AGV mechanism differ from the VCG mechanism.</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dirty="0" smtClean="0">
              <a:latin typeface="+mn-lt"/>
            </a:endParaRPr>
          </a:p>
          <a:p>
            <a:r>
              <a:rPr lang="en-US" altLang="zh-CN" sz="1200" b="0" i="0" u="none" strike="noStrike" kern="1200" baseline="0" dirty="0" smtClean="0">
                <a:solidFill>
                  <a:schemeClr val="tx1"/>
                </a:solidFill>
                <a:latin typeface="+mn-lt"/>
                <a:ea typeface="+mn-ea"/>
                <a:cs typeface="+mn-cs"/>
              </a:rPr>
              <a:t>Compared with VCG, the AGV mechanism can also solve the truth-telling problem [14], [15], and it can</a:t>
            </a:r>
          </a:p>
          <a:p>
            <a:r>
              <a:rPr lang="en-US" altLang="zh-CN" sz="1200" b="0" i="0" u="none" strike="noStrike" kern="1200" baseline="0" dirty="0" smtClean="0">
                <a:solidFill>
                  <a:schemeClr val="tx1"/>
                </a:solidFill>
                <a:latin typeface="+mn-lt"/>
                <a:ea typeface="+mn-ea"/>
                <a:cs typeface="+mn-cs"/>
              </a:rPr>
              <a:t>relate player’s history to his new payment since it use expectation. It can achieve the budget balance under a weaker participation requirement.</a:t>
            </a:r>
            <a:endParaRPr lang="en-US" altLang="zh-CN" sz="1200" dirty="0" smtClean="0">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b="0" dirty="0" smtClean="0">
              <a:latin typeface="+mn-lt"/>
            </a:endParaRPr>
          </a:p>
          <a:p>
            <a:endParaRPr lang="zh-CN" altLang="en-US" dirty="0"/>
          </a:p>
        </p:txBody>
      </p:sp>
      <p:sp>
        <p:nvSpPr>
          <p:cNvPr id="4" name="灯片编号占位符 3"/>
          <p:cNvSpPr>
            <a:spLocks noGrp="1"/>
          </p:cNvSpPr>
          <p:nvPr>
            <p:ph type="sldNum" sz="quarter" idx="10"/>
          </p:nvPr>
        </p:nvSpPr>
        <p:spPr/>
        <p:txBody>
          <a:bodyPr/>
          <a:lstStyle/>
          <a:p>
            <a:fld id="{4297F4A7-3131-4B35-BB05-E747BE126883}" type="slidenum">
              <a:rPr lang="zh-CN" altLang="en-US" smtClean="0"/>
              <a:pPr/>
              <a:t>147</a:t>
            </a:fld>
            <a:endParaRPr lang="zh-CN" altLang="en-US"/>
          </a:p>
        </p:txBody>
      </p:sp>
    </p:spTree>
    <p:extLst>
      <p:ext uri="{BB962C8B-B14F-4D97-AF65-F5344CB8AC3E}">
        <p14:creationId xmlns:p14="http://schemas.microsoft.com/office/powerpoint/2010/main" xmlns="" val="10650629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Those formulations</a:t>
            </a:r>
            <a:r>
              <a:rPr lang="en-US" altLang="zh-CN" baseline="0" dirty="0" smtClean="0"/>
              <a:t> are all based on the mechanism definition in the former pages.</a:t>
            </a:r>
          </a:p>
          <a:p>
            <a:r>
              <a:rPr lang="en-US" altLang="zh-CN" sz="1200" b="0" i="0" u="none" strike="noStrike" kern="1200" baseline="0" dirty="0" smtClean="0">
                <a:solidFill>
                  <a:schemeClr val="tx1"/>
                </a:solidFill>
                <a:latin typeface="+mn-lt"/>
                <a:ea typeface="+mn-ea"/>
                <a:cs typeface="+mn-cs"/>
              </a:rPr>
              <a:t>Since the AGV mechanism is budget balanced, we have to design the transfer payment, and the total transfer</a:t>
            </a:r>
          </a:p>
          <a:p>
            <a:r>
              <a:rPr lang="en-US" altLang="zh-CN" sz="1200" b="0" i="0" u="none" strike="noStrike" kern="1200" baseline="0" dirty="0" smtClean="0">
                <a:solidFill>
                  <a:schemeClr val="tx1"/>
                </a:solidFill>
                <a:latin typeface="+mn-lt"/>
                <a:ea typeface="+mn-ea"/>
                <a:cs typeface="+mn-cs"/>
              </a:rPr>
              <a:t>payment of all users equals zero.</a:t>
            </a:r>
            <a:endParaRPr lang="zh-CN" altLang="en-US" dirty="0"/>
          </a:p>
        </p:txBody>
      </p:sp>
      <p:sp>
        <p:nvSpPr>
          <p:cNvPr id="4" name="灯片编号占位符 3"/>
          <p:cNvSpPr>
            <a:spLocks noGrp="1"/>
          </p:cNvSpPr>
          <p:nvPr>
            <p:ph type="sldNum" sz="quarter" idx="10"/>
          </p:nvPr>
        </p:nvSpPr>
        <p:spPr/>
        <p:txBody>
          <a:bodyPr/>
          <a:lstStyle/>
          <a:p>
            <a:fld id="{4297F4A7-3131-4B35-BB05-E747BE126883}" type="slidenum">
              <a:rPr lang="zh-CN" altLang="en-US" smtClean="0"/>
              <a:pPr/>
              <a:t>151</a:t>
            </a:fld>
            <a:endParaRPr lang="zh-CN" altLang="en-US"/>
          </a:p>
        </p:txBody>
      </p:sp>
    </p:spTree>
    <p:extLst>
      <p:ext uri="{BB962C8B-B14F-4D97-AF65-F5344CB8AC3E}">
        <p14:creationId xmlns:p14="http://schemas.microsoft.com/office/powerpoint/2010/main" xmlns="" val="17380085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B492A44-1B3A-4435-9C65-5934524FF68D}" type="slidenum">
              <a:rPr lang="zh-CN" altLang="en-US" smtClean="0">
                <a:solidFill>
                  <a:prstClr val="black"/>
                </a:solidFill>
              </a:rPr>
              <a:pPr/>
              <a:t>13</a:t>
            </a:fld>
            <a:endParaRPr lang="zh-CN" altLang="en-US">
              <a:solidFill>
                <a:prstClr val="black"/>
              </a:solidFill>
            </a:endParaRPr>
          </a:p>
        </p:txBody>
      </p:sp>
    </p:spTree>
    <p:extLst>
      <p:ext uri="{BB962C8B-B14F-4D97-AF65-F5344CB8AC3E}">
        <p14:creationId xmlns:p14="http://schemas.microsoft.com/office/powerpoint/2010/main" xmlns="" val="29784934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B492A44-1B3A-4435-9C65-5934524FF68D}" type="slidenum">
              <a:rPr lang="zh-CN" altLang="en-US" smtClean="0">
                <a:solidFill>
                  <a:prstClr val="black"/>
                </a:solidFill>
              </a:rPr>
              <a:pPr/>
              <a:t>14</a:t>
            </a:fld>
            <a:endParaRPr lang="zh-CN" altLang="en-US">
              <a:solidFill>
                <a:prstClr val="black"/>
              </a:solidFill>
            </a:endParaRPr>
          </a:p>
        </p:txBody>
      </p:sp>
    </p:spTree>
    <p:extLst>
      <p:ext uri="{BB962C8B-B14F-4D97-AF65-F5344CB8AC3E}">
        <p14:creationId xmlns:p14="http://schemas.microsoft.com/office/powerpoint/2010/main" xmlns="" val="17341520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150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zh-CN">
                <a:latin typeface="Calibri" charset="0"/>
                <a:ea typeface="MS PGothic" charset="0"/>
              </a:rPr>
              <a:t>In brief, with a common digitalized platform, in the smart</a:t>
            </a:r>
          </a:p>
          <a:p>
            <a:pPr eaLnBrk="1" hangingPunct="1">
              <a:spcBef>
                <a:spcPct val="0"/>
              </a:spcBef>
            </a:pPr>
            <a:r>
              <a:rPr lang="en-US" altLang="zh-CN">
                <a:latin typeface="Calibri" charset="0"/>
                <a:ea typeface="MS PGothic" charset="0"/>
              </a:rPr>
              <a:t>transmission grid it is possible to enable more flexibility in</a:t>
            </a:r>
          </a:p>
          <a:p>
            <a:pPr eaLnBrk="1" hangingPunct="1">
              <a:spcBef>
                <a:spcPct val="0"/>
              </a:spcBef>
            </a:pPr>
            <a:r>
              <a:rPr lang="en-US" altLang="zh-CN">
                <a:latin typeface="Calibri" charset="0"/>
                <a:ea typeface="MS PGothic" charset="0"/>
              </a:rPr>
              <a:t>control and operation, allow for embedded intelligence, and</a:t>
            </a:r>
          </a:p>
          <a:p>
            <a:pPr eaLnBrk="1" hangingPunct="1">
              <a:spcBef>
                <a:spcPct val="0"/>
              </a:spcBef>
            </a:pPr>
            <a:r>
              <a:rPr lang="en-US" altLang="zh-CN">
                <a:latin typeface="Calibri" charset="0"/>
                <a:ea typeface="MS PGothic" charset="0"/>
              </a:rPr>
              <a:t>foster the resilience and sustainability of the grid.</a:t>
            </a:r>
          </a:p>
        </p:txBody>
      </p:sp>
      <p:sp>
        <p:nvSpPr>
          <p:cNvPr id="2150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335FAC3E-356F-CD45-A661-BEFE52D05D49}" type="slidenum">
              <a:rPr lang="en-US" altLang="zh-CN" sz="1200"/>
              <a:pPr eaLnBrk="1" hangingPunct="1"/>
              <a:t>20</a:t>
            </a:fld>
            <a:endParaRPr lang="en-US" altLang="zh-CN" sz="1200"/>
          </a:p>
        </p:txBody>
      </p:sp>
    </p:spTree>
    <p:extLst>
      <p:ext uri="{BB962C8B-B14F-4D97-AF65-F5344CB8AC3E}">
        <p14:creationId xmlns:p14="http://schemas.microsoft.com/office/powerpoint/2010/main" xmlns="" val="19900781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355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zh-CN">
                <a:latin typeface="Times New Roman" charset="0"/>
                <a:ea typeface="MS PGothic" charset="0"/>
              </a:rPr>
              <a:t>More specifically,</a:t>
            </a:r>
          </a:p>
          <a:p>
            <a:pPr eaLnBrk="1" hangingPunct="1">
              <a:spcBef>
                <a:spcPct val="0"/>
              </a:spcBef>
            </a:pPr>
            <a:r>
              <a:rPr lang="en-US" altLang="zh-CN">
                <a:latin typeface="Times New Roman" charset="0"/>
                <a:ea typeface="MS PGothic" charset="0"/>
              </a:rPr>
              <a:t>supplied electricity from energy sources is divided into several</a:t>
            </a:r>
          </a:p>
          <a:p>
            <a:pPr eaLnBrk="1" hangingPunct="1">
              <a:spcBef>
                <a:spcPct val="0"/>
              </a:spcBef>
            </a:pPr>
            <a:r>
              <a:rPr lang="en-US" altLang="zh-CN">
                <a:latin typeface="Times New Roman" charset="0"/>
                <a:ea typeface="MS PGothic" charset="0"/>
              </a:rPr>
              <a:t>units of payload. A header and a footer are attached to the unit</a:t>
            </a:r>
          </a:p>
          <a:p>
            <a:pPr eaLnBrk="1" hangingPunct="1">
              <a:spcBef>
                <a:spcPct val="0"/>
              </a:spcBef>
            </a:pPr>
            <a:r>
              <a:rPr lang="en-US" altLang="zh-CN">
                <a:latin typeface="Times New Roman" charset="0"/>
                <a:ea typeface="MS PGothic" charset="0"/>
              </a:rPr>
              <a:t>to form an electric energy packet. When the router receives</a:t>
            </a:r>
          </a:p>
          <a:p>
            <a:pPr eaLnBrk="1" hangingPunct="1">
              <a:spcBef>
                <a:spcPct val="0"/>
              </a:spcBef>
            </a:pPr>
            <a:r>
              <a:rPr lang="en-US" altLang="zh-CN">
                <a:latin typeface="Calibri" charset="0"/>
                <a:ea typeface="MS PGothic" charset="0"/>
              </a:rPr>
              <a:t>packets, they are sorted according to the addresses in the</a:t>
            </a:r>
          </a:p>
          <a:p>
            <a:pPr eaLnBrk="1" hangingPunct="1">
              <a:spcBef>
                <a:spcPct val="0"/>
              </a:spcBef>
            </a:pPr>
            <a:r>
              <a:rPr lang="en-US" altLang="zh-CN">
                <a:latin typeface="Calibri" charset="0"/>
                <a:ea typeface="MS PGothic" charset="0"/>
              </a:rPr>
              <a:t>headers and then sent to the corresponding loads. Using energy</a:t>
            </a:r>
          </a:p>
          <a:p>
            <a:pPr eaLnBrk="1" hangingPunct="1">
              <a:spcBef>
                <a:spcPct val="0"/>
              </a:spcBef>
            </a:pPr>
            <a:r>
              <a:rPr lang="en-US" altLang="zh-CN">
                <a:latin typeface="Calibri" charset="0"/>
                <a:ea typeface="MS PGothic" charset="0"/>
              </a:rPr>
              <a:t>packet, providing power is easily regulated by controlling the</a:t>
            </a:r>
          </a:p>
          <a:p>
            <a:pPr eaLnBrk="1" hangingPunct="1">
              <a:spcBef>
                <a:spcPct val="0"/>
              </a:spcBef>
            </a:pPr>
            <a:r>
              <a:rPr lang="en-US" altLang="zh-CN">
                <a:latin typeface="Calibri" charset="0"/>
                <a:ea typeface="MS PGothic" charset="0"/>
              </a:rPr>
              <a:t>number of sent packets. In addition, many in-home electric</a:t>
            </a:r>
          </a:p>
          <a:p>
            <a:pPr eaLnBrk="1" hangingPunct="1">
              <a:spcBef>
                <a:spcPct val="0"/>
              </a:spcBef>
            </a:pPr>
            <a:r>
              <a:rPr lang="en-US" altLang="zh-CN">
                <a:latin typeface="Calibri" charset="0"/>
                <a:ea typeface="MS PGothic" charset="0"/>
              </a:rPr>
              <a:t>devices are driven by DC power and have built-in power</a:t>
            </a:r>
          </a:p>
          <a:p>
            <a:pPr eaLnBrk="1" hangingPunct="1">
              <a:spcBef>
                <a:spcPct val="0"/>
              </a:spcBef>
            </a:pPr>
            <a:r>
              <a:rPr lang="en-US" altLang="zh-CN">
                <a:latin typeface="Calibri" charset="0"/>
                <a:ea typeface="MS PGothic" charset="0"/>
              </a:rPr>
              <a:t>conversion circuits to commutate AC input voltage. Thus, DCbased</a:t>
            </a:r>
          </a:p>
          <a:p>
            <a:pPr eaLnBrk="1" hangingPunct="1">
              <a:spcBef>
                <a:spcPct val="0"/>
              </a:spcBef>
            </a:pPr>
            <a:r>
              <a:rPr lang="en-US" altLang="zh-CN">
                <a:latin typeface="Calibri" charset="0"/>
                <a:ea typeface="MS PGothic" charset="0"/>
              </a:rPr>
              <a:t>power distribution is feasible. These systems will make</a:t>
            </a:r>
          </a:p>
          <a:p>
            <a:pPr eaLnBrk="1" hangingPunct="1">
              <a:spcBef>
                <a:spcPct val="0"/>
              </a:spcBef>
            </a:pPr>
            <a:r>
              <a:rPr lang="en-US" altLang="zh-CN">
                <a:latin typeface="Calibri" charset="0"/>
                <a:ea typeface="MS PGothic" charset="0"/>
              </a:rPr>
              <a:t>in-home power distribution systems more efficient and easier</a:t>
            </a:r>
          </a:p>
          <a:p>
            <a:pPr eaLnBrk="1" hangingPunct="1">
              <a:spcBef>
                <a:spcPct val="0"/>
              </a:spcBef>
            </a:pPr>
            <a:r>
              <a:rPr lang="en-US" altLang="zh-CN">
                <a:latin typeface="Calibri" charset="0"/>
                <a:ea typeface="MS PGothic" charset="0"/>
              </a:rPr>
              <a:t>to control energy flow.</a:t>
            </a:r>
          </a:p>
        </p:txBody>
      </p:sp>
      <p:sp>
        <p:nvSpPr>
          <p:cNvPr id="23555"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5A57BD1E-A251-E540-885E-8F74D9A0D2FA}" type="slidenum">
              <a:rPr lang="en-US" altLang="zh-CN" sz="1200"/>
              <a:pPr eaLnBrk="1" hangingPunct="1"/>
              <a:t>21</a:t>
            </a:fld>
            <a:endParaRPr lang="en-US" altLang="zh-CN" sz="1200"/>
          </a:p>
        </p:txBody>
      </p:sp>
    </p:spTree>
    <p:extLst>
      <p:ext uri="{BB962C8B-B14F-4D97-AF65-F5344CB8AC3E}">
        <p14:creationId xmlns:p14="http://schemas.microsoft.com/office/powerpoint/2010/main" xmlns="" val="37808293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1028"/>
          <p:cNvSpPr>
            <a:spLocks noChangeArrowheads="1"/>
          </p:cNvSpPr>
          <p:nvPr/>
        </p:nvSpPr>
        <p:spPr bwMode="auto">
          <a:xfrm>
            <a:off x="2057400" y="6477000"/>
            <a:ext cx="5181600"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b"/>
          <a:lstStyle/>
          <a:p>
            <a:pPr fontAlgn="base">
              <a:spcBef>
                <a:spcPct val="0"/>
              </a:spcBef>
              <a:spcAft>
                <a:spcPct val="0"/>
              </a:spcAft>
            </a:pPr>
            <a:endParaRPr lang="zh-CN" altLang="zh-CN" sz="1400" b="1">
              <a:solidFill>
                <a:srgbClr val="000000"/>
              </a:solidFill>
              <a:latin typeface="Arial" pitchFamily="34" charset="0"/>
              <a:ea typeface="ＭＳ Ｐゴシック" pitchFamily="34" charset="-128"/>
            </a:endParaRPr>
          </a:p>
        </p:txBody>
      </p:sp>
      <p:sp>
        <p:nvSpPr>
          <p:cNvPr id="45058" name="Rectangle 1026"/>
          <p:cNvSpPr>
            <a:spLocks noGrp="1" noChangeArrowheads="1"/>
          </p:cNvSpPr>
          <p:nvPr>
            <p:ph type="ctrTitle" sz="quarter"/>
          </p:nvPr>
        </p:nvSpPr>
        <p:spPr>
          <a:xfrm>
            <a:off x="457200" y="1905000"/>
            <a:ext cx="7772400" cy="1533525"/>
          </a:xfrm>
        </p:spPr>
        <p:txBody>
          <a:bodyPr/>
          <a:lstStyle>
            <a:lvl1pPr>
              <a:defRPr sz="3400">
                <a:solidFill>
                  <a:schemeClr val="tx1"/>
                </a:solidFill>
              </a:defRPr>
            </a:lvl1pPr>
          </a:lstStyle>
          <a:p>
            <a:r>
              <a:rPr lang="en-US" dirty="0"/>
              <a:t>Click to edit Master title style</a:t>
            </a:r>
          </a:p>
        </p:txBody>
      </p:sp>
      <p:sp>
        <p:nvSpPr>
          <p:cNvPr id="45059" name="Rectangle 1027"/>
          <p:cNvSpPr>
            <a:spLocks noGrp="1" noChangeArrowheads="1"/>
          </p:cNvSpPr>
          <p:nvPr>
            <p:ph type="subTitle" sz="quarter" idx="1"/>
          </p:nvPr>
        </p:nvSpPr>
        <p:spPr>
          <a:xfrm>
            <a:off x="2895600" y="3962400"/>
            <a:ext cx="5605463" cy="990600"/>
          </a:xfrm>
        </p:spPr>
        <p:txBody>
          <a:bodyPr/>
          <a:lstStyle>
            <a:lvl1pPr marL="0" indent="0" algn="r">
              <a:buFont typeface="Wingdings" pitchFamily="2" charset="2"/>
              <a:buNone/>
              <a:defRPr sz="2000" b="1" i="1"/>
            </a:lvl1pPr>
          </a:lstStyle>
          <a:p>
            <a:endParaRPr lang="en-US" dirty="0"/>
          </a:p>
        </p:txBody>
      </p:sp>
    </p:spTree>
    <p:extLst>
      <p:ext uri="{BB962C8B-B14F-4D97-AF65-F5344CB8AC3E}">
        <p14:creationId xmlns:p14="http://schemas.microsoft.com/office/powerpoint/2010/main" xmlns="" val="656644510"/>
      </p:ext>
    </p:extLst>
  </p:cSld>
  <p:clrMapOvr>
    <a:masterClrMapping/>
  </p:clrMapOvr>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ftr" sz="quarter" idx="10"/>
          </p:nvPr>
        </p:nvSpPr>
        <p:spPr/>
        <p:txBody>
          <a:bodyPr/>
          <a:lstStyle>
            <a:lvl1pPr>
              <a:defRPr/>
            </a:lvl1pPr>
          </a:lstStyle>
          <a:p>
            <a:pPr>
              <a:defRPr/>
            </a:pPr>
            <a:r>
              <a:rPr lang="en-US" altLang="zh-CN" smtClean="0">
                <a:solidFill>
                  <a:srgbClr val="000000"/>
                </a:solidFill>
              </a:rPr>
              <a:t>Wireless Networking, Signal Processing, &amp; Security Lab                            21                           Dept. of ECE, University of Houston, </a:t>
            </a:r>
            <a:endParaRPr lang="zh-CN" altLang="zh-CN">
              <a:solidFill>
                <a:srgbClr val="000000"/>
              </a:solidFill>
            </a:endParaRPr>
          </a:p>
        </p:txBody>
      </p:sp>
      <p:sp>
        <p:nvSpPr>
          <p:cNvPr id="5" name="Rectangle 8"/>
          <p:cNvSpPr>
            <a:spLocks noGrp="1" noChangeArrowheads="1"/>
          </p:cNvSpPr>
          <p:nvPr>
            <p:ph type="sldNum" sz="quarter" idx="11"/>
          </p:nvPr>
        </p:nvSpPr>
        <p:spPr/>
        <p:txBody>
          <a:bodyPr/>
          <a:lstStyle>
            <a:lvl1pPr>
              <a:defRPr/>
            </a:lvl1pPr>
          </a:lstStyle>
          <a:p>
            <a:pPr>
              <a:defRPr/>
            </a:pPr>
            <a:r>
              <a:rPr lang="en-US">
                <a:solidFill>
                  <a:srgbClr val="000000"/>
                </a:solidFill>
              </a:rPr>
              <a:t>[</a:t>
            </a:r>
            <a:fld id="{D35D7813-54AA-41B4-9EAC-5CA528ED87BD}" type="slidenum">
              <a:rPr lang="en-US">
                <a:solidFill>
                  <a:srgbClr val="000000"/>
                </a:solidFill>
              </a:rPr>
              <a:pPr>
                <a:defRPr/>
              </a:pPr>
              <a:t>‹#›</a:t>
            </a:fld>
            <a:r>
              <a:rPr lang="en-US">
                <a:solidFill>
                  <a:srgbClr val="000000"/>
                </a:solidFill>
              </a:rPr>
              <a:t>]</a:t>
            </a:r>
          </a:p>
        </p:txBody>
      </p:sp>
    </p:spTree>
    <p:extLst>
      <p:ext uri="{BB962C8B-B14F-4D97-AF65-F5344CB8AC3E}">
        <p14:creationId xmlns:p14="http://schemas.microsoft.com/office/powerpoint/2010/main" xmlns="" val="2279397429"/>
      </p:ext>
    </p:extLst>
  </p:cSld>
  <p:clrMapOvr>
    <a:masterClrMapping/>
  </p:clrMapOvr>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6388" y="333375"/>
            <a:ext cx="2106612" cy="59912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36550" y="333375"/>
            <a:ext cx="6167438" cy="59912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ftr" sz="quarter" idx="10"/>
          </p:nvPr>
        </p:nvSpPr>
        <p:spPr/>
        <p:txBody>
          <a:bodyPr/>
          <a:lstStyle>
            <a:lvl1pPr>
              <a:defRPr/>
            </a:lvl1pPr>
          </a:lstStyle>
          <a:p>
            <a:pPr>
              <a:defRPr/>
            </a:pPr>
            <a:r>
              <a:rPr lang="en-US" altLang="zh-CN" smtClean="0">
                <a:solidFill>
                  <a:srgbClr val="000000"/>
                </a:solidFill>
              </a:rPr>
              <a:t>Wireless Networking, Signal Processing, &amp; Security Lab                            21                           Dept. of ECE, University of Houston, </a:t>
            </a:r>
            <a:endParaRPr lang="zh-CN" altLang="zh-CN">
              <a:solidFill>
                <a:srgbClr val="000000"/>
              </a:solidFill>
            </a:endParaRPr>
          </a:p>
        </p:txBody>
      </p:sp>
      <p:sp>
        <p:nvSpPr>
          <p:cNvPr id="5" name="Rectangle 8"/>
          <p:cNvSpPr>
            <a:spLocks noGrp="1" noChangeArrowheads="1"/>
          </p:cNvSpPr>
          <p:nvPr>
            <p:ph type="sldNum" sz="quarter" idx="11"/>
          </p:nvPr>
        </p:nvSpPr>
        <p:spPr/>
        <p:txBody>
          <a:bodyPr/>
          <a:lstStyle>
            <a:lvl1pPr>
              <a:defRPr/>
            </a:lvl1pPr>
          </a:lstStyle>
          <a:p>
            <a:pPr>
              <a:defRPr/>
            </a:pPr>
            <a:r>
              <a:rPr lang="en-US">
                <a:solidFill>
                  <a:srgbClr val="000000"/>
                </a:solidFill>
              </a:rPr>
              <a:t>[</a:t>
            </a:r>
            <a:fld id="{E56367C3-04B3-4A41-AD8E-6927A2A3978F}" type="slidenum">
              <a:rPr lang="en-US">
                <a:solidFill>
                  <a:srgbClr val="000000"/>
                </a:solidFill>
              </a:rPr>
              <a:pPr>
                <a:defRPr/>
              </a:pPr>
              <a:t>‹#›</a:t>
            </a:fld>
            <a:r>
              <a:rPr lang="en-US">
                <a:solidFill>
                  <a:srgbClr val="000000"/>
                </a:solidFill>
              </a:rPr>
              <a:t>]</a:t>
            </a:r>
          </a:p>
        </p:txBody>
      </p:sp>
    </p:spTree>
    <p:extLst>
      <p:ext uri="{BB962C8B-B14F-4D97-AF65-F5344CB8AC3E}">
        <p14:creationId xmlns:p14="http://schemas.microsoft.com/office/powerpoint/2010/main" xmlns="" val="3469556066"/>
      </p:ext>
    </p:extLst>
  </p:cSld>
  <p:clrMapOvr>
    <a:masterClrMapping/>
  </p:clrMapOvr>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381000" y="333375"/>
            <a:ext cx="8305800" cy="581025"/>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336550" y="1143000"/>
            <a:ext cx="4137025" cy="2514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25975" y="1143000"/>
            <a:ext cx="4137025" cy="2514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336550" y="3810000"/>
            <a:ext cx="4137025" cy="2514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25975" y="3810000"/>
            <a:ext cx="4137025" cy="2514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ftr" sz="quarter" idx="10"/>
          </p:nvPr>
        </p:nvSpPr>
        <p:spPr/>
        <p:txBody>
          <a:bodyPr/>
          <a:lstStyle>
            <a:lvl1pPr>
              <a:defRPr/>
            </a:lvl1pPr>
          </a:lstStyle>
          <a:p>
            <a:pPr>
              <a:defRPr/>
            </a:pPr>
            <a:r>
              <a:rPr lang="en-US" altLang="zh-CN" smtClean="0">
                <a:solidFill>
                  <a:srgbClr val="000000"/>
                </a:solidFill>
              </a:rPr>
              <a:t>Wireless Networking, Signal Processing, &amp; Security Lab                            21                           Dept. of ECE, University of Houston, </a:t>
            </a:r>
            <a:endParaRPr lang="zh-CN" altLang="zh-CN">
              <a:solidFill>
                <a:srgbClr val="000000"/>
              </a:solidFill>
            </a:endParaRPr>
          </a:p>
        </p:txBody>
      </p:sp>
      <p:sp>
        <p:nvSpPr>
          <p:cNvPr id="8" name="Rectangle 8"/>
          <p:cNvSpPr>
            <a:spLocks noGrp="1" noChangeArrowheads="1"/>
          </p:cNvSpPr>
          <p:nvPr>
            <p:ph type="sldNum" sz="quarter" idx="11"/>
          </p:nvPr>
        </p:nvSpPr>
        <p:spPr/>
        <p:txBody>
          <a:bodyPr/>
          <a:lstStyle>
            <a:lvl1pPr>
              <a:defRPr>
                <a:ea typeface="ＭＳ Ｐゴシック" pitchFamily="34" charset="-128"/>
              </a:defRPr>
            </a:lvl1pPr>
          </a:lstStyle>
          <a:p>
            <a:pPr>
              <a:defRPr/>
            </a:pPr>
            <a:fld id="{BEE1CE01-8C3C-421C-8C14-A7DE349A6890}"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xmlns="" val="3445198630"/>
      </p:ext>
    </p:extLst>
  </p:cSld>
  <p:clrMapOvr>
    <a:masterClrMapping/>
  </p:clrMapOvr>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333375"/>
            <a:ext cx="8305800" cy="5810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36550" y="1143000"/>
            <a:ext cx="4137025" cy="5181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25975" y="1143000"/>
            <a:ext cx="4137025" cy="2514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25975" y="3810000"/>
            <a:ext cx="4137025" cy="2514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
          <p:cNvSpPr>
            <a:spLocks noGrp="1" noChangeArrowheads="1"/>
          </p:cNvSpPr>
          <p:nvPr>
            <p:ph type="ftr" sz="quarter" idx="10"/>
          </p:nvPr>
        </p:nvSpPr>
        <p:spPr/>
        <p:txBody>
          <a:bodyPr/>
          <a:lstStyle>
            <a:lvl1pPr>
              <a:defRPr/>
            </a:lvl1pPr>
          </a:lstStyle>
          <a:p>
            <a:pPr>
              <a:defRPr/>
            </a:pPr>
            <a:r>
              <a:rPr lang="en-US" altLang="zh-CN" smtClean="0">
                <a:solidFill>
                  <a:srgbClr val="000000"/>
                </a:solidFill>
              </a:rPr>
              <a:t>Wireless Networking, Signal Processing, &amp; Security Lab                            21                           Dept. of ECE, University of Houston, </a:t>
            </a:r>
            <a:endParaRPr lang="zh-CN" altLang="zh-CN">
              <a:solidFill>
                <a:srgbClr val="000000"/>
              </a:solidFill>
            </a:endParaRPr>
          </a:p>
        </p:txBody>
      </p:sp>
      <p:sp>
        <p:nvSpPr>
          <p:cNvPr id="7" name="Rectangle 8"/>
          <p:cNvSpPr>
            <a:spLocks noGrp="1" noChangeArrowheads="1"/>
          </p:cNvSpPr>
          <p:nvPr>
            <p:ph type="sldNum" sz="quarter" idx="11"/>
          </p:nvPr>
        </p:nvSpPr>
        <p:spPr>
          <a:xfrm>
            <a:off x="4497387" y="6477000"/>
            <a:ext cx="608013" cy="303213"/>
          </a:xfrm>
        </p:spPr>
        <p:txBody>
          <a:bodyPr/>
          <a:lstStyle>
            <a:lvl1pPr>
              <a:defRPr sz="1600">
                <a:ea typeface="ＭＳ Ｐゴシック" pitchFamily="34" charset="-128"/>
              </a:defRPr>
            </a:lvl1pPr>
          </a:lstStyle>
          <a:p>
            <a:pPr>
              <a:defRPr/>
            </a:pPr>
            <a:fld id="{58632F0E-F31E-41F8-918A-A46A9F054F89}" type="slidenum">
              <a:rPr lang="en-US" altLang="zh-CN" smtClean="0">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xmlns="" val="3216273135"/>
      </p:ext>
    </p:extLst>
  </p:cSld>
  <p:clrMapOvr>
    <a:masterClrMapping/>
  </p:clrMapOvr>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81000" y="333375"/>
            <a:ext cx="8305800" cy="5810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336550" y="1143000"/>
            <a:ext cx="8426450" cy="2514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36550" y="3810000"/>
            <a:ext cx="8426450" cy="2514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ftr" sz="quarter" idx="10"/>
          </p:nvPr>
        </p:nvSpPr>
        <p:spPr/>
        <p:txBody>
          <a:bodyPr/>
          <a:lstStyle>
            <a:lvl1pPr>
              <a:defRPr/>
            </a:lvl1pPr>
          </a:lstStyle>
          <a:p>
            <a:pPr>
              <a:defRPr/>
            </a:pPr>
            <a:r>
              <a:rPr lang="en-US" altLang="zh-CN" smtClean="0">
                <a:solidFill>
                  <a:srgbClr val="000000"/>
                </a:solidFill>
              </a:rPr>
              <a:t>Wireless Networking, Signal Processing, &amp; Security Lab                            21                           Dept. of ECE, University of Houston, </a:t>
            </a:r>
            <a:endParaRPr lang="zh-CN" altLang="zh-CN">
              <a:solidFill>
                <a:srgbClr val="000000"/>
              </a:solidFill>
            </a:endParaRPr>
          </a:p>
        </p:txBody>
      </p:sp>
      <p:sp>
        <p:nvSpPr>
          <p:cNvPr id="6" name="Rectangle 8"/>
          <p:cNvSpPr>
            <a:spLocks noGrp="1" noChangeArrowheads="1"/>
          </p:cNvSpPr>
          <p:nvPr>
            <p:ph type="sldNum" sz="quarter" idx="11"/>
          </p:nvPr>
        </p:nvSpPr>
        <p:spPr/>
        <p:txBody>
          <a:bodyPr/>
          <a:lstStyle>
            <a:lvl1pPr>
              <a:defRPr/>
            </a:lvl1pPr>
          </a:lstStyle>
          <a:p>
            <a:pPr>
              <a:defRPr/>
            </a:pPr>
            <a:r>
              <a:rPr lang="en-US">
                <a:solidFill>
                  <a:srgbClr val="000000"/>
                </a:solidFill>
              </a:rPr>
              <a:t>[</a:t>
            </a:r>
            <a:fld id="{C0786A45-B847-404D-AEEA-EC73A437B8FB}" type="slidenum">
              <a:rPr lang="en-US">
                <a:solidFill>
                  <a:srgbClr val="000000"/>
                </a:solidFill>
              </a:rPr>
              <a:pPr>
                <a:defRPr/>
              </a:pPr>
              <a:t>‹#›</a:t>
            </a:fld>
            <a:r>
              <a:rPr lang="en-US">
                <a:solidFill>
                  <a:srgbClr val="000000"/>
                </a:solidFill>
              </a:rPr>
              <a:t>]</a:t>
            </a:r>
          </a:p>
        </p:txBody>
      </p:sp>
    </p:spTree>
    <p:extLst>
      <p:ext uri="{BB962C8B-B14F-4D97-AF65-F5344CB8AC3E}">
        <p14:creationId xmlns:p14="http://schemas.microsoft.com/office/powerpoint/2010/main" xmlns="" val="1001414363"/>
      </p:ext>
    </p:extLst>
  </p:cSld>
  <p:clrMapOvr>
    <a:masterClrMapping/>
  </p:clrMapOvr>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81000" y="333375"/>
            <a:ext cx="8305800" cy="581025"/>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336550" y="1143000"/>
            <a:ext cx="4137025" cy="2514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25975" y="1143000"/>
            <a:ext cx="4137025" cy="2514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336550" y="3810000"/>
            <a:ext cx="8426450" cy="2514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
          <p:cNvSpPr>
            <a:spLocks noGrp="1" noChangeArrowheads="1"/>
          </p:cNvSpPr>
          <p:nvPr>
            <p:ph type="ftr" sz="quarter" idx="10"/>
          </p:nvPr>
        </p:nvSpPr>
        <p:spPr/>
        <p:txBody>
          <a:bodyPr/>
          <a:lstStyle>
            <a:lvl1pPr>
              <a:defRPr/>
            </a:lvl1pPr>
          </a:lstStyle>
          <a:p>
            <a:pPr>
              <a:defRPr/>
            </a:pPr>
            <a:r>
              <a:rPr lang="en-US" altLang="zh-CN" smtClean="0">
                <a:solidFill>
                  <a:srgbClr val="000000"/>
                </a:solidFill>
              </a:rPr>
              <a:t>Wireless Networking, Signal Processing, &amp; Security Lab                            21                           Dept. of ECE, University of Houston, </a:t>
            </a:r>
            <a:endParaRPr lang="zh-CN" altLang="zh-CN">
              <a:solidFill>
                <a:srgbClr val="000000"/>
              </a:solidFill>
            </a:endParaRPr>
          </a:p>
        </p:txBody>
      </p:sp>
      <p:sp>
        <p:nvSpPr>
          <p:cNvPr id="7" name="Rectangle 8"/>
          <p:cNvSpPr>
            <a:spLocks noGrp="1" noChangeArrowheads="1"/>
          </p:cNvSpPr>
          <p:nvPr>
            <p:ph type="sldNum" sz="quarter" idx="11"/>
          </p:nvPr>
        </p:nvSpPr>
        <p:spPr/>
        <p:txBody>
          <a:bodyPr/>
          <a:lstStyle>
            <a:lvl1pPr>
              <a:defRPr/>
            </a:lvl1pPr>
          </a:lstStyle>
          <a:p>
            <a:pPr>
              <a:defRPr/>
            </a:pPr>
            <a:r>
              <a:rPr lang="en-US">
                <a:solidFill>
                  <a:srgbClr val="000000"/>
                </a:solidFill>
              </a:rPr>
              <a:t>[</a:t>
            </a:r>
            <a:fld id="{35530BF0-2523-4835-90CB-850402341313}" type="slidenum">
              <a:rPr lang="en-US">
                <a:solidFill>
                  <a:srgbClr val="000000"/>
                </a:solidFill>
              </a:rPr>
              <a:pPr>
                <a:defRPr/>
              </a:pPr>
              <a:t>‹#›</a:t>
            </a:fld>
            <a:r>
              <a:rPr lang="en-US">
                <a:solidFill>
                  <a:srgbClr val="000000"/>
                </a:solidFill>
              </a:rPr>
              <a:t>]</a:t>
            </a:r>
          </a:p>
        </p:txBody>
      </p:sp>
    </p:spTree>
    <p:extLst>
      <p:ext uri="{BB962C8B-B14F-4D97-AF65-F5344CB8AC3E}">
        <p14:creationId xmlns:p14="http://schemas.microsoft.com/office/powerpoint/2010/main" xmlns="" val="103009517"/>
      </p:ext>
    </p:extLst>
  </p:cSld>
  <p:clrMapOvr>
    <a:masterClrMapping/>
  </p:clrMapOvr>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11277" name="Rectangle 13"/>
          <p:cNvSpPr>
            <a:spLocks noGrp="1" noChangeArrowheads="1"/>
          </p:cNvSpPr>
          <p:nvPr>
            <p:ph type="ctrTitle" sz="quarter"/>
          </p:nvPr>
        </p:nvSpPr>
        <p:spPr>
          <a:xfrm>
            <a:off x="800100" y="2895600"/>
            <a:ext cx="7543800" cy="1866900"/>
          </a:xfrm>
        </p:spPr>
        <p:txBody>
          <a:bodyPr/>
          <a:lstStyle>
            <a:lvl1pPr>
              <a:defRPr sz="3600">
                <a:solidFill>
                  <a:srgbClr val="FFFFFF"/>
                </a:solidFill>
              </a:defRPr>
            </a:lvl1pPr>
          </a:lstStyle>
          <a:p>
            <a:r>
              <a:rPr lang="en-GB" dirty="0"/>
              <a:t>Click to edit Master title style</a:t>
            </a:r>
          </a:p>
        </p:txBody>
      </p:sp>
    </p:spTree>
    <p:extLst>
      <p:ext uri="{BB962C8B-B14F-4D97-AF65-F5344CB8AC3E}">
        <p14:creationId xmlns:p14="http://schemas.microsoft.com/office/powerpoint/2010/main" xmlns="" val="3443798452"/>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cxnSp>
        <p:nvCxnSpPr>
          <p:cNvPr id="5" name="直接连接符 6"/>
          <p:cNvCxnSpPr/>
          <p:nvPr userDrawn="1"/>
        </p:nvCxnSpPr>
        <p:spPr>
          <a:xfrm>
            <a:off x="1547813" y="1268413"/>
            <a:ext cx="3455987"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 name="直接连接符 15"/>
          <p:cNvCxnSpPr/>
          <p:nvPr userDrawn="1"/>
        </p:nvCxnSpPr>
        <p:spPr>
          <a:xfrm>
            <a:off x="250825" y="6669088"/>
            <a:ext cx="129698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 name="直接连接符 14"/>
          <p:cNvCxnSpPr/>
          <p:nvPr userDrawn="1"/>
        </p:nvCxnSpPr>
        <p:spPr>
          <a:xfrm>
            <a:off x="7000875" y="6643688"/>
            <a:ext cx="857250" cy="1587"/>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p:nvPr>
        </p:nvSpPr>
        <p:spPr>
          <a:xfrm>
            <a:off x="1619672" y="332656"/>
            <a:ext cx="6336704" cy="1143000"/>
          </a:xfrm>
        </p:spPr>
        <p:txBody>
          <a:bodyPr>
            <a:normAutofit/>
          </a:bodyPr>
          <a:lstStyle>
            <a:lvl1pPr algn="l">
              <a:defRPr sz="4000">
                <a:solidFill>
                  <a:schemeClr val="accent6">
                    <a:lumMod val="50000"/>
                  </a:schemeClr>
                </a:solidFill>
              </a:defRPr>
            </a:lvl1pPr>
          </a:lstStyle>
          <a:p>
            <a:r>
              <a:rPr lang="en-US" altLang="zh-CN" smtClean="0"/>
              <a:t>Click to edit Master title style</a:t>
            </a:r>
            <a:endParaRPr lang="zh-CN" altLang="en-US" dirty="0"/>
          </a:p>
        </p:txBody>
      </p:sp>
      <p:sp>
        <p:nvSpPr>
          <p:cNvPr id="14" name="内容占位符 13"/>
          <p:cNvSpPr>
            <a:spLocks noGrp="1"/>
          </p:cNvSpPr>
          <p:nvPr>
            <p:ph sz="quarter" idx="13"/>
          </p:nvPr>
        </p:nvSpPr>
        <p:spPr>
          <a:xfrm>
            <a:off x="971600" y="1844824"/>
            <a:ext cx="6985000" cy="4105275"/>
          </a:xfrm>
        </p:spPr>
        <p:txBody>
          <a:bodyPr/>
          <a:lstStyle>
            <a:lvl1pPr>
              <a:defRPr>
                <a:solidFill>
                  <a:schemeClr val="tx2">
                    <a:lumMod val="75000"/>
                  </a:schemeClr>
                </a:solidFill>
              </a:defRPr>
            </a:lvl1pPr>
            <a:lvl2pPr>
              <a:defRPr>
                <a:solidFill>
                  <a:schemeClr val="tx2">
                    <a:lumMod val="75000"/>
                  </a:schemeClr>
                </a:solidFill>
              </a:defRPr>
            </a:lvl2pPr>
            <a:lvl3pPr>
              <a:defRPr>
                <a:solidFill>
                  <a:schemeClr val="tx2">
                    <a:lumMod val="75000"/>
                  </a:schemeClr>
                </a:solidFill>
              </a:defRPr>
            </a:lvl3pPr>
            <a:lvl4pPr>
              <a:defRPr>
                <a:solidFill>
                  <a:schemeClr val="tx2">
                    <a:lumMod val="75000"/>
                  </a:schemeClr>
                </a:solidFill>
              </a:defRPr>
            </a:lvl4pPr>
            <a:lvl5pPr>
              <a:defRPr>
                <a:solidFill>
                  <a:schemeClr val="tx2">
                    <a:lumMod val="75000"/>
                  </a:schemeClr>
                </a:solidFill>
              </a:defRPr>
            </a:lvl5pPr>
          </a:lstStyle>
          <a:p>
            <a:pPr lvl="0"/>
            <a:r>
              <a:rPr lang="en-US" altLang="zh-CN" smtClean="0"/>
              <a:t>Click to edit Master text styles</a:t>
            </a:r>
          </a:p>
        </p:txBody>
      </p:sp>
      <p:sp>
        <p:nvSpPr>
          <p:cNvPr id="10" name="灯片编号占位符 4"/>
          <p:cNvSpPr>
            <a:spLocks noGrp="1"/>
          </p:cNvSpPr>
          <p:nvPr>
            <p:ph type="sldNum" sz="quarter" idx="15"/>
          </p:nvPr>
        </p:nvSpPr>
        <p:spPr>
          <a:xfrm>
            <a:off x="5724525" y="6237288"/>
            <a:ext cx="2133600" cy="365125"/>
          </a:xfrm>
        </p:spPr>
        <p:txBody>
          <a:bodyPr/>
          <a:lstStyle>
            <a:lvl1pPr>
              <a:defRPr sz="1600">
                <a:solidFill>
                  <a:srgbClr val="3C3C3C"/>
                </a:solidFill>
                <a:ea typeface="ＭＳ Ｐゴシック" pitchFamily="34" charset="-128"/>
              </a:defRPr>
            </a:lvl1pPr>
          </a:lstStyle>
          <a:p>
            <a:pPr>
              <a:defRPr/>
            </a:pPr>
            <a:fld id="{AFAD2476-05D5-408D-8117-59C3BCA325FF}" type="slidenum">
              <a:rPr lang="zh-CN" altLang="en-US"/>
              <a:pPr>
                <a:defRPr/>
              </a:pPr>
              <a:t>‹#›</a:t>
            </a:fld>
            <a:endParaRPr lang="zh-CN" altLang="en-US"/>
          </a:p>
        </p:txBody>
      </p:sp>
    </p:spTree>
    <p:extLst>
      <p:ext uri="{BB962C8B-B14F-4D97-AF65-F5344CB8AC3E}">
        <p14:creationId xmlns:p14="http://schemas.microsoft.com/office/powerpoint/2010/main" xmlns="" val="1468365394"/>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cxnSp>
        <p:nvCxnSpPr>
          <p:cNvPr id="9" name="直接连接符 15"/>
          <p:cNvCxnSpPr/>
          <p:nvPr userDrawn="1"/>
        </p:nvCxnSpPr>
        <p:spPr>
          <a:xfrm>
            <a:off x="250825" y="6669088"/>
            <a:ext cx="1296988"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p:nvPr>
        </p:nvSpPr>
        <p:spPr>
          <a:xfrm>
            <a:off x="1619672" y="332656"/>
            <a:ext cx="6336704" cy="1143000"/>
          </a:xfrm>
        </p:spPr>
        <p:txBody>
          <a:bodyPr>
            <a:normAutofit/>
          </a:bodyPr>
          <a:lstStyle>
            <a:lvl1pPr algn="l">
              <a:defRPr sz="4000">
                <a:solidFill>
                  <a:schemeClr val="accent6">
                    <a:lumMod val="50000"/>
                  </a:schemeClr>
                </a:solidFill>
              </a:defRPr>
            </a:lvl1pPr>
          </a:lstStyle>
          <a:p>
            <a:r>
              <a:rPr lang="en-US" altLang="zh-CN" dirty="0" smtClean="0"/>
              <a:t>Click to edit Master title style</a:t>
            </a:r>
            <a:endParaRPr lang="zh-CN" altLang="en-US" dirty="0"/>
          </a:p>
        </p:txBody>
      </p:sp>
      <p:sp>
        <p:nvSpPr>
          <p:cNvPr id="14" name="内容占位符 13"/>
          <p:cNvSpPr>
            <a:spLocks noGrp="1"/>
          </p:cNvSpPr>
          <p:nvPr>
            <p:ph sz="quarter" idx="13"/>
          </p:nvPr>
        </p:nvSpPr>
        <p:spPr>
          <a:xfrm>
            <a:off x="971600" y="2500306"/>
            <a:ext cx="3386086" cy="3449793"/>
          </a:xfrm>
        </p:spPr>
        <p:txBody>
          <a:bodyPr>
            <a:normAutofit/>
          </a:bodyPr>
          <a:lstStyle>
            <a:lvl1pPr>
              <a:buFont typeface="Wingdings" pitchFamily="2" charset="2"/>
              <a:buChar char="Ø"/>
              <a:defRPr sz="2400">
                <a:solidFill>
                  <a:schemeClr val="tx2">
                    <a:lumMod val="75000"/>
                  </a:schemeClr>
                </a:solidFill>
              </a:defRPr>
            </a:lvl1pPr>
            <a:lvl2pPr>
              <a:defRPr>
                <a:solidFill>
                  <a:schemeClr val="tx2">
                    <a:lumMod val="75000"/>
                  </a:schemeClr>
                </a:solidFill>
              </a:defRPr>
            </a:lvl2pPr>
            <a:lvl3pPr>
              <a:defRPr>
                <a:solidFill>
                  <a:schemeClr val="tx2">
                    <a:lumMod val="75000"/>
                  </a:schemeClr>
                </a:solidFill>
              </a:defRPr>
            </a:lvl3pPr>
            <a:lvl4pPr>
              <a:defRPr>
                <a:solidFill>
                  <a:schemeClr val="tx2">
                    <a:lumMod val="75000"/>
                  </a:schemeClr>
                </a:solidFill>
              </a:defRPr>
            </a:lvl4pPr>
            <a:lvl5pPr>
              <a:defRPr>
                <a:solidFill>
                  <a:schemeClr val="tx2">
                    <a:lumMod val="75000"/>
                  </a:schemeClr>
                </a:solidFill>
              </a:defRPr>
            </a:lvl5pPr>
          </a:lstStyle>
          <a:p>
            <a:pPr lvl="0"/>
            <a:r>
              <a:rPr lang="en-US" altLang="zh-CN" smtClean="0"/>
              <a:t>Click to edit Master text styles</a:t>
            </a:r>
          </a:p>
        </p:txBody>
      </p:sp>
      <p:sp>
        <p:nvSpPr>
          <p:cNvPr id="13" name="内容占位符 13"/>
          <p:cNvSpPr>
            <a:spLocks noGrp="1"/>
          </p:cNvSpPr>
          <p:nvPr>
            <p:ph sz="quarter" idx="14"/>
          </p:nvPr>
        </p:nvSpPr>
        <p:spPr>
          <a:xfrm>
            <a:off x="4643438" y="2500306"/>
            <a:ext cx="3386086" cy="3462333"/>
          </a:xfrm>
        </p:spPr>
        <p:txBody>
          <a:bodyPr/>
          <a:lstStyle>
            <a:lvl1pPr>
              <a:buFont typeface="Wingdings" pitchFamily="2" charset="2"/>
              <a:buChar char="Ø"/>
              <a:defRPr sz="2400">
                <a:solidFill>
                  <a:schemeClr val="tx2">
                    <a:lumMod val="75000"/>
                  </a:schemeClr>
                </a:solidFill>
              </a:defRPr>
            </a:lvl1pPr>
            <a:lvl2pPr>
              <a:defRPr>
                <a:solidFill>
                  <a:schemeClr val="tx2">
                    <a:lumMod val="75000"/>
                  </a:schemeClr>
                </a:solidFill>
              </a:defRPr>
            </a:lvl2pPr>
            <a:lvl3pPr>
              <a:defRPr>
                <a:solidFill>
                  <a:schemeClr val="tx2">
                    <a:lumMod val="75000"/>
                  </a:schemeClr>
                </a:solidFill>
              </a:defRPr>
            </a:lvl3pPr>
            <a:lvl4pPr>
              <a:defRPr>
                <a:solidFill>
                  <a:schemeClr val="tx2">
                    <a:lumMod val="75000"/>
                  </a:schemeClr>
                </a:solidFill>
              </a:defRPr>
            </a:lvl4pPr>
            <a:lvl5pPr>
              <a:defRPr>
                <a:solidFill>
                  <a:schemeClr val="tx2">
                    <a:lumMod val="75000"/>
                  </a:schemeClr>
                </a:solidFill>
              </a:defRPr>
            </a:lvl5pPr>
          </a:lstStyle>
          <a:p>
            <a:pPr lvl="0"/>
            <a:r>
              <a:rPr lang="en-US" altLang="zh-CN" smtClean="0"/>
              <a:t>Click to edit Master text styles</a:t>
            </a:r>
          </a:p>
        </p:txBody>
      </p:sp>
      <p:sp>
        <p:nvSpPr>
          <p:cNvPr id="19" name="文本占位符 18"/>
          <p:cNvSpPr>
            <a:spLocks noGrp="1"/>
          </p:cNvSpPr>
          <p:nvPr>
            <p:ph type="body" sz="quarter" idx="15"/>
          </p:nvPr>
        </p:nvSpPr>
        <p:spPr>
          <a:xfrm>
            <a:off x="1000100" y="1785938"/>
            <a:ext cx="7000925" cy="714368"/>
          </a:xfrm>
        </p:spPr>
        <p:txBody>
          <a:bodyPr>
            <a:normAutofit/>
          </a:bodyPr>
          <a:lstStyle>
            <a:lvl1pPr>
              <a:defRPr lang="zh-CN" altLang="en-US" sz="3200" kern="1200" baseline="0" dirty="0" smtClean="0">
                <a:solidFill>
                  <a:schemeClr val="tx2">
                    <a:lumMod val="75000"/>
                  </a:schemeClr>
                </a:solidFill>
                <a:latin typeface="+mn-lt"/>
                <a:ea typeface="+mn-ea"/>
                <a:cs typeface="+mn-cs"/>
              </a:defRPr>
            </a:lvl1pPr>
          </a:lstStyle>
          <a:p>
            <a:pPr lvl="0"/>
            <a:r>
              <a:rPr lang="en-US" altLang="zh-CN" smtClean="0"/>
              <a:t>Click to edit Master text styles</a:t>
            </a:r>
          </a:p>
        </p:txBody>
      </p:sp>
      <p:sp>
        <p:nvSpPr>
          <p:cNvPr id="12" name="灯片编号占位符 4"/>
          <p:cNvSpPr>
            <a:spLocks noGrp="1"/>
          </p:cNvSpPr>
          <p:nvPr>
            <p:ph type="sldNum" sz="quarter" idx="17"/>
          </p:nvPr>
        </p:nvSpPr>
        <p:spPr>
          <a:xfrm>
            <a:off x="5724525" y="6237288"/>
            <a:ext cx="2133600" cy="365125"/>
          </a:xfrm>
        </p:spPr>
        <p:txBody>
          <a:bodyPr/>
          <a:lstStyle>
            <a:lvl1pPr>
              <a:defRPr sz="1600">
                <a:solidFill>
                  <a:srgbClr val="3C3C3C"/>
                </a:solidFill>
                <a:ea typeface="ＭＳ Ｐゴシック" pitchFamily="34" charset="-128"/>
              </a:defRPr>
            </a:lvl1pPr>
          </a:lstStyle>
          <a:p>
            <a:pPr>
              <a:defRPr/>
            </a:pPr>
            <a:fld id="{75F1DC74-C4C0-48F5-A0CE-461888859B0A}" type="slidenum">
              <a:rPr lang="zh-CN" altLang="en-US"/>
              <a:pPr>
                <a:defRPr/>
              </a:pPr>
              <a:t>‹#›</a:t>
            </a:fld>
            <a:endParaRPr lang="zh-CN" altLang="en-US"/>
          </a:p>
        </p:txBody>
      </p:sp>
    </p:spTree>
    <p:extLst>
      <p:ext uri="{BB962C8B-B14F-4D97-AF65-F5344CB8AC3E}">
        <p14:creationId xmlns:p14="http://schemas.microsoft.com/office/powerpoint/2010/main" xmlns="" val="4205267499"/>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990600"/>
            <a:ext cx="6934200" cy="762000"/>
          </a:xfrm>
          <a:prstGeom prst="rect">
            <a:avLst/>
          </a:prstGeom>
          <a:noFill/>
        </p:spPr>
        <p:txBody>
          <a:bodyPr>
            <a:normAutofit/>
          </a:bodyPr>
          <a:lstStyle>
            <a:lvl1pPr algn="l">
              <a:defRPr sz="3200">
                <a:solidFill>
                  <a:schemeClr val="tx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905000"/>
            <a:ext cx="8229600" cy="4191000"/>
          </a:xfrm>
          <a:prstGeom prst="rect">
            <a:avLst/>
          </a:prstGeom>
        </p:spPr>
        <p:txBody>
          <a:bodyPr/>
          <a:lstStyle>
            <a:lvl1pPr>
              <a:defRPr sz="2400"/>
            </a:lvl1pPr>
            <a:lvl2pPr>
              <a:defRPr sz="2200"/>
            </a:lvl2pPr>
            <a:lvl3pPr>
              <a:defRPr sz="2000"/>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8" name="Straight Connector 7"/>
          <p:cNvCxnSpPr/>
          <p:nvPr/>
        </p:nvCxnSpPr>
        <p:spPr>
          <a:xfrm>
            <a:off x="228600" y="1676400"/>
            <a:ext cx="6629400" cy="0"/>
          </a:xfrm>
          <a:prstGeom prst="line">
            <a:avLst/>
          </a:prstGeom>
          <a:ln w="50800" cap="rnd" cmpd="sng">
            <a:gradFill flip="none" rotWithShape="1">
              <a:gsLst>
                <a:gs pos="0">
                  <a:srgbClr val="000000"/>
                </a:gs>
                <a:gs pos="50000">
                  <a:schemeClr val="accent1">
                    <a:tint val="44500"/>
                    <a:satMod val="160000"/>
                  </a:schemeClr>
                </a:gs>
                <a:gs pos="100000">
                  <a:schemeClr val="accent1">
                    <a:tint val="23500"/>
                    <a:satMod val="160000"/>
                  </a:schemeClr>
                </a:gs>
              </a:gsLst>
              <a:path path="circle">
                <a:fillToRect l="100000" t="100000"/>
              </a:path>
              <a:tileRect r="-100000" b="-100000"/>
            </a:gradFill>
          </a:ln>
          <a:effectLst>
            <a:outerShdw blurRad="50800" dist="25400" dir="51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 name="Text Placeholder 12"/>
          <p:cNvSpPr>
            <a:spLocks noGrp="1"/>
          </p:cNvSpPr>
          <p:nvPr>
            <p:ph type="body" sz="quarter" idx="10" hasCustomPrompt="1"/>
          </p:nvPr>
        </p:nvSpPr>
        <p:spPr>
          <a:xfrm>
            <a:off x="2209800" y="152400"/>
            <a:ext cx="6553200" cy="533400"/>
          </a:xfrm>
          <a:prstGeom prst="rect">
            <a:avLst/>
          </a:prstGeom>
        </p:spPr>
        <p:txBody>
          <a:bodyPr anchor="ctr" anchorCtr="0">
            <a:normAutofit/>
          </a:bodyPr>
          <a:lstStyle>
            <a:lvl1pPr marL="342900" marR="0" indent="-342900" algn="ctr" defTabSz="914400" rtl="0" eaLnBrk="1" fontAlgn="auto" latinLnBrk="0" hangingPunct="1">
              <a:lnSpc>
                <a:spcPct val="100000"/>
              </a:lnSpc>
              <a:spcBef>
                <a:spcPct val="20000"/>
              </a:spcBef>
              <a:spcAft>
                <a:spcPts val="0"/>
              </a:spcAft>
              <a:buClrTx/>
              <a:buSzTx/>
              <a:buFont typeface="Arial" pitchFamily="34" charset="0"/>
              <a:buNone/>
              <a:tabLst/>
              <a:defRPr sz="1800">
                <a:solidFill>
                  <a:schemeClr val="bg1">
                    <a:lumMod val="95000"/>
                  </a:schemeClr>
                </a:solidFill>
              </a:defRPr>
            </a:lvl1pPr>
          </a:lstStyle>
          <a:p>
            <a:r>
              <a:rPr lang="en-US" dirty="0" smtClean="0"/>
              <a:t>Nonparametric Bayesian Classification</a:t>
            </a:r>
          </a:p>
        </p:txBody>
      </p:sp>
    </p:spTree>
    <p:extLst>
      <p:ext uri="{BB962C8B-B14F-4D97-AF65-F5344CB8AC3E}">
        <p14:creationId xmlns:p14="http://schemas.microsoft.com/office/powerpoint/2010/main" xmlns="" val="3804835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36550" y="1440000"/>
            <a:ext cx="8426450" cy="5181600"/>
          </a:xfrm>
        </p:spPr>
        <p:txBody>
          <a:bodyPr/>
          <a:lstStyle>
            <a:lvl1pPr>
              <a:defRPr b="1">
                <a:latin typeface="Cambria" panose="02040503050406030204" pitchFamily="18" charset="0"/>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7"/>
          <p:cNvSpPr>
            <a:spLocks noGrp="1" noChangeArrowheads="1"/>
          </p:cNvSpPr>
          <p:nvPr>
            <p:ph type="ftr" sz="quarter" idx="10"/>
          </p:nvPr>
        </p:nvSpPr>
        <p:spPr/>
        <p:txBody>
          <a:bodyPr/>
          <a:lstStyle>
            <a:lvl1pPr>
              <a:defRPr/>
            </a:lvl1pPr>
          </a:lstStyle>
          <a:p>
            <a:pPr>
              <a:defRPr/>
            </a:pPr>
            <a:r>
              <a:rPr lang="en-US" altLang="zh-CN" smtClean="0">
                <a:solidFill>
                  <a:srgbClr val="000000"/>
                </a:solidFill>
              </a:rPr>
              <a:t>Wireless Networking, Signal Processing, &amp; Security Lab                            21                           Dept. of ECE, University of Houston, </a:t>
            </a:r>
            <a:endParaRPr lang="zh-CN" altLang="zh-CN" dirty="0">
              <a:solidFill>
                <a:srgbClr val="000000"/>
              </a:solidFill>
            </a:endParaRPr>
          </a:p>
        </p:txBody>
      </p:sp>
      <p:sp>
        <p:nvSpPr>
          <p:cNvPr id="5" name="Rectangle 8"/>
          <p:cNvSpPr>
            <a:spLocks noGrp="1" noChangeArrowheads="1"/>
          </p:cNvSpPr>
          <p:nvPr>
            <p:ph type="sldNum" sz="quarter" idx="11"/>
          </p:nvPr>
        </p:nvSpPr>
        <p:spPr>
          <a:xfrm>
            <a:off x="4114800" y="6477000"/>
            <a:ext cx="608013" cy="303213"/>
          </a:xfrm>
        </p:spPr>
        <p:txBody>
          <a:bodyPr/>
          <a:lstStyle>
            <a:lvl1pPr>
              <a:defRPr/>
            </a:lvl1pPr>
          </a:lstStyle>
          <a:p>
            <a:pPr>
              <a:defRPr/>
            </a:pPr>
            <a:r>
              <a:rPr lang="en-US" dirty="0">
                <a:solidFill>
                  <a:srgbClr val="000000"/>
                </a:solidFill>
              </a:rPr>
              <a:t>[</a:t>
            </a:r>
            <a:fld id="{76C16D65-260D-406F-A2BF-AB769FEB7B8A}" type="slidenum">
              <a:rPr lang="en-US">
                <a:solidFill>
                  <a:srgbClr val="000000"/>
                </a:solidFill>
              </a:rPr>
              <a:pPr>
                <a:defRPr/>
              </a:pPr>
              <a:t>‹#›</a:t>
            </a:fld>
            <a:r>
              <a:rPr lang="en-US" dirty="0">
                <a:solidFill>
                  <a:srgbClr val="000000"/>
                </a:solidFill>
              </a:rPr>
              <a:t>]</a:t>
            </a:r>
          </a:p>
        </p:txBody>
      </p:sp>
    </p:spTree>
    <p:extLst>
      <p:ext uri="{BB962C8B-B14F-4D97-AF65-F5344CB8AC3E}">
        <p14:creationId xmlns:p14="http://schemas.microsoft.com/office/powerpoint/2010/main" xmlns="" val="2803478930"/>
      </p:ext>
    </p:extLst>
  </p:cSld>
  <p:clrMapOvr>
    <a:masterClrMapping/>
  </p:clrMapOvr>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990600"/>
            <a:ext cx="6934200" cy="762000"/>
          </a:xfrm>
          <a:prstGeom prst="rect">
            <a:avLst/>
          </a:prstGeom>
          <a:noFill/>
        </p:spPr>
        <p:txBody>
          <a:bodyPr>
            <a:normAutofit/>
          </a:bodyPr>
          <a:lstStyle>
            <a:lvl1pPr algn="l">
              <a:defRPr sz="3200">
                <a:solidFill>
                  <a:schemeClr val="tx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905000"/>
            <a:ext cx="8229600" cy="4191000"/>
          </a:xfrm>
          <a:prstGeom prst="rect">
            <a:avLst/>
          </a:prstGeom>
        </p:spPr>
        <p:txBody>
          <a:bodyPr/>
          <a:lstStyle>
            <a:lvl1pPr>
              <a:defRPr sz="2400"/>
            </a:lvl1pPr>
            <a:lvl2pPr>
              <a:defRPr sz="2200"/>
            </a:lvl2pPr>
            <a:lvl3pPr>
              <a:defRPr sz="2000"/>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8" name="Straight Connector 7"/>
          <p:cNvCxnSpPr/>
          <p:nvPr/>
        </p:nvCxnSpPr>
        <p:spPr>
          <a:xfrm>
            <a:off x="228600" y="1676400"/>
            <a:ext cx="6629400" cy="0"/>
          </a:xfrm>
          <a:prstGeom prst="line">
            <a:avLst/>
          </a:prstGeom>
          <a:ln w="50800" cap="rnd" cmpd="sng">
            <a:gradFill flip="none" rotWithShape="1">
              <a:gsLst>
                <a:gs pos="0">
                  <a:srgbClr val="000000"/>
                </a:gs>
                <a:gs pos="50000">
                  <a:schemeClr val="accent1">
                    <a:tint val="44500"/>
                    <a:satMod val="160000"/>
                  </a:schemeClr>
                </a:gs>
                <a:gs pos="100000">
                  <a:schemeClr val="accent1">
                    <a:tint val="23500"/>
                    <a:satMod val="160000"/>
                  </a:schemeClr>
                </a:gs>
              </a:gsLst>
              <a:path path="circle">
                <a:fillToRect l="100000" t="100000"/>
              </a:path>
              <a:tileRect r="-100000" b="-100000"/>
            </a:gradFill>
          </a:ln>
          <a:effectLst>
            <a:outerShdw blurRad="50800" dist="25400" dir="51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 name="Text Placeholder 12"/>
          <p:cNvSpPr>
            <a:spLocks noGrp="1"/>
          </p:cNvSpPr>
          <p:nvPr>
            <p:ph type="body" sz="quarter" idx="10" hasCustomPrompt="1"/>
          </p:nvPr>
        </p:nvSpPr>
        <p:spPr>
          <a:xfrm>
            <a:off x="2209800" y="152400"/>
            <a:ext cx="6553200" cy="533400"/>
          </a:xfrm>
          <a:prstGeom prst="rect">
            <a:avLst/>
          </a:prstGeom>
        </p:spPr>
        <p:txBody>
          <a:bodyPr anchor="ctr" anchorCtr="0">
            <a:normAutofit/>
          </a:bodyPr>
          <a:lstStyle>
            <a:lvl1pPr marL="342900" marR="0" indent="-342900" algn="ctr" defTabSz="914400" rtl="0" eaLnBrk="1" fontAlgn="auto" latinLnBrk="0" hangingPunct="1">
              <a:lnSpc>
                <a:spcPct val="100000"/>
              </a:lnSpc>
              <a:spcBef>
                <a:spcPct val="20000"/>
              </a:spcBef>
              <a:spcAft>
                <a:spcPts val="0"/>
              </a:spcAft>
              <a:buClrTx/>
              <a:buSzTx/>
              <a:buFont typeface="Arial" pitchFamily="34" charset="0"/>
              <a:buNone/>
              <a:tabLst/>
              <a:defRPr sz="1800">
                <a:solidFill>
                  <a:schemeClr val="bg1">
                    <a:lumMod val="95000"/>
                  </a:schemeClr>
                </a:solidFill>
              </a:defRPr>
            </a:lvl1pPr>
          </a:lstStyle>
          <a:p>
            <a:r>
              <a:rPr lang="en-US" dirty="0" smtClean="0"/>
              <a:t>Nonparametric Bayesian Classification</a:t>
            </a:r>
          </a:p>
        </p:txBody>
      </p:sp>
    </p:spTree>
    <p:extLst>
      <p:ext uri="{BB962C8B-B14F-4D97-AF65-F5344CB8AC3E}">
        <p14:creationId xmlns:p14="http://schemas.microsoft.com/office/powerpoint/2010/main" xmlns="" val="38048351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990600"/>
            <a:ext cx="6934200" cy="762000"/>
          </a:xfrm>
          <a:prstGeom prst="rect">
            <a:avLst/>
          </a:prstGeom>
          <a:noFill/>
        </p:spPr>
        <p:txBody>
          <a:bodyPr>
            <a:normAutofit/>
          </a:bodyPr>
          <a:lstStyle>
            <a:lvl1pPr algn="l">
              <a:defRPr sz="3200">
                <a:solidFill>
                  <a:schemeClr val="tx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905000"/>
            <a:ext cx="8229600" cy="4191000"/>
          </a:xfrm>
          <a:prstGeom prst="rect">
            <a:avLst/>
          </a:prstGeom>
        </p:spPr>
        <p:txBody>
          <a:bodyPr/>
          <a:lstStyle>
            <a:lvl1pPr>
              <a:defRPr sz="2400"/>
            </a:lvl1pPr>
            <a:lvl2pPr>
              <a:defRPr sz="2200"/>
            </a:lvl2pPr>
            <a:lvl3pPr>
              <a:defRPr sz="2000"/>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8" name="Straight Connector 7"/>
          <p:cNvCxnSpPr/>
          <p:nvPr/>
        </p:nvCxnSpPr>
        <p:spPr>
          <a:xfrm>
            <a:off x="228600" y="1676400"/>
            <a:ext cx="6629400" cy="0"/>
          </a:xfrm>
          <a:prstGeom prst="line">
            <a:avLst/>
          </a:prstGeom>
          <a:ln w="50800" cap="rnd" cmpd="sng">
            <a:gradFill flip="none" rotWithShape="1">
              <a:gsLst>
                <a:gs pos="0">
                  <a:srgbClr val="000000"/>
                </a:gs>
                <a:gs pos="50000">
                  <a:schemeClr val="accent1">
                    <a:tint val="44500"/>
                    <a:satMod val="160000"/>
                  </a:schemeClr>
                </a:gs>
                <a:gs pos="100000">
                  <a:schemeClr val="accent1">
                    <a:tint val="23500"/>
                    <a:satMod val="160000"/>
                  </a:schemeClr>
                </a:gs>
              </a:gsLst>
              <a:path path="circle">
                <a:fillToRect l="100000" t="100000"/>
              </a:path>
              <a:tileRect r="-100000" b="-100000"/>
            </a:gradFill>
          </a:ln>
          <a:effectLst>
            <a:outerShdw blurRad="50800" dist="25400" dir="51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 name="Text Placeholder 12"/>
          <p:cNvSpPr>
            <a:spLocks noGrp="1"/>
          </p:cNvSpPr>
          <p:nvPr>
            <p:ph type="body" sz="quarter" idx="10" hasCustomPrompt="1"/>
          </p:nvPr>
        </p:nvSpPr>
        <p:spPr>
          <a:xfrm>
            <a:off x="2209800" y="152400"/>
            <a:ext cx="6553200" cy="533400"/>
          </a:xfrm>
          <a:prstGeom prst="rect">
            <a:avLst/>
          </a:prstGeom>
        </p:spPr>
        <p:txBody>
          <a:bodyPr anchor="ctr" anchorCtr="0">
            <a:normAutofit/>
          </a:bodyPr>
          <a:lstStyle>
            <a:lvl1pPr marL="342900" marR="0" indent="-342900" algn="ctr" defTabSz="914400" rtl="0" eaLnBrk="1" fontAlgn="auto" latinLnBrk="0" hangingPunct="1">
              <a:lnSpc>
                <a:spcPct val="100000"/>
              </a:lnSpc>
              <a:spcBef>
                <a:spcPct val="20000"/>
              </a:spcBef>
              <a:spcAft>
                <a:spcPts val="0"/>
              </a:spcAft>
              <a:buClrTx/>
              <a:buSzTx/>
              <a:buFont typeface="Arial" pitchFamily="34" charset="0"/>
              <a:buNone/>
              <a:tabLst/>
              <a:defRPr sz="1800">
                <a:solidFill>
                  <a:schemeClr val="bg1">
                    <a:lumMod val="95000"/>
                  </a:schemeClr>
                </a:solidFill>
              </a:defRPr>
            </a:lvl1pPr>
          </a:lstStyle>
          <a:p>
            <a:r>
              <a:rPr lang="en-US" dirty="0" smtClean="0"/>
              <a:t>Nonparametric Bayesian Classification</a:t>
            </a:r>
          </a:p>
        </p:txBody>
      </p:sp>
    </p:spTree>
    <p:extLst>
      <p:ext uri="{BB962C8B-B14F-4D97-AF65-F5344CB8AC3E}">
        <p14:creationId xmlns:p14="http://schemas.microsoft.com/office/powerpoint/2010/main" xmlns="" val="38048351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50938" y="214313"/>
            <a:ext cx="7793037" cy="1004887"/>
          </a:xfrm>
        </p:spPr>
        <p:txBody>
          <a:bodyPr/>
          <a:lstStyle/>
          <a:p>
            <a:r>
              <a:rPr lang="en-US" altLang="ko-KR" smtClean="0"/>
              <a:t>Click to edit Master title style</a:t>
            </a:r>
            <a:endParaRPr lang="ko-KR" altLang="en-US"/>
          </a:p>
        </p:txBody>
      </p:sp>
      <p:sp>
        <p:nvSpPr>
          <p:cNvPr id="3" name="Table Placeholder 2"/>
          <p:cNvSpPr>
            <a:spLocks noGrp="1"/>
          </p:cNvSpPr>
          <p:nvPr>
            <p:ph type="tbl" idx="1"/>
          </p:nvPr>
        </p:nvSpPr>
        <p:spPr>
          <a:xfrm>
            <a:off x="1182688" y="1524000"/>
            <a:ext cx="7772400" cy="4608513"/>
          </a:xfrm>
        </p:spPr>
        <p:txBody>
          <a:bodyPr/>
          <a:lstStyle/>
          <a:p>
            <a:pPr lvl="0"/>
            <a:endParaRPr lang="ko-KR" altLang="en-US" noProof="0"/>
          </a:p>
        </p:txBody>
      </p:sp>
      <p:sp>
        <p:nvSpPr>
          <p:cNvPr id="4" name="Date Placeholder 3"/>
          <p:cNvSpPr>
            <a:spLocks noGrp="1"/>
          </p:cNvSpPr>
          <p:nvPr>
            <p:ph type="dt" sz="half" idx="10"/>
          </p:nvPr>
        </p:nvSpPr>
        <p:spPr>
          <a:xfrm>
            <a:off x="1162050" y="6243638"/>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Gulim" pitchFamily="34" charset="-127"/>
              </a:defRPr>
            </a:lvl1pPr>
          </a:lstStyle>
          <a:p>
            <a:endParaRPr lang="en-US" altLang="ko-KR"/>
          </a:p>
        </p:txBody>
      </p:sp>
      <p:sp>
        <p:nvSpPr>
          <p:cNvPr id="5" name="Footer Placeholder 4"/>
          <p:cNvSpPr>
            <a:spLocks noGrp="1"/>
          </p:cNvSpPr>
          <p:nvPr>
            <p:ph type="ftr" sz="quarter" idx="11"/>
          </p:nvPr>
        </p:nvSpPr>
        <p:spPr>
          <a:xfrm>
            <a:off x="3657600" y="6243638"/>
            <a:ext cx="2895600" cy="457200"/>
          </a:xfrm>
        </p:spPr>
        <p:txBody>
          <a:bodyPr/>
          <a:lstStyle>
            <a:lvl1pPr>
              <a:defRPr/>
            </a:lvl1pPr>
          </a:lstStyle>
          <a:p>
            <a:endParaRPr lang="en-US" altLang="ko-KR"/>
          </a:p>
        </p:txBody>
      </p:sp>
      <p:sp>
        <p:nvSpPr>
          <p:cNvPr id="6" name="Slide Number Placeholder 5"/>
          <p:cNvSpPr>
            <a:spLocks noGrp="1"/>
          </p:cNvSpPr>
          <p:nvPr>
            <p:ph type="sldNum" sz="quarter" idx="12"/>
          </p:nvPr>
        </p:nvSpPr>
        <p:spPr>
          <a:xfrm>
            <a:off x="7042150" y="6243638"/>
            <a:ext cx="1905000" cy="457200"/>
          </a:xfrm>
        </p:spPr>
        <p:txBody>
          <a:bodyPr/>
          <a:lstStyle>
            <a:lvl1pPr>
              <a:defRPr>
                <a:ea typeface="Gulim" pitchFamily="34" charset="-127"/>
              </a:defRPr>
            </a:lvl1pPr>
          </a:lstStyle>
          <a:p>
            <a:fld id="{0A27700D-C15F-4FEA-A266-EBA71A9D134F}" type="slidenum">
              <a:rPr lang="en-US" altLang="ko-KR"/>
              <a:pPr/>
              <a:t>‹#›</a:t>
            </a:fld>
            <a:endParaRPr lang="en-US" altLang="ko-K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ftr" sz="quarter" idx="10"/>
          </p:nvPr>
        </p:nvSpPr>
        <p:spPr/>
        <p:txBody>
          <a:bodyPr/>
          <a:lstStyle>
            <a:lvl1pPr>
              <a:defRPr/>
            </a:lvl1pPr>
          </a:lstStyle>
          <a:p>
            <a:pPr>
              <a:defRPr/>
            </a:pPr>
            <a:r>
              <a:rPr lang="en-US" altLang="zh-CN" smtClean="0">
                <a:solidFill>
                  <a:srgbClr val="000000"/>
                </a:solidFill>
              </a:rPr>
              <a:t>Wireless Networking, Signal Processing, &amp; Security Lab                            21                           Dept. of ECE, University of Houston, </a:t>
            </a:r>
            <a:endParaRPr lang="zh-CN" altLang="zh-CN">
              <a:solidFill>
                <a:srgbClr val="000000"/>
              </a:solidFill>
            </a:endParaRPr>
          </a:p>
        </p:txBody>
      </p:sp>
      <p:sp>
        <p:nvSpPr>
          <p:cNvPr id="5" name="Rectangle 8"/>
          <p:cNvSpPr>
            <a:spLocks noGrp="1" noChangeArrowheads="1"/>
          </p:cNvSpPr>
          <p:nvPr>
            <p:ph type="sldNum" sz="quarter" idx="11"/>
          </p:nvPr>
        </p:nvSpPr>
        <p:spPr/>
        <p:txBody>
          <a:bodyPr/>
          <a:lstStyle>
            <a:lvl1pPr>
              <a:defRPr/>
            </a:lvl1pPr>
          </a:lstStyle>
          <a:p>
            <a:pPr>
              <a:defRPr/>
            </a:pPr>
            <a:r>
              <a:rPr lang="en-US">
                <a:solidFill>
                  <a:srgbClr val="000000"/>
                </a:solidFill>
              </a:rPr>
              <a:t>[</a:t>
            </a:r>
            <a:fld id="{801C6EA7-2164-4C82-8303-89971972819E}" type="slidenum">
              <a:rPr lang="en-US">
                <a:solidFill>
                  <a:srgbClr val="000000"/>
                </a:solidFill>
              </a:rPr>
              <a:pPr>
                <a:defRPr/>
              </a:pPr>
              <a:t>‹#›</a:t>
            </a:fld>
            <a:r>
              <a:rPr lang="en-US">
                <a:solidFill>
                  <a:srgbClr val="000000"/>
                </a:solidFill>
              </a:rPr>
              <a:t>]</a:t>
            </a:r>
          </a:p>
        </p:txBody>
      </p:sp>
    </p:spTree>
    <p:extLst>
      <p:ext uri="{BB962C8B-B14F-4D97-AF65-F5344CB8AC3E}">
        <p14:creationId xmlns:p14="http://schemas.microsoft.com/office/powerpoint/2010/main" xmlns="" val="1003578624"/>
      </p:ext>
    </p:extLst>
  </p:cSld>
  <p:clrMapOvr>
    <a:masterClrMapping/>
  </p:clrMapOvr>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36550" y="1143000"/>
            <a:ext cx="4137025"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975" y="1143000"/>
            <a:ext cx="4137025"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ftr" sz="quarter" idx="10"/>
          </p:nvPr>
        </p:nvSpPr>
        <p:spPr/>
        <p:txBody>
          <a:bodyPr/>
          <a:lstStyle>
            <a:lvl1pPr>
              <a:defRPr/>
            </a:lvl1pPr>
          </a:lstStyle>
          <a:p>
            <a:pPr>
              <a:defRPr/>
            </a:pPr>
            <a:r>
              <a:rPr lang="en-US" altLang="zh-CN" smtClean="0">
                <a:solidFill>
                  <a:srgbClr val="000000"/>
                </a:solidFill>
              </a:rPr>
              <a:t>Wireless Networking, Signal Processing, &amp; Security Lab                            21                           Dept. of ECE, University of Houston, </a:t>
            </a:r>
            <a:endParaRPr lang="zh-CN" altLang="zh-CN">
              <a:solidFill>
                <a:srgbClr val="000000"/>
              </a:solidFill>
            </a:endParaRPr>
          </a:p>
        </p:txBody>
      </p:sp>
      <p:sp>
        <p:nvSpPr>
          <p:cNvPr id="6" name="Rectangle 8"/>
          <p:cNvSpPr>
            <a:spLocks noGrp="1" noChangeArrowheads="1"/>
          </p:cNvSpPr>
          <p:nvPr>
            <p:ph type="sldNum" sz="quarter" idx="11"/>
          </p:nvPr>
        </p:nvSpPr>
        <p:spPr/>
        <p:txBody>
          <a:bodyPr/>
          <a:lstStyle>
            <a:lvl1pPr>
              <a:defRPr/>
            </a:lvl1pPr>
          </a:lstStyle>
          <a:p>
            <a:pPr>
              <a:defRPr/>
            </a:pPr>
            <a:r>
              <a:rPr lang="en-US">
                <a:solidFill>
                  <a:srgbClr val="000000"/>
                </a:solidFill>
              </a:rPr>
              <a:t>[</a:t>
            </a:r>
            <a:fld id="{4DC748D0-2B87-4AD8-8DD4-9E54CC3EE53E}" type="slidenum">
              <a:rPr lang="en-US">
                <a:solidFill>
                  <a:srgbClr val="000000"/>
                </a:solidFill>
              </a:rPr>
              <a:pPr>
                <a:defRPr/>
              </a:pPr>
              <a:t>‹#›</a:t>
            </a:fld>
            <a:r>
              <a:rPr lang="en-US">
                <a:solidFill>
                  <a:srgbClr val="000000"/>
                </a:solidFill>
              </a:rPr>
              <a:t>]</a:t>
            </a:r>
          </a:p>
        </p:txBody>
      </p:sp>
    </p:spTree>
    <p:extLst>
      <p:ext uri="{BB962C8B-B14F-4D97-AF65-F5344CB8AC3E}">
        <p14:creationId xmlns:p14="http://schemas.microsoft.com/office/powerpoint/2010/main" xmlns="" val="3637993550"/>
      </p:ext>
    </p:extLst>
  </p:cSld>
  <p:clrMapOvr>
    <a:masterClrMapping/>
  </p:clrMapOvr>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ftr" sz="quarter" idx="10"/>
          </p:nvPr>
        </p:nvSpPr>
        <p:spPr/>
        <p:txBody>
          <a:bodyPr/>
          <a:lstStyle>
            <a:lvl1pPr>
              <a:defRPr/>
            </a:lvl1pPr>
          </a:lstStyle>
          <a:p>
            <a:pPr>
              <a:defRPr/>
            </a:pPr>
            <a:r>
              <a:rPr lang="en-US" altLang="zh-CN" smtClean="0">
                <a:solidFill>
                  <a:srgbClr val="000000"/>
                </a:solidFill>
              </a:rPr>
              <a:t>Wireless Networking, Signal Processing, &amp; Security Lab                            21                           Dept. of ECE, University of Houston, </a:t>
            </a:r>
            <a:endParaRPr lang="zh-CN" altLang="zh-CN">
              <a:solidFill>
                <a:srgbClr val="000000"/>
              </a:solidFill>
            </a:endParaRPr>
          </a:p>
        </p:txBody>
      </p:sp>
      <p:sp>
        <p:nvSpPr>
          <p:cNvPr id="8" name="Rectangle 8"/>
          <p:cNvSpPr>
            <a:spLocks noGrp="1" noChangeArrowheads="1"/>
          </p:cNvSpPr>
          <p:nvPr>
            <p:ph type="sldNum" sz="quarter" idx="11"/>
          </p:nvPr>
        </p:nvSpPr>
        <p:spPr/>
        <p:txBody>
          <a:bodyPr/>
          <a:lstStyle>
            <a:lvl1pPr>
              <a:defRPr/>
            </a:lvl1pPr>
          </a:lstStyle>
          <a:p>
            <a:pPr>
              <a:defRPr/>
            </a:pPr>
            <a:r>
              <a:rPr lang="en-US">
                <a:solidFill>
                  <a:srgbClr val="000000"/>
                </a:solidFill>
              </a:rPr>
              <a:t>[</a:t>
            </a:r>
            <a:fld id="{89D98498-6952-446D-957F-EBB445B5C730}" type="slidenum">
              <a:rPr lang="en-US">
                <a:solidFill>
                  <a:srgbClr val="000000"/>
                </a:solidFill>
              </a:rPr>
              <a:pPr>
                <a:defRPr/>
              </a:pPr>
              <a:t>‹#›</a:t>
            </a:fld>
            <a:r>
              <a:rPr lang="en-US">
                <a:solidFill>
                  <a:srgbClr val="000000"/>
                </a:solidFill>
              </a:rPr>
              <a:t>]</a:t>
            </a:r>
          </a:p>
        </p:txBody>
      </p:sp>
    </p:spTree>
    <p:extLst>
      <p:ext uri="{BB962C8B-B14F-4D97-AF65-F5344CB8AC3E}">
        <p14:creationId xmlns:p14="http://schemas.microsoft.com/office/powerpoint/2010/main" xmlns="" val="1333367269"/>
      </p:ext>
    </p:extLst>
  </p:cSld>
  <p:clrMapOvr>
    <a:masterClrMapping/>
  </p:clrMapOvr>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defRPr>
            </a:lvl1pPr>
          </a:lstStyle>
          <a:p>
            <a:r>
              <a:rPr lang="en-US" dirty="0" smtClean="0"/>
              <a:t>Click to edit Master title style</a:t>
            </a:r>
            <a:endParaRPr lang="en-US" dirty="0"/>
          </a:p>
        </p:txBody>
      </p:sp>
      <p:sp>
        <p:nvSpPr>
          <p:cNvPr id="3" name="Rectangle 7"/>
          <p:cNvSpPr>
            <a:spLocks noGrp="1" noChangeArrowheads="1"/>
          </p:cNvSpPr>
          <p:nvPr>
            <p:ph type="ftr" sz="quarter" idx="10"/>
          </p:nvPr>
        </p:nvSpPr>
        <p:spPr/>
        <p:txBody>
          <a:bodyPr/>
          <a:lstStyle>
            <a:lvl1pPr>
              <a:defRPr/>
            </a:lvl1pPr>
          </a:lstStyle>
          <a:p>
            <a:pPr>
              <a:defRPr/>
            </a:pPr>
            <a:r>
              <a:rPr lang="en-US" altLang="zh-CN" smtClean="0">
                <a:solidFill>
                  <a:srgbClr val="000000"/>
                </a:solidFill>
              </a:rPr>
              <a:t>Wireless Networking, Signal Processing, &amp; Security Lab                            21                           Dept. of ECE, University of Houston, </a:t>
            </a:r>
            <a:endParaRPr lang="zh-CN" altLang="zh-CN">
              <a:solidFill>
                <a:srgbClr val="000000"/>
              </a:solidFill>
            </a:endParaRPr>
          </a:p>
        </p:txBody>
      </p:sp>
      <p:sp>
        <p:nvSpPr>
          <p:cNvPr id="4" name="Rectangle 8"/>
          <p:cNvSpPr>
            <a:spLocks noGrp="1" noChangeArrowheads="1"/>
          </p:cNvSpPr>
          <p:nvPr>
            <p:ph type="sldNum" sz="quarter" idx="11"/>
          </p:nvPr>
        </p:nvSpPr>
        <p:spPr/>
        <p:txBody>
          <a:bodyPr/>
          <a:lstStyle>
            <a:lvl1pPr>
              <a:defRPr/>
            </a:lvl1pPr>
          </a:lstStyle>
          <a:p>
            <a:pPr>
              <a:defRPr/>
            </a:pPr>
            <a:r>
              <a:rPr lang="en-US">
                <a:solidFill>
                  <a:srgbClr val="000000"/>
                </a:solidFill>
              </a:rPr>
              <a:t>[</a:t>
            </a:r>
            <a:fld id="{C285F824-C659-4E88-BC06-F14550A1EB11}" type="slidenum">
              <a:rPr lang="en-US">
                <a:solidFill>
                  <a:srgbClr val="000000"/>
                </a:solidFill>
              </a:rPr>
              <a:pPr>
                <a:defRPr/>
              </a:pPr>
              <a:t>‹#›</a:t>
            </a:fld>
            <a:r>
              <a:rPr lang="en-US">
                <a:solidFill>
                  <a:srgbClr val="000000"/>
                </a:solidFill>
              </a:rPr>
              <a:t>]</a:t>
            </a:r>
          </a:p>
        </p:txBody>
      </p:sp>
    </p:spTree>
    <p:extLst>
      <p:ext uri="{BB962C8B-B14F-4D97-AF65-F5344CB8AC3E}">
        <p14:creationId xmlns:p14="http://schemas.microsoft.com/office/powerpoint/2010/main" xmlns="" val="683042350"/>
      </p:ext>
    </p:extLst>
  </p:cSld>
  <p:clrMapOvr>
    <a:masterClrMapping/>
  </p:clrMapOvr>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ftr" sz="quarter" idx="10"/>
          </p:nvPr>
        </p:nvSpPr>
        <p:spPr/>
        <p:txBody>
          <a:bodyPr/>
          <a:lstStyle>
            <a:lvl1pPr>
              <a:defRPr/>
            </a:lvl1pPr>
          </a:lstStyle>
          <a:p>
            <a:pPr>
              <a:defRPr/>
            </a:pPr>
            <a:r>
              <a:rPr lang="en-US" altLang="zh-CN" smtClean="0">
                <a:solidFill>
                  <a:srgbClr val="000000"/>
                </a:solidFill>
              </a:rPr>
              <a:t>Wireless Networking, Signal Processing, &amp; Security Lab                            21                           Dept. of ECE, University of Houston, </a:t>
            </a:r>
            <a:endParaRPr lang="zh-CN" altLang="zh-CN">
              <a:solidFill>
                <a:srgbClr val="000000"/>
              </a:solidFill>
            </a:endParaRPr>
          </a:p>
        </p:txBody>
      </p:sp>
      <p:sp>
        <p:nvSpPr>
          <p:cNvPr id="3" name="Rectangle 8"/>
          <p:cNvSpPr>
            <a:spLocks noGrp="1" noChangeArrowheads="1"/>
          </p:cNvSpPr>
          <p:nvPr>
            <p:ph type="sldNum" sz="quarter" idx="11"/>
          </p:nvPr>
        </p:nvSpPr>
        <p:spPr/>
        <p:txBody>
          <a:bodyPr/>
          <a:lstStyle>
            <a:lvl1pPr>
              <a:defRPr/>
            </a:lvl1pPr>
          </a:lstStyle>
          <a:p>
            <a:pPr>
              <a:defRPr/>
            </a:pPr>
            <a:r>
              <a:rPr lang="en-US">
                <a:solidFill>
                  <a:srgbClr val="000000"/>
                </a:solidFill>
              </a:rPr>
              <a:t>[</a:t>
            </a:r>
            <a:fld id="{3C35E7F2-B8D7-40DA-8682-7DBE12C5AF13}" type="slidenum">
              <a:rPr lang="en-US">
                <a:solidFill>
                  <a:srgbClr val="000000"/>
                </a:solidFill>
              </a:rPr>
              <a:pPr>
                <a:defRPr/>
              </a:pPr>
              <a:t>‹#›</a:t>
            </a:fld>
            <a:r>
              <a:rPr lang="en-US">
                <a:solidFill>
                  <a:srgbClr val="000000"/>
                </a:solidFill>
              </a:rPr>
              <a:t>]</a:t>
            </a:r>
          </a:p>
        </p:txBody>
      </p:sp>
    </p:spTree>
    <p:extLst>
      <p:ext uri="{BB962C8B-B14F-4D97-AF65-F5344CB8AC3E}">
        <p14:creationId xmlns:p14="http://schemas.microsoft.com/office/powerpoint/2010/main" xmlns="" val="3778439591"/>
      </p:ext>
    </p:extLst>
  </p:cSld>
  <p:clrMapOvr>
    <a:masterClrMapping/>
  </p:clrMapOvr>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ftr" sz="quarter" idx="10"/>
          </p:nvPr>
        </p:nvSpPr>
        <p:spPr/>
        <p:txBody>
          <a:bodyPr/>
          <a:lstStyle>
            <a:lvl1pPr>
              <a:defRPr/>
            </a:lvl1pPr>
          </a:lstStyle>
          <a:p>
            <a:pPr>
              <a:defRPr/>
            </a:pPr>
            <a:r>
              <a:rPr lang="en-US" altLang="zh-CN" smtClean="0">
                <a:solidFill>
                  <a:srgbClr val="000000"/>
                </a:solidFill>
              </a:rPr>
              <a:t>Wireless Networking, Signal Processing, &amp; Security Lab                            21                           Dept. of ECE, University of Houston, </a:t>
            </a:r>
            <a:endParaRPr lang="zh-CN" altLang="zh-CN">
              <a:solidFill>
                <a:srgbClr val="000000"/>
              </a:solidFill>
            </a:endParaRPr>
          </a:p>
        </p:txBody>
      </p:sp>
      <p:sp>
        <p:nvSpPr>
          <p:cNvPr id="6" name="Rectangle 8"/>
          <p:cNvSpPr>
            <a:spLocks noGrp="1" noChangeArrowheads="1"/>
          </p:cNvSpPr>
          <p:nvPr>
            <p:ph type="sldNum" sz="quarter" idx="11"/>
          </p:nvPr>
        </p:nvSpPr>
        <p:spPr/>
        <p:txBody>
          <a:bodyPr/>
          <a:lstStyle>
            <a:lvl1pPr>
              <a:defRPr/>
            </a:lvl1pPr>
          </a:lstStyle>
          <a:p>
            <a:pPr>
              <a:defRPr/>
            </a:pPr>
            <a:r>
              <a:rPr lang="en-US">
                <a:solidFill>
                  <a:srgbClr val="000000"/>
                </a:solidFill>
              </a:rPr>
              <a:t>[</a:t>
            </a:r>
            <a:fld id="{C3739F60-DF12-4B84-8C32-14D57A54C7B5}" type="slidenum">
              <a:rPr lang="en-US">
                <a:solidFill>
                  <a:srgbClr val="000000"/>
                </a:solidFill>
              </a:rPr>
              <a:pPr>
                <a:defRPr/>
              </a:pPr>
              <a:t>‹#›</a:t>
            </a:fld>
            <a:r>
              <a:rPr lang="en-US">
                <a:solidFill>
                  <a:srgbClr val="000000"/>
                </a:solidFill>
              </a:rPr>
              <a:t>]</a:t>
            </a:r>
          </a:p>
        </p:txBody>
      </p:sp>
    </p:spTree>
    <p:extLst>
      <p:ext uri="{BB962C8B-B14F-4D97-AF65-F5344CB8AC3E}">
        <p14:creationId xmlns:p14="http://schemas.microsoft.com/office/powerpoint/2010/main" xmlns="" val="2200092143"/>
      </p:ext>
    </p:extLst>
  </p:cSld>
  <p:clrMapOvr>
    <a:masterClrMapping/>
  </p:clrMapOvr>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ftr" sz="quarter" idx="10"/>
          </p:nvPr>
        </p:nvSpPr>
        <p:spPr/>
        <p:txBody>
          <a:bodyPr/>
          <a:lstStyle>
            <a:lvl1pPr>
              <a:defRPr/>
            </a:lvl1pPr>
          </a:lstStyle>
          <a:p>
            <a:pPr>
              <a:defRPr/>
            </a:pPr>
            <a:r>
              <a:rPr lang="en-US" altLang="zh-CN" smtClean="0">
                <a:solidFill>
                  <a:srgbClr val="000000"/>
                </a:solidFill>
              </a:rPr>
              <a:t>Wireless Networking, Signal Processing, &amp; Security Lab                            21                           Dept. of ECE, University of Houston, </a:t>
            </a:r>
            <a:endParaRPr lang="zh-CN" altLang="zh-CN">
              <a:solidFill>
                <a:srgbClr val="000000"/>
              </a:solidFill>
            </a:endParaRPr>
          </a:p>
        </p:txBody>
      </p:sp>
      <p:sp>
        <p:nvSpPr>
          <p:cNvPr id="6" name="Rectangle 8"/>
          <p:cNvSpPr>
            <a:spLocks noGrp="1" noChangeArrowheads="1"/>
          </p:cNvSpPr>
          <p:nvPr>
            <p:ph type="sldNum" sz="quarter" idx="11"/>
          </p:nvPr>
        </p:nvSpPr>
        <p:spPr/>
        <p:txBody>
          <a:bodyPr/>
          <a:lstStyle>
            <a:lvl1pPr>
              <a:defRPr/>
            </a:lvl1pPr>
          </a:lstStyle>
          <a:p>
            <a:pPr>
              <a:defRPr/>
            </a:pPr>
            <a:r>
              <a:rPr lang="en-US">
                <a:solidFill>
                  <a:srgbClr val="000000"/>
                </a:solidFill>
              </a:rPr>
              <a:t>[</a:t>
            </a:r>
            <a:fld id="{4BCF78E6-5F4B-427F-8CFC-1CE3106DB15F}" type="slidenum">
              <a:rPr lang="en-US">
                <a:solidFill>
                  <a:srgbClr val="000000"/>
                </a:solidFill>
              </a:rPr>
              <a:pPr>
                <a:defRPr/>
              </a:pPr>
              <a:t>‹#›</a:t>
            </a:fld>
            <a:r>
              <a:rPr lang="en-US">
                <a:solidFill>
                  <a:srgbClr val="000000"/>
                </a:solidFill>
              </a:rPr>
              <a:t>]</a:t>
            </a:r>
          </a:p>
        </p:txBody>
      </p:sp>
    </p:spTree>
    <p:extLst>
      <p:ext uri="{BB962C8B-B14F-4D97-AF65-F5344CB8AC3E}">
        <p14:creationId xmlns:p14="http://schemas.microsoft.com/office/powerpoint/2010/main" xmlns="" val="804801771"/>
      </p:ext>
    </p:extLst>
  </p:cSld>
  <p:clrMapOvr>
    <a:masterClrMapping/>
  </p:clrMapOvr>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jpe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hyperlink" Target="http://images.google.com/imgres?imgurl=http://content.answers.com/main/content/wp/en/e/ec/University_of_Houston_Logo.jpg&amp;imgrefurl=http://www.answers.com/topic/university-of-houston&amp;h=83&amp;w=120&amp;sz=10&amp;hl=en&amp;start=9&amp;um=1&amp;usg=__ndURctdQ6wAbbg_GjV38pXxHS7U=&amp;tbnid=HMEGXKmAqkMYXM:&amp;tbnh=61&amp;tbnw=88&amp;prev=/images?q=UH+logo&amp;um=1&amp;hl=en&amp;sa=N" TargetMode="Externa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idx="1"/>
          </p:nvPr>
        </p:nvSpPr>
        <p:spPr bwMode="auto">
          <a:xfrm>
            <a:off x="336550" y="1143000"/>
            <a:ext cx="8426450" cy="518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zh-CN" dirty="0" smtClean="0"/>
              <a:t>Click to edit Master text styles</a:t>
            </a:r>
          </a:p>
          <a:p>
            <a:pPr lvl="1"/>
            <a:r>
              <a:rPr lang="en-US" altLang="zh-CN" dirty="0" smtClean="0"/>
              <a:t>Second Level</a:t>
            </a:r>
          </a:p>
          <a:p>
            <a:pPr lvl="2"/>
            <a:r>
              <a:rPr lang="en-US" altLang="zh-CN" dirty="0" smtClean="0"/>
              <a:t>Third Level</a:t>
            </a:r>
          </a:p>
          <a:p>
            <a:pPr lvl="3"/>
            <a:r>
              <a:rPr lang="en-US" altLang="zh-CN" dirty="0" smtClean="0"/>
              <a:t>Fourth Level</a:t>
            </a:r>
          </a:p>
          <a:p>
            <a:pPr lvl="4"/>
            <a:r>
              <a:rPr lang="en-US" altLang="zh-CN" dirty="0" smtClean="0"/>
              <a:t>Fifth Level</a:t>
            </a:r>
          </a:p>
        </p:txBody>
      </p:sp>
      <p:sp>
        <p:nvSpPr>
          <p:cNvPr id="44035" name="Rectangle 3"/>
          <p:cNvSpPr>
            <a:spLocks noGrp="1" noChangeArrowheads="1"/>
          </p:cNvSpPr>
          <p:nvPr>
            <p:ph type="title"/>
          </p:nvPr>
        </p:nvSpPr>
        <p:spPr bwMode="auto">
          <a:xfrm>
            <a:off x="381000" y="333375"/>
            <a:ext cx="8305800" cy="581025"/>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p>
            <a:pPr lvl="0"/>
            <a:r>
              <a:rPr lang="en-US" dirty="0" smtClean="0"/>
              <a:t>Click to edit Master title style</a:t>
            </a:r>
          </a:p>
        </p:txBody>
      </p:sp>
      <p:sp>
        <p:nvSpPr>
          <p:cNvPr id="44039" name="Rectangle 7"/>
          <p:cNvSpPr>
            <a:spLocks noGrp="1" noChangeArrowheads="1"/>
          </p:cNvSpPr>
          <p:nvPr>
            <p:ph type="ftr" sz="quarter" idx="3"/>
          </p:nvPr>
        </p:nvSpPr>
        <p:spPr bwMode="auto">
          <a:xfrm>
            <a:off x="1447800" y="6477000"/>
            <a:ext cx="6934200" cy="304800"/>
          </a:xfrm>
          <a:prstGeom prst="rect">
            <a:avLst/>
          </a:prstGeom>
          <a:noFill/>
          <a:ln w="9525">
            <a:noFill/>
            <a:miter lim="800000"/>
            <a:headEnd/>
            <a:tailEnd/>
          </a:ln>
          <a:effectLst/>
        </p:spPr>
        <p:txBody>
          <a:bodyPr vert="horz" wrap="none" lIns="92075" tIns="46038" rIns="92075" bIns="46038" numCol="1" anchor="b" anchorCtr="0" compatLnSpc="1">
            <a:prstTxWarp prst="textNoShape">
              <a:avLst/>
            </a:prstTxWarp>
          </a:bodyPr>
          <a:lstStyle>
            <a:lvl1pPr>
              <a:defRPr sz="1200">
                <a:latin typeface="Arial" pitchFamily="34" charset="0"/>
              </a:defRPr>
            </a:lvl1pPr>
          </a:lstStyle>
          <a:p>
            <a:pPr fontAlgn="base">
              <a:spcBef>
                <a:spcPct val="0"/>
              </a:spcBef>
              <a:spcAft>
                <a:spcPct val="0"/>
              </a:spcAft>
              <a:defRPr/>
            </a:pPr>
            <a:r>
              <a:rPr lang="en-US" altLang="zh-CN" smtClean="0">
                <a:solidFill>
                  <a:srgbClr val="000000"/>
                </a:solidFill>
                <a:ea typeface="ＭＳ Ｐゴシック" pitchFamily="34" charset="-128"/>
              </a:rPr>
              <a:t>Wireless Networking, Signal Processing, &amp; Security Lab                            21                           Dept. of ECE, University of Houston, </a:t>
            </a:r>
            <a:endParaRPr lang="zh-CN" altLang="zh-CN" dirty="0">
              <a:solidFill>
                <a:srgbClr val="000000"/>
              </a:solidFill>
              <a:ea typeface="ＭＳ Ｐゴシック" pitchFamily="34" charset="-128"/>
            </a:endParaRPr>
          </a:p>
        </p:txBody>
      </p:sp>
      <p:sp>
        <p:nvSpPr>
          <p:cNvPr id="44040" name="Rectangle 8"/>
          <p:cNvSpPr>
            <a:spLocks noGrp="1" noChangeArrowheads="1"/>
          </p:cNvSpPr>
          <p:nvPr>
            <p:ph type="sldNum" sz="quarter" idx="4"/>
          </p:nvPr>
        </p:nvSpPr>
        <p:spPr bwMode="auto">
          <a:xfrm>
            <a:off x="4229893" y="6477000"/>
            <a:ext cx="608013" cy="303213"/>
          </a:xfrm>
          <a:prstGeom prst="rect">
            <a:avLst/>
          </a:prstGeom>
          <a:noFill/>
          <a:ln w="9525">
            <a:noFill/>
            <a:miter lim="800000"/>
            <a:headEnd/>
            <a:tailEnd/>
          </a:ln>
          <a:effectLst/>
        </p:spPr>
        <p:txBody>
          <a:bodyPr vert="horz" wrap="none" lIns="92075" tIns="46038" rIns="92075" bIns="46038" numCol="1" anchor="b" anchorCtr="0" compatLnSpc="1">
            <a:prstTxWarp prst="textNoShape">
              <a:avLst/>
            </a:prstTxWarp>
          </a:bodyPr>
          <a:lstStyle>
            <a:lvl1pPr algn="r">
              <a:defRPr sz="1200">
                <a:latin typeface="Arial" pitchFamily="34" charset="0"/>
                <a:ea typeface="ＭＳ Ｐゴシック" charset="-128"/>
              </a:defRPr>
            </a:lvl1pPr>
          </a:lstStyle>
          <a:p>
            <a:pPr fontAlgn="base">
              <a:spcBef>
                <a:spcPct val="0"/>
              </a:spcBef>
              <a:spcAft>
                <a:spcPct val="0"/>
              </a:spcAft>
              <a:defRPr/>
            </a:pPr>
            <a:r>
              <a:rPr lang="en-US" dirty="0">
                <a:solidFill>
                  <a:srgbClr val="000000"/>
                </a:solidFill>
              </a:rPr>
              <a:t>[</a:t>
            </a:r>
            <a:fld id="{62859365-413A-491A-8D3B-FEF24E45731F}" type="slidenum">
              <a:rPr lang="en-US">
                <a:solidFill>
                  <a:srgbClr val="000000"/>
                </a:solidFill>
              </a:rPr>
              <a:pPr fontAlgn="base">
                <a:spcBef>
                  <a:spcPct val="0"/>
                </a:spcBef>
                <a:spcAft>
                  <a:spcPct val="0"/>
                </a:spcAft>
                <a:defRPr/>
              </a:pPr>
              <a:t>‹#›</a:t>
            </a:fld>
            <a:r>
              <a:rPr lang="en-US" dirty="0">
                <a:solidFill>
                  <a:srgbClr val="000000"/>
                </a:solidFill>
              </a:rPr>
              <a:t>]</a:t>
            </a:r>
          </a:p>
        </p:txBody>
      </p:sp>
      <p:sp>
        <p:nvSpPr>
          <p:cNvPr id="2054" name="Line 10"/>
          <p:cNvSpPr>
            <a:spLocks noChangeShapeType="1"/>
          </p:cNvSpPr>
          <p:nvPr/>
        </p:nvSpPr>
        <p:spPr bwMode="auto">
          <a:xfrm>
            <a:off x="762000" y="6421438"/>
            <a:ext cx="8228013" cy="0"/>
          </a:xfrm>
          <a:prstGeom prst="line">
            <a:avLst/>
          </a:prstGeom>
          <a:noFill/>
          <a:ln w="28575">
            <a:solidFill>
              <a:schemeClr val="accent2"/>
            </a:solidFill>
            <a:round/>
            <a:headEnd type="none" w="sm" len="sm"/>
            <a:tailEnd type="none" w="sm" len="sm"/>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zh-CN" altLang="en-US" sz="2400">
              <a:solidFill>
                <a:srgbClr val="000000"/>
              </a:solidFill>
              <a:ea typeface="ＭＳ Ｐゴシック" pitchFamily="34" charset="-128"/>
            </a:endParaRPr>
          </a:p>
        </p:txBody>
      </p:sp>
      <p:grpSp>
        <p:nvGrpSpPr>
          <p:cNvPr id="2055" name="Group 14"/>
          <p:cNvGrpSpPr>
            <a:grpSpLocks/>
          </p:cNvGrpSpPr>
          <p:nvPr/>
        </p:nvGrpSpPr>
        <p:grpSpPr bwMode="auto">
          <a:xfrm>
            <a:off x="0" y="2979738"/>
            <a:ext cx="9144000" cy="900112"/>
            <a:chOff x="0" y="416"/>
            <a:chExt cx="5760" cy="567"/>
          </a:xfrm>
        </p:grpSpPr>
        <p:sp>
          <p:nvSpPr>
            <p:cNvPr id="2058" name="Rectangle 11"/>
            <p:cNvSpPr>
              <a:spLocks noChangeArrowheads="1"/>
            </p:cNvSpPr>
            <p:nvPr userDrawn="1"/>
          </p:nvSpPr>
          <p:spPr bwMode="auto">
            <a:xfrm>
              <a:off x="0" y="416"/>
              <a:ext cx="4464" cy="4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p>
              <a:pPr fontAlgn="base">
                <a:spcBef>
                  <a:spcPct val="0"/>
                </a:spcBef>
                <a:spcAft>
                  <a:spcPct val="0"/>
                </a:spcAft>
              </a:pPr>
              <a:endParaRPr lang="zh-CN" altLang="zh-CN" sz="2400">
                <a:solidFill>
                  <a:srgbClr val="000000"/>
                </a:solidFill>
                <a:ea typeface="ＭＳ Ｐゴシック" pitchFamily="34" charset="-128"/>
              </a:endParaRPr>
            </a:p>
          </p:txBody>
        </p:sp>
        <p:sp>
          <p:nvSpPr>
            <p:cNvPr id="2059" name="Rectangle 12"/>
            <p:cNvSpPr>
              <a:spLocks noChangeArrowheads="1"/>
            </p:cNvSpPr>
            <p:nvPr userDrawn="1"/>
          </p:nvSpPr>
          <p:spPr bwMode="auto">
            <a:xfrm>
              <a:off x="0" y="416"/>
              <a:ext cx="5760" cy="5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nchor="ctr"/>
            <a:lstStyle/>
            <a:p>
              <a:pPr fontAlgn="base">
                <a:spcBef>
                  <a:spcPct val="0"/>
                </a:spcBef>
                <a:spcAft>
                  <a:spcPct val="0"/>
                </a:spcAft>
              </a:pPr>
              <a:r>
                <a:rPr lang="en-US" altLang="zh-CN" sz="900">
                  <a:solidFill>
                    <a:srgbClr val="000000"/>
                  </a:solidFill>
                  <a:latin typeface="Arial" pitchFamily="34" charset="0"/>
                  <a:ea typeface="ＭＳ Ｐゴシック" pitchFamily="34" charset="-128"/>
                </a:rPr>
                <a:t>  </a:t>
              </a:r>
              <a:r>
                <a:rPr lang="en-US" altLang="zh-CN" sz="5300">
                  <a:solidFill>
                    <a:srgbClr val="000000"/>
                  </a:solidFill>
                  <a:latin typeface="Arial" pitchFamily="34" charset="0"/>
                  <a:ea typeface="ＭＳ Ｐゴシック" pitchFamily="34" charset="-128"/>
                </a:rPr>
                <a:t> </a:t>
              </a:r>
              <a:r>
                <a:rPr lang="en-US" altLang="zh-CN" sz="900">
                  <a:solidFill>
                    <a:srgbClr val="000000"/>
                  </a:solidFill>
                  <a:latin typeface="Arial" pitchFamily="34" charset="0"/>
                  <a:ea typeface="ＭＳ Ｐゴシック" pitchFamily="34" charset="-128"/>
                </a:rPr>
                <a:t>                                                          </a:t>
              </a:r>
            </a:p>
          </p:txBody>
        </p:sp>
      </p:grpSp>
      <p:pic>
        <p:nvPicPr>
          <p:cNvPr id="2056" name="Picture 15"/>
          <p:cNvPicPr>
            <a:picLocks noChangeAspect="1" noChangeArrowheads="1"/>
          </p:cNvPicPr>
          <p:nvPr/>
        </p:nvPicPr>
        <p:blipFill>
          <a:blip r:embed="rId24" cstate="print">
            <a:extLst>
              <a:ext uri="{28A0092B-C50C-407E-A947-70E740481C1C}">
                <a14:useLocalDpi xmlns:a14="http://schemas.microsoft.com/office/drawing/2010/main" xmlns="" val="0"/>
              </a:ext>
            </a:extLst>
          </a:blip>
          <a:srcRect/>
          <a:stretch>
            <a:fillRect/>
          </a:stretch>
        </p:blipFill>
        <p:spPr bwMode="auto">
          <a:xfrm>
            <a:off x="304800" y="914400"/>
            <a:ext cx="8458200" cy="7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pic>
      <p:pic>
        <p:nvPicPr>
          <p:cNvPr id="2057" name="Picture 16" descr="http://tbn0.google.com/images?q=tbn:HMEGXKmAqkMYXM:http://content.answers.com/main/content/wp/en/e/ec/University_of_Houston_Logo.jpg">
            <a:hlinkClick r:id="rId25"/>
          </p:cNvPr>
          <p:cNvPicPr>
            <a:picLocks noChangeAspect="1" noChangeArrowheads="1"/>
          </p:cNvPicPr>
          <p:nvPr/>
        </p:nvPicPr>
        <p:blipFill>
          <a:blip r:embed="rId26" cstate="print">
            <a:extLst>
              <a:ext uri="{28A0092B-C50C-407E-A947-70E740481C1C}">
                <a14:useLocalDpi xmlns:a14="http://schemas.microsoft.com/office/drawing/2010/main" xmlns="" val="0"/>
              </a:ext>
            </a:extLst>
          </a:blip>
          <a:srcRect/>
          <a:stretch>
            <a:fillRect/>
          </a:stretch>
        </p:blipFill>
        <p:spPr bwMode="auto">
          <a:xfrm>
            <a:off x="102689" y="6323013"/>
            <a:ext cx="659311"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89" descr="bdxh"/>
          <p:cNvPicPr>
            <a:picLocks noChangeAspect="1" noChangeArrowheads="1"/>
          </p:cNvPicPr>
          <p:nvPr userDrawn="1"/>
        </p:nvPicPr>
        <p:blipFill>
          <a:blip r:embed="rId27" cstate="print">
            <a:extLst>
              <a:ext uri="{28A0092B-C50C-407E-A947-70E740481C1C}">
                <a14:useLocalDpi xmlns:a14="http://schemas.microsoft.com/office/drawing/2010/main" xmlns="" val="0"/>
              </a:ext>
            </a:extLst>
          </a:blip>
          <a:srcRect/>
          <a:stretch>
            <a:fillRect/>
          </a:stretch>
        </p:blipFill>
        <p:spPr bwMode="auto">
          <a:xfrm>
            <a:off x="8452350" y="6264275"/>
            <a:ext cx="580201" cy="574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21110042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7" r:id="rId20"/>
    <p:sldLayoutId id="2147483719" r:id="rId21"/>
    <p:sldLayoutId id="2147483720" r:id="rId22"/>
  </p:sldLayoutIdLst>
  <p:transition/>
  <p:timing>
    <p:tnLst>
      <p:par>
        <p:cTn id="1" dur="indefinite" restart="never" nodeType="tmRoot"/>
      </p:par>
    </p:tnLst>
  </p:timing>
  <p:hf hdr="0" ftr="0" dt="0"/>
  <p:txStyles>
    <p:titleStyle>
      <a:lvl1pPr algn="ctr" rtl="0" eaLnBrk="0" fontAlgn="base" hangingPunct="0">
        <a:lnSpc>
          <a:spcPct val="85000"/>
        </a:lnSpc>
        <a:spcBef>
          <a:spcPct val="0"/>
        </a:spcBef>
        <a:spcAft>
          <a:spcPct val="0"/>
        </a:spcAft>
        <a:defRPr sz="3200" b="1" i="1">
          <a:solidFill>
            <a:srgbClr val="0070C0"/>
          </a:solidFill>
          <a:effectLst>
            <a:outerShdw blurRad="38100" dist="38100" dir="2700000" algn="tl">
              <a:srgbClr val="C0C0C0"/>
            </a:outerShdw>
          </a:effectLst>
          <a:latin typeface="Cambria" panose="02040503050406030204" pitchFamily="18" charset="0"/>
          <a:ea typeface="ＭＳ Ｐゴシック" charset="0"/>
          <a:cs typeface="Cambria" panose="02040503050406030204" pitchFamily="18" charset="0"/>
        </a:defRPr>
      </a:lvl1pPr>
      <a:lvl2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2pPr>
      <a:lvl3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3pPr>
      <a:lvl4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4pPr>
      <a:lvl5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5pPr>
      <a:lvl6pPr marL="4572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6pPr>
      <a:lvl7pPr marL="9144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7pPr>
      <a:lvl8pPr marL="13716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8pPr>
      <a:lvl9pPr marL="18288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9pPr>
    </p:titleStyle>
    <p:bodyStyle>
      <a:lvl1pPr marL="342900" indent="-342900" algn="l" rtl="0" eaLnBrk="0" fontAlgn="base" hangingPunct="0">
        <a:lnSpc>
          <a:spcPct val="95000"/>
        </a:lnSpc>
        <a:spcBef>
          <a:spcPct val="25000"/>
        </a:spcBef>
        <a:spcAft>
          <a:spcPct val="15000"/>
        </a:spcAft>
        <a:buClr>
          <a:schemeClr val="tx2"/>
        </a:buClr>
        <a:buSzPct val="75000"/>
        <a:buFont typeface="Wingdings" pitchFamily="2" charset="2"/>
        <a:buChar char="l"/>
        <a:defRPr sz="2400">
          <a:solidFill>
            <a:schemeClr val="tx1"/>
          </a:solidFill>
          <a:latin typeface="+mn-lt"/>
          <a:ea typeface="ＭＳ Ｐゴシック" charset="0"/>
          <a:cs typeface="ＭＳ Ｐゴシック" charset="0"/>
        </a:defRPr>
      </a:lvl1pPr>
      <a:lvl2pPr marL="742950" indent="-285750" algn="l" rtl="0" eaLnBrk="0" fontAlgn="base" hangingPunct="0">
        <a:spcBef>
          <a:spcPct val="0"/>
        </a:spcBef>
        <a:spcAft>
          <a:spcPct val="25000"/>
        </a:spcAft>
        <a:buClr>
          <a:schemeClr val="tx2"/>
        </a:buClr>
        <a:buChar char="–"/>
        <a:defRPr sz="2200">
          <a:solidFill>
            <a:schemeClr val="tx1"/>
          </a:solidFill>
          <a:latin typeface="+mn-lt"/>
          <a:ea typeface="ＭＳ Ｐゴシック" charset="0"/>
        </a:defRPr>
      </a:lvl2pPr>
      <a:lvl3pPr marL="1085850" indent="-228600" algn="l" rtl="0" eaLnBrk="0" fontAlgn="base" hangingPunct="0">
        <a:spcBef>
          <a:spcPct val="5000"/>
        </a:spcBef>
        <a:spcAft>
          <a:spcPct val="10000"/>
        </a:spcAft>
        <a:buClr>
          <a:schemeClr val="tx2"/>
        </a:buClr>
        <a:buSzPct val="55000"/>
        <a:buFont typeface="Monotype Sorts" charset="2"/>
        <a:buChar char="u"/>
        <a:defRPr sz="2000" i="1">
          <a:solidFill>
            <a:schemeClr val="tx1"/>
          </a:solidFill>
          <a:latin typeface="Georgia" pitchFamily="18" charset="0"/>
          <a:ea typeface="ＭＳ Ｐゴシック" charset="0"/>
        </a:defRPr>
      </a:lvl3pPr>
      <a:lvl4pPr marL="1428750" indent="-228600" algn="l" rtl="0" eaLnBrk="0" fontAlgn="base" hangingPunct="0">
        <a:spcBef>
          <a:spcPct val="10000"/>
        </a:spcBef>
        <a:spcAft>
          <a:spcPct val="0"/>
        </a:spcAft>
        <a:buClr>
          <a:schemeClr val="tx2"/>
        </a:buClr>
        <a:buSzPct val="50000"/>
        <a:buFont typeface="Monotype Sorts" charset="2"/>
        <a:buChar char="l"/>
        <a:defRPr sz="2000">
          <a:solidFill>
            <a:schemeClr val="tx1"/>
          </a:solidFill>
          <a:latin typeface="+mj-lt"/>
          <a:ea typeface="ＭＳ Ｐゴシック" charset="0"/>
        </a:defRPr>
      </a:lvl4pPr>
      <a:lvl5pPr marL="1771650" indent="-228600" algn="l" rtl="0" eaLnBrk="0" fontAlgn="base" hangingPunct="0">
        <a:spcBef>
          <a:spcPct val="10000"/>
        </a:spcBef>
        <a:spcAft>
          <a:spcPct val="0"/>
        </a:spcAft>
        <a:buClr>
          <a:schemeClr val="tx2"/>
        </a:buClr>
        <a:buChar char="–"/>
        <a:defRPr sz="2000">
          <a:solidFill>
            <a:schemeClr val="tx1"/>
          </a:solidFill>
          <a:latin typeface="+mj-lt"/>
          <a:ea typeface="ＭＳ Ｐゴシック" charset="0"/>
        </a:defRPr>
      </a:lvl5pPr>
      <a:lvl6pPr marL="2228850" indent="-228600" algn="l" rtl="0" eaLnBrk="0" fontAlgn="base" hangingPunct="0">
        <a:spcBef>
          <a:spcPct val="10000"/>
        </a:spcBef>
        <a:spcAft>
          <a:spcPct val="0"/>
        </a:spcAft>
        <a:buClr>
          <a:schemeClr val="tx2"/>
        </a:buClr>
        <a:buChar char="–"/>
        <a:defRPr>
          <a:solidFill>
            <a:schemeClr val="tx1"/>
          </a:solidFill>
          <a:latin typeface="+mj-lt"/>
        </a:defRPr>
      </a:lvl6pPr>
      <a:lvl7pPr marL="2686050" indent="-228600" algn="l" rtl="0" eaLnBrk="0" fontAlgn="base" hangingPunct="0">
        <a:spcBef>
          <a:spcPct val="10000"/>
        </a:spcBef>
        <a:spcAft>
          <a:spcPct val="0"/>
        </a:spcAft>
        <a:buClr>
          <a:schemeClr val="tx2"/>
        </a:buClr>
        <a:buChar char="–"/>
        <a:defRPr>
          <a:solidFill>
            <a:schemeClr val="tx1"/>
          </a:solidFill>
          <a:latin typeface="+mj-lt"/>
        </a:defRPr>
      </a:lvl7pPr>
      <a:lvl8pPr marL="3143250" indent="-228600" algn="l" rtl="0" eaLnBrk="0" fontAlgn="base" hangingPunct="0">
        <a:spcBef>
          <a:spcPct val="10000"/>
        </a:spcBef>
        <a:spcAft>
          <a:spcPct val="0"/>
        </a:spcAft>
        <a:buClr>
          <a:schemeClr val="tx2"/>
        </a:buClr>
        <a:buChar char="–"/>
        <a:defRPr>
          <a:solidFill>
            <a:schemeClr val="tx1"/>
          </a:solidFill>
          <a:latin typeface="+mj-lt"/>
        </a:defRPr>
      </a:lvl8pPr>
      <a:lvl9pPr marL="3600450" indent="-228600" algn="l" rtl="0" eaLnBrk="0" fontAlgn="base" hangingPunct="0">
        <a:spcBef>
          <a:spcPct val="10000"/>
        </a:spcBef>
        <a:spcAft>
          <a:spcPct val="0"/>
        </a:spcAft>
        <a:buClr>
          <a:schemeClr val="tx2"/>
        </a:buClr>
        <a:buChar char="–"/>
        <a:defRPr>
          <a:solidFill>
            <a:schemeClr val="tx1"/>
          </a:solidFill>
          <a:latin typeface="+mj-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images.google.com/imgres?imgurl=http://content.answers.com/main/content/wp/en/e/ec/University_of_Houston_Logo.jpg&amp;imgrefurl=http://www.answers.com/topic/university-of-houston&amp;h=83&amp;w=120&amp;sz=10&amp;hl=en&amp;start=9&amp;um=1&amp;usg=__ndURctdQ6wAbbg_GjV38pXxHS7U=&amp;tbnid=HMEGXKmAqkMYXM:&amp;tbnh=61&amp;tbnw=88&amp;prev=/images?q=UH+logo&amp;um=1&amp;hl=en&amp;sa=N"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8" Type="http://schemas.openxmlformats.org/officeDocument/2006/relationships/oleObject" Target="../embeddings/oleObject37.bin"/><Relationship Id="rId3" Type="http://schemas.openxmlformats.org/officeDocument/2006/relationships/notesSlide" Target="../notesSlides/notesSlide36.xml"/><Relationship Id="rId7" Type="http://schemas.openxmlformats.org/officeDocument/2006/relationships/oleObject" Target="../embeddings/oleObject36.bin"/><Relationship Id="rId2" Type="http://schemas.openxmlformats.org/officeDocument/2006/relationships/slideLayout" Target="../slideLayouts/slideLayout6.xml"/><Relationship Id="rId1" Type="http://schemas.openxmlformats.org/officeDocument/2006/relationships/vmlDrawing" Target="../drawings/vmlDrawing10.vml"/><Relationship Id="rId6" Type="http://schemas.openxmlformats.org/officeDocument/2006/relationships/oleObject" Target="../embeddings/oleObject35.bin"/><Relationship Id="rId5" Type="http://schemas.openxmlformats.org/officeDocument/2006/relationships/oleObject" Target="../embeddings/oleObject34.bin"/><Relationship Id="rId10" Type="http://schemas.openxmlformats.org/officeDocument/2006/relationships/oleObject" Target="../embeddings/oleObject39.bin"/><Relationship Id="rId4" Type="http://schemas.openxmlformats.org/officeDocument/2006/relationships/image" Target="../media/image119.jpeg"/><Relationship Id="rId9" Type="http://schemas.openxmlformats.org/officeDocument/2006/relationships/oleObject" Target="../embeddings/oleObject38.bin"/></Relationships>
</file>

<file path=ppt/slides/_rels/slide10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slideLayout" Target="../slideLayouts/slideLayout6.xml"/><Relationship Id="rId1" Type="http://schemas.openxmlformats.org/officeDocument/2006/relationships/tags" Target="../tags/tag9.xml"/></Relationships>
</file>

<file path=ppt/slides/_rels/slide102.xml.rels><?xml version="1.0" encoding="UTF-8" standalone="yes"?>
<Relationships xmlns="http://schemas.openxmlformats.org/package/2006/relationships"><Relationship Id="rId8" Type="http://schemas.openxmlformats.org/officeDocument/2006/relationships/image" Target="../media/image119.jpeg"/><Relationship Id="rId3" Type="http://schemas.openxmlformats.org/officeDocument/2006/relationships/image" Target="../media/image86.png"/><Relationship Id="rId7" Type="http://schemas.openxmlformats.org/officeDocument/2006/relationships/image" Target="../media/image111.jpeg"/><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image" Target="../media/image85.jpeg"/><Relationship Id="rId5" Type="http://schemas.openxmlformats.org/officeDocument/2006/relationships/image" Target="../media/image122.jpeg"/><Relationship Id="rId4" Type="http://schemas.openxmlformats.org/officeDocument/2006/relationships/image" Target="../media/image121.jpeg"/></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38.xml"/><Relationship Id="rId7" Type="http://schemas.openxmlformats.org/officeDocument/2006/relationships/oleObject" Target="../embeddings/oleObject40.bin"/><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s>
</file>

<file path=ppt/slides/_rels/slide10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128.jpeg"/><Relationship Id="rId4" Type="http://schemas.openxmlformats.org/officeDocument/2006/relationships/image" Target="../media/image127.jpeg"/></Relationships>
</file>

<file path=ppt/slides/_rels/slide105.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6.xml"/><Relationship Id="rId4" Type="http://schemas.openxmlformats.org/officeDocument/2006/relationships/image" Target="../media/image133.png"/></Relationships>
</file>

<file path=ppt/slides/_rels/slide108.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138.png"/><Relationship Id="rId4" Type="http://schemas.openxmlformats.org/officeDocument/2006/relationships/image" Target="../media/image137.jpeg"/></Relationships>
</file>

<file path=ppt/slides/_rels/slide118.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9.jpeg"/><Relationship Id="rId4" Type="http://schemas.openxmlformats.org/officeDocument/2006/relationships/image" Target="../media/image18.png"/></Relationships>
</file>

<file path=ppt/slides/_rels/slide120.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143.jpe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2" Type="http://schemas.openxmlformats.org/officeDocument/2006/relationships/image" Target="../media/image144.wmf"/><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48.xml"/><Relationship Id="rId7" Type="http://schemas.openxmlformats.org/officeDocument/2006/relationships/oleObject" Target="../embeddings/oleObject44.bin"/><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oleObject" Target="../embeddings/oleObject43.bin"/><Relationship Id="rId5" Type="http://schemas.openxmlformats.org/officeDocument/2006/relationships/oleObject" Target="../embeddings/oleObject42.bin"/><Relationship Id="rId4" Type="http://schemas.openxmlformats.org/officeDocument/2006/relationships/oleObject" Target="../embeddings/oleObject41.bin"/></Relationships>
</file>

<file path=ppt/slides/_rels/slide1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50.jpeg"/><Relationship Id="rId2" Type="http://schemas.openxmlformats.org/officeDocument/2006/relationships/tags" Target="../tags/tag10.xml"/><Relationship Id="rId1" Type="http://schemas.openxmlformats.org/officeDocument/2006/relationships/vmlDrawing" Target="../drawings/vmlDrawing13.vml"/><Relationship Id="rId6" Type="http://schemas.openxmlformats.org/officeDocument/2006/relationships/image" Target="../media/image149.jpeg"/><Relationship Id="rId5" Type="http://schemas.openxmlformats.org/officeDocument/2006/relationships/oleObject" Target="../embeddings/oleObject45.bin"/><Relationship Id="rId4" Type="http://schemas.openxmlformats.org/officeDocument/2006/relationships/image" Target="../media/image148.jpeg"/></Relationships>
</file>

<file path=ppt/slides/_rels/slide126.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Layout" Target="../slideLayouts/slideLayout2.xml"/><Relationship Id="rId1" Type="http://schemas.openxmlformats.org/officeDocument/2006/relationships/vmlDrawing" Target="../drawings/vmlDrawing14.vml"/><Relationship Id="rId5" Type="http://schemas.openxmlformats.org/officeDocument/2006/relationships/image" Target="../media/image152.jpeg"/><Relationship Id="rId4" Type="http://schemas.openxmlformats.org/officeDocument/2006/relationships/image" Target="../media/image151.jpeg"/></Relationships>
</file>

<file path=ppt/slides/_rels/slide127.xml.rels><?xml version="1.0" encoding="UTF-8" standalone="yes"?>
<Relationships xmlns="http://schemas.openxmlformats.org/package/2006/relationships"><Relationship Id="rId3" Type="http://schemas.openxmlformats.org/officeDocument/2006/relationships/oleObject" Target="../embeddings/oleObject47.bin"/><Relationship Id="rId2" Type="http://schemas.openxmlformats.org/officeDocument/2006/relationships/slideLayout" Target="../slideLayouts/slideLayout2.xml"/><Relationship Id="rId1" Type="http://schemas.openxmlformats.org/officeDocument/2006/relationships/vmlDrawing" Target="../drawings/vmlDrawing15.vml"/><Relationship Id="rId5" Type="http://schemas.openxmlformats.org/officeDocument/2006/relationships/image" Target="../media/image154.jpeg"/><Relationship Id="rId4" Type="http://schemas.openxmlformats.org/officeDocument/2006/relationships/image" Target="../media/image153.jpeg"/></Relationships>
</file>

<file path=ppt/slides/_rels/slide128.xml.rels><?xml version="1.0" encoding="UTF-8" standalone="yes"?>
<Relationships xmlns="http://schemas.openxmlformats.org/package/2006/relationships"><Relationship Id="rId3" Type="http://schemas.openxmlformats.org/officeDocument/2006/relationships/oleObject" Target="../embeddings/oleObject48.bin"/><Relationship Id="rId2" Type="http://schemas.openxmlformats.org/officeDocument/2006/relationships/slideLayout" Target="../slideLayouts/slideLayout2.xml"/><Relationship Id="rId1" Type="http://schemas.openxmlformats.org/officeDocument/2006/relationships/vmlDrawing" Target="../drawings/vmlDrawing16.vml"/><Relationship Id="rId5" Type="http://schemas.openxmlformats.org/officeDocument/2006/relationships/image" Target="../media/image156.jpeg"/><Relationship Id="rId4" Type="http://schemas.openxmlformats.org/officeDocument/2006/relationships/image" Target="../media/image155.jpeg"/></Relationships>
</file>

<file path=ppt/slides/_rels/slide129.xml.rels><?xml version="1.0" encoding="UTF-8" standalone="yes"?>
<Relationships xmlns="http://schemas.openxmlformats.org/package/2006/relationships"><Relationship Id="rId3" Type="http://schemas.openxmlformats.org/officeDocument/2006/relationships/oleObject" Target="../embeddings/oleObject49.bin"/><Relationship Id="rId2" Type="http://schemas.openxmlformats.org/officeDocument/2006/relationships/slideLayout" Target="../slideLayouts/slideLayout2.xml"/><Relationship Id="rId1" Type="http://schemas.openxmlformats.org/officeDocument/2006/relationships/vmlDrawing" Target="../drawings/vmlDrawing17.vml"/><Relationship Id="rId4" Type="http://schemas.openxmlformats.org/officeDocument/2006/relationships/image" Target="../media/image157.jpe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1.jpeg"/></Relationships>
</file>

<file path=ppt/slides/_rels/slide130.xml.rels><?xml version="1.0" encoding="UTF-8" standalone="yes"?>
<Relationships xmlns="http://schemas.openxmlformats.org/package/2006/relationships"><Relationship Id="rId3" Type="http://schemas.openxmlformats.org/officeDocument/2006/relationships/oleObject" Target="../embeddings/oleObject50.bin"/><Relationship Id="rId2" Type="http://schemas.openxmlformats.org/officeDocument/2006/relationships/slideLayout" Target="../slideLayouts/slideLayout2.xml"/><Relationship Id="rId1" Type="http://schemas.openxmlformats.org/officeDocument/2006/relationships/vmlDrawing" Target="../drawings/vmlDrawing18.vml"/><Relationship Id="rId5" Type="http://schemas.openxmlformats.org/officeDocument/2006/relationships/image" Target="../media/image159.jpeg"/><Relationship Id="rId4" Type="http://schemas.openxmlformats.org/officeDocument/2006/relationships/image" Target="../media/image158.jpeg"/></Relationships>
</file>

<file path=ppt/slides/_rels/slide131.xml.rels><?xml version="1.0" encoding="UTF-8" standalone="yes"?>
<Relationships xmlns="http://schemas.openxmlformats.org/package/2006/relationships"><Relationship Id="rId8" Type="http://schemas.openxmlformats.org/officeDocument/2006/relationships/image" Target="../media/image162.jpeg"/><Relationship Id="rId3" Type="http://schemas.openxmlformats.org/officeDocument/2006/relationships/slideLayout" Target="../slideLayouts/slideLayout2.xml"/><Relationship Id="rId7" Type="http://schemas.openxmlformats.org/officeDocument/2006/relationships/image" Target="../media/image161.jpeg"/><Relationship Id="rId2" Type="http://schemas.openxmlformats.org/officeDocument/2006/relationships/tags" Target="../tags/tag11.xml"/><Relationship Id="rId1" Type="http://schemas.openxmlformats.org/officeDocument/2006/relationships/vmlDrawing" Target="../drawings/vmlDrawing19.vml"/><Relationship Id="rId6" Type="http://schemas.openxmlformats.org/officeDocument/2006/relationships/image" Target="../media/image160.jpeg"/><Relationship Id="rId5" Type="http://schemas.openxmlformats.org/officeDocument/2006/relationships/oleObject" Target="../embeddings/oleObject51.bin"/><Relationship Id="rId10" Type="http://schemas.openxmlformats.org/officeDocument/2006/relationships/image" Target="../media/image164.jpeg"/><Relationship Id="rId4" Type="http://schemas.openxmlformats.org/officeDocument/2006/relationships/notesSlide" Target="../notesSlides/notesSlide49.xml"/><Relationship Id="rId9" Type="http://schemas.openxmlformats.org/officeDocument/2006/relationships/image" Target="../media/image163.jpeg"/></Relationships>
</file>

<file path=ppt/slides/_rels/slide132.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6.xml"/><Relationship Id="rId1" Type="http://schemas.openxmlformats.org/officeDocument/2006/relationships/tags" Target="../tags/tag12.xml"/></Relationships>
</file>

<file path=ppt/slides/_rels/slide135.xml.rels><?xml version="1.0" encoding="UTF-8" standalone="yes"?>
<Relationships xmlns="http://schemas.openxmlformats.org/package/2006/relationships"><Relationship Id="rId2" Type="http://schemas.openxmlformats.org/officeDocument/2006/relationships/image" Target="../media/image144.wmf"/><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oleObject" Target="../embeddings/oleObject52.bin"/><Relationship Id="rId2" Type="http://schemas.openxmlformats.org/officeDocument/2006/relationships/slideLayout" Target="../slideLayouts/slideLayout2.xml"/><Relationship Id="rId1" Type="http://schemas.openxmlformats.org/officeDocument/2006/relationships/vmlDrawing" Target="../drawings/vmlDrawing20.vml"/><Relationship Id="rId6" Type="http://schemas.openxmlformats.org/officeDocument/2006/relationships/image" Target="../media/image168.jpeg"/><Relationship Id="rId5" Type="http://schemas.openxmlformats.org/officeDocument/2006/relationships/image" Target="../media/image167.jpeg"/><Relationship Id="rId4" Type="http://schemas.openxmlformats.org/officeDocument/2006/relationships/image" Target="../media/image166.jpeg"/></Relationships>
</file>

<file path=ppt/slides/_rels/slide137.xml.rels><?xml version="1.0" encoding="UTF-8" standalone="yes"?>
<Relationships xmlns="http://schemas.openxmlformats.org/package/2006/relationships"><Relationship Id="rId3" Type="http://schemas.openxmlformats.org/officeDocument/2006/relationships/oleObject" Target="../embeddings/oleObject53.bin"/><Relationship Id="rId2" Type="http://schemas.openxmlformats.org/officeDocument/2006/relationships/slideLayout" Target="../slideLayouts/slideLayout2.xml"/><Relationship Id="rId1" Type="http://schemas.openxmlformats.org/officeDocument/2006/relationships/vmlDrawing" Target="../drawings/vmlDrawing21.vml"/><Relationship Id="rId4" Type="http://schemas.openxmlformats.org/officeDocument/2006/relationships/image" Target="../media/image151.jpe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175.jpeg"/><Relationship Id="rId4" Type="http://schemas.openxmlformats.org/officeDocument/2006/relationships/image" Target="../media/image174.jpeg"/></Relationships>
</file>

<file path=ppt/slides/_rels/slide147.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178.jpeg"/><Relationship Id="rId4" Type="http://schemas.openxmlformats.org/officeDocument/2006/relationships/image" Target="../media/image177.jpeg"/></Relationships>
</file>

<file path=ppt/slides/_rels/slide148.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image" Target="../media/image179.jpeg"/><Relationship Id="rId1" Type="http://schemas.openxmlformats.org/officeDocument/2006/relationships/slideLayout" Target="../slideLayouts/slideLayout2.xml"/><Relationship Id="rId4" Type="http://schemas.openxmlformats.org/officeDocument/2006/relationships/image" Target="../media/image158.jpeg"/></Relationships>
</file>

<file path=ppt/slides/_rels/slide149.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0.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image" Target="../media/image182.jpe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8" Type="http://schemas.openxmlformats.org/officeDocument/2006/relationships/image" Target="../media/image189.jpeg"/><Relationship Id="rId13" Type="http://schemas.openxmlformats.org/officeDocument/2006/relationships/image" Target="../media/image194.jpeg"/><Relationship Id="rId3" Type="http://schemas.openxmlformats.org/officeDocument/2006/relationships/image" Target="../media/image184.jpeg"/><Relationship Id="rId7" Type="http://schemas.openxmlformats.org/officeDocument/2006/relationships/image" Target="../media/image188.jpeg"/><Relationship Id="rId12" Type="http://schemas.openxmlformats.org/officeDocument/2006/relationships/image" Target="../media/image193.jpe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187.jpeg"/><Relationship Id="rId11" Type="http://schemas.openxmlformats.org/officeDocument/2006/relationships/image" Target="../media/image192.jpeg"/><Relationship Id="rId5" Type="http://schemas.openxmlformats.org/officeDocument/2006/relationships/image" Target="../media/image186.jpeg"/><Relationship Id="rId10" Type="http://schemas.openxmlformats.org/officeDocument/2006/relationships/image" Target="../media/image191.jpeg"/><Relationship Id="rId4" Type="http://schemas.openxmlformats.org/officeDocument/2006/relationships/image" Target="../media/image185.jpeg"/><Relationship Id="rId9" Type="http://schemas.openxmlformats.org/officeDocument/2006/relationships/image" Target="../media/image190.jpeg"/></Relationships>
</file>

<file path=ppt/slides/_rels/slide152.xml.rels><?xml version="1.0" encoding="UTF-8" standalone="yes"?>
<Relationships xmlns="http://schemas.openxmlformats.org/package/2006/relationships"><Relationship Id="rId2" Type="http://schemas.openxmlformats.org/officeDocument/2006/relationships/image" Target="../media/image195.jpe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96.jpe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97.jpe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image" Target="../media/image198.jpe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0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6.xml"/></Relationships>
</file>

<file path=ppt/slides/_rels/slide163.xml.rels><?xml version="1.0" encoding="UTF-8" standalone="yes"?>
<Relationships xmlns="http://schemas.openxmlformats.org/package/2006/relationships"><Relationship Id="rId2" Type="http://schemas.openxmlformats.org/officeDocument/2006/relationships/image" Target="../media/image204.emf"/><Relationship Id="rId1" Type="http://schemas.openxmlformats.org/officeDocument/2006/relationships/slideLayout" Target="../slideLayouts/slideLayout6.xml"/></Relationships>
</file>

<file path=ppt/slides/_rels/slide164.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6.xml"/></Relationships>
</file>

<file path=ppt/slides/_rels/slide165.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image" Target="../media/image206.jpe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21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diagramData" Target="../diagrams/data2.xml"/><Relationship Id="rId7" Type="http://schemas.openxmlformats.org/officeDocument/2006/relationships/image" Target="../media/image213.png"/><Relationship Id="rId2" Type="http://schemas.openxmlformats.org/officeDocument/2006/relationships/image" Target="../media/image212.png"/><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214.jpeg"/><Relationship Id="rId1" Type="http://schemas.openxmlformats.org/officeDocument/2006/relationships/slideLayout" Target="../slideLayouts/slideLayout6.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oleObject" Target="../embeddings/oleObject54.bin"/><Relationship Id="rId2" Type="http://schemas.openxmlformats.org/officeDocument/2006/relationships/slideLayout" Target="../slideLayouts/slideLayout2.xml"/><Relationship Id="rId1" Type="http://schemas.openxmlformats.org/officeDocument/2006/relationships/vmlDrawing" Target="../drawings/vmlDrawing22.v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13.xml"/><Relationship Id="rId7" Type="http://schemas.openxmlformats.org/officeDocument/2006/relationships/diagramColors" Target="../diagrams/colors1.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wmf"/></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w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w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38.jpeg"/><Relationship Id="rId4" Type="http://schemas.openxmlformats.org/officeDocument/2006/relationships/image" Target="../media/image37.wmf"/></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image" Target="../media/image39.png"/><Relationship Id="rId4" Type="http://schemas.microsoft.com/office/2007/relationships/media" Target="../media/media1.mp4"/></Relationships>
</file>

<file path=ppt/slides/_rels/slide58.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image" Target="../media/image46.png"/><Relationship Id="rId7" Type="http://schemas.openxmlformats.org/officeDocument/2006/relationships/oleObject" Target="../embeddings/oleObject4.bin"/><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oleObject" Target="../embeddings/oleObject3.bin"/><Relationship Id="rId5" Type="http://schemas.openxmlformats.org/officeDocument/2006/relationships/oleObject" Target="../embeddings/oleObject2.bin"/><Relationship Id="rId4" Type="http://schemas.openxmlformats.org/officeDocument/2006/relationships/oleObject" Target="../embeddings/oleObject1.bin"/><Relationship Id="rId9" Type="http://schemas.openxmlformats.org/officeDocument/2006/relationships/oleObject" Target="../embeddings/oleObject6.bin"/></Relationships>
</file>

<file path=ppt/slides/_rels/slide59.xml.rels><?xml version="1.0" encoding="UTF-8" standalone="yes"?>
<Relationships xmlns="http://schemas.openxmlformats.org/package/2006/relationships"><Relationship Id="rId8" Type="http://schemas.openxmlformats.org/officeDocument/2006/relationships/oleObject" Target="../embeddings/oleObject12.bin"/><Relationship Id="rId3" Type="http://schemas.openxmlformats.org/officeDocument/2006/relationships/oleObject" Target="../embeddings/oleObject7.bin"/><Relationship Id="rId7" Type="http://schemas.openxmlformats.org/officeDocument/2006/relationships/oleObject" Target="../embeddings/oleObject11.bin"/><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oleObject" Target="../embeddings/oleObject10.bin"/><Relationship Id="rId5" Type="http://schemas.openxmlformats.org/officeDocument/2006/relationships/oleObject" Target="../embeddings/oleObject9.bin"/><Relationship Id="rId4" Type="http://schemas.openxmlformats.org/officeDocument/2006/relationships/oleObject" Target="../embeddings/oleObject8.bin"/><Relationship Id="rId9" Type="http://schemas.openxmlformats.org/officeDocument/2006/relationships/oleObject" Target="../embeddings/oleObject13.bin"/></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6.xml"/><Relationship Id="rId1" Type="http://schemas.openxmlformats.org/officeDocument/2006/relationships/vmlDrawing" Target="../drawings/vmlDrawing3.v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6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slideLayout" Target="../slideLayouts/slideLayout2.xml"/><Relationship Id="rId7" Type="http://schemas.openxmlformats.org/officeDocument/2006/relationships/image" Target="../media/image65.png"/><Relationship Id="rId12" Type="http://schemas.openxmlformats.org/officeDocument/2006/relationships/oleObject" Target="../embeddings/oleObject15.bin"/><Relationship Id="rId2" Type="http://schemas.openxmlformats.org/officeDocument/2006/relationships/tags" Target="../tags/tag3.xml"/><Relationship Id="rId1" Type="http://schemas.openxmlformats.org/officeDocument/2006/relationships/vmlDrawing" Target="../drawings/vmlDrawing4.v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notesSlide" Target="../notesSlides/notesSlide25.xml"/><Relationship Id="rId9" Type="http://schemas.openxmlformats.org/officeDocument/2006/relationships/image" Target="../media/image67.png"/></Relationships>
</file>

<file path=ppt/slides/_rels/slide66.xml.rels><?xml version="1.0" encoding="UTF-8" standalone="yes"?>
<Relationships xmlns="http://schemas.openxmlformats.org/package/2006/relationships"><Relationship Id="rId8" Type="http://schemas.openxmlformats.org/officeDocument/2006/relationships/oleObject" Target="../embeddings/oleObject16.bin"/><Relationship Id="rId3" Type="http://schemas.openxmlformats.org/officeDocument/2006/relationships/slideLayout" Target="../slideLayouts/slideLayout2.xml"/><Relationship Id="rId7" Type="http://schemas.openxmlformats.org/officeDocument/2006/relationships/image" Target="../media/image73.png"/><Relationship Id="rId2" Type="http://schemas.openxmlformats.org/officeDocument/2006/relationships/tags" Target="../tags/tag4.xml"/><Relationship Id="rId1" Type="http://schemas.openxmlformats.org/officeDocument/2006/relationships/vmlDrawing" Target="../drawings/vmlDrawing5.v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notesSlide" Target="../notesSlides/notesSlide26.xml"/></Relationships>
</file>

<file path=ppt/slides/_rels/slide67.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7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80.jpeg"/></Relationships>
</file>

<file path=ppt/slides/_rels/slide78.xml.rels><?xml version="1.0" encoding="UTF-8" standalone="yes"?>
<Relationships xmlns="http://schemas.openxmlformats.org/package/2006/relationships"><Relationship Id="rId3" Type="http://schemas.openxmlformats.org/officeDocument/2006/relationships/oleObject" Target="../embeddings/oleObject17.bin"/><Relationship Id="rId7" Type="http://schemas.openxmlformats.org/officeDocument/2006/relationships/image" Target="../media/image85.jpeg"/><Relationship Id="rId2" Type="http://schemas.openxmlformats.org/officeDocument/2006/relationships/slideLayout" Target="../slideLayouts/slideLayout6.xml"/><Relationship Id="rId1" Type="http://schemas.openxmlformats.org/officeDocument/2006/relationships/vmlDrawing" Target="../drawings/vmlDrawing6.vml"/><Relationship Id="rId6" Type="http://schemas.openxmlformats.org/officeDocument/2006/relationships/oleObject" Target="../embeddings/oleObject20.bin"/><Relationship Id="rId5" Type="http://schemas.openxmlformats.org/officeDocument/2006/relationships/oleObject" Target="../embeddings/oleObject19.bin"/><Relationship Id="rId4" Type="http://schemas.openxmlformats.org/officeDocument/2006/relationships/oleObject" Target="../embeddings/oleObject18.bin"/></Relationships>
</file>

<file path=ppt/slides/_rels/slide7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6.png"/><Relationship Id="rId1" Type="http://schemas.openxmlformats.org/officeDocument/2006/relationships/slideLayout" Target="../slideLayouts/slideLayout6.xml"/><Relationship Id="rId4" Type="http://schemas.openxmlformats.org/officeDocument/2006/relationships/image" Target="../media/image87.jpeg"/></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80.xml.rels><?xml version="1.0" encoding="UTF-8" standalone="yes"?>
<Relationships xmlns="http://schemas.openxmlformats.org/package/2006/relationships"><Relationship Id="rId8" Type="http://schemas.openxmlformats.org/officeDocument/2006/relationships/oleObject" Target="../embeddings/oleObject25.bin"/><Relationship Id="rId3" Type="http://schemas.openxmlformats.org/officeDocument/2006/relationships/oleObject" Target="../embeddings/oleObject21.bin"/><Relationship Id="rId7" Type="http://schemas.openxmlformats.org/officeDocument/2006/relationships/oleObject" Target="../embeddings/oleObject24.bin"/><Relationship Id="rId2" Type="http://schemas.openxmlformats.org/officeDocument/2006/relationships/slideLayout" Target="../slideLayouts/slideLayout6.xml"/><Relationship Id="rId1" Type="http://schemas.openxmlformats.org/officeDocument/2006/relationships/vmlDrawing" Target="../drawings/vmlDrawing7.vml"/><Relationship Id="rId6" Type="http://schemas.openxmlformats.org/officeDocument/2006/relationships/oleObject" Target="../embeddings/oleObject23.bin"/><Relationship Id="rId5" Type="http://schemas.openxmlformats.org/officeDocument/2006/relationships/oleObject" Target="../embeddings/oleObject22.bin"/><Relationship Id="rId4" Type="http://schemas.openxmlformats.org/officeDocument/2006/relationships/image" Target="../media/image46.pn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30.xml"/><Relationship Id="rId7" Type="http://schemas.openxmlformats.org/officeDocument/2006/relationships/image" Target="../media/image95.jpeg"/><Relationship Id="rId2" Type="http://schemas.openxmlformats.org/officeDocument/2006/relationships/slideLayout" Target="../slideLayouts/slideLayout8.xml"/><Relationship Id="rId1" Type="http://schemas.openxmlformats.org/officeDocument/2006/relationships/tags" Target="../tags/tag6.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8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1.xml"/><Relationship Id="rId1" Type="http://schemas.openxmlformats.org/officeDocument/2006/relationships/slideLayout" Target="../slideLayouts/slideLayout8.xml"/><Relationship Id="rId4" Type="http://schemas.openxmlformats.org/officeDocument/2006/relationships/image" Target="../media/image97.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93.xml.rels><?xml version="1.0" encoding="UTF-8" standalone="yes"?>
<Relationships xmlns="http://schemas.openxmlformats.org/package/2006/relationships"><Relationship Id="rId2" Type="http://schemas.openxmlformats.org/officeDocument/2006/relationships/slideLayout" Target="../slideLayouts/slideLayout22.xml"/><Relationship Id="rId1" Type="http://schemas.openxmlformats.org/officeDocument/2006/relationships/tags" Target="../tags/tag7.xml"/></Relationships>
</file>

<file path=ppt/slides/_rels/slide9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9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8" Type="http://schemas.openxmlformats.org/officeDocument/2006/relationships/oleObject" Target="../embeddings/oleObject30.bin"/><Relationship Id="rId3" Type="http://schemas.openxmlformats.org/officeDocument/2006/relationships/notesSlide" Target="../notesSlides/notesSlide34.xml"/><Relationship Id="rId7" Type="http://schemas.openxmlformats.org/officeDocument/2006/relationships/oleObject" Target="../embeddings/oleObject29.bin"/><Relationship Id="rId2" Type="http://schemas.openxmlformats.org/officeDocument/2006/relationships/slideLayout" Target="../slideLayouts/slideLayout6.xml"/><Relationship Id="rId1" Type="http://schemas.openxmlformats.org/officeDocument/2006/relationships/vmlDrawing" Target="../drawings/vmlDrawing8.vml"/><Relationship Id="rId6" Type="http://schemas.openxmlformats.org/officeDocument/2006/relationships/oleObject" Target="../embeddings/oleObject28.bin"/><Relationship Id="rId11" Type="http://schemas.openxmlformats.org/officeDocument/2006/relationships/image" Target="../media/image111.jpeg"/><Relationship Id="rId5" Type="http://schemas.openxmlformats.org/officeDocument/2006/relationships/oleObject" Target="../embeddings/oleObject27.bin"/><Relationship Id="rId10" Type="http://schemas.openxmlformats.org/officeDocument/2006/relationships/oleObject" Target="../embeddings/oleObject32.bin"/><Relationship Id="rId4" Type="http://schemas.openxmlformats.org/officeDocument/2006/relationships/oleObject" Target="../embeddings/oleObject26.bin"/><Relationship Id="rId9" Type="http://schemas.openxmlformats.org/officeDocument/2006/relationships/oleObject" Target="../embeddings/oleObject31.bin"/></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6.xml"/><Relationship Id="rId1" Type="http://schemas.openxmlformats.org/officeDocument/2006/relationships/vmlDrawing" Target="../drawings/vmlDrawing9.vml"/><Relationship Id="rId5" Type="http://schemas.openxmlformats.org/officeDocument/2006/relationships/image" Target="../media/image111.jpeg"/><Relationship Id="rId4" Type="http://schemas.openxmlformats.org/officeDocument/2006/relationships/oleObject" Target="../embeddings/oleObject33.bin"/></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8" name="Rectangle 7"/>
          <p:cNvSpPr>
            <a:spLocks noChangeArrowheads="1"/>
          </p:cNvSpPr>
          <p:nvPr/>
        </p:nvSpPr>
        <p:spPr bwMode="auto">
          <a:xfrm>
            <a:off x="107950" y="1844675"/>
            <a:ext cx="9036050" cy="1470025"/>
          </a:xfrm>
          <a:prstGeom prst="rect">
            <a:avLst/>
          </a:prstGeom>
          <a:noFill/>
          <a:ln w="9525">
            <a:noFill/>
            <a:miter lim="800000"/>
            <a:headEnd/>
            <a:tailEnd/>
          </a:ln>
        </p:spPr>
        <p:txBody>
          <a:bodyPr anchor="ctr"/>
          <a:lstStyle/>
          <a:p>
            <a:pPr algn="ctr" fontAlgn="base">
              <a:spcBef>
                <a:spcPct val="0"/>
              </a:spcBef>
              <a:spcAft>
                <a:spcPct val="0"/>
              </a:spcAft>
            </a:pPr>
            <a:endParaRPr lang="en-US" altLang="zh-CN" sz="4200" b="1" dirty="0" smtClean="0">
              <a:solidFill>
                <a:srgbClr val="1F497D"/>
              </a:solidFill>
              <a:latin typeface="Cambria" panose="02040503050406030204" pitchFamily="18" charset="0"/>
              <a:ea typeface="黑体" pitchFamily="49" charset="-122"/>
            </a:endParaRPr>
          </a:p>
        </p:txBody>
      </p:sp>
      <p:sp>
        <p:nvSpPr>
          <p:cNvPr id="4099" name="Text Box 8"/>
          <p:cNvSpPr txBox="1">
            <a:spLocks noChangeArrowheads="1"/>
          </p:cNvSpPr>
          <p:nvPr/>
        </p:nvSpPr>
        <p:spPr bwMode="auto">
          <a:xfrm>
            <a:off x="250825" y="6226175"/>
            <a:ext cx="184150" cy="457200"/>
          </a:xfrm>
          <a:prstGeom prst="rect">
            <a:avLst/>
          </a:prstGeom>
          <a:noFill/>
          <a:ln w="9525">
            <a:noFill/>
            <a:miter lim="800000"/>
            <a:headEnd/>
            <a:tailEnd/>
          </a:ln>
        </p:spPr>
        <p:txBody>
          <a:bodyPr wrap="none">
            <a:spAutoFit/>
          </a:bodyPr>
          <a:lstStyle/>
          <a:p>
            <a:pPr fontAlgn="base">
              <a:spcBef>
                <a:spcPct val="0"/>
              </a:spcBef>
              <a:spcAft>
                <a:spcPct val="0"/>
              </a:spcAft>
            </a:pPr>
            <a:endParaRPr lang="en-US" altLang="zh-CN" sz="2400" b="1" smtClean="0">
              <a:solidFill>
                <a:prstClr val="black"/>
              </a:solidFill>
              <a:latin typeface="Verdana" pitchFamily="34" charset="0"/>
            </a:endParaRPr>
          </a:p>
        </p:txBody>
      </p:sp>
      <p:sp>
        <p:nvSpPr>
          <p:cNvPr id="6" name="副标题 5"/>
          <p:cNvSpPr>
            <a:spLocks noGrp="1"/>
          </p:cNvSpPr>
          <p:nvPr>
            <p:ph type="subTitle" sz="quarter" idx="1"/>
          </p:nvPr>
        </p:nvSpPr>
        <p:spPr>
          <a:xfrm>
            <a:off x="511175" y="3191178"/>
            <a:ext cx="8229600" cy="1079797"/>
          </a:xfrm>
        </p:spPr>
        <p:txBody>
          <a:bodyPr/>
          <a:lstStyle/>
          <a:p>
            <a:pPr marL="342900" lvl="0" indent="-342900" algn="ctr" eaLnBrk="1" hangingPunct="1">
              <a:lnSpc>
                <a:spcPct val="100000"/>
              </a:lnSpc>
              <a:spcBef>
                <a:spcPct val="20000"/>
              </a:spcBef>
              <a:spcAft>
                <a:spcPct val="0"/>
              </a:spcAft>
              <a:buClrTx/>
              <a:buSzTx/>
            </a:pPr>
            <a:r>
              <a:rPr lang="en-US" altLang="zh-CN" sz="2800" i="0" dirty="0" err="1">
                <a:solidFill>
                  <a:srgbClr val="000000"/>
                </a:solidFill>
                <a:latin typeface="Cambria" panose="02040503050406030204" pitchFamily="18" charset="0"/>
                <a:ea typeface="Arial Unicode MS" pitchFamily="34" charset="-122"/>
                <a:cs typeface="Arial Unicode MS" pitchFamily="34" charset="-122"/>
              </a:rPr>
              <a:t>Lingyang</a:t>
            </a:r>
            <a:r>
              <a:rPr lang="en-US" altLang="zh-CN" sz="2800" i="0" dirty="0">
                <a:solidFill>
                  <a:srgbClr val="000000"/>
                </a:solidFill>
                <a:latin typeface="Cambria" panose="02040503050406030204" pitchFamily="18" charset="0"/>
                <a:ea typeface="Arial Unicode MS" pitchFamily="34" charset="-122"/>
                <a:cs typeface="Arial Unicode MS" pitchFamily="34" charset="-122"/>
              </a:rPr>
              <a:t> Song</a:t>
            </a:r>
            <a:r>
              <a:rPr lang="en-US" altLang="zh-CN" sz="2800" i="0" baseline="30000" dirty="0">
                <a:solidFill>
                  <a:srgbClr val="000000"/>
                </a:solidFill>
                <a:latin typeface="Cambria" panose="02040503050406030204" pitchFamily="18" charset="0"/>
                <a:ea typeface="Arial Unicode MS" pitchFamily="34" charset="-122"/>
                <a:cs typeface="Arial Unicode MS" pitchFamily="34" charset="-122"/>
              </a:rPr>
              <a:t>+</a:t>
            </a:r>
            <a:r>
              <a:rPr lang="en-US" altLang="zh-CN" sz="2800" i="0" dirty="0">
                <a:solidFill>
                  <a:srgbClr val="000000"/>
                </a:solidFill>
                <a:latin typeface="Cambria" panose="02040503050406030204" pitchFamily="18" charset="0"/>
                <a:ea typeface="Arial Unicode MS" pitchFamily="34" charset="-122"/>
                <a:cs typeface="Arial Unicode MS" pitchFamily="34" charset="-122"/>
              </a:rPr>
              <a:t> and Zhu Han</a:t>
            </a:r>
            <a:r>
              <a:rPr lang="en-US" altLang="zh-CN" sz="2800" i="0" baseline="30000" dirty="0">
                <a:solidFill>
                  <a:srgbClr val="000000"/>
                </a:solidFill>
                <a:latin typeface="Cambria" panose="02040503050406030204" pitchFamily="18" charset="0"/>
                <a:ea typeface="Arial Unicode MS" pitchFamily="34" charset="-122"/>
                <a:cs typeface="Arial Unicode MS" pitchFamily="34" charset="-122"/>
              </a:rPr>
              <a:t>*</a:t>
            </a:r>
          </a:p>
          <a:p>
            <a:pPr marL="342900" lvl="0" indent="-342900" algn="ctr">
              <a:lnSpc>
                <a:spcPct val="100000"/>
              </a:lnSpc>
              <a:spcBef>
                <a:spcPct val="20000"/>
              </a:spcBef>
              <a:spcAft>
                <a:spcPct val="0"/>
              </a:spcAft>
              <a:buClrTx/>
              <a:buSzTx/>
            </a:pPr>
            <a:r>
              <a:rPr lang="en-US" altLang="zh-CN" b="0" i="0" baseline="30000" dirty="0">
                <a:solidFill>
                  <a:srgbClr val="000000"/>
                </a:solidFill>
                <a:latin typeface="Cambria" panose="02040503050406030204" pitchFamily="18" charset="0"/>
                <a:ea typeface="Arial Unicode MS" pitchFamily="34" charset="-122"/>
                <a:cs typeface="Arial Unicode MS" pitchFamily="34" charset="-122"/>
              </a:rPr>
              <a:t>+</a:t>
            </a:r>
            <a:r>
              <a:rPr lang="en-US" altLang="zh-CN" b="0" i="0" dirty="0">
                <a:solidFill>
                  <a:srgbClr val="000000"/>
                </a:solidFill>
                <a:latin typeface="Cambria" panose="02040503050406030204" pitchFamily="18" charset="0"/>
                <a:ea typeface="Arial Unicode MS" pitchFamily="34" charset="-122"/>
                <a:cs typeface="Arial Unicode MS" pitchFamily="34" charset="-122"/>
              </a:rPr>
              <a:t>School of Electronics Engineering and Computer Science,</a:t>
            </a:r>
          </a:p>
          <a:p>
            <a:pPr marL="342900" lvl="0" indent="-342900" algn="ctr">
              <a:lnSpc>
                <a:spcPct val="100000"/>
              </a:lnSpc>
              <a:spcBef>
                <a:spcPct val="20000"/>
              </a:spcBef>
              <a:spcAft>
                <a:spcPct val="0"/>
              </a:spcAft>
              <a:buClrTx/>
              <a:buSzTx/>
            </a:pPr>
            <a:r>
              <a:rPr lang="en-US" altLang="zh-CN" b="0" i="0" dirty="0">
                <a:solidFill>
                  <a:srgbClr val="000000"/>
                </a:solidFill>
                <a:latin typeface="Cambria" panose="02040503050406030204" pitchFamily="18" charset="0"/>
                <a:ea typeface="Arial Unicode MS" pitchFamily="34" charset="-122"/>
                <a:cs typeface="Arial Unicode MS" pitchFamily="34" charset="-122"/>
              </a:rPr>
              <a:t>Peking University, Beijing, China</a:t>
            </a:r>
          </a:p>
          <a:p>
            <a:pPr marL="342900" lvl="0" indent="-342900" algn="ctr" eaLnBrk="1" hangingPunct="1">
              <a:lnSpc>
                <a:spcPct val="100000"/>
              </a:lnSpc>
              <a:spcBef>
                <a:spcPct val="20000"/>
              </a:spcBef>
              <a:spcAft>
                <a:spcPct val="0"/>
              </a:spcAft>
              <a:buClrTx/>
              <a:buSzTx/>
            </a:pPr>
            <a:r>
              <a:rPr lang="en-US" altLang="zh-CN" b="0" i="0" baseline="30000" dirty="0">
                <a:solidFill>
                  <a:srgbClr val="000000"/>
                </a:solidFill>
                <a:latin typeface="Cambria" panose="02040503050406030204" pitchFamily="18" charset="0"/>
                <a:ea typeface="Arial Unicode MS" pitchFamily="34" charset="-122"/>
                <a:cs typeface="Arial Unicode MS" pitchFamily="34" charset="-122"/>
              </a:rPr>
              <a:t>* </a:t>
            </a:r>
            <a:r>
              <a:rPr lang="en-US" altLang="zh-CN" b="0" i="0" dirty="0">
                <a:solidFill>
                  <a:srgbClr val="000000"/>
                </a:solidFill>
                <a:latin typeface="Cambria" panose="02040503050406030204" pitchFamily="18" charset="0"/>
                <a:ea typeface="Arial Unicode MS" pitchFamily="34" charset="-122"/>
                <a:cs typeface="Arial Unicode MS" pitchFamily="34" charset="-122"/>
              </a:rPr>
              <a:t>Department of Electrical and Computer Engineering</a:t>
            </a:r>
          </a:p>
          <a:p>
            <a:pPr marL="342900" lvl="0" indent="-342900" algn="ctr" eaLnBrk="1" hangingPunct="1">
              <a:lnSpc>
                <a:spcPct val="100000"/>
              </a:lnSpc>
              <a:spcBef>
                <a:spcPct val="20000"/>
              </a:spcBef>
              <a:spcAft>
                <a:spcPct val="0"/>
              </a:spcAft>
              <a:buClrTx/>
              <a:buSzTx/>
            </a:pPr>
            <a:r>
              <a:rPr lang="en-US" altLang="zh-CN" b="0" i="0" dirty="0">
                <a:solidFill>
                  <a:srgbClr val="000000"/>
                </a:solidFill>
                <a:latin typeface="Cambria" panose="02040503050406030204" pitchFamily="18" charset="0"/>
                <a:ea typeface="Arial Unicode MS" pitchFamily="34" charset="-122"/>
                <a:cs typeface="Arial Unicode MS" pitchFamily="34" charset="-122"/>
              </a:rPr>
              <a:t>University of Houston, Houston, TX, USA</a:t>
            </a:r>
          </a:p>
          <a:p>
            <a:pPr marL="342900" lvl="0" indent="-342900" algn="ctr">
              <a:lnSpc>
                <a:spcPct val="100000"/>
              </a:lnSpc>
              <a:spcBef>
                <a:spcPct val="20000"/>
              </a:spcBef>
              <a:spcAft>
                <a:spcPct val="0"/>
              </a:spcAft>
              <a:buClrTx/>
              <a:buSzTx/>
            </a:pPr>
            <a:endParaRPr lang="en-US" altLang="zh-CN" sz="1100" b="0" i="0" dirty="0">
              <a:solidFill>
                <a:srgbClr val="000000"/>
              </a:solidFill>
              <a:latin typeface="Arial Unicode MS" pitchFamily="34" charset="-122"/>
              <a:ea typeface="Arial Unicode MS" pitchFamily="34" charset="-122"/>
              <a:cs typeface="Arial Unicode MS" pitchFamily="34" charset="-122"/>
            </a:endParaRPr>
          </a:p>
          <a:p>
            <a:pPr marL="342900" lvl="0" indent="-342900" algn="ctr">
              <a:lnSpc>
                <a:spcPct val="100000"/>
              </a:lnSpc>
              <a:spcBef>
                <a:spcPct val="20000"/>
              </a:spcBef>
              <a:spcAft>
                <a:spcPct val="0"/>
              </a:spcAft>
              <a:buClrTx/>
              <a:buSzTx/>
            </a:pPr>
            <a:r>
              <a:rPr lang="en-US" altLang="zh-CN" i="0" dirty="0">
                <a:solidFill>
                  <a:srgbClr val="000000"/>
                </a:solidFill>
                <a:latin typeface="+mj-lt"/>
                <a:ea typeface="Arial Unicode MS" pitchFamily="34" charset="-122"/>
                <a:cs typeface="Arial Unicode MS" pitchFamily="34" charset="-122"/>
              </a:rPr>
              <a:t>Tutorial Presentation </a:t>
            </a:r>
            <a:r>
              <a:rPr lang="en-US" altLang="zh-CN" i="0" dirty="0" smtClean="0">
                <a:solidFill>
                  <a:srgbClr val="000000"/>
                </a:solidFill>
                <a:latin typeface="+mj-lt"/>
                <a:ea typeface="Arial Unicode MS" pitchFamily="34" charset="-122"/>
                <a:cs typeface="Arial Unicode MS" pitchFamily="34" charset="-122"/>
              </a:rPr>
              <a:t>at IEEE ICC 2013, Budapest, Hungary</a:t>
            </a:r>
            <a:endParaRPr lang="en-US" altLang="zh-CN" i="0" dirty="0">
              <a:solidFill>
                <a:srgbClr val="000000"/>
              </a:solidFill>
              <a:latin typeface="+mj-lt"/>
              <a:ea typeface="Arial Unicode MS" pitchFamily="34" charset="-122"/>
              <a:cs typeface="Arial Unicode MS" pitchFamily="34" charset="-122"/>
            </a:endParaRPr>
          </a:p>
          <a:p>
            <a:pPr algn="ctr"/>
            <a:endParaRPr lang="zh-CN" altLang="en-US" dirty="0"/>
          </a:p>
        </p:txBody>
      </p:sp>
      <p:pic>
        <p:nvPicPr>
          <p:cNvPr id="7" name="Picture 12" descr="http://tbn0.google.com/images?q=tbn:HMEGXKmAqkMYXM:http://content.answers.com/main/content/wp/en/e/ec/University_of_Houston_Logo.jpg">
            <a:hlinkClick r:id="rId3"/>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50825" y="5867400"/>
            <a:ext cx="1006475" cy="696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89" descr="bdxh"/>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884368" y="5730875"/>
            <a:ext cx="1000125"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标题 1"/>
          <p:cNvSpPr>
            <a:spLocks noGrp="1"/>
          </p:cNvSpPr>
          <p:nvPr>
            <p:ph type="ctrTitle" sz="quarter"/>
          </p:nvPr>
        </p:nvSpPr>
        <p:spPr>
          <a:xfrm>
            <a:off x="216056" y="851154"/>
            <a:ext cx="8753360" cy="1533525"/>
          </a:xfrm>
        </p:spPr>
        <p:txBody>
          <a:bodyPr/>
          <a:lstStyle/>
          <a:p>
            <a:r>
              <a:rPr lang="en-US" altLang="zh-CN" sz="4000" dirty="0">
                <a:solidFill>
                  <a:schemeClr val="accent6">
                    <a:lumMod val="75000"/>
                  </a:schemeClr>
                </a:solidFill>
                <a:effectLst>
                  <a:outerShdw blurRad="38100" dist="38100" dir="2700000" algn="tl">
                    <a:srgbClr val="000000">
                      <a:alpha val="43137"/>
                    </a:srgbClr>
                  </a:outerShdw>
                </a:effectLst>
                <a:ea typeface="黑体" pitchFamily="49" charset="-122"/>
              </a:rPr>
              <a:t>Smart </a:t>
            </a:r>
            <a:r>
              <a:rPr lang="en-US" altLang="zh-CN" sz="4000" dirty="0" smtClean="0">
                <a:solidFill>
                  <a:schemeClr val="accent6">
                    <a:lumMod val="75000"/>
                  </a:schemeClr>
                </a:solidFill>
                <a:effectLst>
                  <a:outerShdw blurRad="38100" dist="38100" dir="2700000" algn="tl">
                    <a:srgbClr val="000000">
                      <a:alpha val="43137"/>
                    </a:srgbClr>
                  </a:outerShdw>
                </a:effectLst>
                <a:ea typeface="黑体" pitchFamily="49" charset="-122"/>
              </a:rPr>
              <a:t>Grid </a:t>
            </a:r>
            <a:br>
              <a:rPr lang="en-US" altLang="zh-CN" sz="4000" dirty="0" smtClean="0">
                <a:solidFill>
                  <a:schemeClr val="accent6">
                    <a:lumMod val="75000"/>
                  </a:schemeClr>
                </a:solidFill>
                <a:effectLst>
                  <a:outerShdw blurRad="38100" dist="38100" dir="2700000" algn="tl">
                    <a:srgbClr val="000000">
                      <a:alpha val="43137"/>
                    </a:srgbClr>
                  </a:outerShdw>
                </a:effectLst>
                <a:ea typeface="黑体" pitchFamily="49" charset="-122"/>
              </a:rPr>
            </a:br>
            <a:r>
              <a:rPr lang="en-US" sz="4000" dirty="0" smtClean="0">
                <a:solidFill>
                  <a:schemeClr val="accent6">
                    <a:lumMod val="75000"/>
                  </a:schemeClr>
                </a:solidFill>
                <a:effectLst>
                  <a:outerShdw blurRad="38100" dist="38100" dir="2700000" algn="tl">
                    <a:srgbClr val="000000">
                      <a:alpha val="43137"/>
                    </a:srgbClr>
                  </a:outerShdw>
                </a:effectLst>
                <a:ea typeface="黑体" pitchFamily="49" charset="-122"/>
              </a:rPr>
              <a:t>Communications </a:t>
            </a:r>
            <a:r>
              <a:rPr lang="en-US" sz="4000" dirty="0">
                <a:solidFill>
                  <a:schemeClr val="accent6">
                    <a:lumMod val="75000"/>
                  </a:schemeClr>
                </a:solidFill>
                <a:effectLst>
                  <a:outerShdw blurRad="38100" dist="38100" dir="2700000" algn="tl">
                    <a:srgbClr val="000000">
                      <a:alpha val="43137"/>
                    </a:srgbClr>
                  </a:outerShdw>
                </a:effectLst>
                <a:ea typeface="黑体" pitchFamily="49" charset="-122"/>
              </a:rPr>
              <a:t>and </a:t>
            </a:r>
            <a:r>
              <a:rPr lang="en-US" sz="4000" dirty="0" smtClean="0">
                <a:solidFill>
                  <a:schemeClr val="accent6">
                    <a:lumMod val="75000"/>
                  </a:schemeClr>
                </a:solidFill>
                <a:effectLst>
                  <a:outerShdw blurRad="38100" dist="38100" dir="2700000" algn="tl">
                    <a:srgbClr val="000000">
                      <a:alpha val="43137"/>
                    </a:srgbClr>
                  </a:outerShdw>
                </a:effectLst>
                <a:ea typeface="黑体" pitchFamily="49" charset="-122"/>
              </a:rPr>
              <a:t>Networking</a:t>
            </a:r>
            <a:endParaRPr lang="zh-CN" altLang="en-US" sz="3200" dirty="0"/>
          </a:p>
        </p:txBody>
      </p:sp>
    </p:spTree>
    <p:extLst>
      <p:ext uri="{BB962C8B-B14F-4D97-AF65-F5344CB8AC3E}">
        <p14:creationId xmlns:p14="http://schemas.microsoft.com/office/powerpoint/2010/main" xmlns="" val="994377963"/>
      </p:ext>
    </p:extLst>
  </p:cSld>
  <p:clrMapOvr>
    <a:masterClrMapping/>
  </p:clrMapOvr>
  <p:transition advTm="27269"/>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p:cNvSpPr>
          <p:nvPr>
            <p:ph type="title"/>
          </p:nvPr>
        </p:nvSpPr>
        <p:spPr/>
        <p:txBody>
          <a:bodyPr/>
          <a:lstStyle/>
          <a:p>
            <a:pPr eaLnBrk="1" hangingPunct="1"/>
            <a:r>
              <a:rPr lang="en-US" altLang="zh-CN" b="1" dirty="0" smtClean="0">
                <a:solidFill>
                  <a:srgbClr val="0070C0"/>
                </a:solidFill>
                <a:latin typeface="Cambria" panose="02040503050406030204" pitchFamily="18" charset="0"/>
              </a:rPr>
              <a:t>Smart Grid in China</a:t>
            </a:r>
            <a:endParaRPr lang="zh-CN" altLang="en-US" b="1" dirty="0" smtClean="0">
              <a:solidFill>
                <a:srgbClr val="0070C0"/>
              </a:solidFill>
              <a:latin typeface="Cambria" panose="02040503050406030204" pitchFamily="18" charset="0"/>
            </a:endParaRPr>
          </a:p>
        </p:txBody>
      </p:sp>
      <p:sp>
        <p:nvSpPr>
          <p:cNvPr id="4" name="灯片编号占位符 3"/>
          <p:cNvSpPr>
            <a:spLocks noGrp="1"/>
          </p:cNvSpPr>
          <p:nvPr>
            <p:ph type="sldNum" sz="quarter" idx="11"/>
          </p:nvPr>
        </p:nvSpPr>
        <p:spPr/>
        <p:txBody>
          <a:bodyPr/>
          <a:lstStyle/>
          <a:p>
            <a:pPr>
              <a:defRPr/>
            </a:pPr>
            <a:fld id="{A45FD141-6F48-4DB0-8ADD-A9FF19E03ACC}" type="slidenum">
              <a:rPr lang="zh-CN" altLang="en-US" smtClean="0">
                <a:solidFill>
                  <a:prstClr val="black">
                    <a:tint val="75000"/>
                  </a:prstClr>
                </a:solidFill>
              </a:rPr>
              <a:pPr>
                <a:defRPr/>
              </a:pPr>
              <a:t>10</a:t>
            </a:fld>
            <a:endParaRPr lang="zh-CN" altLang="en-US">
              <a:solidFill>
                <a:prstClr val="black">
                  <a:tint val="75000"/>
                </a:prstClr>
              </a:solidFill>
            </a:endParaRPr>
          </a:p>
        </p:txBody>
      </p:sp>
      <p:sp>
        <p:nvSpPr>
          <p:cNvPr id="8" name="矩形 7"/>
          <p:cNvSpPr/>
          <p:nvPr/>
        </p:nvSpPr>
        <p:spPr>
          <a:xfrm>
            <a:off x="338400" y="1260000"/>
            <a:ext cx="8229600" cy="3585597"/>
          </a:xfrm>
          <a:prstGeom prst="rect">
            <a:avLst/>
          </a:prstGeom>
        </p:spPr>
        <p:txBody>
          <a:bodyPr wrap="square">
            <a:spAutoFit/>
          </a:bodyPr>
          <a:lstStyle/>
          <a:p>
            <a:pPr marL="457200" indent="-457200">
              <a:buFont typeface="Arial" panose="020B0604020202020204" pitchFamily="34" charset="0"/>
              <a:buChar char="•"/>
            </a:pPr>
            <a:r>
              <a:rPr lang="en-US" altLang="zh-CN" sz="2800" b="1" i="1" dirty="0" smtClean="0">
                <a:solidFill>
                  <a:prstClr val="black"/>
                </a:solidFill>
                <a:latin typeface="Calibri" panose="020F0502020204030204" pitchFamily="34" charset="0"/>
              </a:rPr>
              <a:t>The Medium-long Term Plan </a:t>
            </a:r>
            <a:r>
              <a:rPr lang="en-US" altLang="zh-CN" sz="2800" b="1" i="1" dirty="0">
                <a:solidFill>
                  <a:prstClr val="black"/>
                </a:solidFill>
                <a:latin typeface="Calibri" panose="020F0502020204030204" pitchFamily="34" charset="0"/>
              </a:rPr>
              <a:t>of </a:t>
            </a:r>
            <a:r>
              <a:rPr lang="en-US" altLang="zh-CN" sz="2800" b="1" i="1" dirty="0" smtClean="0">
                <a:solidFill>
                  <a:prstClr val="black"/>
                </a:solidFill>
                <a:latin typeface="Calibri" panose="020F0502020204030204" pitchFamily="34" charset="0"/>
              </a:rPr>
              <a:t>the Development</a:t>
            </a:r>
            <a:r>
              <a:rPr lang="en-US" altLang="zh-CN" sz="2800" b="1" i="1" baseline="30000" dirty="0" smtClean="0">
                <a:solidFill>
                  <a:prstClr val="black"/>
                </a:solidFill>
                <a:latin typeface="Calibri" panose="020F0502020204030204" pitchFamily="34" charset="0"/>
              </a:rPr>
              <a:t>[1]</a:t>
            </a:r>
          </a:p>
          <a:p>
            <a:endParaRPr lang="en-US" altLang="zh-CN" sz="1000" b="1" dirty="0" smtClean="0">
              <a:solidFill>
                <a:srgbClr val="FF0000"/>
              </a:solidFill>
              <a:latin typeface="Calibri" panose="020F0502020204030204" pitchFamily="34" charset="0"/>
            </a:endParaRPr>
          </a:p>
          <a:p>
            <a:r>
              <a:rPr lang="en-US" altLang="zh-CN" sz="2400" b="1" dirty="0" smtClean="0">
                <a:solidFill>
                  <a:srgbClr val="FF0000"/>
                </a:solidFill>
                <a:latin typeface="Calibri" panose="020F0502020204030204" pitchFamily="34" charset="0"/>
              </a:rPr>
              <a:t>‘A </a:t>
            </a:r>
            <a:r>
              <a:rPr lang="en-US" altLang="zh-CN" sz="2400" b="1" dirty="0">
                <a:solidFill>
                  <a:srgbClr val="FF0000"/>
                </a:solidFill>
                <a:latin typeface="Calibri" panose="020F0502020204030204" pitchFamily="34" charset="0"/>
              </a:rPr>
              <a:t>strong </a:t>
            </a:r>
            <a:r>
              <a:rPr lang="en-US" altLang="zh-CN" sz="2400" b="1" dirty="0" smtClean="0">
                <a:solidFill>
                  <a:srgbClr val="FF0000"/>
                </a:solidFill>
                <a:latin typeface="Calibri" panose="020F0502020204030204" pitchFamily="34" charset="0"/>
              </a:rPr>
              <a:t>and robust </a:t>
            </a:r>
            <a:r>
              <a:rPr lang="en-US" altLang="zh-CN" sz="2400" b="1" dirty="0">
                <a:solidFill>
                  <a:srgbClr val="FF0000"/>
                </a:solidFill>
                <a:latin typeface="Calibri" panose="020F0502020204030204" pitchFamily="34" charset="0"/>
              </a:rPr>
              <a:t>electric power </a:t>
            </a:r>
            <a:r>
              <a:rPr lang="en-US" altLang="zh-CN" sz="2400" b="1" dirty="0" smtClean="0">
                <a:solidFill>
                  <a:srgbClr val="FF0000"/>
                </a:solidFill>
                <a:latin typeface="Calibri" panose="020F0502020204030204" pitchFamily="34" charset="0"/>
              </a:rPr>
              <a:t>system’</a:t>
            </a:r>
            <a:endParaRPr lang="en-US" altLang="zh-CN" sz="2400" dirty="0">
              <a:solidFill>
                <a:prstClr val="black"/>
              </a:solidFill>
              <a:latin typeface="Calibri" panose="020F0502020204030204" pitchFamily="34" charset="0"/>
            </a:endParaRPr>
          </a:p>
          <a:p>
            <a:pPr marL="285750" indent="-285750">
              <a:spcBef>
                <a:spcPts val="600"/>
              </a:spcBef>
              <a:buFont typeface="Arial" panose="020B0604020202020204" pitchFamily="34" charset="0"/>
              <a:buChar char="•"/>
            </a:pPr>
            <a:r>
              <a:rPr lang="en-US" altLang="zh-CN" sz="2000" b="1" dirty="0" smtClean="0">
                <a:solidFill>
                  <a:prstClr val="black"/>
                </a:solidFill>
                <a:latin typeface="Calibri" panose="020F0502020204030204" pitchFamily="34" charset="0"/>
              </a:rPr>
              <a:t>backboned </a:t>
            </a:r>
            <a:r>
              <a:rPr lang="en-US" altLang="zh-CN" sz="2000" b="1" dirty="0">
                <a:solidFill>
                  <a:prstClr val="black"/>
                </a:solidFill>
                <a:latin typeface="Calibri" panose="020F0502020204030204" pitchFamily="34" charset="0"/>
              </a:rPr>
              <a:t>with Ultra High Voltage (UHV) </a:t>
            </a:r>
            <a:r>
              <a:rPr lang="en-US" altLang="zh-CN" sz="2000" b="1" dirty="0" smtClean="0">
                <a:solidFill>
                  <a:prstClr val="black"/>
                </a:solidFill>
                <a:latin typeface="Calibri" panose="020F0502020204030204" pitchFamily="34" charset="0"/>
              </a:rPr>
              <a:t>networks</a:t>
            </a:r>
            <a:endParaRPr lang="en-US" altLang="zh-CN" sz="2000" b="1" dirty="0">
              <a:solidFill>
                <a:prstClr val="black"/>
              </a:solidFill>
              <a:latin typeface="Calibri" panose="020F0502020204030204" pitchFamily="34" charset="0"/>
            </a:endParaRPr>
          </a:p>
          <a:p>
            <a:pPr marL="285750" indent="-285750">
              <a:spcBef>
                <a:spcPts val="600"/>
              </a:spcBef>
              <a:buFont typeface="Arial" panose="020B0604020202020204" pitchFamily="34" charset="0"/>
              <a:buChar char="•"/>
            </a:pPr>
            <a:r>
              <a:rPr lang="en-US" altLang="zh-CN" sz="2000" b="1" dirty="0" smtClean="0">
                <a:solidFill>
                  <a:prstClr val="black"/>
                </a:solidFill>
                <a:latin typeface="Calibri" panose="020F0502020204030204" pitchFamily="34" charset="0"/>
              </a:rPr>
              <a:t>based </a:t>
            </a:r>
            <a:r>
              <a:rPr lang="en-US" altLang="zh-CN" sz="2000" b="1" dirty="0">
                <a:solidFill>
                  <a:prstClr val="black"/>
                </a:solidFill>
                <a:latin typeface="Calibri" panose="020F0502020204030204" pitchFamily="34" charset="0"/>
              </a:rPr>
              <a:t>on the coordinated development of power grids </a:t>
            </a:r>
            <a:r>
              <a:rPr lang="en-US" altLang="zh-CN" sz="2000" b="1" dirty="0" smtClean="0">
                <a:solidFill>
                  <a:prstClr val="black"/>
                </a:solidFill>
                <a:latin typeface="Calibri" panose="020F0502020204030204" pitchFamily="34" charset="0"/>
              </a:rPr>
              <a:t>a</a:t>
            </a:r>
            <a:r>
              <a:rPr lang="en-US" altLang="zh-CN" sz="2000" b="1" dirty="0">
                <a:solidFill>
                  <a:prstClr val="black"/>
                </a:solidFill>
                <a:latin typeface="Calibri" panose="020F0502020204030204" pitchFamily="34" charset="0"/>
              </a:rPr>
              <a:t> </a:t>
            </a:r>
            <a:r>
              <a:rPr lang="en-US" altLang="zh-CN" sz="2000" b="1" dirty="0" smtClean="0">
                <a:solidFill>
                  <a:prstClr val="black"/>
                </a:solidFill>
                <a:latin typeface="Calibri" panose="020F0502020204030204" pitchFamily="34" charset="0"/>
              </a:rPr>
              <a:t>different </a:t>
            </a:r>
            <a:r>
              <a:rPr lang="en-US" altLang="zh-CN" sz="2000" b="1" dirty="0">
                <a:solidFill>
                  <a:prstClr val="black"/>
                </a:solidFill>
                <a:latin typeface="Calibri" panose="020F0502020204030204" pitchFamily="34" charset="0"/>
              </a:rPr>
              <a:t>voltage </a:t>
            </a:r>
            <a:r>
              <a:rPr lang="en-US" altLang="zh-CN" sz="2000" b="1" dirty="0" smtClean="0">
                <a:solidFill>
                  <a:prstClr val="black"/>
                </a:solidFill>
                <a:latin typeface="Calibri" panose="020F0502020204030204" pitchFamily="34" charset="0"/>
              </a:rPr>
              <a:t>levels</a:t>
            </a:r>
            <a:endParaRPr lang="en-US" altLang="zh-CN" sz="2000" b="1" dirty="0">
              <a:solidFill>
                <a:prstClr val="black"/>
              </a:solidFill>
              <a:latin typeface="Calibri" panose="020F0502020204030204" pitchFamily="34" charset="0"/>
            </a:endParaRPr>
          </a:p>
          <a:p>
            <a:pPr marL="285750" indent="-285750">
              <a:spcBef>
                <a:spcPts val="600"/>
              </a:spcBef>
              <a:buFont typeface="Arial" panose="020B0604020202020204" pitchFamily="34" charset="0"/>
              <a:buChar char="•"/>
            </a:pPr>
            <a:r>
              <a:rPr lang="en-US" altLang="zh-CN" sz="2000" b="1" dirty="0" smtClean="0">
                <a:solidFill>
                  <a:prstClr val="black"/>
                </a:solidFill>
                <a:latin typeface="Calibri" panose="020F0502020204030204" pitchFamily="34" charset="0"/>
              </a:rPr>
              <a:t>supported </a:t>
            </a:r>
            <a:r>
              <a:rPr lang="en-US" altLang="zh-CN" sz="2000" b="1" dirty="0">
                <a:solidFill>
                  <a:prstClr val="black"/>
                </a:solidFill>
                <a:latin typeface="Calibri" panose="020F0502020204030204" pitchFamily="34" charset="0"/>
              </a:rPr>
              <a:t>by information and </a:t>
            </a:r>
            <a:r>
              <a:rPr lang="en-US" altLang="zh-CN" sz="2000" b="1" dirty="0" smtClean="0">
                <a:solidFill>
                  <a:prstClr val="black"/>
                </a:solidFill>
                <a:latin typeface="Calibri" panose="020F0502020204030204" pitchFamily="34" charset="0"/>
              </a:rPr>
              <a:t>communication infrastructure</a:t>
            </a:r>
            <a:endParaRPr lang="en-US" altLang="zh-CN" sz="2000" b="1" dirty="0">
              <a:solidFill>
                <a:prstClr val="black"/>
              </a:solidFill>
              <a:latin typeface="Calibri" panose="020F0502020204030204" pitchFamily="34" charset="0"/>
            </a:endParaRPr>
          </a:p>
          <a:p>
            <a:pPr marL="285750" indent="-285750">
              <a:spcBef>
                <a:spcPts val="600"/>
              </a:spcBef>
              <a:buFont typeface="Arial" panose="020B0604020202020204" pitchFamily="34" charset="0"/>
              <a:buChar char="•"/>
            </a:pPr>
            <a:r>
              <a:rPr lang="en-US" altLang="zh-CN" sz="2000" b="1" dirty="0" smtClean="0">
                <a:solidFill>
                  <a:prstClr val="black"/>
                </a:solidFill>
                <a:latin typeface="Calibri" panose="020F0502020204030204" pitchFamily="34" charset="0"/>
              </a:rPr>
              <a:t>characterized </a:t>
            </a:r>
            <a:r>
              <a:rPr lang="en-US" altLang="zh-CN" sz="2000" b="1" dirty="0">
                <a:solidFill>
                  <a:prstClr val="black"/>
                </a:solidFill>
                <a:latin typeface="Calibri" panose="020F0502020204030204" pitchFamily="34" charset="0"/>
              </a:rPr>
              <a:t>as an </a:t>
            </a:r>
            <a:r>
              <a:rPr lang="en-US" altLang="zh-CN" sz="2000" b="1" dirty="0" err="1">
                <a:solidFill>
                  <a:prstClr val="black"/>
                </a:solidFill>
                <a:latin typeface="Calibri" panose="020F0502020204030204" pitchFamily="34" charset="0"/>
              </a:rPr>
              <a:t>informalised</a:t>
            </a:r>
            <a:r>
              <a:rPr lang="en-US" altLang="zh-CN" sz="2000" b="1" dirty="0">
                <a:solidFill>
                  <a:prstClr val="black"/>
                </a:solidFill>
                <a:latin typeface="Calibri" panose="020F0502020204030204" pitchFamily="34" charset="0"/>
              </a:rPr>
              <a:t>, automated, </a:t>
            </a:r>
            <a:r>
              <a:rPr lang="en-US" altLang="zh-CN" sz="2000" b="1" dirty="0" smtClean="0">
                <a:solidFill>
                  <a:prstClr val="black"/>
                </a:solidFill>
                <a:latin typeface="Calibri" panose="020F0502020204030204" pitchFamily="34" charset="0"/>
              </a:rPr>
              <a:t>and interoperable </a:t>
            </a:r>
            <a:r>
              <a:rPr lang="en-US" altLang="zh-CN" sz="2000" b="1" dirty="0">
                <a:solidFill>
                  <a:prstClr val="black"/>
                </a:solidFill>
                <a:latin typeface="Calibri" panose="020F0502020204030204" pitchFamily="34" charset="0"/>
              </a:rPr>
              <a:t>power </a:t>
            </a:r>
            <a:r>
              <a:rPr lang="en-US" altLang="zh-CN" sz="2000" b="1" dirty="0" smtClean="0">
                <a:solidFill>
                  <a:prstClr val="black"/>
                </a:solidFill>
                <a:latin typeface="Calibri" panose="020F0502020204030204" pitchFamily="34" charset="0"/>
              </a:rPr>
              <a:t>system</a:t>
            </a:r>
            <a:endParaRPr lang="en-US" altLang="zh-CN" sz="2000" b="1" dirty="0">
              <a:solidFill>
                <a:prstClr val="black"/>
              </a:solidFill>
              <a:latin typeface="Calibri" panose="020F0502020204030204" pitchFamily="34" charset="0"/>
            </a:endParaRPr>
          </a:p>
          <a:p>
            <a:pPr marL="285750" indent="-285750">
              <a:spcBef>
                <a:spcPts val="600"/>
              </a:spcBef>
              <a:buFont typeface="Arial" panose="020B0604020202020204" pitchFamily="34" charset="0"/>
              <a:buChar char="•"/>
            </a:pPr>
            <a:r>
              <a:rPr lang="en-US" altLang="zh-CN" sz="2000" b="1" dirty="0" smtClean="0">
                <a:solidFill>
                  <a:prstClr val="black"/>
                </a:solidFill>
                <a:latin typeface="Calibri" panose="020F0502020204030204" pitchFamily="34" charset="0"/>
              </a:rPr>
              <a:t>the </a:t>
            </a:r>
            <a:r>
              <a:rPr lang="en-US" altLang="zh-CN" sz="2000" b="1" dirty="0">
                <a:solidFill>
                  <a:prstClr val="black"/>
                </a:solidFill>
                <a:latin typeface="Calibri" panose="020F0502020204030204" pitchFamily="34" charset="0"/>
              </a:rPr>
              <a:t>integration of electricity, information, and </a:t>
            </a:r>
            <a:r>
              <a:rPr lang="en-US" altLang="zh-CN" sz="2000" b="1" dirty="0" smtClean="0">
                <a:solidFill>
                  <a:prstClr val="black"/>
                </a:solidFill>
                <a:latin typeface="Calibri" panose="020F0502020204030204" pitchFamily="34" charset="0"/>
              </a:rPr>
              <a:t>business flows</a:t>
            </a:r>
          </a:p>
        </p:txBody>
      </p:sp>
      <p:sp>
        <p:nvSpPr>
          <p:cNvPr id="9" name="矩形 8"/>
          <p:cNvSpPr/>
          <p:nvPr/>
        </p:nvSpPr>
        <p:spPr>
          <a:xfrm>
            <a:off x="611560" y="6145559"/>
            <a:ext cx="4968552" cy="307777"/>
          </a:xfrm>
          <a:prstGeom prst="rect">
            <a:avLst/>
          </a:prstGeom>
        </p:spPr>
        <p:txBody>
          <a:bodyPr wrap="square">
            <a:spAutoFit/>
          </a:bodyPr>
          <a:lstStyle/>
          <a:p>
            <a:r>
              <a:rPr lang="en-US" altLang="zh-CN" sz="1400" b="1" dirty="0" smtClean="0">
                <a:solidFill>
                  <a:prstClr val="black"/>
                </a:solidFill>
                <a:latin typeface="Cambria" panose="02040503050406030204" pitchFamily="18" charset="0"/>
              </a:rPr>
              <a:t>[1] Released by the </a:t>
            </a:r>
            <a:r>
              <a:rPr lang="en-US" altLang="zh-CN" sz="1400" b="1" dirty="0">
                <a:solidFill>
                  <a:prstClr val="black"/>
                </a:solidFill>
              </a:rPr>
              <a:t>State Grid Corporation of </a:t>
            </a:r>
            <a:r>
              <a:rPr lang="en-US" altLang="zh-CN" sz="1400" b="1" dirty="0" smtClean="0">
                <a:solidFill>
                  <a:prstClr val="black"/>
                </a:solidFill>
              </a:rPr>
              <a:t>China (SGCC).</a:t>
            </a:r>
            <a:endParaRPr lang="en-US" altLang="zh-CN" sz="1400" b="1" dirty="0" smtClean="0">
              <a:solidFill>
                <a:prstClr val="black"/>
              </a:solidFill>
              <a:latin typeface="Cambria" panose="02040503050406030204" pitchFamily="18" charset="0"/>
            </a:endParaRPr>
          </a:p>
        </p:txBody>
      </p:sp>
    </p:spTree>
    <p:extLst>
      <p:ext uri="{BB962C8B-B14F-4D97-AF65-F5344CB8AC3E}">
        <p14:creationId xmlns:p14="http://schemas.microsoft.com/office/powerpoint/2010/main" xmlns="" val="1148447421"/>
      </p:ext>
    </p:extLst>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b="1" dirty="0" smtClean="0">
                <a:solidFill>
                  <a:srgbClr val="0070C0"/>
                </a:solidFill>
                <a:latin typeface="Cambria" panose="02040503050406030204" pitchFamily="18" charset="0"/>
              </a:rPr>
              <a:t>General LMP</a:t>
            </a:r>
            <a:r>
              <a:rPr lang="en-US" altLang="zh-CN" b="1" baseline="30000" dirty="0" smtClean="0">
                <a:solidFill>
                  <a:srgbClr val="0070C0"/>
                </a:solidFill>
                <a:latin typeface="Cambria" panose="02040503050406030204" pitchFamily="18" charset="0"/>
              </a:rPr>
              <a:t>[1]</a:t>
            </a:r>
            <a:r>
              <a:rPr lang="en-US" altLang="zh-CN" b="1" dirty="0" smtClean="0">
                <a:solidFill>
                  <a:srgbClr val="0070C0"/>
                </a:solidFill>
                <a:latin typeface="Cambria" panose="02040503050406030204" pitchFamily="18" charset="0"/>
              </a:rPr>
              <a:t> Formulation</a:t>
            </a:r>
            <a:endParaRPr lang="zh-CN" altLang="en-US" b="1" dirty="0" smtClean="0">
              <a:solidFill>
                <a:srgbClr val="0070C0"/>
              </a:solidFill>
              <a:latin typeface="Cambria" panose="02040503050406030204" pitchFamily="18" charset="0"/>
            </a:endParaRPr>
          </a:p>
        </p:txBody>
      </p:sp>
      <p:sp>
        <p:nvSpPr>
          <p:cNvPr id="4" name="灯片编号占位符 3"/>
          <p:cNvSpPr>
            <a:spLocks noGrp="1"/>
          </p:cNvSpPr>
          <p:nvPr>
            <p:ph type="sldNum" sz="quarter" idx="11"/>
          </p:nvPr>
        </p:nvSpPr>
        <p:spPr/>
        <p:txBody>
          <a:bodyPr/>
          <a:lstStyle/>
          <a:p>
            <a:pPr>
              <a:defRPr/>
            </a:pPr>
            <a:fld id="{A45FD141-6F48-4DB0-8ADD-A9FF19E03ACC}" type="slidenum">
              <a:rPr lang="zh-CN" altLang="en-US" smtClean="0">
                <a:solidFill>
                  <a:prstClr val="black">
                    <a:tint val="75000"/>
                  </a:prstClr>
                </a:solidFill>
              </a:rPr>
              <a:pPr>
                <a:defRPr/>
              </a:pPr>
              <a:t>100</a:t>
            </a:fld>
            <a:endParaRPr lang="zh-CN" altLang="en-US">
              <a:solidFill>
                <a:prstClr val="black">
                  <a:tint val="75000"/>
                </a:prstClr>
              </a:solidFill>
            </a:endParaRPr>
          </a:p>
        </p:txBody>
      </p:sp>
      <p:pic>
        <p:nvPicPr>
          <p:cNvPr id="5123"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tretch>
            <a:fillRect/>
          </a:stretch>
        </p:blipFill>
        <p:spPr bwMode="auto">
          <a:xfrm>
            <a:off x="1747196" y="1484784"/>
            <a:ext cx="5985979" cy="2088232"/>
          </a:xfrm>
          <a:prstGeom prst="rect">
            <a:avLst/>
          </a:prstGeom>
          <a:noFill/>
          <a:ln w="9525">
            <a:noFill/>
            <a:miter lim="800000"/>
            <a:headEnd/>
            <a:tailEnd/>
          </a:ln>
        </p:spPr>
      </p:pic>
      <p:grpSp>
        <p:nvGrpSpPr>
          <p:cNvPr id="3" name="组合 4"/>
          <p:cNvGrpSpPr/>
          <p:nvPr/>
        </p:nvGrpSpPr>
        <p:grpSpPr>
          <a:xfrm>
            <a:off x="1524000" y="3645024"/>
            <a:ext cx="6755805" cy="1600438"/>
            <a:chOff x="1776635" y="3818488"/>
            <a:chExt cx="6755805" cy="1600438"/>
          </a:xfrm>
        </p:grpSpPr>
        <p:sp>
          <p:nvSpPr>
            <p:cNvPr id="6" name="矩形 5"/>
            <p:cNvSpPr/>
            <p:nvPr/>
          </p:nvSpPr>
          <p:spPr>
            <a:xfrm>
              <a:off x="2123728" y="3818488"/>
              <a:ext cx="6408712" cy="1600438"/>
            </a:xfrm>
            <a:prstGeom prst="rect">
              <a:avLst/>
            </a:prstGeom>
          </p:spPr>
          <p:txBody>
            <a:bodyPr wrap="square">
              <a:spAutoFit/>
            </a:bodyPr>
            <a:lstStyle/>
            <a:p>
              <a:r>
                <a:rPr lang="en-US" altLang="zh-CN" sz="2000" dirty="0" smtClean="0">
                  <a:solidFill>
                    <a:prstClr val="black"/>
                  </a:solidFill>
                  <a:latin typeface="Calibri" panose="020F0502020204030204" pitchFamily="34" charset="0"/>
                </a:rPr>
                <a:t>: the </a:t>
              </a:r>
              <a:r>
                <a:rPr lang="en-US" altLang="zh-CN" sz="2000" dirty="0">
                  <a:solidFill>
                    <a:prstClr val="black"/>
                  </a:solidFill>
                  <a:latin typeface="Calibri" panose="020F0502020204030204" pitchFamily="34" charset="0"/>
                </a:rPr>
                <a:t>number of </a:t>
              </a:r>
              <a:r>
                <a:rPr lang="en-US" altLang="zh-CN" sz="2000" dirty="0" smtClean="0">
                  <a:solidFill>
                    <a:prstClr val="black"/>
                  </a:solidFill>
                  <a:latin typeface="Calibri" panose="020F0502020204030204" pitchFamily="34" charset="0"/>
                </a:rPr>
                <a:t>lines</a:t>
              </a:r>
            </a:p>
            <a:p>
              <a:r>
                <a:rPr lang="en-US" altLang="zh-CN" sz="2000" dirty="0" smtClean="0">
                  <a:solidFill>
                    <a:prstClr val="black"/>
                  </a:solidFill>
                  <a:latin typeface="Calibri" panose="020F0502020204030204" pitchFamily="34" charset="0"/>
                </a:rPr>
                <a:t>: the </a:t>
              </a:r>
              <a:r>
                <a:rPr lang="en-US" altLang="zh-CN" sz="2000" dirty="0" err="1">
                  <a:solidFill>
                    <a:prstClr val="black"/>
                  </a:solidFill>
                  <a:latin typeface="Calibri" panose="020F0502020204030204" pitchFamily="34" charset="0"/>
                </a:rPr>
                <a:t>l</a:t>
              </a:r>
              <a:r>
                <a:rPr lang="en-US" altLang="zh-CN" sz="2000" dirty="0" err="1" smtClean="0">
                  <a:solidFill>
                    <a:prstClr val="black"/>
                  </a:solidFill>
                  <a:latin typeface="Calibri" panose="020F0502020204030204" pitchFamily="34" charset="0"/>
                </a:rPr>
                <a:t>agrangian</a:t>
              </a:r>
              <a:r>
                <a:rPr lang="en-US" altLang="zh-CN" sz="2000" dirty="0" smtClean="0">
                  <a:solidFill>
                    <a:prstClr val="black"/>
                  </a:solidFill>
                  <a:latin typeface="Calibri" panose="020F0502020204030204" pitchFamily="34" charset="0"/>
                </a:rPr>
                <a:t> </a:t>
              </a:r>
              <a:r>
                <a:rPr lang="en-US" altLang="zh-CN" sz="2000" dirty="0">
                  <a:solidFill>
                    <a:prstClr val="black"/>
                  </a:solidFill>
                  <a:latin typeface="Calibri" panose="020F0502020204030204" pitchFamily="34" charset="0"/>
                </a:rPr>
                <a:t>multiplier </a:t>
              </a:r>
              <a:r>
                <a:rPr lang="en-US" altLang="zh-CN" sz="2000" dirty="0" smtClean="0">
                  <a:solidFill>
                    <a:prstClr val="black"/>
                  </a:solidFill>
                  <a:latin typeface="Calibri" panose="020F0502020204030204" pitchFamily="34" charset="0"/>
                </a:rPr>
                <a:t>of the </a:t>
              </a:r>
              <a:r>
                <a:rPr lang="en-US" altLang="zh-CN" sz="2000" dirty="0">
                  <a:solidFill>
                    <a:prstClr val="black"/>
                  </a:solidFill>
                  <a:latin typeface="Calibri" panose="020F0502020204030204" pitchFamily="34" charset="0"/>
                </a:rPr>
                <a:t>equality constraint</a:t>
              </a:r>
              <a:endParaRPr lang="en-US" altLang="zh-CN" sz="2000" dirty="0" smtClean="0">
                <a:solidFill>
                  <a:prstClr val="black"/>
                </a:solidFill>
                <a:latin typeface="Calibri" panose="020F0502020204030204" pitchFamily="34" charset="0"/>
              </a:endParaRPr>
            </a:p>
            <a:p>
              <a:r>
                <a:rPr lang="en-US" altLang="zh-CN" sz="2000" dirty="0" smtClean="0">
                  <a:solidFill>
                    <a:prstClr val="black"/>
                  </a:solidFill>
                  <a:latin typeface="Calibri" panose="020F0502020204030204" pitchFamily="34" charset="0"/>
                </a:rPr>
                <a:t>:</a:t>
              </a:r>
              <a:r>
                <a:rPr lang="en-US" altLang="zh-CN" sz="2000" dirty="0">
                  <a:solidFill>
                    <a:prstClr val="black"/>
                  </a:solidFill>
                  <a:latin typeface="Calibri" panose="020F0502020204030204" pitchFamily="34" charset="0"/>
                </a:rPr>
                <a:t> the </a:t>
              </a:r>
              <a:r>
                <a:rPr lang="en-US" altLang="zh-CN" sz="2000" dirty="0" err="1">
                  <a:solidFill>
                    <a:prstClr val="black"/>
                  </a:solidFill>
                  <a:latin typeface="Calibri" panose="020F0502020204030204" pitchFamily="34" charset="0"/>
                </a:rPr>
                <a:t>lagrangian</a:t>
              </a:r>
              <a:r>
                <a:rPr lang="en-US" altLang="zh-CN" sz="2000" dirty="0">
                  <a:solidFill>
                    <a:prstClr val="black"/>
                  </a:solidFill>
                  <a:latin typeface="Calibri" panose="020F0502020204030204" pitchFamily="34" charset="0"/>
                </a:rPr>
                <a:t> multiplier of the </a:t>
              </a:r>
              <a:r>
                <a:rPr lang="en-US" altLang="zh-CN" sz="2000" i="1" dirty="0" err="1" smtClean="0">
                  <a:solidFill>
                    <a:prstClr val="black"/>
                  </a:solidFill>
                  <a:latin typeface="Calibri" panose="020F0502020204030204" pitchFamily="34" charset="0"/>
                </a:rPr>
                <a:t>k</a:t>
              </a:r>
              <a:r>
                <a:rPr lang="en-US" altLang="zh-CN" sz="2000" dirty="0" err="1" smtClean="0">
                  <a:solidFill>
                    <a:prstClr val="black"/>
                  </a:solidFill>
                  <a:latin typeface="Calibri" panose="020F0502020204030204" pitchFamily="34" charset="0"/>
                </a:rPr>
                <a:t>th</a:t>
              </a:r>
              <a:r>
                <a:rPr lang="en-US" altLang="zh-CN" sz="2000" dirty="0">
                  <a:solidFill>
                    <a:prstClr val="black"/>
                  </a:solidFill>
                  <a:latin typeface="Calibri" panose="020F0502020204030204" pitchFamily="34" charset="0"/>
                </a:rPr>
                <a:t> </a:t>
              </a:r>
              <a:r>
                <a:rPr lang="en-US" altLang="zh-CN" sz="2000" dirty="0" smtClean="0">
                  <a:solidFill>
                    <a:prstClr val="black"/>
                  </a:solidFill>
                  <a:latin typeface="Calibri" panose="020F0502020204030204" pitchFamily="34" charset="0"/>
                </a:rPr>
                <a:t>transmission constraint</a:t>
              </a:r>
            </a:p>
            <a:p>
              <a:r>
                <a:rPr lang="en-US" altLang="zh-CN" sz="2000" dirty="0" smtClean="0">
                  <a:solidFill>
                    <a:prstClr val="black"/>
                  </a:solidFill>
                  <a:latin typeface="Calibri" panose="020F0502020204030204" pitchFamily="34" charset="0"/>
                </a:rPr>
                <a:t>: the delivery </a:t>
              </a:r>
              <a:r>
                <a:rPr lang="en-US" altLang="zh-CN" sz="2000" dirty="0">
                  <a:solidFill>
                    <a:prstClr val="black"/>
                  </a:solidFill>
                  <a:latin typeface="Calibri" panose="020F0502020204030204" pitchFamily="34" charset="0"/>
                </a:rPr>
                <a:t>factor at bus </a:t>
              </a:r>
              <a:r>
                <a:rPr lang="en-US" altLang="zh-CN" sz="2000" i="1" dirty="0" err="1">
                  <a:solidFill>
                    <a:prstClr val="black"/>
                  </a:solidFill>
                  <a:latin typeface="Calibri" panose="020F0502020204030204" pitchFamily="34" charset="0"/>
                </a:rPr>
                <a:t>i</a:t>
              </a:r>
              <a:endParaRPr lang="en-US" altLang="zh-CN" sz="2000" i="1" dirty="0" smtClean="0">
                <a:solidFill>
                  <a:prstClr val="black"/>
                </a:solidFill>
                <a:latin typeface="Calibri" panose="020F0502020204030204" pitchFamily="34" charset="0"/>
              </a:endParaRPr>
            </a:p>
            <a:p>
              <a:endParaRPr lang="zh-CN" altLang="en-US" dirty="0">
                <a:solidFill>
                  <a:prstClr val="black"/>
                </a:solidFill>
              </a:endParaRPr>
            </a:p>
          </p:txBody>
        </p:sp>
        <p:graphicFrame>
          <p:nvGraphicFramePr>
            <p:cNvPr id="7" name="对象 6"/>
            <p:cNvGraphicFramePr>
              <a:graphicFrameLocks noChangeAspect="1"/>
            </p:cNvGraphicFramePr>
            <p:nvPr>
              <p:extLst/>
            </p:nvPr>
          </p:nvGraphicFramePr>
          <p:xfrm>
            <a:off x="1976661" y="3901308"/>
            <a:ext cx="219075" cy="238125"/>
          </p:xfrm>
          <a:graphic>
            <a:graphicData uri="http://schemas.openxmlformats.org/presentationml/2006/ole">
              <p:oleObj spid="_x0000_s295082" name="Equation" r:id="rId5" imgW="139639" imgH="152334" progId="">
                <p:embed/>
              </p:oleObj>
            </a:graphicData>
          </a:graphic>
        </p:graphicFrame>
        <p:graphicFrame>
          <p:nvGraphicFramePr>
            <p:cNvPr id="8" name="对象 7"/>
            <p:cNvGraphicFramePr>
              <a:graphicFrameLocks noChangeAspect="1"/>
            </p:cNvGraphicFramePr>
            <p:nvPr>
              <p:extLst/>
            </p:nvPr>
          </p:nvGraphicFramePr>
          <p:xfrm>
            <a:off x="1940657" y="4177184"/>
            <a:ext cx="219075" cy="276225"/>
          </p:xfrm>
          <a:graphic>
            <a:graphicData uri="http://schemas.openxmlformats.org/presentationml/2006/ole">
              <p:oleObj spid="_x0000_s295083" name="Equation" r:id="rId6" imgW="139579" imgH="177646" progId="">
                <p:embed/>
              </p:oleObj>
            </a:graphicData>
          </a:graphic>
        </p:graphicFrame>
        <p:graphicFrame>
          <p:nvGraphicFramePr>
            <p:cNvPr id="9" name="对象 8"/>
            <p:cNvGraphicFramePr>
              <a:graphicFrameLocks noChangeAspect="1"/>
            </p:cNvGraphicFramePr>
            <p:nvPr>
              <p:extLst/>
            </p:nvPr>
          </p:nvGraphicFramePr>
          <p:xfrm>
            <a:off x="1900175" y="4404941"/>
            <a:ext cx="300038" cy="357188"/>
          </p:xfrm>
          <a:graphic>
            <a:graphicData uri="http://schemas.openxmlformats.org/presentationml/2006/ole">
              <p:oleObj spid="_x0000_s295084" name="Equation" r:id="rId7" imgW="190500" imgH="228600" progId="">
                <p:embed/>
              </p:oleObj>
            </a:graphicData>
          </a:graphic>
        </p:graphicFrame>
        <p:graphicFrame>
          <p:nvGraphicFramePr>
            <p:cNvPr id="10" name="对象 9"/>
            <p:cNvGraphicFramePr>
              <a:graphicFrameLocks noChangeAspect="1"/>
            </p:cNvGraphicFramePr>
            <p:nvPr>
              <p:extLst/>
            </p:nvPr>
          </p:nvGraphicFramePr>
          <p:xfrm>
            <a:off x="1776635" y="4762129"/>
            <a:ext cx="419100" cy="357188"/>
          </p:xfrm>
          <a:graphic>
            <a:graphicData uri="http://schemas.openxmlformats.org/presentationml/2006/ole">
              <p:oleObj spid="_x0000_s295085" name="Equation" r:id="rId8" imgW="266584" imgH="228501" progId="">
                <p:embed/>
              </p:oleObj>
            </a:graphicData>
          </a:graphic>
        </p:graphicFrame>
      </p:grpSp>
      <p:grpSp>
        <p:nvGrpSpPr>
          <p:cNvPr id="5" name="组合 12"/>
          <p:cNvGrpSpPr/>
          <p:nvPr/>
        </p:nvGrpSpPr>
        <p:grpSpPr>
          <a:xfrm>
            <a:off x="683568" y="4941168"/>
            <a:ext cx="7967919" cy="742717"/>
            <a:chOff x="683568" y="5085184"/>
            <a:chExt cx="7967919" cy="742717"/>
          </a:xfrm>
        </p:grpSpPr>
        <p:sp>
          <p:nvSpPr>
            <p:cNvPr id="11" name="矩形 10"/>
            <p:cNvSpPr/>
            <p:nvPr/>
          </p:nvSpPr>
          <p:spPr>
            <a:xfrm>
              <a:off x="683568" y="5085184"/>
              <a:ext cx="7967919" cy="707886"/>
            </a:xfrm>
            <a:prstGeom prst="rect">
              <a:avLst/>
            </a:prstGeom>
          </p:spPr>
          <p:txBody>
            <a:bodyPr wrap="square">
              <a:spAutoFit/>
            </a:bodyPr>
            <a:lstStyle/>
            <a:p>
              <a:pPr marL="342900" indent="-342900">
                <a:buFont typeface="Arial" panose="020B0604020202020204" pitchFamily="34" charset="0"/>
                <a:buChar char="•"/>
              </a:pPr>
              <a:r>
                <a:rPr lang="en-US" altLang="zh-CN" sz="2000" b="1" dirty="0" smtClean="0">
                  <a:solidFill>
                    <a:prstClr val="black"/>
                  </a:solidFill>
                  <a:latin typeface="Calibri" panose="020F0502020204030204" pitchFamily="34" charset="0"/>
                </a:rPr>
                <a:t>If </a:t>
              </a:r>
              <a:r>
                <a:rPr lang="en-US" altLang="zh-CN" sz="2000" b="1" dirty="0">
                  <a:solidFill>
                    <a:prstClr val="black"/>
                  </a:solidFill>
                  <a:latin typeface="Calibri" panose="020F0502020204030204" pitchFamily="34" charset="0"/>
                </a:rPr>
                <a:t>the optimization model in </a:t>
              </a:r>
              <a:r>
                <a:rPr lang="en-US" altLang="zh-CN" sz="2000" b="1" dirty="0" smtClean="0">
                  <a:solidFill>
                    <a:prstClr val="black"/>
                  </a:solidFill>
                  <a:latin typeface="Calibri" panose="020F0502020204030204" pitchFamily="34" charset="0"/>
                </a:rPr>
                <a:t>(3) ignores </a:t>
              </a:r>
              <a:r>
                <a:rPr lang="en-US" altLang="zh-CN" sz="2000" b="1" dirty="0">
                  <a:solidFill>
                    <a:prstClr val="black"/>
                  </a:solidFill>
                  <a:latin typeface="Calibri" panose="020F0502020204030204" pitchFamily="34" charset="0"/>
                </a:rPr>
                <a:t>losses, we will </a:t>
              </a:r>
              <a:r>
                <a:rPr lang="en-US" altLang="zh-CN" sz="2000" b="1" dirty="0" smtClean="0">
                  <a:solidFill>
                    <a:prstClr val="black"/>
                  </a:solidFill>
                  <a:latin typeface="Calibri" panose="020F0502020204030204" pitchFamily="34" charset="0"/>
                </a:rPr>
                <a:t>have                and                          in (7). </a:t>
              </a:r>
              <a:r>
                <a:rPr lang="en-US" altLang="zh-CN" sz="2000" b="1" dirty="0">
                  <a:solidFill>
                    <a:prstClr val="black"/>
                  </a:solidFill>
                  <a:latin typeface="Calibri" panose="020F0502020204030204" pitchFamily="34" charset="0"/>
                </a:rPr>
                <a:t>In this </a:t>
              </a:r>
              <a:r>
                <a:rPr lang="en-US" altLang="zh-CN" sz="2000" b="1" dirty="0" smtClean="0">
                  <a:solidFill>
                    <a:prstClr val="black"/>
                  </a:solidFill>
                  <a:latin typeface="Calibri" panose="020F0502020204030204" pitchFamily="34" charset="0"/>
                </a:rPr>
                <a:t>work, </a:t>
              </a:r>
              <a:r>
                <a:rPr lang="en-US" altLang="zh-CN" sz="2000" b="1" dirty="0">
                  <a:solidFill>
                    <a:prstClr val="black"/>
                  </a:solidFill>
                  <a:latin typeface="Calibri" panose="020F0502020204030204" pitchFamily="34" charset="0"/>
                </a:rPr>
                <a:t>the loss price is ignored.</a:t>
              </a:r>
              <a:endParaRPr lang="zh-CN" altLang="en-US" sz="2000" b="1" dirty="0">
                <a:solidFill>
                  <a:prstClr val="black"/>
                </a:solidFill>
                <a:latin typeface="Calibri" panose="020F0502020204030204" pitchFamily="34" charset="0"/>
              </a:endParaRPr>
            </a:p>
          </p:txBody>
        </p:sp>
        <p:graphicFrame>
          <p:nvGraphicFramePr>
            <p:cNvPr id="12" name="对象 11"/>
            <p:cNvGraphicFramePr>
              <a:graphicFrameLocks noChangeAspect="1"/>
            </p:cNvGraphicFramePr>
            <p:nvPr>
              <p:extLst/>
            </p:nvPr>
          </p:nvGraphicFramePr>
          <p:xfrm>
            <a:off x="7515997" y="5107392"/>
            <a:ext cx="872427" cy="402659"/>
          </p:xfrm>
          <a:graphic>
            <a:graphicData uri="http://schemas.openxmlformats.org/presentationml/2006/ole">
              <p:oleObj spid="_x0000_s295086" name="Equation" r:id="rId9" imgW="495085" imgH="228501" progId="">
                <p:embed/>
              </p:oleObj>
            </a:graphicData>
          </a:graphic>
        </p:graphicFrame>
        <p:graphicFrame>
          <p:nvGraphicFramePr>
            <p:cNvPr id="15" name="对象 14"/>
            <p:cNvGraphicFramePr>
              <a:graphicFrameLocks noChangeAspect="1"/>
            </p:cNvGraphicFramePr>
            <p:nvPr>
              <p:extLst/>
            </p:nvPr>
          </p:nvGraphicFramePr>
          <p:xfrm>
            <a:off x="1622488" y="5402451"/>
            <a:ext cx="1320800" cy="425450"/>
          </p:xfrm>
          <a:graphic>
            <a:graphicData uri="http://schemas.openxmlformats.org/presentationml/2006/ole">
              <p:oleObj spid="_x0000_s295087" name="Equation" r:id="rId10" imgW="748975" imgH="241195" progId="">
                <p:embed/>
              </p:oleObj>
            </a:graphicData>
          </a:graphic>
        </p:graphicFrame>
      </p:grpSp>
      <p:sp>
        <p:nvSpPr>
          <p:cNvPr id="17" name="矩形 16"/>
          <p:cNvSpPr/>
          <p:nvPr/>
        </p:nvSpPr>
        <p:spPr>
          <a:xfrm>
            <a:off x="611560" y="6145559"/>
            <a:ext cx="4752528" cy="307777"/>
          </a:xfrm>
          <a:prstGeom prst="rect">
            <a:avLst/>
          </a:prstGeom>
        </p:spPr>
        <p:txBody>
          <a:bodyPr wrap="square">
            <a:spAutoFit/>
          </a:bodyPr>
          <a:lstStyle/>
          <a:p>
            <a:r>
              <a:rPr lang="en-US" altLang="zh-CN" sz="1400" b="1" dirty="0" smtClean="0">
                <a:solidFill>
                  <a:prstClr val="black"/>
                </a:solidFill>
                <a:latin typeface="Cambria" panose="02040503050406030204" pitchFamily="18" charset="0"/>
              </a:rPr>
              <a:t>[1] Locational Marginal Price.</a:t>
            </a:r>
          </a:p>
        </p:txBody>
      </p:sp>
    </p:spTree>
    <p:extLst>
      <p:ext uri="{BB962C8B-B14F-4D97-AF65-F5344CB8AC3E}">
        <p14:creationId xmlns:p14="http://schemas.microsoft.com/office/powerpoint/2010/main" xmlns="" val="2124679576"/>
      </p:ext>
    </p:extLst>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Two-Person Zero-Sum Game</a:t>
            </a:r>
            <a:endParaRPr lang="zh-CN" altLang="en-US" dirty="0"/>
          </a:p>
        </p:txBody>
      </p:sp>
      <p:sp>
        <p:nvSpPr>
          <p:cNvPr id="5" name="灯片编号占位符 4"/>
          <p:cNvSpPr>
            <a:spLocks noGrp="1"/>
          </p:cNvSpPr>
          <p:nvPr>
            <p:ph type="sldNum" sz="quarter" idx="11"/>
          </p:nvPr>
        </p:nvSpPr>
        <p:spPr/>
        <p:txBody>
          <a:bodyPr/>
          <a:lstStyle/>
          <a:p>
            <a:pPr>
              <a:defRPr/>
            </a:pPr>
            <a:fld id="{A45FD141-6F48-4DB0-8ADD-A9FF19E03ACC}" type="slidenum">
              <a:rPr lang="zh-CN" altLang="en-US" smtClean="0">
                <a:solidFill>
                  <a:prstClr val="black">
                    <a:tint val="75000"/>
                  </a:prstClr>
                </a:solidFill>
              </a:rPr>
              <a:pPr>
                <a:defRPr/>
              </a:pPr>
              <a:t>101</a:t>
            </a:fld>
            <a:endParaRPr lang="zh-CN" altLang="en-US">
              <a:solidFill>
                <a:prstClr val="black">
                  <a:tint val="75000"/>
                </a:prstClr>
              </a:solidFill>
            </a:endParaRPr>
          </a:p>
        </p:txBody>
      </p:sp>
      <p:sp>
        <p:nvSpPr>
          <p:cNvPr id="3" name="内容占位符 2"/>
          <p:cNvSpPr txBox="1">
            <a:spLocks/>
          </p:cNvSpPr>
          <p:nvPr/>
        </p:nvSpPr>
        <p:spPr>
          <a:xfrm>
            <a:off x="338400" y="1260000"/>
            <a:ext cx="8363272" cy="5181600"/>
          </a:xfrm>
          <a:prstGeom prst="rect">
            <a:avLst/>
          </a:prstGeom>
        </p:spPr>
        <p:txBody>
          <a:bodyPr/>
          <a:lstStyle/>
          <a:p>
            <a:pPr marL="342900" indent="-342900">
              <a:buFont typeface="Wingdings" panose="05000000000000000000" pitchFamily="2" charset="2"/>
              <a:buChar char="l"/>
            </a:pPr>
            <a:r>
              <a:rPr lang="en-US" altLang="zh-CN" sz="2400" b="1" dirty="0">
                <a:latin typeface="Cambria" panose="02040503050406030204" pitchFamily="18" charset="0"/>
              </a:rPr>
              <a:t>In a zero-sum </a:t>
            </a:r>
            <a:r>
              <a:rPr lang="en-US" altLang="zh-CN" sz="2400" b="1" dirty="0" smtClean="0">
                <a:latin typeface="Cambria" panose="02040503050406030204" pitchFamily="18" charset="0"/>
              </a:rPr>
              <a:t>game, </a:t>
            </a:r>
            <a:r>
              <a:rPr lang="en-US" altLang="zh-CN" sz="2400" b="1" dirty="0">
                <a:latin typeface="Cambria" panose="02040503050406030204" pitchFamily="18" charset="0"/>
              </a:rPr>
              <a:t>the </a:t>
            </a:r>
            <a:r>
              <a:rPr lang="en-US" altLang="zh-CN" sz="2400" b="1" dirty="0" smtClean="0">
                <a:latin typeface="Cambria" panose="02040503050406030204" pitchFamily="18" charset="0"/>
              </a:rPr>
              <a:t>sum of </a:t>
            </a:r>
            <a:r>
              <a:rPr lang="en-US" altLang="zh-CN" sz="2400" b="1" dirty="0">
                <a:latin typeface="Cambria" panose="02040503050406030204" pitchFamily="18" charset="0"/>
              </a:rPr>
              <a:t>the cost functions of the players is identically zero.</a:t>
            </a:r>
          </a:p>
          <a:p>
            <a:pPr marL="342900" indent="-342900">
              <a:buFont typeface="Wingdings" panose="05000000000000000000" pitchFamily="2" charset="2"/>
              <a:buChar char="l"/>
            </a:pPr>
            <a:endParaRPr lang="en-US" altLang="zh-CN" sz="2400" b="1" dirty="0">
              <a:latin typeface="Cambria" panose="02040503050406030204" pitchFamily="18" charset="0"/>
            </a:endParaRPr>
          </a:p>
          <a:p>
            <a:pPr marL="342900" indent="-342900">
              <a:buFont typeface="Wingdings" panose="05000000000000000000" pitchFamily="2" charset="2"/>
              <a:buChar char="l"/>
            </a:pPr>
            <a:r>
              <a:rPr lang="en-US" altLang="zh-CN" sz="2400" b="1" dirty="0">
                <a:latin typeface="Cambria" panose="02040503050406030204" pitchFamily="18" charset="0"/>
              </a:rPr>
              <a:t>A salient feature of two-person zero-sum games that distinguishes them </a:t>
            </a:r>
            <a:r>
              <a:rPr lang="en-US" altLang="zh-CN" sz="2400" b="1" dirty="0" smtClean="0">
                <a:latin typeface="Cambria" panose="02040503050406030204" pitchFamily="18" charset="0"/>
              </a:rPr>
              <a:t>from other </a:t>
            </a:r>
            <a:r>
              <a:rPr lang="en-US" altLang="zh-CN" sz="2400" b="1" dirty="0">
                <a:latin typeface="Cambria" panose="02040503050406030204" pitchFamily="18" charset="0"/>
              </a:rPr>
              <a:t>types of games is that they </a:t>
            </a:r>
            <a:r>
              <a:rPr lang="en-US" altLang="zh-CN" sz="2400" b="1" dirty="0">
                <a:solidFill>
                  <a:srgbClr val="FF0000"/>
                </a:solidFill>
                <a:latin typeface="Cambria" panose="02040503050406030204" pitchFamily="18" charset="0"/>
              </a:rPr>
              <a:t>do not allow for any cooperation between </a:t>
            </a:r>
            <a:r>
              <a:rPr lang="en-US" altLang="zh-CN" sz="2400" b="1" dirty="0" smtClean="0">
                <a:solidFill>
                  <a:srgbClr val="FF0000"/>
                </a:solidFill>
                <a:latin typeface="Cambria" panose="02040503050406030204" pitchFamily="18" charset="0"/>
              </a:rPr>
              <a:t>the players</a:t>
            </a:r>
            <a:r>
              <a:rPr lang="en-US" altLang="zh-CN" sz="2400" b="1" dirty="0">
                <a:latin typeface="Cambria" panose="02040503050406030204" pitchFamily="18" charset="0"/>
              </a:rPr>
              <a:t>, since, in a two-person zero-sum game, what one player gains incurs a loss to the other player.</a:t>
            </a:r>
            <a:endParaRPr lang="zh-CN" altLang="en-US" sz="2400" b="1" dirty="0">
              <a:latin typeface="Cambria" panose="02040503050406030204" pitchFamily="18" charset="0"/>
            </a:endParaRPr>
          </a:p>
        </p:txBody>
      </p:sp>
      <p:grpSp>
        <p:nvGrpSpPr>
          <p:cNvPr id="6" name="组合 5"/>
          <p:cNvGrpSpPr/>
          <p:nvPr/>
        </p:nvGrpSpPr>
        <p:grpSpPr>
          <a:xfrm>
            <a:off x="3552086" y="2705949"/>
            <a:ext cx="5134714" cy="3262484"/>
            <a:chOff x="1945243" y="2392560"/>
            <a:chExt cx="5134714" cy="3262484"/>
          </a:xfrm>
        </p:grpSpPr>
        <p:pic>
          <p:nvPicPr>
            <p:cNvPr id="7" name="Picture 2"/>
            <p:cNvPicPr>
              <a:picLocks noChangeAspect="1" noChangeArrowheads="1"/>
            </p:cNvPicPr>
            <p:nvPr/>
          </p:nvPicPr>
          <p:blipFill>
            <a:blip r:embed="rId3" cstate="print"/>
            <a:srcRect/>
            <a:stretch>
              <a:fillRect/>
            </a:stretch>
          </p:blipFill>
          <p:spPr bwMode="auto">
            <a:xfrm>
              <a:off x="1945243" y="2392560"/>
              <a:ext cx="5134714" cy="2857752"/>
            </a:xfrm>
            <a:prstGeom prst="rect">
              <a:avLst/>
            </a:prstGeom>
            <a:noFill/>
            <a:ln w="9525">
              <a:noFill/>
              <a:miter lim="800000"/>
              <a:headEnd/>
              <a:tailEnd/>
            </a:ln>
          </p:spPr>
        </p:pic>
        <p:sp>
          <p:nvSpPr>
            <p:cNvPr id="8" name="矩形 7"/>
            <p:cNvSpPr/>
            <p:nvPr/>
          </p:nvSpPr>
          <p:spPr>
            <a:xfrm>
              <a:off x="2986330" y="5285712"/>
              <a:ext cx="3329445" cy="369332"/>
            </a:xfrm>
            <a:prstGeom prst="rect">
              <a:avLst/>
            </a:prstGeom>
          </p:spPr>
          <p:txBody>
            <a:bodyPr wrap="square">
              <a:spAutoFit/>
            </a:bodyPr>
            <a:lstStyle/>
            <a:p>
              <a:pPr algn="ctr" fontAlgn="base">
                <a:spcBef>
                  <a:spcPct val="20000"/>
                </a:spcBef>
                <a:spcAft>
                  <a:spcPct val="0"/>
                </a:spcAft>
              </a:pPr>
              <a:r>
                <a:rPr lang="en-US" altLang="zh-CN" b="1" dirty="0" smtClean="0">
                  <a:solidFill>
                    <a:prstClr val="black"/>
                  </a:solidFill>
                  <a:latin typeface="Cambria" panose="02040503050406030204" pitchFamily="18" charset="0"/>
                </a:rPr>
                <a:t>Fig. 13 </a:t>
              </a:r>
              <a:r>
                <a:rPr lang="en-US" altLang="ko-KR" b="1" dirty="0">
                  <a:solidFill>
                    <a:prstClr val="black"/>
                  </a:solidFill>
                  <a:ea typeface="굴림" pitchFamily="34" charset="-127"/>
                </a:rPr>
                <a:t>Two-person </a:t>
              </a:r>
              <a:r>
                <a:rPr lang="en-US" altLang="ko-KR" b="1" dirty="0" smtClean="0">
                  <a:solidFill>
                    <a:prstClr val="black"/>
                  </a:solidFill>
                  <a:ea typeface="굴림" pitchFamily="34" charset="-127"/>
                </a:rPr>
                <a:t>Zero-Sum</a:t>
              </a:r>
              <a:endParaRPr lang="en-US" altLang="ko-KR" b="1" dirty="0">
                <a:solidFill>
                  <a:prstClr val="black"/>
                </a:solidFill>
                <a:ea typeface="굴림" pitchFamily="34" charset="-127"/>
              </a:endParaRPr>
            </a:p>
          </p:txBody>
        </p:sp>
      </p:grpSp>
    </p:spTree>
    <p:custDataLst>
      <p:tags r:id="rId1"/>
    </p:custDataLst>
    <p:extLst>
      <p:ext uri="{BB962C8B-B14F-4D97-AF65-F5344CB8AC3E}">
        <p14:creationId xmlns:p14="http://schemas.microsoft.com/office/powerpoint/2010/main" xmlns="" val="788074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Bad Data Injection</a:t>
            </a:r>
            <a:endParaRPr lang="zh-CN" altLang="en-US" dirty="0"/>
          </a:p>
        </p:txBody>
      </p:sp>
      <p:sp>
        <p:nvSpPr>
          <p:cNvPr id="47" name="灯片编号占位符 46"/>
          <p:cNvSpPr>
            <a:spLocks noGrp="1"/>
          </p:cNvSpPr>
          <p:nvPr>
            <p:ph type="sldNum" sz="quarter" idx="11"/>
          </p:nvPr>
        </p:nvSpPr>
        <p:spPr/>
        <p:txBody>
          <a:bodyPr/>
          <a:lstStyle/>
          <a:p>
            <a:pPr>
              <a:defRPr/>
            </a:pPr>
            <a:fld id="{A45FD141-6F48-4DB0-8ADD-A9FF19E03ACC}" type="slidenum">
              <a:rPr lang="zh-CN" altLang="en-US" smtClean="0">
                <a:solidFill>
                  <a:prstClr val="black">
                    <a:tint val="75000"/>
                  </a:prstClr>
                </a:solidFill>
              </a:rPr>
              <a:pPr>
                <a:defRPr/>
              </a:pPr>
              <a:t>102</a:t>
            </a:fld>
            <a:endParaRPr lang="zh-CN" altLang="en-US">
              <a:solidFill>
                <a:prstClr val="black">
                  <a:tint val="75000"/>
                </a:prstClr>
              </a:solidFill>
            </a:endParaRPr>
          </a:p>
        </p:txBody>
      </p:sp>
      <p:grpSp>
        <p:nvGrpSpPr>
          <p:cNvPr id="16" name="组合 47"/>
          <p:cNvGrpSpPr/>
          <p:nvPr/>
        </p:nvGrpSpPr>
        <p:grpSpPr>
          <a:xfrm>
            <a:off x="0" y="1544538"/>
            <a:ext cx="4947781" cy="3289808"/>
            <a:chOff x="1828800" y="1611313"/>
            <a:chExt cx="6019800" cy="4075112"/>
          </a:xfrm>
        </p:grpSpPr>
        <p:grpSp>
          <p:nvGrpSpPr>
            <p:cNvPr id="17" name="Group 19"/>
            <p:cNvGrpSpPr>
              <a:grpSpLocks/>
            </p:cNvGrpSpPr>
            <p:nvPr/>
          </p:nvGrpSpPr>
          <p:grpSpPr bwMode="auto">
            <a:xfrm>
              <a:off x="1828800" y="2028825"/>
              <a:ext cx="6019800" cy="3657600"/>
              <a:chOff x="2743200" y="1219200"/>
              <a:chExt cx="6019800" cy="3657600"/>
            </a:xfrm>
          </p:grpSpPr>
          <p:grpSp>
            <p:nvGrpSpPr>
              <p:cNvPr id="28" name="Group 13"/>
              <p:cNvGrpSpPr>
                <a:grpSpLocks/>
              </p:cNvGrpSpPr>
              <p:nvPr/>
            </p:nvGrpSpPr>
            <p:grpSpPr bwMode="auto">
              <a:xfrm>
                <a:off x="2743200" y="1219200"/>
                <a:ext cx="6019800" cy="3657600"/>
                <a:chOff x="1254904" y="411773"/>
                <a:chExt cx="6860256" cy="5123716"/>
              </a:xfrm>
            </p:grpSpPr>
            <p:pic>
              <p:nvPicPr>
                <p:cNvPr id="24" name="Picture 97" descr="6bus.png"/>
                <p:cNvPicPr>
                  <a:picLocks noChangeAspect="1"/>
                </p:cNvPicPr>
                <p:nvPr/>
              </p:nvPicPr>
              <p:blipFill>
                <a:blip r:embed="rId3" cstate="print"/>
                <a:srcRect l="9370" t="7692" r="10037" b="11539"/>
                <a:stretch>
                  <a:fillRect/>
                </a:stretch>
              </p:blipFill>
              <p:spPr bwMode="auto">
                <a:xfrm>
                  <a:off x="1254904" y="411773"/>
                  <a:ext cx="6860256" cy="5123716"/>
                </a:xfrm>
                <a:prstGeom prst="rect">
                  <a:avLst/>
                </a:prstGeom>
                <a:noFill/>
                <a:ln w="9525">
                  <a:noFill/>
                  <a:miter lim="800000"/>
                  <a:headEnd/>
                  <a:tailEnd/>
                </a:ln>
              </p:spPr>
            </p:pic>
            <p:sp>
              <p:nvSpPr>
                <p:cNvPr id="25" name="TextBox 98"/>
                <p:cNvSpPr txBox="1">
                  <a:spLocks noChangeArrowheads="1"/>
                </p:cNvSpPr>
                <p:nvPr/>
              </p:nvSpPr>
              <p:spPr bwMode="auto">
                <a:xfrm>
                  <a:off x="1503052" y="518517"/>
                  <a:ext cx="533400" cy="517375"/>
                </a:xfrm>
                <a:prstGeom prst="rect">
                  <a:avLst/>
                </a:prstGeom>
                <a:noFill/>
                <a:ln w="9525">
                  <a:noFill/>
                  <a:miter lim="800000"/>
                  <a:headEnd/>
                  <a:tailEnd/>
                </a:ln>
              </p:spPr>
              <p:txBody>
                <a:bodyPr>
                  <a:spAutoFit/>
                </a:bodyPr>
                <a:lstStyle/>
                <a:p>
                  <a:r>
                    <a:rPr lang="en-US" altLang="zh-CN" b="1">
                      <a:solidFill>
                        <a:prstClr val="black"/>
                      </a:solidFill>
                    </a:rPr>
                    <a:t>G</a:t>
                  </a:r>
                </a:p>
              </p:txBody>
            </p:sp>
            <p:sp>
              <p:nvSpPr>
                <p:cNvPr id="26" name="TextBox 99"/>
                <p:cNvSpPr txBox="1">
                  <a:spLocks noChangeArrowheads="1"/>
                </p:cNvSpPr>
                <p:nvPr/>
              </p:nvSpPr>
              <p:spPr bwMode="auto">
                <a:xfrm>
                  <a:off x="7391399" y="4909841"/>
                  <a:ext cx="533400" cy="517375"/>
                </a:xfrm>
                <a:prstGeom prst="rect">
                  <a:avLst/>
                </a:prstGeom>
                <a:noFill/>
                <a:ln w="9525">
                  <a:noFill/>
                  <a:miter lim="800000"/>
                  <a:headEnd/>
                  <a:tailEnd/>
                </a:ln>
              </p:spPr>
              <p:txBody>
                <a:bodyPr>
                  <a:spAutoFit/>
                </a:bodyPr>
                <a:lstStyle/>
                <a:p>
                  <a:r>
                    <a:rPr lang="en-US" altLang="zh-CN" b="1">
                      <a:solidFill>
                        <a:prstClr val="black"/>
                      </a:solidFill>
                    </a:rPr>
                    <a:t>G</a:t>
                  </a:r>
                </a:p>
              </p:txBody>
            </p:sp>
            <p:sp>
              <p:nvSpPr>
                <p:cNvPr id="27" name="TextBox 100"/>
                <p:cNvSpPr txBox="1">
                  <a:spLocks noChangeArrowheads="1"/>
                </p:cNvSpPr>
                <p:nvPr/>
              </p:nvSpPr>
              <p:spPr bwMode="auto">
                <a:xfrm>
                  <a:off x="3078517" y="1624386"/>
                  <a:ext cx="521032" cy="431147"/>
                </a:xfrm>
                <a:prstGeom prst="rect">
                  <a:avLst/>
                </a:prstGeom>
                <a:noFill/>
                <a:ln w="9525">
                  <a:noFill/>
                  <a:miter lim="800000"/>
                  <a:headEnd/>
                  <a:tailEnd/>
                </a:ln>
              </p:spPr>
              <p:txBody>
                <a:bodyPr>
                  <a:spAutoFit/>
                </a:bodyPr>
                <a:lstStyle/>
                <a:p>
                  <a:r>
                    <a:rPr lang="en-US" altLang="zh-CN" sz="1400" b="1">
                      <a:solidFill>
                        <a:prstClr val="black"/>
                      </a:solidFill>
                    </a:rPr>
                    <a:t>ZL</a:t>
                  </a:r>
                </a:p>
              </p:txBody>
            </p:sp>
          </p:grpSp>
          <p:sp>
            <p:nvSpPr>
              <p:cNvPr id="18" name="TextBox 91"/>
              <p:cNvSpPr txBox="1">
                <a:spLocks noChangeArrowheads="1"/>
              </p:cNvSpPr>
              <p:nvPr/>
            </p:nvSpPr>
            <p:spPr bwMode="auto">
              <a:xfrm>
                <a:off x="4523233" y="2892623"/>
                <a:ext cx="457200" cy="307777"/>
              </a:xfrm>
              <a:prstGeom prst="rect">
                <a:avLst/>
              </a:prstGeom>
              <a:noFill/>
              <a:ln w="9525">
                <a:noFill/>
                <a:miter lim="800000"/>
                <a:headEnd/>
                <a:tailEnd/>
              </a:ln>
            </p:spPr>
            <p:txBody>
              <a:bodyPr>
                <a:spAutoFit/>
              </a:bodyPr>
              <a:lstStyle/>
              <a:p>
                <a:r>
                  <a:rPr lang="en-US" altLang="zh-CN" sz="1400" b="1">
                    <a:solidFill>
                      <a:prstClr val="black"/>
                    </a:solidFill>
                  </a:rPr>
                  <a:t>ZL</a:t>
                </a:r>
              </a:p>
            </p:txBody>
          </p:sp>
          <p:sp>
            <p:nvSpPr>
              <p:cNvPr id="19" name="TextBox 92"/>
              <p:cNvSpPr txBox="1">
                <a:spLocks noChangeArrowheads="1"/>
              </p:cNvSpPr>
              <p:nvPr/>
            </p:nvSpPr>
            <p:spPr bwMode="auto">
              <a:xfrm>
                <a:off x="2944368" y="2846832"/>
                <a:ext cx="380999" cy="307777"/>
              </a:xfrm>
              <a:prstGeom prst="rect">
                <a:avLst/>
              </a:prstGeom>
              <a:noFill/>
              <a:ln w="9525">
                <a:noFill/>
                <a:miter lim="800000"/>
                <a:headEnd/>
                <a:tailEnd/>
              </a:ln>
            </p:spPr>
            <p:txBody>
              <a:bodyPr>
                <a:spAutoFit/>
              </a:bodyPr>
              <a:lstStyle/>
              <a:p>
                <a:r>
                  <a:rPr lang="en-US" altLang="zh-CN" sz="1400" b="1">
                    <a:solidFill>
                      <a:prstClr val="black"/>
                    </a:solidFill>
                  </a:rPr>
                  <a:t>ZL</a:t>
                </a:r>
              </a:p>
            </p:txBody>
          </p:sp>
          <p:sp>
            <p:nvSpPr>
              <p:cNvPr id="20" name="TextBox 93"/>
              <p:cNvSpPr txBox="1">
                <a:spLocks noChangeArrowheads="1"/>
              </p:cNvSpPr>
              <p:nvPr/>
            </p:nvSpPr>
            <p:spPr bwMode="auto">
              <a:xfrm>
                <a:off x="3913632" y="4008120"/>
                <a:ext cx="457200" cy="307777"/>
              </a:xfrm>
              <a:prstGeom prst="rect">
                <a:avLst/>
              </a:prstGeom>
              <a:noFill/>
              <a:ln w="9525">
                <a:noFill/>
                <a:miter lim="800000"/>
                <a:headEnd/>
                <a:tailEnd/>
              </a:ln>
            </p:spPr>
            <p:txBody>
              <a:bodyPr>
                <a:spAutoFit/>
              </a:bodyPr>
              <a:lstStyle/>
              <a:p>
                <a:r>
                  <a:rPr lang="en-US" altLang="zh-CN" sz="1400" b="1">
                    <a:solidFill>
                      <a:prstClr val="black"/>
                    </a:solidFill>
                  </a:rPr>
                  <a:t>ZL</a:t>
                </a:r>
              </a:p>
            </p:txBody>
          </p:sp>
          <p:sp>
            <p:nvSpPr>
              <p:cNvPr id="21" name="TextBox 94"/>
              <p:cNvSpPr txBox="1">
                <a:spLocks noChangeArrowheads="1"/>
              </p:cNvSpPr>
              <p:nvPr/>
            </p:nvSpPr>
            <p:spPr bwMode="auto">
              <a:xfrm>
                <a:off x="6096000" y="4002024"/>
                <a:ext cx="457200" cy="307777"/>
              </a:xfrm>
              <a:prstGeom prst="rect">
                <a:avLst/>
              </a:prstGeom>
              <a:noFill/>
              <a:ln w="9525">
                <a:noFill/>
                <a:miter lim="800000"/>
                <a:headEnd/>
                <a:tailEnd/>
              </a:ln>
            </p:spPr>
            <p:txBody>
              <a:bodyPr>
                <a:spAutoFit/>
              </a:bodyPr>
              <a:lstStyle/>
              <a:p>
                <a:r>
                  <a:rPr lang="en-US" altLang="zh-CN" sz="1400" b="1">
                    <a:solidFill>
                      <a:prstClr val="black"/>
                    </a:solidFill>
                  </a:rPr>
                  <a:t>ZL</a:t>
                </a:r>
              </a:p>
            </p:txBody>
          </p:sp>
          <p:sp>
            <p:nvSpPr>
              <p:cNvPr id="22" name="TextBox 95"/>
              <p:cNvSpPr txBox="1">
                <a:spLocks noChangeArrowheads="1"/>
              </p:cNvSpPr>
              <p:nvPr/>
            </p:nvSpPr>
            <p:spPr bwMode="auto">
              <a:xfrm>
                <a:off x="6723888" y="2093976"/>
                <a:ext cx="457200" cy="307777"/>
              </a:xfrm>
              <a:prstGeom prst="rect">
                <a:avLst/>
              </a:prstGeom>
              <a:noFill/>
              <a:ln w="9525">
                <a:noFill/>
                <a:miter lim="800000"/>
                <a:headEnd/>
                <a:tailEnd/>
              </a:ln>
            </p:spPr>
            <p:txBody>
              <a:bodyPr>
                <a:spAutoFit/>
              </a:bodyPr>
              <a:lstStyle/>
              <a:p>
                <a:r>
                  <a:rPr lang="en-US" altLang="zh-CN" sz="1400" b="1">
                    <a:solidFill>
                      <a:prstClr val="black"/>
                    </a:solidFill>
                  </a:rPr>
                  <a:t>ZL</a:t>
                </a:r>
              </a:p>
            </p:txBody>
          </p:sp>
          <p:sp>
            <p:nvSpPr>
              <p:cNvPr id="23" name="TextBox 96"/>
              <p:cNvSpPr txBox="1">
                <a:spLocks noChangeArrowheads="1"/>
              </p:cNvSpPr>
              <p:nvPr/>
            </p:nvSpPr>
            <p:spPr bwMode="auto">
              <a:xfrm>
                <a:off x="8144256" y="3048000"/>
                <a:ext cx="457200" cy="307777"/>
              </a:xfrm>
              <a:prstGeom prst="rect">
                <a:avLst/>
              </a:prstGeom>
              <a:noFill/>
              <a:ln w="9525">
                <a:noFill/>
                <a:miter lim="800000"/>
                <a:headEnd/>
                <a:tailEnd/>
              </a:ln>
            </p:spPr>
            <p:txBody>
              <a:bodyPr>
                <a:spAutoFit/>
              </a:bodyPr>
              <a:lstStyle/>
              <a:p>
                <a:r>
                  <a:rPr lang="en-US" altLang="zh-CN" sz="1400" b="1">
                    <a:solidFill>
                      <a:prstClr val="black"/>
                    </a:solidFill>
                  </a:rPr>
                  <a:t>ZL</a:t>
                </a:r>
              </a:p>
            </p:txBody>
          </p:sp>
        </p:grpSp>
        <p:grpSp>
          <p:nvGrpSpPr>
            <p:cNvPr id="29" name="Group 31"/>
            <p:cNvGrpSpPr>
              <a:grpSpLocks/>
            </p:cNvGrpSpPr>
            <p:nvPr/>
          </p:nvGrpSpPr>
          <p:grpSpPr bwMode="auto">
            <a:xfrm>
              <a:off x="2224088" y="1611313"/>
              <a:ext cx="5443537" cy="3784600"/>
              <a:chOff x="3124200" y="786129"/>
              <a:chExt cx="5444329" cy="3785871"/>
            </a:xfrm>
          </p:grpSpPr>
          <p:grpSp>
            <p:nvGrpSpPr>
              <p:cNvPr id="46" name="Group 72"/>
              <p:cNvGrpSpPr>
                <a:grpSpLocks/>
              </p:cNvGrpSpPr>
              <p:nvPr/>
            </p:nvGrpSpPr>
            <p:grpSpPr bwMode="auto">
              <a:xfrm>
                <a:off x="3661137" y="786129"/>
                <a:ext cx="3934049" cy="3466557"/>
                <a:chOff x="2362200" y="179305"/>
                <a:chExt cx="4282633" cy="4549852"/>
              </a:xfrm>
            </p:grpSpPr>
            <p:sp>
              <p:nvSpPr>
                <p:cNvPr id="39" name="Oval 112"/>
                <p:cNvSpPr/>
                <p:nvPr/>
              </p:nvSpPr>
              <p:spPr>
                <a:xfrm>
                  <a:off x="4251048" y="1748776"/>
                  <a:ext cx="399264" cy="516904"/>
                </a:xfrm>
                <a:prstGeom prst="ellipse">
                  <a:avLst/>
                </a:prstGeom>
                <a:solidFill>
                  <a:srgbClr val="FFFF00"/>
                </a:solidFill>
              </p:spPr>
              <p:style>
                <a:lnRef idx="1">
                  <a:schemeClr val="accent1"/>
                </a:lnRef>
                <a:fillRef idx="2">
                  <a:schemeClr val="accent1"/>
                </a:fillRef>
                <a:effectRef idx="1">
                  <a:schemeClr val="accent1"/>
                </a:effectRef>
                <a:fontRef idx="minor">
                  <a:schemeClr val="dk1"/>
                </a:fontRef>
              </p:style>
              <p:txBody>
                <a:bodyPr anchor="ctr"/>
                <a:lstStyle/>
                <a:p>
                  <a:pPr algn="ctr"/>
                  <a:r>
                    <a:rPr lang="en-US" altLang="zh-CN" sz="1200" b="1">
                      <a:solidFill>
                        <a:srgbClr val="000000"/>
                      </a:solidFill>
                      <a:ea typeface="MS PGothic" pitchFamily="34" charset="-128"/>
                    </a:rPr>
                    <a:t>M</a:t>
                  </a:r>
                </a:p>
              </p:txBody>
            </p:sp>
            <p:sp>
              <p:nvSpPr>
                <p:cNvPr id="40" name="Oval 114"/>
                <p:cNvSpPr/>
                <p:nvPr/>
              </p:nvSpPr>
              <p:spPr>
                <a:xfrm>
                  <a:off x="6340702" y="4347889"/>
                  <a:ext cx="304201" cy="381425"/>
                </a:xfrm>
                <a:prstGeom prst="ellipse">
                  <a:avLst/>
                </a:prstGeom>
                <a:solidFill>
                  <a:srgbClr val="FFFF00"/>
                </a:solidFill>
              </p:spPr>
              <p:style>
                <a:lnRef idx="1">
                  <a:schemeClr val="accent1"/>
                </a:lnRef>
                <a:fillRef idx="2">
                  <a:schemeClr val="accent1"/>
                </a:fillRef>
                <a:effectRef idx="1">
                  <a:schemeClr val="accent1"/>
                </a:effectRef>
                <a:fontRef idx="minor">
                  <a:schemeClr val="dk1"/>
                </a:fontRef>
              </p:style>
              <p:txBody>
                <a:bodyPr anchor="ctr"/>
                <a:lstStyle/>
                <a:p>
                  <a:pPr algn="ctr"/>
                  <a:r>
                    <a:rPr lang="en-US" altLang="zh-CN" sz="1200" b="1">
                      <a:solidFill>
                        <a:srgbClr val="000000"/>
                      </a:solidFill>
                      <a:ea typeface="MS PGothic" pitchFamily="34" charset="-128"/>
                    </a:rPr>
                    <a:t>M</a:t>
                  </a:r>
                </a:p>
              </p:txBody>
            </p:sp>
            <p:sp>
              <p:nvSpPr>
                <p:cNvPr id="41" name="Oval 115"/>
                <p:cNvSpPr/>
                <p:nvPr/>
              </p:nvSpPr>
              <p:spPr>
                <a:xfrm>
                  <a:off x="3333260" y="4347889"/>
                  <a:ext cx="292102" cy="225104"/>
                </a:xfrm>
                <a:prstGeom prst="ellipse">
                  <a:avLst/>
                </a:prstGeom>
                <a:solidFill>
                  <a:srgbClr val="FFFF00"/>
                </a:solidFill>
              </p:spPr>
              <p:style>
                <a:lnRef idx="1">
                  <a:schemeClr val="accent1"/>
                </a:lnRef>
                <a:fillRef idx="2">
                  <a:schemeClr val="accent1"/>
                </a:fillRef>
                <a:effectRef idx="1">
                  <a:schemeClr val="accent1"/>
                </a:effectRef>
                <a:fontRef idx="minor">
                  <a:schemeClr val="dk1"/>
                </a:fontRef>
              </p:style>
              <p:txBody>
                <a:bodyPr anchor="ctr"/>
                <a:lstStyle/>
                <a:p>
                  <a:pPr algn="ctr"/>
                  <a:r>
                    <a:rPr lang="en-US" altLang="zh-CN" sz="1200" b="1">
                      <a:solidFill>
                        <a:srgbClr val="000000"/>
                      </a:solidFill>
                      <a:ea typeface="MS PGothic" pitchFamily="34" charset="-128"/>
                    </a:rPr>
                    <a:t>M</a:t>
                  </a:r>
                </a:p>
              </p:txBody>
            </p:sp>
            <p:sp>
              <p:nvSpPr>
                <p:cNvPr id="42" name="Oval 118"/>
                <p:cNvSpPr/>
                <p:nvPr/>
              </p:nvSpPr>
              <p:spPr>
                <a:xfrm>
                  <a:off x="2361891" y="1919688"/>
                  <a:ext cx="304201" cy="381426"/>
                </a:xfrm>
                <a:prstGeom prst="ellipse">
                  <a:avLst/>
                </a:prstGeom>
                <a:solidFill>
                  <a:srgbClr val="FFFF00"/>
                </a:solidFill>
              </p:spPr>
              <p:style>
                <a:lnRef idx="1">
                  <a:schemeClr val="accent1"/>
                </a:lnRef>
                <a:fillRef idx="2">
                  <a:schemeClr val="accent1"/>
                </a:fillRef>
                <a:effectRef idx="1">
                  <a:schemeClr val="accent1"/>
                </a:effectRef>
                <a:fontRef idx="minor">
                  <a:schemeClr val="dk1"/>
                </a:fontRef>
              </p:style>
              <p:txBody>
                <a:bodyPr anchor="ctr"/>
                <a:lstStyle/>
                <a:p>
                  <a:pPr algn="ctr"/>
                  <a:r>
                    <a:rPr lang="en-US" altLang="zh-CN" sz="1400" b="1">
                      <a:solidFill>
                        <a:srgbClr val="000000"/>
                      </a:solidFill>
                      <a:ea typeface="MS PGothic" pitchFamily="34" charset="-128"/>
                    </a:rPr>
                    <a:t>M</a:t>
                  </a:r>
                </a:p>
              </p:txBody>
            </p:sp>
            <p:sp>
              <p:nvSpPr>
                <p:cNvPr id="43" name="Rectangle 119"/>
                <p:cNvSpPr/>
                <p:nvPr/>
              </p:nvSpPr>
              <p:spPr>
                <a:xfrm>
                  <a:off x="3685857" y="179305"/>
                  <a:ext cx="1123470" cy="869149"/>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b="1" dirty="0">
                      <a:solidFill>
                        <a:prstClr val="black"/>
                      </a:solidFill>
                    </a:rPr>
                    <a:t>Control Center</a:t>
                  </a:r>
                </a:p>
              </p:txBody>
            </p:sp>
            <p:cxnSp>
              <p:nvCxnSpPr>
                <p:cNvPr id="44" name="Straight Arrow Connector 120"/>
                <p:cNvCxnSpPr/>
                <p:nvPr/>
              </p:nvCxnSpPr>
              <p:spPr>
                <a:xfrm flipV="1">
                  <a:off x="4432532" y="1048454"/>
                  <a:ext cx="0" cy="700322"/>
                </a:xfrm>
                <a:prstGeom prst="straightConnector1">
                  <a:avLst/>
                </a:prstGeom>
                <a:ln w="12700">
                  <a:prstDash val="dash"/>
                  <a:tailEnd type="arrow"/>
                </a:ln>
              </p:spPr>
              <p:style>
                <a:lnRef idx="1">
                  <a:schemeClr val="accent2"/>
                </a:lnRef>
                <a:fillRef idx="0">
                  <a:schemeClr val="accent2"/>
                </a:fillRef>
                <a:effectRef idx="0">
                  <a:schemeClr val="accent2"/>
                </a:effectRef>
                <a:fontRef idx="minor">
                  <a:schemeClr val="tx1"/>
                </a:fontRef>
              </p:style>
            </p:cxnSp>
          </p:grpSp>
          <p:cxnSp>
            <p:nvCxnSpPr>
              <p:cNvPr id="30" name="Elbow Connector 103"/>
              <p:cNvCxnSpPr/>
              <p:nvPr/>
            </p:nvCxnSpPr>
            <p:spPr>
              <a:xfrm rot="5400000" flipH="1" flipV="1">
                <a:off x="3604246" y="2532207"/>
                <a:ext cx="2539265" cy="371529"/>
              </a:xfrm>
              <a:prstGeom prst="bentConnector3">
                <a:avLst>
                  <a:gd name="adj1" fmla="val 18314"/>
                </a:avLst>
              </a:prstGeom>
              <a:ln>
                <a:solidFill>
                  <a:schemeClr val="accent6">
                    <a:lumMod val="50000"/>
                  </a:schemeClr>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31" name="Elbow Connector 92"/>
              <p:cNvCxnSpPr/>
              <p:nvPr/>
            </p:nvCxnSpPr>
            <p:spPr>
              <a:xfrm rot="5400000" flipH="1" flipV="1">
                <a:off x="3860024" y="1098282"/>
                <a:ext cx="935351" cy="1098710"/>
              </a:xfrm>
              <a:prstGeom prst="bentConnector2">
                <a:avLst/>
              </a:prstGeom>
              <a:ln>
                <a:solidFill>
                  <a:schemeClr val="accent6">
                    <a:lumMod val="50000"/>
                  </a:schemeClr>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32" name="Elbow Connector 100"/>
              <p:cNvCxnSpPr/>
              <p:nvPr/>
            </p:nvCxnSpPr>
            <p:spPr>
              <a:xfrm rot="16200000" flipH="1" flipV="1">
                <a:off x="4026785" y="-33879"/>
                <a:ext cx="419241" cy="2224411"/>
              </a:xfrm>
              <a:prstGeom prst="bentConnector4">
                <a:avLst>
                  <a:gd name="adj1" fmla="val -54424"/>
                  <a:gd name="adj2" fmla="val 100057"/>
                </a:avLst>
              </a:prstGeom>
              <a:ln>
                <a:solidFill>
                  <a:schemeClr val="accent6">
                    <a:lumMod val="50000"/>
                  </a:schemeClr>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33" name="Elbow Connector 106"/>
              <p:cNvCxnSpPr/>
              <p:nvPr/>
            </p:nvCxnSpPr>
            <p:spPr>
              <a:xfrm>
                <a:off x="5829694" y="1133908"/>
                <a:ext cx="2738835" cy="3438092"/>
              </a:xfrm>
              <a:prstGeom prst="bentConnector3">
                <a:avLst>
                  <a:gd name="adj1" fmla="val 111684"/>
                </a:avLst>
              </a:prstGeom>
              <a:ln>
                <a:solidFill>
                  <a:schemeClr val="accent6">
                    <a:lumMod val="50000"/>
                  </a:schemeClr>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34" name="Elbow Connector 107"/>
              <p:cNvCxnSpPr/>
              <p:nvPr/>
            </p:nvCxnSpPr>
            <p:spPr>
              <a:xfrm>
                <a:off x="5867799" y="1295887"/>
                <a:ext cx="2133910" cy="609805"/>
              </a:xfrm>
              <a:prstGeom prst="bentConnector3">
                <a:avLst>
                  <a:gd name="adj1" fmla="val 65857"/>
                </a:avLst>
              </a:prstGeom>
              <a:ln>
                <a:solidFill>
                  <a:schemeClr val="accent6">
                    <a:lumMod val="50000"/>
                  </a:schemeClr>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108"/>
              <p:cNvCxnSpPr/>
              <p:nvPr/>
            </p:nvCxnSpPr>
            <p:spPr>
              <a:xfrm flipH="1" flipV="1">
                <a:off x="5791588" y="1448338"/>
                <a:ext cx="1563915" cy="2556733"/>
              </a:xfrm>
              <a:prstGeom prst="straightConnector1">
                <a:avLst/>
              </a:prstGeom>
              <a:ln>
                <a:solidFill>
                  <a:schemeClr val="accent6">
                    <a:lumMod val="50000"/>
                  </a:schemeClr>
                </a:solidFill>
                <a:prstDash val="dash"/>
                <a:tailEnd type="arrow"/>
              </a:ln>
            </p:spPr>
            <p:style>
              <a:lnRef idx="1">
                <a:schemeClr val="accent1"/>
              </a:lnRef>
              <a:fillRef idx="0">
                <a:schemeClr val="accent1"/>
              </a:fillRef>
              <a:effectRef idx="0">
                <a:schemeClr val="accent1"/>
              </a:effectRef>
              <a:fontRef idx="minor">
                <a:schemeClr val="tx1"/>
              </a:fontRef>
            </p:style>
          </p:cxnSp>
          <p:pic>
            <p:nvPicPr>
              <p:cNvPr id="36" name="Picture 109" descr="robber_mg (1).jpg"/>
              <p:cNvPicPr>
                <a:picLocks noChangeAspect="1"/>
              </p:cNvPicPr>
              <p:nvPr/>
            </p:nvPicPr>
            <p:blipFill>
              <a:blip r:embed="rId4" cstate="print"/>
              <a:srcRect/>
              <a:stretch>
                <a:fillRect/>
              </a:stretch>
            </p:blipFill>
            <p:spPr bwMode="auto">
              <a:xfrm>
                <a:off x="3657600" y="1066800"/>
                <a:ext cx="333079" cy="481760"/>
              </a:xfrm>
              <a:prstGeom prst="rect">
                <a:avLst/>
              </a:prstGeom>
              <a:noFill/>
              <a:ln w="9525">
                <a:noFill/>
                <a:miter lim="800000"/>
                <a:headEnd/>
                <a:tailEnd/>
              </a:ln>
            </p:spPr>
          </p:pic>
          <p:pic>
            <p:nvPicPr>
              <p:cNvPr id="37" name="Picture 110" descr="robber_mg (1).jpg"/>
              <p:cNvPicPr>
                <a:picLocks noChangeAspect="1"/>
              </p:cNvPicPr>
              <p:nvPr/>
            </p:nvPicPr>
            <p:blipFill>
              <a:blip r:embed="rId5" cstate="print"/>
              <a:srcRect/>
              <a:stretch>
                <a:fillRect/>
              </a:stretch>
            </p:blipFill>
            <p:spPr bwMode="auto">
              <a:xfrm>
                <a:off x="7086600" y="1295400"/>
                <a:ext cx="385762" cy="557960"/>
              </a:xfrm>
              <a:prstGeom prst="rect">
                <a:avLst/>
              </a:prstGeom>
              <a:noFill/>
              <a:ln w="9525">
                <a:noFill/>
                <a:miter lim="800000"/>
                <a:headEnd/>
                <a:tailEnd/>
              </a:ln>
            </p:spPr>
          </p:pic>
          <p:pic>
            <p:nvPicPr>
              <p:cNvPr id="38" name="Picture 111" descr="robber_mg (1).jpg"/>
              <p:cNvPicPr>
                <a:picLocks noChangeAspect="1"/>
              </p:cNvPicPr>
              <p:nvPr/>
            </p:nvPicPr>
            <p:blipFill>
              <a:blip r:embed="rId5" cstate="print"/>
              <a:srcRect/>
              <a:stretch>
                <a:fillRect/>
              </a:stretch>
            </p:blipFill>
            <p:spPr bwMode="auto">
              <a:xfrm>
                <a:off x="4953000" y="2971800"/>
                <a:ext cx="385762" cy="557960"/>
              </a:xfrm>
              <a:prstGeom prst="rect">
                <a:avLst/>
              </a:prstGeom>
              <a:noFill/>
              <a:ln w="9525">
                <a:noFill/>
                <a:miter lim="800000"/>
                <a:headEnd/>
                <a:tailEnd/>
              </a:ln>
            </p:spPr>
          </p:pic>
        </p:grpSp>
      </p:grpSp>
      <p:grpSp>
        <p:nvGrpSpPr>
          <p:cNvPr id="48" name="组合 49"/>
          <p:cNvGrpSpPr/>
          <p:nvPr/>
        </p:nvGrpSpPr>
        <p:grpSpPr>
          <a:xfrm>
            <a:off x="683568" y="5301208"/>
            <a:ext cx="8054210" cy="990219"/>
            <a:chOff x="736601" y="5422673"/>
            <a:chExt cx="8054210" cy="990219"/>
          </a:xfrm>
        </p:grpSpPr>
        <p:sp>
          <p:nvSpPr>
            <p:cNvPr id="3" name="Oval 73"/>
            <p:cNvSpPr/>
            <p:nvPr/>
          </p:nvSpPr>
          <p:spPr>
            <a:xfrm>
              <a:off x="736601" y="5439941"/>
              <a:ext cx="280987" cy="290513"/>
            </a:xfrm>
            <a:prstGeom prst="ellipse">
              <a:avLst/>
            </a:prstGeom>
            <a:solidFill>
              <a:srgbClr val="FFFF00"/>
            </a:solidFill>
          </p:spPr>
          <p:style>
            <a:lnRef idx="1">
              <a:schemeClr val="accent1"/>
            </a:lnRef>
            <a:fillRef idx="2">
              <a:schemeClr val="accent1"/>
            </a:fillRef>
            <a:effectRef idx="1">
              <a:schemeClr val="accent1"/>
            </a:effectRef>
            <a:fontRef idx="minor">
              <a:schemeClr val="dk1"/>
            </a:fontRef>
          </p:style>
          <p:txBody>
            <a:bodyPr anchor="ctr"/>
            <a:lstStyle/>
            <a:p>
              <a:pPr algn="ctr"/>
              <a:r>
                <a:rPr lang="en-US" altLang="zh-CN" sz="1400" b="1" dirty="0">
                  <a:solidFill>
                    <a:srgbClr val="000000"/>
                  </a:solidFill>
                  <a:ea typeface="MS PGothic" pitchFamily="34" charset="-128"/>
                </a:rPr>
                <a:t>M</a:t>
              </a:r>
            </a:p>
          </p:txBody>
        </p:sp>
        <p:sp>
          <p:nvSpPr>
            <p:cNvPr id="4" name="TextBox 74"/>
            <p:cNvSpPr txBox="1">
              <a:spLocks noChangeArrowheads="1"/>
            </p:cNvSpPr>
            <p:nvPr/>
          </p:nvSpPr>
          <p:spPr bwMode="auto">
            <a:xfrm>
              <a:off x="1322482" y="5998440"/>
              <a:ext cx="838200" cy="304800"/>
            </a:xfrm>
            <a:prstGeom prst="rect">
              <a:avLst/>
            </a:prstGeom>
            <a:noFill/>
            <a:ln w="9525">
              <a:noFill/>
              <a:miter lim="800000"/>
              <a:headEnd/>
              <a:tailEnd/>
            </a:ln>
          </p:spPr>
          <p:txBody>
            <a:bodyPr>
              <a:spAutoFit/>
            </a:bodyPr>
            <a:lstStyle/>
            <a:p>
              <a:r>
                <a:rPr lang="en-US" altLang="zh-CN" sz="1400">
                  <a:solidFill>
                    <a:prstClr val="black"/>
                  </a:solidFill>
                </a:rPr>
                <a:t>Attacker</a:t>
              </a:r>
            </a:p>
          </p:txBody>
        </p:sp>
        <p:cxnSp>
          <p:nvCxnSpPr>
            <p:cNvPr id="5" name="Straight Connector 75"/>
            <p:cNvCxnSpPr/>
            <p:nvPr/>
          </p:nvCxnSpPr>
          <p:spPr>
            <a:xfrm>
              <a:off x="6258749" y="5683612"/>
              <a:ext cx="630237" cy="0"/>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6" name="TextBox 76"/>
            <p:cNvSpPr txBox="1">
              <a:spLocks noChangeArrowheads="1"/>
            </p:cNvSpPr>
            <p:nvPr/>
          </p:nvSpPr>
          <p:spPr bwMode="auto">
            <a:xfrm>
              <a:off x="1017588" y="5422673"/>
              <a:ext cx="2030412" cy="523875"/>
            </a:xfrm>
            <a:prstGeom prst="rect">
              <a:avLst/>
            </a:prstGeom>
            <a:noFill/>
            <a:ln w="9525">
              <a:noFill/>
              <a:miter lim="800000"/>
              <a:headEnd/>
              <a:tailEnd/>
            </a:ln>
          </p:spPr>
          <p:txBody>
            <a:bodyPr>
              <a:spAutoFit/>
            </a:bodyPr>
            <a:lstStyle/>
            <a:p>
              <a:r>
                <a:rPr lang="en-US" altLang="zh-CN" sz="1400" dirty="0">
                  <a:solidFill>
                    <a:prstClr val="black"/>
                  </a:solidFill>
                </a:rPr>
                <a:t>Conventional measurement</a:t>
              </a:r>
            </a:p>
          </p:txBody>
        </p:sp>
        <p:sp>
          <p:nvSpPr>
            <p:cNvPr id="7" name="TextBox 78"/>
            <p:cNvSpPr txBox="1">
              <a:spLocks noChangeArrowheads="1"/>
            </p:cNvSpPr>
            <p:nvPr/>
          </p:nvSpPr>
          <p:spPr bwMode="auto">
            <a:xfrm>
              <a:off x="6888986" y="5516054"/>
              <a:ext cx="1901825" cy="522287"/>
            </a:xfrm>
            <a:prstGeom prst="rect">
              <a:avLst/>
            </a:prstGeom>
            <a:noFill/>
            <a:ln w="9525">
              <a:noFill/>
              <a:miter lim="800000"/>
              <a:headEnd/>
              <a:tailEnd/>
            </a:ln>
          </p:spPr>
          <p:txBody>
            <a:bodyPr>
              <a:spAutoFit/>
            </a:bodyPr>
            <a:lstStyle/>
            <a:p>
              <a:r>
                <a:rPr lang="en-US" altLang="zh-CN" sz="1400" dirty="0">
                  <a:solidFill>
                    <a:prstClr val="black"/>
                  </a:solidFill>
                </a:rPr>
                <a:t>Cyber links from meas. </a:t>
              </a:r>
            </a:p>
            <a:p>
              <a:r>
                <a:rPr lang="en-US" altLang="zh-CN" sz="1400" dirty="0">
                  <a:solidFill>
                    <a:prstClr val="black"/>
                  </a:solidFill>
                </a:rPr>
                <a:t>to control center</a:t>
              </a:r>
            </a:p>
          </p:txBody>
        </p:sp>
        <p:sp>
          <p:nvSpPr>
            <p:cNvPr id="9" name="Oval 80"/>
            <p:cNvSpPr/>
            <p:nvPr/>
          </p:nvSpPr>
          <p:spPr>
            <a:xfrm>
              <a:off x="3580755" y="5860794"/>
              <a:ext cx="280988" cy="288925"/>
            </a:xfrm>
            <a:prstGeom prst="ellipse">
              <a:avLst/>
            </a:prstGeom>
          </p:spPr>
          <p:style>
            <a:lnRef idx="2">
              <a:schemeClr val="dk1"/>
            </a:lnRef>
            <a:fillRef idx="1">
              <a:schemeClr val="lt1"/>
            </a:fillRef>
            <a:effectRef idx="0">
              <a:schemeClr val="dk1"/>
            </a:effectRef>
            <a:fontRef idx="minor">
              <a:schemeClr val="dk1"/>
            </a:fontRef>
          </p:style>
          <p:txBody>
            <a:bodyPr anchor="ctr"/>
            <a:lstStyle/>
            <a:p>
              <a:pPr algn="ctr"/>
              <a:r>
                <a:rPr lang="en-US" altLang="zh-CN" dirty="0">
                  <a:solidFill>
                    <a:srgbClr val="000000"/>
                  </a:solidFill>
                  <a:ea typeface="MS PGothic" pitchFamily="34" charset="-128"/>
                </a:rPr>
                <a:t>G</a:t>
              </a:r>
            </a:p>
          </p:txBody>
        </p:sp>
        <p:cxnSp>
          <p:nvCxnSpPr>
            <p:cNvPr id="10" name="Straight Arrow Connector 81"/>
            <p:cNvCxnSpPr/>
            <p:nvPr/>
          </p:nvCxnSpPr>
          <p:spPr>
            <a:xfrm>
              <a:off x="6660232" y="5975888"/>
              <a:ext cx="0" cy="34766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1" name="TextBox 82"/>
            <p:cNvSpPr txBox="1">
              <a:spLocks noChangeArrowheads="1"/>
            </p:cNvSpPr>
            <p:nvPr/>
          </p:nvSpPr>
          <p:spPr bwMode="auto">
            <a:xfrm>
              <a:off x="4318564" y="5498642"/>
              <a:ext cx="1958975" cy="306387"/>
            </a:xfrm>
            <a:prstGeom prst="rect">
              <a:avLst/>
            </a:prstGeom>
            <a:noFill/>
            <a:ln w="9525">
              <a:noFill/>
              <a:miter lim="800000"/>
              <a:headEnd/>
              <a:tailEnd/>
            </a:ln>
          </p:spPr>
          <p:txBody>
            <a:bodyPr>
              <a:spAutoFit/>
            </a:bodyPr>
            <a:lstStyle/>
            <a:p>
              <a:r>
                <a:rPr lang="en-US" altLang="zh-CN" sz="1400">
                  <a:solidFill>
                    <a:prstClr val="black"/>
                  </a:solidFill>
                </a:rPr>
                <a:t>Transmission Line</a:t>
              </a:r>
            </a:p>
          </p:txBody>
        </p:sp>
        <p:sp>
          <p:nvSpPr>
            <p:cNvPr id="12" name="TextBox 83"/>
            <p:cNvSpPr txBox="1">
              <a:spLocks noChangeArrowheads="1"/>
            </p:cNvSpPr>
            <p:nvPr/>
          </p:nvSpPr>
          <p:spPr bwMode="auto">
            <a:xfrm>
              <a:off x="4318563" y="5851268"/>
              <a:ext cx="1958975" cy="307975"/>
            </a:xfrm>
            <a:prstGeom prst="rect">
              <a:avLst/>
            </a:prstGeom>
            <a:noFill/>
            <a:ln w="9525">
              <a:noFill/>
              <a:miter lim="800000"/>
              <a:headEnd/>
              <a:tailEnd/>
            </a:ln>
          </p:spPr>
          <p:txBody>
            <a:bodyPr>
              <a:spAutoFit/>
            </a:bodyPr>
            <a:lstStyle/>
            <a:p>
              <a:r>
                <a:rPr lang="en-US" altLang="zh-CN" sz="1400" dirty="0">
                  <a:solidFill>
                    <a:prstClr val="black"/>
                  </a:solidFill>
                </a:rPr>
                <a:t>Active power generator </a:t>
              </a:r>
            </a:p>
          </p:txBody>
        </p:sp>
        <p:sp>
          <p:nvSpPr>
            <p:cNvPr id="13" name="TextBox 84"/>
            <p:cNvSpPr txBox="1">
              <a:spLocks noChangeArrowheads="1"/>
            </p:cNvSpPr>
            <p:nvPr/>
          </p:nvSpPr>
          <p:spPr bwMode="auto">
            <a:xfrm>
              <a:off x="6891765" y="6005255"/>
              <a:ext cx="1143000" cy="307975"/>
            </a:xfrm>
            <a:prstGeom prst="rect">
              <a:avLst/>
            </a:prstGeom>
            <a:noFill/>
            <a:ln w="9525">
              <a:noFill/>
              <a:miter lim="800000"/>
              <a:headEnd/>
              <a:tailEnd/>
            </a:ln>
          </p:spPr>
          <p:txBody>
            <a:bodyPr>
              <a:spAutoFit/>
            </a:bodyPr>
            <a:lstStyle/>
            <a:p>
              <a:r>
                <a:rPr lang="en-US" altLang="zh-CN" sz="1400">
                  <a:solidFill>
                    <a:prstClr val="black"/>
                  </a:solidFill>
                </a:rPr>
                <a:t>Active Load</a:t>
              </a:r>
            </a:p>
          </p:txBody>
        </p:sp>
        <p:grpSp>
          <p:nvGrpSpPr>
            <p:cNvPr id="49" name="组合 48"/>
            <p:cNvGrpSpPr/>
            <p:nvPr/>
          </p:nvGrpSpPr>
          <p:grpSpPr>
            <a:xfrm>
              <a:off x="3074067" y="5516054"/>
              <a:ext cx="1189037" cy="276225"/>
              <a:chOff x="3373438" y="5829300"/>
              <a:chExt cx="1189037" cy="276225"/>
            </a:xfrm>
          </p:grpSpPr>
          <p:cxnSp>
            <p:nvCxnSpPr>
              <p:cNvPr id="8" name="Straight Connector 79"/>
              <p:cNvCxnSpPr/>
              <p:nvPr/>
            </p:nvCxnSpPr>
            <p:spPr>
              <a:xfrm>
                <a:off x="3373438" y="5961063"/>
                <a:ext cx="1189037" cy="0"/>
              </a:xfrm>
              <a:prstGeom prst="line">
                <a:avLst/>
              </a:prstGeom>
              <a:ln w="15875"/>
            </p:spPr>
            <p:style>
              <a:lnRef idx="1">
                <a:schemeClr val="dk1"/>
              </a:lnRef>
              <a:fillRef idx="0">
                <a:schemeClr val="dk1"/>
              </a:fillRef>
              <a:effectRef idx="0">
                <a:schemeClr val="dk1"/>
              </a:effectRef>
              <a:fontRef idx="minor">
                <a:schemeClr val="tx1"/>
              </a:fontRef>
            </p:style>
          </p:cxnSp>
          <p:sp>
            <p:nvSpPr>
              <p:cNvPr id="14" name="Rectangle 85"/>
              <p:cNvSpPr/>
              <p:nvPr/>
            </p:nvSpPr>
            <p:spPr>
              <a:xfrm>
                <a:off x="3790950" y="5895975"/>
                <a:ext cx="381000" cy="152400"/>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a:endParaRPr lang="zh-CN" altLang="zh-CN">
                  <a:solidFill>
                    <a:srgbClr val="000000"/>
                  </a:solidFill>
                  <a:ea typeface="MS PGothic" pitchFamily="34" charset="-128"/>
                </a:endParaRPr>
              </a:p>
            </p:txBody>
          </p:sp>
          <p:sp>
            <p:nvSpPr>
              <p:cNvPr id="15" name="TextBox 86"/>
              <p:cNvSpPr txBox="1">
                <a:spLocks noChangeArrowheads="1"/>
              </p:cNvSpPr>
              <p:nvPr/>
            </p:nvSpPr>
            <p:spPr bwMode="auto">
              <a:xfrm>
                <a:off x="3830638" y="5829300"/>
                <a:ext cx="457200" cy="276225"/>
              </a:xfrm>
              <a:prstGeom prst="rect">
                <a:avLst/>
              </a:prstGeom>
              <a:noFill/>
              <a:ln w="9525">
                <a:noFill/>
                <a:miter lim="800000"/>
                <a:headEnd/>
                <a:tailEnd/>
              </a:ln>
            </p:spPr>
            <p:txBody>
              <a:bodyPr>
                <a:spAutoFit/>
              </a:bodyPr>
              <a:lstStyle/>
              <a:p>
                <a:r>
                  <a:rPr lang="en-US" altLang="zh-CN" sz="1200" b="1">
                    <a:solidFill>
                      <a:prstClr val="black"/>
                    </a:solidFill>
                  </a:rPr>
                  <a:t>ZL</a:t>
                </a:r>
              </a:p>
            </p:txBody>
          </p:sp>
        </p:grpSp>
        <p:pic>
          <p:nvPicPr>
            <p:cNvPr id="45" name="Picture 52" descr="robber_mg (1).jpg"/>
            <p:cNvPicPr>
              <a:picLocks noChangeAspect="1"/>
            </p:cNvPicPr>
            <p:nvPr/>
          </p:nvPicPr>
          <p:blipFill>
            <a:blip r:embed="rId6" cstate="print"/>
            <a:srcRect/>
            <a:stretch>
              <a:fillRect/>
            </a:stretch>
          </p:blipFill>
          <p:spPr bwMode="auto">
            <a:xfrm>
              <a:off x="989107" y="5931879"/>
              <a:ext cx="333375" cy="481013"/>
            </a:xfrm>
            <a:prstGeom prst="rect">
              <a:avLst/>
            </a:prstGeom>
            <a:noFill/>
            <a:ln w="9525">
              <a:noFill/>
              <a:miter lim="800000"/>
              <a:headEnd/>
              <a:tailEnd/>
            </a:ln>
          </p:spPr>
        </p:pic>
      </p:grpSp>
      <p:sp>
        <p:nvSpPr>
          <p:cNvPr id="51" name="矩形 50"/>
          <p:cNvSpPr/>
          <p:nvPr/>
        </p:nvSpPr>
        <p:spPr>
          <a:xfrm>
            <a:off x="1175088" y="4407703"/>
            <a:ext cx="1675457" cy="634020"/>
          </a:xfrm>
          <a:prstGeom prst="rect">
            <a:avLst/>
          </a:prstGeom>
        </p:spPr>
        <p:txBody>
          <a:bodyPr wrap="square">
            <a:spAutoFit/>
          </a:bodyPr>
          <a:lstStyle/>
          <a:p>
            <a:pPr algn="ctr" fontAlgn="base">
              <a:spcBef>
                <a:spcPct val="20000"/>
              </a:spcBef>
              <a:spcAft>
                <a:spcPct val="0"/>
              </a:spcAft>
            </a:pPr>
            <a:r>
              <a:rPr lang="en-US" altLang="zh-CN" sz="1600" b="1" dirty="0" smtClean="0">
                <a:solidFill>
                  <a:prstClr val="black"/>
                </a:solidFill>
                <a:latin typeface="Cambria" panose="02040503050406030204" pitchFamily="18" charset="0"/>
              </a:rPr>
              <a:t>Fig. 12 Attacker</a:t>
            </a:r>
          </a:p>
          <a:p>
            <a:pPr algn="ctr" fontAlgn="base">
              <a:spcBef>
                <a:spcPct val="20000"/>
              </a:spcBef>
              <a:spcAft>
                <a:spcPct val="0"/>
              </a:spcAft>
            </a:pPr>
            <a:r>
              <a:rPr lang="en-US" altLang="zh-CN" sz="1600" b="1" dirty="0" smtClean="0">
                <a:solidFill>
                  <a:prstClr val="black"/>
                </a:solidFill>
                <a:latin typeface="Cambria" panose="02040503050406030204" pitchFamily="18" charset="0"/>
              </a:rPr>
              <a:t> behavior</a:t>
            </a:r>
          </a:p>
        </p:txBody>
      </p:sp>
      <p:grpSp>
        <p:nvGrpSpPr>
          <p:cNvPr id="52" name="组合 51"/>
          <p:cNvGrpSpPr/>
          <p:nvPr/>
        </p:nvGrpSpPr>
        <p:grpSpPr>
          <a:xfrm>
            <a:off x="4797468" y="1402914"/>
            <a:ext cx="4371584" cy="2981195"/>
            <a:chOff x="1470011" y="1769926"/>
            <a:chExt cx="6574028" cy="2775057"/>
          </a:xfrm>
        </p:grpSpPr>
        <p:pic>
          <p:nvPicPr>
            <p:cNvPr id="53" name="Picture 2"/>
            <p:cNvPicPr>
              <a:picLocks noChangeAspect="1" noChangeArrowheads="1"/>
            </p:cNvPicPr>
            <p:nvPr/>
          </p:nvPicPr>
          <p:blipFill rotWithShape="1">
            <a:blip r:embed="rId7" cstate="print">
              <a:extLst>
                <a:ext uri="{28A0092B-C50C-407E-A947-70E740481C1C}">
                  <a14:useLocalDpi xmlns:a14="http://schemas.microsoft.com/office/drawing/2010/main" xmlns="" val="0"/>
                </a:ext>
              </a:extLst>
            </a:blip>
            <a:srcRect l="543" t="1111" b="6110"/>
            <a:stretch/>
          </p:blipFill>
          <p:spPr bwMode="auto">
            <a:xfrm>
              <a:off x="1470011" y="1769926"/>
              <a:ext cx="6203977" cy="2775057"/>
            </a:xfrm>
            <a:prstGeom prst="rect">
              <a:avLst/>
            </a:prstGeom>
            <a:noFill/>
            <a:ln w="9525">
              <a:noFill/>
              <a:miter lim="800000"/>
              <a:headEnd/>
              <a:tailEnd/>
            </a:ln>
          </p:spPr>
        </p:pic>
        <p:sp>
          <p:nvSpPr>
            <p:cNvPr id="54" name="文本框 13"/>
            <p:cNvSpPr txBox="1"/>
            <p:nvPr/>
          </p:nvSpPr>
          <p:spPr>
            <a:xfrm>
              <a:off x="7195960" y="2636912"/>
              <a:ext cx="848079" cy="369332"/>
            </a:xfrm>
            <a:prstGeom prst="rect">
              <a:avLst/>
            </a:prstGeom>
            <a:noFill/>
          </p:spPr>
          <p:txBody>
            <a:bodyPr wrap="square" rtlCol="0">
              <a:spAutoFit/>
            </a:bodyPr>
            <a:lstStyle/>
            <a:p>
              <a:r>
                <a:rPr lang="en-US" altLang="zh-CN" b="1" dirty="0" smtClean="0">
                  <a:solidFill>
                    <a:prstClr val="black"/>
                  </a:solidFill>
                  <a:ea typeface="Tahoma" panose="020B0604030504040204" pitchFamily="34" charset="0"/>
                  <a:cs typeface="Times New Roman" panose="02020603050405020304" pitchFamily="18" charset="0"/>
                </a:rPr>
                <a:t>(3)</a:t>
              </a:r>
              <a:endParaRPr lang="zh-CN" altLang="en-US" b="1" dirty="0">
                <a:solidFill>
                  <a:prstClr val="black"/>
                </a:solidFill>
                <a:cs typeface="Times New Roman" panose="02020603050405020304" pitchFamily="18" charset="0"/>
              </a:endParaRPr>
            </a:p>
          </p:txBody>
        </p:sp>
      </p:grpSp>
      <p:pic>
        <p:nvPicPr>
          <p:cNvPr id="55" name="Picture 3"/>
          <p:cNvPicPr>
            <a:picLocks noChangeAspect="1" noChangeArrowheads="1"/>
          </p:cNvPicPr>
          <p:nvPr/>
        </p:nvPicPr>
        <p:blipFill>
          <a:blip r:embed="rId8" cstate="print">
            <a:extLst>
              <a:ext uri="{28A0092B-C50C-407E-A947-70E740481C1C}">
                <a14:useLocalDpi xmlns:a14="http://schemas.microsoft.com/office/drawing/2010/main" xmlns="" val="0"/>
              </a:ext>
            </a:extLst>
          </a:blip>
          <a:stretch>
            <a:fillRect/>
          </a:stretch>
        </p:blipFill>
        <p:spPr bwMode="auto">
          <a:xfrm>
            <a:off x="944314" y="2609192"/>
            <a:ext cx="7343754" cy="2561897"/>
          </a:xfrm>
          <a:prstGeom prst="rect">
            <a:avLst/>
          </a:prstGeom>
          <a:ln w="88900" cap="sq" cmpd="thickThin">
            <a:solidFill>
              <a:srgbClr val="000000"/>
            </a:solidFill>
            <a:prstDash val="solid"/>
            <a:miter lim="800000"/>
          </a:ln>
          <a:effectLst>
            <a:innerShdw blurRad="76200">
              <a:srgbClr val="000000"/>
            </a:innerShdw>
          </a:effectLst>
        </p:spPr>
      </p:pic>
      <p:sp>
        <p:nvSpPr>
          <p:cNvPr id="56" name="上箭头标注 55"/>
          <p:cNvSpPr/>
          <p:nvPr/>
        </p:nvSpPr>
        <p:spPr bwMode="auto">
          <a:xfrm>
            <a:off x="2522484" y="3208276"/>
            <a:ext cx="4508938" cy="1489841"/>
          </a:xfrm>
          <a:prstGeom prst="upArrowCallout">
            <a:avLst/>
          </a:prstGeom>
          <a:ln w="38100">
            <a:headEnd type="triangle" w="med" len="med"/>
            <a:tailEnd type="triangle" w="med" len="me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algn="ctr"/>
            <a:r>
              <a:rPr lang="en-US" altLang="zh-CN" sz="2800" b="1" dirty="0" smtClean="0">
                <a:solidFill>
                  <a:srgbClr val="FF0000"/>
                </a:solidFill>
                <a:latin typeface="Calibri" charset="0"/>
                <a:ea typeface="MS PGothic" charset="0"/>
              </a:rPr>
              <a:t>Manipulate the congestion </a:t>
            </a:r>
            <a:endParaRPr lang="en-US" altLang="zh-CN" sz="2800" b="1" dirty="0" smtClean="0">
              <a:solidFill>
                <a:srgbClr val="FF0000"/>
              </a:solidFill>
              <a:latin typeface="Calibri" charset="0"/>
              <a:ea typeface="MS PGothic" charset="0"/>
            </a:endParaRPr>
          </a:p>
          <a:p>
            <a:pPr algn="ctr"/>
            <a:r>
              <a:rPr lang="en-US" altLang="zh-CN" sz="2800" b="1" dirty="0" smtClean="0">
                <a:solidFill>
                  <a:srgbClr val="FF0000"/>
                </a:solidFill>
                <a:latin typeface="Calibri" charset="0"/>
                <a:ea typeface="MS PGothic" charset="0"/>
              </a:rPr>
              <a:t>level </a:t>
            </a:r>
            <a:r>
              <a:rPr lang="en-US" altLang="zh-CN" sz="2800" b="1" dirty="0" smtClean="0">
                <a:solidFill>
                  <a:srgbClr val="FF0000"/>
                </a:solidFill>
                <a:latin typeface="Calibri" charset="0"/>
                <a:ea typeface="MS PGothic" charset="0"/>
              </a:rPr>
              <a:t>in a specific line</a:t>
            </a:r>
            <a:endParaRPr lang="zh-CN" altLang="en-US" sz="2800" b="1" dirty="0">
              <a:solidFill>
                <a:srgbClr val="FF0000"/>
              </a:solidFill>
            </a:endParaRPr>
          </a:p>
        </p:txBody>
      </p:sp>
    </p:spTree>
    <p:extLst>
      <p:ext uri="{BB962C8B-B14F-4D97-AF65-F5344CB8AC3E}">
        <p14:creationId xmlns:p14="http://schemas.microsoft.com/office/powerpoint/2010/main" xmlns="" val="39703684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linds(horizontal)">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blinds(horizontal)">
                                      <p:cBhvr>
                                        <p:cTn id="12"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内容占位符 2"/>
          <p:cNvSpPr>
            <a:spLocks noGrp="1"/>
          </p:cNvSpPr>
          <p:nvPr>
            <p:ph idx="4294967295"/>
          </p:nvPr>
        </p:nvSpPr>
        <p:spPr>
          <a:xfrm>
            <a:off x="354135" y="1119320"/>
            <a:ext cx="8350250" cy="5181600"/>
          </a:xfrm>
        </p:spPr>
        <p:txBody>
          <a:bodyPr/>
          <a:lstStyle/>
          <a:p>
            <a:r>
              <a:rPr lang="en-US" altLang="zh-CN" b="1" dirty="0" smtClean="0">
                <a:ea typeface="MS PGothic" charset="0"/>
              </a:rPr>
              <a:t>Positive </a:t>
            </a:r>
            <a:r>
              <a:rPr lang="en-US" altLang="zh-CN" b="1" dirty="0">
                <a:ea typeface="MS PGothic" charset="0"/>
              </a:rPr>
              <a:t>and negative arrays</a:t>
            </a:r>
          </a:p>
          <a:p>
            <a:endParaRPr lang="en-US" altLang="zh-CN" dirty="0">
              <a:latin typeface="Times New Roman" charset="0"/>
              <a:ea typeface="宋体" charset="0"/>
              <a:cs typeface="宋体" charset="0"/>
            </a:endParaRPr>
          </a:p>
          <a:p>
            <a:endParaRPr lang="en-US" altLang="zh-CN" dirty="0">
              <a:latin typeface="Times New Roman" charset="0"/>
              <a:ea typeface="宋体" charset="0"/>
              <a:cs typeface="宋体" charset="0"/>
            </a:endParaRPr>
          </a:p>
          <a:p>
            <a:r>
              <a:rPr lang="en-US" altLang="zh-CN" b="1" dirty="0">
                <a:latin typeface="Times New Roman" charset="0"/>
                <a:ea typeface="宋体" charset="0"/>
                <a:cs typeface="宋体" charset="0"/>
              </a:rPr>
              <a:t>Attacker </a:t>
            </a:r>
            <a:r>
              <a:rPr lang="en-US" altLang="zh-CN" b="1" dirty="0" smtClean="0">
                <a:latin typeface="Times New Roman" charset="0"/>
                <a:ea typeface="宋体" charset="0"/>
                <a:cs typeface="宋体" charset="0"/>
              </a:rPr>
              <a:t>optimization</a:t>
            </a:r>
          </a:p>
          <a:p>
            <a:pPr lvl="1"/>
            <a:r>
              <a:rPr lang="en-US" altLang="zh-CN" b="1" dirty="0" smtClean="0">
                <a:latin typeface="Times New Roman" charset="0"/>
                <a:ea typeface="宋体" charset="0"/>
                <a:cs typeface="宋体" charset="0"/>
              </a:rPr>
              <a:t>Objective: </a:t>
            </a:r>
            <a:r>
              <a:rPr lang="en-US" altLang="zh-CN" dirty="0" smtClean="0">
                <a:latin typeface="Calibri" charset="0"/>
                <a:ea typeface="MS PGothic" charset="0"/>
              </a:rPr>
              <a:t>to </a:t>
            </a:r>
            <a:r>
              <a:rPr lang="en-US" altLang="zh-CN" dirty="0" smtClean="0">
                <a:latin typeface="Calibri" charset="0"/>
                <a:ea typeface="MS PGothic" charset="0"/>
              </a:rPr>
              <a:t>increase and decrease measurements value in group M and N</a:t>
            </a:r>
            <a:endParaRPr lang="en-US" altLang="zh-CN" b="1" dirty="0" smtClean="0">
              <a:latin typeface="Times New Roman" charset="0"/>
              <a:ea typeface="宋体" charset="0"/>
              <a:cs typeface="宋体" charset="0"/>
            </a:endParaRPr>
          </a:p>
          <a:p>
            <a:endParaRPr lang="en-US" altLang="zh-CN" b="1" dirty="0" smtClean="0">
              <a:latin typeface="Times New Roman" charset="0"/>
              <a:ea typeface="宋体" charset="0"/>
              <a:cs typeface="宋体" charset="0"/>
            </a:endParaRPr>
          </a:p>
          <a:p>
            <a:endParaRPr lang="en-US" altLang="zh-CN" b="1" dirty="0" smtClean="0">
              <a:latin typeface="Times New Roman" charset="0"/>
              <a:ea typeface="宋体" charset="0"/>
              <a:cs typeface="宋体" charset="0"/>
            </a:endParaRPr>
          </a:p>
          <a:p>
            <a:endParaRPr lang="en-US" altLang="zh-CN" b="1" dirty="0" smtClean="0">
              <a:latin typeface="Times New Roman" charset="0"/>
              <a:ea typeface="宋体" charset="0"/>
              <a:cs typeface="宋体" charset="0"/>
            </a:endParaRPr>
          </a:p>
          <a:p>
            <a:r>
              <a:rPr lang="en-US" altLang="zh-CN" b="1" dirty="0" smtClean="0">
                <a:latin typeface="Times New Roman" charset="0"/>
                <a:ea typeface="宋体" charset="0"/>
                <a:cs typeface="宋体" charset="0"/>
              </a:rPr>
              <a:t>As </a:t>
            </a:r>
            <a:r>
              <a:rPr lang="en-US" altLang="zh-CN" b="1" dirty="0" smtClean="0">
                <a:latin typeface="Times New Roman" charset="0"/>
                <a:ea typeface="宋体" charset="0"/>
                <a:cs typeface="宋体" charset="0"/>
              </a:rPr>
              <a:t>a result, the demand at the bus will be changed, and then, revise the LMP, where </a:t>
            </a:r>
            <a:r>
              <a:rPr lang="en-US" altLang="zh-CN" b="1" dirty="0" err="1" smtClean="0">
                <a:latin typeface="Times New Roman" charset="0"/>
                <a:ea typeface="宋体" charset="0"/>
                <a:cs typeface="宋体" charset="0"/>
              </a:rPr>
              <a:t>D_i</a:t>
            </a:r>
            <a:r>
              <a:rPr lang="en-US" altLang="zh-CN" b="1" dirty="0" smtClean="0">
                <a:latin typeface="Times New Roman" charset="0"/>
                <a:ea typeface="宋体" charset="0"/>
                <a:cs typeface="宋体" charset="0"/>
              </a:rPr>
              <a:t> = </a:t>
            </a:r>
            <a:r>
              <a:rPr lang="en-US" altLang="zh-CN" b="1" dirty="0" err="1" smtClean="0">
                <a:latin typeface="Times New Roman" charset="0"/>
                <a:ea typeface="宋体" charset="0"/>
                <a:cs typeface="宋体" charset="0"/>
              </a:rPr>
              <a:t>G_i</a:t>
            </a:r>
            <a:r>
              <a:rPr lang="en-US" altLang="zh-CN" b="1" dirty="0" smtClean="0">
                <a:latin typeface="Times New Roman" charset="0"/>
                <a:ea typeface="宋体" charset="0"/>
                <a:cs typeface="宋体" charset="0"/>
              </a:rPr>
              <a:t> + </a:t>
            </a:r>
            <a:r>
              <a:rPr lang="en-US" altLang="zh-CN" b="1" dirty="0" err="1" smtClean="0">
                <a:latin typeface="Times New Roman" charset="0"/>
                <a:ea typeface="宋体" charset="0"/>
                <a:cs typeface="宋体" charset="0"/>
              </a:rPr>
              <a:t>P_i</a:t>
            </a:r>
            <a:endParaRPr lang="zh-CN" altLang="en-US" b="1" dirty="0">
              <a:latin typeface="Times New Roman" charset="0"/>
              <a:ea typeface="宋体" charset="0"/>
              <a:cs typeface="宋体" charset="0"/>
            </a:endParaRPr>
          </a:p>
        </p:txBody>
      </p:sp>
      <p:pic>
        <p:nvPicPr>
          <p:cNvPr id="88068"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723818" y="1468272"/>
            <a:ext cx="3514725" cy="1076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069" name="Picture 3"/>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286608" y="3809529"/>
            <a:ext cx="4076700" cy="151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070" name="Picture 4"/>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669937" y="4233144"/>
            <a:ext cx="2619375" cy="714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标题 1"/>
          <p:cNvSpPr txBox="1">
            <a:spLocks/>
          </p:cNvSpPr>
          <p:nvPr/>
        </p:nvSpPr>
        <p:spPr bwMode="auto">
          <a:xfrm>
            <a:off x="381000" y="333375"/>
            <a:ext cx="8305800" cy="581025"/>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ctr" rtl="0" eaLnBrk="0" fontAlgn="base" hangingPunct="0">
              <a:lnSpc>
                <a:spcPct val="85000"/>
              </a:lnSpc>
              <a:spcBef>
                <a:spcPct val="0"/>
              </a:spcBef>
              <a:spcAft>
                <a:spcPct val="0"/>
              </a:spcAft>
              <a:defRPr sz="3200" b="1" i="1">
                <a:solidFill>
                  <a:srgbClr val="0070C0"/>
                </a:solidFill>
                <a:effectLst>
                  <a:outerShdw blurRad="38100" dist="38100" dir="2700000" algn="tl">
                    <a:srgbClr val="C0C0C0"/>
                  </a:outerShdw>
                </a:effectLst>
                <a:latin typeface="Cambria" panose="02040503050406030204" pitchFamily="18" charset="0"/>
                <a:ea typeface="ＭＳ Ｐゴシック" charset="0"/>
                <a:cs typeface="Cambria" panose="02040503050406030204" pitchFamily="18" charset="0"/>
              </a:defRPr>
            </a:lvl1pPr>
            <a:lvl2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2pPr>
            <a:lvl3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3pPr>
            <a:lvl4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4pPr>
            <a:lvl5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5pPr>
            <a:lvl6pPr marL="4572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6pPr>
            <a:lvl7pPr marL="9144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7pPr>
            <a:lvl8pPr marL="13716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8pPr>
            <a:lvl9pPr marL="18288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9pPr>
          </a:lstStyle>
          <a:p>
            <a:r>
              <a:rPr lang="en-US" altLang="zh-CN" dirty="0">
                <a:ea typeface="MS PGothic" charset="0"/>
                <a:cs typeface="MS PGothic" charset="0"/>
              </a:rPr>
              <a:t>Cyber Attack Against Electricity Prices</a:t>
            </a:r>
            <a:endParaRPr lang="zh-CN" altLang="en-US" kern="0" dirty="0" smtClean="0"/>
          </a:p>
        </p:txBody>
      </p:sp>
      <p:sp>
        <p:nvSpPr>
          <p:cNvPr id="3" name="灯片编号占位符 2"/>
          <p:cNvSpPr>
            <a:spLocks noGrp="1"/>
          </p:cNvSpPr>
          <p:nvPr>
            <p:ph type="sldNum" sz="quarter" idx="11"/>
          </p:nvPr>
        </p:nvSpPr>
        <p:spPr/>
        <p:txBody>
          <a:bodyPr/>
          <a:lstStyle/>
          <a:p>
            <a:pPr>
              <a:defRPr/>
            </a:pPr>
            <a:r>
              <a:rPr lang="en-US" smtClean="0">
                <a:solidFill>
                  <a:srgbClr val="000000"/>
                </a:solidFill>
              </a:rPr>
              <a:t>[</a:t>
            </a:r>
            <a:fld id="{76C16D65-260D-406F-A2BF-AB769FEB7B8A}" type="slidenum">
              <a:rPr lang="en-US" smtClean="0">
                <a:solidFill>
                  <a:srgbClr val="000000"/>
                </a:solidFill>
              </a:rPr>
              <a:pPr>
                <a:defRPr/>
              </a:pPr>
              <a:t>103</a:t>
            </a:fld>
            <a:r>
              <a:rPr lang="en-US" smtClean="0">
                <a:solidFill>
                  <a:srgbClr val="000000"/>
                </a:solidFill>
              </a:rPr>
              <a:t>]</a:t>
            </a:r>
            <a:endParaRPr lang="en-US" dirty="0">
              <a:solidFill>
                <a:srgbClr val="000000"/>
              </a:solidFill>
            </a:endParaRPr>
          </a:p>
        </p:txBody>
      </p:sp>
      <p:graphicFrame>
        <p:nvGraphicFramePr>
          <p:cNvPr id="8" name="Object 6"/>
          <p:cNvGraphicFramePr>
            <a:graphicFrameLocks noChangeAspect="1"/>
          </p:cNvGraphicFramePr>
          <p:nvPr/>
        </p:nvGraphicFramePr>
        <p:xfrm>
          <a:off x="5531838" y="1901063"/>
          <a:ext cx="2880320" cy="445109"/>
        </p:xfrm>
        <a:graphic>
          <a:graphicData uri="http://schemas.openxmlformats.org/presentationml/2006/ole">
            <p:oleObj spid="_x0000_s222237" name="公式" r:id="rId7" imgW="1600200" imgH="241300" progId="Equation.3">
              <p:embed/>
            </p:oleObj>
          </a:graphicData>
        </a:graphic>
      </p:graphicFrame>
    </p:spTree>
    <p:extLst>
      <p:ext uri="{BB962C8B-B14F-4D97-AF65-F5344CB8AC3E}">
        <p14:creationId xmlns:p14="http://schemas.microsoft.com/office/powerpoint/2010/main" xmlns="" val="1390179348"/>
      </p:ext>
    </p:extLst>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txBox="1">
            <a:spLocks/>
          </p:cNvSpPr>
          <p:nvPr/>
        </p:nvSpPr>
        <p:spPr bwMode="auto">
          <a:xfrm>
            <a:off x="381000" y="333375"/>
            <a:ext cx="8305800" cy="581025"/>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ctr" rtl="0" eaLnBrk="0" fontAlgn="base" hangingPunct="0">
              <a:lnSpc>
                <a:spcPct val="85000"/>
              </a:lnSpc>
              <a:spcBef>
                <a:spcPct val="0"/>
              </a:spcBef>
              <a:spcAft>
                <a:spcPct val="0"/>
              </a:spcAft>
              <a:defRPr sz="3200" b="1" i="1">
                <a:solidFill>
                  <a:srgbClr val="0070C0"/>
                </a:solidFill>
                <a:effectLst>
                  <a:outerShdw blurRad="38100" dist="38100" dir="2700000" algn="tl">
                    <a:srgbClr val="C0C0C0"/>
                  </a:outerShdw>
                </a:effectLst>
                <a:latin typeface="Cambria" panose="02040503050406030204" pitchFamily="18" charset="0"/>
                <a:ea typeface="ＭＳ Ｐゴシック" charset="0"/>
                <a:cs typeface="Cambria" panose="02040503050406030204" pitchFamily="18" charset="0"/>
              </a:defRPr>
            </a:lvl1pPr>
            <a:lvl2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2pPr>
            <a:lvl3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3pPr>
            <a:lvl4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4pPr>
            <a:lvl5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5pPr>
            <a:lvl6pPr marL="4572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6pPr>
            <a:lvl7pPr marL="9144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7pPr>
            <a:lvl8pPr marL="13716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8pPr>
            <a:lvl9pPr marL="18288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9pPr>
          </a:lstStyle>
          <a:p>
            <a:r>
              <a:rPr lang="en-US" altLang="zh-CN" dirty="0">
                <a:ea typeface="MS PGothic" charset="0"/>
                <a:cs typeface="MS PGothic" charset="0"/>
              </a:rPr>
              <a:t>Two-Person Zero-Sum Game</a:t>
            </a:r>
            <a:endParaRPr lang="zh-CN" altLang="en-US" kern="0" dirty="0" smtClean="0"/>
          </a:p>
        </p:txBody>
      </p:sp>
      <p:sp>
        <p:nvSpPr>
          <p:cNvPr id="89091" name="内容占位符 2"/>
          <p:cNvSpPr>
            <a:spLocks noGrp="1"/>
          </p:cNvSpPr>
          <p:nvPr>
            <p:ph idx="4294967295"/>
          </p:nvPr>
        </p:nvSpPr>
        <p:spPr>
          <a:xfrm>
            <a:off x="336550" y="1143000"/>
            <a:ext cx="8426450" cy="5181600"/>
          </a:xfrm>
        </p:spPr>
        <p:txBody>
          <a:bodyPr/>
          <a:lstStyle/>
          <a:p>
            <a:r>
              <a:rPr lang="en-US" altLang="zh-CN" dirty="0" smtClean="0">
                <a:latin typeface="Calibri" panose="020F0502020204030204" pitchFamily="34" charset="0"/>
              </a:rPr>
              <a:t>Define                                        as </a:t>
            </a:r>
            <a:r>
              <a:rPr lang="en-US" altLang="zh-CN" dirty="0">
                <a:latin typeface="Calibri" panose="020F0502020204030204" pitchFamily="34" charset="0"/>
              </a:rPr>
              <a:t>a game, in which </a:t>
            </a:r>
            <a:r>
              <a:rPr lang="en-US" altLang="zh-CN" dirty="0" smtClean="0">
                <a:latin typeface="Calibri" panose="020F0502020204030204" pitchFamily="34" charset="0"/>
              </a:rPr>
              <a:t>the defender </a:t>
            </a:r>
            <a:r>
              <a:rPr lang="en-US" altLang="zh-CN" dirty="0">
                <a:latin typeface="Calibri" panose="020F0502020204030204" pitchFamily="34" charset="0"/>
              </a:rPr>
              <a:t>and the attacker compete to increase and </a:t>
            </a:r>
            <a:r>
              <a:rPr lang="en-US" altLang="zh-CN" dirty="0" smtClean="0">
                <a:latin typeface="Calibri" panose="020F0502020204030204" pitchFamily="34" charset="0"/>
              </a:rPr>
              <a:t>decrease the </a:t>
            </a:r>
            <a:r>
              <a:rPr lang="en-US" altLang="zh-CN" dirty="0">
                <a:latin typeface="Calibri" panose="020F0502020204030204" pitchFamily="34" charset="0"/>
              </a:rPr>
              <a:t>change of the estimated transmitted </a:t>
            </a:r>
            <a:r>
              <a:rPr lang="en-US" altLang="zh-CN" dirty="0" smtClean="0">
                <a:latin typeface="Calibri" panose="020F0502020204030204" pitchFamily="34" charset="0"/>
              </a:rPr>
              <a:t>power            , respectively. </a:t>
            </a:r>
          </a:p>
          <a:p>
            <a:r>
              <a:rPr lang="en-US" altLang="zh-CN" dirty="0" smtClean="0">
                <a:latin typeface="Calibri" panose="020F0502020204030204" pitchFamily="34" charset="0"/>
              </a:rPr>
              <a:t>In </a:t>
            </a:r>
            <a:r>
              <a:rPr lang="en-US" altLang="zh-CN" dirty="0">
                <a:latin typeface="Calibri" panose="020F0502020204030204" pitchFamily="34" charset="0"/>
              </a:rPr>
              <a:t>this game, R is the set of players (the defender </a:t>
            </a:r>
            <a:r>
              <a:rPr lang="en-US" altLang="zh-CN" dirty="0" smtClean="0">
                <a:latin typeface="Calibri" panose="020F0502020204030204" pitchFamily="34" charset="0"/>
              </a:rPr>
              <a:t>and the </a:t>
            </a:r>
            <a:r>
              <a:rPr lang="en-US" altLang="zh-CN" dirty="0">
                <a:latin typeface="Calibri" panose="020F0502020204030204" pitchFamily="34" charset="0"/>
              </a:rPr>
              <a:t>attacker), and the game can be defined as:</a:t>
            </a:r>
            <a:endParaRPr lang="zh-CN" altLang="en-US" dirty="0">
              <a:latin typeface="Calibri" panose="020F0502020204030204" pitchFamily="34" charset="0"/>
              <a:ea typeface="宋体" charset="0"/>
              <a:cs typeface="宋体" charset="0"/>
            </a:endParaRPr>
          </a:p>
        </p:txBody>
      </p:sp>
      <p:pic>
        <p:nvPicPr>
          <p:cNvPr id="89092"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798" r="1" b="2469"/>
          <a:stretch/>
        </p:blipFill>
        <p:spPr bwMode="auto">
          <a:xfrm>
            <a:off x="1543307" y="3051362"/>
            <a:ext cx="5981186" cy="33628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灯片编号占位符 2"/>
          <p:cNvSpPr>
            <a:spLocks noGrp="1"/>
          </p:cNvSpPr>
          <p:nvPr>
            <p:ph type="sldNum" sz="quarter" idx="11"/>
          </p:nvPr>
        </p:nvSpPr>
        <p:spPr/>
        <p:txBody>
          <a:bodyPr/>
          <a:lstStyle/>
          <a:p>
            <a:pPr>
              <a:defRPr/>
            </a:pPr>
            <a:r>
              <a:rPr lang="en-US" smtClean="0">
                <a:solidFill>
                  <a:srgbClr val="000000"/>
                </a:solidFill>
              </a:rPr>
              <a:t>[</a:t>
            </a:r>
            <a:fld id="{76C16D65-260D-406F-A2BF-AB769FEB7B8A}" type="slidenum">
              <a:rPr lang="en-US" smtClean="0">
                <a:solidFill>
                  <a:srgbClr val="000000"/>
                </a:solidFill>
              </a:rPr>
              <a:pPr>
                <a:defRPr/>
              </a:pPr>
              <a:t>104</a:t>
            </a:fld>
            <a:r>
              <a:rPr lang="en-US" smtClean="0">
                <a:solidFill>
                  <a:srgbClr val="000000"/>
                </a:solidFill>
              </a:rPr>
              <a:t>]</a:t>
            </a:r>
            <a:endParaRPr lang="en-US" dirty="0">
              <a:solidFill>
                <a:srgbClr val="000000"/>
              </a:solidFill>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667435" y="1237223"/>
            <a:ext cx="2558583" cy="276468"/>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327930" y="1931188"/>
            <a:ext cx="616884" cy="303972"/>
          </a:xfrm>
          <a:prstGeom prst="rect">
            <a:avLst/>
          </a:prstGeom>
        </p:spPr>
      </p:pic>
    </p:spTree>
    <p:extLst>
      <p:ext uri="{BB962C8B-B14F-4D97-AF65-F5344CB8AC3E}">
        <p14:creationId xmlns:p14="http://schemas.microsoft.com/office/powerpoint/2010/main" xmlns="" val="2136995499"/>
      </p:ext>
    </p:extLst>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Zero-Sum Game in Stealthy Attack</a:t>
            </a:r>
            <a:endParaRPr lang="zh-CN" altLang="en-US" dirty="0" smtClean="0"/>
          </a:p>
        </p:txBody>
      </p:sp>
      <p:sp>
        <p:nvSpPr>
          <p:cNvPr id="5" name="灯片编号占位符 4"/>
          <p:cNvSpPr>
            <a:spLocks noGrp="1"/>
          </p:cNvSpPr>
          <p:nvPr>
            <p:ph type="sldNum" sz="quarter" idx="11"/>
          </p:nvPr>
        </p:nvSpPr>
        <p:spPr/>
        <p:txBody>
          <a:bodyPr/>
          <a:lstStyle/>
          <a:p>
            <a:pPr>
              <a:defRPr/>
            </a:pPr>
            <a:fld id="{A45FD141-6F48-4DB0-8ADD-A9FF19E03ACC}" type="slidenum">
              <a:rPr lang="zh-CN" altLang="en-US" smtClean="0">
                <a:solidFill>
                  <a:prstClr val="black">
                    <a:tint val="75000"/>
                  </a:prstClr>
                </a:solidFill>
              </a:rPr>
              <a:pPr>
                <a:defRPr/>
              </a:pPr>
              <a:t>105</a:t>
            </a:fld>
            <a:endParaRPr lang="zh-CN" altLang="en-US">
              <a:solidFill>
                <a:prstClr val="black">
                  <a:tint val="75000"/>
                </a:prstClr>
              </a:solidFill>
            </a:endParaRPr>
          </a:p>
        </p:txBody>
      </p:sp>
      <p:sp>
        <p:nvSpPr>
          <p:cNvPr id="7" name="TextBox 2"/>
          <p:cNvSpPr txBox="1"/>
          <p:nvPr/>
        </p:nvSpPr>
        <p:spPr>
          <a:xfrm>
            <a:off x="338400" y="1260000"/>
            <a:ext cx="8280437" cy="1477328"/>
          </a:xfrm>
          <a:prstGeom prst="rect">
            <a:avLst/>
          </a:prstGeom>
          <a:noFill/>
        </p:spPr>
        <p:txBody>
          <a:bodyPr wrap="square" rtlCol="0">
            <a:spAutoFit/>
          </a:bodyPr>
          <a:lstStyle/>
          <a:p>
            <a:pPr marL="457200" indent="-457200">
              <a:buFont typeface="Arial" panose="020B0604020202020204" pitchFamily="34" charset="0"/>
              <a:buChar char="•"/>
            </a:pPr>
            <a:r>
              <a:rPr lang="en-US" altLang="zh-CN" sz="2400" dirty="0">
                <a:solidFill>
                  <a:prstClr val="black"/>
                </a:solidFill>
                <a:latin typeface="Calibri" panose="020F0502020204030204" pitchFamily="34" charset="0"/>
              </a:rPr>
              <a:t>Suppose there are 4 insecure measurements {z1, z3, z4, z5} and the attacker can compromise 2 of them, also the defender can defend 2 measurements simultaneously.</a:t>
            </a:r>
          </a:p>
          <a:p>
            <a:endParaRPr lang="zh-CN" altLang="en-US" dirty="0">
              <a:solidFill>
                <a:prstClr val="black"/>
              </a:solidFill>
            </a:endParaRPr>
          </a:p>
        </p:txBody>
      </p:sp>
      <p:pic>
        <p:nvPicPr>
          <p:cNvPr id="8" name="图片 7"/>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483768" y="2492896"/>
            <a:ext cx="4069445" cy="3294114"/>
          </a:xfrm>
          <a:prstGeom prst="rect">
            <a:avLst/>
          </a:prstGeom>
        </p:spPr>
      </p:pic>
      <p:sp>
        <p:nvSpPr>
          <p:cNvPr id="9" name="文本框 8"/>
          <p:cNvSpPr txBox="1"/>
          <p:nvPr/>
        </p:nvSpPr>
        <p:spPr>
          <a:xfrm>
            <a:off x="1355465" y="5947339"/>
            <a:ext cx="6493124" cy="369332"/>
          </a:xfrm>
          <a:prstGeom prst="rect">
            <a:avLst/>
          </a:prstGeom>
          <a:noFill/>
        </p:spPr>
        <p:txBody>
          <a:bodyPr wrap="none" rtlCol="0">
            <a:spAutoFit/>
          </a:bodyPr>
          <a:lstStyle/>
          <a:p>
            <a:r>
              <a:rPr lang="en-US" altLang="zh-CN" b="1" dirty="0" smtClean="0">
                <a:solidFill>
                  <a:prstClr val="black"/>
                </a:solidFill>
                <a:latin typeface="Cambria" panose="02040503050406030204" pitchFamily="18" charset="0"/>
              </a:rPr>
              <a:t>Fig. 10 </a:t>
            </a:r>
            <a:r>
              <a:rPr lang="en-US" altLang="zh-CN" b="1" dirty="0">
                <a:solidFill>
                  <a:prstClr val="black"/>
                </a:solidFill>
                <a:latin typeface="Cambria" panose="02040503050406030204" pitchFamily="18" charset="0"/>
              </a:rPr>
              <a:t>Measurement configuration in PJM 5-bus test system</a:t>
            </a:r>
            <a:endParaRPr lang="zh-CN" altLang="en-US" b="1" dirty="0">
              <a:solidFill>
                <a:prstClr val="black"/>
              </a:solidFill>
              <a:latin typeface="Cambria" panose="02040503050406030204" pitchFamily="18" charset="0"/>
            </a:endParaRPr>
          </a:p>
        </p:txBody>
      </p:sp>
    </p:spTree>
    <p:extLst>
      <p:ext uri="{BB962C8B-B14F-4D97-AF65-F5344CB8AC3E}">
        <p14:creationId xmlns:p14="http://schemas.microsoft.com/office/powerpoint/2010/main" xmlns="" val="1334272221"/>
      </p:ext>
    </p:extLst>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Zero-Sum Game in Stealthy Attack</a:t>
            </a:r>
            <a:endParaRPr lang="zh-CN" altLang="en-US" dirty="0" smtClean="0"/>
          </a:p>
        </p:txBody>
      </p:sp>
      <p:sp>
        <p:nvSpPr>
          <p:cNvPr id="5" name="灯片编号占位符 4"/>
          <p:cNvSpPr>
            <a:spLocks noGrp="1"/>
          </p:cNvSpPr>
          <p:nvPr>
            <p:ph type="sldNum" sz="quarter" idx="11"/>
          </p:nvPr>
        </p:nvSpPr>
        <p:spPr/>
        <p:txBody>
          <a:bodyPr/>
          <a:lstStyle/>
          <a:p>
            <a:pPr>
              <a:defRPr/>
            </a:pPr>
            <a:fld id="{A45FD141-6F48-4DB0-8ADD-A9FF19E03ACC}" type="slidenum">
              <a:rPr lang="zh-CN" altLang="en-US" smtClean="0">
                <a:solidFill>
                  <a:prstClr val="black">
                    <a:tint val="75000"/>
                  </a:prstClr>
                </a:solidFill>
              </a:rPr>
              <a:pPr>
                <a:defRPr/>
              </a:pPr>
              <a:t>106</a:t>
            </a:fld>
            <a:endParaRPr lang="zh-CN" altLang="en-US">
              <a:solidFill>
                <a:prstClr val="black">
                  <a:tint val="75000"/>
                </a:prstClr>
              </a:solidFill>
            </a:endParaRPr>
          </a:p>
        </p:txBody>
      </p:sp>
      <p:sp>
        <p:nvSpPr>
          <p:cNvPr id="7" name="TextBox 2"/>
          <p:cNvSpPr txBox="1"/>
          <p:nvPr/>
        </p:nvSpPr>
        <p:spPr>
          <a:xfrm>
            <a:off x="338400" y="1260000"/>
            <a:ext cx="8280437" cy="1477328"/>
          </a:xfrm>
          <a:prstGeom prst="rect">
            <a:avLst/>
          </a:prstGeom>
          <a:noFill/>
        </p:spPr>
        <p:txBody>
          <a:bodyPr wrap="square" rtlCol="0">
            <a:spAutoFit/>
          </a:bodyPr>
          <a:lstStyle/>
          <a:p>
            <a:pPr marL="342900" indent="-342900">
              <a:buFont typeface="Arial" panose="020B0604020202020204" pitchFamily="34" charset="0"/>
              <a:buChar char="•"/>
            </a:pPr>
            <a:r>
              <a:rPr lang="en-US" altLang="zh-CN" sz="2400" dirty="0">
                <a:solidFill>
                  <a:prstClr val="black"/>
                </a:solidFill>
                <a:latin typeface="Calibri" panose="020F0502020204030204" pitchFamily="34" charset="0"/>
              </a:rPr>
              <a:t>In this example, the attacker can choose from strategy set S1 =</a:t>
            </a:r>
          </a:p>
          <a:p>
            <a:r>
              <a:rPr lang="en-US" altLang="zh-CN" sz="2400" dirty="0">
                <a:solidFill>
                  <a:prstClr val="black"/>
                </a:solidFill>
                <a:latin typeface="Calibri" panose="020F0502020204030204" pitchFamily="34" charset="0"/>
              </a:rPr>
              <a:t>{</a:t>
            </a:r>
            <a:r>
              <a:rPr lang="pl-PL" altLang="zh-CN" sz="2400" dirty="0">
                <a:solidFill>
                  <a:prstClr val="black"/>
                </a:solidFill>
                <a:latin typeface="Calibri" panose="020F0502020204030204" pitchFamily="34" charset="0"/>
              </a:rPr>
              <a:t>z1z4; z1z5; z1z3; z4z5; z4z3; z5z3</a:t>
            </a:r>
            <a:r>
              <a:rPr lang="en-US" altLang="zh-CN" sz="2400" dirty="0">
                <a:solidFill>
                  <a:prstClr val="black"/>
                </a:solidFill>
                <a:latin typeface="Calibri" panose="020F0502020204030204" pitchFamily="34" charset="0"/>
              </a:rPr>
              <a:t>}</a:t>
            </a:r>
            <a:r>
              <a:rPr lang="pl-PL" altLang="zh-CN" sz="2400" dirty="0">
                <a:solidFill>
                  <a:prstClr val="black"/>
                </a:solidFill>
                <a:latin typeface="Calibri" panose="020F0502020204030204" pitchFamily="34" charset="0"/>
              </a:rPr>
              <a:t>, and the defender can</a:t>
            </a:r>
          </a:p>
          <a:p>
            <a:r>
              <a:rPr lang="pl-PL" altLang="zh-CN" sz="2400" dirty="0">
                <a:solidFill>
                  <a:prstClr val="black"/>
                </a:solidFill>
                <a:latin typeface="Calibri" panose="020F0502020204030204" pitchFamily="34" charset="0"/>
              </a:rPr>
              <a:t>choose from strategy set S2 = </a:t>
            </a:r>
            <a:r>
              <a:rPr lang="en-US" altLang="zh-CN" sz="2400" dirty="0">
                <a:solidFill>
                  <a:prstClr val="black"/>
                </a:solidFill>
                <a:latin typeface="Calibri" panose="020F0502020204030204" pitchFamily="34" charset="0"/>
              </a:rPr>
              <a:t>{z1z4; </a:t>
            </a:r>
            <a:r>
              <a:rPr lang="pl-PL" altLang="zh-CN" sz="2400" dirty="0">
                <a:solidFill>
                  <a:prstClr val="black"/>
                </a:solidFill>
                <a:latin typeface="Calibri" panose="020F0502020204030204" pitchFamily="34" charset="0"/>
              </a:rPr>
              <a:t>z1z5; z1z3; z4z5; z4z3; z5z3</a:t>
            </a:r>
            <a:r>
              <a:rPr lang="en-US" altLang="zh-CN" sz="2400" dirty="0">
                <a:solidFill>
                  <a:prstClr val="black"/>
                </a:solidFill>
                <a:latin typeface="Calibri" panose="020F0502020204030204" pitchFamily="34" charset="0"/>
              </a:rPr>
              <a:t>}</a:t>
            </a:r>
            <a:r>
              <a:rPr lang="pl-PL" altLang="zh-CN" sz="2400" dirty="0">
                <a:solidFill>
                  <a:prstClr val="black"/>
                </a:solidFill>
                <a:latin typeface="Calibri" panose="020F0502020204030204" pitchFamily="34" charset="0"/>
              </a:rPr>
              <a:t>.</a:t>
            </a:r>
          </a:p>
          <a:p>
            <a:endParaRPr lang="zh-CN" altLang="en-US" dirty="0">
              <a:solidFill>
                <a:prstClr val="black"/>
              </a:solidFill>
            </a:endParaRPr>
          </a:p>
        </p:txBody>
      </p:sp>
      <p:sp>
        <p:nvSpPr>
          <p:cNvPr id="9" name="文本框 8"/>
          <p:cNvSpPr txBox="1"/>
          <p:nvPr/>
        </p:nvSpPr>
        <p:spPr>
          <a:xfrm>
            <a:off x="1139027" y="5581610"/>
            <a:ext cx="6871368" cy="646331"/>
          </a:xfrm>
          <a:prstGeom prst="rect">
            <a:avLst/>
          </a:prstGeom>
          <a:noFill/>
        </p:spPr>
        <p:txBody>
          <a:bodyPr wrap="none" rtlCol="0">
            <a:spAutoFit/>
          </a:bodyPr>
          <a:lstStyle/>
          <a:p>
            <a:r>
              <a:rPr lang="en-US" altLang="zh-CN" b="1" dirty="0" smtClean="0">
                <a:solidFill>
                  <a:prstClr val="black"/>
                </a:solidFill>
                <a:latin typeface="Cambria" panose="02040503050406030204" pitchFamily="18" charset="0"/>
              </a:rPr>
              <a:t>Table 5 Zero-sum game between the attacker and the defender, </a:t>
            </a:r>
          </a:p>
          <a:p>
            <a:r>
              <a:rPr lang="en-US" altLang="zh-CN" b="1" dirty="0" smtClean="0">
                <a:solidFill>
                  <a:prstClr val="black"/>
                </a:solidFill>
                <a:latin typeface="Cambria" panose="02040503050406030204" pitchFamily="18" charset="0"/>
              </a:rPr>
              <a:t>and the value is the change of power, \delta </a:t>
            </a:r>
            <a:r>
              <a:rPr lang="en-US" altLang="zh-CN" b="1" dirty="0" err="1" smtClean="0">
                <a:solidFill>
                  <a:prstClr val="black"/>
                </a:solidFill>
                <a:latin typeface="Cambria" panose="02040503050406030204" pitchFamily="18" charset="0"/>
              </a:rPr>
              <a:t>P_i</a:t>
            </a:r>
            <a:r>
              <a:rPr lang="en-US" altLang="zh-CN" b="1" dirty="0" smtClean="0">
                <a:solidFill>
                  <a:prstClr val="black"/>
                </a:solidFill>
                <a:latin typeface="Cambria" panose="02040503050406030204" pitchFamily="18" charset="0"/>
              </a:rPr>
              <a:t> </a:t>
            </a:r>
            <a:endParaRPr lang="zh-CN" altLang="en-US" b="1" dirty="0">
              <a:solidFill>
                <a:prstClr val="black"/>
              </a:solidFill>
              <a:latin typeface="Cambria" panose="02040503050406030204" pitchFamily="18" charset="0"/>
            </a:endParaRPr>
          </a:p>
        </p:txBody>
      </p:sp>
      <p:pic>
        <p:nvPicPr>
          <p:cNvPr id="10" name="Picture 2"/>
          <p:cNvPicPr>
            <a:picLocks noChangeAspect="1" noChangeArrowheads="1"/>
          </p:cNvPicPr>
          <p:nvPr/>
        </p:nvPicPr>
        <p:blipFill rotWithShape="1">
          <a:blip r:embed="rId2" cstate="print"/>
          <a:srcRect l="2930" t="22786"/>
          <a:stretch/>
        </p:blipFill>
        <p:spPr bwMode="auto">
          <a:xfrm>
            <a:off x="839683" y="2852936"/>
            <a:ext cx="7356644" cy="2571948"/>
          </a:xfrm>
          <a:prstGeom prst="rect">
            <a:avLst/>
          </a:prstGeom>
          <a:noFill/>
          <a:ln w="9525">
            <a:noFill/>
            <a:miter lim="800000"/>
            <a:headEnd/>
            <a:tailEnd/>
          </a:ln>
        </p:spPr>
      </p:pic>
    </p:spTree>
    <p:extLst>
      <p:ext uri="{BB962C8B-B14F-4D97-AF65-F5344CB8AC3E}">
        <p14:creationId xmlns:p14="http://schemas.microsoft.com/office/powerpoint/2010/main" xmlns="" val="534264279"/>
      </p:ext>
    </p:extLst>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Zero-Sum Game in Stealthy Attack</a:t>
            </a:r>
            <a:endParaRPr lang="zh-CN" altLang="en-US" dirty="0"/>
          </a:p>
        </p:txBody>
      </p:sp>
      <p:sp>
        <p:nvSpPr>
          <p:cNvPr id="4" name="灯片编号占位符 3"/>
          <p:cNvSpPr>
            <a:spLocks noGrp="1"/>
          </p:cNvSpPr>
          <p:nvPr>
            <p:ph type="sldNum" sz="quarter" idx="11"/>
          </p:nvPr>
        </p:nvSpPr>
        <p:spPr/>
        <p:txBody>
          <a:bodyPr/>
          <a:lstStyle/>
          <a:p>
            <a:pPr>
              <a:defRPr/>
            </a:pPr>
            <a:fld id="{A45FD141-6F48-4DB0-8ADD-A9FF19E03ACC}" type="slidenum">
              <a:rPr lang="zh-CN" altLang="en-US" smtClean="0">
                <a:solidFill>
                  <a:prstClr val="black">
                    <a:tint val="75000"/>
                  </a:prstClr>
                </a:solidFill>
              </a:rPr>
              <a:pPr>
                <a:defRPr/>
              </a:pPr>
              <a:t>107</a:t>
            </a:fld>
            <a:endParaRPr lang="zh-CN" altLang="en-US">
              <a:solidFill>
                <a:prstClr val="black">
                  <a:tint val="75000"/>
                </a:prstClr>
              </a:solidFill>
            </a:endParaRPr>
          </a:p>
        </p:txBody>
      </p:sp>
      <p:pic>
        <p:nvPicPr>
          <p:cNvPr id="53250" name="Picture 2"/>
          <p:cNvPicPr>
            <a:picLocks noChangeAspect="1" noChangeArrowheads="1"/>
          </p:cNvPicPr>
          <p:nvPr/>
        </p:nvPicPr>
        <p:blipFill rotWithShape="1">
          <a:blip r:embed="rId2" cstate="print"/>
          <a:srcRect t="40453" b="6959"/>
          <a:stretch/>
        </p:blipFill>
        <p:spPr bwMode="auto">
          <a:xfrm>
            <a:off x="611560" y="1290450"/>
            <a:ext cx="5760640" cy="936104"/>
          </a:xfrm>
          <a:prstGeom prst="rect">
            <a:avLst/>
          </a:prstGeom>
          <a:noFill/>
          <a:ln w="9525">
            <a:noFill/>
            <a:miter lim="800000"/>
            <a:headEnd/>
            <a:tailEnd/>
          </a:ln>
        </p:spPr>
      </p:pic>
      <p:sp>
        <p:nvSpPr>
          <p:cNvPr id="7" name="文本框 6"/>
          <p:cNvSpPr txBox="1"/>
          <p:nvPr/>
        </p:nvSpPr>
        <p:spPr>
          <a:xfrm>
            <a:off x="651416" y="2196153"/>
            <a:ext cx="5680928" cy="584775"/>
          </a:xfrm>
          <a:prstGeom prst="rect">
            <a:avLst/>
          </a:prstGeom>
          <a:noFill/>
        </p:spPr>
        <p:txBody>
          <a:bodyPr wrap="square" rtlCol="0">
            <a:spAutoFit/>
          </a:bodyPr>
          <a:lstStyle/>
          <a:p>
            <a:pPr algn="ctr"/>
            <a:r>
              <a:rPr lang="en-US" altLang="zh-CN" sz="1600" b="1" dirty="0" smtClean="0">
                <a:solidFill>
                  <a:prstClr val="black"/>
                </a:solidFill>
                <a:latin typeface="Cambria" panose="02040503050406030204" pitchFamily="18" charset="0"/>
              </a:rPr>
              <a:t>Table 6 Proportion of times that the attacker and the defender play their strategies</a:t>
            </a:r>
            <a:endParaRPr lang="zh-CN" altLang="en-US" sz="1600" b="1" dirty="0">
              <a:solidFill>
                <a:prstClr val="black"/>
              </a:solidFill>
              <a:latin typeface="Cambria" panose="02040503050406030204" pitchFamily="18" charset="0"/>
            </a:endParaRPr>
          </a:p>
        </p:txBody>
      </p:sp>
      <p:grpSp>
        <p:nvGrpSpPr>
          <p:cNvPr id="5" name="组合 4"/>
          <p:cNvGrpSpPr/>
          <p:nvPr/>
        </p:nvGrpSpPr>
        <p:grpSpPr>
          <a:xfrm>
            <a:off x="3338934" y="2768402"/>
            <a:ext cx="5506592" cy="3639515"/>
            <a:chOff x="3338934" y="2768402"/>
            <a:chExt cx="5506592" cy="3639515"/>
          </a:xfrm>
        </p:grpSpPr>
        <p:pic>
          <p:nvPicPr>
            <p:cNvPr id="53251" name="Picture 3"/>
            <p:cNvPicPr>
              <a:picLocks noChangeAspect="1" noChangeArrowheads="1"/>
            </p:cNvPicPr>
            <p:nvPr/>
          </p:nvPicPr>
          <p:blipFill rotWithShape="1">
            <a:blip r:embed="rId3" cstate="print"/>
            <a:srcRect t="4305" b="14857"/>
            <a:stretch/>
          </p:blipFill>
          <p:spPr bwMode="auto">
            <a:xfrm>
              <a:off x="3601912" y="2768402"/>
              <a:ext cx="4980636" cy="3024336"/>
            </a:xfrm>
            <a:prstGeom prst="rect">
              <a:avLst/>
            </a:prstGeom>
            <a:noFill/>
            <a:ln w="9525">
              <a:noFill/>
              <a:miter lim="800000"/>
              <a:headEnd/>
              <a:tailEnd/>
            </a:ln>
          </p:spPr>
        </p:pic>
        <p:sp>
          <p:nvSpPr>
            <p:cNvPr id="8" name="文本框 7"/>
            <p:cNvSpPr txBox="1"/>
            <p:nvPr/>
          </p:nvSpPr>
          <p:spPr>
            <a:xfrm>
              <a:off x="3338934" y="5823142"/>
              <a:ext cx="5506592" cy="584775"/>
            </a:xfrm>
            <a:prstGeom prst="rect">
              <a:avLst/>
            </a:prstGeom>
            <a:noFill/>
          </p:spPr>
          <p:txBody>
            <a:bodyPr wrap="square" rtlCol="0">
              <a:spAutoFit/>
            </a:bodyPr>
            <a:lstStyle/>
            <a:p>
              <a:pPr algn="ctr"/>
              <a:r>
                <a:rPr lang="en-US" altLang="zh-CN" sz="1600" b="1" dirty="0" smtClean="0">
                  <a:solidFill>
                    <a:prstClr val="black"/>
                  </a:solidFill>
                  <a:latin typeface="Cambria" panose="02040503050406030204" pitchFamily="18" charset="0"/>
                </a:rPr>
                <a:t>Fig. 11 Locational marginal prices for PJM 5-Bus test system for both with attack and without attack</a:t>
              </a:r>
              <a:endParaRPr lang="zh-CN" altLang="en-US" sz="1600" b="1" dirty="0">
                <a:solidFill>
                  <a:prstClr val="black"/>
                </a:solidFill>
                <a:latin typeface="Cambria" panose="02040503050406030204" pitchFamily="18" charset="0"/>
              </a:endParaRPr>
            </a:p>
          </p:txBody>
        </p:sp>
      </p:grpSp>
      <p:pic>
        <p:nvPicPr>
          <p:cNvPr id="10" name="Picture 6"/>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20598" y="4044952"/>
            <a:ext cx="3933825"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088475149"/>
      </p:ext>
    </p:extLst>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Jamming Attack in Electricity Market</a:t>
            </a:r>
            <a:endParaRPr lang="zh-CN" altLang="en-US" dirty="0" smtClean="0"/>
          </a:p>
        </p:txBody>
      </p:sp>
      <p:sp>
        <p:nvSpPr>
          <p:cNvPr id="5" name="灯片编号占位符 4"/>
          <p:cNvSpPr>
            <a:spLocks noGrp="1"/>
          </p:cNvSpPr>
          <p:nvPr>
            <p:ph type="sldNum" sz="quarter" idx="11"/>
          </p:nvPr>
        </p:nvSpPr>
        <p:spPr/>
        <p:txBody>
          <a:bodyPr/>
          <a:lstStyle/>
          <a:p>
            <a:pPr>
              <a:defRPr/>
            </a:pPr>
            <a:fld id="{A45FD141-6F48-4DB0-8ADD-A9FF19E03ACC}" type="slidenum">
              <a:rPr lang="zh-CN" altLang="en-US" smtClean="0">
                <a:solidFill>
                  <a:prstClr val="black">
                    <a:tint val="75000"/>
                  </a:prstClr>
                </a:solidFill>
              </a:rPr>
              <a:pPr>
                <a:defRPr/>
              </a:pPr>
              <a:t>108</a:t>
            </a:fld>
            <a:endParaRPr lang="zh-CN" altLang="en-US">
              <a:solidFill>
                <a:prstClr val="black">
                  <a:tint val="75000"/>
                </a:prstClr>
              </a:solidFill>
            </a:endParaRPr>
          </a:p>
        </p:txBody>
      </p:sp>
      <p:sp>
        <p:nvSpPr>
          <p:cNvPr id="7" name="TextBox 2"/>
          <p:cNvSpPr txBox="1"/>
          <p:nvPr/>
        </p:nvSpPr>
        <p:spPr>
          <a:xfrm>
            <a:off x="338400" y="1260000"/>
            <a:ext cx="8506721" cy="1846659"/>
          </a:xfrm>
          <a:prstGeom prst="rect">
            <a:avLst/>
          </a:prstGeom>
          <a:noFill/>
        </p:spPr>
        <p:txBody>
          <a:bodyPr wrap="square" rtlCol="0">
            <a:spAutoFit/>
          </a:bodyPr>
          <a:lstStyle/>
          <a:p>
            <a:pPr marL="457200" indent="-457200">
              <a:buFont typeface="Arial" panose="020B0604020202020204" pitchFamily="34" charset="0"/>
              <a:buChar char="•"/>
            </a:pPr>
            <a:r>
              <a:rPr lang="en-US" altLang="zh-CN" sz="2400" dirty="0" smtClean="0">
                <a:solidFill>
                  <a:prstClr val="black"/>
                </a:solidFill>
                <a:latin typeface="Calibri" panose="020F0502020204030204" pitchFamily="34" charset="0"/>
              </a:rPr>
              <a:t>The defender will transmit two measurement {z1,z4} first. For the jamming attack is detectable, the defender is aware of which  one of the first two transmitted measurements is attacked.</a:t>
            </a:r>
          </a:p>
          <a:p>
            <a:endParaRPr lang="zh-CN" altLang="en-US" dirty="0">
              <a:solidFill>
                <a:prstClr val="black"/>
              </a:solidFill>
            </a:endParaRPr>
          </a:p>
        </p:txBody>
      </p:sp>
      <p:pic>
        <p:nvPicPr>
          <p:cNvPr id="8" name="图片 7"/>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483768" y="2492896"/>
            <a:ext cx="4069445" cy="3294114"/>
          </a:xfrm>
          <a:prstGeom prst="rect">
            <a:avLst/>
          </a:prstGeom>
        </p:spPr>
      </p:pic>
      <p:sp>
        <p:nvSpPr>
          <p:cNvPr id="9" name="文本框 8"/>
          <p:cNvSpPr txBox="1"/>
          <p:nvPr/>
        </p:nvSpPr>
        <p:spPr>
          <a:xfrm>
            <a:off x="1355465" y="5947339"/>
            <a:ext cx="6493124" cy="369332"/>
          </a:xfrm>
          <a:prstGeom prst="rect">
            <a:avLst/>
          </a:prstGeom>
          <a:noFill/>
        </p:spPr>
        <p:txBody>
          <a:bodyPr wrap="none" rtlCol="0">
            <a:spAutoFit/>
          </a:bodyPr>
          <a:lstStyle/>
          <a:p>
            <a:r>
              <a:rPr lang="en-US" altLang="zh-CN" b="1" dirty="0" smtClean="0">
                <a:solidFill>
                  <a:prstClr val="black"/>
                </a:solidFill>
                <a:latin typeface="Cambria" panose="02040503050406030204" pitchFamily="18" charset="0"/>
              </a:rPr>
              <a:t>Fig. 10 </a:t>
            </a:r>
            <a:r>
              <a:rPr lang="en-US" altLang="zh-CN" b="1" dirty="0">
                <a:solidFill>
                  <a:prstClr val="black"/>
                </a:solidFill>
                <a:latin typeface="Cambria" panose="02040503050406030204" pitchFamily="18" charset="0"/>
              </a:rPr>
              <a:t>Measurement configuration in PJM 5-bus test system</a:t>
            </a:r>
            <a:endParaRPr lang="zh-CN" altLang="en-US" b="1" dirty="0">
              <a:solidFill>
                <a:prstClr val="black"/>
              </a:solidFill>
              <a:latin typeface="Cambria" panose="02040503050406030204" pitchFamily="18" charset="0"/>
            </a:endParaRPr>
          </a:p>
        </p:txBody>
      </p:sp>
    </p:spTree>
    <p:extLst>
      <p:ext uri="{BB962C8B-B14F-4D97-AF65-F5344CB8AC3E}">
        <p14:creationId xmlns:p14="http://schemas.microsoft.com/office/powerpoint/2010/main" xmlns="" val="2357968236"/>
      </p:ext>
    </p:extLst>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Jamming Attack in Electricity Market</a:t>
            </a:r>
            <a:endParaRPr lang="zh-CN" altLang="en-US" dirty="0"/>
          </a:p>
        </p:txBody>
      </p:sp>
      <p:sp>
        <p:nvSpPr>
          <p:cNvPr id="3" name="灯片编号占位符 2"/>
          <p:cNvSpPr>
            <a:spLocks noGrp="1"/>
          </p:cNvSpPr>
          <p:nvPr>
            <p:ph type="sldNum" sz="quarter" idx="11"/>
          </p:nvPr>
        </p:nvSpPr>
        <p:spPr/>
        <p:txBody>
          <a:bodyPr/>
          <a:lstStyle/>
          <a:p>
            <a:pPr>
              <a:defRPr/>
            </a:pPr>
            <a:r>
              <a:rPr lang="en-US" smtClean="0">
                <a:solidFill>
                  <a:srgbClr val="000000"/>
                </a:solidFill>
              </a:rPr>
              <a:t>[</a:t>
            </a:r>
            <a:fld id="{C285F824-C659-4E88-BC06-F14550A1EB11}" type="slidenum">
              <a:rPr lang="en-US" smtClean="0">
                <a:solidFill>
                  <a:srgbClr val="000000"/>
                </a:solidFill>
              </a:rPr>
              <a:pPr>
                <a:defRPr/>
              </a:pPr>
              <a:t>109</a:t>
            </a:fld>
            <a:r>
              <a:rPr lang="en-US" smtClean="0">
                <a:solidFill>
                  <a:srgbClr val="000000"/>
                </a:solidFill>
              </a:rPr>
              <a:t>]</a:t>
            </a:r>
            <a:endParaRPr lang="en-US">
              <a:solidFill>
                <a:srgbClr val="000000"/>
              </a:solidFill>
            </a:endParaRPr>
          </a:p>
        </p:txBody>
      </p:sp>
      <p:sp>
        <p:nvSpPr>
          <p:cNvPr id="6" name="矩形 5"/>
          <p:cNvSpPr/>
          <p:nvPr/>
        </p:nvSpPr>
        <p:spPr>
          <a:xfrm>
            <a:off x="338400" y="1260000"/>
            <a:ext cx="8390238" cy="461665"/>
          </a:xfrm>
          <a:prstGeom prst="rect">
            <a:avLst/>
          </a:prstGeom>
        </p:spPr>
        <p:txBody>
          <a:bodyPr wrap="square">
            <a:spAutoFit/>
          </a:bodyPr>
          <a:lstStyle/>
          <a:p>
            <a:pPr marL="342900" indent="-342900">
              <a:buFont typeface="Arial" panose="020B0604020202020204" pitchFamily="34" charset="0"/>
              <a:buChar char="•"/>
            </a:pPr>
            <a:r>
              <a:rPr lang="en-US" altLang="zh-CN" sz="2400" dirty="0" smtClean="0">
                <a:solidFill>
                  <a:prstClr val="black"/>
                </a:solidFill>
                <a:latin typeface="Calibri" panose="020F0502020204030204" pitchFamily="34" charset="0"/>
              </a:rPr>
              <a:t>The normal form of this situation is described in Table 7</a:t>
            </a:r>
            <a:endParaRPr lang="zh-CN" altLang="en-US" sz="2400" dirty="0" smtClean="0">
              <a:solidFill>
                <a:prstClr val="black"/>
              </a:solidFill>
              <a:latin typeface="Calibri" panose="020F0502020204030204" pitchFamily="34" charset="0"/>
            </a:endParaRPr>
          </a:p>
        </p:txBody>
      </p:sp>
      <p:sp>
        <p:nvSpPr>
          <p:cNvPr id="8" name="矩形 7"/>
          <p:cNvSpPr/>
          <p:nvPr/>
        </p:nvSpPr>
        <p:spPr>
          <a:xfrm>
            <a:off x="457200" y="4793560"/>
            <a:ext cx="8155459" cy="1200329"/>
          </a:xfrm>
          <a:prstGeom prst="rect">
            <a:avLst/>
          </a:prstGeom>
        </p:spPr>
        <p:txBody>
          <a:bodyPr wrap="square">
            <a:spAutoFit/>
          </a:bodyPr>
          <a:lstStyle/>
          <a:p>
            <a:r>
              <a:rPr lang="en-US" altLang="zh-CN" sz="2400" dirty="0" smtClean="0">
                <a:solidFill>
                  <a:prstClr val="black"/>
                </a:solidFill>
                <a:latin typeface="Calibri" panose="020F0502020204030204" pitchFamily="34" charset="0"/>
              </a:rPr>
              <a:t>In a finite dynamic game, one player is allowed to act more than once and with possibly different information sets at each level of play.</a:t>
            </a:r>
          </a:p>
        </p:txBody>
      </p:sp>
      <p:sp>
        <p:nvSpPr>
          <p:cNvPr id="9" name="文本框 6"/>
          <p:cNvSpPr txBox="1"/>
          <p:nvPr/>
        </p:nvSpPr>
        <p:spPr>
          <a:xfrm>
            <a:off x="852617" y="4222662"/>
            <a:ext cx="7191632" cy="584775"/>
          </a:xfrm>
          <a:prstGeom prst="rect">
            <a:avLst/>
          </a:prstGeom>
          <a:noFill/>
        </p:spPr>
        <p:txBody>
          <a:bodyPr wrap="square" rtlCol="0">
            <a:spAutoFit/>
          </a:bodyPr>
          <a:lstStyle/>
          <a:p>
            <a:pPr algn="ctr"/>
            <a:r>
              <a:rPr lang="en-US" altLang="zh-CN" sz="1600" b="1" dirty="0" smtClean="0">
                <a:solidFill>
                  <a:prstClr val="black"/>
                </a:solidFill>
                <a:latin typeface="Cambria" panose="02040503050406030204" pitchFamily="18" charset="0"/>
              </a:rPr>
              <a:t>Table 7 ZERO–SUM GAME BETWEEN THE ATTACKER AND THE DEFENDER</a:t>
            </a:r>
          </a:p>
          <a:p>
            <a:pPr algn="ctr"/>
            <a:endParaRPr lang="zh-CN" altLang="en-US" sz="1600" b="1" dirty="0">
              <a:solidFill>
                <a:prstClr val="black"/>
              </a:solidFill>
              <a:latin typeface="Cambria" panose="02040503050406030204" pitchFamily="18" charset="0"/>
            </a:endParaRPr>
          </a:p>
        </p:txBody>
      </p:sp>
      <p:pic>
        <p:nvPicPr>
          <p:cNvPr id="262149" name="Picture 5"/>
          <p:cNvPicPr>
            <a:picLocks noChangeAspect="1" noChangeArrowheads="1"/>
          </p:cNvPicPr>
          <p:nvPr/>
        </p:nvPicPr>
        <p:blipFill>
          <a:blip r:embed="rId2" cstate="print"/>
          <a:srcRect/>
          <a:stretch>
            <a:fillRect/>
          </a:stretch>
        </p:blipFill>
        <p:spPr bwMode="auto">
          <a:xfrm>
            <a:off x="1157802" y="1801899"/>
            <a:ext cx="7688453" cy="2337614"/>
          </a:xfrm>
          <a:prstGeom prst="rect">
            <a:avLst/>
          </a:prstGeom>
          <a:noFill/>
          <a:ln w="9525">
            <a:noFill/>
            <a:miter lim="800000"/>
            <a:headEnd/>
            <a:tailEnd/>
          </a:ln>
        </p:spPr>
      </p:pic>
    </p:spTree>
    <p:extLst>
      <p:ext uri="{BB962C8B-B14F-4D97-AF65-F5344CB8AC3E}">
        <p14:creationId xmlns:p14="http://schemas.microsoft.com/office/powerpoint/2010/main" xmlns="" val="1338159561"/>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p:cNvSpPr>
          <p:nvPr>
            <p:ph type="title"/>
          </p:nvPr>
        </p:nvSpPr>
        <p:spPr/>
        <p:txBody>
          <a:bodyPr/>
          <a:lstStyle/>
          <a:p>
            <a:r>
              <a:rPr lang="en-US" altLang="zh-CN" b="1" dirty="0">
                <a:solidFill>
                  <a:srgbClr val="0070C0"/>
                </a:solidFill>
                <a:latin typeface="Cambria" panose="02040503050406030204" pitchFamily="18" charset="0"/>
              </a:rPr>
              <a:t>Energy Resources Distribution </a:t>
            </a:r>
          </a:p>
        </p:txBody>
      </p:sp>
      <p:sp>
        <p:nvSpPr>
          <p:cNvPr id="4" name="灯片编号占位符 3"/>
          <p:cNvSpPr>
            <a:spLocks noGrp="1"/>
          </p:cNvSpPr>
          <p:nvPr>
            <p:ph type="sldNum" sz="quarter" idx="11"/>
          </p:nvPr>
        </p:nvSpPr>
        <p:spPr/>
        <p:txBody>
          <a:bodyPr/>
          <a:lstStyle/>
          <a:p>
            <a:pPr>
              <a:defRPr/>
            </a:pPr>
            <a:fld id="{A45FD141-6F48-4DB0-8ADD-A9FF19E03ACC}" type="slidenum">
              <a:rPr lang="zh-CN" altLang="en-US" smtClean="0">
                <a:solidFill>
                  <a:prstClr val="black">
                    <a:tint val="75000"/>
                  </a:prstClr>
                </a:solidFill>
              </a:rPr>
              <a:pPr>
                <a:defRPr/>
              </a:pPr>
              <a:t>11</a:t>
            </a:fld>
            <a:endParaRPr lang="zh-CN" altLang="en-US">
              <a:solidFill>
                <a:prstClr val="black">
                  <a:tint val="75000"/>
                </a:prstClr>
              </a:solidFill>
            </a:endParaRPr>
          </a:p>
        </p:txBody>
      </p:sp>
      <p:sp>
        <p:nvSpPr>
          <p:cNvPr id="9" name="矩形 8"/>
          <p:cNvSpPr/>
          <p:nvPr/>
        </p:nvSpPr>
        <p:spPr>
          <a:xfrm>
            <a:off x="611560" y="6145559"/>
            <a:ext cx="4752528" cy="307777"/>
          </a:xfrm>
          <a:prstGeom prst="rect">
            <a:avLst/>
          </a:prstGeom>
        </p:spPr>
        <p:txBody>
          <a:bodyPr wrap="square">
            <a:spAutoFit/>
          </a:bodyPr>
          <a:lstStyle/>
          <a:p>
            <a:r>
              <a:rPr lang="en-US" altLang="zh-CN" sz="1400" b="1" dirty="0" smtClean="0">
                <a:solidFill>
                  <a:prstClr val="black"/>
                </a:solidFill>
                <a:latin typeface="Cambria" panose="02040503050406030204" pitchFamily="18" charset="0"/>
              </a:rPr>
              <a:t>[1] </a:t>
            </a:r>
            <a:r>
              <a:rPr lang="en-US" altLang="zh-CN" sz="1400" b="1" dirty="0">
                <a:solidFill>
                  <a:prstClr val="black"/>
                </a:solidFill>
                <a:latin typeface="Cambria" panose="02040503050406030204" pitchFamily="18" charset="0"/>
              </a:rPr>
              <a:t>Henry </a:t>
            </a:r>
            <a:r>
              <a:rPr lang="en-US" altLang="zh-CN" sz="1400" b="1" dirty="0" smtClean="0">
                <a:solidFill>
                  <a:prstClr val="black"/>
                </a:solidFill>
                <a:latin typeface="Cambria" panose="02040503050406030204" pitchFamily="18" charset="0"/>
              </a:rPr>
              <a:t>Chung. </a:t>
            </a:r>
            <a:r>
              <a:rPr lang="en-US" altLang="zh-CN" sz="1400" b="1" dirty="0">
                <a:solidFill>
                  <a:prstClr val="black"/>
                </a:solidFill>
                <a:latin typeface="Cambria" panose="02040503050406030204" pitchFamily="18" charset="0"/>
              </a:rPr>
              <a:t>An Overview of Smart </a:t>
            </a:r>
            <a:r>
              <a:rPr lang="en-US" altLang="zh-CN" sz="1400" b="1" dirty="0" smtClean="0">
                <a:solidFill>
                  <a:prstClr val="black"/>
                </a:solidFill>
                <a:latin typeface="Cambria" panose="02040503050406030204" pitchFamily="18" charset="0"/>
              </a:rPr>
              <a:t>Grid.  </a:t>
            </a:r>
            <a:r>
              <a:rPr lang="en-US" altLang="zh-CN" sz="1400" b="1" dirty="0" err="1" smtClean="0">
                <a:solidFill>
                  <a:prstClr val="black"/>
                </a:solidFill>
                <a:latin typeface="Cambria" panose="02040503050406030204" pitchFamily="18" charset="0"/>
              </a:rPr>
              <a:t>CityU</a:t>
            </a:r>
            <a:r>
              <a:rPr lang="en-US" altLang="zh-CN" sz="1400" b="1" dirty="0" smtClean="0">
                <a:solidFill>
                  <a:prstClr val="black"/>
                </a:solidFill>
                <a:latin typeface="Cambria" panose="02040503050406030204" pitchFamily="18" charset="0"/>
              </a:rPr>
              <a:t>.</a:t>
            </a:r>
          </a:p>
        </p:txBody>
      </p:sp>
      <p:graphicFrame>
        <p:nvGraphicFramePr>
          <p:cNvPr id="7" name="Table 5"/>
          <p:cNvGraphicFramePr>
            <a:graphicFrameLocks noGrp="1"/>
          </p:cNvGraphicFramePr>
          <p:nvPr>
            <p:extLst/>
          </p:nvPr>
        </p:nvGraphicFramePr>
        <p:xfrm>
          <a:off x="457200" y="1844824"/>
          <a:ext cx="8305800" cy="3034687"/>
        </p:xfrm>
        <a:graphic>
          <a:graphicData uri="http://schemas.openxmlformats.org/drawingml/2006/table">
            <a:tbl>
              <a:tblPr/>
              <a:tblGrid>
                <a:gridCol w="2433638"/>
                <a:gridCol w="5872162"/>
              </a:tblGrid>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FFFF"/>
                          </a:solidFill>
                          <a:effectLst/>
                          <a:latin typeface="Cambria" panose="02040503050406030204" pitchFamily="18" charset="0"/>
                          <a:cs typeface="Arial" charset="0"/>
                        </a:rPr>
                        <a:t>Major energy resources</a:t>
                      </a:r>
                    </a:p>
                  </a:txBody>
                  <a:tcPr marT="45731" marB="4573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FFFF"/>
                          </a:solidFill>
                          <a:effectLst/>
                          <a:latin typeface="Cambria" panose="02040503050406030204" pitchFamily="18" charset="0"/>
                          <a:cs typeface="Arial" charset="0"/>
                        </a:rPr>
                        <a:t>Main region</a:t>
                      </a:r>
                    </a:p>
                  </a:txBody>
                  <a:tcPr marT="45731" marB="4573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lumMod val="75000"/>
                      </a:schemeClr>
                    </a:solidFill>
                  </a:tcPr>
                </a:tc>
              </a:tr>
              <a:tr h="5492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000000"/>
                          </a:solidFill>
                          <a:effectLst/>
                          <a:latin typeface="Calibri" charset="0"/>
                          <a:cs typeface="Arial" charset="0"/>
                        </a:rPr>
                        <a:t>Coal</a:t>
                      </a:r>
                    </a:p>
                  </a:txBody>
                  <a:tcPr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000000"/>
                          </a:solidFill>
                          <a:effectLst/>
                          <a:latin typeface="Calibri" charset="0"/>
                          <a:cs typeface="Arial" charset="0"/>
                        </a:rPr>
                        <a:t>Western and northern part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000000"/>
                          </a:solidFill>
                          <a:effectLst/>
                          <a:latin typeface="Calibri" charset="0"/>
                          <a:cs typeface="Arial" charset="0"/>
                        </a:rPr>
                        <a:t>(Shanxi, </a:t>
                      </a:r>
                      <a:r>
                        <a:rPr kumimoji="0" lang="en-US" sz="2000" b="1" i="0" u="none" strike="noStrike" cap="none" normalizeH="0" baseline="0" dirty="0" err="1" smtClean="0">
                          <a:ln>
                            <a:noFill/>
                          </a:ln>
                          <a:solidFill>
                            <a:srgbClr val="000000"/>
                          </a:solidFill>
                          <a:effectLst/>
                          <a:latin typeface="Calibri" charset="0"/>
                          <a:cs typeface="Arial" charset="0"/>
                        </a:rPr>
                        <a:t>Shanbei</a:t>
                      </a:r>
                      <a:r>
                        <a:rPr kumimoji="0" lang="en-US" sz="2000" b="1" i="0" u="none" strike="noStrike" cap="none" normalizeH="0" baseline="0" dirty="0" smtClean="0">
                          <a:ln>
                            <a:noFill/>
                          </a:ln>
                          <a:solidFill>
                            <a:srgbClr val="000000"/>
                          </a:solidFill>
                          <a:effectLst/>
                          <a:latin typeface="Calibri" charset="0"/>
                          <a:cs typeface="Arial" charset="0"/>
                        </a:rPr>
                        <a:t>, Liaodong, Inner Mongolia)</a:t>
                      </a:r>
                    </a:p>
                  </a:txBody>
                  <a:tcPr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40000"/>
                        <a:lumOff val="60000"/>
                      </a:schemeClr>
                    </a:solidFill>
                  </a:tcPr>
                </a:tc>
              </a:tr>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000000"/>
                          </a:solidFill>
                          <a:effectLst/>
                          <a:latin typeface="Calibri" charset="0"/>
                          <a:cs typeface="Arial" charset="0"/>
                        </a:rPr>
                        <a:t>Natural gas</a:t>
                      </a:r>
                    </a:p>
                  </a:txBody>
                  <a:tcPr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1"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000000"/>
                          </a:solidFill>
                          <a:effectLst/>
                          <a:latin typeface="Calibri" charset="0"/>
                          <a:cs typeface="Arial" charset="0"/>
                        </a:rPr>
                        <a:t>Beijing, Shanghai, Guangzhou</a:t>
                      </a:r>
                    </a:p>
                  </a:txBody>
                  <a:tcPr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20000"/>
                        <a:lumOff val="80000"/>
                      </a:schemeClr>
                    </a:solidFill>
                  </a:tcPr>
                </a:tc>
              </a:tr>
              <a:tr h="5492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000000"/>
                          </a:solidFill>
                          <a:effectLst/>
                          <a:latin typeface="Calibri" charset="0"/>
                          <a:cs typeface="Arial" charset="0"/>
                        </a:rPr>
                        <a:t>Hydro</a:t>
                      </a:r>
                    </a:p>
                  </a:txBody>
                  <a:tcPr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marL="0" marR="0" lvl="1"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000000"/>
                          </a:solidFill>
                          <a:effectLst/>
                          <a:latin typeface="Calibri" charset="0"/>
                          <a:cs typeface="Arial" charset="0"/>
                        </a:rPr>
                        <a:t>South-west </a:t>
                      </a:r>
                    </a:p>
                    <a:p>
                      <a:pPr marL="0" marR="0" lvl="1"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000000"/>
                          </a:solidFill>
                          <a:effectLst/>
                          <a:latin typeface="Calibri" charset="0"/>
                          <a:cs typeface="Arial" charset="0"/>
                        </a:rPr>
                        <a:t>(</a:t>
                      </a:r>
                      <a:r>
                        <a:rPr kumimoji="0" lang="en-US" sz="2000" b="1" i="0" u="none" strike="noStrike" cap="none" normalizeH="0" baseline="0" dirty="0" err="1" smtClean="0">
                          <a:ln>
                            <a:noFill/>
                          </a:ln>
                          <a:solidFill>
                            <a:srgbClr val="000000"/>
                          </a:solidFill>
                          <a:effectLst/>
                          <a:latin typeface="Calibri" charset="0"/>
                          <a:cs typeface="Arial" charset="0"/>
                        </a:rPr>
                        <a:t>Jinsha</a:t>
                      </a:r>
                      <a:r>
                        <a:rPr kumimoji="0" lang="en-US" sz="2000" b="1" i="0" u="none" strike="noStrike" cap="none" normalizeH="0" baseline="0" dirty="0" smtClean="0">
                          <a:ln>
                            <a:noFill/>
                          </a:ln>
                          <a:solidFill>
                            <a:srgbClr val="000000"/>
                          </a:solidFill>
                          <a:effectLst/>
                          <a:latin typeface="Calibri" charset="0"/>
                          <a:cs typeface="Arial" charset="0"/>
                        </a:rPr>
                        <a:t> Jiang river lower stream, Szechuan )</a:t>
                      </a:r>
                    </a:p>
                  </a:txBody>
                  <a:tcPr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40000"/>
                        <a:lumOff val="60000"/>
                      </a:schemeClr>
                    </a:solidFill>
                  </a:tcPr>
                </a:tc>
              </a:tr>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000000"/>
                          </a:solidFill>
                          <a:effectLst/>
                          <a:latin typeface="Calibri" charset="0"/>
                          <a:cs typeface="Arial" charset="0"/>
                        </a:rPr>
                        <a:t>Wind</a:t>
                      </a:r>
                    </a:p>
                  </a:txBody>
                  <a:tcPr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1"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err="1" smtClean="0">
                          <a:ln>
                            <a:noFill/>
                          </a:ln>
                          <a:solidFill>
                            <a:srgbClr val="000000"/>
                          </a:solidFill>
                          <a:effectLst/>
                          <a:latin typeface="Calibri" charset="0"/>
                          <a:cs typeface="Arial" charset="0"/>
                        </a:rPr>
                        <a:t>Shinjang</a:t>
                      </a:r>
                      <a:r>
                        <a:rPr kumimoji="0" lang="en-US" sz="2000" b="1" i="0" u="none" strike="noStrike" cap="none" normalizeH="0" baseline="0" dirty="0" smtClean="0">
                          <a:ln>
                            <a:noFill/>
                          </a:ln>
                          <a:solidFill>
                            <a:srgbClr val="000000"/>
                          </a:solidFill>
                          <a:effectLst/>
                          <a:latin typeface="Calibri" charset="0"/>
                          <a:cs typeface="Arial" charset="0"/>
                        </a:rPr>
                        <a:t>, Kansu, West Mongolia, East Mongolia, Jilin </a:t>
                      </a:r>
                    </a:p>
                  </a:txBody>
                  <a:tcPr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20000"/>
                        <a:lumOff val="80000"/>
                      </a:schemeClr>
                    </a:solidFill>
                  </a:tcPr>
                </a:tc>
              </a:tr>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000000"/>
                          </a:solidFill>
                          <a:effectLst/>
                          <a:latin typeface="Calibri" charset="0"/>
                          <a:cs typeface="Arial" charset="0"/>
                        </a:rPr>
                        <a:t>Solar</a:t>
                      </a:r>
                    </a:p>
                  </a:txBody>
                  <a:tcPr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marL="0" marR="0" lvl="1"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000000"/>
                          </a:solidFill>
                          <a:effectLst/>
                          <a:latin typeface="Calibri" charset="0"/>
                          <a:cs typeface="Arial" charset="0"/>
                        </a:rPr>
                        <a:t>western and northern</a:t>
                      </a:r>
                    </a:p>
                  </a:txBody>
                  <a:tcPr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40000"/>
                        <a:lumOff val="60000"/>
                      </a:schemeClr>
                    </a:solidFill>
                  </a:tcPr>
                </a:tc>
              </a:tr>
            </a:tbl>
          </a:graphicData>
        </a:graphic>
      </p:graphicFrame>
      <p:sp>
        <p:nvSpPr>
          <p:cNvPr id="10" name="矩形 9"/>
          <p:cNvSpPr/>
          <p:nvPr/>
        </p:nvSpPr>
        <p:spPr>
          <a:xfrm>
            <a:off x="1761510" y="5085184"/>
            <a:ext cx="5620980" cy="400110"/>
          </a:xfrm>
          <a:prstGeom prst="rect">
            <a:avLst/>
          </a:prstGeom>
        </p:spPr>
        <p:txBody>
          <a:bodyPr wrap="square">
            <a:spAutoFit/>
          </a:bodyPr>
          <a:lstStyle/>
          <a:p>
            <a:pPr algn="ctr" fontAlgn="base">
              <a:spcBef>
                <a:spcPct val="20000"/>
              </a:spcBef>
              <a:spcAft>
                <a:spcPct val="0"/>
              </a:spcAft>
            </a:pPr>
            <a:r>
              <a:rPr lang="en-US" altLang="zh-CN" sz="2000" b="1" dirty="0" smtClean="0">
                <a:solidFill>
                  <a:prstClr val="black"/>
                </a:solidFill>
                <a:latin typeface="Cambria" panose="02040503050406030204" pitchFamily="18" charset="0"/>
              </a:rPr>
              <a:t>Table 3 Major energy resources distribution</a:t>
            </a:r>
            <a:r>
              <a:rPr lang="en-US" altLang="zh-CN" sz="2000" b="1" baseline="30000" dirty="0" smtClean="0">
                <a:solidFill>
                  <a:prstClr val="black"/>
                </a:solidFill>
                <a:latin typeface="Cambria" panose="02040503050406030204" pitchFamily="18" charset="0"/>
              </a:rPr>
              <a:t>[1]</a:t>
            </a:r>
            <a:endParaRPr lang="en-US" altLang="zh-CN" sz="2000" b="1" dirty="0" smtClean="0">
              <a:solidFill>
                <a:prstClr val="black"/>
              </a:solidFill>
              <a:latin typeface="Cambria" panose="02040503050406030204" pitchFamily="18" charset="0"/>
            </a:endParaRPr>
          </a:p>
        </p:txBody>
      </p:sp>
    </p:spTree>
    <p:extLst>
      <p:ext uri="{BB962C8B-B14F-4D97-AF65-F5344CB8AC3E}">
        <p14:creationId xmlns:p14="http://schemas.microsoft.com/office/powerpoint/2010/main" xmlns="" val="1699562496"/>
      </p:ext>
    </p:extLst>
  </p:cSld>
  <p:clrMapOvr>
    <a:masterClrMapping/>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457200" y="457200"/>
            <a:ext cx="8229600" cy="381000"/>
          </a:xfrm>
        </p:spPr>
        <p:txBody>
          <a:bodyPr/>
          <a:lstStyle/>
          <a:p>
            <a:pPr eaLnBrk="1" hangingPunct="1"/>
            <a:r>
              <a:rPr lang="en-US" altLang="zh-CN" sz="3600" dirty="0" smtClean="0"/>
              <a:t>Games in Extensive Form </a:t>
            </a:r>
            <a:endParaRPr lang="en-US" altLang="ko-KR" sz="3300" dirty="0" smtClean="0">
              <a:solidFill>
                <a:schemeClr val="tx1"/>
              </a:solidFill>
            </a:endParaRPr>
          </a:p>
        </p:txBody>
      </p:sp>
      <p:sp>
        <p:nvSpPr>
          <p:cNvPr id="62466" name="Rectangle 3"/>
          <p:cNvSpPr>
            <a:spLocks noGrp="1" noChangeArrowheads="1"/>
          </p:cNvSpPr>
          <p:nvPr>
            <p:ph idx="1"/>
          </p:nvPr>
        </p:nvSpPr>
        <p:spPr>
          <a:xfrm>
            <a:off x="457200" y="1143000"/>
            <a:ext cx="8229600" cy="4495800"/>
          </a:xfrm>
        </p:spPr>
        <p:txBody>
          <a:bodyPr/>
          <a:lstStyle/>
          <a:p>
            <a:pPr eaLnBrk="1" hangingPunct="1">
              <a:lnSpc>
                <a:spcPct val="90000"/>
              </a:lnSpc>
            </a:pPr>
            <a:r>
              <a:rPr lang="en-US" altLang="ko-KR" dirty="0" smtClean="0">
                <a:ea typeface="Gulim" pitchFamily="34" charset="-127"/>
              </a:rPr>
              <a:t>In dynamic games, the notion of time and information is important</a:t>
            </a:r>
          </a:p>
          <a:p>
            <a:pPr lvl="1" eaLnBrk="1" hangingPunct="1">
              <a:lnSpc>
                <a:spcPct val="90000"/>
              </a:lnSpc>
            </a:pPr>
            <a:r>
              <a:rPr lang="en-US" altLang="ko-KR" dirty="0" smtClean="0">
                <a:latin typeface="Calibri" panose="020F0502020204030204" pitchFamily="34" charset="0"/>
                <a:ea typeface="Gulim" pitchFamily="34" charset="-127"/>
              </a:rPr>
              <a:t>The strategic form cannot capture this notion</a:t>
            </a:r>
          </a:p>
          <a:p>
            <a:pPr lvl="1" eaLnBrk="1" hangingPunct="1">
              <a:lnSpc>
                <a:spcPct val="90000"/>
              </a:lnSpc>
            </a:pPr>
            <a:r>
              <a:rPr lang="en-US" altLang="ko-KR" dirty="0" smtClean="0">
                <a:latin typeface="Calibri" panose="020F0502020204030204" pitchFamily="34" charset="0"/>
                <a:ea typeface="Gulim" pitchFamily="34" charset="-127"/>
              </a:rPr>
              <a:t>We need a new game form to visualize a game</a:t>
            </a:r>
          </a:p>
          <a:p>
            <a:pPr eaLnBrk="1" hangingPunct="1">
              <a:lnSpc>
                <a:spcPct val="90000"/>
              </a:lnSpc>
            </a:pPr>
            <a:r>
              <a:rPr lang="en-US" altLang="ko-KR" dirty="0" smtClean="0">
                <a:ea typeface="Gulim" pitchFamily="34" charset="-127"/>
              </a:rPr>
              <a:t>In extensive form, a game is represented with a game tree. </a:t>
            </a:r>
          </a:p>
          <a:p>
            <a:pPr eaLnBrk="1" hangingPunct="1">
              <a:lnSpc>
                <a:spcPct val="90000"/>
              </a:lnSpc>
            </a:pPr>
            <a:r>
              <a:rPr lang="en-US" altLang="ko-KR" dirty="0" smtClean="0">
                <a:ea typeface="Gulim" pitchFamily="34" charset="-127"/>
              </a:rPr>
              <a:t>Extensive form games have the following four elements in common:</a:t>
            </a:r>
          </a:p>
          <a:p>
            <a:pPr lvl="1" eaLnBrk="1" hangingPunct="1">
              <a:lnSpc>
                <a:spcPct val="90000"/>
              </a:lnSpc>
            </a:pPr>
            <a:r>
              <a:rPr lang="en-US" altLang="ko-KR" dirty="0" smtClean="0">
                <a:solidFill>
                  <a:srgbClr val="FF0000"/>
                </a:solidFill>
                <a:latin typeface="Calibri" panose="020F0502020204030204" pitchFamily="34" charset="0"/>
                <a:ea typeface="Gulim" pitchFamily="34" charset="-127"/>
              </a:rPr>
              <a:t>Nodes</a:t>
            </a:r>
            <a:r>
              <a:rPr lang="en-US" altLang="ko-KR" dirty="0" smtClean="0">
                <a:latin typeface="Calibri" panose="020F0502020204030204" pitchFamily="34" charset="0"/>
                <a:ea typeface="Gulim" pitchFamily="34" charset="-127"/>
              </a:rPr>
              <a:t>: This is a position in the game where one of the players must make a decision. The first position, called the initial node, is an open dot, all the rest are filled in. Each node is labeled so as to identify who is making the decision.</a:t>
            </a:r>
          </a:p>
          <a:p>
            <a:pPr lvl="1" eaLnBrk="1" hangingPunct="1">
              <a:lnSpc>
                <a:spcPct val="90000"/>
              </a:lnSpc>
            </a:pPr>
            <a:r>
              <a:rPr lang="en-US" altLang="ko-KR" dirty="0" smtClean="0">
                <a:solidFill>
                  <a:srgbClr val="FF0000"/>
                </a:solidFill>
                <a:latin typeface="Calibri" panose="020F0502020204030204" pitchFamily="34" charset="0"/>
                <a:ea typeface="Gulim" pitchFamily="34" charset="-127"/>
              </a:rPr>
              <a:t>Branches</a:t>
            </a:r>
            <a:r>
              <a:rPr lang="en-US" altLang="ko-KR" dirty="0" smtClean="0">
                <a:latin typeface="Calibri" panose="020F0502020204030204" pitchFamily="34" charset="0"/>
                <a:ea typeface="Gulim" pitchFamily="34" charset="-127"/>
              </a:rPr>
              <a:t>: These represent the alternative choices that the player faces, and so correspond to available actions.</a:t>
            </a: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381000" y="0"/>
            <a:ext cx="8229600" cy="914400"/>
          </a:xfrm>
        </p:spPr>
        <p:txBody>
          <a:bodyPr/>
          <a:lstStyle/>
          <a:p>
            <a:pPr eaLnBrk="1" hangingPunct="1"/>
            <a:r>
              <a:rPr lang="en-US" altLang="zh-CN" sz="3600" dirty="0" smtClean="0"/>
              <a:t>Games in Extensive Form </a:t>
            </a:r>
            <a:endParaRPr lang="en-US" altLang="ko-KR" sz="3300" dirty="0" smtClean="0">
              <a:solidFill>
                <a:schemeClr val="tx1"/>
              </a:solidFill>
            </a:endParaRPr>
          </a:p>
        </p:txBody>
      </p:sp>
      <p:sp>
        <p:nvSpPr>
          <p:cNvPr id="53251" name="Rectangle 3"/>
          <p:cNvSpPr>
            <a:spLocks noGrp="1" noChangeArrowheads="1"/>
          </p:cNvSpPr>
          <p:nvPr>
            <p:ph idx="1"/>
          </p:nvPr>
        </p:nvSpPr>
        <p:spPr>
          <a:xfrm>
            <a:off x="381000" y="1219200"/>
            <a:ext cx="8229600" cy="4648200"/>
          </a:xfrm>
        </p:spPr>
        <p:txBody>
          <a:bodyPr/>
          <a:lstStyle/>
          <a:p>
            <a:pPr marL="457200" indent="-457200" eaLnBrk="1" hangingPunct="1">
              <a:lnSpc>
                <a:spcPct val="80000"/>
              </a:lnSpc>
              <a:buFont typeface="Wingdings" pitchFamily="2" charset="2"/>
              <a:buNone/>
              <a:defRPr/>
            </a:pPr>
            <a:r>
              <a:rPr lang="en-US" altLang="ko-KR" dirty="0" smtClean="0">
                <a:ea typeface="+mn-ea"/>
              </a:rPr>
              <a:t>3. </a:t>
            </a:r>
            <a:r>
              <a:rPr lang="en-US" altLang="ko-KR" dirty="0" smtClean="0">
                <a:solidFill>
                  <a:srgbClr val="FF0000"/>
                </a:solidFill>
                <a:ea typeface="+mn-ea"/>
              </a:rPr>
              <a:t>Payoffs</a:t>
            </a:r>
            <a:r>
              <a:rPr lang="en-US" altLang="ko-KR" dirty="0" smtClean="0">
                <a:ea typeface="+mn-ea"/>
              </a:rPr>
              <a:t>: These represent the pay-offs for each player, with the pay-offs listed in the order of players. </a:t>
            </a:r>
          </a:p>
          <a:p>
            <a:pPr lvl="1" eaLnBrk="1" hangingPunct="1">
              <a:lnSpc>
                <a:spcPct val="80000"/>
              </a:lnSpc>
              <a:defRPr/>
            </a:pPr>
            <a:r>
              <a:rPr lang="en-US" altLang="ko-KR" dirty="0" smtClean="0">
                <a:latin typeface="Calibri" panose="020F0502020204030204" pitchFamily="34" charset="0"/>
              </a:rPr>
              <a:t>When these payoff vectors are common knowledge the game is said to be one of complete information. </a:t>
            </a:r>
          </a:p>
          <a:p>
            <a:pPr lvl="1" eaLnBrk="1" hangingPunct="1">
              <a:lnSpc>
                <a:spcPct val="80000"/>
              </a:lnSpc>
              <a:defRPr/>
            </a:pPr>
            <a:r>
              <a:rPr lang="en-US" altLang="ko-KR" dirty="0" smtClean="0">
                <a:latin typeface="Calibri" panose="020F0502020204030204" pitchFamily="34" charset="0"/>
              </a:rPr>
              <a:t>If, however, players are unsure of the pay-offs other players can receive, then it is an incomplete information game.</a:t>
            </a:r>
          </a:p>
          <a:p>
            <a:pPr eaLnBrk="1" hangingPunct="1">
              <a:lnSpc>
                <a:spcPct val="80000"/>
              </a:lnSpc>
              <a:buFont typeface="Wingdings" pitchFamily="2" charset="2"/>
              <a:buNone/>
              <a:defRPr/>
            </a:pPr>
            <a:r>
              <a:rPr lang="en-US" altLang="ko-KR" dirty="0" smtClean="0">
                <a:ea typeface="+mn-ea"/>
              </a:rPr>
              <a:t>4. </a:t>
            </a:r>
            <a:r>
              <a:rPr lang="en-US" altLang="ko-KR" dirty="0" smtClean="0">
                <a:solidFill>
                  <a:srgbClr val="FF0000"/>
                </a:solidFill>
                <a:ea typeface="+mn-ea"/>
              </a:rPr>
              <a:t>Information sets</a:t>
            </a:r>
            <a:r>
              <a:rPr lang="en-US" altLang="ko-KR" dirty="0" smtClean="0">
                <a:ea typeface="+mn-ea"/>
              </a:rPr>
              <a:t>: When two or more nodes are joined together by a dashed line this means that the player whose decision it is does not know which node he or she is at. When this occurs the game is characterized as one of imperfect information. </a:t>
            </a:r>
          </a:p>
          <a:p>
            <a:pPr lvl="1" eaLnBrk="1" hangingPunct="1">
              <a:lnSpc>
                <a:spcPct val="80000"/>
              </a:lnSpc>
              <a:defRPr/>
            </a:pPr>
            <a:r>
              <a:rPr lang="en-US" altLang="ko-KR" dirty="0" smtClean="0">
                <a:latin typeface="Calibri" panose="020F0502020204030204" pitchFamily="34" charset="0"/>
              </a:rPr>
              <a:t>When each decision node is its own information set the game is said to be one of perfect information, as all players know the outcome of previous decisions.</a:t>
            </a: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5"/>
          <p:cNvSpPr>
            <a:spLocks noGrp="1" noChangeArrowheads="1"/>
          </p:cNvSpPr>
          <p:nvPr>
            <p:ph type="title"/>
          </p:nvPr>
        </p:nvSpPr>
        <p:spPr/>
        <p:txBody>
          <a:bodyPr/>
          <a:lstStyle/>
          <a:p>
            <a:pPr eaLnBrk="1" hangingPunct="1"/>
            <a:r>
              <a:rPr lang="en-US" altLang="ko-KR" dirty="0" smtClean="0"/>
              <a:t>Example: The Prisoner’s Dilemma</a:t>
            </a:r>
          </a:p>
        </p:txBody>
      </p:sp>
      <p:sp>
        <p:nvSpPr>
          <p:cNvPr id="66562" name="Line 10"/>
          <p:cNvSpPr>
            <a:spLocks noChangeShapeType="1"/>
          </p:cNvSpPr>
          <p:nvPr/>
        </p:nvSpPr>
        <p:spPr bwMode="auto">
          <a:xfrm flipV="1">
            <a:off x="1905000" y="2505075"/>
            <a:ext cx="1905000" cy="1076325"/>
          </a:xfrm>
          <a:prstGeom prst="line">
            <a:avLst/>
          </a:prstGeom>
          <a:noFill/>
          <a:ln w="28575">
            <a:solidFill>
              <a:schemeClr val="tx1"/>
            </a:solidFill>
            <a:round/>
            <a:headEnd/>
            <a:tailEnd/>
          </a:ln>
        </p:spPr>
        <p:txBody>
          <a:bodyPr/>
          <a:lstStyle/>
          <a:p>
            <a:endParaRPr lang="zh-CN" altLang="en-US"/>
          </a:p>
        </p:txBody>
      </p:sp>
      <p:sp>
        <p:nvSpPr>
          <p:cNvPr id="66563" name="Line 11"/>
          <p:cNvSpPr>
            <a:spLocks noChangeShapeType="1"/>
          </p:cNvSpPr>
          <p:nvPr/>
        </p:nvSpPr>
        <p:spPr bwMode="auto">
          <a:xfrm>
            <a:off x="1905000" y="3849688"/>
            <a:ext cx="1905000" cy="1008062"/>
          </a:xfrm>
          <a:prstGeom prst="line">
            <a:avLst/>
          </a:prstGeom>
          <a:noFill/>
          <a:ln w="28575">
            <a:solidFill>
              <a:schemeClr val="tx1"/>
            </a:solidFill>
            <a:round/>
            <a:headEnd/>
            <a:tailEnd/>
          </a:ln>
        </p:spPr>
        <p:txBody>
          <a:bodyPr/>
          <a:lstStyle/>
          <a:p>
            <a:endParaRPr lang="zh-CN" altLang="en-US"/>
          </a:p>
        </p:txBody>
      </p:sp>
      <p:sp>
        <p:nvSpPr>
          <p:cNvPr id="66564" name="Line 12"/>
          <p:cNvSpPr>
            <a:spLocks noChangeShapeType="1"/>
          </p:cNvSpPr>
          <p:nvPr/>
        </p:nvSpPr>
        <p:spPr bwMode="auto">
          <a:xfrm flipV="1">
            <a:off x="4191000" y="1563688"/>
            <a:ext cx="2057400" cy="739775"/>
          </a:xfrm>
          <a:prstGeom prst="line">
            <a:avLst/>
          </a:prstGeom>
          <a:noFill/>
          <a:ln w="28575">
            <a:solidFill>
              <a:schemeClr val="tx1"/>
            </a:solidFill>
            <a:round/>
            <a:headEnd/>
            <a:tailEnd/>
          </a:ln>
        </p:spPr>
        <p:txBody>
          <a:bodyPr/>
          <a:lstStyle/>
          <a:p>
            <a:endParaRPr lang="zh-CN" altLang="en-US"/>
          </a:p>
        </p:txBody>
      </p:sp>
      <p:sp>
        <p:nvSpPr>
          <p:cNvPr id="66565" name="Line 13"/>
          <p:cNvSpPr>
            <a:spLocks noChangeShapeType="1"/>
          </p:cNvSpPr>
          <p:nvPr/>
        </p:nvSpPr>
        <p:spPr bwMode="auto">
          <a:xfrm>
            <a:off x="4191000" y="2573338"/>
            <a:ext cx="2057400" cy="671512"/>
          </a:xfrm>
          <a:prstGeom prst="line">
            <a:avLst/>
          </a:prstGeom>
          <a:noFill/>
          <a:ln w="28575">
            <a:solidFill>
              <a:schemeClr val="tx1"/>
            </a:solidFill>
            <a:round/>
            <a:headEnd/>
            <a:tailEnd/>
          </a:ln>
        </p:spPr>
        <p:txBody>
          <a:bodyPr/>
          <a:lstStyle/>
          <a:p>
            <a:endParaRPr lang="zh-CN" altLang="en-US"/>
          </a:p>
        </p:txBody>
      </p:sp>
      <p:sp>
        <p:nvSpPr>
          <p:cNvPr id="66566" name="Line 14"/>
          <p:cNvSpPr>
            <a:spLocks noChangeShapeType="1"/>
          </p:cNvSpPr>
          <p:nvPr/>
        </p:nvSpPr>
        <p:spPr bwMode="auto">
          <a:xfrm flipV="1">
            <a:off x="4191000" y="3984625"/>
            <a:ext cx="2057400" cy="739775"/>
          </a:xfrm>
          <a:prstGeom prst="line">
            <a:avLst/>
          </a:prstGeom>
          <a:noFill/>
          <a:ln w="28575">
            <a:solidFill>
              <a:schemeClr val="tx1"/>
            </a:solidFill>
            <a:round/>
            <a:headEnd/>
            <a:tailEnd/>
          </a:ln>
        </p:spPr>
        <p:txBody>
          <a:bodyPr/>
          <a:lstStyle/>
          <a:p>
            <a:endParaRPr lang="zh-CN" altLang="en-US"/>
          </a:p>
        </p:txBody>
      </p:sp>
      <p:sp>
        <p:nvSpPr>
          <p:cNvPr id="66567" name="Line 15"/>
          <p:cNvSpPr>
            <a:spLocks noChangeShapeType="1"/>
          </p:cNvSpPr>
          <p:nvPr/>
        </p:nvSpPr>
        <p:spPr bwMode="auto">
          <a:xfrm>
            <a:off x="4191000" y="4992688"/>
            <a:ext cx="2057400" cy="673100"/>
          </a:xfrm>
          <a:prstGeom prst="line">
            <a:avLst/>
          </a:prstGeom>
          <a:noFill/>
          <a:ln w="28575">
            <a:solidFill>
              <a:schemeClr val="tx1"/>
            </a:solidFill>
            <a:round/>
            <a:headEnd/>
            <a:tailEnd/>
          </a:ln>
        </p:spPr>
        <p:txBody>
          <a:bodyPr/>
          <a:lstStyle/>
          <a:p>
            <a:endParaRPr lang="zh-CN" altLang="en-US"/>
          </a:p>
        </p:txBody>
      </p:sp>
      <p:sp>
        <p:nvSpPr>
          <p:cNvPr id="66568" name="Oval 7"/>
          <p:cNvSpPr>
            <a:spLocks noChangeArrowheads="1"/>
          </p:cNvSpPr>
          <p:nvPr/>
        </p:nvSpPr>
        <p:spPr bwMode="auto">
          <a:xfrm>
            <a:off x="1524000" y="3513138"/>
            <a:ext cx="457200" cy="404812"/>
          </a:xfrm>
          <a:prstGeom prst="ellipse">
            <a:avLst/>
          </a:prstGeom>
          <a:solidFill>
            <a:schemeClr val="bg1"/>
          </a:solidFill>
          <a:ln w="9525">
            <a:solidFill>
              <a:schemeClr val="tx1"/>
            </a:solidFill>
            <a:round/>
            <a:headEnd/>
            <a:tailEnd/>
          </a:ln>
        </p:spPr>
        <p:txBody>
          <a:bodyPr wrap="none" anchor="ctr"/>
          <a:lstStyle/>
          <a:p>
            <a:pPr algn="ctr"/>
            <a:endParaRPr lang="th-TH" altLang="ko-KR"/>
          </a:p>
        </p:txBody>
      </p:sp>
      <p:sp>
        <p:nvSpPr>
          <p:cNvPr id="66569" name="Oval 8"/>
          <p:cNvSpPr>
            <a:spLocks noChangeArrowheads="1"/>
          </p:cNvSpPr>
          <p:nvPr/>
        </p:nvSpPr>
        <p:spPr bwMode="auto">
          <a:xfrm>
            <a:off x="3810000" y="4656138"/>
            <a:ext cx="457200" cy="403225"/>
          </a:xfrm>
          <a:prstGeom prst="ellipse">
            <a:avLst/>
          </a:prstGeom>
          <a:solidFill>
            <a:schemeClr val="bg1"/>
          </a:solidFill>
          <a:ln w="9525">
            <a:solidFill>
              <a:schemeClr val="tx1"/>
            </a:solidFill>
            <a:round/>
            <a:headEnd/>
            <a:tailEnd/>
          </a:ln>
        </p:spPr>
        <p:txBody>
          <a:bodyPr wrap="none" anchor="ctr"/>
          <a:lstStyle/>
          <a:p>
            <a:pPr algn="ctr"/>
            <a:endParaRPr lang="th-TH" altLang="ko-KR"/>
          </a:p>
        </p:txBody>
      </p:sp>
      <p:sp>
        <p:nvSpPr>
          <p:cNvPr id="66570" name="Oval 9"/>
          <p:cNvSpPr>
            <a:spLocks noChangeArrowheads="1"/>
          </p:cNvSpPr>
          <p:nvPr/>
        </p:nvSpPr>
        <p:spPr bwMode="auto">
          <a:xfrm>
            <a:off x="3810000" y="2236788"/>
            <a:ext cx="457200" cy="403225"/>
          </a:xfrm>
          <a:prstGeom prst="ellipse">
            <a:avLst/>
          </a:prstGeom>
          <a:solidFill>
            <a:schemeClr val="bg1"/>
          </a:solidFill>
          <a:ln w="9525">
            <a:solidFill>
              <a:schemeClr val="tx1"/>
            </a:solidFill>
            <a:round/>
            <a:headEnd/>
            <a:tailEnd/>
          </a:ln>
        </p:spPr>
        <p:txBody>
          <a:bodyPr wrap="none" anchor="ctr"/>
          <a:lstStyle/>
          <a:p>
            <a:pPr algn="ctr"/>
            <a:endParaRPr lang="th-TH" altLang="ko-KR"/>
          </a:p>
        </p:txBody>
      </p:sp>
      <p:sp>
        <p:nvSpPr>
          <p:cNvPr id="66571" name="Line 17"/>
          <p:cNvSpPr>
            <a:spLocks noChangeShapeType="1"/>
          </p:cNvSpPr>
          <p:nvPr/>
        </p:nvSpPr>
        <p:spPr bwMode="auto">
          <a:xfrm flipV="1">
            <a:off x="1752600" y="1765300"/>
            <a:ext cx="0" cy="2152650"/>
          </a:xfrm>
          <a:prstGeom prst="line">
            <a:avLst/>
          </a:prstGeom>
          <a:noFill/>
          <a:ln w="9525">
            <a:solidFill>
              <a:schemeClr val="tx1"/>
            </a:solidFill>
            <a:prstDash val="dash"/>
            <a:round/>
            <a:headEnd/>
            <a:tailEnd/>
          </a:ln>
        </p:spPr>
        <p:txBody>
          <a:bodyPr/>
          <a:lstStyle/>
          <a:p>
            <a:endParaRPr lang="zh-CN" altLang="en-US"/>
          </a:p>
        </p:txBody>
      </p:sp>
      <p:sp>
        <p:nvSpPr>
          <p:cNvPr id="66572" name="Line 18"/>
          <p:cNvSpPr>
            <a:spLocks noChangeShapeType="1"/>
          </p:cNvSpPr>
          <p:nvPr/>
        </p:nvSpPr>
        <p:spPr bwMode="auto">
          <a:xfrm flipV="1">
            <a:off x="4038600" y="1765300"/>
            <a:ext cx="0" cy="3294063"/>
          </a:xfrm>
          <a:prstGeom prst="line">
            <a:avLst/>
          </a:prstGeom>
          <a:noFill/>
          <a:ln w="9525">
            <a:solidFill>
              <a:schemeClr val="tx1"/>
            </a:solidFill>
            <a:prstDash val="dash"/>
            <a:round/>
            <a:headEnd/>
            <a:tailEnd/>
          </a:ln>
        </p:spPr>
        <p:txBody>
          <a:bodyPr/>
          <a:lstStyle/>
          <a:p>
            <a:endParaRPr lang="zh-CN" altLang="en-US"/>
          </a:p>
        </p:txBody>
      </p:sp>
      <p:sp>
        <p:nvSpPr>
          <p:cNvPr id="66573" name="Text Box 19"/>
          <p:cNvSpPr txBox="1">
            <a:spLocks noChangeArrowheads="1"/>
          </p:cNvSpPr>
          <p:nvPr/>
        </p:nvSpPr>
        <p:spPr bwMode="auto">
          <a:xfrm>
            <a:off x="1447800" y="1631950"/>
            <a:ext cx="354013" cy="457200"/>
          </a:xfrm>
          <a:prstGeom prst="rect">
            <a:avLst/>
          </a:prstGeom>
          <a:noFill/>
          <a:ln w="9525">
            <a:noFill/>
            <a:miter lim="800000"/>
            <a:headEnd/>
            <a:tailEnd/>
          </a:ln>
        </p:spPr>
        <p:txBody>
          <a:bodyPr wrap="none">
            <a:spAutoFit/>
          </a:bodyPr>
          <a:lstStyle/>
          <a:p>
            <a:r>
              <a:rPr lang="en-US" altLang="ko-KR">
                <a:ea typeface="Gulim" pitchFamily="34" charset="-127"/>
              </a:rPr>
              <a:t>1</a:t>
            </a:r>
            <a:endParaRPr lang="th-TH" altLang="ko-KR"/>
          </a:p>
        </p:txBody>
      </p:sp>
      <p:sp>
        <p:nvSpPr>
          <p:cNvPr id="66574" name="Text Box 20"/>
          <p:cNvSpPr txBox="1">
            <a:spLocks noChangeArrowheads="1"/>
          </p:cNvSpPr>
          <p:nvPr/>
        </p:nvSpPr>
        <p:spPr bwMode="auto">
          <a:xfrm>
            <a:off x="3608388" y="1631950"/>
            <a:ext cx="354012" cy="457200"/>
          </a:xfrm>
          <a:prstGeom prst="rect">
            <a:avLst/>
          </a:prstGeom>
          <a:noFill/>
          <a:ln w="9525">
            <a:noFill/>
            <a:miter lim="800000"/>
            <a:headEnd/>
            <a:tailEnd/>
          </a:ln>
        </p:spPr>
        <p:txBody>
          <a:bodyPr wrap="none">
            <a:spAutoFit/>
          </a:bodyPr>
          <a:lstStyle/>
          <a:p>
            <a:r>
              <a:rPr lang="en-US" altLang="ko-KR">
                <a:ea typeface="Gulim" pitchFamily="34" charset="-127"/>
              </a:rPr>
              <a:t>2</a:t>
            </a:r>
            <a:endParaRPr lang="th-TH" altLang="ko-KR"/>
          </a:p>
        </p:txBody>
      </p:sp>
      <p:sp>
        <p:nvSpPr>
          <p:cNvPr id="66575" name="Text Box 21"/>
          <p:cNvSpPr txBox="1">
            <a:spLocks noChangeArrowheads="1"/>
          </p:cNvSpPr>
          <p:nvPr/>
        </p:nvSpPr>
        <p:spPr bwMode="auto">
          <a:xfrm>
            <a:off x="1981200" y="2505075"/>
            <a:ext cx="1301750" cy="457200"/>
          </a:xfrm>
          <a:prstGeom prst="rect">
            <a:avLst/>
          </a:prstGeom>
          <a:noFill/>
          <a:ln w="9525">
            <a:noFill/>
            <a:miter lim="800000"/>
            <a:headEnd/>
            <a:tailEnd/>
          </a:ln>
        </p:spPr>
        <p:txBody>
          <a:bodyPr wrap="none">
            <a:spAutoFit/>
          </a:bodyPr>
          <a:lstStyle/>
          <a:p>
            <a:r>
              <a:rPr lang="en-US" altLang="ko-KR">
                <a:ea typeface="Gulim" pitchFamily="34" charset="-127"/>
              </a:rPr>
              <a:t>Confess</a:t>
            </a:r>
            <a:endParaRPr lang="th-TH" altLang="ko-KR"/>
          </a:p>
        </p:txBody>
      </p:sp>
      <p:sp>
        <p:nvSpPr>
          <p:cNvPr id="66576" name="Text Box 22"/>
          <p:cNvSpPr txBox="1">
            <a:spLocks noChangeArrowheads="1"/>
          </p:cNvSpPr>
          <p:nvPr/>
        </p:nvSpPr>
        <p:spPr bwMode="auto">
          <a:xfrm>
            <a:off x="1981200" y="4321175"/>
            <a:ext cx="912813" cy="457200"/>
          </a:xfrm>
          <a:prstGeom prst="rect">
            <a:avLst/>
          </a:prstGeom>
          <a:noFill/>
          <a:ln w="9525">
            <a:noFill/>
            <a:miter lim="800000"/>
            <a:headEnd/>
            <a:tailEnd/>
          </a:ln>
        </p:spPr>
        <p:txBody>
          <a:bodyPr wrap="none">
            <a:spAutoFit/>
          </a:bodyPr>
          <a:lstStyle/>
          <a:p>
            <a:r>
              <a:rPr lang="en-US" altLang="ko-KR">
                <a:ea typeface="Gulim" pitchFamily="34" charset="-127"/>
              </a:rPr>
              <a:t>Quiet</a:t>
            </a:r>
            <a:endParaRPr lang="th-TH" altLang="ko-KR"/>
          </a:p>
        </p:txBody>
      </p:sp>
      <p:sp>
        <p:nvSpPr>
          <p:cNvPr id="66577" name="Text Box 23"/>
          <p:cNvSpPr txBox="1">
            <a:spLocks noChangeArrowheads="1"/>
          </p:cNvSpPr>
          <p:nvPr/>
        </p:nvSpPr>
        <p:spPr bwMode="auto">
          <a:xfrm>
            <a:off x="4267200" y="1497013"/>
            <a:ext cx="1301750" cy="457200"/>
          </a:xfrm>
          <a:prstGeom prst="rect">
            <a:avLst/>
          </a:prstGeom>
          <a:noFill/>
          <a:ln w="9525">
            <a:noFill/>
            <a:miter lim="800000"/>
            <a:headEnd/>
            <a:tailEnd/>
          </a:ln>
        </p:spPr>
        <p:txBody>
          <a:bodyPr wrap="none">
            <a:spAutoFit/>
          </a:bodyPr>
          <a:lstStyle/>
          <a:p>
            <a:r>
              <a:rPr lang="en-US" altLang="ko-KR">
                <a:ea typeface="Gulim" pitchFamily="34" charset="-127"/>
              </a:rPr>
              <a:t>Confess</a:t>
            </a:r>
            <a:endParaRPr lang="th-TH" altLang="ko-KR"/>
          </a:p>
        </p:txBody>
      </p:sp>
      <p:sp>
        <p:nvSpPr>
          <p:cNvPr id="66578" name="Text Box 24"/>
          <p:cNvSpPr txBox="1">
            <a:spLocks noChangeArrowheads="1"/>
          </p:cNvSpPr>
          <p:nvPr/>
        </p:nvSpPr>
        <p:spPr bwMode="auto">
          <a:xfrm>
            <a:off x="4495800" y="2908300"/>
            <a:ext cx="912813" cy="457200"/>
          </a:xfrm>
          <a:prstGeom prst="rect">
            <a:avLst/>
          </a:prstGeom>
          <a:noFill/>
          <a:ln w="9525">
            <a:noFill/>
            <a:miter lim="800000"/>
            <a:headEnd/>
            <a:tailEnd/>
          </a:ln>
        </p:spPr>
        <p:txBody>
          <a:bodyPr wrap="none">
            <a:spAutoFit/>
          </a:bodyPr>
          <a:lstStyle/>
          <a:p>
            <a:r>
              <a:rPr lang="en-US" altLang="ko-KR">
                <a:ea typeface="Gulim" pitchFamily="34" charset="-127"/>
              </a:rPr>
              <a:t>Quiet</a:t>
            </a:r>
            <a:endParaRPr lang="th-TH" altLang="ko-KR"/>
          </a:p>
        </p:txBody>
      </p:sp>
      <p:sp>
        <p:nvSpPr>
          <p:cNvPr id="66579" name="Text Box 25"/>
          <p:cNvSpPr txBox="1">
            <a:spLocks noChangeArrowheads="1"/>
          </p:cNvSpPr>
          <p:nvPr/>
        </p:nvSpPr>
        <p:spPr bwMode="auto">
          <a:xfrm>
            <a:off x="4495800" y="3849688"/>
            <a:ext cx="1301750" cy="457200"/>
          </a:xfrm>
          <a:prstGeom prst="rect">
            <a:avLst/>
          </a:prstGeom>
          <a:noFill/>
          <a:ln w="9525">
            <a:noFill/>
            <a:miter lim="800000"/>
            <a:headEnd/>
            <a:tailEnd/>
          </a:ln>
        </p:spPr>
        <p:txBody>
          <a:bodyPr wrap="none">
            <a:spAutoFit/>
          </a:bodyPr>
          <a:lstStyle/>
          <a:p>
            <a:r>
              <a:rPr lang="en-US" altLang="ko-KR">
                <a:ea typeface="Gulim" pitchFamily="34" charset="-127"/>
              </a:rPr>
              <a:t>Confess</a:t>
            </a:r>
            <a:endParaRPr lang="th-TH" altLang="ko-KR"/>
          </a:p>
        </p:txBody>
      </p:sp>
      <p:sp>
        <p:nvSpPr>
          <p:cNvPr id="66580" name="Text Box 26"/>
          <p:cNvSpPr txBox="1">
            <a:spLocks noChangeArrowheads="1"/>
          </p:cNvSpPr>
          <p:nvPr/>
        </p:nvSpPr>
        <p:spPr bwMode="auto">
          <a:xfrm>
            <a:off x="4724400" y="5395913"/>
            <a:ext cx="912813" cy="457200"/>
          </a:xfrm>
          <a:prstGeom prst="rect">
            <a:avLst/>
          </a:prstGeom>
          <a:noFill/>
          <a:ln w="9525">
            <a:noFill/>
            <a:miter lim="800000"/>
            <a:headEnd/>
            <a:tailEnd/>
          </a:ln>
        </p:spPr>
        <p:txBody>
          <a:bodyPr wrap="none">
            <a:spAutoFit/>
          </a:bodyPr>
          <a:lstStyle/>
          <a:p>
            <a:r>
              <a:rPr lang="en-US" altLang="ko-KR">
                <a:ea typeface="Gulim" pitchFamily="34" charset="-127"/>
              </a:rPr>
              <a:t>Quiet</a:t>
            </a:r>
            <a:endParaRPr lang="th-TH" altLang="ko-KR"/>
          </a:p>
        </p:txBody>
      </p:sp>
      <p:sp>
        <p:nvSpPr>
          <p:cNvPr id="66581" name="Text Box 27"/>
          <p:cNvSpPr txBox="1">
            <a:spLocks noChangeArrowheads="1"/>
          </p:cNvSpPr>
          <p:nvPr/>
        </p:nvSpPr>
        <p:spPr bwMode="auto">
          <a:xfrm>
            <a:off x="6224588" y="1295400"/>
            <a:ext cx="1014412" cy="457200"/>
          </a:xfrm>
          <a:prstGeom prst="rect">
            <a:avLst/>
          </a:prstGeom>
          <a:noFill/>
          <a:ln w="9525">
            <a:noFill/>
            <a:miter lim="800000"/>
            <a:headEnd/>
            <a:tailEnd/>
          </a:ln>
        </p:spPr>
        <p:txBody>
          <a:bodyPr wrap="none">
            <a:spAutoFit/>
          </a:bodyPr>
          <a:lstStyle/>
          <a:p>
            <a:r>
              <a:rPr lang="en-US" altLang="ko-KR">
                <a:ea typeface="Gulim" pitchFamily="34" charset="-127"/>
              </a:rPr>
              <a:t>(-5,-5)</a:t>
            </a:r>
            <a:endParaRPr lang="th-TH" altLang="ko-KR"/>
          </a:p>
        </p:txBody>
      </p:sp>
      <p:sp>
        <p:nvSpPr>
          <p:cNvPr id="66582" name="Text Box 28"/>
          <p:cNvSpPr txBox="1">
            <a:spLocks noChangeArrowheads="1"/>
          </p:cNvSpPr>
          <p:nvPr/>
        </p:nvSpPr>
        <p:spPr bwMode="auto">
          <a:xfrm>
            <a:off x="6248400" y="3043238"/>
            <a:ext cx="1082675" cy="457200"/>
          </a:xfrm>
          <a:prstGeom prst="rect">
            <a:avLst/>
          </a:prstGeom>
          <a:noFill/>
          <a:ln w="9525">
            <a:noFill/>
            <a:miter lim="800000"/>
            <a:headEnd/>
            <a:tailEnd/>
          </a:ln>
        </p:spPr>
        <p:txBody>
          <a:bodyPr wrap="none">
            <a:spAutoFit/>
          </a:bodyPr>
          <a:lstStyle/>
          <a:p>
            <a:r>
              <a:rPr lang="en-US" altLang="ko-KR">
                <a:ea typeface="Gulim" pitchFamily="34" charset="-127"/>
              </a:rPr>
              <a:t>(0,-10)</a:t>
            </a:r>
            <a:endParaRPr lang="th-TH" altLang="ko-KR"/>
          </a:p>
        </p:txBody>
      </p:sp>
      <p:sp>
        <p:nvSpPr>
          <p:cNvPr id="66583" name="Text Box 29"/>
          <p:cNvSpPr txBox="1">
            <a:spLocks noChangeArrowheads="1"/>
          </p:cNvSpPr>
          <p:nvPr/>
        </p:nvSpPr>
        <p:spPr bwMode="auto">
          <a:xfrm>
            <a:off x="6248400" y="3714750"/>
            <a:ext cx="1082675" cy="457200"/>
          </a:xfrm>
          <a:prstGeom prst="rect">
            <a:avLst/>
          </a:prstGeom>
          <a:noFill/>
          <a:ln w="9525">
            <a:noFill/>
            <a:miter lim="800000"/>
            <a:headEnd/>
            <a:tailEnd/>
          </a:ln>
        </p:spPr>
        <p:txBody>
          <a:bodyPr wrap="none">
            <a:spAutoFit/>
          </a:bodyPr>
          <a:lstStyle/>
          <a:p>
            <a:r>
              <a:rPr lang="en-US" altLang="ko-KR">
                <a:ea typeface="Gulim" pitchFamily="34" charset="-127"/>
              </a:rPr>
              <a:t>(-10,0)</a:t>
            </a:r>
            <a:endParaRPr lang="th-TH" altLang="ko-KR"/>
          </a:p>
        </p:txBody>
      </p:sp>
      <p:sp>
        <p:nvSpPr>
          <p:cNvPr id="66584" name="Text Box 30"/>
          <p:cNvSpPr txBox="1">
            <a:spLocks noChangeArrowheads="1"/>
          </p:cNvSpPr>
          <p:nvPr/>
        </p:nvSpPr>
        <p:spPr bwMode="auto">
          <a:xfrm>
            <a:off x="6248400" y="5464175"/>
            <a:ext cx="1014413" cy="457200"/>
          </a:xfrm>
          <a:prstGeom prst="rect">
            <a:avLst/>
          </a:prstGeom>
          <a:noFill/>
          <a:ln w="9525">
            <a:noFill/>
            <a:miter lim="800000"/>
            <a:headEnd/>
            <a:tailEnd/>
          </a:ln>
        </p:spPr>
        <p:txBody>
          <a:bodyPr wrap="none">
            <a:spAutoFit/>
          </a:bodyPr>
          <a:lstStyle/>
          <a:p>
            <a:r>
              <a:rPr lang="en-US" altLang="ko-KR">
                <a:ea typeface="Gulim" pitchFamily="34" charset="-127"/>
              </a:rPr>
              <a:t>(-2,-2)</a:t>
            </a:r>
            <a:endParaRPr lang="th-TH" altLang="ko-K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Game Tree in Jamming Attack</a:t>
            </a:r>
          </a:p>
        </p:txBody>
      </p:sp>
      <p:sp>
        <p:nvSpPr>
          <p:cNvPr id="4" name="灯片编号占位符 3"/>
          <p:cNvSpPr>
            <a:spLocks noGrp="1"/>
          </p:cNvSpPr>
          <p:nvPr>
            <p:ph type="sldNum" sz="quarter" idx="11"/>
          </p:nvPr>
        </p:nvSpPr>
        <p:spPr/>
        <p:txBody>
          <a:bodyPr/>
          <a:lstStyle/>
          <a:p>
            <a:pPr>
              <a:defRPr/>
            </a:pPr>
            <a:fld id="{A45FD141-6F48-4DB0-8ADD-A9FF19E03ACC}" type="slidenum">
              <a:rPr lang="zh-CN" altLang="en-US" smtClean="0">
                <a:solidFill>
                  <a:prstClr val="black">
                    <a:tint val="75000"/>
                  </a:prstClr>
                </a:solidFill>
              </a:rPr>
              <a:pPr>
                <a:defRPr/>
              </a:pPr>
              <a:t>113</a:t>
            </a:fld>
            <a:endParaRPr lang="zh-CN" altLang="en-US">
              <a:solidFill>
                <a:prstClr val="black">
                  <a:tint val="75000"/>
                </a:prstClr>
              </a:solidFill>
            </a:endParaRPr>
          </a:p>
        </p:txBody>
      </p:sp>
      <p:sp>
        <p:nvSpPr>
          <p:cNvPr id="127" name="TextBox 126"/>
          <p:cNvSpPr txBox="1"/>
          <p:nvPr/>
        </p:nvSpPr>
        <p:spPr>
          <a:xfrm>
            <a:off x="6533728" y="2896344"/>
            <a:ext cx="2362200" cy="369332"/>
          </a:xfrm>
          <a:prstGeom prst="rect">
            <a:avLst/>
          </a:prstGeom>
          <a:noFill/>
        </p:spPr>
        <p:txBody>
          <a:bodyPr wrap="square" rtlCol="0">
            <a:spAutoFit/>
          </a:bodyPr>
          <a:lstStyle/>
          <a:p>
            <a:r>
              <a:rPr lang="en-US" dirty="0" smtClean="0">
                <a:solidFill>
                  <a:prstClr val="black"/>
                </a:solidFill>
              </a:rPr>
              <a:t>Z</a:t>
            </a:r>
            <a:r>
              <a:rPr lang="en-US" altLang="zh-CN" sz="1050" dirty="0" smtClean="0">
                <a:solidFill>
                  <a:prstClr val="black"/>
                </a:solidFill>
              </a:rPr>
              <a:t>4</a:t>
            </a:r>
            <a:endParaRPr lang="en-US" dirty="0">
              <a:solidFill>
                <a:prstClr val="black"/>
              </a:solidFill>
            </a:endParaRPr>
          </a:p>
        </p:txBody>
      </p:sp>
      <p:sp>
        <p:nvSpPr>
          <p:cNvPr id="134" name="TextBox 133"/>
          <p:cNvSpPr txBox="1"/>
          <p:nvPr/>
        </p:nvSpPr>
        <p:spPr>
          <a:xfrm>
            <a:off x="6533728" y="3886944"/>
            <a:ext cx="2362200" cy="369332"/>
          </a:xfrm>
          <a:prstGeom prst="rect">
            <a:avLst/>
          </a:prstGeom>
          <a:noFill/>
        </p:spPr>
        <p:txBody>
          <a:bodyPr wrap="square" rtlCol="0">
            <a:spAutoFit/>
          </a:bodyPr>
          <a:lstStyle/>
          <a:p>
            <a:r>
              <a:rPr lang="en-US" dirty="0" smtClean="0">
                <a:solidFill>
                  <a:prstClr val="black"/>
                </a:solidFill>
              </a:rPr>
              <a:t>Z</a:t>
            </a:r>
            <a:r>
              <a:rPr lang="en-US" altLang="zh-CN" sz="1050" dirty="0" smtClean="0">
                <a:solidFill>
                  <a:prstClr val="black"/>
                </a:solidFill>
              </a:rPr>
              <a:t>5</a:t>
            </a:r>
            <a:endParaRPr lang="en-US" dirty="0">
              <a:solidFill>
                <a:prstClr val="black"/>
              </a:solidFill>
            </a:endParaRPr>
          </a:p>
        </p:txBody>
      </p:sp>
      <p:sp>
        <p:nvSpPr>
          <p:cNvPr id="135" name="TextBox 134"/>
          <p:cNvSpPr txBox="1"/>
          <p:nvPr/>
        </p:nvSpPr>
        <p:spPr>
          <a:xfrm>
            <a:off x="6990928" y="3886944"/>
            <a:ext cx="2362200" cy="369332"/>
          </a:xfrm>
          <a:prstGeom prst="rect">
            <a:avLst/>
          </a:prstGeom>
          <a:noFill/>
        </p:spPr>
        <p:txBody>
          <a:bodyPr wrap="square" rtlCol="0">
            <a:spAutoFit/>
          </a:bodyPr>
          <a:lstStyle/>
          <a:p>
            <a:r>
              <a:rPr lang="en-US" dirty="0" smtClean="0">
                <a:solidFill>
                  <a:prstClr val="black"/>
                </a:solidFill>
              </a:rPr>
              <a:t>Z</a:t>
            </a:r>
            <a:r>
              <a:rPr lang="en-US" altLang="zh-CN" sz="1050" dirty="0" smtClean="0">
                <a:solidFill>
                  <a:prstClr val="black"/>
                </a:solidFill>
              </a:rPr>
              <a:t>10</a:t>
            </a:r>
            <a:endParaRPr lang="en-US" dirty="0">
              <a:solidFill>
                <a:prstClr val="black"/>
              </a:solidFill>
            </a:endParaRPr>
          </a:p>
        </p:txBody>
      </p:sp>
      <p:sp>
        <p:nvSpPr>
          <p:cNvPr id="149" name="TextBox 148"/>
          <p:cNvSpPr txBox="1"/>
          <p:nvPr/>
        </p:nvSpPr>
        <p:spPr>
          <a:xfrm>
            <a:off x="6533728" y="4725144"/>
            <a:ext cx="2362200" cy="369332"/>
          </a:xfrm>
          <a:prstGeom prst="rect">
            <a:avLst/>
          </a:prstGeom>
          <a:noFill/>
        </p:spPr>
        <p:txBody>
          <a:bodyPr wrap="square" rtlCol="0">
            <a:spAutoFit/>
          </a:bodyPr>
          <a:lstStyle/>
          <a:p>
            <a:r>
              <a:rPr lang="en-US" dirty="0" smtClean="0">
                <a:solidFill>
                  <a:prstClr val="black"/>
                </a:solidFill>
              </a:rPr>
              <a:t>Z</a:t>
            </a:r>
            <a:r>
              <a:rPr lang="en-US" altLang="zh-CN" sz="1050" dirty="0" smtClean="0">
                <a:solidFill>
                  <a:prstClr val="black"/>
                </a:solidFill>
              </a:rPr>
              <a:t>10</a:t>
            </a:r>
            <a:endParaRPr lang="en-US" dirty="0">
              <a:solidFill>
                <a:prstClr val="black"/>
              </a:solidFill>
            </a:endParaRPr>
          </a:p>
        </p:txBody>
      </p:sp>
      <p:sp>
        <p:nvSpPr>
          <p:cNvPr id="150" name="TextBox 149"/>
          <p:cNvSpPr txBox="1"/>
          <p:nvPr/>
        </p:nvSpPr>
        <p:spPr>
          <a:xfrm>
            <a:off x="7143328" y="4725144"/>
            <a:ext cx="2362200" cy="369332"/>
          </a:xfrm>
          <a:prstGeom prst="rect">
            <a:avLst/>
          </a:prstGeom>
          <a:noFill/>
        </p:spPr>
        <p:txBody>
          <a:bodyPr wrap="square" rtlCol="0">
            <a:spAutoFit/>
          </a:bodyPr>
          <a:lstStyle/>
          <a:p>
            <a:r>
              <a:rPr lang="en-US" dirty="0" smtClean="0">
                <a:solidFill>
                  <a:prstClr val="black"/>
                </a:solidFill>
              </a:rPr>
              <a:t>Z</a:t>
            </a:r>
            <a:r>
              <a:rPr lang="en-US" altLang="zh-CN" sz="1050" dirty="0" smtClean="0">
                <a:solidFill>
                  <a:prstClr val="black"/>
                </a:solidFill>
              </a:rPr>
              <a:t>5</a:t>
            </a:r>
            <a:endParaRPr lang="en-US" dirty="0">
              <a:solidFill>
                <a:prstClr val="black"/>
              </a:solidFill>
            </a:endParaRPr>
          </a:p>
        </p:txBody>
      </p:sp>
      <p:sp>
        <p:nvSpPr>
          <p:cNvPr id="151" name="TextBox 150"/>
          <p:cNvSpPr txBox="1"/>
          <p:nvPr/>
        </p:nvSpPr>
        <p:spPr>
          <a:xfrm>
            <a:off x="7524328" y="4725144"/>
            <a:ext cx="2362200" cy="369332"/>
          </a:xfrm>
          <a:prstGeom prst="rect">
            <a:avLst/>
          </a:prstGeom>
          <a:noFill/>
        </p:spPr>
        <p:txBody>
          <a:bodyPr wrap="square" rtlCol="0">
            <a:spAutoFit/>
          </a:bodyPr>
          <a:lstStyle/>
          <a:p>
            <a:r>
              <a:rPr lang="en-US" dirty="0" smtClean="0">
                <a:solidFill>
                  <a:prstClr val="black"/>
                </a:solidFill>
              </a:rPr>
              <a:t>Z</a:t>
            </a:r>
            <a:r>
              <a:rPr lang="en-US" altLang="zh-CN" sz="1050" dirty="0" smtClean="0">
                <a:solidFill>
                  <a:prstClr val="black"/>
                </a:solidFill>
              </a:rPr>
              <a:t>10</a:t>
            </a:r>
            <a:endParaRPr lang="en-US" dirty="0">
              <a:solidFill>
                <a:prstClr val="black"/>
              </a:solidFill>
            </a:endParaRPr>
          </a:p>
        </p:txBody>
      </p:sp>
      <p:grpSp>
        <p:nvGrpSpPr>
          <p:cNvPr id="3" name="组合 2"/>
          <p:cNvGrpSpPr/>
          <p:nvPr/>
        </p:nvGrpSpPr>
        <p:grpSpPr>
          <a:xfrm>
            <a:off x="755576" y="1407840"/>
            <a:ext cx="8561419" cy="3893210"/>
            <a:chOff x="755576" y="1407839"/>
            <a:chExt cx="9207152" cy="4622741"/>
          </a:xfrm>
        </p:grpSpPr>
        <p:grpSp>
          <p:nvGrpSpPr>
            <p:cNvPr id="6" name="组合 5"/>
            <p:cNvGrpSpPr/>
            <p:nvPr/>
          </p:nvGrpSpPr>
          <p:grpSpPr>
            <a:xfrm>
              <a:off x="755576" y="1407839"/>
              <a:ext cx="9207152" cy="3965377"/>
              <a:chOff x="755576" y="1556792"/>
              <a:chExt cx="9207152" cy="3965377"/>
            </a:xfrm>
          </p:grpSpPr>
          <p:grpSp>
            <p:nvGrpSpPr>
              <p:cNvPr id="5" name="组合 4"/>
              <p:cNvGrpSpPr/>
              <p:nvPr/>
            </p:nvGrpSpPr>
            <p:grpSpPr>
              <a:xfrm>
                <a:off x="755576" y="1556792"/>
                <a:ext cx="7924800" cy="3965377"/>
                <a:chOff x="818728" y="1600944"/>
                <a:chExt cx="7924800" cy="3965377"/>
              </a:xfrm>
            </p:grpSpPr>
            <p:cxnSp>
              <p:nvCxnSpPr>
                <p:cNvPr id="88" name="Straight Connector 4"/>
                <p:cNvCxnSpPr/>
                <p:nvPr/>
              </p:nvCxnSpPr>
              <p:spPr>
                <a:xfrm flipH="1">
                  <a:off x="2647528" y="1981944"/>
                  <a:ext cx="1905000" cy="609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6"/>
                <p:cNvCxnSpPr/>
                <p:nvPr/>
              </p:nvCxnSpPr>
              <p:spPr>
                <a:xfrm>
                  <a:off x="4552528" y="1981944"/>
                  <a:ext cx="1752600" cy="609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0" name="Straight Connector 10"/>
                <p:cNvCxnSpPr/>
                <p:nvPr/>
              </p:nvCxnSpPr>
              <p:spPr>
                <a:xfrm flipH="1">
                  <a:off x="1733128" y="2591544"/>
                  <a:ext cx="914400" cy="762000"/>
                </a:xfrm>
                <a:prstGeom prst="line">
                  <a:avLst/>
                </a:prstGeom>
              </p:spPr>
              <p:style>
                <a:lnRef idx="1">
                  <a:schemeClr val="accent2"/>
                </a:lnRef>
                <a:fillRef idx="0">
                  <a:schemeClr val="accent2"/>
                </a:fillRef>
                <a:effectRef idx="0">
                  <a:schemeClr val="accent2"/>
                </a:effectRef>
                <a:fontRef idx="minor">
                  <a:schemeClr val="tx1"/>
                </a:fontRef>
              </p:style>
            </p:cxnSp>
            <p:cxnSp>
              <p:nvCxnSpPr>
                <p:cNvPr id="91" name="Straight Connector 12"/>
                <p:cNvCxnSpPr/>
                <p:nvPr/>
              </p:nvCxnSpPr>
              <p:spPr>
                <a:xfrm>
                  <a:off x="2647528" y="2591544"/>
                  <a:ext cx="914400" cy="762000"/>
                </a:xfrm>
                <a:prstGeom prst="line">
                  <a:avLst/>
                </a:prstGeom>
              </p:spPr>
              <p:style>
                <a:lnRef idx="1">
                  <a:schemeClr val="accent2"/>
                </a:lnRef>
                <a:fillRef idx="0">
                  <a:schemeClr val="accent2"/>
                </a:fillRef>
                <a:effectRef idx="0">
                  <a:schemeClr val="accent2"/>
                </a:effectRef>
                <a:fontRef idx="minor">
                  <a:schemeClr val="tx1"/>
                </a:fontRef>
              </p:style>
            </p:cxnSp>
            <p:sp>
              <p:nvSpPr>
                <p:cNvPr id="92" name="TextBox 91"/>
                <p:cNvSpPr txBox="1"/>
                <p:nvPr/>
              </p:nvSpPr>
              <p:spPr>
                <a:xfrm>
                  <a:off x="3942928" y="1600944"/>
                  <a:ext cx="2362200" cy="369332"/>
                </a:xfrm>
                <a:prstGeom prst="rect">
                  <a:avLst/>
                </a:prstGeom>
                <a:noFill/>
              </p:spPr>
              <p:txBody>
                <a:bodyPr wrap="square" rtlCol="0">
                  <a:spAutoFit/>
                </a:bodyPr>
                <a:lstStyle/>
                <a:p>
                  <a:r>
                    <a:rPr lang="en-US" b="1" dirty="0" smtClean="0">
                      <a:solidFill>
                        <a:srgbClr val="4F81BD"/>
                      </a:solidFill>
                    </a:rPr>
                    <a:t>Defender</a:t>
                  </a:r>
                  <a:endParaRPr lang="en-US" b="1" dirty="0">
                    <a:solidFill>
                      <a:srgbClr val="4F81BD"/>
                    </a:solidFill>
                  </a:endParaRPr>
                </a:p>
              </p:txBody>
            </p:sp>
            <p:sp>
              <p:nvSpPr>
                <p:cNvPr id="93" name="TextBox 92"/>
                <p:cNvSpPr txBox="1"/>
                <p:nvPr/>
              </p:nvSpPr>
              <p:spPr>
                <a:xfrm>
                  <a:off x="3561928" y="2058144"/>
                  <a:ext cx="2362200" cy="369332"/>
                </a:xfrm>
                <a:prstGeom prst="rect">
                  <a:avLst/>
                </a:prstGeom>
                <a:noFill/>
              </p:spPr>
              <p:txBody>
                <a:bodyPr wrap="square" rtlCol="0">
                  <a:spAutoFit/>
                </a:bodyPr>
                <a:lstStyle/>
                <a:p>
                  <a:r>
                    <a:rPr lang="en-US" dirty="0" smtClean="0">
                      <a:solidFill>
                        <a:prstClr val="black"/>
                      </a:solidFill>
                    </a:rPr>
                    <a:t>Z</a:t>
                  </a:r>
                  <a:r>
                    <a:rPr lang="en-US" sz="1050" dirty="0" smtClean="0">
                      <a:solidFill>
                        <a:prstClr val="black"/>
                      </a:solidFill>
                    </a:rPr>
                    <a:t>1</a:t>
                  </a:r>
                  <a:endParaRPr lang="en-US" dirty="0">
                    <a:solidFill>
                      <a:prstClr val="black"/>
                    </a:solidFill>
                  </a:endParaRPr>
                </a:p>
              </p:txBody>
            </p:sp>
            <p:sp>
              <p:nvSpPr>
                <p:cNvPr id="94" name="TextBox 93"/>
                <p:cNvSpPr txBox="1"/>
                <p:nvPr/>
              </p:nvSpPr>
              <p:spPr>
                <a:xfrm>
                  <a:off x="5085928" y="2058144"/>
                  <a:ext cx="2362200" cy="369332"/>
                </a:xfrm>
                <a:prstGeom prst="rect">
                  <a:avLst/>
                </a:prstGeom>
                <a:noFill/>
              </p:spPr>
              <p:txBody>
                <a:bodyPr wrap="square" rtlCol="0">
                  <a:spAutoFit/>
                </a:bodyPr>
                <a:lstStyle/>
                <a:p>
                  <a:r>
                    <a:rPr lang="en-US" dirty="0" smtClean="0">
                      <a:solidFill>
                        <a:prstClr val="black"/>
                      </a:solidFill>
                    </a:rPr>
                    <a:t>Z</a:t>
                  </a:r>
                  <a:r>
                    <a:rPr lang="en-US" sz="1050" dirty="0" smtClean="0">
                      <a:solidFill>
                        <a:prstClr val="black"/>
                      </a:solidFill>
                    </a:rPr>
                    <a:t>4</a:t>
                  </a:r>
                  <a:endParaRPr lang="en-US" dirty="0">
                    <a:solidFill>
                      <a:prstClr val="black"/>
                    </a:solidFill>
                  </a:endParaRPr>
                </a:p>
              </p:txBody>
            </p:sp>
            <p:cxnSp>
              <p:nvCxnSpPr>
                <p:cNvPr id="95" name="Straight Connector 10"/>
                <p:cNvCxnSpPr/>
                <p:nvPr/>
              </p:nvCxnSpPr>
              <p:spPr>
                <a:xfrm flipH="1">
                  <a:off x="5238328" y="2591544"/>
                  <a:ext cx="1066800" cy="762000"/>
                </a:xfrm>
                <a:prstGeom prst="line">
                  <a:avLst/>
                </a:prstGeom>
              </p:spPr>
              <p:style>
                <a:lnRef idx="1">
                  <a:schemeClr val="accent2"/>
                </a:lnRef>
                <a:fillRef idx="0">
                  <a:schemeClr val="accent2"/>
                </a:fillRef>
                <a:effectRef idx="0">
                  <a:schemeClr val="accent2"/>
                </a:effectRef>
                <a:fontRef idx="minor">
                  <a:schemeClr val="tx1"/>
                </a:fontRef>
              </p:style>
            </p:cxnSp>
            <p:cxnSp>
              <p:nvCxnSpPr>
                <p:cNvPr id="96" name="Straight Connector 12"/>
                <p:cNvCxnSpPr/>
                <p:nvPr/>
              </p:nvCxnSpPr>
              <p:spPr>
                <a:xfrm>
                  <a:off x="6305128" y="2591544"/>
                  <a:ext cx="838200" cy="762000"/>
                </a:xfrm>
                <a:prstGeom prst="line">
                  <a:avLst/>
                </a:prstGeom>
              </p:spPr>
              <p:style>
                <a:lnRef idx="1">
                  <a:schemeClr val="accent2"/>
                </a:lnRef>
                <a:fillRef idx="0">
                  <a:schemeClr val="accent2"/>
                </a:fillRef>
                <a:effectRef idx="0">
                  <a:schemeClr val="accent2"/>
                </a:effectRef>
                <a:fontRef idx="minor">
                  <a:schemeClr val="tx1"/>
                </a:fontRef>
              </p:style>
            </p:cxnSp>
            <p:cxnSp>
              <p:nvCxnSpPr>
                <p:cNvPr id="97" name="Straight Connector 4"/>
                <p:cNvCxnSpPr/>
                <p:nvPr/>
              </p:nvCxnSpPr>
              <p:spPr>
                <a:xfrm flipH="1">
                  <a:off x="1275928" y="3353544"/>
                  <a:ext cx="457200" cy="1143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8" name="Straight Connector 6"/>
                <p:cNvCxnSpPr/>
                <p:nvPr/>
              </p:nvCxnSpPr>
              <p:spPr>
                <a:xfrm>
                  <a:off x="1733128" y="3353544"/>
                  <a:ext cx="457200" cy="1143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9" name="Straight Connector 4"/>
                <p:cNvCxnSpPr/>
                <p:nvPr/>
              </p:nvCxnSpPr>
              <p:spPr>
                <a:xfrm flipH="1">
                  <a:off x="3104728" y="3353544"/>
                  <a:ext cx="457200" cy="1143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0" name="Straight Connector 6"/>
                <p:cNvCxnSpPr/>
                <p:nvPr/>
              </p:nvCxnSpPr>
              <p:spPr>
                <a:xfrm>
                  <a:off x="3561928" y="3353544"/>
                  <a:ext cx="381000" cy="1143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1" name="Straight Connector 4"/>
                <p:cNvCxnSpPr/>
                <p:nvPr/>
              </p:nvCxnSpPr>
              <p:spPr>
                <a:xfrm flipH="1">
                  <a:off x="4781128" y="3353544"/>
                  <a:ext cx="457200" cy="1143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2" name="Straight Connector 6"/>
                <p:cNvCxnSpPr/>
                <p:nvPr/>
              </p:nvCxnSpPr>
              <p:spPr>
                <a:xfrm>
                  <a:off x="5238328" y="3353544"/>
                  <a:ext cx="457200" cy="1143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3" name="Straight Connector 4"/>
                <p:cNvCxnSpPr/>
                <p:nvPr/>
              </p:nvCxnSpPr>
              <p:spPr>
                <a:xfrm flipH="1">
                  <a:off x="6609928" y="3353544"/>
                  <a:ext cx="533400" cy="1143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4" name="Straight Connector 6"/>
                <p:cNvCxnSpPr/>
                <p:nvPr/>
              </p:nvCxnSpPr>
              <p:spPr>
                <a:xfrm>
                  <a:off x="7143328" y="3353544"/>
                  <a:ext cx="381000" cy="1143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5" name="Straight Connector 10"/>
                <p:cNvCxnSpPr/>
                <p:nvPr/>
              </p:nvCxnSpPr>
              <p:spPr>
                <a:xfrm flipH="1">
                  <a:off x="1885528" y="4496544"/>
                  <a:ext cx="304800" cy="762000"/>
                </a:xfrm>
                <a:prstGeom prst="line">
                  <a:avLst/>
                </a:prstGeom>
              </p:spPr>
              <p:style>
                <a:lnRef idx="1">
                  <a:schemeClr val="accent2"/>
                </a:lnRef>
                <a:fillRef idx="0">
                  <a:schemeClr val="accent2"/>
                </a:fillRef>
                <a:effectRef idx="0">
                  <a:schemeClr val="accent2"/>
                </a:effectRef>
                <a:fontRef idx="minor">
                  <a:schemeClr val="tx1"/>
                </a:fontRef>
              </p:style>
            </p:cxnSp>
            <p:cxnSp>
              <p:nvCxnSpPr>
                <p:cNvPr id="106" name="Straight Connector 12"/>
                <p:cNvCxnSpPr/>
                <p:nvPr/>
              </p:nvCxnSpPr>
              <p:spPr>
                <a:xfrm>
                  <a:off x="2190328" y="4496544"/>
                  <a:ext cx="228600" cy="762000"/>
                </a:xfrm>
                <a:prstGeom prst="line">
                  <a:avLst/>
                </a:prstGeom>
              </p:spPr>
              <p:style>
                <a:lnRef idx="1">
                  <a:schemeClr val="accent2"/>
                </a:lnRef>
                <a:fillRef idx="0">
                  <a:schemeClr val="accent2"/>
                </a:fillRef>
                <a:effectRef idx="0">
                  <a:schemeClr val="accent2"/>
                </a:effectRef>
                <a:fontRef idx="minor">
                  <a:schemeClr val="tx1"/>
                </a:fontRef>
              </p:style>
            </p:cxnSp>
            <p:cxnSp>
              <p:nvCxnSpPr>
                <p:cNvPr id="107" name="Straight Connector 10"/>
                <p:cNvCxnSpPr/>
                <p:nvPr/>
              </p:nvCxnSpPr>
              <p:spPr>
                <a:xfrm flipH="1">
                  <a:off x="971128" y="4496544"/>
                  <a:ext cx="304800" cy="762000"/>
                </a:xfrm>
                <a:prstGeom prst="line">
                  <a:avLst/>
                </a:prstGeom>
              </p:spPr>
              <p:style>
                <a:lnRef idx="1">
                  <a:schemeClr val="accent2"/>
                </a:lnRef>
                <a:fillRef idx="0">
                  <a:schemeClr val="accent2"/>
                </a:fillRef>
                <a:effectRef idx="0">
                  <a:schemeClr val="accent2"/>
                </a:effectRef>
                <a:fontRef idx="minor">
                  <a:schemeClr val="tx1"/>
                </a:fontRef>
              </p:style>
            </p:cxnSp>
            <p:cxnSp>
              <p:nvCxnSpPr>
                <p:cNvPr id="108" name="Straight Connector 12"/>
                <p:cNvCxnSpPr/>
                <p:nvPr/>
              </p:nvCxnSpPr>
              <p:spPr>
                <a:xfrm>
                  <a:off x="1275928" y="4496544"/>
                  <a:ext cx="228600" cy="762000"/>
                </a:xfrm>
                <a:prstGeom prst="line">
                  <a:avLst/>
                </a:prstGeom>
              </p:spPr>
              <p:style>
                <a:lnRef idx="1">
                  <a:schemeClr val="accent2"/>
                </a:lnRef>
                <a:fillRef idx="0">
                  <a:schemeClr val="accent2"/>
                </a:fillRef>
                <a:effectRef idx="0">
                  <a:schemeClr val="accent2"/>
                </a:effectRef>
                <a:fontRef idx="minor">
                  <a:schemeClr val="tx1"/>
                </a:fontRef>
              </p:style>
            </p:cxnSp>
            <p:cxnSp>
              <p:nvCxnSpPr>
                <p:cNvPr id="109" name="Straight Connector 10"/>
                <p:cNvCxnSpPr/>
                <p:nvPr/>
              </p:nvCxnSpPr>
              <p:spPr>
                <a:xfrm flipH="1">
                  <a:off x="3638128" y="4496544"/>
                  <a:ext cx="304800" cy="762000"/>
                </a:xfrm>
                <a:prstGeom prst="line">
                  <a:avLst/>
                </a:prstGeom>
              </p:spPr>
              <p:style>
                <a:lnRef idx="1">
                  <a:schemeClr val="accent2"/>
                </a:lnRef>
                <a:fillRef idx="0">
                  <a:schemeClr val="accent2"/>
                </a:fillRef>
                <a:effectRef idx="0">
                  <a:schemeClr val="accent2"/>
                </a:effectRef>
                <a:fontRef idx="minor">
                  <a:schemeClr val="tx1"/>
                </a:fontRef>
              </p:style>
            </p:cxnSp>
            <p:cxnSp>
              <p:nvCxnSpPr>
                <p:cNvPr id="110" name="Straight Connector 12"/>
                <p:cNvCxnSpPr/>
                <p:nvPr/>
              </p:nvCxnSpPr>
              <p:spPr>
                <a:xfrm>
                  <a:off x="3942928" y="4496544"/>
                  <a:ext cx="228600" cy="762000"/>
                </a:xfrm>
                <a:prstGeom prst="line">
                  <a:avLst/>
                </a:prstGeom>
              </p:spPr>
              <p:style>
                <a:lnRef idx="1">
                  <a:schemeClr val="accent2"/>
                </a:lnRef>
                <a:fillRef idx="0">
                  <a:schemeClr val="accent2"/>
                </a:fillRef>
                <a:effectRef idx="0">
                  <a:schemeClr val="accent2"/>
                </a:effectRef>
                <a:fontRef idx="minor">
                  <a:schemeClr val="tx1"/>
                </a:fontRef>
              </p:style>
            </p:cxnSp>
            <p:cxnSp>
              <p:nvCxnSpPr>
                <p:cNvPr id="111" name="Straight Connector 10"/>
                <p:cNvCxnSpPr/>
                <p:nvPr/>
              </p:nvCxnSpPr>
              <p:spPr>
                <a:xfrm flipH="1">
                  <a:off x="2799928" y="4496544"/>
                  <a:ext cx="304800" cy="762000"/>
                </a:xfrm>
                <a:prstGeom prst="line">
                  <a:avLst/>
                </a:prstGeom>
              </p:spPr>
              <p:style>
                <a:lnRef idx="1">
                  <a:schemeClr val="accent2"/>
                </a:lnRef>
                <a:fillRef idx="0">
                  <a:schemeClr val="accent2"/>
                </a:fillRef>
                <a:effectRef idx="0">
                  <a:schemeClr val="accent2"/>
                </a:effectRef>
                <a:fontRef idx="minor">
                  <a:schemeClr val="tx1"/>
                </a:fontRef>
              </p:style>
            </p:cxnSp>
            <p:cxnSp>
              <p:nvCxnSpPr>
                <p:cNvPr id="112" name="Straight Connector 12"/>
                <p:cNvCxnSpPr/>
                <p:nvPr/>
              </p:nvCxnSpPr>
              <p:spPr>
                <a:xfrm>
                  <a:off x="3104728" y="4496544"/>
                  <a:ext cx="228600" cy="762000"/>
                </a:xfrm>
                <a:prstGeom prst="line">
                  <a:avLst/>
                </a:prstGeom>
              </p:spPr>
              <p:style>
                <a:lnRef idx="1">
                  <a:schemeClr val="accent2"/>
                </a:lnRef>
                <a:fillRef idx="0">
                  <a:schemeClr val="accent2"/>
                </a:fillRef>
                <a:effectRef idx="0">
                  <a:schemeClr val="accent2"/>
                </a:effectRef>
                <a:fontRef idx="minor">
                  <a:schemeClr val="tx1"/>
                </a:fontRef>
              </p:style>
            </p:cxnSp>
            <p:cxnSp>
              <p:nvCxnSpPr>
                <p:cNvPr id="113" name="Straight Connector 10"/>
                <p:cNvCxnSpPr/>
                <p:nvPr/>
              </p:nvCxnSpPr>
              <p:spPr>
                <a:xfrm flipH="1">
                  <a:off x="5390728" y="4496544"/>
                  <a:ext cx="304800" cy="762000"/>
                </a:xfrm>
                <a:prstGeom prst="line">
                  <a:avLst/>
                </a:prstGeom>
              </p:spPr>
              <p:style>
                <a:lnRef idx="1">
                  <a:schemeClr val="accent2"/>
                </a:lnRef>
                <a:fillRef idx="0">
                  <a:schemeClr val="accent2"/>
                </a:fillRef>
                <a:effectRef idx="0">
                  <a:schemeClr val="accent2"/>
                </a:effectRef>
                <a:fontRef idx="minor">
                  <a:schemeClr val="tx1"/>
                </a:fontRef>
              </p:style>
            </p:cxnSp>
            <p:cxnSp>
              <p:nvCxnSpPr>
                <p:cNvPr id="114" name="Straight Connector 12"/>
                <p:cNvCxnSpPr/>
                <p:nvPr/>
              </p:nvCxnSpPr>
              <p:spPr>
                <a:xfrm>
                  <a:off x="5695528" y="4496544"/>
                  <a:ext cx="228600" cy="762000"/>
                </a:xfrm>
                <a:prstGeom prst="line">
                  <a:avLst/>
                </a:prstGeom>
              </p:spPr>
              <p:style>
                <a:lnRef idx="1">
                  <a:schemeClr val="accent2"/>
                </a:lnRef>
                <a:fillRef idx="0">
                  <a:schemeClr val="accent2"/>
                </a:fillRef>
                <a:effectRef idx="0">
                  <a:schemeClr val="accent2"/>
                </a:effectRef>
                <a:fontRef idx="minor">
                  <a:schemeClr val="tx1"/>
                </a:fontRef>
              </p:style>
            </p:cxnSp>
            <p:cxnSp>
              <p:nvCxnSpPr>
                <p:cNvPr id="115" name="Straight Connector 10"/>
                <p:cNvCxnSpPr/>
                <p:nvPr/>
              </p:nvCxnSpPr>
              <p:spPr>
                <a:xfrm flipH="1">
                  <a:off x="4476328" y="4496544"/>
                  <a:ext cx="304800" cy="762000"/>
                </a:xfrm>
                <a:prstGeom prst="line">
                  <a:avLst/>
                </a:prstGeom>
              </p:spPr>
              <p:style>
                <a:lnRef idx="1">
                  <a:schemeClr val="accent2"/>
                </a:lnRef>
                <a:fillRef idx="0">
                  <a:schemeClr val="accent2"/>
                </a:fillRef>
                <a:effectRef idx="0">
                  <a:schemeClr val="accent2"/>
                </a:effectRef>
                <a:fontRef idx="minor">
                  <a:schemeClr val="tx1"/>
                </a:fontRef>
              </p:style>
            </p:cxnSp>
            <p:cxnSp>
              <p:nvCxnSpPr>
                <p:cNvPr id="116" name="Straight Connector 12"/>
                <p:cNvCxnSpPr/>
                <p:nvPr/>
              </p:nvCxnSpPr>
              <p:spPr>
                <a:xfrm>
                  <a:off x="4781128" y="4496544"/>
                  <a:ext cx="228600" cy="762000"/>
                </a:xfrm>
                <a:prstGeom prst="line">
                  <a:avLst/>
                </a:prstGeom>
              </p:spPr>
              <p:style>
                <a:lnRef idx="1">
                  <a:schemeClr val="accent2"/>
                </a:lnRef>
                <a:fillRef idx="0">
                  <a:schemeClr val="accent2"/>
                </a:fillRef>
                <a:effectRef idx="0">
                  <a:schemeClr val="accent2"/>
                </a:effectRef>
                <a:fontRef idx="minor">
                  <a:schemeClr val="tx1"/>
                </a:fontRef>
              </p:style>
            </p:cxnSp>
            <p:cxnSp>
              <p:nvCxnSpPr>
                <p:cNvPr id="117" name="Straight Connector 10"/>
                <p:cNvCxnSpPr/>
                <p:nvPr/>
              </p:nvCxnSpPr>
              <p:spPr>
                <a:xfrm flipH="1">
                  <a:off x="7219528" y="4496544"/>
                  <a:ext cx="304800" cy="762000"/>
                </a:xfrm>
                <a:prstGeom prst="line">
                  <a:avLst/>
                </a:prstGeom>
              </p:spPr>
              <p:style>
                <a:lnRef idx="1">
                  <a:schemeClr val="accent2"/>
                </a:lnRef>
                <a:fillRef idx="0">
                  <a:schemeClr val="accent2"/>
                </a:fillRef>
                <a:effectRef idx="0">
                  <a:schemeClr val="accent2"/>
                </a:effectRef>
                <a:fontRef idx="minor">
                  <a:schemeClr val="tx1"/>
                </a:fontRef>
              </p:style>
            </p:cxnSp>
            <p:cxnSp>
              <p:nvCxnSpPr>
                <p:cNvPr id="118" name="Straight Connector 12"/>
                <p:cNvCxnSpPr/>
                <p:nvPr/>
              </p:nvCxnSpPr>
              <p:spPr>
                <a:xfrm>
                  <a:off x="7524328" y="4496544"/>
                  <a:ext cx="228600" cy="762000"/>
                </a:xfrm>
                <a:prstGeom prst="line">
                  <a:avLst/>
                </a:prstGeom>
              </p:spPr>
              <p:style>
                <a:lnRef idx="1">
                  <a:schemeClr val="accent2"/>
                </a:lnRef>
                <a:fillRef idx="0">
                  <a:schemeClr val="accent2"/>
                </a:fillRef>
                <a:effectRef idx="0">
                  <a:schemeClr val="accent2"/>
                </a:effectRef>
                <a:fontRef idx="minor">
                  <a:schemeClr val="tx1"/>
                </a:fontRef>
              </p:style>
            </p:cxnSp>
            <p:cxnSp>
              <p:nvCxnSpPr>
                <p:cNvPr id="119" name="Straight Connector 10"/>
                <p:cNvCxnSpPr/>
                <p:nvPr/>
              </p:nvCxnSpPr>
              <p:spPr>
                <a:xfrm flipH="1">
                  <a:off x="6305128" y="4496544"/>
                  <a:ext cx="304800" cy="762000"/>
                </a:xfrm>
                <a:prstGeom prst="line">
                  <a:avLst/>
                </a:prstGeom>
              </p:spPr>
              <p:style>
                <a:lnRef idx="1">
                  <a:schemeClr val="accent2"/>
                </a:lnRef>
                <a:fillRef idx="0">
                  <a:schemeClr val="accent2"/>
                </a:fillRef>
                <a:effectRef idx="0">
                  <a:schemeClr val="accent2"/>
                </a:effectRef>
                <a:fontRef idx="minor">
                  <a:schemeClr val="tx1"/>
                </a:fontRef>
              </p:style>
            </p:cxnSp>
            <p:cxnSp>
              <p:nvCxnSpPr>
                <p:cNvPr id="120" name="Straight Connector 12"/>
                <p:cNvCxnSpPr/>
                <p:nvPr/>
              </p:nvCxnSpPr>
              <p:spPr>
                <a:xfrm>
                  <a:off x="6609928" y="4496544"/>
                  <a:ext cx="228600" cy="762000"/>
                </a:xfrm>
                <a:prstGeom prst="line">
                  <a:avLst/>
                </a:prstGeom>
              </p:spPr>
              <p:style>
                <a:lnRef idx="1">
                  <a:schemeClr val="accent2"/>
                </a:lnRef>
                <a:fillRef idx="0">
                  <a:schemeClr val="accent2"/>
                </a:fillRef>
                <a:effectRef idx="0">
                  <a:schemeClr val="accent2"/>
                </a:effectRef>
                <a:fontRef idx="minor">
                  <a:schemeClr val="tx1"/>
                </a:fontRef>
              </p:style>
            </p:cxnSp>
            <p:sp>
              <p:nvSpPr>
                <p:cNvPr id="122" name="TextBox 121"/>
                <p:cNvSpPr txBox="1"/>
                <p:nvPr/>
              </p:nvSpPr>
              <p:spPr>
                <a:xfrm>
                  <a:off x="6381328" y="2362944"/>
                  <a:ext cx="2362200" cy="369332"/>
                </a:xfrm>
                <a:prstGeom prst="rect">
                  <a:avLst/>
                </a:prstGeom>
                <a:noFill/>
              </p:spPr>
              <p:txBody>
                <a:bodyPr wrap="square" rtlCol="0">
                  <a:spAutoFit/>
                </a:bodyPr>
                <a:lstStyle/>
                <a:p>
                  <a:r>
                    <a:rPr lang="en-US" altLang="zh-CN" b="1" dirty="0" smtClean="0">
                      <a:solidFill>
                        <a:srgbClr val="C00000"/>
                      </a:solidFill>
                    </a:rPr>
                    <a:t>Attacker</a:t>
                  </a:r>
                </a:p>
              </p:txBody>
            </p:sp>
            <p:sp>
              <p:nvSpPr>
                <p:cNvPr id="124" name="TextBox 123"/>
                <p:cNvSpPr txBox="1"/>
                <p:nvPr/>
              </p:nvSpPr>
              <p:spPr>
                <a:xfrm>
                  <a:off x="1885528" y="2820144"/>
                  <a:ext cx="2362200" cy="369332"/>
                </a:xfrm>
                <a:prstGeom prst="rect">
                  <a:avLst/>
                </a:prstGeom>
                <a:noFill/>
              </p:spPr>
              <p:txBody>
                <a:bodyPr wrap="square" rtlCol="0">
                  <a:spAutoFit/>
                </a:bodyPr>
                <a:lstStyle/>
                <a:p>
                  <a:r>
                    <a:rPr lang="en-US" dirty="0" smtClean="0">
                      <a:solidFill>
                        <a:prstClr val="black"/>
                      </a:solidFill>
                    </a:rPr>
                    <a:t>Z</a:t>
                  </a:r>
                  <a:r>
                    <a:rPr lang="en-US" sz="1050" dirty="0" smtClean="0">
                      <a:solidFill>
                        <a:prstClr val="black"/>
                      </a:solidFill>
                    </a:rPr>
                    <a:t>1</a:t>
                  </a:r>
                  <a:endParaRPr lang="en-US" dirty="0">
                    <a:solidFill>
                      <a:prstClr val="black"/>
                    </a:solidFill>
                  </a:endParaRPr>
                </a:p>
              </p:txBody>
            </p:sp>
            <p:sp>
              <p:nvSpPr>
                <p:cNvPr id="125" name="TextBox 124"/>
                <p:cNvSpPr txBox="1"/>
                <p:nvPr/>
              </p:nvSpPr>
              <p:spPr>
                <a:xfrm>
                  <a:off x="2876128" y="2820144"/>
                  <a:ext cx="2362200" cy="369332"/>
                </a:xfrm>
                <a:prstGeom prst="rect">
                  <a:avLst/>
                </a:prstGeom>
                <a:noFill/>
              </p:spPr>
              <p:txBody>
                <a:bodyPr wrap="square" rtlCol="0">
                  <a:spAutoFit/>
                </a:bodyPr>
                <a:lstStyle/>
                <a:p>
                  <a:r>
                    <a:rPr lang="en-US" dirty="0" smtClean="0">
                      <a:solidFill>
                        <a:prstClr val="black"/>
                      </a:solidFill>
                    </a:rPr>
                    <a:t>Z</a:t>
                  </a:r>
                  <a:r>
                    <a:rPr lang="en-US" altLang="zh-CN" sz="1050" dirty="0" smtClean="0">
                      <a:solidFill>
                        <a:prstClr val="black"/>
                      </a:solidFill>
                    </a:rPr>
                    <a:t>4</a:t>
                  </a:r>
                  <a:endParaRPr lang="en-US" dirty="0">
                    <a:solidFill>
                      <a:prstClr val="black"/>
                    </a:solidFill>
                  </a:endParaRPr>
                </a:p>
              </p:txBody>
            </p:sp>
            <p:sp>
              <p:nvSpPr>
                <p:cNvPr id="126" name="TextBox 125"/>
                <p:cNvSpPr txBox="1"/>
                <p:nvPr/>
              </p:nvSpPr>
              <p:spPr>
                <a:xfrm>
                  <a:off x="5390728" y="2896344"/>
                  <a:ext cx="2362200" cy="369332"/>
                </a:xfrm>
                <a:prstGeom prst="rect">
                  <a:avLst/>
                </a:prstGeom>
                <a:noFill/>
              </p:spPr>
              <p:txBody>
                <a:bodyPr wrap="square" rtlCol="0">
                  <a:spAutoFit/>
                </a:bodyPr>
                <a:lstStyle/>
                <a:p>
                  <a:r>
                    <a:rPr lang="en-US" dirty="0" smtClean="0">
                      <a:solidFill>
                        <a:prstClr val="black"/>
                      </a:solidFill>
                    </a:rPr>
                    <a:t>Z</a:t>
                  </a:r>
                  <a:r>
                    <a:rPr lang="en-US" sz="1050" dirty="0" smtClean="0">
                      <a:solidFill>
                        <a:prstClr val="black"/>
                      </a:solidFill>
                    </a:rPr>
                    <a:t>1</a:t>
                  </a:r>
                  <a:endParaRPr lang="en-US" dirty="0">
                    <a:solidFill>
                      <a:prstClr val="black"/>
                    </a:solidFill>
                  </a:endParaRPr>
                </a:p>
              </p:txBody>
            </p:sp>
            <p:sp>
              <p:nvSpPr>
                <p:cNvPr id="128" name="TextBox 127"/>
                <p:cNvSpPr txBox="1"/>
                <p:nvPr/>
              </p:nvSpPr>
              <p:spPr>
                <a:xfrm>
                  <a:off x="1275928" y="3734544"/>
                  <a:ext cx="2362200" cy="369332"/>
                </a:xfrm>
                <a:prstGeom prst="rect">
                  <a:avLst/>
                </a:prstGeom>
                <a:noFill/>
              </p:spPr>
              <p:txBody>
                <a:bodyPr wrap="square" rtlCol="0">
                  <a:spAutoFit/>
                </a:bodyPr>
                <a:lstStyle/>
                <a:p>
                  <a:r>
                    <a:rPr lang="en-US" dirty="0" smtClean="0">
                      <a:solidFill>
                        <a:prstClr val="black"/>
                      </a:solidFill>
                    </a:rPr>
                    <a:t>Z</a:t>
                  </a:r>
                  <a:r>
                    <a:rPr lang="en-US" altLang="zh-CN" sz="1050" dirty="0" smtClean="0">
                      <a:solidFill>
                        <a:prstClr val="black"/>
                      </a:solidFill>
                    </a:rPr>
                    <a:t>5</a:t>
                  </a:r>
                  <a:endParaRPr lang="en-US" dirty="0">
                    <a:solidFill>
                      <a:prstClr val="black"/>
                    </a:solidFill>
                  </a:endParaRPr>
                </a:p>
              </p:txBody>
            </p:sp>
            <p:sp>
              <p:nvSpPr>
                <p:cNvPr id="129" name="TextBox 128"/>
                <p:cNvSpPr txBox="1"/>
                <p:nvPr/>
              </p:nvSpPr>
              <p:spPr>
                <a:xfrm>
                  <a:off x="1733128" y="3734544"/>
                  <a:ext cx="2362200" cy="369332"/>
                </a:xfrm>
                <a:prstGeom prst="rect">
                  <a:avLst/>
                </a:prstGeom>
                <a:noFill/>
              </p:spPr>
              <p:txBody>
                <a:bodyPr wrap="square" rtlCol="0">
                  <a:spAutoFit/>
                </a:bodyPr>
                <a:lstStyle/>
                <a:p>
                  <a:r>
                    <a:rPr lang="en-US" dirty="0" smtClean="0">
                      <a:solidFill>
                        <a:prstClr val="black"/>
                      </a:solidFill>
                    </a:rPr>
                    <a:t>Z</a:t>
                  </a:r>
                  <a:r>
                    <a:rPr lang="en-US" altLang="zh-CN" sz="1050" dirty="0" smtClean="0">
                      <a:solidFill>
                        <a:prstClr val="black"/>
                      </a:solidFill>
                    </a:rPr>
                    <a:t>10</a:t>
                  </a:r>
                  <a:endParaRPr lang="en-US" dirty="0">
                    <a:solidFill>
                      <a:prstClr val="black"/>
                    </a:solidFill>
                  </a:endParaRPr>
                </a:p>
              </p:txBody>
            </p:sp>
            <p:sp>
              <p:nvSpPr>
                <p:cNvPr id="130" name="TextBox 129"/>
                <p:cNvSpPr txBox="1"/>
                <p:nvPr/>
              </p:nvSpPr>
              <p:spPr>
                <a:xfrm>
                  <a:off x="3028528" y="3810744"/>
                  <a:ext cx="2362200" cy="369332"/>
                </a:xfrm>
                <a:prstGeom prst="rect">
                  <a:avLst/>
                </a:prstGeom>
                <a:noFill/>
              </p:spPr>
              <p:txBody>
                <a:bodyPr wrap="square" rtlCol="0">
                  <a:spAutoFit/>
                </a:bodyPr>
                <a:lstStyle/>
                <a:p>
                  <a:r>
                    <a:rPr lang="en-US" dirty="0" smtClean="0">
                      <a:solidFill>
                        <a:prstClr val="black"/>
                      </a:solidFill>
                    </a:rPr>
                    <a:t>Z</a:t>
                  </a:r>
                  <a:r>
                    <a:rPr lang="en-US" altLang="zh-CN" sz="1050" dirty="0" smtClean="0">
                      <a:solidFill>
                        <a:prstClr val="black"/>
                      </a:solidFill>
                    </a:rPr>
                    <a:t>5</a:t>
                  </a:r>
                  <a:endParaRPr lang="en-US" dirty="0">
                    <a:solidFill>
                      <a:prstClr val="black"/>
                    </a:solidFill>
                  </a:endParaRPr>
                </a:p>
              </p:txBody>
            </p:sp>
            <p:sp>
              <p:nvSpPr>
                <p:cNvPr id="131" name="TextBox 130"/>
                <p:cNvSpPr txBox="1"/>
                <p:nvPr/>
              </p:nvSpPr>
              <p:spPr>
                <a:xfrm>
                  <a:off x="3485728" y="3810744"/>
                  <a:ext cx="2362200" cy="369332"/>
                </a:xfrm>
                <a:prstGeom prst="rect">
                  <a:avLst/>
                </a:prstGeom>
                <a:noFill/>
              </p:spPr>
              <p:txBody>
                <a:bodyPr wrap="square" rtlCol="0">
                  <a:spAutoFit/>
                </a:bodyPr>
                <a:lstStyle/>
                <a:p>
                  <a:r>
                    <a:rPr lang="en-US" dirty="0" smtClean="0">
                      <a:solidFill>
                        <a:prstClr val="black"/>
                      </a:solidFill>
                    </a:rPr>
                    <a:t>Z</a:t>
                  </a:r>
                  <a:r>
                    <a:rPr lang="en-US" altLang="zh-CN" sz="1050" dirty="0" smtClean="0">
                      <a:solidFill>
                        <a:prstClr val="black"/>
                      </a:solidFill>
                    </a:rPr>
                    <a:t>10</a:t>
                  </a:r>
                  <a:endParaRPr lang="en-US" dirty="0">
                    <a:solidFill>
                      <a:prstClr val="black"/>
                    </a:solidFill>
                  </a:endParaRPr>
                </a:p>
              </p:txBody>
            </p:sp>
            <p:sp>
              <p:nvSpPr>
                <p:cNvPr id="132" name="TextBox 131"/>
                <p:cNvSpPr txBox="1"/>
                <p:nvPr/>
              </p:nvSpPr>
              <p:spPr>
                <a:xfrm>
                  <a:off x="4704928" y="3810744"/>
                  <a:ext cx="2362200" cy="369332"/>
                </a:xfrm>
                <a:prstGeom prst="rect">
                  <a:avLst/>
                </a:prstGeom>
                <a:noFill/>
              </p:spPr>
              <p:txBody>
                <a:bodyPr wrap="square" rtlCol="0">
                  <a:spAutoFit/>
                </a:bodyPr>
                <a:lstStyle/>
                <a:p>
                  <a:r>
                    <a:rPr lang="en-US" dirty="0" smtClean="0">
                      <a:solidFill>
                        <a:prstClr val="black"/>
                      </a:solidFill>
                    </a:rPr>
                    <a:t>Z</a:t>
                  </a:r>
                  <a:r>
                    <a:rPr lang="en-US" altLang="zh-CN" sz="1050" dirty="0" smtClean="0">
                      <a:solidFill>
                        <a:prstClr val="black"/>
                      </a:solidFill>
                    </a:rPr>
                    <a:t>5</a:t>
                  </a:r>
                  <a:endParaRPr lang="en-US" dirty="0">
                    <a:solidFill>
                      <a:prstClr val="black"/>
                    </a:solidFill>
                  </a:endParaRPr>
                </a:p>
              </p:txBody>
            </p:sp>
            <p:sp>
              <p:nvSpPr>
                <p:cNvPr id="133" name="TextBox 132"/>
                <p:cNvSpPr txBox="1"/>
                <p:nvPr/>
              </p:nvSpPr>
              <p:spPr>
                <a:xfrm>
                  <a:off x="5162128" y="3810744"/>
                  <a:ext cx="2362200" cy="369332"/>
                </a:xfrm>
                <a:prstGeom prst="rect">
                  <a:avLst/>
                </a:prstGeom>
                <a:noFill/>
              </p:spPr>
              <p:txBody>
                <a:bodyPr wrap="square" rtlCol="0">
                  <a:spAutoFit/>
                </a:bodyPr>
                <a:lstStyle/>
                <a:p>
                  <a:r>
                    <a:rPr lang="en-US" dirty="0" smtClean="0">
                      <a:solidFill>
                        <a:prstClr val="black"/>
                      </a:solidFill>
                    </a:rPr>
                    <a:t>Z</a:t>
                  </a:r>
                  <a:r>
                    <a:rPr lang="en-US" altLang="zh-CN" sz="1050" dirty="0" smtClean="0">
                      <a:solidFill>
                        <a:prstClr val="black"/>
                      </a:solidFill>
                    </a:rPr>
                    <a:t>10</a:t>
                  </a:r>
                  <a:endParaRPr lang="en-US" dirty="0">
                    <a:solidFill>
                      <a:prstClr val="black"/>
                    </a:solidFill>
                  </a:endParaRPr>
                </a:p>
              </p:txBody>
            </p:sp>
            <p:sp>
              <p:nvSpPr>
                <p:cNvPr id="136" name="TextBox 135"/>
                <p:cNvSpPr txBox="1"/>
                <p:nvPr/>
              </p:nvSpPr>
              <p:spPr>
                <a:xfrm>
                  <a:off x="894928" y="4725144"/>
                  <a:ext cx="2362200" cy="369332"/>
                </a:xfrm>
                <a:prstGeom prst="rect">
                  <a:avLst/>
                </a:prstGeom>
                <a:noFill/>
              </p:spPr>
              <p:txBody>
                <a:bodyPr wrap="square" rtlCol="0">
                  <a:spAutoFit/>
                </a:bodyPr>
                <a:lstStyle/>
                <a:p>
                  <a:r>
                    <a:rPr lang="en-US" dirty="0" smtClean="0">
                      <a:solidFill>
                        <a:prstClr val="black"/>
                      </a:solidFill>
                    </a:rPr>
                    <a:t>Z</a:t>
                  </a:r>
                  <a:r>
                    <a:rPr lang="en-US" altLang="zh-CN" sz="1050" dirty="0" smtClean="0">
                      <a:solidFill>
                        <a:prstClr val="black"/>
                      </a:solidFill>
                    </a:rPr>
                    <a:t>5</a:t>
                  </a:r>
                  <a:endParaRPr lang="en-US" dirty="0">
                    <a:solidFill>
                      <a:prstClr val="black"/>
                    </a:solidFill>
                  </a:endParaRPr>
                </a:p>
              </p:txBody>
            </p:sp>
            <p:sp>
              <p:nvSpPr>
                <p:cNvPr id="137" name="TextBox 136"/>
                <p:cNvSpPr txBox="1"/>
                <p:nvPr/>
              </p:nvSpPr>
              <p:spPr>
                <a:xfrm>
                  <a:off x="1199728" y="4725144"/>
                  <a:ext cx="2362200" cy="369332"/>
                </a:xfrm>
                <a:prstGeom prst="rect">
                  <a:avLst/>
                </a:prstGeom>
                <a:noFill/>
              </p:spPr>
              <p:txBody>
                <a:bodyPr wrap="square" rtlCol="0">
                  <a:spAutoFit/>
                </a:bodyPr>
                <a:lstStyle/>
                <a:p>
                  <a:r>
                    <a:rPr lang="en-US" dirty="0" smtClean="0">
                      <a:solidFill>
                        <a:prstClr val="black"/>
                      </a:solidFill>
                    </a:rPr>
                    <a:t>Z</a:t>
                  </a:r>
                  <a:r>
                    <a:rPr lang="en-US" altLang="zh-CN" sz="1050" dirty="0" smtClean="0">
                      <a:solidFill>
                        <a:prstClr val="black"/>
                      </a:solidFill>
                    </a:rPr>
                    <a:t>10</a:t>
                  </a:r>
                  <a:endParaRPr lang="en-US" dirty="0">
                    <a:solidFill>
                      <a:prstClr val="black"/>
                    </a:solidFill>
                  </a:endParaRPr>
                </a:p>
              </p:txBody>
            </p:sp>
            <p:sp>
              <p:nvSpPr>
                <p:cNvPr id="138" name="TextBox 137"/>
                <p:cNvSpPr txBox="1"/>
                <p:nvPr/>
              </p:nvSpPr>
              <p:spPr>
                <a:xfrm>
                  <a:off x="1733128" y="4725144"/>
                  <a:ext cx="2362200" cy="369332"/>
                </a:xfrm>
                <a:prstGeom prst="rect">
                  <a:avLst/>
                </a:prstGeom>
                <a:noFill/>
              </p:spPr>
              <p:txBody>
                <a:bodyPr wrap="square" rtlCol="0">
                  <a:spAutoFit/>
                </a:bodyPr>
                <a:lstStyle/>
                <a:p>
                  <a:r>
                    <a:rPr lang="en-US" dirty="0" smtClean="0">
                      <a:solidFill>
                        <a:prstClr val="black"/>
                      </a:solidFill>
                    </a:rPr>
                    <a:t>Z</a:t>
                  </a:r>
                  <a:r>
                    <a:rPr lang="en-US" altLang="zh-CN" sz="1050" dirty="0" smtClean="0">
                      <a:solidFill>
                        <a:prstClr val="black"/>
                      </a:solidFill>
                    </a:rPr>
                    <a:t>5</a:t>
                  </a:r>
                  <a:endParaRPr lang="en-US" dirty="0">
                    <a:solidFill>
                      <a:prstClr val="black"/>
                    </a:solidFill>
                  </a:endParaRPr>
                </a:p>
              </p:txBody>
            </p:sp>
            <p:sp>
              <p:nvSpPr>
                <p:cNvPr id="139" name="TextBox 138"/>
                <p:cNvSpPr txBox="1"/>
                <p:nvPr/>
              </p:nvSpPr>
              <p:spPr>
                <a:xfrm>
                  <a:off x="2037928" y="4725144"/>
                  <a:ext cx="2362200" cy="369332"/>
                </a:xfrm>
                <a:prstGeom prst="rect">
                  <a:avLst/>
                </a:prstGeom>
                <a:noFill/>
              </p:spPr>
              <p:txBody>
                <a:bodyPr wrap="square" rtlCol="0">
                  <a:spAutoFit/>
                </a:bodyPr>
                <a:lstStyle/>
                <a:p>
                  <a:r>
                    <a:rPr lang="en-US" dirty="0" smtClean="0">
                      <a:solidFill>
                        <a:prstClr val="black"/>
                      </a:solidFill>
                    </a:rPr>
                    <a:t>Z</a:t>
                  </a:r>
                  <a:r>
                    <a:rPr lang="en-US" altLang="zh-CN" sz="1050" dirty="0" smtClean="0">
                      <a:solidFill>
                        <a:prstClr val="black"/>
                      </a:solidFill>
                    </a:rPr>
                    <a:t>10</a:t>
                  </a:r>
                  <a:endParaRPr lang="en-US" dirty="0">
                    <a:solidFill>
                      <a:prstClr val="black"/>
                    </a:solidFill>
                  </a:endParaRPr>
                </a:p>
              </p:txBody>
            </p:sp>
            <p:sp>
              <p:nvSpPr>
                <p:cNvPr id="140" name="TextBox 139"/>
                <p:cNvSpPr txBox="1"/>
                <p:nvPr/>
              </p:nvSpPr>
              <p:spPr>
                <a:xfrm>
                  <a:off x="2723728" y="4725144"/>
                  <a:ext cx="2362200" cy="369332"/>
                </a:xfrm>
                <a:prstGeom prst="rect">
                  <a:avLst/>
                </a:prstGeom>
                <a:noFill/>
              </p:spPr>
              <p:txBody>
                <a:bodyPr wrap="square" rtlCol="0">
                  <a:spAutoFit/>
                </a:bodyPr>
                <a:lstStyle/>
                <a:p>
                  <a:r>
                    <a:rPr lang="en-US" dirty="0" smtClean="0">
                      <a:solidFill>
                        <a:prstClr val="black"/>
                      </a:solidFill>
                    </a:rPr>
                    <a:t>Z</a:t>
                  </a:r>
                  <a:r>
                    <a:rPr lang="en-US" altLang="zh-CN" sz="1050" dirty="0" smtClean="0">
                      <a:solidFill>
                        <a:prstClr val="black"/>
                      </a:solidFill>
                    </a:rPr>
                    <a:t>5</a:t>
                  </a:r>
                  <a:endParaRPr lang="en-US" dirty="0">
                    <a:solidFill>
                      <a:prstClr val="black"/>
                    </a:solidFill>
                  </a:endParaRPr>
                </a:p>
              </p:txBody>
            </p:sp>
            <p:sp>
              <p:nvSpPr>
                <p:cNvPr id="141" name="TextBox 140"/>
                <p:cNvSpPr txBox="1"/>
                <p:nvPr/>
              </p:nvSpPr>
              <p:spPr>
                <a:xfrm>
                  <a:off x="3028528" y="4725144"/>
                  <a:ext cx="2362200" cy="369332"/>
                </a:xfrm>
                <a:prstGeom prst="rect">
                  <a:avLst/>
                </a:prstGeom>
                <a:noFill/>
              </p:spPr>
              <p:txBody>
                <a:bodyPr wrap="square" rtlCol="0">
                  <a:spAutoFit/>
                </a:bodyPr>
                <a:lstStyle/>
                <a:p>
                  <a:r>
                    <a:rPr lang="en-US" dirty="0" smtClean="0">
                      <a:solidFill>
                        <a:prstClr val="black"/>
                      </a:solidFill>
                    </a:rPr>
                    <a:t>Z</a:t>
                  </a:r>
                  <a:r>
                    <a:rPr lang="en-US" altLang="zh-CN" sz="1050" dirty="0" smtClean="0">
                      <a:solidFill>
                        <a:prstClr val="black"/>
                      </a:solidFill>
                    </a:rPr>
                    <a:t>10</a:t>
                  </a:r>
                  <a:endParaRPr lang="en-US" dirty="0">
                    <a:solidFill>
                      <a:prstClr val="black"/>
                    </a:solidFill>
                  </a:endParaRPr>
                </a:p>
              </p:txBody>
            </p:sp>
            <p:sp>
              <p:nvSpPr>
                <p:cNvPr id="142" name="TextBox 141"/>
                <p:cNvSpPr txBox="1"/>
                <p:nvPr/>
              </p:nvSpPr>
              <p:spPr>
                <a:xfrm>
                  <a:off x="3485728" y="4725144"/>
                  <a:ext cx="2362200" cy="369332"/>
                </a:xfrm>
                <a:prstGeom prst="rect">
                  <a:avLst/>
                </a:prstGeom>
                <a:noFill/>
              </p:spPr>
              <p:txBody>
                <a:bodyPr wrap="square" rtlCol="0">
                  <a:spAutoFit/>
                </a:bodyPr>
                <a:lstStyle/>
                <a:p>
                  <a:r>
                    <a:rPr lang="en-US" dirty="0" smtClean="0">
                      <a:solidFill>
                        <a:prstClr val="black"/>
                      </a:solidFill>
                    </a:rPr>
                    <a:t>Z</a:t>
                  </a:r>
                  <a:r>
                    <a:rPr lang="en-US" altLang="zh-CN" sz="1050" dirty="0" smtClean="0">
                      <a:solidFill>
                        <a:prstClr val="black"/>
                      </a:solidFill>
                    </a:rPr>
                    <a:t>5</a:t>
                  </a:r>
                  <a:endParaRPr lang="en-US" dirty="0">
                    <a:solidFill>
                      <a:prstClr val="black"/>
                    </a:solidFill>
                  </a:endParaRPr>
                </a:p>
              </p:txBody>
            </p:sp>
            <p:sp>
              <p:nvSpPr>
                <p:cNvPr id="143" name="TextBox 142"/>
                <p:cNvSpPr txBox="1"/>
                <p:nvPr/>
              </p:nvSpPr>
              <p:spPr>
                <a:xfrm>
                  <a:off x="3866728" y="4725144"/>
                  <a:ext cx="2362200" cy="369332"/>
                </a:xfrm>
                <a:prstGeom prst="rect">
                  <a:avLst/>
                </a:prstGeom>
                <a:noFill/>
              </p:spPr>
              <p:txBody>
                <a:bodyPr wrap="square" rtlCol="0">
                  <a:spAutoFit/>
                </a:bodyPr>
                <a:lstStyle/>
                <a:p>
                  <a:r>
                    <a:rPr lang="en-US" dirty="0" smtClean="0">
                      <a:solidFill>
                        <a:prstClr val="black"/>
                      </a:solidFill>
                    </a:rPr>
                    <a:t>Z</a:t>
                  </a:r>
                  <a:r>
                    <a:rPr lang="en-US" altLang="zh-CN" sz="1050" dirty="0" smtClean="0">
                      <a:solidFill>
                        <a:prstClr val="black"/>
                      </a:solidFill>
                    </a:rPr>
                    <a:t>10</a:t>
                  </a:r>
                  <a:endParaRPr lang="en-US" dirty="0">
                    <a:solidFill>
                      <a:prstClr val="black"/>
                    </a:solidFill>
                  </a:endParaRPr>
                </a:p>
              </p:txBody>
            </p:sp>
            <p:sp>
              <p:nvSpPr>
                <p:cNvPr id="144" name="TextBox 143"/>
                <p:cNvSpPr txBox="1"/>
                <p:nvPr/>
              </p:nvSpPr>
              <p:spPr>
                <a:xfrm>
                  <a:off x="4323928" y="4725144"/>
                  <a:ext cx="2362200" cy="369332"/>
                </a:xfrm>
                <a:prstGeom prst="rect">
                  <a:avLst/>
                </a:prstGeom>
                <a:noFill/>
              </p:spPr>
              <p:txBody>
                <a:bodyPr wrap="square" rtlCol="0">
                  <a:spAutoFit/>
                </a:bodyPr>
                <a:lstStyle/>
                <a:p>
                  <a:r>
                    <a:rPr lang="en-US" dirty="0" smtClean="0">
                      <a:solidFill>
                        <a:prstClr val="black"/>
                      </a:solidFill>
                    </a:rPr>
                    <a:t>Z</a:t>
                  </a:r>
                  <a:r>
                    <a:rPr lang="en-US" altLang="zh-CN" sz="1050" dirty="0" smtClean="0">
                      <a:solidFill>
                        <a:prstClr val="black"/>
                      </a:solidFill>
                    </a:rPr>
                    <a:t>5</a:t>
                  </a:r>
                  <a:endParaRPr lang="en-US" dirty="0">
                    <a:solidFill>
                      <a:prstClr val="black"/>
                    </a:solidFill>
                  </a:endParaRPr>
                </a:p>
              </p:txBody>
            </p:sp>
            <p:sp>
              <p:nvSpPr>
                <p:cNvPr id="145" name="TextBox 144"/>
                <p:cNvSpPr txBox="1"/>
                <p:nvPr/>
              </p:nvSpPr>
              <p:spPr>
                <a:xfrm>
                  <a:off x="4704928" y="4725144"/>
                  <a:ext cx="2362200" cy="369332"/>
                </a:xfrm>
                <a:prstGeom prst="rect">
                  <a:avLst/>
                </a:prstGeom>
                <a:noFill/>
              </p:spPr>
              <p:txBody>
                <a:bodyPr wrap="square" rtlCol="0">
                  <a:spAutoFit/>
                </a:bodyPr>
                <a:lstStyle/>
                <a:p>
                  <a:r>
                    <a:rPr lang="en-US" dirty="0" smtClean="0">
                      <a:solidFill>
                        <a:prstClr val="black"/>
                      </a:solidFill>
                    </a:rPr>
                    <a:t>Z</a:t>
                  </a:r>
                  <a:r>
                    <a:rPr lang="en-US" altLang="zh-CN" sz="1050" dirty="0" smtClean="0">
                      <a:solidFill>
                        <a:prstClr val="black"/>
                      </a:solidFill>
                    </a:rPr>
                    <a:t>10</a:t>
                  </a:r>
                  <a:endParaRPr lang="en-US" dirty="0">
                    <a:solidFill>
                      <a:prstClr val="black"/>
                    </a:solidFill>
                  </a:endParaRPr>
                </a:p>
              </p:txBody>
            </p:sp>
            <p:sp>
              <p:nvSpPr>
                <p:cNvPr id="146" name="TextBox 145"/>
                <p:cNvSpPr txBox="1"/>
                <p:nvPr/>
              </p:nvSpPr>
              <p:spPr>
                <a:xfrm>
                  <a:off x="5238328" y="4725144"/>
                  <a:ext cx="2362200" cy="369332"/>
                </a:xfrm>
                <a:prstGeom prst="rect">
                  <a:avLst/>
                </a:prstGeom>
                <a:noFill/>
              </p:spPr>
              <p:txBody>
                <a:bodyPr wrap="square" rtlCol="0">
                  <a:spAutoFit/>
                </a:bodyPr>
                <a:lstStyle/>
                <a:p>
                  <a:r>
                    <a:rPr lang="en-US" dirty="0" smtClean="0">
                      <a:solidFill>
                        <a:prstClr val="black"/>
                      </a:solidFill>
                    </a:rPr>
                    <a:t>Z</a:t>
                  </a:r>
                  <a:r>
                    <a:rPr lang="en-US" altLang="zh-CN" sz="1050" dirty="0" smtClean="0">
                      <a:solidFill>
                        <a:prstClr val="black"/>
                      </a:solidFill>
                    </a:rPr>
                    <a:t>5</a:t>
                  </a:r>
                  <a:endParaRPr lang="en-US" dirty="0">
                    <a:solidFill>
                      <a:prstClr val="black"/>
                    </a:solidFill>
                  </a:endParaRPr>
                </a:p>
              </p:txBody>
            </p:sp>
            <p:sp>
              <p:nvSpPr>
                <p:cNvPr id="147" name="TextBox 146"/>
                <p:cNvSpPr txBox="1"/>
                <p:nvPr/>
              </p:nvSpPr>
              <p:spPr>
                <a:xfrm>
                  <a:off x="5619328" y="4725144"/>
                  <a:ext cx="2362200" cy="369332"/>
                </a:xfrm>
                <a:prstGeom prst="rect">
                  <a:avLst/>
                </a:prstGeom>
                <a:noFill/>
              </p:spPr>
              <p:txBody>
                <a:bodyPr wrap="square" rtlCol="0">
                  <a:spAutoFit/>
                </a:bodyPr>
                <a:lstStyle/>
                <a:p>
                  <a:r>
                    <a:rPr lang="en-US" dirty="0" smtClean="0">
                      <a:solidFill>
                        <a:prstClr val="black"/>
                      </a:solidFill>
                    </a:rPr>
                    <a:t>Z</a:t>
                  </a:r>
                  <a:r>
                    <a:rPr lang="en-US" altLang="zh-CN" sz="1050" dirty="0" smtClean="0">
                      <a:solidFill>
                        <a:prstClr val="black"/>
                      </a:solidFill>
                    </a:rPr>
                    <a:t>10</a:t>
                  </a:r>
                  <a:endParaRPr lang="en-US" dirty="0">
                    <a:solidFill>
                      <a:prstClr val="black"/>
                    </a:solidFill>
                  </a:endParaRPr>
                </a:p>
              </p:txBody>
            </p:sp>
            <p:sp>
              <p:nvSpPr>
                <p:cNvPr id="148" name="TextBox 147"/>
                <p:cNvSpPr txBox="1"/>
                <p:nvPr/>
              </p:nvSpPr>
              <p:spPr>
                <a:xfrm>
                  <a:off x="6152728" y="4725144"/>
                  <a:ext cx="2362200" cy="369332"/>
                </a:xfrm>
                <a:prstGeom prst="rect">
                  <a:avLst/>
                </a:prstGeom>
                <a:noFill/>
              </p:spPr>
              <p:txBody>
                <a:bodyPr wrap="square" rtlCol="0">
                  <a:spAutoFit/>
                </a:bodyPr>
                <a:lstStyle/>
                <a:p>
                  <a:r>
                    <a:rPr lang="en-US" dirty="0" smtClean="0">
                      <a:solidFill>
                        <a:prstClr val="black"/>
                      </a:solidFill>
                    </a:rPr>
                    <a:t>Z</a:t>
                  </a:r>
                  <a:r>
                    <a:rPr lang="en-US" altLang="zh-CN" sz="1050" dirty="0" smtClean="0">
                      <a:solidFill>
                        <a:prstClr val="black"/>
                      </a:solidFill>
                    </a:rPr>
                    <a:t>5</a:t>
                  </a:r>
                  <a:endParaRPr lang="en-US" dirty="0">
                    <a:solidFill>
                      <a:prstClr val="black"/>
                    </a:solidFill>
                  </a:endParaRPr>
                </a:p>
              </p:txBody>
            </p:sp>
            <p:sp>
              <p:nvSpPr>
                <p:cNvPr id="152" name="TextBox 151"/>
                <p:cNvSpPr txBox="1"/>
                <p:nvPr/>
              </p:nvSpPr>
              <p:spPr>
                <a:xfrm>
                  <a:off x="818728" y="5258544"/>
                  <a:ext cx="228600" cy="307777"/>
                </a:xfrm>
                <a:prstGeom prst="rect">
                  <a:avLst/>
                </a:prstGeom>
                <a:noFill/>
              </p:spPr>
              <p:txBody>
                <a:bodyPr wrap="square" rtlCol="0">
                  <a:spAutoFit/>
                </a:bodyPr>
                <a:lstStyle/>
                <a:p>
                  <a:r>
                    <a:rPr lang="en-US" altLang="zh-CN" sz="1400" dirty="0" smtClean="0">
                      <a:solidFill>
                        <a:prstClr val="black"/>
                      </a:solidFill>
                    </a:rPr>
                    <a:t>0</a:t>
                  </a:r>
                  <a:endParaRPr lang="zh-CN" altLang="en-US" sz="1400" dirty="0">
                    <a:solidFill>
                      <a:prstClr val="black"/>
                    </a:solidFill>
                  </a:endParaRPr>
                </a:p>
              </p:txBody>
            </p:sp>
            <p:sp>
              <p:nvSpPr>
                <p:cNvPr id="153" name="TextBox 152"/>
                <p:cNvSpPr txBox="1"/>
                <p:nvPr/>
              </p:nvSpPr>
              <p:spPr>
                <a:xfrm>
                  <a:off x="1199728" y="5258544"/>
                  <a:ext cx="762000" cy="307777"/>
                </a:xfrm>
                <a:prstGeom prst="rect">
                  <a:avLst/>
                </a:prstGeom>
                <a:noFill/>
              </p:spPr>
              <p:txBody>
                <a:bodyPr wrap="square" rtlCol="0">
                  <a:spAutoFit/>
                </a:bodyPr>
                <a:lstStyle/>
                <a:p>
                  <a:r>
                    <a:rPr lang="en-US" altLang="zh-CN" sz="1400" dirty="0" smtClean="0">
                      <a:solidFill>
                        <a:prstClr val="black"/>
                      </a:solidFill>
                    </a:rPr>
                    <a:t>1.78</a:t>
                  </a:r>
                  <a:endParaRPr lang="zh-CN" altLang="en-US" sz="1400" dirty="0">
                    <a:solidFill>
                      <a:prstClr val="black"/>
                    </a:solidFill>
                  </a:endParaRPr>
                </a:p>
              </p:txBody>
            </p:sp>
            <p:sp>
              <p:nvSpPr>
                <p:cNvPr id="154" name="TextBox 153"/>
                <p:cNvSpPr txBox="1"/>
                <p:nvPr/>
              </p:nvSpPr>
              <p:spPr>
                <a:xfrm>
                  <a:off x="1656928" y="5258544"/>
                  <a:ext cx="762000" cy="307777"/>
                </a:xfrm>
                <a:prstGeom prst="rect">
                  <a:avLst/>
                </a:prstGeom>
                <a:noFill/>
              </p:spPr>
              <p:txBody>
                <a:bodyPr wrap="square" rtlCol="0">
                  <a:spAutoFit/>
                </a:bodyPr>
                <a:lstStyle/>
                <a:p>
                  <a:r>
                    <a:rPr lang="en-US" altLang="zh-CN" sz="1400" dirty="0" smtClean="0">
                      <a:solidFill>
                        <a:prstClr val="black"/>
                      </a:solidFill>
                    </a:rPr>
                    <a:t>24.08</a:t>
                  </a:r>
                  <a:endParaRPr lang="zh-CN" altLang="en-US" sz="1400" dirty="0">
                    <a:solidFill>
                      <a:prstClr val="black"/>
                    </a:solidFill>
                  </a:endParaRPr>
                </a:p>
              </p:txBody>
            </p:sp>
            <p:sp>
              <p:nvSpPr>
                <p:cNvPr id="155" name="TextBox 154"/>
                <p:cNvSpPr txBox="1"/>
                <p:nvPr/>
              </p:nvSpPr>
              <p:spPr>
                <a:xfrm>
                  <a:off x="2266528" y="5258544"/>
                  <a:ext cx="228600" cy="307777"/>
                </a:xfrm>
                <a:prstGeom prst="rect">
                  <a:avLst/>
                </a:prstGeom>
                <a:noFill/>
              </p:spPr>
              <p:txBody>
                <a:bodyPr wrap="square" rtlCol="0">
                  <a:spAutoFit/>
                </a:bodyPr>
                <a:lstStyle/>
                <a:p>
                  <a:r>
                    <a:rPr lang="en-US" altLang="zh-CN" sz="1400" dirty="0" smtClean="0">
                      <a:solidFill>
                        <a:prstClr val="black"/>
                      </a:solidFill>
                    </a:rPr>
                    <a:t>0</a:t>
                  </a:r>
                  <a:endParaRPr lang="zh-CN" altLang="en-US" sz="1400" dirty="0">
                    <a:solidFill>
                      <a:prstClr val="black"/>
                    </a:solidFill>
                  </a:endParaRPr>
                </a:p>
              </p:txBody>
            </p:sp>
            <p:sp>
              <p:nvSpPr>
                <p:cNvPr id="156" name="TextBox 155"/>
                <p:cNvSpPr txBox="1"/>
                <p:nvPr/>
              </p:nvSpPr>
              <p:spPr>
                <a:xfrm>
                  <a:off x="2495128" y="5258544"/>
                  <a:ext cx="762000" cy="307777"/>
                </a:xfrm>
                <a:prstGeom prst="rect">
                  <a:avLst/>
                </a:prstGeom>
                <a:noFill/>
              </p:spPr>
              <p:txBody>
                <a:bodyPr wrap="square" rtlCol="0">
                  <a:spAutoFit/>
                </a:bodyPr>
                <a:lstStyle/>
                <a:p>
                  <a:r>
                    <a:rPr lang="en-US" altLang="zh-CN" sz="1400" dirty="0" smtClean="0">
                      <a:solidFill>
                        <a:prstClr val="black"/>
                      </a:solidFill>
                    </a:rPr>
                    <a:t>1.08</a:t>
                  </a:r>
                  <a:endParaRPr lang="zh-CN" altLang="en-US" sz="1400" dirty="0">
                    <a:solidFill>
                      <a:prstClr val="black"/>
                    </a:solidFill>
                  </a:endParaRPr>
                </a:p>
              </p:txBody>
            </p:sp>
            <p:sp>
              <p:nvSpPr>
                <p:cNvPr id="157" name="TextBox 156"/>
                <p:cNvSpPr txBox="1"/>
                <p:nvPr/>
              </p:nvSpPr>
              <p:spPr>
                <a:xfrm>
                  <a:off x="2952328" y="5258544"/>
                  <a:ext cx="762000" cy="307777"/>
                </a:xfrm>
                <a:prstGeom prst="rect">
                  <a:avLst/>
                </a:prstGeom>
                <a:noFill/>
              </p:spPr>
              <p:txBody>
                <a:bodyPr wrap="square" rtlCol="0">
                  <a:spAutoFit/>
                </a:bodyPr>
                <a:lstStyle/>
                <a:p>
                  <a:r>
                    <a:rPr lang="en-US" altLang="zh-CN" sz="1400" dirty="0" smtClean="0">
                      <a:solidFill>
                        <a:prstClr val="black"/>
                      </a:solidFill>
                    </a:rPr>
                    <a:t>2.86</a:t>
                  </a:r>
                  <a:endParaRPr lang="zh-CN" altLang="en-US" sz="1400" dirty="0">
                    <a:solidFill>
                      <a:prstClr val="black"/>
                    </a:solidFill>
                  </a:endParaRPr>
                </a:p>
              </p:txBody>
            </p:sp>
            <p:sp>
              <p:nvSpPr>
                <p:cNvPr id="158" name="TextBox 157"/>
                <p:cNvSpPr txBox="1"/>
                <p:nvPr/>
              </p:nvSpPr>
              <p:spPr>
                <a:xfrm>
                  <a:off x="3409528" y="5258544"/>
                  <a:ext cx="762000" cy="307777"/>
                </a:xfrm>
                <a:prstGeom prst="rect">
                  <a:avLst/>
                </a:prstGeom>
                <a:noFill/>
              </p:spPr>
              <p:txBody>
                <a:bodyPr wrap="square" rtlCol="0">
                  <a:spAutoFit/>
                </a:bodyPr>
                <a:lstStyle/>
                <a:p>
                  <a:r>
                    <a:rPr lang="en-US" altLang="zh-CN" sz="1400" dirty="0" smtClean="0">
                      <a:solidFill>
                        <a:prstClr val="black"/>
                      </a:solidFill>
                    </a:rPr>
                    <a:t>25.16</a:t>
                  </a:r>
                  <a:endParaRPr lang="zh-CN" altLang="en-US" sz="1400" dirty="0">
                    <a:solidFill>
                      <a:prstClr val="black"/>
                    </a:solidFill>
                  </a:endParaRPr>
                </a:p>
              </p:txBody>
            </p:sp>
            <p:sp>
              <p:nvSpPr>
                <p:cNvPr id="159" name="TextBox 158"/>
                <p:cNvSpPr txBox="1"/>
                <p:nvPr/>
              </p:nvSpPr>
              <p:spPr>
                <a:xfrm>
                  <a:off x="3942928" y="5258544"/>
                  <a:ext cx="762000" cy="307777"/>
                </a:xfrm>
                <a:prstGeom prst="rect">
                  <a:avLst/>
                </a:prstGeom>
                <a:noFill/>
              </p:spPr>
              <p:txBody>
                <a:bodyPr wrap="square" rtlCol="0">
                  <a:spAutoFit/>
                </a:bodyPr>
                <a:lstStyle/>
                <a:p>
                  <a:r>
                    <a:rPr lang="en-US" altLang="zh-CN" sz="1400" dirty="0" smtClean="0">
                      <a:solidFill>
                        <a:prstClr val="black"/>
                      </a:solidFill>
                    </a:rPr>
                    <a:t>1.08</a:t>
                  </a:r>
                  <a:endParaRPr lang="zh-CN" altLang="en-US" sz="1400" dirty="0">
                    <a:solidFill>
                      <a:prstClr val="black"/>
                    </a:solidFill>
                  </a:endParaRPr>
                </a:p>
              </p:txBody>
            </p:sp>
            <p:sp>
              <p:nvSpPr>
                <p:cNvPr id="160" name="TextBox 159"/>
                <p:cNvSpPr txBox="1"/>
                <p:nvPr/>
              </p:nvSpPr>
              <p:spPr>
                <a:xfrm>
                  <a:off x="4323928" y="5258544"/>
                  <a:ext cx="762000" cy="307777"/>
                </a:xfrm>
                <a:prstGeom prst="rect">
                  <a:avLst/>
                </a:prstGeom>
                <a:noFill/>
              </p:spPr>
              <p:txBody>
                <a:bodyPr wrap="square" rtlCol="0">
                  <a:spAutoFit/>
                </a:bodyPr>
                <a:lstStyle/>
                <a:p>
                  <a:r>
                    <a:rPr lang="en-US" altLang="zh-CN" sz="1400" dirty="0" smtClean="0">
                      <a:solidFill>
                        <a:prstClr val="black"/>
                      </a:solidFill>
                    </a:rPr>
                    <a:t>2.04</a:t>
                  </a:r>
                  <a:endParaRPr lang="zh-CN" altLang="en-US" sz="1400" dirty="0">
                    <a:solidFill>
                      <a:prstClr val="black"/>
                    </a:solidFill>
                  </a:endParaRPr>
                </a:p>
              </p:txBody>
            </p:sp>
            <p:sp>
              <p:nvSpPr>
                <p:cNvPr id="161" name="TextBox 160"/>
                <p:cNvSpPr txBox="1"/>
                <p:nvPr/>
              </p:nvSpPr>
              <p:spPr>
                <a:xfrm>
                  <a:off x="4704928" y="5258544"/>
                  <a:ext cx="762000" cy="307777"/>
                </a:xfrm>
                <a:prstGeom prst="rect">
                  <a:avLst/>
                </a:prstGeom>
                <a:noFill/>
              </p:spPr>
              <p:txBody>
                <a:bodyPr wrap="square" rtlCol="0">
                  <a:spAutoFit/>
                </a:bodyPr>
                <a:lstStyle/>
                <a:p>
                  <a:r>
                    <a:rPr lang="en-US" altLang="zh-CN" sz="1400" dirty="0" smtClean="0">
                      <a:solidFill>
                        <a:prstClr val="black"/>
                      </a:solidFill>
                    </a:rPr>
                    <a:t>3.82</a:t>
                  </a:r>
                  <a:endParaRPr lang="zh-CN" altLang="en-US" sz="1400" dirty="0">
                    <a:solidFill>
                      <a:prstClr val="black"/>
                    </a:solidFill>
                  </a:endParaRPr>
                </a:p>
              </p:txBody>
            </p:sp>
            <p:sp>
              <p:nvSpPr>
                <p:cNvPr id="162" name="TextBox 161"/>
                <p:cNvSpPr txBox="1"/>
                <p:nvPr/>
              </p:nvSpPr>
              <p:spPr>
                <a:xfrm>
                  <a:off x="5162128" y="5258544"/>
                  <a:ext cx="762000" cy="307777"/>
                </a:xfrm>
                <a:prstGeom prst="rect">
                  <a:avLst/>
                </a:prstGeom>
                <a:noFill/>
              </p:spPr>
              <p:txBody>
                <a:bodyPr wrap="square" rtlCol="0">
                  <a:spAutoFit/>
                </a:bodyPr>
                <a:lstStyle/>
                <a:p>
                  <a:r>
                    <a:rPr lang="en-US" altLang="zh-CN" sz="1400" dirty="0" smtClean="0">
                      <a:solidFill>
                        <a:prstClr val="black"/>
                      </a:solidFill>
                    </a:rPr>
                    <a:t>26.12</a:t>
                  </a:r>
                  <a:endParaRPr lang="zh-CN" altLang="en-US" sz="1400" dirty="0">
                    <a:solidFill>
                      <a:prstClr val="black"/>
                    </a:solidFill>
                  </a:endParaRPr>
                </a:p>
              </p:txBody>
            </p:sp>
            <p:sp>
              <p:nvSpPr>
                <p:cNvPr id="163" name="TextBox 162"/>
                <p:cNvSpPr txBox="1"/>
                <p:nvPr/>
              </p:nvSpPr>
              <p:spPr>
                <a:xfrm>
                  <a:off x="5695528" y="5258544"/>
                  <a:ext cx="762000" cy="307777"/>
                </a:xfrm>
                <a:prstGeom prst="rect">
                  <a:avLst/>
                </a:prstGeom>
                <a:noFill/>
              </p:spPr>
              <p:txBody>
                <a:bodyPr wrap="square" rtlCol="0">
                  <a:spAutoFit/>
                </a:bodyPr>
                <a:lstStyle/>
                <a:p>
                  <a:r>
                    <a:rPr lang="en-US" altLang="zh-CN" sz="1400" dirty="0" smtClean="0">
                      <a:solidFill>
                        <a:prstClr val="black"/>
                      </a:solidFill>
                    </a:rPr>
                    <a:t>2.04</a:t>
                  </a:r>
                  <a:endParaRPr lang="zh-CN" altLang="en-US" sz="1400" dirty="0">
                    <a:solidFill>
                      <a:prstClr val="black"/>
                    </a:solidFill>
                  </a:endParaRPr>
                </a:p>
              </p:txBody>
            </p:sp>
            <p:sp>
              <p:nvSpPr>
                <p:cNvPr id="164" name="TextBox 163"/>
                <p:cNvSpPr txBox="1"/>
                <p:nvPr/>
              </p:nvSpPr>
              <p:spPr>
                <a:xfrm>
                  <a:off x="6152728" y="5258544"/>
                  <a:ext cx="228600" cy="307777"/>
                </a:xfrm>
                <a:prstGeom prst="rect">
                  <a:avLst/>
                </a:prstGeom>
                <a:noFill/>
              </p:spPr>
              <p:txBody>
                <a:bodyPr wrap="square" rtlCol="0">
                  <a:spAutoFit/>
                </a:bodyPr>
                <a:lstStyle/>
                <a:p>
                  <a:r>
                    <a:rPr lang="en-US" altLang="zh-CN" sz="1400" dirty="0" smtClean="0">
                      <a:solidFill>
                        <a:prstClr val="black"/>
                      </a:solidFill>
                    </a:rPr>
                    <a:t>0</a:t>
                  </a:r>
                  <a:endParaRPr lang="zh-CN" altLang="en-US" sz="1400" dirty="0">
                    <a:solidFill>
                      <a:prstClr val="black"/>
                    </a:solidFill>
                  </a:endParaRPr>
                </a:p>
              </p:txBody>
            </p:sp>
            <p:sp>
              <p:nvSpPr>
                <p:cNvPr id="165" name="TextBox 164"/>
                <p:cNvSpPr txBox="1"/>
                <p:nvPr/>
              </p:nvSpPr>
              <p:spPr>
                <a:xfrm>
                  <a:off x="6533728" y="5258544"/>
                  <a:ext cx="762000" cy="307777"/>
                </a:xfrm>
                <a:prstGeom prst="rect">
                  <a:avLst/>
                </a:prstGeom>
                <a:noFill/>
              </p:spPr>
              <p:txBody>
                <a:bodyPr wrap="square" rtlCol="0">
                  <a:spAutoFit/>
                </a:bodyPr>
                <a:lstStyle/>
                <a:p>
                  <a:r>
                    <a:rPr lang="en-US" altLang="zh-CN" sz="1400" dirty="0" smtClean="0">
                      <a:solidFill>
                        <a:prstClr val="black"/>
                      </a:solidFill>
                    </a:rPr>
                    <a:t>1.78</a:t>
                  </a:r>
                  <a:endParaRPr lang="zh-CN" altLang="en-US" sz="1400" dirty="0">
                    <a:solidFill>
                      <a:prstClr val="black"/>
                    </a:solidFill>
                  </a:endParaRPr>
                </a:p>
              </p:txBody>
            </p:sp>
            <p:sp>
              <p:nvSpPr>
                <p:cNvPr id="166" name="TextBox 165"/>
                <p:cNvSpPr txBox="1"/>
                <p:nvPr/>
              </p:nvSpPr>
              <p:spPr>
                <a:xfrm>
                  <a:off x="6990928" y="5258544"/>
                  <a:ext cx="762000" cy="307777"/>
                </a:xfrm>
                <a:prstGeom prst="rect">
                  <a:avLst/>
                </a:prstGeom>
                <a:noFill/>
              </p:spPr>
              <p:txBody>
                <a:bodyPr wrap="square" rtlCol="0">
                  <a:spAutoFit/>
                </a:bodyPr>
                <a:lstStyle/>
                <a:p>
                  <a:r>
                    <a:rPr lang="en-US" altLang="zh-CN" sz="1400" dirty="0" smtClean="0">
                      <a:solidFill>
                        <a:prstClr val="black"/>
                      </a:solidFill>
                    </a:rPr>
                    <a:t>24.08</a:t>
                  </a:r>
                  <a:endParaRPr lang="zh-CN" altLang="en-US" sz="1400" dirty="0">
                    <a:solidFill>
                      <a:prstClr val="black"/>
                    </a:solidFill>
                  </a:endParaRPr>
                </a:p>
              </p:txBody>
            </p:sp>
            <p:sp>
              <p:nvSpPr>
                <p:cNvPr id="167" name="TextBox 166"/>
                <p:cNvSpPr txBox="1"/>
                <p:nvPr/>
              </p:nvSpPr>
              <p:spPr>
                <a:xfrm>
                  <a:off x="7676728" y="5258544"/>
                  <a:ext cx="228600" cy="307777"/>
                </a:xfrm>
                <a:prstGeom prst="rect">
                  <a:avLst/>
                </a:prstGeom>
                <a:noFill/>
              </p:spPr>
              <p:txBody>
                <a:bodyPr wrap="square" rtlCol="0">
                  <a:spAutoFit/>
                </a:bodyPr>
                <a:lstStyle/>
                <a:p>
                  <a:r>
                    <a:rPr lang="en-US" altLang="zh-CN" sz="1400" dirty="0" smtClean="0">
                      <a:solidFill>
                        <a:prstClr val="black"/>
                      </a:solidFill>
                    </a:rPr>
                    <a:t>0</a:t>
                  </a:r>
                  <a:endParaRPr lang="zh-CN" altLang="en-US" sz="1400" dirty="0">
                    <a:solidFill>
                      <a:prstClr val="black"/>
                    </a:solidFill>
                  </a:endParaRPr>
                </a:p>
              </p:txBody>
            </p:sp>
            <p:sp>
              <p:nvSpPr>
                <p:cNvPr id="168" name="圆角矩形 167"/>
                <p:cNvSpPr/>
                <p:nvPr/>
              </p:nvSpPr>
              <p:spPr>
                <a:xfrm>
                  <a:off x="2495128" y="2515344"/>
                  <a:ext cx="3886200" cy="228600"/>
                </a:xfrm>
                <a:prstGeom prst="roundRect">
                  <a:avLst/>
                </a:prstGeom>
                <a:noFill/>
                <a:ln>
                  <a:solidFill>
                    <a:schemeClr val="bg2">
                      <a:lumMod val="9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9" name="圆角矩形 168"/>
                <p:cNvSpPr/>
                <p:nvPr/>
              </p:nvSpPr>
              <p:spPr>
                <a:xfrm>
                  <a:off x="1580728" y="3277344"/>
                  <a:ext cx="304800" cy="228600"/>
                </a:xfrm>
                <a:prstGeom prst="roundRect">
                  <a:avLst/>
                </a:prstGeom>
                <a:noFill/>
                <a:ln>
                  <a:solidFill>
                    <a:schemeClr val="bg2">
                      <a:lumMod val="9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0" name="圆角矩形 169"/>
                <p:cNvSpPr/>
                <p:nvPr/>
              </p:nvSpPr>
              <p:spPr>
                <a:xfrm>
                  <a:off x="3409528" y="3277344"/>
                  <a:ext cx="304800" cy="228600"/>
                </a:xfrm>
                <a:prstGeom prst="roundRect">
                  <a:avLst/>
                </a:prstGeom>
                <a:noFill/>
                <a:ln>
                  <a:solidFill>
                    <a:schemeClr val="bg2">
                      <a:lumMod val="9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1" name="圆角矩形 170"/>
                <p:cNvSpPr/>
                <p:nvPr/>
              </p:nvSpPr>
              <p:spPr>
                <a:xfrm>
                  <a:off x="5085928" y="3277344"/>
                  <a:ext cx="304800" cy="228600"/>
                </a:xfrm>
                <a:prstGeom prst="roundRect">
                  <a:avLst/>
                </a:prstGeom>
                <a:noFill/>
                <a:ln>
                  <a:solidFill>
                    <a:schemeClr val="bg2">
                      <a:lumMod val="9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2" name="圆角矩形 171"/>
                <p:cNvSpPr/>
                <p:nvPr/>
              </p:nvSpPr>
              <p:spPr>
                <a:xfrm>
                  <a:off x="6990928" y="3277344"/>
                  <a:ext cx="304800" cy="228600"/>
                </a:xfrm>
                <a:prstGeom prst="roundRect">
                  <a:avLst/>
                </a:prstGeom>
                <a:noFill/>
                <a:ln>
                  <a:solidFill>
                    <a:schemeClr val="bg2">
                      <a:lumMod val="9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3" name="圆角矩形 172"/>
                <p:cNvSpPr/>
                <p:nvPr/>
              </p:nvSpPr>
              <p:spPr>
                <a:xfrm>
                  <a:off x="1123528" y="4420344"/>
                  <a:ext cx="1219200" cy="228600"/>
                </a:xfrm>
                <a:prstGeom prst="roundRect">
                  <a:avLst/>
                </a:prstGeom>
                <a:noFill/>
                <a:ln>
                  <a:solidFill>
                    <a:schemeClr val="bg2">
                      <a:lumMod val="9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4" name="圆角矩形 173"/>
                <p:cNvSpPr/>
                <p:nvPr/>
              </p:nvSpPr>
              <p:spPr>
                <a:xfrm>
                  <a:off x="2952328" y="4420344"/>
                  <a:ext cx="1219200" cy="228600"/>
                </a:xfrm>
                <a:prstGeom prst="roundRect">
                  <a:avLst/>
                </a:prstGeom>
                <a:noFill/>
                <a:ln>
                  <a:solidFill>
                    <a:schemeClr val="bg2">
                      <a:lumMod val="9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5" name="圆角矩形 174"/>
                <p:cNvSpPr/>
                <p:nvPr/>
              </p:nvSpPr>
              <p:spPr>
                <a:xfrm>
                  <a:off x="4628728" y="4420344"/>
                  <a:ext cx="1219200" cy="228600"/>
                </a:xfrm>
                <a:prstGeom prst="roundRect">
                  <a:avLst/>
                </a:prstGeom>
                <a:noFill/>
                <a:ln>
                  <a:solidFill>
                    <a:schemeClr val="bg2">
                      <a:lumMod val="9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6" name="圆角矩形 175"/>
                <p:cNvSpPr/>
                <p:nvPr/>
              </p:nvSpPr>
              <p:spPr>
                <a:xfrm>
                  <a:off x="6457528" y="4420344"/>
                  <a:ext cx="1219200" cy="228600"/>
                </a:xfrm>
                <a:prstGeom prst="roundRect">
                  <a:avLst/>
                </a:prstGeom>
                <a:noFill/>
                <a:ln>
                  <a:solidFill>
                    <a:schemeClr val="bg2">
                      <a:lumMod val="9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21" name="TextBox 120"/>
              <p:cNvSpPr txBox="1"/>
              <p:nvPr/>
            </p:nvSpPr>
            <p:spPr>
              <a:xfrm>
                <a:off x="7219528" y="3124944"/>
                <a:ext cx="2362200" cy="369332"/>
              </a:xfrm>
              <a:prstGeom prst="rect">
                <a:avLst/>
              </a:prstGeom>
              <a:noFill/>
            </p:spPr>
            <p:txBody>
              <a:bodyPr wrap="square" rtlCol="0">
                <a:spAutoFit/>
              </a:bodyPr>
              <a:lstStyle/>
              <a:p>
                <a:r>
                  <a:rPr lang="en-US" b="1" dirty="0" smtClean="0">
                    <a:solidFill>
                      <a:srgbClr val="4F81BD"/>
                    </a:solidFill>
                  </a:rPr>
                  <a:t>Defender</a:t>
                </a:r>
                <a:endParaRPr lang="en-US" b="1" dirty="0">
                  <a:solidFill>
                    <a:srgbClr val="4F81BD"/>
                  </a:solidFill>
                </a:endParaRPr>
              </a:p>
            </p:txBody>
          </p:sp>
          <p:sp>
            <p:nvSpPr>
              <p:cNvPr id="123" name="TextBox 122"/>
              <p:cNvSpPr txBox="1"/>
              <p:nvPr/>
            </p:nvSpPr>
            <p:spPr>
              <a:xfrm>
                <a:off x="7600528" y="4344144"/>
                <a:ext cx="2362200" cy="369332"/>
              </a:xfrm>
              <a:prstGeom prst="rect">
                <a:avLst/>
              </a:prstGeom>
              <a:noFill/>
            </p:spPr>
            <p:txBody>
              <a:bodyPr wrap="square" rtlCol="0">
                <a:spAutoFit/>
              </a:bodyPr>
              <a:lstStyle/>
              <a:p>
                <a:r>
                  <a:rPr lang="en-US" altLang="zh-CN" b="1" dirty="0" smtClean="0">
                    <a:solidFill>
                      <a:srgbClr val="C00000"/>
                    </a:solidFill>
                  </a:rPr>
                  <a:t>Attacker</a:t>
                </a:r>
              </a:p>
            </p:txBody>
          </p:sp>
        </p:grpSp>
        <p:sp>
          <p:nvSpPr>
            <p:cNvPr id="7" name="矩形 6"/>
            <p:cNvSpPr/>
            <p:nvPr/>
          </p:nvSpPr>
          <p:spPr>
            <a:xfrm>
              <a:off x="1509675" y="5661248"/>
              <a:ext cx="6111801" cy="369332"/>
            </a:xfrm>
            <a:prstGeom prst="rect">
              <a:avLst/>
            </a:prstGeom>
          </p:spPr>
          <p:txBody>
            <a:bodyPr wrap="none">
              <a:spAutoFit/>
            </a:bodyPr>
            <a:lstStyle/>
            <a:p>
              <a:r>
                <a:rPr lang="en-US" altLang="zh-CN" b="1" dirty="0">
                  <a:solidFill>
                    <a:prstClr val="black"/>
                  </a:solidFill>
                  <a:latin typeface="Cambria" panose="02040503050406030204" pitchFamily="18" charset="0"/>
                </a:rPr>
                <a:t>Fig. </a:t>
              </a:r>
              <a:r>
                <a:rPr lang="en-US" altLang="zh-CN" b="1" dirty="0" smtClean="0">
                  <a:solidFill>
                    <a:prstClr val="black"/>
                  </a:solidFill>
                  <a:latin typeface="Cambria" panose="02040503050406030204" pitchFamily="18" charset="0"/>
                </a:rPr>
                <a:t>12 Game tree of the jamming attacker and defender </a:t>
              </a:r>
              <a:endParaRPr lang="zh-CN" altLang="en-US" dirty="0">
                <a:solidFill>
                  <a:prstClr val="black"/>
                </a:solidFill>
              </a:endParaRPr>
            </a:p>
          </p:txBody>
        </p:sp>
      </p:grpSp>
      <p:sp>
        <p:nvSpPr>
          <p:cNvPr id="177" name="矩形 176"/>
          <p:cNvSpPr/>
          <p:nvPr/>
        </p:nvSpPr>
        <p:spPr>
          <a:xfrm>
            <a:off x="338400" y="5478332"/>
            <a:ext cx="8348400" cy="830997"/>
          </a:xfrm>
          <a:prstGeom prst="rect">
            <a:avLst/>
          </a:prstGeom>
        </p:spPr>
        <p:txBody>
          <a:bodyPr wrap="square">
            <a:spAutoFit/>
          </a:bodyPr>
          <a:lstStyle/>
          <a:p>
            <a:r>
              <a:rPr lang="en-US" altLang="zh-CN" sz="2400" b="1" dirty="0" smtClean="0">
                <a:solidFill>
                  <a:srgbClr val="FF0000"/>
                </a:solidFill>
                <a:latin typeface="Cambria" panose="02040503050406030204" pitchFamily="18" charset="0"/>
              </a:rPr>
              <a:t>We can get the average value of the outcome of the game J=1.53.</a:t>
            </a:r>
          </a:p>
        </p:txBody>
      </p:sp>
    </p:spTree>
    <p:extLst>
      <p:ext uri="{BB962C8B-B14F-4D97-AF65-F5344CB8AC3E}">
        <p14:creationId xmlns:p14="http://schemas.microsoft.com/office/powerpoint/2010/main" xmlns="" val="1815065104"/>
      </p:ext>
    </p:extLst>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Rectangle 2"/>
          <p:cNvSpPr>
            <a:spLocks noGrp="1" noChangeArrowheads="1"/>
          </p:cNvSpPr>
          <p:nvPr>
            <p:ph type="title"/>
          </p:nvPr>
        </p:nvSpPr>
        <p:spPr/>
        <p:txBody>
          <a:bodyPr/>
          <a:lstStyle/>
          <a:p>
            <a:r>
              <a:rPr lang="en-US" altLang="ko-KR" sz="3800" smtClean="0"/>
              <a:t>Repeated Game Basics</a:t>
            </a:r>
          </a:p>
        </p:txBody>
      </p:sp>
      <p:sp>
        <p:nvSpPr>
          <p:cNvPr id="77827" name="Rectangle 4"/>
          <p:cNvSpPr>
            <a:spLocks noGrp="1" noChangeArrowheads="1"/>
          </p:cNvSpPr>
          <p:nvPr>
            <p:ph type="body" idx="1"/>
          </p:nvPr>
        </p:nvSpPr>
        <p:spPr>
          <a:xfrm>
            <a:off x="338400" y="1080000"/>
            <a:ext cx="8348400" cy="5745480"/>
          </a:xfrm>
        </p:spPr>
        <p:txBody>
          <a:bodyPr/>
          <a:lstStyle/>
          <a:p>
            <a:r>
              <a:rPr lang="en-US" altLang="ko-KR" b="0" dirty="0" smtClean="0">
                <a:latin typeface="Calibri" panose="020F0502020204030204" pitchFamily="34" charset="0"/>
                <a:ea typeface="Gulim" pitchFamily="34" charset="-127"/>
              </a:rPr>
              <a:t>Repeated game: average utility (power in our case) over time. </a:t>
            </a:r>
          </a:p>
          <a:p>
            <a:pPr>
              <a:buFont typeface="Wingdings" pitchFamily="2" charset="2"/>
              <a:buNone/>
            </a:pPr>
            <a:r>
              <a:rPr lang="en-US" altLang="ko-KR" sz="2000" b="0" dirty="0" smtClean="0">
                <a:latin typeface="Calibri" panose="020F0502020204030204" pitchFamily="34" charset="0"/>
                <a:ea typeface="Gulim" pitchFamily="34" charset="-127"/>
              </a:rPr>
              <a:t>	Discounting factor </a:t>
            </a:r>
            <a:r>
              <a:rPr lang="en-US" altLang="ko-KR" sz="2000" b="0" dirty="0" smtClean="0">
                <a:latin typeface="Calibri" panose="020F0502020204030204" pitchFamily="34" charset="0"/>
                <a:ea typeface="Gulim" pitchFamily="34" charset="-127"/>
                <a:sym typeface="Symbol" pitchFamily="18" charset="2"/>
              </a:rPr>
              <a:t></a:t>
            </a:r>
          </a:p>
          <a:p>
            <a:r>
              <a:rPr lang="en-US" altLang="ko-KR" b="0" dirty="0" smtClean="0">
                <a:latin typeface="Calibri" panose="020F0502020204030204" pitchFamily="34" charset="0"/>
                <a:ea typeface="Gulim" pitchFamily="34" charset="-127"/>
                <a:sym typeface="Symbol" pitchFamily="18" charset="2"/>
              </a:rPr>
              <a:t>Folk theorem</a:t>
            </a:r>
          </a:p>
          <a:p>
            <a:pPr lvl="1"/>
            <a:r>
              <a:rPr lang="en-US" altLang="ko-KR" sz="2000" dirty="0" smtClean="0">
                <a:latin typeface="Calibri" panose="020F0502020204030204" pitchFamily="34" charset="0"/>
                <a:ea typeface="Gulim" pitchFamily="34" charset="-127"/>
                <a:sym typeface="Symbol" pitchFamily="18" charset="2"/>
              </a:rPr>
              <a:t>Ensure cooperation by </a:t>
            </a:r>
            <a:r>
              <a:rPr lang="en-US" altLang="ko-KR" sz="2000" dirty="0" smtClean="0">
                <a:solidFill>
                  <a:srgbClr val="0000FF"/>
                </a:solidFill>
                <a:latin typeface="Calibri" panose="020F0502020204030204" pitchFamily="34" charset="0"/>
                <a:ea typeface="Gulim" pitchFamily="34" charset="-127"/>
                <a:sym typeface="Symbol" pitchFamily="18" charset="2"/>
              </a:rPr>
              <a:t>threat of future punishment</a:t>
            </a:r>
            <a:r>
              <a:rPr lang="en-US" altLang="ko-KR" sz="2000" dirty="0" smtClean="0">
                <a:solidFill>
                  <a:srgbClr val="FF0000"/>
                </a:solidFill>
                <a:latin typeface="Calibri" panose="020F0502020204030204" pitchFamily="34" charset="0"/>
                <a:ea typeface="Gulim" pitchFamily="34" charset="-127"/>
                <a:sym typeface="Symbol" pitchFamily="18" charset="2"/>
              </a:rPr>
              <a:t>.</a:t>
            </a:r>
          </a:p>
          <a:p>
            <a:pPr lvl="1"/>
            <a:r>
              <a:rPr lang="en-US" altLang="ko-KR" sz="2000" dirty="0" smtClean="0">
                <a:latin typeface="Calibri" panose="020F0502020204030204" pitchFamily="34" charset="0"/>
                <a:ea typeface="Gulim" pitchFamily="34" charset="-127"/>
                <a:sym typeface="Symbol" pitchFamily="18" charset="2"/>
              </a:rPr>
              <a:t>Any feasible solution can be enforced by repeated game</a:t>
            </a:r>
          </a:p>
          <a:p>
            <a:pPr>
              <a:lnSpc>
                <a:spcPct val="80000"/>
              </a:lnSpc>
              <a:spcBef>
                <a:spcPct val="14000"/>
              </a:spcBef>
              <a:spcAft>
                <a:spcPct val="14000"/>
              </a:spcAft>
            </a:pPr>
            <a:r>
              <a:rPr lang="en-US" altLang="ko-KR" b="0" dirty="0" smtClean="0">
                <a:solidFill>
                  <a:srgbClr val="0000FF"/>
                </a:solidFill>
                <a:latin typeface="Calibri" panose="020F0502020204030204" pitchFamily="34" charset="0"/>
                <a:ea typeface="Gulim" pitchFamily="34" charset="-127"/>
              </a:rPr>
              <a:t>Enforcing Cooperation by Punishment</a:t>
            </a:r>
          </a:p>
          <a:p>
            <a:pPr lvl="1">
              <a:lnSpc>
                <a:spcPct val="80000"/>
              </a:lnSpc>
              <a:spcBef>
                <a:spcPct val="14000"/>
              </a:spcBef>
              <a:spcAft>
                <a:spcPct val="14000"/>
              </a:spcAft>
              <a:buSzPct val="75000"/>
              <a:buFont typeface="Symbol" pitchFamily="18" charset="2"/>
              <a:buChar char="-"/>
            </a:pPr>
            <a:r>
              <a:rPr lang="en-US" altLang="ko-KR" sz="2000" dirty="0" smtClean="0">
                <a:latin typeface="Calibri" panose="020F0502020204030204" pitchFamily="34" charset="0"/>
                <a:ea typeface="Gulim" pitchFamily="34" charset="-127"/>
              </a:rPr>
              <a:t>Each user tries to maximize the benefit over time.</a:t>
            </a:r>
          </a:p>
          <a:p>
            <a:pPr lvl="1">
              <a:lnSpc>
                <a:spcPct val="80000"/>
              </a:lnSpc>
              <a:spcBef>
                <a:spcPct val="14000"/>
              </a:spcBef>
              <a:spcAft>
                <a:spcPct val="14000"/>
              </a:spcAft>
              <a:buSzPct val="75000"/>
              <a:buFont typeface="Symbol" pitchFamily="18" charset="2"/>
              <a:buChar char="-"/>
            </a:pPr>
            <a:r>
              <a:rPr lang="en-US" altLang="ko-KR" sz="2000" dirty="0" smtClean="0">
                <a:latin typeface="Calibri" panose="020F0502020204030204" pitchFamily="34" charset="0"/>
                <a:ea typeface="Gulim" pitchFamily="34" charset="-127"/>
              </a:rPr>
              <a:t>Short term greedy benefit will be weighted out by the future punishment from others. By maintaining this threat of punishment, cooperation is enforced among greedy users.</a:t>
            </a:r>
          </a:p>
          <a:p>
            <a:pPr>
              <a:lnSpc>
                <a:spcPct val="80000"/>
              </a:lnSpc>
              <a:spcBef>
                <a:spcPct val="14000"/>
              </a:spcBef>
              <a:spcAft>
                <a:spcPct val="14000"/>
              </a:spcAft>
            </a:pPr>
            <a:r>
              <a:rPr lang="en-US" altLang="ko-KR" b="0" dirty="0" smtClean="0">
                <a:solidFill>
                  <a:srgbClr val="0000FF"/>
                </a:solidFill>
                <a:latin typeface="Calibri" panose="020F0502020204030204" pitchFamily="34" charset="0"/>
                <a:ea typeface="Gulim" pitchFamily="34" charset="-127"/>
              </a:rPr>
              <a:t>Repeated Game Approach</a:t>
            </a:r>
          </a:p>
          <a:p>
            <a:pPr lvl="1">
              <a:lnSpc>
                <a:spcPct val="80000"/>
              </a:lnSpc>
              <a:spcBef>
                <a:spcPct val="14000"/>
              </a:spcBef>
              <a:spcAft>
                <a:spcPct val="14000"/>
              </a:spcAft>
              <a:buSzPct val="75000"/>
              <a:buFont typeface="Symbol" pitchFamily="18" charset="2"/>
              <a:buChar char="-"/>
            </a:pPr>
            <a:r>
              <a:rPr lang="en-US" altLang="ko-KR" sz="2000" dirty="0" smtClean="0">
                <a:latin typeface="Calibri" panose="020F0502020204030204" pitchFamily="34" charset="0"/>
                <a:ea typeface="Gulim" pitchFamily="34" charset="-127"/>
              </a:rPr>
              <a:t>Initialization: Cooperation</a:t>
            </a:r>
          </a:p>
          <a:p>
            <a:pPr lvl="1">
              <a:lnSpc>
                <a:spcPct val="80000"/>
              </a:lnSpc>
              <a:spcBef>
                <a:spcPct val="14000"/>
              </a:spcBef>
              <a:spcAft>
                <a:spcPct val="14000"/>
              </a:spcAft>
              <a:buSzPct val="75000"/>
              <a:buFont typeface="Symbol" pitchFamily="18" charset="2"/>
              <a:buChar char="-"/>
            </a:pPr>
            <a:r>
              <a:rPr lang="en-US" altLang="ko-KR" sz="2000" dirty="0" smtClean="0">
                <a:latin typeface="Calibri" panose="020F0502020204030204" pitchFamily="34" charset="0"/>
                <a:ea typeface="Gulim" pitchFamily="34" charset="-127"/>
              </a:rPr>
              <a:t>Detect the outcome of the game: </a:t>
            </a:r>
          </a:p>
          <a:p>
            <a:pPr lvl="1">
              <a:lnSpc>
                <a:spcPct val="80000"/>
              </a:lnSpc>
              <a:spcBef>
                <a:spcPct val="14000"/>
              </a:spcBef>
              <a:spcAft>
                <a:spcPct val="14000"/>
              </a:spcAft>
              <a:buSzPct val="75000"/>
              <a:buFontTx/>
              <a:buNone/>
            </a:pPr>
            <a:r>
              <a:rPr lang="en-US" altLang="ko-KR" sz="2000" dirty="0" smtClean="0">
                <a:solidFill>
                  <a:srgbClr val="FF0000"/>
                </a:solidFill>
                <a:latin typeface="Calibri" panose="020F0502020204030204" pitchFamily="34" charset="0"/>
                <a:ea typeface="Gulim" pitchFamily="34" charset="-127"/>
              </a:rPr>
              <a:t>If better than a threshold, play cooperation in the next time;</a:t>
            </a:r>
          </a:p>
          <a:p>
            <a:pPr lvl="1">
              <a:lnSpc>
                <a:spcPct val="80000"/>
              </a:lnSpc>
              <a:spcBef>
                <a:spcPct val="14000"/>
              </a:spcBef>
              <a:spcAft>
                <a:spcPct val="14000"/>
              </a:spcAft>
              <a:buSzPct val="75000"/>
              <a:buFontTx/>
              <a:buNone/>
            </a:pPr>
            <a:r>
              <a:rPr lang="en-US" altLang="ko-KR" sz="2000" dirty="0" smtClean="0">
                <a:solidFill>
                  <a:srgbClr val="FF0000"/>
                </a:solidFill>
                <a:latin typeface="Calibri" panose="020F0502020204030204" pitchFamily="34" charset="0"/>
                <a:ea typeface="Gulim" pitchFamily="34" charset="-127"/>
              </a:rPr>
              <a:t>Else, play non-cooperation for T period, and then cooperate.</a:t>
            </a:r>
          </a:p>
          <a:p>
            <a:endParaRPr lang="en-US" altLang="ko-KR" dirty="0" smtClean="0">
              <a:ea typeface="Gulim" pitchFamily="34" charset="-127"/>
            </a:endParaRPr>
          </a:p>
        </p:txBody>
      </p:sp>
      <p:pic>
        <p:nvPicPr>
          <p:cNvPr id="77828" name="Picture 9"/>
          <p:cNvPicPr>
            <a:picLocks noChangeAspect="1" noChangeArrowheads="1"/>
          </p:cNvPicPr>
          <p:nvPr/>
        </p:nvPicPr>
        <p:blipFill>
          <a:blip r:embed="rId3"/>
          <a:srcRect/>
          <a:stretch>
            <a:fillRect/>
          </a:stretch>
        </p:blipFill>
        <p:spPr bwMode="auto">
          <a:xfrm>
            <a:off x="4025153" y="1532965"/>
            <a:ext cx="2971800" cy="838200"/>
          </a:xfrm>
          <a:prstGeom prst="rect">
            <a:avLst/>
          </a:prstGeom>
          <a:noFill/>
          <a:ln w="38100">
            <a:noFill/>
            <a:miter lim="800000"/>
            <a:headEnd/>
            <a:tailEnd/>
          </a:ln>
        </p:spPr>
      </p:pic>
    </p:spTree>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标题 1"/>
          <p:cNvSpPr>
            <a:spLocks noGrp="1"/>
          </p:cNvSpPr>
          <p:nvPr>
            <p:ph type="title"/>
          </p:nvPr>
        </p:nvSpPr>
        <p:spPr/>
        <p:txBody>
          <a:bodyPr/>
          <a:lstStyle/>
          <a:p>
            <a:pPr eaLnBrk="1" hangingPunct="1"/>
            <a:r>
              <a:rPr lang="en-US" altLang="zh-CN" b="1" dirty="0" smtClean="0">
                <a:solidFill>
                  <a:srgbClr val="0070C0"/>
                </a:solidFill>
                <a:latin typeface="Cambria" panose="02040503050406030204" pitchFamily="18" charset="0"/>
              </a:rPr>
              <a:t>Outline</a:t>
            </a:r>
            <a:endParaRPr lang="zh-CN" altLang="en-US" b="1" dirty="0" smtClean="0">
              <a:solidFill>
                <a:srgbClr val="0070C0"/>
              </a:solidFill>
              <a:latin typeface="Cambria" panose="02040503050406030204" pitchFamily="18" charset="0"/>
            </a:endParaRPr>
          </a:p>
        </p:txBody>
      </p:sp>
      <p:sp>
        <p:nvSpPr>
          <p:cNvPr id="3" name="灯片编号占位符 2"/>
          <p:cNvSpPr>
            <a:spLocks noGrp="1"/>
          </p:cNvSpPr>
          <p:nvPr>
            <p:ph type="sldNum" sz="quarter" idx="11"/>
          </p:nvPr>
        </p:nvSpPr>
        <p:spPr/>
        <p:txBody>
          <a:bodyPr/>
          <a:lstStyle/>
          <a:p>
            <a:pPr>
              <a:defRPr/>
            </a:pPr>
            <a:fld id="{A45FD141-6F48-4DB0-8ADD-A9FF19E03ACC}" type="slidenum">
              <a:rPr lang="zh-CN" altLang="en-US" smtClean="0">
                <a:solidFill>
                  <a:prstClr val="black">
                    <a:tint val="75000"/>
                  </a:prstClr>
                </a:solidFill>
              </a:rPr>
              <a:pPr>
                <a:defRPr/>
              </a:pPr>
              <a:t>115</a:t>
            </a:fld>
            <a:endParaRPr lang="zh-CN" altLang="en-US">
              <a:solidFill>
                <a:prstClr val="black">
                  <a:tint val="75000"/>
                </a:prstClr>
              </a:solidFill>
            </a:endParaRPr>
          </a:p>
        </p:txBody>
      </p:sp>
      <p:sp>
        <p:nvSpPr>
          <p:cNvPr id="6" name="Content Placeholder 2"/>
          <p:cNvSpPr txBox="1">
            <a:spLocks/>
          </p:cNvSpPr>
          <p:nvPr/>
        </p:nvSpPr>
        <p:spPr>
          <a:xfrm>
            <a:off x="338400" y="1024350"/>
            <a:ext cx="8348400" cy="4395416"/>
          </a:xfrm>
          <a:prstGeom prst="rect">
            <a:avLst/>
          </a:prstGeom>
        </p:spPr>
        <p:txBody>
          <a:bodyPr/>
          <a:lstStyle/>
          <a:p>
            <a:pPr marL="342900" indent="-342900" fontAlgn="base">
              <a:spcBef>
                <a:spcPct val="20000"/>
              </a:spcBef>
              <a:spcAft>
                <a:spcPct val="0"/>
              </a:spcAft>
              <a:buFont typeface="Arial" charset="0"/>
              <a:buChar char="•"/>
              <a:defRPr/>
            </a:pPr>
            <a:r>
              <a:rPr lang="en-US" altLang="zh-CN" sz="2400" b="1" dirty="0">
                <a:solidFill>
                  <a:srgbClr val="1F497D"/>
                </a:solidFill>
                <a:latin typeface="Cambria" panose="02040503050406030204" pitchFamily="18" charset="0"/>
              </a:rPr>
              <a:t>Introduction of Smart Grid</a:t>
            </a:r>
          </a:p>
          <a:p>
            <a:pPr marL="342900" indent="-342900" fontAlgn="base">
              <a:spcBef>
                <a:spcPct val="20000"/>
              </a:spcBef>
              <a:spcAft>
                <a:spcPct val="0"/>
              </a:spcAft>
              <a:buFont typeface="Arial" charset="0"/>
              <a:buChar char="•"/>
              <a:defRPr/>
            </a:pPr>
            <a:r>
              <a:rPr lang="en-US" altLang="zh-CN" sz="2400" b="1" dirty="0" smtClean="0">
                <a:solidFill>
                  <a:schemeClr val="tx2"/>
                </a:solidFill>
                <a:latin typeface="Cambria" panose="02040503050406030204" pitchFamily="18" charset="0"/>
              </a:rPr>
              <a:t>Major </a:t>
            </a:r>
            <a:r>
              <a:rPr lang="en-US" altLang="zh-CN" sz="2400" b="1" dirty="0">
                <a:solidFill>
                  <a:schemeClr val="tx2"/>
                </a:solidFill>
                <a:latin typeface="Cambria" panose="02040503050406030204" pitchFamily="18" charset="0"/>
              </a:rPr>
              <a:t>topics in Smart Grid (SG)</a:t>
            </a:r>
          </a:p>
          <a:p>
            <a:pPr marL="800100" lvl="1" indent="-342900" fontAlgn="base">
              <a:spcBef>
                <a:spcPct val="20000"/>
              </a:spcBef>
              <a:spcAft>
                <a:spcPct val="0"/>
              </a:spcAft>
              <a:buFont typeface="Wingdings" panose="05000000000000000000" pitchFamily="2" charset="2"/>
              <a:buChar char="Ø"/>
              <a:defRPr/>
            </a:pPr>
            <a:r>
              <a:rPr lang="en-US" altLang="zh-CN" sz="2000" b="1" dirty="0">
                <a:solidFill>
                  <a:schemeClr val="tx2"/>
                </a:solidFill>
                <a:latin typeface="Cambria" panose="02040503050406030204" pitchFamily="18" charset="0"/>
              </a:rPr>
              <a:t>Smart Infrastructure </a:t>
            </a:r>
            <a:r>
              <a:rPr lang="en-US" altLang="zh-CN" sz="2000" b="1" dirty="0" smtClean="0">
                <a:solidFill>
                  <a:schemeClr val="tx2"/>
                </a:solidFill>
                <a:latin typeface="Cambria" panose="02040503050406030204" pitchFamily="18" charset="0"/>
              </a:rPr>
              <a:t>system</a:t>
            </a:r>
          </a:p>
          <a:p>
            <a:pPr marL="1257300" lvl="2" indent="-342900" fontAlgn="base">
              <a:spcBef>
                <a:spcPct val="20000"/>
              </a:spcBef>
              <a:spcAft>
                <a:spcPct val="0"/>
              </a:spcAft>
              <a:buFont typeface="Arial" panose="020B0604020202020204" pitchFamily="34" charset="0"/>
              <a:buChar char="•"/>
              <a:defRPr/>
            </a:pPr>
            <a:r>
              <a:rPr lang="en-US" altLang="zh-CN" sz="2000" b="1" dirty="0">
                <a:solidFill>
                  <a:schemeClr val="tx2"/>
                </a:solidFill>
                <a:latin typeface="Cambria" panose="02040503050406030204" pitchFamily="18" charset="0"/>
              </a:rPr>
              <a:t>Smart energy subsystem</a:t>
            </a:r>
          </a:p>
          <a:p>
            <a:pPr marL="1257300" lvl="2" indent="-342900" fontAlgn="base">
              <a:spcBef>
                <a:spcPct val="20000"/>
              </a:spcBef>
              <a:spcAft>
                <a:spcPct val="0"/>
              </a:spcAft>
              <a:buFont typeface="Arial" panose="020B0604020202020204" pitchFamily="34" charset="0"/>
              <a:buChar char="•"/>
              <a:defRPr/>
            </a:pPr>
            <a:r>
              <a:rPr lang="en-US" altLang="zh-CN" sz="2000" b="1" dirty="0">
                <a:solidFill>
                  <a:schemeClr val="tx2"/>
                </a:solidFill>
                <a:latin typeface="Cambria" panose="02040503050406030204" pitchFamily="18" charset="0"/>
              </a:rPr>
              <a:t>Smart information subsystem</a:t>
            </a:r>
          </a:p>
          <a:p>
            <a:pPr marL="1257300" lvl="2" indent="-342900" fontAlgn="base">
              <a:spcBef>
                <a:spcPct val="20000"/>
              </a:spcBef>
              <a:spcAft>
                <a:spcPct val="0"/>
              </a:spcAft>
              <a:buFont typeface="Arial" panose="020B0604020202020204" pitchFamily="34" charset="0"/>
              <a:buChar char="•"/>
              <a:defRPr/>
            </a:pPr>
            <a:r>
              <a:rPr lang="en-US" altLang="zh-CN" sz="2000" b="1" dirty="0">
                <a:solidFill>
                  <a:schemeClr val="tx2"/>
                </a:solidFill>
                <a:latin typeface="Cambria" panose="02040503050406030204" pitchFamily="18" charset="0"/>
              </a:rPr>
              <a:t>Smart communication </a:t>
            </a:r>
            <a:r>
              <a:rPr lang="en-US" altLang="zh-CN" sz="2000" b="1" dirty="0" smtClean="0">
                <a:solidFill>
                  <a:schemeClr val="tx2"/>
                </a:solidFill>
                <a:latin typeface="Cambria" panose="02040503050406030204" pitchFamily="18" charset="0"/>
              </a:rPr>
              <a:t>subsystem</a:t>
            </a:r>
          </a:p>
          <a:p>
            <a:pPr marL="800100" lvl="1" indent="-342900" fontAlgn="base">
              <a:spcBef>
                <a:spcPct val="20000"/>
              </a:spcBef>
              <a:spcAft>
                <a:spcPct val="0"/>
              </a:spcAft>
              <a:buFont typeface="Wingdings" panose="05000000000000000000" pitchFamily="2" charset="2"/>
              <a:buChar char="Ø"/>
              <a:defRPr/>
            </a:pPr>
            <a:r>
              <a:rPr lang="en-US" altLang="zh-CN" sz="2000" b="1" dirty="0">
                <a:solidFill>
                  <a:schemeClr val="tx2"/>
                </a:solidFill>
                <a:latin typeface="Cambria" panose="02040503050406030204" pitchFamily="18" charset="0"/>
              </a:rPr>
              <a:t>Smart Management system</a:t>
            </a:r>
          </a:p>
          <a:p>
            <a:pPr marL="800100" lvl="1" indent="-342900" fontAlgn="base">
              <a:spcBef>
                <a:spcPct val="20000"/>
              </a:spcBef>
              <a:spcAft>
                <a:spcPct val="0"/>
              </a:spcAft>
              <a:buFont typeface="Wingdings" panose="05000000000000000000" pitchFamily="2" charset="2"/>
              <a:buChar char="Ø"/>
              <a:defRPr/>
            </a:pPr>
            <a:r>
              <a:rPr lang="en-US" altLang="zh-CN" sz="2000" b="1" dirty="0">
                <a:solidFill>
                  <a:schemeClr val="tx2"/>
                </a:solidFill>
                <a:latin typeface="Cambria" panose="02040503050406030204" pitchFamily="18" charset="0"/>
              </a:rPr>
              <a:t>Smart protection system</a:t>
            </a:r>
          </a:p>
          <a:p>
            <a:pPr marL="342900" indent="-342900" fontAlgn="base">
              <a:spcBef>
                <a:spcPct val="20000"/>
              </a:spcBef>
              <a:spcAft>
                <a:spcPct val="0"/>
              </a:spcAft>
              <a:buFont typeface="Arial" charset="0"/>
              <a:buChar char="•"/>
            </a:pPr>
            <a:r>
              <a:rPr lang="en-US" altLang="zh-CN" sz="2400" b="1" dirty="0" smtClean="0">
                <a:solidFill>
                  <a:srgbClr val="1F497D"/>
                </a:solidFill>
                <a:latin typeface="Cambria" panose="02040503050406030204" pitchFamily="18" charset="0"/>
              </a:rPr>
              <a:t>Research </a:t>
            </a:r>
            <a:r>
              <a:rPr lang="en-US" altLang="zh-CN" sz="2400" b="1" dirty="0">
                <a:solidFill>
                  <a:srgbClr val="1F497D"/>
                </a:solidFill>
                <a:latin typeface="Cambria" panose="02040503050406030204" pitchFamily="18" charset="0"/>
              </a:rPr>
              <a:t>t</a:t>
            </a:r>
            <a:r>
              <a:rPr lang="en-US" altLang="zh-CN" sz="2400" b="1" dirty="0" smtClean="0">
                <a:solidFill>
                  <a:srgbClr val="1F497D"/>
                </a:solidFill>
                <a:latin typeface="Cambria" panose="02040503050406030204" pitchFamily="18" charset="0"/>
              </a:rPr>
              <a:t>opic examples</a:t>
            </a:r>
          </a:p>
          <a:p>
            <a:pPr marL="800100" lvl="1" indent="-342900" fontAlgn="base">
              <a:spcBef>
                <a:spcPct val="20000"/>
              </a:spcBef>
              <a:spcAft>
                <a:spcPct val="0"/>
              </a:spcAft>
              <a:buFont typeface="Wingdings" panose="05000000000000000000" pitchFamily="2" charset="2"/>
              <a:buChar char="Ø"/>
              <a:defRPr/>
            </a:pPr>
            <a:r>
              <a:rPr lang="en-US" altLang="zh-CN" sz="2000" b="1" dirty="0">
                <a:solidFill>
                  <a:srgbClr val="1F497D"/>
                </a:solidFill>
                <a:latin typeface="Cambria" panose="02040503050406030204" pitchFamily="18" charset="0"/>
              </a:rPr>
              <a:t>Bad Data Injection Attack and Defense</a:t>
            </a:r>
          </a:p>
          <a:p>
            <a:pPr marL="800100" lvl="1" indent="-342900" fontAlgn="base">
              <a:spcBef>
                <a:spcPct val="20000"/>
              </a:spcBef>
              <a:spcAft>
                <a:spcPct val="0"/>
              </a:spcAft>
              <a:buFont typeface="Wingdings" panose="05000000000000000000" pitchFamily="2" charset="2"/>
              <a:buChar char="Ø"/>
              <a:defRPr/>
            </a:pPr>
            <a:r>
              <a:rPr lang="en-US" altLang="zh-CN" sz="2000" b="1" dirty="0">
                <a:solidFill>
                  <a:srgbClr val="FF0000"/>
                </a:solidFill>
                <a:latin typeface="Cambria" panose="02040503050406030204" pitchFamily="18" charset="0"/>
              </a:rPr>
              <a:t>Demand Side </a:t>
            </a:r>
            <a:r>
              <a:rPr lang="en-US" altLang="zh-CN" sz="2000" b="1" dirty="0" smtClean="0">
                <a:solidFill>
                  <a:srgbClr val="FF0000"/>
                </a:solidFill>
                <a:latin typeface="Cambria" panose="02040503050406030204" pitchFamily="18" charset="0"/>
              </a:rPr>
              <a:t>Management</a:t>
            </a:r>
          </a:p>
          <a:p>
            <a:pPr marL="800100" lvl="1" indent="-342900" fontAlgn="base">
              <a:spcBef>
                <a:spcPct val="20000"/>
              </a:spcBef>
              <a:spcAft>
                <a:spcPct val="0"/>
              </a:spcAft>
              <a:buFont typeface="Wingdings" panose="05000000000000000000" pitchFamily="2" charset="2"/>
              <a:buChar char="Ø"/>
              <a:defRPr/>
            </a:pPr>
            <a:r>
              <a:rPr lang="en-US" altLang="zh-CN" sz="2000" b="1" dirty="0" smtClean="0">
                <a:solidFill>
                  <a:srgbClr val="1F497D"/>
                </a:solidFill>
                <a:latin typeface="Cambria" panose="02040503050406030204" pitchFamily="18" charset="0"/>
              </a:rPr>
              <a:t>PHEV, renewable energy, </a:t>
            </a:r>
            <a:r>
              <a:rPr lang="en-US" altLang="zh-CN" sz="2000" b="1" dirty="0" err="1" smtClean="0">
                <a:solidFill>
                  <a:srgbClr val="1F497D"/>
                </a:solidFill>
                <a:latin typeface="Cambria" panose="02040503050406030204" pitchFamily="18" charset="0"/>
              </a:rPr>
              <a:t>microgrid</a:t>
            </a:r>
            <a:r>
              <a:rPr lang="en-US" altLang="zh-CN" sz="2000" b="1" dirty="0" smtClean="0">
                <a:solidFill>
                  <a:srgbClr val="1F497D"/>
                </a:solidFill>
                <a:latin typeface="Cambria" panose="02040503050406030204" pitchFamily="18" charset="0"/>
              </a:rPr>
              <a:t>, big data, assess management,  communication effects, etc.</a:t>
            </a:r>
            <a:endParaRPr lang="en-US" altLang="zh-CN" sz="2000" b="1" dirty="0">
              <a:solidFill>
                <a:srgbClr val="1F497D"/>
              </a:solidFill>
              <a:latin typeface="Cambria" panose="02040503050406030204" pitchFamily="18" charset="0"/>
            </a:endParaRPr>
          </a:p>
          <a:p>
            <a:pPr marL="342900" indent="-342900" fontAlgn="base">
              <a:spcBef>
                <a:spcPct val="20000"/>
              </a:spcBef>
              <a:spcAft>
                <a:spcPct val="0"/>
              </a:spcAft>
              <a:buFont typeface="Arial" charset="0"/>
              <a:buChar char="•"/>
              <a:defRPr/>
            </a:pPr>
            <a:r>
              <a:rPr lang="en-US" altLang="zh-CN" sz="2400" b="1" dirty="0" smtClean="0">
                <a:solidFill>
                  <a:srgbClr val="1F497D"/>
                </a:solidFill>
                <a:latin typeface="Cambria" panose="02040503050406030204" pitchFamily="18" charset="0"/>
              </a:rPr>
              <a:t>Conclusion</a:t>
            </a:r>
          </a:p>
          <a:p>
            <a:pPr marL="742950" lvl="1" indent="-285750" fontAlgn="base">
              <a:spcBef>
                <a:spcPct val="20000"/>
              </a:spcBef>
              <a:spcAft>
                <a:spcPct val="0"/>
              </a:spcAft>
              <a:buFont typeface="Arial" charset="0"/>
              <a:buChar char="–"/>
              <a:defRPr/>
            </a:pPr>
            <a:endParaRPr lang="en-US" altLang="zh-CN" sz="2800" dirty="0" smtClean="0">
              <a:solidFill>
                <a:prstClr val="black"/>
              </a:solidFill>
            </a:endParaRPr>
          </a:p>
        </p:txBody>
      </p:sp>
    </p:spTree>
    <p:extLst>
      <p:ext uri="{BB962C8B-B14F-4D97-AF65-F5344CB8AC3E}">
        <p14:creationId xmlns:p14="http://schemas.microsoft.com/office/powerpoint/2010/main" xmlns="" val="330478412"/>
      </p:ext>
    </p:extLst>
  </p:cSld>
  <p:clrMapOvr>
    <a:masterClrMapping/>
  </p:clrMapOvr>
  <p:transition advTm="22012"/>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标题 1"/>
          <p:cNvSpPr>
            <a:spLocks noGrp="1"/>
          </p:cNvSpPr>
          <p:nvPr>
            <p:ph type="title"/>
          </p:nvPr>
        </p:nvSpPr>
        <p:spPr/>
        <p:txBody>
          <a:bodyPr/>
          <a:lstStyle/>
          <a:p>
            <a:pPr eaLnBrk="1" hangingPunct="1"/>
            <a:r>
              <a:rPr lang="en-US" altLang="zh-CN" b="1" dirty="0" smtClean="0">
                <a:solidFill>
                  <a:srgbClr val="0070C0"/>
                </a:solidFill>
                <a:latin typeface="Cambria" panose="02040503050406030204" pitchFamily="18" charset="0"/>
              </a:rPr>
              <a:t>Overview</a:t>
            </a:r>
            <a:endParaRPr lang="zh-CN" altLang="en-US" b="1" dirty="0" smtClean="0">
              <a:solidFill>
                <a:srgbClr val="0070C0"/>
              </a:solidFill>
              <a:latin typeface="Cambria" panose="02040503050406030204" pitchFamily="18" charset="0"/>
            </a:endParaRPr>
          </a:p>
        </p:txBody>
      </p:sp>
      <p:sp>
        <p:nvSpPr>
          <p:cNvPr id="3" name="灯片编号占位符 2"/>
          <p:cNvSpPr>
            <a:spLocks noGrp="1"/>
          </p:cNvSpPr>
          <p:nvPr>
            <p:ph type="sldNum" sz="quarter" idx="11"/>
          </p:nvPr>
        </p:nvSpPr>
        <p:spPr/>
        <p:txBody>
          <a:bodyPr/>
          <a:lstStyle/>
          <a:p>
            <a:pPr>
              <a:defRPr/>
            </a:pPr>
            <a:fld id="{A45FD141-6F48-4DB0-8ADD-A9FF19E03ACC}" type="slidenum">
              <a:rPr lang="zh-CN" altLang="en-US" smtClean="0">
                <a:solidFill>
                  <a:prstClr val="black">
                    <a:tint val="75000"/>
                  </a:prstClr>
                </a:solidFill>
              </a:rPr>
              <a:pPr>
                <a:defRPr/>
              </a:pPr>
              <a:t>116</a:t>
            </a:fld>
            <a:endParaRPr lang="zh-CN" altLang="en-US">
              <a:solidFill>
                <a:prstClr val="black">
                  <a:tint val="75000"/>
                </a:prstClr>
              </a:solidFill>
            </a:endParaRPr>
          </a:p>
        </p:txBody>
      </p:sp>
      <p:sp>
        <p:nvSpPr>
          <p:cNvPr id="6" name="Content Placeholder 2"/>
          <p:cNvSpPr txBox="1">
            <a:spLocks/>
          </p:cNvSpPr>
          <p:nvPr/>
        </p:nvSpPr>
        <p:spPr>
          <a:xfrm>
            <a:off x="338400" y="1260000"/>
            <a:ext cx="8348400" cy="4395416"/>
          </a:xfrm>
          <a:prstGeom prst="rect">
            <a:avLst/>
          </a:prstGeom>
        </p:spPr>
        <p:txBody>
          <a:bodyPr/>
          <a:lstStyle/>
          <a:p>
            <a:pPr marL="342900" indent="-342900" fontAlgn="base">
              <a:spcBef>
                <a:spcPts val="576"/>
              </a:spcBef>
              <a:spcAft>
                <a:spcPct val="0"/>
              </a:spcAft>
              <a:buFont typeface="Arial" charset="0"/>
              <a:buChar char="•"/>
            </a:pPr>
            <a:r>
              <a:rPr lang="en-US" altLang="zh-CN" sz="2400" b="1" dirty="0" smtClean="0">
                <a:solidFill>
                  <a:schemeClr val="tx2"/>
                </a:solidFill>
                <a:latin typeface="Cambria" panose="02040503050406030204" pitchFamily="18" charset="0"/>
              </a:rPr>
              <a:t>Demand Side Management</a:t>
            </a:r>
          </a:p>
          <a:p>
            <a:pPr marL="800100" lvl="1" indent="-342900" fontAlgn="base">
              <a:spcBef>
                <a:spcPts val="576"/>
              </a:spcBef>
              <a:spcAft>
                <a:spcPct val="0"/>
              </a:spcAft>
              <a:buFont typeface="Arial" panose="020B0604020202020204" pitchFamily="34" charset="0"/>
              <a:buChar char="•"/>
            </a:pPr>
            <a:r>
              <a:rPr lang="en-US" altLang="zh-CN" sz="2000" b="1" dirty="0" smtClean="0">
                <a:solidFill>
                  <a:srgbClr val="FF0000"/>
                </a:solidFill>
                <a:latin typeface="Cambria" panose="02040503050406030204" pitchFamily="18" charset="0"/>
              </a:rPr>
              <a:t>Management objectives and basic </a:t>
            </a:r>
            <a:r>
              <a:rPr lang="en-US" altLang="zh-CN" sz="2000" b="1" dirty="0">
                <a:solidFill>
                  <a:srgbClr val="FF0000"/>
                </a:solidFill>
                <a:latin typeface="Cambria" panose="02040503050406030204" pitchFamily="18" charset="0"/>
              </a:rPr>
              <a:t>concept </a:t>
            </a:r>
          </a:p>
          <a:p>
            <a:pPr marL="800100" lvl="1" indent="-342900">
              <a:spcBef>
                <a:spcPts val="576"/>
              </a:spcBef>
              <a:buFont typeface="Arial" panose="020B0604020202020204" pitchFamily="34" charset="0"/>
              <a:buChar char="•"/>
            </a:pPr>
            <a:r>
              <a:rPr lang="en-US" altLang="zh-CN" sz="2000" b="1" dirty="0">
                <a:solidFill>
                  <a:srgbClr val="FF0000"/>
                </a:solidFill>
                <a:latin typeface="Cambria" panose="02040503050406030204" pitchFamily="18" charset="0"/>
              </a:rPr>
              <a:t>Main techniques </a:t>
            </a:r>
            <a:r>
              <a:rPr lang="en-US" altLang="zh-CN" sz="2000" b="1" dirty="0" smtClean="0">
                <a:solidFill>
                  <a:srgbClr val="FF0000"/>
                </a:solidFill>
                <a:latin typeface="Cambria" panose="02040503050406030204" pitchFamily="18" charset="0"/>
              </a:rPr>
              <a:t>and mathematical </a:t>
            </a:r>
            <a:r>
              <a:rPr lang="en-US" altLang="zh-CN" sz="2000" b="1" dirty="0">
                <a:solidFill>
                  <a:srgbClr val="FF0000"/>
                </a:solidFill>
                <a:latin typeface="Cambria" panose="02040503050406030204" pitchFamily="18" charset="0"/>
              </a:rPr>
              <a:t>key words</a:t>
            </a:r>
          </a:p>
          <a:p>
            <a:pPr marL="800100" lvl="1" indent="-342900">
              <a:spcBef>
                <a:spcPts val="576"/>
              </a:spcBef>
              <a:buFont typeface="Arial" panose="020B0604020202020204" pitchFamily="34" charset="0"/>
              <a:buChar char="•"/>
            </a:pPr>
            <a:r>
              <a:rPr lang="en-US" altLang="zh-CN" sz="2000" b="1" dirty="0">
                <a:solidFill>
                  <a:schemeClr val="tx2"/>
                </a:solidFill>
                <a:latin typeface="Cambria" panose="02040503050406030204" pitchFamily="18" charset="0"/>
              </a:rPr>
              <a:t>Models and </a:t>
            </a:r>
            <a:r>
              <a:rPr lang="en-US" altLang="zh-CN" sz="2000" b="1" dirty="0" smtClean="0">
                <a:solidFill>
                  <a:schemeClr val="tx2"/>
                </a:solidFill>
                <a:latin typeface="Cambria" panose="02040503050406030204" pitchFamily="18" charset="0"/>
              </a:rPr>
              <a:t>algorithms</a:t>
            </a:r>
            <a:endParaRPr lang="en-US" altLang="zh-CN" sz="2000" b="1" dirty="0">
              <a:solidFill>
                <a:schemeClr val="tx2"/>
              </a:solidFill>
              <a:latin typeface="Cambria" panose="02040503050406030204" pitchFamily="18" charset="0"/>
            </a:endParaRPr>
          </a:p>
          <a:p>
            <a:pPr marL="800100" lvl="1" indent="-342900">
              <a:spcBef>
                <a:spcPts val="576"/>
              </a:spcBef>
              <a:buFont typeface="Arial" panose="020B0604020202020204" pitchFamily="34" charset="0"/>
              <a:buChar char="•"/>
            </a:pPr>
            <a:r>
              <a:rPr lang="en-US" altLang="zh-CN" sz="2000" b="1" dirty="0">
                <a:solidFill>
                  <a:schemeClr val="tx2"/>
                </a:solidFill>
                <a:latin typeface="Cambria" panose="02040503050406030204" pitchFamily="18" charset="0"/>
              </a:rPr>
              <a:t>Our site: Auction game approach for DSM</a:t>
            </a:r>
          </a:p>
          <a:p>
            <a:pPr marL="1257300" lvl="2" indent="-342900">
              <a:spcBef>
                <a:spcPts val="576"/>
              </a:spcBef>
              <a:buFont typeface="Arial" panose="020B0604020202020204" pitchFamily="34" charset="0"/>
              <a:buChar char="•"/>
            </a:pPr>
            <a:r>
              <a:rPr lang="en-US" altLang="zh-CN" sz="2000" b="1" dirty="0" smtClean="0">
                <a:solidFill>
                  <a:schemeClr val="tx2"/>
                </a:solidFill>
                <a:latin typeface="Cambria" panose="02040503050406030204" pitchFamily="18" charset="0"/>
              </a:rPr>
              <a:t>Auction game: Mechanism design and the AGV mechanism</a:t>
            </a:r>
          </a:p>
          <a:p>
            <a:pPr marL="1257300" lvl="2" indent="-342900">
              <a:spcBef>
                <a:spcPts val="576"/>
              </a:spcBef>
              <a:buFont typeface="Arial" panose="020B0604020202020204" pitchFamily="34" charset="0"/>
              <a:buChar char="•"/>
            </a:pPr>
            <a:r>
              <a:rPr lang="en-US" altLang="zh-CN" sz="2000" b="1" dirty="0" smtClean="0">
                <a:solidFill>
                  <a:schemeClr val="tx2"/>
                </a:solidFill>
                <a:latin typeface="Cambria" panose="02040503050406030204" pitchFamily="18" charset="0"/>
              </a:rPr>
              <a:t>Problem formulation and algorithm </a:t>
            </a:r>
          </a:p>
          <a:p>
            <a:pPr marL="1257300" lvl="2" indent="-342900">
              <a:spcBef>
                <a:spcPts val="576"/>
              </a:spcBef>
              <a:buFont typeface="Arial" panose="020B0604020202020204" pitchFamily="34" charset="0"/>
              <a:buChar char="•"/>
            </a:pPr>
            <a:r>
              <a:rPr lang="en-US" altLang="zh-CN" sz="2000" b="1" dirty="0" smtClean="0">
                <a:solidFill>
                  <a:schemeClr val="tx2"/>
                </a:solidFill>
                <a:latin typeface="Cambria" panose="02040503050406030204" pitchFamily="18" charset="0"/>
                <a:ea typeface="Cambria Math" panose="02040503050406030204" pitchFamily="18" charset="0"/>
              </a:rPr>
              <a:t>Propositions and  Proofs</a:t>
            </a:r>
            <a:endParaRPr lang="en-US" altLang="zh-CN" sz="2000" b="1" dirty="0" smtClean="0">
              <a:solidFill>
                <a:schemeClr val="tx2"/>
              </a:solidFill>
              <a:latin typeface="Cambria" panose="02040503050406030204" pitchFamily="18" charset="0"/>
            </a:endParaRPr>
          </a:p>
          <a:p>
            <a:pPr marL="1257300" lvl="2" indent="-342900">
              <a:spcBef>
                <a:spcPts val="576"/>
              </a:spcBef>
              <a:buFont typeface="Arial" panose="020B0604020202020204" pitchFamily="34" charset="0"/>
              <a:buChar char="•"/>
            </a:pPr>
            <a:r>
              <a:rPr lang="en-US" altLang="zh-CN" sz="2000" b="1" dirty="0" smtClean="0">
                <a:solidFill>
                  <a:schemeClr val="tx2"/>
                </a:solidFill>
                <a:latin typeface="Cambria" panose="02040503050406030204" pitchFamily="18" charset="0"/>
              </a:rPr>
              <a:t>Simulation results</a:t>
            </a:r>
          </a:p>
          <a:p>
            <a:pPr marL="800100" lvl="1" indent="-342900">
              <a:spcBef>
                <a:spcPts val="576"/>
              </a:spcBef>
              <a:buFont typeface="Arial" panose="020B0604020202020204" pitchFamily="34" charset="0"/>
              <a:buChar char="•"/>
            </a:pPr>
            <a:r>
              <a:rPr lang="en-US" altLang="zh-CN" sz="2000" b="1" dirty="0" smtClean="0">
                <a:solidFill>
                  <a:schemeClr val="tx2"/>
                </a:solidFill>
                <a:latin typeface="Cambria" panose="02040503050406030204" pitchFamily="18" charset="0"/>
              </a:rPr>
              <a:t>Conclusions</a:t>
            </a:r>
            <a:endParaRPr lang="en-US" altLang="zh-CN" sz="2000" b="1" dirty="0">
              <a:solidFill>
                <a:schemeClr val="tx2"/>
              </a:solidFill>
              <a:latin typeface="Cambria" panose="02040503050406030204" pitchFamily="18" charset="0"/>
            </a:endParaRPr>
          </a:p>
          <a:p>
            <a:pPr lvl="1" fontAlgn="base">
              <a:spcBef>
                <a:spcPct val="20000"/>
              </a:spcBef>
              <a:spcAft>
                <a:spcPct val="0"/>
              </a:spcAft>
              <a:defRPr/>
            </a:pPr>
            <a:endParaRPr lang="en-US" altLang="zh-CN" sz="2800" dirty="0" smtClean="0">
              <a:solidFill>
                <a:prstClr val="black"/>
              </a:solidFill>
            </a:endParaRPr>
          </a:p>
        </p:txBody>
      </p:sp>
    </p:spTree>
    <p:extLst>
      <p:ext uri="{BB962C8B-B14F-4D97-AF65-F5344CB8AC3E}">
        <p14:creationId xmlns:p14="http://schemas.microsoft.com/office/powerpoint/2010/main" xmlns="" val="1542581016"/>
      </p:ext>
    </p:extLst>
  </p:cSld>
  <p:clrMapOvr>
    <a:masterClrMapping/>
  </p:clrMapOvr>
  <p:transition advTm="22012"/>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Management Objectives: Load Shaping</a:t>
            </a:r>
            <a:endParaRPr lang="zh-CN" altLang="en-US" dirty="0"/>
          </a:p>
        </p:txBody>
      </p:sp>
      <p:sp>
        <p:nvSpPr>
          <p:cNvPr id="4" name="灯片编号占位符 3"/>
          <p:cNvSpPr>
            <a:spLocks noGrp="1"/>
          </p:cNvSpPr>
          <p:nvPr>
            <p:ph type="sldNum" sz="quarter" idx="11"/>
          </p:nvPr>
        </p:nvSpPr>
        <p:spPr/>
        <p:txBody>
          <a:bodyPr/>
          <a:lstStyle/>
          <a:p>
            <a:pPr>
              <a:defRPr/>
            </a:pPr>
            <a:r>
              <a:rPr lang="en-US" smtClean="0">
                <a:solidFill>
                  <a:srgbClr val="000000"/>
                </a:solidFill>
              </a:rPr>
              <a:t>[</a:t>
            </a:r>
            <a:fld id="{76C16D65-260D-406F-A2BF-AB769FEB7B8A}" type="slidenum">
              <a:rPr lang="en-US" smtClean="0">
                <a:solidFill>
                  <a:srgbClr val="000000"/>
                </a:solidFill>
              </a:rPr>
              <a:pPr>
                <a:defRPr/>
              </a:pPr>
              <a:t>117</a:t>
            </a:fld>
            <a:r>
              <a:rPr lang="en-US" smtClean="0">
                <a:solidFill>
                  <a:srgbClr val="000000"/>
                </a:solidFill>
              </a:rPr>
              <a:t>]</a:t>
            </a:r>
            <a:endParaRPr lang="en-US" dirty="0">
              <a:solidFill>
                <a:srgbClr val="000000"/>
              </a:solidFill>
            </a:endParaRPr>
          </a:p>
        </p:txBody>
      </p:sp>
      <p:grpSp>
        <p:nvGrpSpPr>
          <p:cNvPr id="21" name="组合 20"/>
          <p:cNvGrpSpPr/>
          <p:nvPr/>
        </p:nvGrpSpPr>
        <p:grpSpPr>
          <a:xfrm>
            <a:off x="539979" y="1175529"/>
            <a:ext cx="6945162" cy="3276600"/>
            <a:chOff x="440157" y="2689860"/>
            <a:chExt cx="6945162" cy="3276600"/>
          </a:xfrm>
        </p:grpSpPr>
        <p:grpSp>
          <p:nvGrpSpPr>
            <p:cNvPr id="16" name="组合 15"/>
            <p:cNvGrpSpPr/>
            <p:nvPr/>
          </p:nvGrpSpPr>
          <p:grpSpPr>
            <a:xfrm>
              <a:off x="440157" y="2689860"/>
              <a:ext cx="6945162" cy="3276600"/>
              <a:chOff x="440157" y="2689860"/>
              <a:chExt cx="6945162" cy="3276600"/>
            </a:xfrm>
          </p:grpSpPr>
          <p:pic>
            <p:nvPicPr>
              <p:cNvPr id="13" name="图片 1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40157" y="2689860"/>
                <a:ext cx="3190875" cy="3276600"/>
              </a:xfrm>
              <a:prstGeom prst="rect">
                <a:avLst/>
              </a:prstGeom>
            </p:spPr>
          </p:pic>
          <p:pic>
            <p:nvPicPr>
              <p:cNvPr id="14" name="图片 13"/>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232544" y="2693832"/>
                <a:ext cx="3152775" cy="1962150"/>
              </a:xfrm>
              <a:prstGeom prst="rect">
                <a:avLst/>
              </a:prstGeom>
            </p:spPr>
          </p:pic>
          <p:sp>
            <p:nvSpPr>
              <p:cNvPr id="15" name="右箭头 14"/>
              <p:cNvSpPr/>
              <p:nvPr/>
            </p:nvSpPr>
            <p:spPr bwMode="auto">
              <a:xfrm>
                <a:off x="3631032" y="3426314"/>
                <a:ext cx="598861" cy="396240"/>
              </a:xfrm>
              <a:prstGeom prst="rightArrow">
                <a:avLst/>
              </a:prstGeom>
              <a:solidFill>
                <a:schemeClr val="tx2"/>
              </a:solidFill>
              <a:ln w="25400" cap="flat" cmpd="sng" algn="ctr">
                <a:solidFill>
                  <a:schemeClr val="tx2"/>
                </a:solidFill>
                <a:prstDash val="solid"/>
                <a:round/>
                <a:headEnd type="triangl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zh-CN" altLang="en-US" sz="2400" b="0" i="0" u="none" strike="noStrike" cap="none" normalizeH="0" baseline="0" dirty="0" smtClean="0">
                  <a:ln>
                    <a:noFill/>
                  </a:ln>
                  <a:solidFill>
                    <a:schemeClr val="tx1"/>
                  </a:solidFill>
                  <a:effectLst/>
                  <a:latin typeface="Times New Roman" pitchFamily="18" charset="0"/>
                </a:endParaRPr>
              </a:p>
            </p:txBody>
          </p:sp>
        </p:grpSp>
        <p:sp>
          <p:nvSpPr>
            <p:cNvPr id="17" name="文本框 16"/>
            <p:cNvSpPr txBox="1"/>
            <p:nvPr/>
          </p:nvSpPr>
          <p:spPr>
            <a:xfrm>
              <a:off x="690880" y="2763465"/>
              <a:ext cx="777777" cy="338554"/>
            </a:xfrm>
            <a:prstGeom prst="rect">
              <a:avLst/>
            </a:prstGeom>
            <a:noFill/>
          </p:spPr>
          <p:txBody>
            <a:bodyPr wrap="none" rtlCol="0">
              <a:spAutoFit/>
            </a:bodyPr>
            <a:lstStyle/>
            <a:p>
              <a:r>
                <a:rPr lang="en-US" altLang="zh-CN" sz="1600" b="1" dirty="0">
                  <a:solidFill>
                    <a:schemeClr val="tx2"/>
                  </a:solidFill>
                  <a:latin typeface="微软雅黑" panose="020B0503020204020204" pitchFamily="34" charset="-122"/>
                  <a:ea typeface="微软雅黑" panose="020B0503020204020204" pitchFamily="34" charset="-122"/>
                </a:rPr>
                <a:t>U</a:t>
              </a:r>
              <a:r>
                <a:rPr lang="en-US" altLang="zh-CN" sz="1600" b="1" dirty="0" smtClean="0">
                  <a:solidFill>
                    <a:schemeClr val="tx2"/>
                  </a:solidFill>
                  <a:latin typeface="微软雅黑" panose="020B0503020204020204" pitchFamily="34" charset="-122"/>
                  <a:ea typeface="微软雅黑" panose="020B0503020204020204" pitchFamily="34" charset="-122"/>
                </a:rPr>
                <a:t>ser1</a:t>
              </a:r>
              <a:endParaRPr lang="zh-CN" altLang="en-US" sz="1600" b="1" dirty="0">
                <a:solidFill>
                  <a:schemeClr val="tx2"/>
                </a:solidFill>
                <a:latin typeface="微软雅黑" panose="020B0503020204020204" pitchFamily="34" charset="-122"/>
                <a:ea typeface="微软雅黑" panose="020B0503020204020204" pitchFamily="34" charset="-122"/>
              </a:endParaRPr>
            </a:p>
          </p:txBody>
        </p:sp>
        <p:sp>
          <p:nvSpPr>
            <p:cNvPr id="18" name="文本框 17"/>
            <p:cNvSpPr txBox="1"/>
            <p:nvPr/>
          </p:nvSpPr>
          <p:spPr>
            <a:xfrm>
              <a:off x="690880" y="3870905"/>
              <a:ext cx="777777" cy="338554"/>
            </a:xfrm>
            <a:prstGeom prst="rect">
              <a:avLst/>
            </a:prstGeom>
            <a:noFill/>
          </p:spPr>
          <p:txBody>
            <a:bodyPr wrap="none" rtlCol="0">
              <a:spAutoFit/>
            </a:bodyPr>
            <a:lstStyle/>
            <a:p>
              <a:r>
                <a:rPr lang="en-US" altLang="zh-CN" sz="1600" b="1" dirty="0" smtClean="0">
                  <a:solidFill>
                    <a:schemeClr val="tx2"/>
                  </a:solidFill>
                  <a:latin typeface="微软雅黑" panose="020B0503020204020204" pitchFamily="34" charset="-122"/>
                  <a:ea typeface="微软雅黑" panose="020B0503020204020204" pitchFamily="34" charset="-122"/>
                </a:rPr>
                <a:t>User2</a:t>
              </a:r>
              <a:endParaRPr lang="zh-CN" altLang="en-US" sz="1600" b="1" dirty="0">
                <a:solidFill>
                  <a:schemeClr val="tx2"/>
                </a:solidFill>
                <a:latin typeface="微软雅黑" panose="020B0503020204020204" pitchFamily="34" charset="-122"/>
                <a:ea typeface="微软雅黑" panose="020B0503020204020204" pitchFamily="34" charset="-122"/>
              </a:endParaRPr>
            </a:p>
          </p:txBody>
        </p:sp>
        <p:sp>
          <p:nvSpPr>
            <p:cNvPr id="19" name="文本框 18"/>
            <p:cNvSpPr txBox="1"/>
            <p:nvPr/>
          </p:nvSpPr>
          <p:spPr>
            <a:xfrm>
              <a:off x="690880" y="4968185"/>
              <a:ext cx="777777" cy="338554"/>
            </a:xfrm>
            <a:prstGeom prst="rect">
              <a:avLst/>
            </a:prstGeom>
            <a:noFill/>
          </p:spPr>
          <p:txBody>
            <a:bodyPr wrap="none" rtlCol="0">
              <a:spAutoFit/>
            </a:bodyPr>
            <a:lstStyle/>
            <a:p>
              <a:r>
                <a:rPr lang="en-US" altLang="zh-CN" sz="1600" b="1" dirty="0" smtClean="0">
                  <a:solidFill>
                    <a:schemeClr val="tx2"/>
                  </a:solidFill>
                  <a:latin typeface="微软雅黑" panose="020B0503020204020204" pitchFamily="34" charset="-122"/>
                  <a:ea typeface="微软雅黑" panose="020B0503020204020204" pitchFamily="34" charset="-122"/>
                </a:rPr>
                <a:t>User3</a:t>
              </a:r>
              <a:endParaRPr lang="zh-CN" altLang="en-US" sz="1600" b="1" dirty="0">
                <a:solidFill>
                  <a:schemeClr val="tx2"/>
                </a:solidFill>
                <a:latin typeface="微软雅黑" panose="020B0503020204020204" pitchFamily="34" charset="-122"/>
                <a:ea typeface="微软雅黑" panose="020B0503020204020204" pitchFamily="34" charset="-122"/>
              </a:endParaRPr>
            </a:p>
          </p:txBody>
        </p:sp>
        <p:sp>
          <p:nvSpPr>
            <p:cNvPr id="20" name="文本框 19"/>
            <p:cNvSpPr txBox="1"/>
            <p:nvPr/>
          </p:nvSpPr>
          <p:spPr>
            <a:xfrm>
              <a:off x="4490517" y="2801762"/>
              <a:ext cx="1870769" cy="338554"/>
            </a:xfrm>
            <a:prstGeom prst="rect">
              <a:avLst/>
            </a:prstGeom>
            <a:noFill/>
          </p:spPr>
          <p:txBody>
            <a:bodyPr wrap="none" rtlCol="0">
              <a:spAutoFit/>
            </a:bodyPr>
            <a:lstStyle/>
            <a:p>
              <a:r>
                <a:rPr lang="en-US" altLang="zh-CN" sz="1600" b="1" dirty="0" smtClean="0">
                  <a:solidFill>
                    <a:schemeClr val="tx2"/>
                  </a:solidFill>
                  <a:latin typeface="微软雅黑" panose="020B0503020204020204" pitchFamily="34" charset="-122"/>
                  <a:ea typeface="微软雅黑" panose="020B0503020204020204" pitchFamily="34" charset="-122"/>
                </a:rPr>
                <a:t>Total load shape</a:t>
              </a:r>
              <a:endParaRPr lang="zh-CN" altLang="en-US" sz="1600" b="1" dirty="0">
                <a:solidFill>
                  <a:schemeClr val="tx2"/>
                </a:solidFill>
                <a:latin typeface="微软雅黑" panose="020B0503020204020204" pitchFamily="34" charset="-122"/>
                <a:ea typeface="微软雅黑" panose="020B0503020204020204" pitchFamily="34" charset="-122"/>
              </a:endParaRPr>
            </a:p>
          </p:txBody>
        </p:sp>
      </p:grpSp>
      <p:grpSp>
        <p:nvGrpSpPr>
          <p:cNvPr id="29" name="组合 28"/>
          <p:cNvGrpSpPr/>
          <p:nvPr/>
        </p:nvGrpSpPr>
        <p:grpSpPr>
          <a:xfrm>
            <a:off x="5854965" y="1597119"/>
            <a:ext cx="3240217" cy="1343709"/>
            <a:chOff x="5768140" y="3918541"/>
            <a:chExt cx="3240217" cy="1343709"/>
          </a:xfrm>
        </p:grpSpPr>
        <p:sp>
          <p:nvSpPr>
            <p:cNvPr id="22" name="椭圆 21"/>
            <p:cNvSpPr/>
            <p:nvPr/>
          </p:nvSpPr>
          <p:spPr bwMode="auto">
            <a:xfrm>
              <a:off x="6197469" y="4320165"/>
              <a:ext cx="782320" cy="292908"/>
            </a:xfrm>
            <a:prstGeom prst="ellipse">
              <a:avLst/>
            </a:prstGeom>
            <a:noFill/>
            <a:ln w="25400" cap="flat" cmpd="sng" algn="ctr">
              <a:solidFill>
                <a:schemeClr val="tx2"/>
              </a:solidFill>
              <a:prstDash val="solid"/>
              <a:round/>
              <a:headEnd type="triangl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zh-CN" altLang="en-US" sz="2400" b="0" i="0" u="none" strike="noStrike" cap="none" normalizeH="0" baseline="0" smtClean="0">
                <a:ln>
                  <a:noFill/>
                </a:ln>
                <a:solidFill>
                  <a:schemeClr val="tx1"/>
                </a:solidFill>
                <a:effectLst/>
                <a:latin typeface="Times New Roman" pitchFamily="18" charset="0"/>
              </a:endParaRPr>
            </a:p>
          </p:txBody>
        </p:sp>
        <p:sp>
          <p:nvSpPr>
            <p:cNvPr id="23" name="文本框 22"/>
            <p:cNvSpPr txBox="1"/>
            <p:nvPr/>
          </p:nvSpPr>
          <p:spPr>
            <a:xfrm>
              <a:off x="6453279" y="4016399"/>
              <a:ext cx="1723164" cy="338554"/>
            </a:xfrm>
            <a:prstGeom prst="rect">
              <a:avLst/>
            </a:prstGeom>
            <a:noFill/>
          </p:spPr>
          <p:txBody>
            <a:bodyPr wrap="none" rtlCol="0">
              <a:spAutoFit/>
            </a:bodyPr>
            <a:lstStyle/>
            <a:p>
              <a:r>
                <a:rPr lang="en-US" altLang="zh-CN" sz="1600" b="1" dirty="0" smtClean="0">
                  <a:solidFill>
                    <a:srgbClr val="FF0000"/>
                  </a:solidFill>
                  <a:latin typeface="微软雅黑" panose="020B0503020204020204" pitchFamily="34" charset="-122"/>
                  <a:ea typeface="微软雅黑" panose="020B0503020204020204" pitchFamily="34" charset="-122"/>
                </a:rPr>
                <a:t>On-peak hours</a:t>
              </a:r>
              <a:endParaRPr lang="zh-CN" altLang="en-US" sz="1600" b="1" dirty="0">
                <a:solidFill>
                  <a:srgbClr val="FF0000"/>
                </a:solidFill>
                <a:latin typeface="微软雅黑" panose="020B0503020204020204" pitchFamily="34" charset="-122"/>
                <a:ea typeface="微软雅黑" panose="020B0503020204020204" pitchFamily="34" charset="-122"/>
              </a:endParaRPr>
            </a:p>
          </p:txBody>
        </p:sp>
        <p:sp>
          <p:nvSpPr>
            <p:cNvPr id="25" name="文本框 24"/>
            <p:cNvSpPr txBox="1"/>
            <p:nvPr/>
          </p:nvSpPr>
          <p:spPr>
            <a:xfrm>
              <a:off x="6895521" y="4409679"/>
              <a:ext cx="1830566" cy="338554"/>
            </a:xfrm>
            <a:prstGeom prst="rect">
              <a:avLst/>
            </a:prstGeom>
            <a:noFill/>
          </p:spPr>
          <p:txBody>
            <a:bodyPr wrap="none" rtlCol="0">
              <a:spAutoFit/>
            </a:bodyPr>
            <a:lstStyle/>
            <a:p>
              <a:r>
                <a:rPr lang="en-US" altLang="zh-CN" sz="1600" b="1" dirty="0" smtClean="0">
                  <a:solidFill>
                    <a:srgbClr val="FFC000"/>
                  </a:solidFill>
                  <a:latin typeface="微软雅黑" panose="020B0503020204020204" pitchFamily="34" charset="-122"/>
                  <a:ea typeface="微软雅黑" panose="020B0503020204020204" pitchFamily="34" charset="-122"/>
                </a:rPr>
                <a:t>Mid-peak hours</a:t>
              </a:r>
              <a:endParaRPr lang="zh-CN" altLang="en-US" sz="1600" b="1" dirty="0">
                <a:solidFill>
                  <a:srgbClr val="FFC000"/>
                </a:solidFill>
                <a:latin typeface="微软雅黑" panose="020B0503020204020204" pitchFamily="34" charset="-122"/>
                <a:ea typeface="微软雅黑" panose="020B0503020204020204" pitchFamily="34" charset="-122"/>
              </a:endParaRPr>
            </a:p>
          </p:txBody>
        </p:sp>
        <p:sp>
          <p:nvSpPr>
            <p:cNvPr id="26" name="椭圆 25"/>
            <p:cNvSpPr/>
            <p:nvPr/>
          </p:nvSpPr>
          <p:spPr bwMode="auto">
            <a:xfrm>
              <a:off x="6677728" y="4768519"/>
              <a:ext cx="782320" cy="292908"/>
            </a:xfrm>
            <a:prstGeom prst="ellipse">
              <a:avLst/>
            </a:prstGeom>
            <a:noFill/>
            <a:ln w="25400" cap="flat" cmpd="sng" algn="ctr">
              <a:solidFill>
                <a:schemeClr val="tx2"/>
              </a:solidFill>
              <a:prstDash val="solid"/>
              <a:round/>
              <a:headEnd type="triangl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zh-CN" altLang="en-US" sz="2400" b="0" i="0" u="none" strike="noStrike" cap="none" normalizeH="0" baseline="0" smtClean="0">
                <a:ln>
                  <a:noFill/>
                </a:ln>
                <a:solidFill>
                  <a:schemeClr val="tx1"/>
                </a:solidFill>
                <a:effectLst/>
                <a:latin typeface="Times New Roman" pitchFamily="18" charset="0"/>
              </a:endParaRPr>
            </a:p>
          </p:txBody>
        </p:sp>
        <p:sp>
          <p:nvSpPr>
            <p:cNvPr id="27" name="文本框 26"/>
            <p:cNvSpPr txBox="1"/>
            <p:nvPr/>
          </p:nvSpPr>
          <p:spPr>
            <a:xfrm>
              <a:off x="7260634" y="4923696"/>
              <a:ext cx="1747723" cy="338554"/>
            </a:xfrm>
            <a:prstGeom prst="rect">
              <a:avLst/>
            </a:prstGeom>
            <a:noFill/>
          </p:spPr>
          <p:txBody>
            <a:bodyPr wrap="none" rtlCol="0">
              <a:spAutoFit/>
            </a:bodyPr>
            <a:lstStyle/>
            <a:p>
              <a:r>
                <a:rPr lang="en-US" altLang="zh-CN" sz="1600" b="1" dirty="0" smtClean="0">
                  <a:solidFill>
                    <a:schemeClr val="tx2"/>
                  </a:solidFill>
                  <a:latin typeface="微软雅黑" panose="020B0503020204020204" pitchFamily="34" charset="-122"/>
                  <a:ea typeface="微软雅黑" panose="020B0503020204020204" pitchFamily="34" charset="-122"/>
                </a:rPr>
                <a:t>Off-peak hours</a:t>
              </a:r>
              <a:endParaRPr lang="zh-CN" altLang="en-US" sz="1600" b="1" dirty="0">
                <a:solidFill>
                  <a:schemeClr val="tx2"/>
                </a:solidFill>
                <a:latin typeface="微软雅黑" panose="020B0503020204020204" pitchFamily="34" charset="-122"/>
                <a:ea typeface="微软雅黑" panose="020B0503020204020204" pitchFamily="34" charset="-122"/>
              </a:endParaRPr>
            </a:p>
          </p:txBody>
        </p:sp>
        <p:sp>
          <p:nvSpPr>
            <p:cNvPr id="28" name="椭圆 27"/>
            <p:cNvSpPr/>
            <p:nvPr/>
          </p:nvSpPr>
          <p:spPr bwMode="auto">
            <a:xfrm>
              <a:off x="5768140" y="3918541"/>
              <a:ext cx="782320" cy="292908"/>
            </a:xfrm>
            <a:prstGeom prst="ellipse">
              <a:avLst/>
            </a:prstGeom>
            <a:noFill/>
            <a:ln w="25400" cap="flat" cmpd="sng" algn="ctr">
              <a:solidFill>
                <a:schemeClr val="tx2"/>
              </a:solidFill>
              <a:prstDash val="solid"/>
              <a:round/>
              <a:headEnd type="triangl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zh-CN" altLang="en-US" sz="2400" b="0" i="0" u="none" strike="noStrike" cap="none" normalizeH="0" baseline="0" smtClean="0">
                <a:ln>
                  <a:noFill/>
                </a:ln>
                <a:solidFill>
                  <a:schemeClr val="tx1"/>
                </a:solidFill>
                <a:effectLst/>
                <a:latin typeface="Times New Roman" pitchFamily="18" charset="0"/>
              </a:endParaRPr>
            </a:p>
          </p:txBody>
        </p:sp>
      </p:grpSp>
      <p:grpSp>
        <p:nvGrpSpPr>
          <p:cNvPr id="5" name="组合 4"/>
          <p:cNvGrpSpPr/>
          <p:nvPr/>
        </p:nvGrpSpPr>
        <p:grpSpPr>
          <a:xfrm>
            <a:off x="3194780" y="3161937"/>
            <a:ext cx="5320369" cy="3155990"/>
            <a:chOff x="3130867" y="3018145"/>
            <a:chExt cx="5320369" cy="3155990"/>
          </a:xfrm>
        </p:grpSpPr>
        <p:pic>
          <p:nvPicPr>
            <p:cNvPr id="30" name="内容占位符 3"/>
            <p:cNvPicPr>
              <a:picLocks noChangeAspect="1"/>
            </p:cNvPicPr>
            <p:nvPr/>
          </p:nvPicPr>
          <p:blipFill rotWithShape="1">
            <a:blip r:embed="rId5" cstate="print">
              <a:extLst>
                <a:ext uri="{28A0092B-C50C-407E-A947-70E740481C1C}">
                  <a14:useLocalDpi xmlns:a14="http://schemas.microsoft.com/office/drawing/2010/main" xmlns="" val="0"/>
                </a:ext>
              </a:extLst>
            </a:blip>
            <a:srcRect l="5743" t="3834" r="8446" b="1534"/>
            <a:stretch/>
          </p:blipFill>
          <p:spPr bwMode="auto">
            <a:xfrm>
              <a:off x="3130867" y="3018145"/>
              <a:ext cx="5320369" cy="28174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 name="矩形 41"/>
            <p:cNvSpPr/>
            <p:nvPr/>
          </p:nvSpPr>
          <p:spPr>
            <a:xfrm>
              <a:off x="3891428" y="5835581"/>
              <a:ext cx="3799245" cy="338554"/>
            </a:xfrm>
            <a:prstGeom prst="rect">
              <a:avLst/>
            </a:prstGeom>
          </p:spPr>
          <p:txBody>
            <a:bodyPr wrap="none">
              <a:spAutoFit/>
            </a:bodyPr>
            <a:lstStyle/>
            <a:p>
              <a:r>
                <a:rPr lang="en-US" altLang="zh-CN" sz="1600" b="1" dirty="0">
                  <a:latin typeface="Cambria" panose="02040503050406030204" pitchFamily="18" charset="0"/>
                </a:rPr>
                <a:t>Fig. </a:t>
              </a:r>
              <a:r>
                <a:rPr lang="en-US" altLang="zh-CN" sz="1600" b="1" dirty="0" smtClean="0">
                  <a:latin typeface="Cambria" panose="02040503050406030204" pitchFamily="18" charset="0"/>
                </a:rPr>
                <a:t>13 Load shaping objectives in DSM</a:t>
              </a:r>
              <a:endParaRPr lang="zh-CN" altLang="en-US" sz="1600" dirty="0"/>
            </a:p>
          </p:txBody>
        </p:sp>
      </p:grpSp>
      <p:sp>
        <p:nvSpPr>
          <p:cNvPr id="6" name="文本框 5"/>
          <p:cNvSpPr txBox="1"/>
          <p:nvPr/>
        </p:nvSpPr>
        <p:spPr>
          <a:xfrm>
            <a:off x="338400" y="4800601"/>
            <a:ext cx="3833101" cy="707886"/>
          </a:xfrm>
          <a:prstGeom prst="rect">
            <a:avLst/>
          </a:prstGeom>
          <a:noFill/>
        </p:spPr>
        <p:txBody>
          <a:bodyPr wrap="none" rtlCol="0">
            <a:spAutoFit/>
          </a:bodyPr>
          <a:lstStyle/>
          <a:p>
            <a:pPr marL="342900" indent="-342900">
              <a:buFont typeface="Wingdings" panose="05000000000000000000" pitchFamily="2" charset="2"/>
              <a:buChar char="l"/>
            </a:pPr>
            <a:r>
              <a:rPr lang="en-US" altLang="zh-CN" sz="2000" b="1" dirty="0" smtClean="0">
                <a:solidFill>
                  <a:srgbClr val="FF0000"/>
                </a:solidFill>
                <a:latin typeface="Cambria" panose="02040503050406030204" pitchFamily="18" charset="0"/>
              </a:rPr>
              <a:t>Power resources allocations</a:t>
            </a:r>
          </a:p>
          <a:p>
            <a:pPr marL="342900" indent="-342900">
              <a:buFont typeface="Wingdings" panose="05000000000000000000" pitchFamily="2" charset="2"/>
              <a:buChar char="l"/>
            </a:pPr>
            <a:r>
              <a:rPr lang="en-US" altLang="zh-CN" sz="2000" b="1" dirty="0" smtClean="0">
                <a:solidFill>
                  <a:srgbClr val="FF0000"/>
                </a:solidFill>
                <a:latin typeface="Cambria" panose="02040503050406030204" pitchFamily="18" charset="0"/>
              </a:rPr>
              <a:t>Auction game capable</a:t>
            </a:r>
            <a:endParaRPr lang="zh-CN" altLang="en-US" sz="2000" b="1" dirty="0">
              <a:solidFill>
                <a:srgbClr val="FF0000"/>
              </a:solidFill>
              <a:latin typeface="Cambria" panose="02040503050406030204" pitchFamily="18" charset="0"/>
            </a:endParaRPr>
          </a:p>
        </p:txBody>
      </p:sp>
    </p:spTree>
    <p:extLst>
      <p:ext uri="{BB962C8B-B14F-4D97-AF65-F5344CB8AC3E}">
        <p14:creationId xmlns:p14="http://schemas.microsoft.com/office/powerpoint/2010/main" xmlns="" val="39044664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829300" y="4592208"/>
            <a:ext cx="2857500" cy="1600200"/>
          </a:xfrm>
          <a:prstGeom prst="rect">
            <a:avLst/>
          </a:prstGeom>
        </p:spPr>
      </p:pic>
      <p:sp>
        <p:nvSpPr>
          <p:cNvPr id="2" name="标题 1"/>
          <p:cNvSpPr>
            <a:spLocks noGrp="1"/>
          </p:cNvSpPr>
          <p:nvPr>
            <p:ph type="title"/>
          </p:nvPr>
        </p:nvSpPr>
        <p:spPr/>
        <p:txBody>
          <a:bodyPr/>
          <a:lstStyle/>
          <a:p>
            <a:r>
              <a:rPr lang="en-US" altLang="zh-CN" b="1" i="1" dirty="0" smtClean="0">
                <a:ea typeface="Cambria Math" panose="02040503050406030204" pitchFamily="18" charset="0"/>
              </a:rPr>
              <a:t>Basic Concept</a:t>
            </a:r>
            <a:endParaRPr lang="zh-CN" altLang="en-US" b="1" i="1" dirty="0"/>
          </a:p>
        </p:txBody>
      </p:sp>
      <p:sp>
        <p:nvSpPr>
          <p:cNvPr id="3" name="内容占位符 2"/>
          <p:cNvSpPr>
            <a:spLocks noGrp="1"/>
          </p:cNvSpPr>
          <p:nvPr>
            <p:ph idx="1"/>
          </p:nvPr>
        </p:nvSpPr>
        <p:spPr>
          <a:xfrm>
            <a:off x="338400" y="1260000"/>
            <a:ext cx="8426450" cy="5181600"/>
          </a:xfrm>
        </p:spPr>
        <p:txBody>
          <a:bodyPr/>
          <a:lstStyle/>
          <a:p>
            <a:pPr marL="0" indent="0">
              <a:buNone/>
            </a:pPr>
            <a:r>
              <a:rPr lang="en-US" altLang="zh-CN" sz="3200" b="1" i="1" dirty="0"/>
              <a:t>Demand-side management (DSM) </a:t>
            </a:r>
          </a:p>
          <a:p>
            <a:pPr marL="0" indent="0">
              <a:lnSpc>
                <a:spcPct val="100000"/>
              </a:lnSpc>
              <a:buNone/>
            </a:pPr>
            <a:r>
              <a:rPr lang="en-US" altLang="zh-CN" sz="2000" dirty="0" smtClean="0"/>
              <a:t>is </a:t>
            </a:r>
            <a:r>
              <a:rPr lang="en-US" altLang="zh-CN" sz="2000" dirty="0"/>
              <a:t>the planning and </a:t>
            </a:r>
            <a:r>
              <a:rPr lang="en-US" altLang="zh-CN" sz="2000" dirty="0" smtClean="0"/>
              <a:t>implementation </a:t>
            </a:r>
            <a:r>
              <a:rPr lang="en-US" altLang="zh-CN" sz="2000" dirty="0"/>
              <a:t>of those electric utility activities designed to </a:t>
            </a:r>
            <a:r>
              <a:rPr lang="en-US" altLang="zh-CN" sz="2000" dirty="0" smtClean="0"/>
              <a:t>influence customer </a:t>
            </a:r>
            <a:r>
              <a:rPr lang="en-US" altLang="zh-CN" sz="2000" dirty="0"/>
              <a:t>uses of electricity in ways that will produce </a:t>
            </a:r>
            <a:r>
              <a:rPr lang="en-US" altLang="zh-CN" sz="2000" dirty="0" smtClean="0"/>
              <a:t>desired changes </a:t>
            </a:r>
            <a:r>
              <a:rPr lang="en-US" altLang="zh-CN" sz="2000" dirty="0"/>
              <a:t>in the utility’s load </a:t>
            </a:r>
            <a:r>
              <a:rPr lang="en-US" altLang="zh-CN" sz="2000" dirty="0" smtClean="0"/>
              <a:t>shape.</a:t>
            </a:r>
            <a:endParaRPr lang="en-US" altLang="zh-CN" sz="2000" dirty="0"/>
          </a:p>
          <a:p>
            <a:r>
              <a:rPr lang="en-US" altLang="zh-CN" sz="2200" b="0" dirty="0">
                <a:latin typeface="Arial" panose="020B0604020202020204" pitchFamily="34" charset="0"/>
                <a:cs typeface="Arial" panose="020B0604020202020204" pitchFamily="34" charset="0"/>
              </a:rPr>
              <a:t>to reach a balance of utilities’ supply and customer needs.</a:t>
            </a:r>
          </a:p>
          <a:p>
            <a:r>
              <a:rPr lang="en-US" altLang="zh-CN" sz="2200" b="0" dirty="0">
                <a:latin typeface="Arial" panose="020B0604020202020204" pitchFamily="34" charset="0"/>
                <a:cs typeface="Arial" panose="020B0604020202020204" pitchFamily="34" charset="0"/>
              </a:rPr>
              <a:t>to enable more efficient and reliable grid operation.</a:t>
            </a:r>
          </a:p>
          <a:p>
            <a:r>
              <a:rPr lang="en-US" altLang="zh-CN" sz="2200" b="0" dirty="0">
                <a:latin typeface="Arial" panose="020B0604020202020204" pitchFamily="34" charset="0"/>
                <a:cs typeface="Arial" panose="020B0604020202020204" pitchFamily="34" charset="0"/>
              </a:rPr>
              <a:t>to get higher utilization in power grids rather than extensive constructions.</a:t>
            </a:r>
            <a:endParaRPr lang="zh-CN" altLang="en-US" sz="2200" b="0" dirty="0">
              <a:latin typeface="Arial" panose="020B0604020202020204" pitchFamily="34" charset="0"/>
              <a:cs typeface="Arial" panose="020B0604020202020204" pitchFamily="34" charset="0"/>
            </a:endParaRPr>
          </a:p>
          <a:p>
            <a:pPr marL="0" indent="0">
              <a:lnSpc>
                <a:spcPct val="100000"/>
              </a:lnSpc>
              <a:buNone/>
            </a:pPr>
            <a:endParaRPr lang="en-US" altLang="zh-CN" i="1" dirty="0" smtClean="0">
              <a:latin typeface="+mn-lt"/>
            </a:endParaRPr>
          </a:p>
          <a:p>
            <a:endParaRPr lang="en-US" altLang="zh-CN" b="1" i="1" dirty="0" smtClean="0"/>
          </a:p>
        </p:txBody>
      </p:sp>
      <p:sp>
        <p:nvSpPr>
          <p:cNvPr id="5" name="灯片编号占位符 4"/>
          <p:cNvSpPr>
            <a:spLocks noGrp="1"/>
          </p:cNvSpPr>
          <p:nvPr>
            <p:ph type="sldNum" sz="quarter" idx="11"/>
          </p:nvPr>
        </p:nvSpPr>
        <p:spPr/>
        <p:txBody>
          <a:bodyPr/>
          <a:lstStyle/>
          <a:p>
            <a:fld id="{DC226F1E-4A84-42EA-BFC3-1AD367F1BA89}" type="slidenum">
              <a:rPr lang="zh-CN" altLang="en-US" smtClean="0"/>
              <a:pPr/>
              <a:t>118</a:t>
            </a:fld>
            <a:endParaRPr lang="zh-CN" altLang="en-US"/>
          </a:p>
        </p:txBody>
      </p:sp>
    </p:spTree>
    <p:extLst>
      <p:ext uri="{BB962C8B-B14F-4D97-AF65-F5344CB8AC3E}">
        <p14:creationId xmlns:p14="http://schemas.microsoft.com/office/powerpoint/2010/main" xmlns="" val="2371777932"/>
      </p:ext>
    </p:extLst>
  </p:cSld>
  <p:clrMapOvr>
    <a:masterClrMapping/>
  </p:clrMapOv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ea typeface="Cambria Math" panose="02040503050406030204" pitchFamily="18" charset="0"/>
              </a:rPr>
              <a:t>Main Techniques</a:t>
            </a:r>
            <a:endParaRPr lang="zh-CN" altLang="en-US" dirty="0">
              <a:ea typeface="Cambria Math" panose="02040503050406030204" pitchFamily="18" charset="0"/>
            </a:endParaRPr>
          </a:p>
        </p:txBody>
      </p:sp>
      <p:sp>
        <p:nvSpPr>
          <p:cNvPr id="3" name="内容占位符 2"/>
          <p:cNvSpPr>
            <a:spLocks noGrp="1"/>
          </p:cNvSpPr>
          <p:nvPr>
            <p:ph idx="1"/>
          </p:nvPr>
        </p:nvSpPr>
        <p:spPr>
          <a:xfrm>
            <a:off x="336550" y="1497600"/>
            <a:ext cx="8426450" cy="5181600"/>
          </a:xfrm>
        </p:spPr>
        <p:txBody>
          <a:bodyPr>
            <a:normAutofit/>
          </a:bodyPr>
          <a:lstStyle/>
          <a:p>
            <a:r>
              <a:rPr lang="en-US" altLang="zh-CN" dirty="0" smtClean="0"/>
              <a:t>Direct Load Control(DLC)</a:t>
            </a:r>
          </a:p>
          <a:p>
            <a:pPr marL="0" indent="0">
              <a:buNone/>
            </a:pPr>
            <a:r>
              <a:rPr lang="en-US" altLang="zh-CN" sz="2000" dirty="0"/>
              <a:t>Based on an agreement between the utility company and the customers, the utility or an aggregator, which is managed by the utility, can remotely control the operations and energy consumption of certain appliances in a household</a:t>
            </a:r>
            <a:r>
              <a:rPr lang="en-US" altLang="zh-CN" sz="2000" dirty="0" smtClean="0"/>
              <a:t>.</a:t>
            </a:r>
          </a:p>
          <a:p>
            <a:pPr marL="0" indent="0">
              <a:buNone/>
            </a:pPr>
            <a:endParaRPr lang="en-US" altLang="zh-CN" sz="900" dirty="0"/>
          </a:p>
          <a:p>
            <a:r>
              <a:rPr lang="en-US" altLang="zh-CN" b="1" dirty="0" smtClean="0">
                <a:solidFill>
                  <a:srgbClr val="FF0000"/>
                </a:solidFill>
              </a:rPr>
              <a:t>Smart Pricing</a:t>
            </a:r>
          </a:p>
          <a:p>
            <a:pPr marL="0" indent="0">
              <a:buNone/>
            </a:pPr>
            <a:r>
              <a:rPr lang="en-US" altLang="zh-CN" sz="2000" dirty="0"/>
              <a:t>Encourages users to individually and voluntarily manage their loads, e.g., by reducing their consumption at peak hours.</a:t>
            </a:r>
          </a:p>
          <a:p>
            <a:pPr lvl="1"/>
            <a:r>
              <a:rPr lang="en-US" altLang="zh-CN" sz="1800" b="1" dirty="0">
                <a:latin typeface="Calibri" panose="020F0502020204030204" pitchFamily="34" charset="0"/>
              </a:rPr>
              <a:t>Real-time pricing (RTP)</a:t>
            </a:r>
            <a:endParaRPr lang="zh-CN" altLang="en-US" sz="1800" b="1" dirty="0">
              <a:latin typeface="Calibri" panose="020F0502020204030204" pitchFamily="34" charset="0"/>
            </a:endParaRPr>
          </a:p>
          <a:p>
            <a:pPr lvl="1"/>
            <a:r>
              <a:rPr lang="en-US" altLang="zh-CN" sz="1800" b="1" dirty="0">
                <a:latin typeface="Calibri" panose="020F0502020204030204" pitchFamily="34" charset="0"/>
              </a:rPr>
              <a:t>Time-of-use pricing(</a:t>
            </a:r>
            <a:r>
              <a:rPr lang="en-US" altLang="zh-CN" sz="1800" b="1" dirty="0" err="1">
                <a:latin typeface="Calibri" panose="020F0502020204030204" pitchFamily="34" charset="0"/>
              </a:rPr>
              <a:t>ToUP</a:t>
            </a:r>
            <a:r>
              <a:rPr lang="en-US" altLang="zh-CN" sz="1800" b="1" dirty="0">
                <a:latin typeface="Calibri" panose="020F0502020204030204" pitchFamily="34" charset="0"/>
              </a:rPr>
              <a:t>)</a:t>
            </a:r>
          </a:p>
          <a:p>
            <a:pPr lvl="1"/>
            <a:r>
              <a:rPr lang="en-US" altLang="zh-CN" sz="1800" b="1" dirty="0">
                <a:latin typeface="Calibri" panose="020F0502020204030204" pitchFamily="34" charset="0"/>
              </a:rPr>
              <a:t>C</a:t>
            </a:r>
            <a:r>
              <a:rPr lang="en-US" altLang="zh-CN" sz="1800" b="1" dirty="0" smtClean="0">
                <a:latin typeface="Calibri" panose="020F0502020204030204" pitchFamily="34" charset="0"/>
              </a:rPr>
              <a:t>ritical-peak </a:t>
            </a:r>
            <a:r>
              <a:rPr lang="en-US" altLang="zh-CN" sz="1800" b="1" dirty="0">
                <a:latin typeface="Calibri" panose="020F0502020204030204" pitchFamily="34" charset="0"/>
              </a:rPr>
              <a:t>pricing(CPP)</a:t>
            </a:r>
          </a:p>
        </p:txBody>
      </p:sp>
      <p:sp>
        <p:nvSpPr>
          <p:cNvPr id="6" name="灯片编号占位符 5"/>
          <p:cNvSpPr>
            <a:spLocks noGrp="1"/>
          </p:cNvSpPr>
          <p:nvPr>
            <p:ph type="sldNum" sz="quarter" idx="11"/>
          </p:nvPr>
        </p:nvSpPr>
        <p:spPr/>
        <p:txBody>
          <a:bodyPr/>
          <a:lstStyle/>
          <a:p>
            <a:fld id="{DC226F1E-4A84-42EA-BFC3-1AD367F1BA89}" type="slidenum">
              <a:rPr lang="zh-CN" altLang="en-US" smtClean="0"/>
              <a:pPr/>
              <a:t>119</a:t>
            </a:fld>
            <a:endParaRPr lang="zh-CN" altLang="en-US"/>
          </a:p>
        </p:txBody>
      </p:sp>
      <p:pic>
        <p:nvPicPr>
          <p:cNvPr id="4" name="图片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723158" y="4683230"/>
            <a:ext cx="1412313" cy="1431313"/>
          </a:xfrm>
          <a:prstGeom prst="rect">
            <a:avLst/>
          </a:prstGeom>
        </p:spPr>
      </p:pic>
      <p:sp>
        <p:nvSpPr>
          <p:cNvPr id="7" name="矩形 6"/>
          <p:cNvSpPr/>
          <p:nvPr/>
        </p:nvSpPr>
        <p:spPr>
          <a:xfrm>
            <a:off x="481263" y="1305341"/>
            <a:ext cx="8245642" cy="378565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buFont typeface="Wingdings" pitchFamily="2" charset="2"/>
              <a:buChar char="l"/>
            </a:pPr>
            <a:r>
              <a:rPr lang="en-US" altLang="zh-CN" sz="2400" dirty="0" smtClean="0"/>
              <a:t>One of the most serious contenders and a popular research topic in the DSM research arena is RTP</a:t>
            </a:r>
            <a:r>
              <a:rPr lang="en-US" altLang="zh-CN" sz="2400" dirty="0" smtClean="0"/>
              <a:t>.</a:t>
            </a:r>
          </a:p>
          <a:p>
            <a:pPr algn="just">
              <a:buFont typeface="Wingdings" pitchFamily="2" charset="2"/>
              <a:buChar char="l"/>
            </a:pPr>
            <a:r>
              <a:rPr lang="en-US" altLang="zh-CN" sz="2400" dirty="0" smtClean="0"/>
              <a:t>Instead </a:t>
            </a:r>
            <a:r>
              <a:rPr lang="en-US" altLang="zh-CN" sz="2400" dirty="0" smtClean="0"/>
              <a:t>of shielding the customer completely from the real fluctuations of energy costs in the </a:t>
            </a:r>
            <a:r>
              <a:rPr lang="en-US" altLang="zh-CN" sz="2400" dirty="0" smtClean="0"/>
              <a:t>spot, </a:t>
            </a:r>
            <a:r>
              <a:rPr lang="en-US" altLang="zh-CN" sz="2400" dirty="0" smtClean="0"/>
              <a:t>in RTP, price signals delivered to the customers will act as an economic incentive to modify their demand and alleviate the pressure on the grid, with </a:t>
            </a:r>
            <a:r>
              <a:rPr lang="en-US" altLang="zh-CN" sz="2400" dirty="0" smtClean="0"/>
              <a:t>the</a:t>
            </a:r>
            <a:r>
              <a:rPr lang="zh-CN" altLang="en-US" sz="2400" dirty="0" smtClean="0"/>
              <a:t>　</a:t>
            </a:r>
            <a:r>
              <a:rPr lang="en-US" altLang="zh-CN" sz="2400" dirty="0" smtClean="0"/>
              <a:t>reward </a:t>
            </a:r>
            <a:r>
              <a:rPr lang="en-US" altLang="zh-CN" sz="2400" dirty="0" smtClean="0"/>
              <a:t>of lowering their bill. </a:t>
            </a:r>
            <a:endParaRPr lang="en-US" altLang="zh-CN" sz="2400" dirty="0" smtClean="0"/>
          </a:p>
          <a:p>
            <a:pPr algn="just">
              <a:buFont typeface="Wingdings" pitchFamily="2" charset="2"/>
              <a:buChar char="l"/>
            </a:pPr>
            <a:r>
              <a:rPr lang="en-US" altLang="zh-CN" sz="2400" dirty="0" smtClean="0"/>
              <a:t>The </a:t>
            </a:r>
            <a:r>
              <a:rPr lang="en-US" altLang="zh-CN" sz="2400" dirty="0" smtClean="0"/>
              <a:t>key difference in the RTP model, as the name suggests, is that the price is updated </a:t>
            </a:r>
            <a:r>
              <a:rPr lang="en-US" altLang="zh-CN" sz="2400" dirty="0" smtClean="0"/>
              <a:t>and provided </a:t>
            </a:r>
            <a:r>
              <a:rPr lang="en-US" altLang="zh-CN" sz="2400" dirty="0" smtClean="0"/>
              <a:t>only hours/minutes before consumption, so that the signal can reflect actual grid congestion.</a:t>
            </a:r>
          </a:p>
        </p:txBody>
      </p:sp>
    </p:spTree>
    <p:extLst>
      <p:ext uri="{BB962C8B-B14F-4D97-AF65-F5344CB8AC3E}">
        <p14:creationId xmlns:p14="http://schemas.microsoft.com/office/powerpoint/2010/main" xmlns="" val="36706403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p:cNvSpPr>
          <p:nvPr>
            <p:ph type="title"/>
          </p:nvPr>
        </p:nvSpPr>
        <p:spPr/>
        <p:txBody>
          <a:bodyPr/>
          <a:lstStyle/>
          <a:p>
            <a:pPr eaLnBrk="1" hangingPunct="1"/>
            <a:r>
              <a:rPr lang="en-US" altLang="zh-CN" b="1" dirty="0">
                <a:solidFill>
                  <a:srgbClr val="0070C0"/>
                </a:solidFill>
                <a:latin typeface="Cambria" panose="02040503050406030204" pitchFamily="18" charset="0"/>
              </a:rPr>
              <a:t>Energy Resources Distribution </a:t>
            </a:r>
            <a:endParaRPr lang="zh-CN" altLang="en-US" b="1" dirty="0" smtClean="0">
              <a:solidFill>
                <a:srgbClr val="0070C0"/>
              </a:solidFill>
              <a:latin typeface="Cambria" panose="02040503050406030204" pitchFamily="18" charset="0"/>
            </a:endParaRPr>
          </a:p>
        </p:txBody>
      </p:sp>
      <p:sp>
        <p:nvSpPr>
          <p:cNvPr id="4" name="灯片编号占位符 3"/>
          <p:cNvSpPr>
            <a:spLocks noGrp="1"/>
          </p:cNvSpPr>
          <p:nvPr>
            <p:ph type="sldNum" sz="quarter" idx="11"/>
          </p:nvPr>
        </p:nvSpPr>
        <p:spPr/>
        <p:txBody>
          <a:bodyPr/>
          <a:lstStyle/>
          <a:p>
            <a:pPr>
              <a:defRPr/>
            </a:pPr>
            <a:fld id="{A45FD141-6F48-4DB0-8ADD-A9FF19E03ACC}" type="slidenum">
              <a:rPr lang="zh-CN" altLang="en-US" smtClean="0">
                <a:solidFill>
                  <a:prstClr val="black">
                    <a:tint val="75000"/>
                  </a:prstClr>
                </a:solidFill>
              </a:rPr>
              <a:pPr>
                <a:defRPr/>
              </a:pPr>
              <a:t>12</a:t>
            </a:fld>
            <a:endParaRPr lang="zh-CN" altLang="en-US">
              <a:solidFill>
                <a:prstClr val="black">
                  <a:tint val="75000"/>
                </a:prstClr>
              </a:solidFill>
            </a:endParaRPr>
          </a:p>
        </p:txBody>
      </p:sp>
      <p:sp>
        <p:nvSpPr>
          <p:cNvPr id="14" name="矩形 13"/>
          <p:cNvSpPr/>
          <p:nvPr/>
        </p:nvSpPr>
        <p:spPr>
          <a:xfrm>
            <a:off x="1853989" y="5459276"/>
            <a:ext cx="5436021" cy="400110"/>
          </a:xfrm>
          <a:prstGeom prst="rect">
            <a:avLst/>
          </a:prstGeom>
        </p:spPr>
        <p:txBody>
          <a:bodyPr wrap="square">
            <a:spAutoFit/>
          </a:bodyPr>
          <a:lstStyle/>
          <a:p>
            <a:pPr algn="ctr" fontAlgn="base">
              <a:spcBef>
                <a:spcPct val="20000"/>
              </a:spcBef>
              <a:spcAft>
                <a:spcPct val="0"/>
              </a:spcAft>
            </a:pPr>
            <a:r>
              <a:rPr lang="en-US" altLang="zh-CN" sz="2000" b="1" dirty="0" smtClean="0">
                <a:solidFill>
                  <a:prstClr val="black"/>
                </a:solidFill>
                <a:latin typeface="Cambria" panose="02040503050406030204" pitchFamily="18" charset="0"/>
              </a:rPr>
              <a:t>Fig. 4 Energy resources </a:t>
            </a:r>
            <a:r>
              <a:rPr lang="en-US" altLang="zh-CN" sz="2000" b="1" dirty="0">
                <a:solidFill>
                  <a:prstClr val="black"/>
                </a:solidFill>
                <a:latin typeface="Cambria" panose="02040503050406030204" pitchFamily="18" charset="0"/>
              </a:rPr>
              <a:t>d</a:t>
            </a:r>
            <a:r>
              <a:rPr lang="en-US" altLang="zh-CN" sz="2000" b="1" dirty="0" smtClean="0">
                <a:solidFill>
                  <a:prstClr val="black"/>
                </a:solidFill>
                <a:latin typeface="Cambria" panose="02040503050406030204" pitchFamily="18" charset="0"/>
              </a:rPr>
              <a:t>istribution in China</a:t>
            </a:r>
          </a:p>
        </p:txBody>
      </p:sp>
      <p:grpSp>
        <p:nvGrpSpPr>
          <p:cNvPr id="17" name="组合 16"/>
          <p:cNvGrpSpPr/>
          <p:nvPr/>
        </p:nvGrpSpPr>
        <p:grpSpPr>
          <a:xfrm>
            <a:off x="168136" y="1846800"/>
            <a:ext cx="8872629" cy="3352482"/>
            <a:chOff x="168136" y="1846800"/>
            <a:chExt cx="8872629" cy="3352482"/>
          </a:xfrm>
        </p:grpSpPr>
        <p:pic>
          <p:nvPicPr>
            <p:cNvPr id="11"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tretch>
              <a:fillRect/>
            </a:stretch>
          </p:blipFill>
          <p:spPr bwMode="auto">
            <a:xfrm>
              <a:off x="457200" y="1867060"/>
              <a:ext cx="4123826" cy="2880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13" name="组合 12"/>
            <p:cNvGrpSpPr/>
            <p:nvPr/>
          </p:nvGrpSpPr>
          <p:grpSpPr>
            <a:xfrm>
              <a:off x="4750798" y="1846800"/>
              <a:ext cx="3936002" cy="2880000"/>
              <a:chOff x="4750798" y="2089385"/>
              <a:chExt cx="3936002" cy="2880000"/>
            </a:xfrm>
          </p:grpSpPr>
          <p:pic>
            <p:nvPicPr>
              <p:cNvPr id="10" name="Picture 2"/>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t="1765" b="7603"/>
              <a:stretch/>
            </p:blipFill>
            <p:spPr bwMode="auto">
              <a:xfrm>
                <a:off x="4750798" y="2089385"/>
                <a:ext cx="3936002" cy="2880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xmlns="" val="0"/>
                  </a:ext>
                </a:extLst>
              </a:blip>
              <a:srcRect l="82987" t="64322" r="4180" b="12337"/>
              <a:stretch/>
            </p:blipFill>
            <p:spPr>
              <a:xfrm>
                <a:off x="8184800" y="4323957"/>
                <a:ext cx="502000" cy="645428"/>
              </a:xfrm>
              <a:prstGeom prst="rect">
                <a:avLst/>
              </a:prstGeom>
            </p:spPr>
          </p:pic>
        </p:grpSp>
        <p:sp>
          <p:nvSpPr>
            <p:cNvPr id="15" name="矩形 14"/>
            <p:cNvSpPr/>
            <p:nvPr/>
          </p:nvSpPr>
          <p:spPr>
            <a:xfrm>
              <a:off x="168136" y="4860728"/>
              <a:ext cx="4643933" cy="338554"/>
            </a:xfrm>
            <a:prstGeom prst="rect">
              <a:avLst/>
            </a:prstGeom>
          </p:spPr>
          <p:txBody>
            <a:bodyPr wrap="square">
              <a:spAutoFit/>
            </a:bodyPr>
            <a:lstStyle/>
            <a:p>
              <a:pPr algn="ctr" fontAlgn="base">
                <a:spcBef>
                  <a:spcPct val="20000"/>
                </a:spcBef>
                <a:spcAft>
                  <a:spcPct val="0"/>
                </a:spcAft>
              </a:pPr>
              <a:r>
                <a:rPr lang="en-US" altLang="zh-CN" sz="1600" b="1" dirty="0" smtClean="0">
                  <a:solidFill>
                    <a:prstClr val="black"/>
                  </a:solidFill>
                  <a:latin typeface="Cambria" panose="02040503050406030204" pitchFamily="18" charset="0"/>
                </a:rPr>
                <a:t>a. </a:t>
              </a:r>
              <a:r>
                <a:rPr lang="en-US" altLang="zh-CN" sz="1600" b="1" dirty="0">
                  <a:solidFill>
                    <a:prstClr val="black"/>
                  </a:solidFill>
                  <a:latin typeface="Cambria" panose="02040503050406030204" pitchFamily="18" charset="0"/>
                </a:rPr>
                <a:t>S</a:t>
              </a:r>
              <a:r>
                <a:rPr lang="en-US" altLang="zh-CN" sz="1600" b="1" dirty="0" smtClean="0">
                  <a:solidFill>
                    <a:prstClr val="black"/>
                  </a:solidFill>
                  <a:latin typeface="Cambria" panose="02040503050406030204" pitchFamily="18" charset="0"/>
                </a:rPr>
                <a:t>olar power </a:t>
              </a:r>
              <a:r>
                <a:rPr lang="en-US" altLang="zh-CN" sz="1600" b="1" dirty="0">
                  <a:solidFill>
                    <a:prstClr val="black"/>
                  </a:solidFill>
                  <a:latin typeface="Cambria" panose="02040503050406030204" pitchFamily="18" charset="0"/>
                </a:rPr>
                <a:t>r</a:t>
              </a:r>
              <a:r>
                <a:rPr lang="en-US" altLang="zh-CN" sz="1600" b="1" dirty="0" smtClean="0">
                  <a:solidFill>
                    <a:prstClr val="black"/>
                  </a:solidFill>
                  <a:latin typeface="Cambria" panose="02040503050406030204" pitchFamily="18" charset="0"/>
                </a:rPr>
                <a:t>esources </a:t>
              </a:r>
              <a:r>
                <a:rPr lang="en-US" altLang="zh-CN" sz="1600" b="1" dirty="0">
                  <a:solidFill>
                    <a:prstClr val="black"/>
                  </a:solidFill>
                  <a:latin typeface="Cambria" panose="02040503050406030204" pitchFamily="18" charset="0"/>
                </a:rPr>
                <a:t>d</a:t>
              </a:r>
              <a:r>
                <a:rPr lang="en-US" altLang="zh-CN" sz="1600" b="1" dirty="0" smtClean="0">
                  <a:solidFill>
                    <a:prstClr val="black"/>
                  </a:solidFill>
                  <a:latin typeface="Cambria" panose="02040503050406030204" pitchFamily="18" charset="0"/>
                </a:rPr>
                <a:t>istribution</a:t>
              </a:r>
            </a:p>
          </p:txBody>
        </p:sp>
        <p:sp>
          <p:nvSpPr>
            <p:cNvPr id="16" name="矩形 15"/>
            <p:cNvSpPr/>
            <p:nvPr/>
          </p:nvSpPr>
          <p:spPr>
            <a:xfrm>
              <a:off x="4396832" y="4860728"/>
              <a:ext cx="4643933" cy="338554"/>
            </a:xfrm>
            <a:prstGeom prst="rect">
              <a:avLst/>
            </a:prstGeom>
          </p:spPr>
          <p:txBody>
            <a:bodyPr wrap="square">
              <a:spAutoFit/>
            </a:bodyPr>
            <a:lstStyle/>
            <a:p>
              <a:pPr algn="ctr" fontAlgn="base">
                <a:spcBef>
                  <a:spcPct val="20000"/>
                </a:spcBef>
                <a:spcAft>
                  <a:spcPct val="0"/>
                </a:spcAft>
              </a:pPr>
              <a:r>
                <a:rPr lang="en-US" altLang="zh-CN" sz="1600" b="1" dirty="0">
                  <a:solidFill>
                    <a:prstClr val="black"/>
                  </a:solidFill>
                  <a:latin typeface="Cambria" panose="02040503050406030204" pitchFamily="18" charset="0"/>
                </a:rPr>
                <a:t>b</a:t>
              </a:r>
              <a:r>
                <a:rPr lang="en-US" altLang="zh-CN" sz="1600" b="1" dirty="0" smtClean="0">
                  <a:solidFill>
                    <a:prstClr val="black"/>
                  </a:solidFill>
                  <a:latin typeface="Cambria" panose="02040503050406030204" pitchFamily="18" charset="0"/>
                </a:rPr>
                <a:t>. Wind power </a:t>
              </a:r>
              <a:r>
                <a:rPr lang="en-US" altLang="zh-CN" sz="1600" b="1" dirty="0">
                  <a:solidFill>
                    <a:prstClr val="black"/>
                  </a:solidFill>
                  <a:latin typeface="Cambria" panose="02040503050406030204" pitchFamily="18" charset="0"/>
                </a:rPr>
                <a:t>r</a:t>
              </a:r>
              <a:r>
                <a:rPr lang="en-US" altLang="zh-CN" sz="1600" b="1" dirty="0" smtClean="0">
                  <a:solidFill>
                    <a:prstClr val="black"/>
                  </a:solidFill>
                  <a:latin typeface="Cambria" panose="02040503050406030204" pitchFamily="18" charset="0"/>
                </a:rPr>
                <a:t>esources </a:t>
              </a:r>
              <a:r>
                <a:rPr lang="en-US" altLang="zh-CN" sz="1600" b="1" dirty="0">
                  <a:solidFill>
                    <a:prstClr val="black"/>
                  </a:solidFill>
                  <a:latin typeface="Cambria" panose="02040503050406030204" pitchFamily="18" charset="0"/>
                </a:rPr>
                <a:t>d</a:t>
              </a:r>
              <a:r>
                <a:rPr lang="en-US" altLang="zh-CN" sz="1600" b="1" dirty="0" smtClean="0">
                  <a:solidFill>
                    <a:prstClr val="black"/>
                  </a:solidFill>
                  <a:latin typeface="Cambria" panose="02040503050406030204" pitchFamily="18" charset="0"/>
                </a:rPr>
                <a:t>istribution</a:t>
              </a:r>
            </a:p>
          </p:txBody>
        </p:sp>
      </p:grpSp>
    </p:spTree>
    <p:extLst>
      <p:ext uri="{BB962C8B-B14F-4D97-AF65-F5344CB8AC3E}">
        <p14:creationId xmlns:p14="http://schemas.microsoft.com/office/powerpoint/2010/main" xmlns="" val="29125769"/>
      </p:ext>
    </p:extLst>
  </p:cSld>
  <p:clrMapOvr>
    <a:masterClrMapping/>
  </p:clrMapOvr>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b="1" dirty="0" smtClean="0"/>
              <a:t>Smart Pricing</a:t>
            </a:r>
            <a:endParaRPr lang="zh-CN" altLang="en-US" b="1" dirty="0"/>
          </a:p>
        </p:txBody>
      </p:sp>
      <p:sp>
        <p:nvSpPr>
          <p:cNvPr id="5" name="内容占位符 4"/>
          <p:cNvSpPr>
            <a:spLocks noGrp="1"/>
          </p:cNvSpPr>
          <p:nvPr>
            <p:ph idx="1"/>
          </p:nvPr>
        </p:nvSpPr>
        <p:spPr>
          <a:xfrm>
            <a:off x="336550" y="1260000"/>
            <a:ext cx="8426450" cy="5181600"/>
          </a:xfrm>
        </p:spPr>
        <p:txBody>
          <a:bodyPr/>
          <a:lstStyle/>
          <a:p>
            <a:pPr algn="just"/>
            <a:r>
              <a:rPr lang="en-US" altLang="zh-CN" b="0" dirty="0" smtClean="0">
                <a:latin typeface="Calibri" panose="020F0502020204030204" pitchFamily="34" charset="0"/>
              </a:rPr>
              <a:t>In </a:t>
            </a:r>
            <a:r>
              <a:rPr lang="en-US" altLang="zh-CN" b="0" dirty="0">
                <a:latin typeface="Calibri" panose="020F0502020204030204" pitchFamily="34" charset="0"/>
              </a:rPr>
              <a:t>most of the DSM programs that have been deployed over the past three decades the key focus has been on </a:t>
            </a:r>
            <a:r>
              <a:rPr lang="en-US" altLang="zh-CN" i="1" dirty="0">
                <a:solidFill>
                  <a:srgbClr val="0070C0"/>
                </a:solidFill>
                <a:latin typeface="Calibri" panose="020F0502020204030204" pitchFamily="34" charset="0"/>
              </a:rPr>
              <a:t>individual</a:t>
            </a:r>
            <a:r>
              <a:rPr lang="en-US" altLang="zh-CN" b="0" dirty="0">
                <a:latin typeface="Calibri" panose="020F0502020204030204" pitchFamily="34" charset="0"/>
              </a:rPr>
              <a:t> interactions between the utility and each user</a:t>
            </a:r>
          </a:p>
          <a:p>
            <a:pPr algn="just"/>
            <a:endParaRPr lang="en-US" altLang="zh-CN" b="0" dirty="0">
              <a:latin typeface="Calibri" panose="020F0502020204030204" pitchFamily="34" charset="0"/>
            </a:endParaRPr>
          </a:p>
          <a:p>
            <a:pPr algn="just"/>
            <a:endParaRPr lang="en-US" altLang="zh-CN" b="0" dirty="0">
              <a:latin typeface="Calibri" panose="020F0502020204030204" pitchFamily="34" charset="0"/>
            </a:endParaRPr>
          </a:p>
          <a:p>
            <a:pPr marL="0" indent="0" algn="just">
              <a:buNone/>
            </a:pPr>
            <a:endParaRPr lang="en-US" altLang="zh-CN" b="0" dirty="0">
              <a:latin typeface="Calibri" panose="020F0502020204030204" pitchFamily="34" charset="0"/>
            </a:endParaRPr>
          </a:p>
          <a:p>
            <a:r>
              <a:rPr lang="en-US" altLang="zh-CN" b="0" dirty="0">
                <a:latin typeface="Calibri" panose="020F0502020204030204" pitchFamily="34" charset="0"/>
              </a:rPr>
              <a:t>However, such an approach to the residential load control may not always achieve the best solution to the energy consumption problem</a:t>
            </a:r>
          </a:p>
          <a:p>
            <a:pPr lvl="1"/>
            <a:endParaRPr lang="en-US" altLang="zh-CN" dirty="0">
              <a:latin typeface="Bookman Old Style" pitchFamily="18" charset="0"/>
            </a:endParaRPr>
          </a:p>
        </p:txBody>
      </p:sp>
      <p:sp>
        <p:nvSpPr>
          <p:cNvPr id="4" name="灯片编号占位符 3"/>
          <p:cNvSpPr>
            <a:spLocks noGrp="1"/>
          </p:cNvSpPr>
          <p:nvPr>
            <p:ph type="sldNum" sz="quarter" idx="11"/>
          </p:nvPr>
        </p:nvSpPr>
        <p:spPr/>
        <p:txBody>
          <a:bodyPr/>
          <a:lstStyle/>
          <a:p>
            <a:fld id="{DC226F1E-4A84-42EA-BFC3-1AD367F1BA89}" type="slidenum">
              <a:rPr lang="zh-CN" altLang="en-US" smtClean="0"/>
              <a:pPr/>
              <a:t>120</a:t>
            </a:fld>
            <a:endParaRPr lang="zh-CN" altLang="en-US"/>
          </a:p>
        </p:txBody>
      </p:sp>
      <p:pic>
        <p:nvPicPr>
          <p:cNvPr id="6" name="Picture 2"/>
          <p:cNvPicPr>
            <a:picLocks noChangeAspect="1" noChangeArrowheads="1"/>
          </p:cNvPicPr>
          <p:nvPr/>
        </p:nvPicPr>
        <p:blipFill>
          <a:blip r:embed="rId2" cstate="print"/>
          <a:srcRect/>
          <a:stretch>
            <a:fillRect/>
          </a:stretch>
        </p:blipFill>
        <p:spPr bwMode="auto">
          <a:xfrm>
            <a:off x="2266950" y="2404957"/>
            <a:ext cx="4533900" cy="1533525"/>
          </a:xfrm>
          <a:prstGeom prst="rect">
            <a:avLst/>
          </a:prstGeom>
          <a:noFill/>
          <a:ln w="9525">
            <a:noFill/>
            <a:miter lim="800000"/>
            <a:headEnd/>
            <a:tailEnd/>
          </a:ln>
        </p:spPr>
      </p:pic>
    </p:spTree>
    <p:extLst>
      <p:ext uri="{BB962C8B-B14F-4D97-AF65-F5344CB8AC3E}">
        <p14:creationId xmlns:p14="http://schemas.microsoft.com/office/powerpoint/2010/main" xmlns="" val="3920776507"/>
      </p:ext>
    </p:extLst>
  </p:cSld>
  <p:clrMapOvr>
    <a:masterClrMapping/>
  </p:clrMapOv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ea typeface="Cambria Math" panose="02040503050406030204" pitchFamily="18" charset="0"/>
              </a:rPr>
              <a:t>Mathematical Key Words</a:t>
            </a:r>
            <a:endParaRPr lang="zh-CN" altLang="en-US" dirty="0">
              <a:ea typeface="Cambria Math" panose="02040503050406030204" pitchFamily="18" charset="0"/>
            </a:endParaRPr>
          </a:p>
        </p:txBody>
      </p:sp>
      <p:sp>
        <p:nvSpPr>
          <p:cNvPr id="3" name="内容占位符 2"/>
          <p:cNvSpPr>
            <a:spLocks noGrp="1"/>
          </p:cNvSpPr>
          <p:nvPr>
            <p:ph idx="1"/>
          </p:nvPr>
        </p:nvSpPr>
        <p:spPr>
          <a:xfrm>
            <a:off x="336550" y="1260000"/>
            <a:ext cx="8426450" cy="5181600"/>
          </a:xfrm>
        </p:spPr>
        <p:txBody>
          <a:bodyPr>
            <a:normAutofit/>
          </a:bodyPr>
          <a:lstStyle/>
          <a:p>
            <a:r>
              <a:rPr lang="en-US" altLang="zh-CN" dirty="0" smtClean="0"/>
              <a:t>Mathematical Programming</a:t>
            </a:r>
          </a:p>
          <a:p>
            <a:pPr lvl="1"/>
            <a:r>
              <a:rPr lang="en-US" altLang="zh-CN" dirty="0" smtClean="0">
                <a:latin typeface="Calibri" panose="020F0502020204030204" pitchFamily="34" charset="0"/>
              </a:rPr>
              <a:t>In the models, specific objectives are generally formulated in the form of optimization problems.</a:t>
            </a:r>
          </a:p>
          <a:p>
            <a:r>
              <a:rPr lang="en-US" altLang="zh-CN" dirty="0" smtClean="0"/>
              <a:t>Nonlinear optimizations</a:t>
            </a:r>
          </a:p>
          <a:p>
            <a:pPr lvl="1"/>
            <a:r>
              <a:rPr lang="en-US" altLang="zh-CN" dirty="0" smtClean="0">
                <a:latin typeface="Calibri" panose="020F0502020204030204" pitchFamily="34" charset="0"/>
              </a:rPr>
              <a:t>Based on the features of the components </a:t>
            </a:r>
            <a:r>
              <a:rPr lang="en-US" altLang="zh-CN" dirty="0">
                <a:latin typeface="Calibri" panose="020F0502020204030204" pitchFamily="34" charset="0"/>
              </a:rPr>
              <a:t>in the </a:t>
            </a:r>
            <a:r>
              <a:rPr lang="en-US" altLang="zh-CN" dirty="0" smtClean="0">
                <a:latin typeface="Calibri" panose="020F0502020204030204" pitchFamily="34" charset="0"/>
              </a:rPr>
              <a:t>scenarios, i.e., the energy cost.</a:t>
            </a:r>
          </a:p>
          <a:p>
            <a:pPr lvl="1"/>
            <a:r>
              <a:rPr lang="en-US" altLang="zh-CN" dirty="0" smtClean="0">
                <a:latin typeface="Calibri" panose="020F0502020204030204" pitchFamily="34" charset="0"/>
              </a:rPr>
              <a:t>Convex optimization</a:t>
            </a:r>
          </a:p>
          <a:p>
            <a:pPr lvl="1"/>
            <a:r>
              <a:rPr lang="en-US" altLang="zh-CN" dirty="0" err="1" smtClean="0">
                <a:latin typeface="Calibri" panose="020F0502020204030204" pitchFamily="34" charset="0"/>
              </a:rPr>
              <a:t>Variational</a:t>
            </a:r>
            <a:r>
              <a:rPr lang="en-US" altLang="zh-CN" dirty="0" smtClean="0">
                <a:latin typeface="Calibri" panose="020F0502020204030204" pitchFamily="34" charset="0"/>
              </a:rPr>
              <a:t> inequality</a:t>
            </a:r>
          </a:p>
          <a:p>
            <a:r>
              <a:rPr lang="en-US" altLang="zh-CN" dirty="0" smtClean="0"/>
              <a:t>Game theory</a:t>
            </a:r>
          </a:p>
          <a:p>
            <a:pPr lvl="1"/>
            <a:r>
              <a:rPr lang="en-US" altLang="zh-CN" dirty="0" smtClean="0">
                <a:latin typeface="Calibri" panose="020F0502020204030204" pitchFamily="34" charset="0"/>
              </a:rPr>
              <a:t>Auction game</a:t>
            </a:r>
            <a:endParaRPr lang="en-US" altLang="zh-CN" dirty="0">
              <a:latin typeface="Calibri" panose="020F0502020204030204" pitchFamily="34" charset="0"/>
            </a:endParaRPr>
          </a:p>
          <a:p>
            <a:pPr lvl="1"/>
            <a:r>
              <a:rPr lang="en-US" altLang="zh-CN" dirty="0" smtClean="0">
                <a:latin typeface="Calibri" panose="020F0502020204030204" pitchFamily="34" charset="0"/>
              </a:rPr>
              <a:t>Stochastic game</a:t>
            </a:r>
            <a:endParaRPr lang="en-US" altLang="zh-CN" dirty="0">
              <a:latin typeface="Calibri" panose="020F0502020204030204" pitchFamily="34" charset="0"/>
            </a:endParaRPr>
          </a:p>
          <a:p>
            <a:pPr marL="0" indent="0">
              <a:buNone/>
            </a:pPr>
            <a:endParaRPr lang="en-US" altLang="zh-CN" dirty="0" smtClean="0"/>
          </a:p>
        </p:txBody>
      </p:sp>
      <p:sp>
        <p:nvSpPr>
          <p:cNvPr id="4" name="灯片编号占位符 3"/>
          <p:cNvSpPr>
            <a:spLocks noGrp="1"/>
          </p:cNvSpPr>
          <p:nvPr>
            <p:ph type="sldNum" sz="quarter" idx="11"/>
          </p:nvPr>
        </p:nvSpPr>
        <p:spPr/>
        <p:txBody>
          <a:bodyPr/>
          <a:lstStyle/>
          <a:p>
            <a:fld id="{DC226F1E-4A84-42EA-BFC3-1AD367F1BA89}" type="slidenum">
              <a:rPr lang="zh-CN" altLang="en-US" smtClean="0"/>
              <a:pPr/>
              <a:t>121</a:t>
            </a:fld>
            <a:endParaRPr lang="zh-CN" altLang="en-US"/>
          </a:p>
        </p:txBody>
      </p:sp>
      <p:pic>
        <p:nvPicPr>
          <p:cNvPr id="5" name="图片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114800" y="4331301"/>
            <a:ext cx="2286734" cy="1743635"/>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482129" y="4164893"/>
            <a:ext cx="2200275" cy="2076450"/>
          </a:xfrm>
          <a:prstGeom prst="rect">
            <a:avLst/>
          </a:prstGeom>
        </p:spPr>
      </p:pic>
    </p:spTree>
    <p:extLst>
      <p:ext uri="{BB962C8B-B14F-4D97-AF65-F5344CB8AC3E}">
        <p14:creationId xmlns:p14="http://schemas.microsoft.com/office/powerpoint/2010/main" xmlns="" val="4263622173"/>
      </p:ext>
    </p:extLst>
  </p:cSld>
  <p:clrMapOvr>
    <a:masterClrMapping/>
  </p:clrMapOvr>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标题 1"/>
          <p:cNvSpPr>
            <a:spLocks noGrp="1"/>
          </p:cNvSpPr>
          <p:nvPr>
            <p:ph type="title"/>
          </p:nvPr>
        </p:nvSpPr>
        <p:spPr/>
        <p:txBody>
          <a:bodyPr/>
          <a:lstStyle/>
          <a:p>
            <a:pPr eaLnBrk="1" hangingPunct="1"/>
            <a:r>
              <a:rPr lang="en-US" altLang="zh-CN" b="1" dirty="0" smtClean="0">
                <a:solidFill>
                  <a:srgbClr val="0070C0"/>
                </a:solidFill>
                <a:latin typeface="Cambria" panose="02040503050406030204" pitchFamily="18" charset="0"/>
              </a:rPr>
              <a:t>Overview</a:t>
            </a:r>
            <a:endParaRPr lang="zh-CN" altLang="en-US" b="1" dirty="0" smtClean="0">
              <a:solidFill>
                <a:srgbClr val="0070C0"/>
              </a:solidFill>
              <a:latin typeface="Cambria" panose="02040503050406030204" pitchFamily="18" charset="0"/>
            </a:endParaRPr>
          </a:p>
        </p:txBody>
      </p:sp>
      <p:sp>
        <p:nvSpPr>
          <p:cNvPr id="3" name="灯片编号占位符 2"/>
          <p:cNvSpPr>
            <a:spLocks noGrp="1"/>
          </p:cNvSpPr>
          <p:nvPr>
            <p:ph type="sldNum" sz="quarter" idx="11"/>
          </p:nvPr>
        </p:nvSpPr>
        <p:spPr/>
        <p:txBody>
          <a:bodyPr/>
          <a:lstStyle/>
          <a:p>
            <a:pPr>
              <a:defRPr/>
            </a:pPr>
            <a:fld id="{A45FD141-6F48-4DB0-8ADD-A9FF19E03ACC}" type="slidenum">
              <a:rPr lang="zh-CN" altLang="en-US" smtClean="0">
                <a:solidFill>
                  <a:prstClr val="black">
                    <a:tint val="75000"/>
                  </a:prstClr>
                </a:solidFill>
              </a:rPr>
              <a:pPr>
                <a:defRPr/>
              </a:pPr>
              <a:t>122</a:t>
            </a:fld>
            <a:endParaRPr lang="zh-CN" altLang="en-US">
              <a:solidFill>
                <a:prstClr val="black">
                  <a:tint val="75000"/>
                </a:prstClr>
              </a:solidFill>
            </a:endParaRPr>
          </a:p>
        </p:txBody>
      </p:sp>
      <p:sp>
        <p:nvSpPr>
          <p:cNvPr id="6" name="Content Placeholder 2"/>
          <p:cNvSpPr txBox="1">
            <a:spLocks/>
          </p:cNvSpPr>
          <p:nvPr/>
        </p:nvSpPr>
        <p:spPr>
          <a:xfrm>
            <a:off x="338400" y="1260000"/>
            <a:ext cx="8629650" cy="4395416"/>
          </a:xfrm>
          <a:prstGeom prst="rect">
            <a:avLst/>
          </a:prstGeom>
        </p:spPr>
        <p:txBody>
          <a:bodyPr/>
          <a:lstStyle/>
          <a:p>
            <a:pPr marL="342900" indent="-342900" fontAlgn="base">
              <a:spcBef>
                <a:spcPts val="576"/>
              </a:spcBef>
              <a:spcAft>
                <a:spcPct val="0"/>
              </a:spcAft>
              <a:buFont typeface="Arial" charset="0"/>
              <a:buChar char="•"/>
            </a:pPr>
            <a:r>
              <a:rPr lang="en-US" altLang="zh-CN" sz="2400" b="1" dirty="0" smtClean="0">
                <a:solidFill>
                  <a:schemeClr val="tx2"/>
                </a:solidFill>
                <a:latin typeface="Cambria" panose="02040503050406030204" pitchFamily="18" charset="0"/>
              </a:rPr>
              <a:t>Demand Side Management</a:t>
            </a:r>
          </a:p>
          <a:p>
            <a:pPr marL="800100" lvl="1" indent="-342900" fontAlgn="base">
              <a:spcBef>
                <a:spcPts val="576"/>
              </a:spcBef>
              <a:spcAft>
                <a:spcPct val="0"/>
              </a:spcAft>
              <a:buFont typeface="Arial" panose="020B0604020202020204" pitchFamily="34" charset="0"/>
              <a:buChar char="•"/>
            </a:pPr>
            <a:r>
              <a:rPr lang="en-US" altLang="zh-CN" sz="2000" b="1" dirty="0">
                <a:solidFill>
                  <a:schemeClr val="tx2"/>
                </a:solidFill>
                <a:latin typeface="Cambria" panose="02040503050406030204" pitchFamily="18" charset="0"/>
              </a:rPr>
              <a:t>Management objectives and basic concept </a:t>
            </a:r>
          </a:p>
          <a:p>
            <a:pPr marL="800100" lvl="1" indent="-342900">
              <a:spcBef>
                <a:spcPts val="576"/>
              </a:spcBef>
              <a:buFont typeface="Arial" panose="020B0604020202020204" pitchFamily="34" charset="0"/>
              <a:buChar char="•"/>
            </a:pPr>
            <a:r>
              <a:rPr lang="en-US" altLang="zh-CN" sz="2000" b="1" dirty="0" smtClean="0">
                <a:solidFill>
                  <a:schemeClr val="tx2"/>
                </a:solidFill>
                <a:latin typeface="Cambria" panose="02040503050406030204" pitchFamily="18" charset="0"/>
              </a:rPr>
              <a:t>Main </a:t>
            </a:r>
            <a:r>
              <a:rPr lang="en-US" altLang="zh-CN" sz="2000" b="1" dirty="0">
                <a:solidFill>
                  <a:schemeClr val="tx2"/>
                </a:solidFill>
                <a:latin typeface="Cambria" panose="02040503050406030204" pitchFamily="18" charset="0"/>
              </a:rPr>
              <a:t>techniques </a:t>
            </a:r>
            <a:r>
              <a:rPr lang="en-US" altLang="zh-CN" sz="2000" b="1" dirty="0" smtClean="0">
                <a:solidFill>
                  <a:schemeClr val="tx2"/>
                </a:solidFill>
                <a:latin typeface="Cambria" panose="02040503050406030204" pitchFamily="18" charset="0"/>
              </a:rPr>
              <a:t>and mathematical </a:t>
            </a:r>
            <a:r>
              <a:rPr lang="en-US" altLang="zh-CN" sz="2000" b="1" dirty="0">
                <a:solidFill>
                  <a:schemeClr val="tx2"/>
                </a:solidFill>
                <a:latin typeface="Cambria" panose="02040503050406030204" pitchFamily="18" charset="0"/>
              </a:rPr>
              <a:t>key words</a:t>
            </a:r>
          </a:p>
          <a:p>
            <a:pPr marL="800100" lvl="1" indent="-342900">
              <a:spcBef>
                <a:spcPts val="576"/>
              </a:spcBef>
              <a:buFont typeface="Arial" panose="020B0604020202020204" pitchFamily="34" charset="0"/>
              <a:buChar char="•"/>
            </a:pPr>
            <a:r>
              <a:rPr lang="en-US" altLang="zh-CN" sz="2000" b="1" dirty="0">
                <a:solidFill>
                  <a:srgbClr val="FF0000"/>
                </a:solidFill>
                <a:latin typeface="Cambria" panose="02040503050406030204" pitchFamily="18" charset="0"/>
              </a:rPr>
              <a:t>Models and </a:t>
            </a:r>
            <a:r>
              <a:rPr lang="en-US" altLang="zh-CN" sz="2000" b="1" dirty="0" smtClean="0">
                <a:solidFill>
                  <a:srgbClr val="FF0000"/>
                </a:solidFill>
                <a:latin typeface="Cambria" panose="02040503050406030204" pitchFamily="18" charset="0"/>
              </a:rPr>
              <a:t>algorithms</a:t>
            </a:r>
            <a:endParaRPr lang="en-US" altLang="zh-CN" sz="2000" b="1" dirty="0">
              <a:solidFill>
                <a:srgbClr val="FF0000"/>
              </a:solidFill>
              <a:latin typeface="Cambria" panose="02040503050406030204" pitchFamily="18" charset="0"/>
            </a:endParaRPr>
          </a:p>
          <a:p>
            <a:pPr marL="1257300" lvl="2" indent="-342900">
              <a:spcBef>
                <a:spcPts val="576"/>
              </a:spcBef>
              <a:buFont typeface="Arial" panose="020B0604020202020204" pitchFamily="34" charset="0"/>
              <a:buChar char="•"/>
            </a:pPr>
            <a:r>
              <a:rPr lang="en-US" altLang="zh-CN" sz="1600" b="1" dirty="0">
                <a:solidFill>
                  <a:schemeClr val="accent6">
                    <a:lumMod val="75000"/>
                  </a:schemeClr>
                </a:solidFill>
                <a:latin typeface="Cambria" panose="02040503050406030204" pitchFamily="18" charset="0"/>
              </a:rPr>
              <a:t>Electricity market model</a:t>
            </a:r>
          </a:p>
          <a:p>
            <a:pPr marL="1257300" lvl="2" indent="-342900">
              <a:spcBef>
                <a:spcPts val="576"/>
              </a:spcBef>
              <a:buFont typeface="Arial" panose="020B0604020202020204" pitchFamily="34" charset="0"/>
              <a:buChar char="•"/>
            </a:pPr>
            <a:r>
              <a:rPr lang="en-US" altLang="zh-CN" sz="1600" b="1" dirty="0">
                <a:solidFill>
                  <a:schemeClr val="accent6">
                    <a:lumMod val="75000"/>
                  </a:schemeClr>
                </a:solidFill>
                <a:latin typeface="Cambria" panose="02040503050406030204" pitchFamily="18" charset="0"/>
              </a:rPr>
              <a:t>Basic definitions</a:t>
            </a:r>
          </a:p>
          <a:p>
            <a:pPr marL="1257300" lvl="2" indent="-342900">
              <a:spcBef>
                <a:spcPts val="576"/>
              </a:spcBef>
              <a:buFont typeface="Arial" panose="020B0604020202020204" pitchFamily="34" charset="0"/>
              <a:buChar char="•"/>
            </a:pPr>
            <a:r>
              <a:rPr lang="en-US" altLang="zh-CN" sz="1600" b="1" dirty="0" smtClean="0">
                <a:solidFill>
                  <a:schemeClr val="accent6">
                    <a:lumMod val="75000"/>
                  </a:schemeClr>
                </a:solidFill>
                <a:latin typeface="Cambria" panose="02040503050406030204" pitchFamily="18" charset="0"/>
              </a:rPr>
              <a:t>Utility </a:t>
            </a:r>
            <a:r>
              <a:rPr lang="en-US" altLang="zh-CN" sz="1600" b="1" dirty="0">
                <a:solidFill>
                  <a:schemeClr val="accent6">
                    <a:lumMod val="75000"/>
                  </a:schemeClr>
                </a:solidFill>
                <a:latin typeface="Cambria" panose="02040503050406030204" pitchFamily="18" charset="0"/>
              </a:rPr>
              <a:t>function</a:t>
            </a:r>
          </a:p>
          <a:p>
            <a:pPr marL="1257300" lvl="2" indent="-342900">
              <a:spcBef>
                <a:spcPts val="576"/>
              </a:spcBef>
              <a:buFont typeface="Arial" panose="020B0604020202020204" pitchFamily="34" charset="0"/>
              <a:buChar char="•"/>
            </a:pPr>
            <a:r>
              <a:rPr lang="en-US" altLang="zh-CN" sz="1600" b="1" dirty="0">
                <a:solidFill>
                  <a:schemeClr val="accent6">
                    <a:lumMod val="75000"/>
                  </a:schemeClr>
                </a:solidFill>
                <a:latin typeface="Cambria" panose="02040503050406030204" pitchFamily="18" charset="0"/>
              </a:rPr>
              <a:t>Centralized problem designs</a:t>
            </a:r>
          </a:p>
          <a:p>
            <a:pPr marL="1257300" lvl="2" indent="-342900">
              <a:spcBef>
                <a:spcPts val="576"/>
              </a:spcBef>
              <a:buFont typeface="Arial" panose="020B0604020202020204" pitchFamily="34" charset="0"/>
              <a:buChar char="•"/>
            </a:pPr>
            <a:r>
              <a:rPr lang="en-US" altLang="zh-CN" sz="1600" b="1" dirty="0">
                <a:solidFill>
                  <a:schemeClr val="accent6">
                    <a:lumMod val="75000"/>
                  </a:schemeClr>
                </a:solidFill>
                <a:latin typeface="Cambria" panose="02040503050406030204" pitchFamily="18" charset="0"/>
              </a:rPr>
              <a:t>Distributed problem designs</a:t>
            </a:r>
          </a:p>
          <a:p>
            <a:pPr marL="1257300" lvl="2" indent="-342900">
              <a:spcBef>
                <a:spcPts val="576"/>
              </a:spcBef>
              <a:buFont typeface="Arial" panose="020B0604020202020204" pitchFamily="34" charset="0"/>
              <a:buChar char="•"/>
            </a:pPr>
            <a:r>
              <a:rPr lang="en-US" altLang="zh-CN" sz="1600" b="1" dirty="0" smtClean="0">
                <a:solidFill>
                  <a:schemeClr val="accent6">
                    <a:lumMod val="75000"/>
                  </a:schemeClr>
                </a:solidFill>
                <a:latin typeface="Cambria" panose="02040503050406030204" pitchFamily="18" charset="0"/>
              </a:rPr>
              <a:t>Algorithms</a:t>
            </a:r>
            <a:endParaRPr lang="en-US" altLang="zh-CN" sz="1600" b="1" dirty="0">
              <a:solidFill>
                <a:schemeClr val="accent6">
                  <a:lumMod val="75000"/>
                </a:schemeClr>
              </a:solidFill>
              <a:latin typeface="Cambria" panose="02040503050406030204" pitchFamily="18" charset="0"/>
            </a:endParaRPr>
          </a:p>
          <a:p>
            <a:pPr marL="800100" lvl="1" indent="-342900">
              <a:spcBef>
                <a:spcPts val="576"/>
              </a:spcBef>
              <a:buFont typeface="Arial" panose="020B0604020202020204" pitchFamily="34" charset="0"/>
              <a:buChar char="•"/>
            </a:pPr>
            <a:r>
              <a:rPr lang="en-US" altLang="zh-CN" sz="2000" b="1" dirty="0">
                <a:solidFill>
                  <a:schemeClr val="tx2"/>
                </a:solidFill>
                <a:latin typeface="Cambria" panose="02040503050406030204" pitchFamily="18" charset="0"/>
              </a:rPr>
              <a:t>Our site: Auction game approach for DSM</a:t>
            </a:r>
          </a:p>
          <a:p>
            <a:pPr marL="800100" lvl="1" indent="-342900">
              <a:spcBef>
                <a:spcPts val="576"/>
              </a:spcBef>
              <a:buFont typeface="Arial" panose="020B0604020202020204" pitchFamily="34" charset="0"/>
              <a:buChar char="•"/>
            </a:pPr>
            <a:r>
              <a:rPr lang="en-US" altLang="zh-CN" sz="2000" b="1" dirty="0" smtClean="0">
                <a:solidFill>
                  <a:schemeClr val="tx2"/>
                </a:solidFill>
                <a:latin typeface="Cambria" panose="02040503050406030204" pitchFamily="18" charset="0"/>
              </a:rPr>
              <a:t>Conclusions</a:t>
            </a:r>
            <a:endParaRPr lang="en-US" altLang="zh-CN" sz="2000" b="1" dirty="0">
              <a:solidFill>
                <a:schemeClr val="tx2"/>
              </a:solidFill>
              <a:latin typeface="Cambria" panose="02040503050406030204" pitchFamily="18" charset="0"/>
            </a:endParaRPr>
          </a:p>
          <a:p>
            <a:pPr lvl="1" fontAlgn="base">
              <a:spcBef>
                <a:spcPct val="20000"/>
              </a:spcBef>
              <a:spcAft>
                <a:spcPct val="0"/>
              </a:spcAft>
              <a:defRPr/>
            </a:pPr>
            <a:endParaRPr lang="en-US" altLang="zh-CN" sz="2800" dirty="0" smtClean="0">
              <a:solidFill>
                <a:prstClr val="black"/>
              </a:solidFill>
            </a:endParaRPr>
          </a:p>
        </p:txBody>
      </p:sp>
    </p:spTree>
    <p:extLst>
      <p:ext uri="{BB962C8B-B14F-4D97-AF65-F5344CB8AC3E}">
        <p14:creationId xmlns:p14="http://schemas.microsoft.com/office/powerpoint/2010/main" xmlns="" val="1312517651"/>
      </p:ext>
    </p:extLst>
  </p:cSld>
  <p:clrMapOvr>
    <a:masterClrMapping/>
  </p:clrMapOvr>
  <p:transition advTm="22012"/>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28A0092B-C50C-407E-A947-70E740481C1C}">
                <a14:useLocalDpi xmlns:a14="http://schemas.microsoft.com/office/drawing/2010/main" xmlns="" val="0"/>
              </a:ext>
            </a:extLst>
          </a:blip>
          <a:srcRect l="4628" t="21034" r="4045" b="34527"/>
          <a:stretch/>
        </p:blipFill>
        <p:spPr>
          <a:xfrm>
            <a:off x="398144" y="1143000"/>
            <a:ext cx="8303262" cy="2861260"/>
          </a:xfrm>
          <a:prstGeom prst="rect">
            <a:avLst/>
          </a:prstGeom>
        </p:spPr>
      </p:pic>
      <p:sp>
        <p:nvSpPr>
          <p:cNvPr id="2" name="标题 1"/>
          <p:cNvSpPr>
            <a:spLocks noGrp="1"/>
          </p:cNvSpPr>
          <p:nvPr>
            <p:ph type="title"/>
          </p:nvPr>
        </p:nvSpPr>
        <p:spPr/>
        <p:txBody>
          <a:bodyPr/>
          <a:lstStyle/>
          <a:p>
            <a:r>
              <a:rPr lang="en-US" altLang="zh-CN" dirty="0"/>
              <a:t>Electricity </a:t>
            </a:r>
            <a:r>
              <a:rPr lang="en-US" altLang="zh-CN" dirty="0" smtClean="0"/>
              <a:t>Market </a:t>
            </a:r>
            <a:r>
              <a:rPr lang="en-US" altLang="zh-CN" dirty="0" smtClean="0">
                <a:ea typeface="Cambria Math" panose="02040503050406030204" pitchFamily="18" charset="0"/>
              </a:rPr>
              <a:t>Model</a:t>
            </a:r>
            <a:endParaRPr lang="zh-CN" altLang="en-US" dirty="0">
              <a:ea typeface="Cambria Math" panose="02040503050406030204" pitchFamily="18" charset="0"/>
            </a:endParaRPr>
          </a:p>
        </p:txBody>
      </p:sp>
      <p:sp>
        <p:nvSpPr>
          <p:cNvPr id="3" name="内容占位符 2"/>
          <p:cNvSpPr>
            <a:spLocks noGrp="1"/>
          </p:cNvSpPr>
          <p:nvPr>
            <p:ph idx="1"/>
          </p:nvPr>
        </p:nvSpPr>
        <p:spPr/>
        <p:txBody>
          <a:bodyPr/>
          <a:lstStyle/>
          <a:p>
            <a:endParaRPr lang="en-US" altLang="zh-CN" b="0" dirty="0" smtClean="0"/>
          </a:p>
          <a:p>
            <a:endParaRPr lang="en-US" altLang="zh-CN" b="0" dirty="0"/>
          </a:p>
          <a:p>
            <a:endParaRPr lang="en-US" altLang="zh-CN" b="0" dirty="0" smtClean="0"/>
          </a:p>
          <a:p>
            <a:endParaRPr lang="en-US" altLang="zh-CN" b="0" dirty="0"/>
          </a:p>
          <a:p>
            <a:endParaRPr lang="en-US" altLang="zh-CN" b="0" dirty="0" smtClean="0"/>
          </a:p>
          <a:p>
            <a:pPr marL="0" indent="0">
              <a:buNone/>
            </a:pPr>
            <a:endParaRPr lang="en-US" altLang="zh-CN" b="0" dirty="0" smtClean="0"/>
          </a:p>
          <a:p>
            <a:pPr>
              <a:lnSpc>
                <a:spcPct val="100000"/>
              </a:lnSpc>
              <a:spcBef>
                <a:spcPts val="600"/>
              </a:spcBef>
              <a:spcAft>
                <a:spcPts val="0"/>
              </a:spcAft>
            </a:pPr>
            <a:r>
              <a:rPr lang="en-US" altLang="zh-CN" sz="2000" b="0" dirty="0" smtClean="0">
                <a:latin typeface="Calibri" panose="020F0502020204030204" pitchFamily="34" charset="0"/>
              </a:rPr>
              <a:t>The power </a:t>
            </a:r>
            <a:r>
              <a:rPr lang="en-US" altLang="zh-CN" sz="2000" b="0" dirty="0">
                <a:latin typeface="Calibri" panose="020F0502020204030204" pitchFamily="34" charset="0"/>
              </a:rPr>
              <a:t>generators and </a:t>
            </a:r>
            <a:r>
              <a:rPr lang="en-US" altLang="zh-CN" sz="2000" b="0" dirty="0" smtClean="0">
                <a:latin typeface="Calibri" panose="020F0502020204030204" pitchFamily="34" charset="0"/>
              </a:rPr>
              <a:t>the energy providers are </a:t>
            </a:r>
            <a:r>
              <a:rPr lang="en-US" altLang="zh-CN" sz="2000" b="0" dirty="0">
                <a:latin typeface="Calibri" panose="020F0502020204030204" pitchFamily="34" charset="0"/>
              </a:rPr>
              <a:t>linked to the wholesale market. </a:t>
            </a:r>
            <a:endParaRPr lang="en-US" altLang="zh-CN" sz="2000" b="0" dirty="0" smtClean="0">
              <a:latin typeface="Calibri" panose="020F0502020204030204" pitchFamily="34" charset="0"/>
            </a:endParaRPr>
          </a:p>
          <a:p>
            <a:pPr>
              <a:lnSpc>
                <a:spcPct val="100000"/>
              </a:lnSpc>
              <a:spcBef>
                <a:spcPts val="600"/>
              </a:spcBef>
              <a:spcAft>
                <a:spcPts val="0"/>
              </a:spcAft>
            </a:pPr>
            <a:r>
              <a:rPr lang="en-US" altLang="zh-CN" sz="2000" b="0" dirty="0" smtClean="0">
                <a:latin typeface="Calibri" panose="020F0502020204030204" pitchFamily="34" charset="0"/>
              </a:rPr>
              <a:t>Each </a:t>
            </a:r>
            <a:r>
              <a:rPr lang="en-US" altLang="zh-CN" sz="2000" b="0" dirty="0">
                <a:latin typeface="Calibri" panose="020F0502020204030204" pitchFamily="34" charset="0"/>
              </a:rPr>
              <a:t>energy </a:t>
            </a:r>
            <a:r>
              <a:rPr lang="en-US" altLang="zh-CN" sz="2000" b="0" dirty="0" smtClean="0">
                <a:latin typeface="Calibri" panose="020F0502020204030204" pitchFamily="34" charset="0"/>
              </a:rPr>
              <a:t>provider serves </a:t>
            </a:r>
            <a:r>
              <a:rPr lang="en-US" altLang="zh-CN" sz="2000" b="0" dirty="0">
                <a:latin typeface="Calibri" panose="020F0502020204030204" pitchFamily="34" charset="0"/>
              </a:rPr>
              <a:t>several load subscribers or users. </a:t>
            </a:r>
            <a:endParaRPr lang="en-US" altLang="zh-CN" sz="2000" b="0" dirty="0" smtClean="0">
              <a:latin typeface="Calibri" panose="020F0502020204030204" pitchFamily="34" charset="0"/>
            </a:endParaRPr>
          </a:p>
          <a:p>
            <a:pPr>
              <a:lnSpc>
                <a:spcPct val="100000"/>
              </a:lnSpc>
              <a:spcBef>
                <a:spcPts val="600"/>
              </a:spcBef>
              <a:spcAft>
                <a:spcPts val="0"/>
              </a:spcAft>
            </a:pPr>
            <a:r>
              <a:rPr lang="en-US" altLang="zh-CN" sz="2000" b="0" dirty="0" smtClean="0">
                <a:latin typeface="Calibri" panose="020F0502020204030204" pitchFamily="34" charset="0"/>
              </a:rPr>
              <a:t>For each </a:t>
            </a:r>
            <a:r>
              <a:rPr lang="en-US" altLang="zh-CN" sz="2000" b="0" dirty="0">
                <a:latin typeface="Calibri" panose="020F0502020204030204" pitchFamily="34" charset="0"/>
              </a:rPr>
              <a:t>user, the </a:t>
            </a:r>
            <a:r>
              <a:rPr lang="en-US" altLang="zh-CN" sz="2000" i="1" dirty="0">
                <a:latin typeface="Calibri" panose="020F0502020204030204" pitchFamily="34" charset="0"/>
              </a:rPr>
              <a:t>smart meter </a:t>
            </a:r>
            <a:r>
              <a:rPr lang="en-US" altLang="zh-CN" sz="2000" b="0" dirty="0">
                <a:latin typeface="Calibri" panose="020F0502020204030204" pitchFamily="34" charset="0"/>
              </a:rPr>
              <a:t>contains a communication </a:t>
            </a:r>
            <a:r>
              <a:rPr lang="en-US" altLang="zh-CN" sz="2000" b="0" dirty="0" smtClean="0">
                <a:latin typeface="Calibri" panose="020F0502020204030204" pitchFamily="34" charset="0"/>
              </a:rPr>
              <a:t>terminal and </a:t>
            </a:r>
            <a:r>
              <a:rPr lang="en-US" altLang="zh-CN" sz="2000" b="0" dirty="0">
                <a:latin typeface="Calibri" panose="020F0502020204030204" pitchFamily="34" charset="0"/>
              </a:rPr>
              <a:t>can collect user’s consumption information.</a:t>
            </a:r>
            <a:endParaRPr lang="en-US" altLang="zh-CN" sz="2000" dirty="0" smtClean="0">
              <a:latin typeface="Calibri" panose="020F0502020204030204" pitchFamily="34" charset="0"/>
            </a:endParaRPr>
          </a:p>
        </p:txBody>
      </p:sp>
      <p:sp>
        <p:nvSpPr>
          <p:cNvPr id="5" name="灯片编号占位符 4"/>
          <p:cNvSpPr>
            <a:spLocks noGrp="1"/>
          </p:cNvSpPr>
          <p:nvPr>
            <p:ph type="sldNum" sz="quarter" idx="11"/>
          </p:nvPr>
        </p:nvSpPr>
        <p:spPr/>
        <p:txBody>
          <a:bodyPr/>
          <a:lstStyle/>
          <a:p>
            <a:fld id="{DC226F1E-4A84-42EA-BFC3-1AD367F1BA89}" type="slidenum">
              <a:rPr lang="zh-CN" altLang="en-US" smtClean="0"/>
              <a:pPr/>
              <a:t>123</a:t>
            </a:fld>
            <a:endParaRPr lang="zh-CN" altLang="en-US"/>
          </a:p>
        </p:txBody>
      </p:sp>
      <p:sp>
        <p:nvSpPr>
          <p:cNvPr id="6" name="矩形 5"/>
          <p:cNvSpPr/>
          <p:nvPr/>
        </p:nvSpPr>
        <p:spPr>
          <a:xfrm>
            <a:off x="2601706" y="4048194"/>
            <a:ext cx="3634200" cy="369332"/>
          </a:xfrm>
          <a:prstGeom prst="rect">
            <a:avLst/>
          </a:prstGeom>
        </p:spPr>
        <p:txBody>
          <a:bodyPr wrap="none">
            <a:spAutoFit/>
          </a:bodyPr>
          <a:lstStyle/>
          <a:p>
            <a:r>
              <a:rPr lang="en-US" altLang="zh-CN" b="1" dirty="0">
                <a:latin typeface="Cambria" panose="02040503050406030204" pitchFamily="18" charset="0"/>
              </a:rPr>
              <a:t>Fig. </a:t>
            </a:r>
            <a:r>
              <a:rPr lang="en-US" altLang="zh-CN" b="1" dirty="0" smtClean="0">
                <a:latin typeface="Cambria" panose="02040503050406030204" pitchFamily="18" charset="0"/>
              </a:rPr>
              <a:t>14 Electricity market in DSM</a:t>
            </a:r>
            <a:endParaRPr lang="zh-CN" altLang="en-US" dirty="0"/>
          </a:p>
        </p:txBody>
      </p:sp>
    </p:spTree>
    <p:extLst>
      <p:ext uri="{BB962C8B-B14F-4D97-AF65-F5344CB8AC3E}">
        <p14:creationId xmlns:p14="http://schemas.microsoft.com/office/powerpoint/2010/main" xmlns="" val="676143082"/>
      </p:ext>
    </p:extLst>
  </p:cSld>
  <p:clrMapOvr>
    <a:masterClrMapping/>
  </p:clrMapOvr>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Basic </a:t>
            </a:r>
            <a:r>
              <a:rPr lang="en-US" altLang="zh-CN" dirty="0" smtClean="0"/>
              <a:t>Definitions</a:t>
            </a:r>
            <a:endParaRPr lang="en-US" altLang="zh-CN" dirty="0"/>
          </a:p>
        </p:txBody>
      </p:sp>
      <p:sp>
        <p:nvSpPr>
          <p:cNvPr id="3" name="内容占位符 2"/>
          <p:cNvSpPr>
            <a:spLocks noGrp="1"/>
          </p:cNvSpPr>
          <p:nvPr>
            <p:ph idx="1"/>
          </p:nvPr>
        </p:nvSpPr>
        <p:spPr>
          <a:xfrm>
            <a:off x="336550" y="1260000"/>
            <a:ext cx="8426450" cy="5037000"/>
          </a:xfrm>
        </p:spPr>
        <p:txBody>
          <a:bodyPr/>
          <a:lstStyle/>
          <a:p>
            <a:r>
              <a:rPr lang="en-US" altLang="zh-CN" dirty="0" smtClean="0"/>
              <a:t>Time slot</a:t>
            </a:r>
          </a:p>
          <a:p>
            <a:pPr marL="457189" lvl="1" indent="0">
              <a:buNone/>
            </a:pPr>
            <a:r>
              <a:rPr lang="en-US" altLang="zh-CN" sz="2000" dirty="0">
                <a:latin typeface="Calibri" panose="020F0502020204030204" pitchFamily="34" charset="0"/>
              </a:rPr>
              <a:t>The intended time of operation is divided into </a:t>
            </a:r>
            <a:r>
              <a:rPr lang="en-US" altLang="zh-CN" sz="2000" i="1" dirty="0">
                <a:latin typeface="Calibri" panose="020F0502020204030204" pitchFamily="34" charset="0"/>
              </a:rPr>
              <a:t>K</a:t>
            </a:r>
            <a:r>
              <a:rPr lang="en-US" altLang="zh-CN" sz="2000" dirty="0">
                <a:latin typeface="Calibri" panose="020F0502020204030204" pitchFamily="34" charset="0"/>
              </a:rPr>
              <a:t> equal-length time </a:t>
            </a:r>
            <a:r>
              <a:rPr lang="en-US" altLang="zh-CN" sz="2000" dirty="0" smtClean="0">
                <a:latin typeface="Calibri" panose="020F0502020204030204" pitchFamily="34" charset="0"/>
              </a:rPr>
              <a:t>slots. </a:t>
            </a:r>
            <a:r>
              <a:rPr lang="en-US" altLang="zh-CN" sz="2000" i="1" dirty="0" smtClean="0">
                <a:latin typeface="Calibri" panose="020F0502020204030204" pitchFamily="34" charset="0"/>
              </a:rPr>
              <a:t>K</a:t>
            </a:r>
            <a:r>
              <a:rPr lang="en-US" altLang="zh-CN" sz="2000" dirty="0" smtClean="0">
                <a:latin typeface="Calibri" panose="020F0502020204030204" pitchFamily="34" charset="0"/>
              </a:rPr>
              <a:t> </a:t>
            </a:r>
            <a:r>
              <a:rPr lang="en-US" altLang="zh-CN" sz="2000" dirty="0">
                <a:latin typeface="Calibri" panose="020F0502020204030204" pitchFamily="34" charset="0"/>
              </a:rPr>
              <a:t>is the set of all time slots. </a:t>
            </a:r>
            <a:endParaRPr lang="en-US" altLang="zh-CN" sz="2000" dirty="0" smtClean="0">
              <a:latin typeface="Calibri" panose="020F0502020204030204" pitchFamily="34" charset="0"/>
            </a:endParaRPr>
          </a:p>
          <a:p>
            <a:r>
              <a:rPr lang="en-US" altLang="zh-CN" dirty="0"/>
              <a:t>Power Consumption of </a:t>
            </a:r>
            <a:r>
              <a:rPr lang="en-US" altLang="zh-CN" dirty="0" smtClean="0"/>
              <a:t>Users</a:t>
            </a:r>
          </a:p>
          <a:p>
            <a:endParaRPr lang="en-US" altLang="zh-CN" dirty="0"/>
          </a:p>
          <a:p>
            <a:endParaRPr lang="en-US" altLang="zh-CN" dirty="0" smtClean="0"/>
          </a:p>
          <a:p>
            <a:r>
              <a:rPr lang="en-US" altLang="zh-CN" dirty="0" smtClean="0"/>
              <a:t>Energy </a:t>
            </a:r>
            <a:r>
              <a:rPr lang="en-US" altLang="zh-CN" dirty="0"/>
              <a:t>Cost Model</a:t>
            </a:r>
          </a:p>
          <a:p>
            <a:pPr marL="457189" lvl="1" indent="0">
              <a:buNone/>
            </a:pPr>
            <a:r>
              <a:rPr lang="en-US" altLang="zh-CN" sz="2000" dirty="0">
                <a:latin typeface="Calibri" panose="020F0502020204030204" pitchFamily="34" charset="0"/>
              </a:rPr>
              <a:t>Represents the cost of providing </a:t>
            </a:r>
            <a:r>
              <a:rPr lang="en-US" altLang="zh-CN" sz="2000" i="1" dirty="0" err="1">
                <a:latin typeface="Calibri" panose="020F0502020204030204" pitchFamily="34" charset="0"/>
              </a:rPr>
              <a:t>L</a:t>
            </a:r>
            <a:r>
              <a:rPr lang="en-US" altLang="zh-CN" sz="2000" i="1" baseline="-25000" dirty="0" err="1">
                <a:latin typeface="Calibri" panose="020F0502020204030204" pitchFamily="34" charset="0"/>
              </a:rPr>
              <a:t>k</a:t>
            </a:r>
            <a:r>
              <a:rPr lang="en-US" altLang="zh-CN" sz="2000" i="1" baseline="-25000" dirty="0">
                <a:latin typeface="Calibri" panose="020F0502020204030204" pitchFamily="34" charset="0"/>
              </a:rPr>
              <a:t> </a:t>
            </a:r>
            <a:r>
              <a:rPr lang="en-US" altLang="zh-CN" sz="2000" dirty="0">
                <a:latin typeface="Calibri" panose="020F0502020204030204" pitchFamily="34" charset="0"/>
              </a:rPr>
              <a:t>units of energy in time slot </a:t>
            </a:r>
            <a:r>
              <a:rPr lang="en-US" altLang="zh-CN" sz="2000" i="1" dirty="0">
                <a:latin typeface="Calibri" panose="020F0502020204030204" pitchFamily="34" charset="0"/>
              </a:rPr>
              <a:t>k </a:t>
            </a:r>
            <a:r>
              <a:rPr lang="en-US" altLang="zh-CN" sz="2000" dirty="0">
                <a:latin typeface="Calibri" panose="020F0502020204030204" pitchFamily="34" charset="0"/>
              </a:rPr>
              <a:t>by the energy provider. </a:t>
            </a:r>
          </a:p>
          <a:p>
            <a:pPr marL="800089" lvl="1" indent="-342900">
              <a:buFont typeface="Wingdings" panose="05000000000000000000" pitchFamily="2" charset="2"/>
              <a:buChar char="ü"/>
            </a:pPr>
            <a:r>
              <a:rPr lang="en-US" altLang="zh-CN" sz="2000" dirty="0">
                <a:latin typeface="Calibri" panose="020F0502020204030204" pitchFamily="34" charset="0"/>
              </a:rPr>
              <a:t>written as</a:t>
            </a:r>
            <a:endParaRPr lang="en-US" altLang="zh-CN" sz="2000" i="1" dirty="0">
              <a:latin typeface="Calibri" panose="020F0502020204030204" pitchFamily="34" charset="0"/>
            </a:endParaRPr>
          </a:p>
          <a:p>
            <a:pPr marL="0" indent="0" algn="ctr">
              <a:buNone/>
            </a:pPr>
            <a:r>
              <a:rPr lang="en-US" altLang="zh-CN" sz="2000" i="1" dirty="0" smtClean="0"/>
              <a:t>C</a:t>
            </a:r>
            <a:r>
              <a:rPr lang="en-US" altLang="zh-CN" sz="2000" i="1" baseline="-25000" dirty="0" smtClean="0"/>
              <a:t>k</a:t>
            </a:r>
            <a:r>
              <a:rPr lang="en-US" altLang="zh-CN" sz="2000" dirty="0" smtClean="0"/>
              <a:t>(</a:t>
            </a:r>
            <a:r>
              <a:rPr lang="en-US" altLang="zh-CN" sz="2000" i="1" dirty="0" err="1" smtClean="0"/>
              <a:t>L</a:t>
            </a:r>
            <a:r>
              <a:rPr lang="en-US" altLang="zh-CN" sz="2000" i="1" baseline="-25000" dirty="0" err="1" smtClean="0"/>
              <a:t>k</a:t>
            </a:r>
            <a:r>
              <a:rPr lang="en-US" altLang="zh-CN" sz="2000" dirty="0"/>
              <a:t>) = </a:t>
            </a:r>
            <a:r>
              <a:rPr lang="en-US" altLang="zh-CN" sz="2000" i="1" dirty="0" smtClean="0"/>
              <a:t>h</a:t>
            </a:r>
            <a:r>
              <a:rPr lang="en-US" altLang="zh-CN" sz="2000" i="1" baseline="-25000" dirty="0" smtClean="0"/>
              <a:t>k</a:t>
            </a:r>
            <a:r>
              <a:rPr lang="en-US" altLang="zh-CN" sz="2000" baseline="-25000" dirty="0" smtClean="0"/>
              <a:t>1</a:t>
            </a:r>
            <a:r>
              <a:rPr lang="en-US" altLang="zh-CN" sz="2000" i="1" dirty="0" smtClean="0"/>
              <a:t>L</a:t>
            </a:r>
            <a:r>
              <a:rPr lang="en-US" altLang="zh-CN" sz="2000" i="1" baseline="-25000" dirty="0" smtClean="0"/>
              <a:t>k</a:t>
            </a:r>
            <a:r>
              <a:rPr lang="en-US" altLang="zh-CN" sz="2000" baseline="30000" dirty="0" smtClean="0"/>
              <a:t>2</a:t>
            </a:r>
            <a:r>
              <a:rPr lang="en-US" altLang="zh-CN" sz="2000" i="1" dirty="0" smtClean="0"/>
              <a:t> </a:t>
            </a:r>
            <a:r>
              <a:rPr lang="en-US" altLang="zh-CN" sz="2000" dirty="0"/>
              <a:t>+ </a:t>
            </a:r>
            <a:r>
              <a:rPr lang="en-US" altLang="zh-CN" sz="2000" i="1" dirty="0" smtClean="0"/>
              <a:t>h</a:t>
            </a:r>
            <a:r>
              <a:rPr lang="en-US" altLang="zh-CN" sz="2000" i="1" baseline="-25000" dirty="0" smtClean="0"/>
              <a:t>k</a:t>
            </a:r>
            <a:r>
              <a:rPr lang="en-US" altLang="zh-CN" sz="2000" baseline="-25000" dirty="0" smtClean="0"/>
              <a:t>2</a:t>
            </a:r>
            <a:r>
              <a:rPr lang="en-US" altLang="zh-CN" sz="2000" i="1" dirty="0" smtClean="0"/>
              <a:t>L</a:t>
            </a:r>
            <a:r>
              <a:rPr lang="en-US" altLang="zh-CN" sz="2000" i="1" baseline="-25000" dirty="0" smtClean="0"/>
              <a:t>k</a:t>
            </a:r>
            <a:r>
              <a:rPr lang="en-US" altLang="zh-CN" sz="2000" i="1" dirty="0" smtClean="0"/>
              <a:t> </a:t>
            </a:r>
            <a:r>
              <a:rPr lang="en-US" altLang="zh-CN" sz="2000" dirty="0"/>
              <a:t>+ </a:t>
            </a:r>
            <a:r>
              <a:rPr lang="en-US" altLang="zh-CN" sz="2000" i="1" dirty="0"/>
              <a:t>h</a:t>
            </a:r>
            <a:r>
              <a:rPr lang="en-US" altLang="zh-CN" sz="2000" i="1" baseline="-25000" dirty="0"/>
              <a:t>k</a:t>
            </a:r>
            <a:r>
              <a:rPr lang="en-US" altLang="zh-CN" sz="2000" baseline="-25000" dirty="0"/>
              <a:t>3</a:t>
            </a:r>
            <a:endParaRPr lang="en-US" altLang="zh-CN" sz="2000" dirty="0"/>
          </a:p>
          <a:p>
            <a:pPr marL="457189" lvl="1" indent="0">
              <a:buNone/>
            </a:pPr>
            <a:r>
              <a:rPr lang="en-US" altLang="zh-CN" sz="2000" dirty="0">
                <a:latin typeface="Calibri" panose="020F0502020204030204" pitchFamily="34" charset="0"/>
              </a:rPr>
              <a:t>where </a:t>
            </a:r>
            <a:r>
              <a:rPr lang="en-US" altLang="zh-CN" sz="2000" i="1" dirty="0">
                <a:latin typeface="Calibri" panose="020F0502020204030204" pitchFamily="34" charset="0"/>
              </a:rPr>
              <a:t>h</a:t>
            </a:r>
            <a:r>
              <a:rPr lang="en-US" altLang="zh-CN" sz="2000" i="1" baseline="-25000" dirty="0">
                <a:latin typeface="Calibri" panose="020F0502020204030204" pitchFamily="34" charset="0"/>
              </a:rPr>
              <a:t>k</a:t>
            </a:r>
            <a:r>
              <a:rPr lang="en-US" altLang="zh-CN" sz="2000" baseline="-25000" dirty="0">
                <a:latin typeface="Calibri" panose="020F0502020204030204" pitchFamily="34" charset="0"/>
              </a:rPr>
              <a:t>1</a:t>
            </a:r>
            <a:r>
              <a:rPr lang="en-US" altLang="zh-CN" sz="2000" dirty="0">
                <a:latin typeface="Calibri" panose="020F0502020204030204" pitchFamily="34" charset="0"/>
              </a:rPr>
              <a:t> </a:t>
            </a:r>
            <a:r>
              <a:rPr lang="en-US" altLang="zh-CN" sz="2000" i="1" dirty="0">
                <a:latin typeface="Calibri" panose="020F0502020204030204" pitchFamily="34" charset="0"/>
              </a:rPr>
              <a:t>≥ </a:t>
            </a:r>
            <a:r>
              <a:rPr lang="en-US" altLang="zh-CN" sz="2000" dirty="0">
                <a:latin typeface="Calibri" panose="020F0502020204030204" pitchFamily="34" charset="0"/>
              </a:rPr>
              <a:t>0, </a:t>
            </a:r>
            <a:r>
              <a:rPr lang="en-US" altLang="zh-CN" sz="2000" i="1" dirty="0">
                <a:latin typeface="Calibri" panose="020F0502020204030204" pitchFamily="34" charset="0"/>
              </a:rPr>
              <a:t>h</a:t>
            </a:r>
            <a:r>
              <a:rPr lang="en-US" altLang="zh-CN" sz="2000" i="1" baseline="-25000" dirty="0">
                <a:latin typeface="Calibri" panose="020F0502020204030204" pitchFamily="34" charset="0"/>
              </a:rPr>
              <a:t>k</a:t>
            </a:r>
            <a:r>
              <a:rPr lang="en-US" altLang="zh-CN" sz="2000" baseline="-25000" dirty="0">
                <a:latin typeface="Calibri" panose="020F0502020204030204" pitchFamily="34" charset="0"/>
              </a:rPr>
              <a:t>2</a:t>
            </a:r>
            <a:r>
              <a:rPr lang="en-US" altLang="zh-CN" sz="2000" dirty="0">
                <a:latin typeface="Calibri" panose="020F0502020204030204" pitchFamily="34" charset="0"/>
              </a:rPr>
              <a:t> </a:t>
            </a:r>
            <a:r>
              <a:rPr lang="en-US" altLang="zh-CN" sz="2000" i="1" dirty="0">
                <a:latin typeface="Calibri" panose="020F0502020204030204" pitchFamily="34" charset="0"/>
              </a:rPr>
              <a:t>≥ </a:t>
            </a:r>
            <a:r>
              <a:rPr lang="en-US" altLang="zh-CN" sz="2000" dirty="0">
                <a:latin typeface="Calibri" panose="020F0502020204030204" pitchFamily="34" charset="0"/>
              </a:rPr>
              <a:t>0, and </a:t>
            </a:r>
            <a:r>
              <a:rPr lang="en-US" altLang="zh-CN" sz="2000" i="1" dirty="0">
                <a:latin typeface="Calibri" panose="020F0502020204030204" pitchFamily="34" charset="0"/>
              </a:rPr>
              <a:t>h</a:t>
            </a:r>
            <a:r>
              <a:rPr lang="en-US" altLang="zh-CN" sz="2000" i="1" baseline="-25000" dirty="0">
                <a:latin typeface="Calibri" panose="020F0502020204030204" pitchFamily="34" charset="0"/>
              </a:rPr>
              <a:t>k</a:t>
            </a:r>
            <a:r>
              <a:rPr lang="en-US" altLang="zh-CN" sz="2000" baseline="-25000" dirty="0">
                <a:latin typeface="Calibri" panose="020F0502020204030204" pitchFamily="34" charset="0"/>
              </a:rPr>
              <a:t>3</a:t>
            </a:r>
            <a:r>
              <a:rPr lang="en-US" altLang="zh-CN" sz="2000" dirty="0">
                <a:latin typeface="Calibri" panose="020F0502020204030204" pitchFamily="34" charset="0"/>
              </a:rPr>
              <a:t> </a:t>
            </a:r>
            <a:r>
              <a:rPr lang="en-US" altLang="zh-CN" sz="2000" i="1" dirty="0">
                <a:latin typeface="Calibri" panose="020F0502020204030204" pitchFamily="34" charset="0"/>
              </a:rPr>
              <a:t>≥ </a:t>
            </a:r>
            <a:r>
              <a:rPr lang="en-US" altLang="zh-CN" sz="2000" dirty="0">
                <a:latin typeface="Calibri" panose="020F0502020204030204" pitchFamily="34" charset="0"/>
              </a:rPr>
              <a:t>0 are the fixed parameters.</a:t>
            </a:r>
            <a:endParaRPr lang="en-US" altLang="zh-CN" sz="2000" i="1" dirty="0">
              <a:latin typeface="Calibri" panose="020F0502020204030204" pitchFamily="34" charset="0"/>
            </a:endParaRPr>
          </a:p>
          <a:p>
            <a:endParaRPr lang="en-US" altLang="zh-CN" dirty="0" smtClean="0"/>
          </a:p>
          <a:p>
            <a:pPr marL="0" indent="0">
              <a:buNone/>
            </a:pPr>
            <a:endParaRPr lang="en-US" altLang="zh-CN" dirty="0" smtClean="0"/>
          </a:p>
        </p:txBody>
      </p:sp>
      <p:sp>
        <p:nvSpPr>
          <p:cNvPr id="4" name="灯片编号占位符 3"/>
          <p:cNvSpPr>
            <a:spLocks noGrp="1"/>
          </p:cNvSpPr>
          <p:nvPr>
            <p:ph type="sldNum" sz="quarter" idx="11"/>
          </p:nvPr>
        </p:nvSpPr>
        <p:spPr/>
        <p:txBody>
          <a:bodyPr/>
          <a:lstStyle/>
          <a:p>
            <a:fld id="{DC226F1E-4A84-42EA-BFC3-1AD367F1BA89}" type="slidenum">
              <a:rPr lang="zh-CN" altLang="en-US" smtClean="0"/>
              <a:pPr/>
              <a:t>124</a:t>
            </a:fld>
            <a:endParaRPr lang="zh-CN" altLang="en-US"/>
          </a:p>
        </p:txBody>
      </p:sp>
      <p:graphicFrame>
        <p:nvGraphicFramePr>
          <p:cNvPr id="14" name="对象 13"/>
          <p:cNvGraphicFramePr>
            <a:graphicFrameLocks noChangeAspect="1"/>
          </p:cNvGraphicFramePr>
          <p:nvPr>
            <p:extLst>
              <p:ext uri="{D42A27DB-BD31-4B8C-83A1-F6EECF244321}">
                <p14:modId xmlns:p14="http://schemas.microsoft.com/office/powerpoint/2010/main" xmlns="" val="1954322313"/>
              </p:ext>
            </p:extLst>
          </p:nvPr>
        </p:nvGraphicFramePr>
        <p:xfrm>
          <a:off x="2590800" y="2209801"/>
          <a:ext cx="914400" cy="179388"/>
        </p:xfrm>
        <a:graphic>
          <a:graphicData uri="http://schemas.openxmlformats.org/presentationml/2006/ole">
            <p:oleObj spid="_x0000_s1730" name="Equation" r:id="rId4" imgW="428207" imgH="666100" progId="">
              <p:embed/>
            </p:oleObj>
          </a:graphicData>
        </a:graphic>
      </p:graphicFrame>
      <p:sp>
        <p:nvSpPr>
          <p:cNvPr id="17" name="Rectangle 14"/>
          <p:cNvSpPr>
            <a:spLocks noChangeArrowheads="1"/>
          </p:cNvSpPr>
          <p:nvPr/>
        </p:nvSpPr>
        <p:spPr bwMode="auto">
          <a:xfrm>
            <a:off x="-1524000" y="-184666"/>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9" name="Rectangle 16"/>
          <p:cNvSpPr>
            <a:spLocks noChangeArrowheads="1"/>
          </p:cNvSpPr>
          <p:nvPr/>
        </p:nvSpPr>
        <p:spPr bwMode="auto">
          <a:xfrm>
            <a:off x="-1524000" y="-184666"/>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6" name="组合 5"/>
          <p:cNvGrpSpPr/>
          <p:nvPr/>
        </p:nvGrpSpPr>
        <p:grpSpPr>
          <a:xfrm>
            <a:off x="1207169" y="2925314"/>
            <a:ext cx="7936831" cy="1134621"/>
            <a:chOff x="636409" y="3726978"/>
            <a:chExt cx="7936831" cy="1134621"/>
          </a:xfrm>
        </p:grpSpPr>
        <p:sp>
          <p:nvSpPr>
            <p:cNvPr id="5" name="矩形 4"/>
            <p:cNvSpPr/>
            <p:nvPr/>
          </p:nvSpPr>
          <p:spPr>
            <a:xfrm>
              <a:off x="724639" y="3726978"/>
              <a:ext cx="7848601" cy="1015663"/>
            </a:xfrm>
            <a:prstGeom prst="rect">
              <a:avLst/>
            </a:prstGeom>
          </p:spPr>
          <p:txBody>
            <a:bodyPr wrap="square">
              <a:spAutoFit/>
            </a:bodyPr>
            <a:lstStyle/>
            <a:p>
              <a:pPr marL="457189" lvl="1" indent="0">
                <a:buNone/>
              </a:pPr>
              <a:r>
                <a:rPr lang="en-US" altLang="zh-CN" sz="2000" dirty="0" smtClean="0">
                  <a:latin typeface="Calibri" panose="020F0502020204030204" pitchFamily="34" charset="0"/>
                </a:rPr>
                <a:t>: </a:t>
              </a:r>
              <a:r>
                <a:rPr lang="en-US" altLang="zh-CN" sz="2000" dirty="0">
                  <a:latin typeface="Calibri" panose="020F0502020204030204" pitchFamily="34" charset="0"/>
                </a:rPr>
                <a:t>the set of users, where N represents the number of users. </a:t>
              </a:r>
              <a:endParaRPr lang="en-US" altLang="zh-CN" sz="2000" dirty="0" smtClean="0">
                <a:latin typeface="Calibri" panose="020F0502020204030204" pitchFamily="34" charset="0"/>
              </a:endParaRPr>
            </a:p>
            <a:p>
              <a:pPr marL="457189" lvl="1" indent="0">
                <a:buNone/>
              </a:pPr>
              <a:r>
                <a:rPr lang="en-US" altLang="zh-CN" sz="2000" dirty="0" smtClean="0">
                  <a:latin typeface="Calibri" panose="020F0502020204030204" pitchFamily="34" charset="0"/>
                </a:rPr>
                <a:t>: user </a:t>
              </a:r>
              <a:r>
                <a:rPr lang="en-US" altLang="zh-CN" sz="2000" i="1" dirty="0" smtClean="0">
                  <a:latin typeface="Calibri" panose="020F0502020204030204" pitchFamily="34" charset="0"/>
                </a:rPr>
                <a:t>n.</a:t>
              </a:r>
              <a:r>
                <a:rPr lang="en-US" altLang="zh-CN" sz="2000" dirty="0" smtClean="0">
                  <a:latin typeface="Calibri" panose="020F0502020204030204" pitchFamily="34" charset="0"/>
                </a:rPr>
                <a:t>   </a:t>
              </a:r>
            </a:p>
            <a:p>
              <a:pPr marL="457189" lvl="1" indent="0">
                <a:buNone/>
              </a:pPr>
              <a:r>
                <a:rPr lang="en-US" altLang="zh-CN" sz="2000" dirty="0" smtClean="0">
                  <a:latin typeface="Calibri" panose="020F0502020204030204" pitchFamily="34" charset="0"/>
                </a:rPr>
                <a:t>: the </a:t>
              </a:r>
              <a:r>
                <a:rPr lang="en-US" altLang="zh-CN" sz="2000" dirty="0">
                  <a:latin typeface="Calibri" panose="020F0502020204030204" pitchFamily="34" charset="0"/>
                </a:rPr>
                <a:t>power consumption of user </a:t>
              </a:r>
              <a:r>
                <a:rPr lang="en-US" altLang="zh-CN" sz="2000" i="1" dirty="0">
                  <a:latin typeface="Calibri" panose="020F0502020204030204" pitchFamily="34" charset="0"/>
                </a:rPr>
                <a:t>n</a:t>
              </a:r>
              <a:r>
                <a:rPr lang="en-US" altLang="zh-CN" sz="2000" dirty="0">
                  <a:latin typeface="Calibri" panose="020F0502020204030204" pitchFamily="34" charset="0"/>
                </a:rPr>
                <a:t> in time slot </a:t>
              </a:r>
              <a:r>
                <a:rPr lang="en-US" altLang="zh-CN" sz="2000" i="1" dirty="0">
                  <a:latin typeface="Calibri" panose="020F0502020204030204" pitchFamily="34" charset="0"/>
                </a:rPr>
                <a:t>k</a:t>
              </a:r>
              <a:r>
                <a:rPr lang="en-US" altLang="zh-CN" sz="2000" dirty="0">
                  <a:latin typeface="Calibri" panose="020F0502020204030204" pitchFamily="34" charset="0"/>
                </a:rPr>
                <a:t>.</a:t>
              </a:r>
              <a:endParaRPr lang="zh-CN" altLang="en-US" sz="2000" dirty="0">
                <a:latin typeface="Calibri" panose="020F0502020204030204" pitchFamily="34" charset="0"/>
              </a:endParaRPr>
            </a:p>
          </p:txBody>
        </p:sp>
        <p:graphicFrame>
          <p:nvGraphicFramePr>
            <p:cNvPr id="18" name="对象 17"/>
            <p:cNvGraphicFramePr>
              <a:graphicFrameLocks noChangeAspect="1"/>
            </p:cNvGraphicFramePr>
            <p:nvPr>
              <p:extLst>
                <p:ext uri="{D42A27DB-BD31-4B8C-83A1-F6EECF244321}">
                  <p14:modId xmlns:p14="http://schemas.microsoft.com/office/powerpoint/2010/main" xmlns="" val="284499497"/>
                </p:ext>
              </p:extLst>
            </p:nvPr>
          </p:nvGraphicFramePr>
          <p:xfrm>
            <a:off x="636409" y="4156056"/>
            <a:ext cx="630042" cy="273298"/>
          </p:xfrm>
          <a:graphic>
            <a:graphicData uri="http://schemas.openxmlformats.org/presentationml/2006/ole">
              <p:oleObj spid="_x0000_s1731" name="Equation" r:id="rId5" imgW="482391" imgH="203112" progId="">
                <p:embed/>
              </p:oleObj>
            </a:graphicData>
          </a:graphic>
        </p:graphicFrame>
        <p:graphicFrame>
          <p:nvGraphicFramePr>
            <p:cNvPr id="20" name="对象 19"/>
            <p:cNvGraphicFramePr>
              <a:graphicFrameLocks noChangeAspect="1"/>
            </p:cNvGraphicFramePr>
            <p:nvPr>
              <p:extLst>
                <p:ext uri="{D42A27DB-BD31-4B8C-83A1-F6EECF244321}">
                  <p14:modId xmlns:p14="http://schemas.microsoft.com/office/powerpoint/2010/main" xmlns="" val="1607649271"/>
                </p:ext>
              </p:extLst>
            </p:nvPr>
          </p:nvGraphicFramePr>
          <p:xfrm>
            <a:off x="913712" y="4367765"/>
            <a:ext cx="352739" cy="493834"/>
          </p:xfrm>
          <a:graphic>
            <a:graphicData uri="http://schemas.openxmlformats.org/presentationml/2006/ole">
              <p:oleObj spid="_x0000_s1732" name="Equation" r:id="rId6" imgW="177646" imgH="241091" progId="">
                <p:embed/>
              </p:oleObj>
            </a:graphicData>
          </a:graphic>
        </p:graphicFrame>
        <p:graphicFrame>
          <p:nvGraphicFramePr>
            <p:cNvPr id="10" name="对象 9"/>
            <p:cNvGraphicFramePr>
              <a:graphicFrameLocks noChangeAspect="1"/>
            </p:cNvGraphicFramePr>
            <p:nvPr>
              <p:extLst>
                <p:ext uri="{D42A27DB-BD31-4B8C-83A1-F6EECF244321}">
                  <p14:modId xmlns:p14="http://schemas.microsoft.com/office/powerpoint/2010/main" xmlns="" val="4100143576"/>
                </p:ext>
              </p:extLst>
            </p:nvPr>
          </p:nvGraphicFramePr>
          <p:xfrm>
            <a:off x="985463" y="3809942"/>
            <a:ext cx="280988" cy="273050"/>
          </p:xfrm>
          <a:graphic>
            <a:graphicData uri="http://schemas.openxmlformats.org/presentationml/2006/ole">
              <p:oleObj spid="_x0000_s1733" name="Equation" r:id="rId7" imgW="215713" imgH="203024" progId="">
                <p:embed/>
              </p:oleObj>
            </a:graphicData>
          </a:graphic>
        </p:graphicFrame>
      </p:grpSp>
    </p:spTree>
    <p:extLst>
      <p:ext uri="{BB962C8B-B14F-4D97-AF65-F5344CB8AC3E}">
        <p14:creationId xmlns:p14="http://schemas.microsoft.com/office/powerpoint/2010/main" xmlns="" val="3441047762"/>
      </p:ext>
    </p:extLst>
  </p:cSld>
  <p:clrMapOvr>
    <a:masterClrMapping/>
  </p:clrMapOv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970099" y="1230655"/>
            <a:ext cx="5716701" cy="3727108"/>
          </a:xfrm>
          <a:prstGeom prst="rect">
            <a:avLst/>
          </a:prstGeom>
        </p:spPr>
      </p:pic>
      <p:sp>
        <p:nvSpPr>
          <p:cNvPr id="2" name="标题 1"/>
          <p:cNvSpPr>
            <a:spLocks noGrp="1"/>
          </p:cNvSpPr>
          <p:nvPr>
            <p:ph type="title"/>
          </p:nvPr>
        </p:nvSpPr>
        <p:spPr/>
        <p:txBody>
          <a:bodyPr/>
          <a:lstStyle/>
          <a:p>
            <a:r>
              <a:rPr lang="en-US" altLang="zh-CN" dirty="0"/>
              <a:t>Renewable S</a:t>
            </a:r>
            <a:r>
              <a:rPr lang="en-US" altLang="zh-CN" dirty="0" smtClean="0"/>
              <a:t>ource Models</a:t>
            </a:r>
            <a:endParaRPr lang="en-US" altLang="zh-CN" dirty="0"/>
          </a:p>
        </p:txBody>
      </p:sp>
      <p:sp>
        <p:nvSpPr>
          <p:cNvPr id="3" name="内容占位符 2"/>
          <p:cNvSpPr>
            <a:spLocks noGrp="1"/>
          </p:cNvSpPr>
          <p:nvPr>
            <p:ph idx="1"/>
          </p:nvPr>
        </p:nvSpPr>
        <p:spPr>
          <a:xfrm>
            <a:off x="381001" y="4398887"/>
            <a:ext cx="3124200" cy="1560171"/>
          </a:xfrm>
        </p:spPr>
        <p:txBody>
          <a:bodyPr>
            <a:normAutofit/>
          </a:bodyPr>
          <a:lstStyle/>
          <a:p>
            <a:pPr marL="0" indent="0">
              <a:buNone/>
            </a:pPr>
            <a:r>
              <a:rPr lang="en-US" altLang="zh-CN" sz="2000" dirty="0" smtClean="0"/>
              <a:t>The </a:t>
            </a:r>
            <a:r>
              <a:rPr lang="en-US" altLang="zh-CN" sz="2000" dirty="0"/>
              <a:t>output power of the renewable generator can be modeled as </a:t>
            </a:r>
          </a:p>
          <a:p>
            <a:pPr marL="0" indent="0" algn="ctr">
              <a:buNone/>
            </a:pPr>
            <a:r>
              <a:rPr lang="en-US" altLang="zh-CN" sz="2000" i="1" dirty="0"/>
              <a:t>W </a:t>
            </a:r>
            <a:r>
              <a:rPr lang="en-US" altLang="zh-CN" sz="2000" dirty="0"/>
              <a:t>+ </a:t>
            </a:r>
            <a:r>
              <a:rPr lang="en-US" altLang="zh-CN" sz="2000" i="1" dirty="0"/>
              <a:t>e</a:t>
            </a:r>
            <a:r>
              <a:rPr lang="en-US" altLang="zh-CN" sz="2000" dirty="0" smtClean="0"/>
              <a:t>.</a:t>
            </a:r>
            <a:endParaRPr lang="en-US" altLang="zh-CN" sz="2000" dirty="0"/>
          </a:p>
        </p:txBody>
      </p:sp>
      <p:sp>
        <p:nvSpPr>
          <p:cNvPr id="5" name="灯片编号占位符 4"/>
          <p:cNvSpPr>
            <a:spLocks noGrp="1"/>
          </p:cNvSpPr>
          <p:nvPr>
            <p:ph type="sldNum" sz="quarter" idx="11"/>
          </p:nvPr>
        </p:nvSpPr>
        <p:spPr/>
        <p:txBody>
          <a:bodyPr/>
          <a:lstStyle/>
          <a:p>
            <a:fld id="{DC226F1E-4A84-42EA-BFC3-1AD367F1BA89}" type="slidenum">
              <a:rPr lang="zh-CN" altLang="en-US" smtClean="0"/>
              <a:pPr/>
              <a:t>125</a:t>
            </a:fld>
            <a:endParaRPr lang="zh-CN" altLang="en-US"/>
          </a:p>
        </p:txBody>
      </p:sp>
      <p:graphicFrame>
        <p:nvGraphicFramePr>
          <p:cNvPr id="14" name="对象 13"/>
          <p:cNvGraphicFramePr>
            <a:graphicFrameLocks noChangeAspect="1"/>
          </p:cNvGraphicFramePr>
          <p:nvPr>
            <p:extLst/>
          </p:nvPr>
        </p:nvGraphicFramePr>
        <p:xfrm>
          <a:off x="2590800" y="2209801"/>
          <a:ext cx="914400" cy="179388"/>
        </p:xfrm>
        <a:graphic>
          <a:graphicData uri="http://schemas.openxmlformats.org/presentationml/2006/ole">
            <p:oleObj spid="_x0000_s5300" name="Equation" r:id="rId5" imgW="428207" imgH="666100" progId="">
              <p:embed/>
            </p:oleObj>
          </a:graphicData>
        </a:graphic>
      </p:graphicFrame>
      <p:sp>
        <p:nvSpPr>
          <p:cNvPr id="17" name="Rectangle 14"/>
          <p:cNvSpPr>
            <a:spLocks noChangeArrowheads="1"/>
          </p:cNvSpPr>
          <p:nvPr/>
        </p:nvSpPr>
        <p:spPr bwMode="auto">
          <a:xfrm>
            <a:off x="-1524000" y="-184666"/>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9" name="Rectangle 16"/>
          <p:cNvSpPr>
            <a:spLocks noChangeArrowheads="1"/>
          </p:cNvSpPr>
          <p:nvPr/>
        </p:nvSpPr>
        <p:spPr bwMode="auto">
          <a:xfrm>
            <a:off x="-1524000" y="-184666"/>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4" name="图片 3"/>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6300592" y="5664552"/>
            <a:ext cx="2132614" cy="691075"/>
          </a:xfrm>
          <a:prstGeom prst="rect">
            <a:avLst/>
          </a:prstGeom>
        </p:spPr>
      </p:pic>
      <p:sp>
        <p:nvSpPr>
          <p:cNvPr id="10" name="文本框 9"/>
          <p:cNvSpPr txBox="1"/>
          <p:nvPr/>
        </p:nvSpPr>
        <p:spPr>
          <a:xfrm>
            <a:off x="3706810" y="5155858"/>
            <a:ext cx="4243278" cy="369332"/>
          </a:xfrm>
          <a:prstGeom prst="rect">
            <a:avLst/>
          </a:prstGeom>
          <a:noFill/>
        </p:spPr>
        <p:txBody>
          <a:bodyPr wrap="none" rtlCol="0">
            <a:spAutoFit/>
          </a:bodyPr>
          <a:lstStyle/>
          <a:p>
            <a:r>
              <a:rPr lang="en-US" altLang="zh-CN" b="1" dirty="0" smtClean="0">
                <a:latin typeface="Cambria" panose="02040503050406030204" pitchFamily="18" charset="0"/>
              </a:rPr>
              <a:t>Fig. 16 System with renewable sources</a:t>
            </a:r>
            <a:endParaRPr lang="zh-CN" altLang="en-US" b="1" dirty="0">
              <a:latin typeface="Cambria" panose="02040503050406030204" pitchFamily="18" charset="0"/>
            </a:endParaRPr>
          </a:p>
        </p:txBody>
      </p:sp>
      <p:sp>
        <p:nvSpPr>
          <p:cNvPr id="7" name="矩形 6"/>
          <p:cNvSpPr/>
          <p:nvPr/>
        </p:nvSpPr>
        <p:spPr>
          <a:xfrm>
            <a:off x="338400" y="1440000"/>
            <a:ext cx="3166800" cy="3046988"/>
          </a:xfrm>
          <a:prstGeom prst="rect">
            <a:avLst/>
          </a:prstGeom>
        </p:spPr>
        <p:txBody>
          <a:bodyPr wrap="square">
            <a:spAutoFit/>
          </a:bodyPr>
          <a:lstStyle/>
          <a:p>
            <a:pPr marL="342900" indent="-342900">
              <a:buFont typeface="Arial" panose="020B0604020202020204" pitchFamily="34" charset="0"/>
              <a:buChar char="•"/>
            </a:pPr>
            <a:r>
              <a:rPr lang="en-US" altLang="zh-CN" sz="2400" b="1" dirty="0" smtClean="0"/>
              <a:t>Smart buildings</a:t>
            </a:r>
          </a:p>
          <a:p>
            <a:pPr marL="342900" indent="-342900">
              <a:buFont typeface="Wingdings" panose="05000000000000000000" pitchFamily="2" charset="2"/>
              <a:buChar char="ü"/>
            </a:pPr>
            <a:r>
              <a:rPr lang="en-US" altLang="zh-CN" sz="2400" dirty="0" smtClean="0">
                <a:latin typeface="Calibri" panose="020F0502020204030204" pitchFamily="34" charset="0"/>
              </a:rPr>
              <a:t>residential </a:t>
            </a:r>
            <a:r>
              <a:rPr lang="en-US" altLang="zh-CN" sz="2400" dirty="0">
                <a:latin typeface="Calibri" panose="020F0502020204030204" pitchFamily="34" charset="0"/>
              </a:rPr>
              <a:t>wind </a:t>
            </a:r>
            <a:r>
              <a:rPr lang="en-US" altLang="zh-CN" sz="2400" dirty="0" smtClean="0">
                <a:latin typeface="Calibri" panose="020F0502020204030204" pitchFamily="34" charset="0"/>
              </a:rPr>
              <a:t>turbine</a:t>
            </a:r>
          </a:p>
          <a:p>
            <a:pPr marL="342900" indent="-342900">
              <a:buFont typeface="Wingdings" panose="05000000000000000000" pitchFamily="2" charset="2"/>
              <a:buChar char="ü"/>
            </a:pPr>
            <a:r>
              <a:rPr lang="en-US" altLang="zh-CN" sz="2400" dirty="0" smtClean="0">
                <a:latin typeface="Calibri" panose="020F0502020204030204" pitchFamily="34" charset="0"/>
              </a:rPr>
              <a:t>roof-top </a:t>
            </a:r>
            <a:r>
              <a:rPr lang="en-US" altLang="zh-CN" sz="2400" dirty="0">
                <a:latin typeface="Calibri" panose="020F0502020204030204" pitchFamily="34" charset="0"/>
              </a:rPr>
              <a:t>solar </a:t>
            </a:r>
            <a:r>
              <a:rPr lang="en-US" altLang="zh-CN" sz="2400" dirty="0" smtClean="0">
                <a:latin typeface="Calibri" panose="020F0502020204030204" pitchFamily="34" charset="0"/>
              </a:rPr>
              <a:t>panel</a:t>
            </a:r>
          </a:p>
          <a:p>
            <a:endParaRPr lang="en-US" altLang="zh-CN" sz="2400" dirty="0" smtClean="0">
              <a:latin typeface="Calibri" panose="020F0502020204030204" pitchFamily="34" charset="0"/>
            </a:endParaRPr>
          </a:p>
          <a:p>
            <a:r>
              <a:rPr lang="en-US" altLang="zh-CN" sz="2400" dirty="0" smtClean="0">
                <a:latin typeface="Calibri" panose="020F0502020204030204" pitchFamily="34" charset="0"/>
              </a:rPr>
              <a:t>Generated output </a:t>
            </a:r>
            <a:r>
              <a:rPr lang="en-US" altLang="zh-CN" sz="2400" dirty="0">
                <a:latin typeface="Calibri" panose="020F0502020204030204" pitchFamily="34" charset="0"/>
              </a:rPr>
              <a:t>to charge the battery.</a:t>
            </a:r>
          </a:p>
          <a:p>
            <a:pPr marL="342900" indent="-342900">
              <a:buFont typeface="Wingdings" panose="05000000000000000000" pitchFamily="2" charset="2"/>
              <a:buChar char="ü"/>
            </a:pPr>
            <a:endParaRPr lang="zh-CN" altLang="en-US" sz="2400" dirty="0">
              <a:latin typeface="Calibri" panose="020F0502020204030204" pitchFamily="34" charset="0"/>
            </a:endParaRPr>
          </a:p>
        </p:txBody>
      </p:sp>
      <p:sp>
        <p:nvSpPr>
          <p:cNvPr id="8" name="矩形 7"/>
          <p:cNvSpPr/>
          <p:nvPr/>
        </p:nvSpPr>
        <p:spPr>
          <a:xfrm>
            <a:off x="762000" y="5723285"/>
            <a:ext cx="4572000" cy="646331"/>
          </a:xfrm>
          <a:prstGeom prst="rect">
            <a:avLst/>
          </a:prstGeom>
        </p:spPr>
        <p:txBody>
          <a:bodyPr>
            <a:spAutoFit/>
          </a:bodyPr>
          <a:lstStyle/>
          <a:p>
            <a:r>
              <a:rPr lang="en-US" altLang="zh-CN" i="1" dirty="0">
                <a:latin typeface="Calibri" panose="020F0502020204030204" pitchFamily="34" charset="0"/>
              </a:rPr>
              <a:t>W</a:t>
            </a:r>
            <a:r>
              <a:rPr lang="en-US" altLang="zh-CN" dirty="0">
                <a:latin typeface="Calibri" panose="020F0502020204030204" pitchFamily="34" charset="0"/>
              </a:rPr>
              <a:t>: the renewable output prediction</a:t>
            </a:r>
          </a:p>
          <a:p>
            <a:r>
              <a:rPr lang="en-US" altLang="zh-CN" i="1" dirty="0">
                <a:latin typeface="Calibri" panose="020F0502020204030204" pitchFamily="34" charset="0"/>
              </a:rPr>
              <a:t>e: </a:t>
            </a:r>
            <a:r>
              <a:rPr lang="en-US" altLang="zh-CN" dirty="0">
                <a:latin typeface="Calibri" panose="020F0502020204030204" pitchFamily="34" charset="0"/>
              </a:rPr>
              <a:t>the prediction error</a:t>
            </a:r>
          </a:p>
        </p:txBody>
      </p:sp>
      <p:grpSp>
        <p:nvGrpSpPr>
          <p:cNvPr id="13" name="组合 12"/>
          <p:cNvGrpSpPr/>
          <p:nvPr/>
        </p:nvGrpSpPr>
        <p:grpSpPr>
          <a:xfrm>
            <a:off x="4449813" y="2219045"/>
            <a:ext cx="4236987" cy="3634126"/>
            <a:chOff x="4449813" y="1404895"/>
            <a:chExt cx="4236987" cy="3634126"/>
          </a:xfrm>
        </p:grpSpPr>
        <p:pic>
          <p:nvPicPr>
            <p:cNvPr id="15" name="图片 14"/>
            <p:cNvPicPr>
              <a:picLocks noChangeAspect="1"/>
            </p:cNvPicPr>
            <p:nvPr/>
          </p:nvPicPr>
          <p:blipFill rotWithShape="1">
            <a:blip r:embed="rId7" cstate="print">
              <a:extLst>
                <a:ext uri="{28A0092B-C50C-407E-A947-70E740481C1C}">
                  <a14:useLocalDpi xmlns:a14="http://schemas.microsoft.com/office/drawing/2010/main" xmlns="" val="0"/>
                </a:ext>
              </a:extLst>
            </a:blip>
            <a:srcRect l="3016" t="3414" b="16604"/>
            <a:stretch/>
          </p:blipFill>
          <p:spPr>
            <a:xfrm>
              <a:off x="4449813" y="1404895"/>
              <a:ext cx="4236987" cy="3260467"/>
            </a:xfrm>
            <a:prstGeom prst="rect">
              <a:avLst/>
            </a:prstGeom>
          </p:spPr>
        </p:pic>
        <p:sp>
          <p:nvSpPr>
            <p:cNvPr id="16" name="文本框 15"/>
            <p:cNvSpPr txBox="1"/>
            <p:nvPr/>
          </p:nvSpPr>
          <p:spPr>
            <a:xfrm>
              <a:off x="4539962" y="4700467"/>
              <a:ext cx="4056688" cy="338554"/>
            </a:xfrm>
            <a:prstGeom prst="rect">
              <a:avLst/>
            </a:prstGeom>
            <a:noFill/>
          </p:spPr>
          <p:txBody>
            <a:bodyPr wrap="none" rtlCol="0">
              <a:spAutoFit/>
            </a:bodyPr>
            <a:lstStyle/>
            <a:p>
              <a:r>
                <a:rPr lang="en-US" altLang="zh-CN" sz="1600" b="1" dirty="0" smtClean="0">
                  <a:latin typeface="Cambria" panose="02040503050406030204" pitchFamily="18" charset="0"/>
                </a:rPr>
                <a:t>Fig. 17 Predicted Output of Wind Turbine</a:t>
              </a:r>
              <a:endParaRPr lang="zh-CN" altLang="en-US" sz="1600" b="1" dirty="0">
                <a:latin typeface="Cambria" panose="02040503050406030204" pitchFamily="18" charset="0"/>
              </a:endParaRPr>
            </a:p>
          </p:txBody>
        </p:sp>
      </p:grpSp>
    </p:spTree>
    <p:custDataLst>
      <p:tags r:id="rId2"/>
    </p:custDataLst>
    <p:extLst>
      <p:ext uri="{BB962C8B-B14F-4D97-AF65-F5344CB8AC3E}">
        <p14:creationId xmlns:p14="http://schemas.microsoft.com/office/powerpoint/2010/main" xmlns="" val="881002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Utility </a:t>
            </a:r>
            <a:r>
              <a:rPr lang="en-US" altLang="zh-CN" dirty="0" smtClean="0"/>
              <a:t>Function</a:t>
            </a:r>
            <a:endParaRPr lang="en-US" altLang="zh-CN" dirty="0"/>
          </a:p>
        </p:txBody>
      </p:sp>
      <p:sp>
        <p:nvSpPr>
          <p:cNvPr id="3" name="内容占位符 2"/>
          <p:cNvSpPr>
            <a:spLocks noGrp="1"/>
          </p:cNvSpPr>
          <p:nvPr>
            <p:ph idx="1"/>
          </p:nvPr>
        </p:nvSpPr>
        <p:spPr>
          <a:xfrm>
            <a:off x="338401" y="1099167"/>
            <a:ext cx="8348400" cy="5188899"/>
          </a:xfrm>
        </p:spPr>
        <p:txBody>
          <a:bodyPr>
            <a:normAutofit/>
          </a:bodyPr>
          <a:lstStyle/>
          <a:p>
            <a:r>
              <a:rPr lang="en-US" altLang="zh-CN" dirty="0">
                <a:latin typeface="Calibri" panose="020F0502020204030204" pitchFamily="34" charset="0"/>
              </a:rPr>
              <a:t>A</a:t>
            </a:r>
            <a:r>
              <a:rPr lang="en-US" altLang="zh-CN" dirty="0" smtClean="0">
                <a:latin typeface="Calibri" panose="020F0502020204030204" pitchFamily="34" charset="0"/>
              </a:rPr>
              <a:t>dopt </a:t>
            </a:r>
            <a:r>
              <a:rPr lang="en-US" altLang="zh-CN" dirty="0">
                <a:latin typeface="Calibri" panose="020F0502020204030204" pitchFamily="34" charset="0"/>
              </a:rPr>
              <a:t>the concept of utility function from microeconomics.</a:t>
            </a:r>
          </a:p>
          <a:p>
            <a:r>
              <a:rPr lang="en-US" altLang="zh-CN" dirty="0" smtClean="0">
                <a:latin typeface="Calibri" panose="020F0502020204030204" pitchFamily="34" charset="0"/>
              </a:rPr>
              <a:t>To </a:t>
            </a:r>
            <a:r>
              <a:rPr lang="en-US" altLang="zh-CN" dirty="0">
                <a:latin typeface="Calibri" panose="020F0502020204030204" pitchFamily="34" charset="0"/>
              </a:rPr>
              <a:t>model </a:t>
            </a:r>
            <a:endParaRPr lang="en-US" altLang="zh-CN" dirty="0" smtClean="0">
              <a:latin typeface="Calibri" panose="020F0502020204030204" pitchFamily="34" charset="0"/>
            </a:endParaRPr>
          </a:p>
          <a:p>
            <a:pPr lvl="1"/>
            <a:r>
              <a:rPr lang="en-US" altLang="zh-CN" sz="2000" dirty="0" smtClean="0">
                <a:latin typeface="Calibri" panose="020F0502020204030204" pitchFamily="34" charset="0"/>
              </a:rPr>
              <a:t>different </a:t>
            </a:r>
            <a:r>
              <a:rPr lang="en-US" altLang="zh-CN" sz="2000" dirty="0">
                <a:latin typeface="Calibri" panose="020F0502020204030204" pitchFamily="34" charset="0"/>
              </a:rPr>
              <a:t>objectives that each user may consider for its different </a:t>
            </a:r>
            <a:r>
              <a:rPr lang="en-US" altLang="zh-CN" sz="2000" dirty="0" smtClean="0">
                <a:latin typeface="Calibri" panose="020F0502020204030204" pitchFamily="34" charset="0"/>
              </a:rPr>
              <a:t>appliances.</a:t>
            </a:r>
          </a:p>
          <a:p>
            <a:pPr lvl="1"/>
            <a:r>
              <a:rPr lang="en-US" altLang="zh-CN" sz="2000" dirty="0" smtClean="0">
                <a:latin typeface="Calibri" panose="020F0502020204030204" pitchFamily="34" charset="0"/>
              </a:rPr>
              <a:t>the </a:t>
            </a:r>
            <a:r>
              <a:rPr lang="en-US" altLang="zh-CN" sz="2000" dirty="0">
                <a:latin typeface="Calibri" panose="020F0502020204030204" pitchFamily="34" charset="0"/>
              </a:rPr>
              <a:t>general behavior of each </a:t>
            </a:r>
            <a:r>
              <a:rPr lang="en-US" altLang="zh-CN" sz="2000" dirty="0" smtClean="0">
                <a:latin typeface="Calibri" panose="020F0502020204030204" pitchFamily="34" charset="0"/>
              </a:rPr>
              <a:t>user. </a:t>
            </a:r>
          </a:p>
          <a:p>
            <a:pPr lvl="1"/>
            <a:r>
              <a:rPr lang="en-US" altLang="zh-CN" sz="2000" dirty="0">
                <a:latin typeface="Calibri" panose="020F0502020204030204" pitchFamily="34" charset="0"/>
              </a:rPr>
              <a:t>t</a:t>
            </a:r>
            <a:r>
              <a:rPr lang="en-US" altLang="zh-CN" sz="2000" dirty="0" smtClean="0">
                <a:latin typeface="Calibri" panose="020F0502020204030204" pitchFamily="34" charset="0"/>
              </a:rPr>
              <a:t>he </a:t>
            </a:r>
            <a:r>
              <a:rPr lang="en-US" altLang="zh-CN" sz="2000" dirty="0">
                <a:latin typeface="Calibri" panose="020F0502020204030204" pitchFamily="34" charset="0"/>
              </a:rPr>
              <a:t>level of satisfaction </a:t>
            </a:r>
            <a:r>
              <a:rPr lang="en-US" altLang="zh-CN" sz="2000" dirty="0" smtClean="0">
                <a:latin typeface="Calibri" panose="020F0502020204030204" pitchFamily="34" charset="0"/>
              </a:rPr>
              <a:t>of each </a:t>
            </a:r>
            <a:r>
              <a:rPr lang="en-US" altLang="zh-CN" sz="2000" dirty="0">
                <a:latin typeface="Calibri" panose="020F0502020204030204" pitchFamily="34" charset="0"/>
              </a:rPr>
              <a:t>user is model as a function of its total power consumption in each </a:t>
            </a:r>
            <a:r>
              <a:rPr lang="en-US" altLang="zh-CN" sz="2000" dirty="0" smtClean="0">
                <a:latin typeface="Calibri" panose="020F0502020204030204" pitchFamily="34" charset="0"/>
              </a:rPr>
              <a:t>time slot.</a:t>
            </a:r>
          </a:p>
          <a:p>
            <a:r>
              <a:rPr lang="en-US" altLang="zh-CN" b="1" dirty="0">
                <a:latin typeface="Calibri" panose="020F0502020204030204" pitchFamily="34" charset="0"/>
              </a:rPr>
              <a:t>The quadratic utility functions corresponding to linearly decreasing marginal benefit</a:t>
            </a:r>
          </a:p>
          <a:p>
            <a:pPr lvl="1"/>
            <a:endParaRPr lang="en-US" altLang="zh-CN" dirty="0" smtClean="0">
              <a:latin typeface="Calibri" panose="020F0502020204030204" pitchFamily="34" charset="0"/>
            </a:endParaRPr>
          </a:p>
          <a:p>
            <a:pPr lvl="1"/>
            <a:endParaRPr lang="en-US" altLang="zh-CN" dirty="0" smtClean="0">
              <a:latin typeface="Calibri" panose="020F0502020204030204" pitchFamily="34" charset="0"/>
            </a:endParaRPr>
          </a:p>
          <a:p>
            <a:r>
              <a:rPr lang="el-GR" altLang="zh-CN" sz="2200" dirty="0" smtClean="0">
                <a:latin typeface="Calibri" panose="020F0502020204030204" pitchFamily="34" charset="0"/>
              </a:rPr>
              <a:t>ω</a:t>
            </a:r>
            <a:r>
              <a:rPr lang="en-US" altLang="zh-CN" sz="2200" dirty="0" smtClean="0">
                <a:latin typeface="Calibri" panose="020F0502020204030204" pitchFamily="34" charset="0"/>
              </a:rPr>
              <a:t> representing </a:t>
            </a:r>
            <a:r>
              <a:rPr lang="en-US" altLang="zh-CN" sz="2200" dirty="0">
                <a:latin typeface="Calibri" panose="020F0502020204030204" pitchFamily="34" charset="0"/>
              </a:rPr>
              <a:t>the value of power </a:t>
            </a:r>
            <a:r>
              <a:rPr lang="en-US" altLang="zh-CN" sz="2200" dirty="0" smtClean="0">
                <a:latin typeface="Calibri" panose="020F0502020204030204" pitchFamily="34" charset="0"/>
              </a:rPr>
              <a:t>consumption for the user, and x is power consumption</a:t>
            </a:r>
            <a:r>
              <a:rPr lang="en-US" altLang="zh-CN" sz="2200" i="1" dirty="0" smtClean="0">
                <a:latin typeface="Calibri" panose="020F0502020204030204" pitchFamily="34" charset="0"/>
              </a:rPr>
              <a:t>.</a:t>
            </a:r>
            <a:endParaRPr lang="en-US" altLang="zh-CN" sz="2200" dirty="0" smtClean="0">
              <a:latin typeface="Calibri" panose="020F0502020204030204" pitchFamily="34" charset="0"/>
            </a:endParaRPr>
          </a:p>
        </p:txBody>
      </p:sp>
      <p:sp>
        <p:nvSpPr>
          <p:cNvPr id="4" name="灯片编号占位符 3"/>
          <p:cNvSpPr>
            <a:spLocks noGrp="1"/>
          </p:cNvSpPr>
          <p:nvPr>
            <p:ph type="sldNum" sz="quarter" idx="11"/>
          </p:nvPr>
        </p:nvSpPr>
        <p:spPr/>
        <p:txBody>
          <a:bodyPr/>
          <a:lstStyle/>
          <a:p>
            <a:fld id="{DC226F1E-4A84-42EA-BFC3-1AD367F1BA89}" type="slidenum">
              <a:rPr lang="zh-CN" altLang="en-US" smtClean="0"/>
              <a:pPr/>
              <a:t>126</a:t>
            </a:fld>
            <a:endParaRPr lang="zh-CN" altLang="en-US"/>
          </a:p>
        </p:txBody>
      </p:sp>
      <p:graphicFrame>
        <p:nvGraphicFramePr>
          <p:cNvPr id="14" name="对象 13"/>
          <p:cNvGraphicFramePr>
            <a:graphicFrameLocks noChangeAspect="1"/>
          </p:cNvGraphicFramePr>
          <p:nvPr>
            <p:extLst>
              <p:ext uri="{D42A27DB-BD31-4B8C-83A1-F6EECF244321}">
                <p14:modId xmlns:p14="http://schemas.microsoft.com/office/powerpoint/2010/main" xmlns="" val="3710882934"/>
              </p:ext>
            </p:extLst>
          </p:nvPr>
        </p:nvGraphicFramePr>
        <p:xfrm>
          <a:off x="2590800" y="1868968"/>
          <a:ext cx="914400" cy="179388"/>
        </p:xfrm>
        <a:graphic>
          <a:graphicData uri="http://schemas.openxmlformats.org/presentationml/2006/ole">
            <p:oleObj spid="_x0000_s7387" name="Equation" r:id="rId3" imgW="428207" imgH="666100" progId="">
              <p:embed/>
            </p:oleObj>
          </a:graphicData>
        </a:graphic>
      </p:graphicFrame>
      <p:sp>
        <p:nvSpPr>
          <p:cNvPr id="17" name="Rectangle 14"/>
          <p:cNvSpPr>
            <a:spLocks noChangeArrowheads="1"/>
          </p:cNvSpPr>
          <p:nvPr/>
        </p:nvSpPr>
        <p:spPr bwMode="auto">
          <a:xfrm>
            <a:off x="-1524000" y="-184666"/>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9" name="Rectangle 16"/>
          <p:cNvSpPr>
            <a:spLocks noChangeArrowheads="1"/>
          </p:cNvSpPr>
          <p:nvPr/>
        </p:nvSpPr>
        <p:spPr bwMode="auto">
          <a:xfrm>
            <a:off x="-1524000" y="-184666"/>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9" name="组合 8"/>
          <p:cNvGrpSpPr/>
          <p:nvPr/>
        </p:nvGrpSpPr>
        <p:grpSpPr>
          <a:xfrm>
            <a:off x="2312008" y="4669920"/>
            <a:ext cx="4401185" cy="668169"/>
            <a:chOff x="338400" y="2580704"/>
            <a:chExt cx="4401185" cy="668169"/>
          </a:xfrm>
        </p:grpSpPr>
        <p:pic>
          <p:nvPicPr>
            <p:cNvPr id="10" name="图片 9"/>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38400" y="2580704"/>
              <a:ext cx="3974656" cy="668169"/>
            </a:xfrm>
            <a:prstGeom prst="rect">
              <a:avLst/>
            </a:prstGeom>
          </p:spPr>
        </p:pic>
        <p:sp>
          <p:nvSpPr>
            <p:cNvPr id="11" name="矩形 10"/>
            <p:cNvSpPr/>
            <p:nvPr/>
          </p:nvSpPr>
          <p:spPr>
            <a:xfrm>
              <a:off x="4285615" y="2730122"/>
              <a:ext cx="453970" cy="369332"/>
            </a:xfrm>
            <a:prstGeom prst="rect">
              <a:avLst/>
            </a:prstGeom>
          </p:spPr>
          <p:txBody>
            <a:bodyPr wrap="none">
              <a:spAutoFit/>
            </a:bodyPr>
            <a:lstStyle/>
            <a:p>
              <a:r>
                <a:rPr lang="en-US" altLang="zh-CN" b="1" dirty="0" smtClean="0"/>
                <a:t>(2)</a:t>
              </a:r>
              <a:endParaRPr lang="zh-CN" altLang="en-US" b="1" dirty="0"/>
            </a:p>
          </p:txBody>
        </p:sp>
      </p:grpSp>
      <p:grpSp>
        <p:nvGrpSpPr>
          <p:cNvPr id="12" name="组合 11"/>
          <p:cNvGrpSpPr/>
          <p:nvPr/>
        </p:nvGrpSpPr>
        <p:grpSpPr>
          <a:xfrm>
            <a:off x="4552681" y="2924445"/>
            <a:ext cx="4134119" cy="3789785"/>
            <a:chOff x="4637746" y="2519963"/>
            <a:chExt cx="4134119" cy="3789785"/>
          </a:xfrm>
        </p:grpSpPr>
        <p:pic>
          <p:nvPicPr>
            <p:cNvPr id="13" name="图片 12"/>
            <p:cNvPicPr>
              <a:picLocks noChangeAspect="1"/>
            </p:cNvPicPr>
            <p:nvPr/>
          </p:nvPicPr>
          <p:blipFill rotWithShape="1">
            <a:blip r:embed="rId5" cstate="print">
              <a:extLst>
                <a:ext uri="{28A0092B-C50C-407E-A947-70E740481C1C}">
                  <a14:useLocalDpi xmlns:a14="http://schemas.microsoft.com/office/drawing/2010/main" xmlns="" val="0"/>
                </a:ext>
              </a:extLst>
            </a:blip>
            <a:srcRect l="10977" t="843" r="12800" b="10001"/>
            <a:stretch/>
          </p:blipFill>
          <p:spPr>
            <a:xfrm>
              <a:off x="4637746" y="2519963"/>
              <a:ext cx="4134119" cy="3100590"/>
            </a:xfrm>
            <a:prstGeom prst="rect">
              <a:avLst/>
            </a:prstGeom>
          </p:spPr>
        </p:pic>
        <p:sp>
          <p:nvSpPr>
            <p:cNvPr id="15" name="文本框 14"/>
            <p:cNvSpPr txBox="1"/>
            <p:nvPr/>
          </p:nvSpPr>
          <p:spPr>
            <a:xfrm>
              <a:off x="5181078" y="5724973"/>
              <a:ext cx="3047453" cy="584775"/>
            </a:xfrm>
            <a:prstGeom prst="rect">
              <a:avLst/>
            </a:prstGeom>
            <a:noFill/>
          </p:spPr>
          <p:txBody>
            <a:bodyPr wrap="square" rtlCol="0">
              <a:spAutoFit/>
            </a:bodyPr>
            <a:lstStyle/>
            <a:p>
              <a:pPr algn="ctr"/>
              <a:r>
                <a:rPr lang="en-US" altLang="zh-CN" sz="1600" b="1" dirty="0" smtClean="0">
                  <a:latin typeface="Cambria" panose="02040503050406030204" pitchFamily="18" charset="0"/>
                </a:rPr>
                <a:t>Fig. 18 Utility functions and marginal benefit</a:t>
              </a:r>
              <a:endParaRPr lang="zh-CN" altLang="en-US" sz="1600" b="1" dirty="0">
                <a:latin typeface="Cambria" panose="02040503050406030204" pitchFamily="18" charset="0"/>
              </a:endParaRPr>
            </a:p>
          </p:txBody>
        </p:sp>
      </p:grpSp>
    </p:spTree>
    <p:extLst>
      <p:ext uri="{BB962C8B-B14F-4D97-AF65-F5344CB8AC3E}">
        <p14:creationId xmlns:p14="http://schemas.microsoft.com/office/powerpoint/2010/main" xmlns="" val="35560959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b="1" i="1" dirty="0" smtClean="0">
                <a:ea typeface="Cambria Math" panose="02040503050406030204" pitchFamily="18" charset="0"/>
              </a:rPr>
              <a:t>Centralized Problem Designs</a:t>
            </a:r>
            <a:endParaRPr lang="zh-CN" altLang="en-US" b="1" i="1" dirty="0"/>
          </a:p>
        </p:txBody>
      </p:sp>
      <p:sp>
        <p:nvSpPr>
          <p:cNvPr id="3" name="内容占位符 2"/>
          <p:cNvSpPr>
            <a:spLocks noGrp="1"/>
          </p:cNvSpPr>
          <p:nvPr>
            <p:ph idx="1"/>
          </p:nvPr>
        </p:nvSpPr>
        <p:spPr>
          <a:xfrm>
            <a:off x="338401" y="1260000"/>
            <a:ext cx="8348400" cy="4647649"/>
          </a:xfrm>
        </p:spPr>
        <p:txBody>
          <a:bodyPr>
            <a:normAutofit fontScale="92500" lnSpcReduction="10000"/>
          </a:bodyPr>
          <a:lstStyle/>
          <a:p>
            <a:r>
              <a:rPr lang="en-US" altLang="zh-CN" sz="2600" i="1" dirty="0" smtClean="0">
                <a:solidFill>
                  <a:srgbClr val="0070C0"/>
                </a:solidFill>
              </a:rPr>
              <a:t>Peak-to-Average Ratio(PAR) Minimization</a:t>
            </a:r>
          </a:p>
          <a:p>
            <a:pPr marL="0" indent="0">
              <a:buNone/>
            </a:pPr>
            <a:r>
              <a:rPr lang="en-US" altLang="zh-CN" sz="2200" b="0" dirty="0">
                <a:latin typeface="Calibri" panose="020F0502020204030204" pitchFamily="34" charset="0"/>
              </a:rPr>
              <a:t>is an optimal energy consumption schedule aiming to minimize the PAR. </a:t>
            </a:r>
          </a:p>
          <a:p>
            <a:r>
              <a:rPr lang="en-US" altLang="zh-CN" sz="2400" dirty="0"/>
              <a:t>Characterized as</a:t>
            </a:r>
            <a:r>
              <a:rPr lang="en-US" altLang="zh-CN" sz="2400" dirty="0" smtClean="0"/>
              <a:t>:</a:t>
            </a:r>
          </a:p>
          <a:p>
            <a:endParaRPr lang="en-US" altLang="zh-CN" dirty="0"/>
          </a:p>
          <a:p>
            <a:endParaRPr lang="en-US" altLang="zh-CN" sz="2400" dirty="0" smtClean="0"/>
          </a:p>
          <a:p>
            <a:pPr marL="0" indent="0">
              <a:buNone/>
            </a:pPr>
            <a:r>
              <a:rPr lang="en-US" altLang="zh-CN" sz="2200" b="0" dirty="0">
                <a:latin typeface="Calibri" panose="020F0502020204030204" pitchFamily="34" charset="0"/>
              </a:rPr>
              <a:t>This can be resolved by introducing a new auxiliary variable      and rewriting in equivalent form as</a:t>
            </a:r>
          </a:p>
          <a:p>
            <a:endParaRPr lang="en-US" altLang="zh-CN" b="0" dirty="0">
              <a:latin typeface="Calibri" panose="020F0502020204030204" pitchFamily="34" charset="0"/>
            </a:endParaRPr>
          </a:p>
          <a:p>
            <a:pPr marL="0" indent="0">
              <a:buNone/>
            </a:pPr>
            <a:endParaRPr lang="en-US" altLang="zh-CN" b="0" dirty="0">
              <a:latin typeface="Calibri" panose="020F0502020204030204" pitchFamily="34" charset="0"/>
            </a:endParaRPr>
          </a:p>
          <a:p>
            <a:pPr marL="0" indent="0">
              <a:buNone/>
            </a:pPr>
            <a:r>
              <a:rPr lang="en-US" altLang="zh-CN" sz="2200" b="0" dirty="0">
                <a:latin typeface="Calibri" panose="020F0502020204030204" pitchFamily="34" charset="0"/>
              </a:rPr>
              <a:t>Linear program and can be solved in a centralized fashion by using either the </a:t>
            </a:r>
            <a:r>
              <a:rPr lang="en-US" altLang="zh-CN" sz="2200" b="0" i="1" dirty="0">
                <a:latin typeface="Calibri" panose="020F0502020204030204" pitchFamily="34" charset="0"/>
              </a:rPr>
              <a:t>simplex method </a:t>
            </a:r>
            <a:r>
              <a:rPr lang="en-US" altLang="zh-CN" sz="2200" b="0" dirty="0">
                <a:latin typeface="Calibri" panose="020F0502020204030204" pitchFamily="34" charset="0"/>
              </a:rPr>
              <a:t>or the </a:t>
            </a:r>
            <a:r>
              <a:rPr lang="en-US" altLang="zh-CN" sz="2200" b="0" i="1" dirty="0">
                <a:latin typeface="Calibri" panose="020F0502020204030204" pitchFamily="34" charset="0"/>
              </a:rPr>
              <a:t>interior point method </a:t>
            </a:r>
            <a:r>
              <a:rPr lang="en-US" altLang="zh-CN" sz="2200" b="0" dirty="0">
                <a:latin typeface="Calibri" panose="020F0502020204030204" pitchFamily="34" charset="0"/>
              </a:rPr>
              <a:t>(IPM</a:t>
            </a:r>
            <a:r>
              <a:rPr lang="en-US" altLang="zh-CN" sz="2200" b="0" dirty="0" smtClean="0">
                <a:latin typeface="Calibri" panose="020F0502020204030204" pitchFamily="34" charset="0"/>
              </a:rPr>
              <a:t>).</a:t>
            </a:r>
          </a:p>
          <a:p>
            <a:r>
              <a:rPr lang="en-US" altLang="zh-CN" sz="2200" dirty="0"/>
              <a:t>May have more than one optimal solution.</a:t>
            </a:r>
          </a:p>
          <a:p>
            <a:pPr marL="0" indent="0">
              <a:buNone/>
            </a:pPr>
            <a:endParaRPr lang="en-US" altLang="zh-CN" b="0" dirty="0"/>
          </a:p>
          <a:p>
            <a:endParaRPr lang="en-US" altLang="zh-CN" sz="2400" dirty="0"/>
          </a:p>
          <a:p>
            <a:pPr marL="0" indent="0">
              <a:buNone/>
            </a:pPr>
            <a:endParaRPr lang="en-US" altLang="zh-CN" dirty="0" smtClean="0"/>
          </a:p>
        </p:txBody>
      </p:sp>
      <p:sp>
        <p:nvSpPr>
          <p:cNvPr id="5" name="灯片编号占位符 4"/>
          <p:cNvSpPr>
            <a:spLocks noGrp="1"/>
          </p:cNvSpPr>
          <p:nvPr>
            <p:ph type="sldNum" sz="quarter" idx="11"/>
          </p:nvPr>
        </p:nvSpPr>
        <p:spPr/>
        <p:txBody>
          <a:bodyPr/>
          <a:lstStyle/>
          <a:p>
            <a:fld id="{DC226F1E-4A84-42EA-BFC3-1AD367F1BA89}" type="slidenum">
              <a:rPr lang="zh-CN" altLang="en-US" smtClean="0"/>
              <a:pPr/>
              <a:t>127</a:t>
            </a:fld>
            <a:endParaRPr lang="zh-CN" altLang="en-US"/>
          </a:p>
        </p:txBody>
      </p:sp>
      <p:graphicFrame>
        <p:nvGraphicFramePr>
          <p:cNvPr id="14" name="对象 13"/>
          <p:cNvGraphicFramePr>
            <a:graphicFrameLocks noChangeAspect="1"/>
          </p:cNvGraphicFramePr>
          <p:nvPr>
            <p:extLst/>
          </p:nvPr>
        </p:nvGraphicFramePr>
        <p:xfrm>
          <a:off x="2590800" y="2209801"/>
          <a:ext cx="914400" cy="179388"/>
        </p:xfrm>
        <a:graphic>
          <a:graphicData uri="http://schemas.openxmlformats.org/presentationml/2006/ole">
            <p:oleObj spid="_x0000_s11438" name="Equation" r:id="rId3" imgW="428207" imgH="666100" progId="">
              <p:embed/>
            </p:oleObj>
          </a:graphicData>
        </a:graphic>
      </p:graphicFrame>
      <p:sp>
        <p:nvSpPr>
          <p:cNvPr id="17" name="Rectangle 14"/>
          <p:cNvSpPr>
            <a:spLocks noChangeArrowheads="1"/>
          </p:cNvSpPr>
          <p:nvPr/>
        </p:nvSpPr>
        <p:spPr bwMode="auto">
          <a:xfrm>
            <a:off x="-1524000" y="-184666"/>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9" name="Rectangle 16"/>
          <p:cNvSpPr>
            <a:spLocks noChangeArrowheads="1"/>
          </p:cNvSpPr>
          <p:nvPr/>
        </p:nvSpPr>
        <p:spPr bwMode="auto">
          <a:xfrm>
            <a:off x="-1524000" y="-184666"/>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7" name="组合 6"/>
          <p:cNvGrpSpPr/>
          <p:nvPr/>
        </p:nvGrpSpPr>
        <p:grpSpPr>
          <a:xfrm>
            <a:off x="3187810" y="2429879"/>
            <a:ext cx="4001462" cy="896709"/>
            <a:chOff x="2607274" y="3584193"/>
            <a:chExt cx="5289555" cy="1363300"/>
          </a:xfrm>
        </p:grpSpPr>
        <p:pic>
          <p:nvPicPr>
            <p:cNvPr id="4" name="图片 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607274" y="3584193"/>
              <a:ext cx="3853252" cy="1363300"/>
            </a:xfrm>
            <a:prstGeom prst="rect">
              <a:avLst/>
            </a:prstGeom>
          </p:spPr>
        </p:pic>
        <p:sp>
          <p:nvSpPr>
            <p:cNvPr id="6" name="矩形 5"/>
            <p:cNvSpPr/>
            <p:nvPr/>
          </p:nvSpPr>
          <p:spPr>
            <a:xfrm>
              <a:off x="7250498" y="4081177"/>
              <a:ext cx="646331" cy="369332"/>
            </a:xfrm>
            <a:prstGeom prst="rect">
              <a:avLst/>
            </a:prstGeom>
          </p:spPr>
          <p:txBody>
            <a:bodyPr wrap="none">
              <a:spAutoFit/>
            </a:bodyPr>
            <a:lstStyle/>
            <a:p>
              <a:r>
                <a:rPr lang="en-US" altLang="zh-CN" b="1" dirty="0" smtClean="0"/>
                <a:t>(3-1)</a:t>
              </a:r>
              <a:endParaRPr lang="zh-CN" altLang="en-US" b="1" dirty="0"/>
            </a:p>
          </p:txBody>
        </p:sp>
      </p:grpSp>
      <p:grpSp>
        <p:nvGrpSpPr>
          <p:cNvPr id="11" name="组合 10"/>
          <p:cNvGrpSpPr/>
          <p:nvPr/>
        </p:nvGrpSpPr>
        <p:grpSpPr>
          <a:xfrm>
            <a:off x="3187810" y="4123045"/>
            <a:ext cx="4171240" cy="545422"/>
            <a:chOff x="2343366" y="2914789"/>
            <a:chExt cx="5763392" cy="1018140"/>
          </a:xfrm>
        </p:grpSpPr>
        <p:pic>
          <p:nvPicPr>
            <p:cNvPr id="12" name="图片 11"/>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2343366" y="2914789"/>
              <a:ext cx="4150879" cy="1018140"/>
            </a:xfrm>
            <a:prstGeom prst="rect">
              <a:avLst/>
            </a:prstGeom>
          </p:spPr>
        </p:pic>
        <p:sp>
          <p:nvSpPr>
            <p:cNvPr id="13" name="矩形 12"/>
            <p:cNvSpPr/>
            <p:nvPr/>
          </p:nvSpPr>
          <p:spPr>
            <a:xfrm>
              <a:off x="7213724" y="3239194"/>
              <a:ext cx="893034" cy="689433"/>
            </a:xfrm>
            <a:prstGeom prst="rect">
              <a:avLst/>
            </a:prstGeom>
          </p:spPr>
          <p:txBody>
            <a:bodyPr wrap="none">
              <a:spAutoFit/>
            </a:bodyPr>
            <a:lstStyle/>
            <a:p>
              <a:r>
                <a:rPr lang="en-US" altLang="zh-CN" b="1" dirty="0" smtClean="0"/>
                <a:t>(3-2)</a:t>
              </a:r>
              <a:endParaRPr lang="zh-CN" altLang="en-US" b="1" dirty="0"/>
            </a:p>
          </p:txBody>
        </p:sp>
      </p:grpSp>
      <p:pic>
        <p:nvPicPr>
          <p:cNvPr id="15" name="图片 14"/>
          <p:cNvPicPr>
            <a:picLocks noChangeAspect="1"/>
          </p:cNvPicPr>
          <p:nvPr/>
        </p:nvPicPr>
        <p:blipFill rotWithShape="1">
          <a:blip r:embed="rId5" cstate="print">
            <a:extLst>
              <a:ext uri="{28A0092B-C50C-407E-A947-70E740481C1C}">
                <a14:useLocalDpi xmlns:a14="http://schemas.microsoft.com/office/drawing/2010/main" xmlns="" val="0"/>
              </a:ext>
            </a:extLst>
          </a:blip>
          <a:srcRect l="28861" t="1684" r="66120" b="71032"/>
          <a:stretch/>
        </p:blipFill>
        <p:spPr>
          <a:xfrm>
            <a:off x="6662777" y="3345298"/>
            <a:ext cx="208344" cy="277793"/>
          </a:xfrm>
          <a:prstGeom prst="rect">
            <a:avLst/>
          </a:prstGeom>
        </p:spPr>
      </p:pic>
      <p:sp>
        <p:nvSpPr>
          <p:cNvPr id="16" name="圆角矩形标注 15"/>
          <p:cNvSpPr/>
          <p:nvPr/>
        </p:nvSpPr>
        <p:spPr bwMode="auto">
          <a:xfrm>
            <a:off x="4487199" y="2159175"/>
            <a:ext cx="4199601" cy="291052"/>
          </a:xfrm>
          <a:prstGeom prst="wedgeRoundRectCallout">
            <a:avLst>
              <a:gd name="adj1" fmla="val -45705"/>
              <a:gd name="adj2" fmla="val 84547"/>
              <a:gd name="adj3" fmla="val 16667"/>
            </a:avLst>
          </a:prstGeom>
          <a:solidFill>
            <a:schemeClr val="accent1">
              <a:alpha val="30000"/>
            </a:schemeClr>
          </a:solidFill>
          <a:ln w="19050" cap="flat" cmpd="sng" algn="ctr">
            <a:solidFill>
              <a:srgbClr val="0070C0"/>
            </a:solidFill>
            <a:prstDash val="solid"/>
            <a:round/>
            <a:headEnd type="triangl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altLang="zh-CN" b="1" dirty="0" smtClean="0">
                <a:solidFill>
                  <a:srgbClr val="0070C0"/>
                </a:solidFill>
                <a:latin typeface="微软雅黑" panose="020B0503020204020204" pitchFamily="34" charset="-122"/>
                <a:ea typeface="微软雅黑" panose="020B0503020204020204" pitchFamily="34" charset="-122"/>
              </a:rPr>
              <a:t>The maximum one-slot loads</a:t>
            </a:r>
            <a:endParaRPr kumimoji="0" lang="zh-CN" altLang="en-US" b="1" i="0" u="none" strike="noStrike" cap="none" normalizeH="0" baseline="0" dirty="0" smtClean="0">
              <a:ln>
                <a:noFill/>
              </a:ln>
              <a:solidFill>
                <a:srgbClr val="0070C0"/>
              </a:solidFill>
              <a:effectLst/>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xmlns="" val="4118972439"/>
      </p:ext>
    </p:extLst>
  </p:cSld>
  <p:clrMapOvr>
    <a:masterClrMapping/>
  </p:clrMapOvr>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b="1" i="1" dirty="0">
                <a:ea typeface="Cambria Math" panose="02040503050406030204" pitchFamily="18" charset="0"/>
              </a:rPr>
              <a:t>Centralized Problem Designs</a:t>
            </a:r>
            <a:endParaRPr lang="zh-CN" altLang="en-US" b="1" i="1" dirty="0"/>
          </a:p>
        </p:txBody>
      </p:sp>
      <p:sp>
        <p:nvSpPr>
          <p:cNvPr id="3" name="内容占位符 2"/>
          <p:cNvSpPr>
            <a:spLocks noGrp="1"/>
          </p:cNvSpPr>
          <p:nvPr>
            <p:ph idx="1"/>
          </p:nvPr>
        </p:nvSpPr>
        <p:spPr>
          <a:xfrm>
            <a:off x="338401" y="1080000"/>
            <a:ext cx="8348400" cy="5759365"/>
          </a:xfrm>
        </p:spPr>
        <p:txBody>
          <a:bodyPr>
            <a:normAutofit/>
          </a:bodyPr>
          <a:lstStyle/>
          <a:p>
            <a:r>
              <a:rPr lang="en-US" altLang="zh-CN" i="1" dirty="0">
                <a:solidFill>
                  <a:srgbClr val="0070C0"/>
                </a:solidFill>
              </a:rPr>
              <a:t>Energy Cost </a:t>
            </a:r>
            <a:r>
              <a:rPr lang="en-US" altLang="zh-CN" i="1" dirty="0" smtClean="0">
                <a:solidFill>
                  <a:srgbClr val="0070C0"/>
                </a:solidFill>
              </a:rPr>
              <a:t>Minimization</a:t>
            </a:r>
          </a:p>
          <a:p>
            <a:pPr marL="0" indent="0">
              <a:buNone/>
            </a:pPr>
            <a:r>
              <a:rPr lang="en-US" altLang="zh-CN" sz="2000" b="0" dirty="0">
                <a:latin typeface="Calibri" panose="020F0502020204030204" pitchFamily="34" charset="0"/>
              </a:rPr>
              <a:t>aims to minimize the energy costs to all users.</a:t>
            </a:r>
          </a:p>
          <a:p>
            <a:r>
              <a:rPr lang="en-US" altLang="zh-CN" sz="2200" dirty="0"/>
              <a:t>Expressed as</a:t>
            </a:r>
            <a:r>
              <a:rPr lang="en-US" altLang="zh-CN" sz="2200" dirty="0" smtClean="0"/>
              <a:t>:</a:t>
            </a:r>
            <a:endParaRPr lang="en-US" altLang="zh-CN" sz="2200" dirty="0"/>
          </a:p>
          <a:p>
            <a:pPr marL="0" indent="0">
              <a:buNone/>
            </a:pPr>
            <a:r>
              <a:rPr lang="en-US" altLang="zh-CN" sz="2000" b="0" dirty="0" smtClean="0">
                <a:latin typeface="Calibri" panose="020F0502020204030204" pitchFamily="34" charset="0"/>
              </a:rPr>
              <a:t>Convex </a:t>
            </a:r>
            <a:r>
              <a:rPr lang="en-US" altLang="zh-CN" sz="2000" b="0" dirty="0">
                <a:latin typeface="Calibri" panose="020F0502020204030204" pitchFamily="34" charset="0"/>
              </a:rPr>
              <a:t>and can be solved in a centralized fashion using convex programming techniques such as IPM. </a:t>
            </a:r>
          </a:p>
          <a:p>
            <a:r>
              <a:rPr lang="en-US" altLang="zh-CN" sz="2000" dirty="0">
                <a:latin typeface="Calibri" panose="020F0502020204030204" pitchFamily="34" charset="0"/>
              </a:rPr>
              <a:t>Has a unique optimal solution</a:t>
            </a:r>
            <a:r>
              <a:rPr lang="en-US" altLang="zh-CN" sz="2000" dirty="0" smtClean="0">
                <a:latin typeface="Calibri" panose="020F0502020204030204" pitchFamily="34" charset="0"/>
              </a:rPr>
              <a:t>.</a:t>
            </a:r>
          </a:p>
          <a:p>
            <a:r>
              <a:rPr lang="en-US" altLang="zh-CN" i="1" dirty="0">
                <a:solidFill>
                  <a:srgbClr val="0070C0"/>
                </a:solidFill>
              </a:rPr>
              <a:t>SED Minimization</a:t>
            </a:r>
          </a:p>
          <a:p>
            <a:pPr marL="0" indent="0">
              <a:buNone/>
            </a:pPr>
            <a:r>
              <a:rPr lang="en-US" altLang="zh-CN" sz="2000" b="0" dirty="0">
                <a:latin typeface="Calibri" panose="020F0502020204030204" pitchFamily="34" charset="0"/>
              </a:rPr>
              <a:t>aims to minimizes the square Euclidean distance between the target load profile and the average value. </a:t>
            </a:r>
            <a:r>
              <a:rPr lang="en-US" altLang="zh-CN" sz="2000" dirty="0" smtClean="0">
                <a:latin typeface="Calibri" panose="020F0502020204030204" pitchFamily="34" charset="0"/>
              </a:rPr>
              <a:t>To </a:t>
            </a:r>
            <a:r>
              <a:rPr lang="en-US" altLang="zh-CN" sz="2000" dirty="0">
                <a:latin typeface="Calibri" panose="020F0502020204030204" pitchFamily="34" charset="0"/>
              </a:rPr>
              <a:t>reduce the peak load and load variability of the system.</a:t>
            </a:r>
          </a:p>
          <a:p>
            <a:pPr marL="0" indent="0">
              <a:buNone/>
            </a:pPr>
            <a:endParaRPr lang="en-US" altLang="zh-CN" sz="2000" b="0" dirty="0" smtClean="0">
              <a:latin typeface="+mn-lt"/>
            </a:endParaRPr>
          </a:p>
          <a:p>
            <a:pPr marL="0" indent="0">
              <a:buNone/>
            </a:pPr>
            <a:r>
              <a:rPr lang="en-US" altLang="zh-CN" sz="2000" b="0" dirty="0" smtClean="0">
                <a:latin typeface="Calibri" panose="020F0502020204030204" pitchFamily="34" charset="0"/>
              </a:rPr>
              <a:t>Convex </a:t>
            </a:r>
            <a:r>
              <a:rPr lang="en-US" altLang="zh-CN" sz="2000" b="0" dirty="0">
                <a:latin typeface="Calibri" panose="020F0502020204030204" pitchFamily="34" charset="0"/>
              </a:rPr>
              <a:t>and can be solved in a centralized fashion using convex programming techniques such as IPM. </a:t>
            </a:r>
          </a:p>
          <a:p>
            <a:r>
              <a:rPr lang="en-US" altLang="zh-CN" sz="2000" dirty="0">
                <a:latin typeface="Calibri" panose="020F0502020204030204" pitchFamily="34" charset="0"/>
              </a:rPr>
              <a:t>Has a unique optimal solution.</a:t>
            </a:r>
          </a:p>
          <a:p>
            <a:endParaRPr lang="en-US" altLang="zh-CN" sz="2000" dirty="0">
              <a:latin typeface="+mn-lt"/>
            </a:endParaRPr>
          </a:p>
          <a:p>
            <a:endParaRPr lang="en-US" altLang="zh-CN" sz="2400" dirty="0"/>
          </a:p>
        </p:txBody>
      </p:sp>
      <p:sp>
        <p:nvSpPr>
          <p:cNvPr id="5" name="灯片编号占位符 4"/>
          <p:cNvSpPr>
            <a:spLocks noGrp="1"/>
          </p:cNvSpPr>
          <p:nvPr>
            <p:ph type="sldNum" sz="quarter" idx="11"/>
          </p:nvPr>
        </p:nvSpPr>
        <p:spPr/>
        <p:txBody>
          <a:bodyPr/>
          <a:lstStyle/>
          <a:p>
            <a:fld id="{DC226F1E-4A84-42EA-BFC3-1AD367F1BA89}" type="slidenum">
              <a:rPr lang="zh-CN" altLang="en-US" smtClean="0"/>
              <a:pPr/>
              <a:t>128</a:t>
            </a:fld>
            <a:endParaRPr lang="zh-CN" altLang="en-US"/>
          </a:p>
        </p:txBody>
      </p:sp>
      <p:graphicFrame>
        <p:nvGraphicFramePr>
          <p:cNvPr id="14" name="对象 13"/>
          <p:cNvGraphicFramePr>
            <a:graphicFrameLocks noChangeAspect="1"/>
          </p:cNvGraphicFramePr>
          <p:nvPr>
            <p:extLst/>
          </p:nvPr>
        </p:nvGraphicFramePr>
        <p:xfrm>
          <a:off x="2590800" y="2209801"/>
          <a:ext cx="914400" cy="179388"/>
        </p:xfrm>
        <a:graphic>
          <a:graphicData uri="http://schemas.openxmlformats.org/presentationml/2006/ole">
            <p:oleObj spid="_x0000_s14510" name="Equation" r:id="rId3" imgW="428207" imgH="666100" progId="">
              <p:embed/>
            </p:oleObj>
          </a:graphicData>
        </a:graphic>
      </p:graphicFrame>
      <p:sp>
        <p:nvSpPr>
          <p:cNvPr id="17" name="Rectangle 14"/>
          <p:cNvSpPr>
            <a:spLocks noChangeArrowheads="1"/>
          </p:cNvSpPr>
          <p:nvPr/>
        </p:nvSpPr>
        <p:spPr bwMode="auto">
          <a:xfrm>
            <a:off x="-1524000" y="-184666"/>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9" name="Rectangle 16"/>
          <p:cNvSpPr>
            <a:spLocks noChangeArrowheads="1"/>
          </p:cNvSpPr>
          <p:nvPr/>
        </p:nvSpPr>
        <p:spPr bwMode="auto">
          <a:xfrm>
            <a:off x="-1524000" y="-184666"/>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4" name="图片 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413283" y="1903109"/>
            <a:ext cx="3084079" cy="613384"/>
          </a:xfrm>
          <a:prstGeom prst="rect">
            <a:avLst/>
          </a:prstGeom>
        </p:spPr>
      </p:pic>
      <p:sp>
        <p:nvSpPr>
          <p:cNvPr id="9" name="矩形 8"/>
          <p:cNvSpPr/>
          <p:nvPr/>
        </p:nvSpPr>
        <p:spPr>
          <a:xfrm>
            <a:off x="6952159" y="2019857"/>
            <a:ext cx="426615" cy="369332"/>
          </a:xfrm>
          <a:prstGeom prst="rect">
            <a:avLst/>
          </a:prstGeom>
        </p:spPr>
        <p:txBody>
          <a:bodyPr wrap="square">
            <a:spAutoFit/>
          </a:bodyPr>
          <a:lstStyle/>
          <a:p>
            <a:r>
              <a:rPr lang="en-US" altLang="zh-CN" b="1" dirty="0" smtClean="0"/>
              <a:t>(4)</a:t>
            </a:r>
            <a:endParaRPr lang="zh-CN" altLang="en-US" b="1" dirty="0"/>
          </a:p>
        </p:txBody>
      </p:sp>
      <p:pic>
        <p:nvPicPr>
          <p:cNvPr id="12" name="图片 11"/>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597115" y="4764016"/>
            <a:ext cx="2900247" cy="618400"/>
          </a:xfrm>
          <a:prstGeom prst="rect">
            <a:avLst/>
          </a:prstGeom>
        </p:spPr>
      </p:pic>
      <p:sp>
        <p:nvSpPr>
          <p:cNvPr id="13" name="矩形 12"/>
          <p:cNvSpPr/>
          <p:nvPr/>
        </p:nvSpPr>
        <p:spPr>
          <a:xfrm>
            <a:off x="6979198" y="4888550"/>
            <a:ext cx="408589" cy="369332"/>
          </a:xfrm>
          <a:prstGeom prst="rect">
            <a:avLst/>
          </a:prstGeom>
        </p:spPr>
        <p:txBody>
          <a:bodyPr wrap="square">
            <a:spAutoFit/>
          </a:bodyPr>
          <a:lstStyle/>
          <a:p>
            <a:r>
              <a:rPr lang="en-US" altLang="zh-CN" b="1" dirty="0" smtClean="0"/>
              <a:t>(5)</a:t>
            </a:r>
            <a:endParaRPr lang="zh-CN" altLang="en-US" b="1" dirty="0"/>
          </a:p>
        </p:txBody>
      </p:sp>
    </p:spTree>
    <p:extLst>
      <p:ext uri="{BB962C8B-B14F-4D97-AF65-F5344CB8AC3E}">
        <p14:creationId xmlns:p14="http://schemas.microsoft.com/office/powerpoint/2010/main" xmlns="" val="663959967"/>
      </p:ext>
    </p:extLst>
  </p:cSld>
  <p:clrMapOvr>
    <a:masterClrMapping/>
  </p:clrMapOvr>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b="1" i="1" dirty="0">
                <a:ea typeface="Cambria Math" panose="02040503050406030204" pitchFamily="18" charset="0"/>
              </a:rPr>
              <a:t>Centralized Problem Designs</a:t>
            </a:r>
            <a:endParaRPr lang="zh-CN" altLang="en-US" b="1" i="1" dirty="0"/>
          </a:p>
        </p:txBody>
      </p:sp>
      <p:sp>
        <p:nvSpPr>
          <p:cNvPr id="3" name="内容占位符 2"/>
          <p:cNvSpPr>
            <a:spLocks noGrp="1"/>
          </p:cNvSpPr>
          <p:nvPr>
            <p:ph idx="1"/>
          </p:nvPr>
        </p:nvSpPr>
        <p:spPr>
          <a:xfrm>
            <a:off x="338401" y="1260000"/>
            <a:ext cx="8348400" cy="4702497"/>
          </a:xfrm>
        </p:spPr>
        <p:txBody>
          <a:bodyPr>
            <a:normAutofit fontScale="92500"/>
          </a:bodyPr>
          <a:lstStyle/>
          <a:p>
            <a:r>
              <a:rPr lang="en-US" altLang="zh-CN" i="1" dirty="0" smtClean="0">
                <a:solidFill>
                  <a:srgbClr val="0070C0"/>
                </a:solidFill>
              </a:rPr>
              <a:t>Social Welfare Maximization</a:t>
            </a:r>
          </a:p>
          <a:p>
            <a:pPr marL="0" indent="0">
              <a:buNone/>
            </a:pPr>
            <a:r>
              <a:rPr lang="en-US" altLang="zh-CN" sz="2400" b="0" dirty="0">
                <a:latin typeface="Calibri" panose="020F0502020204030204" pitchFamily="34" charset="0"/>
              </a:rPr>
              <a:t>aims to maximize the sum of the utility functions of all users and minimize the cost imposed on the energy provider.</a:t>
            </a:r>
          </a:p>
          <a:p>
            <a:r>
              <a:rPr lang="en-US" altLang="zh-CN" sz="2400" dirty="0">
                <a:latin typeface="Calibri" panose="020F0502020204030204" pitchFamily="34" charset="0"/>
              </a:rPr>
              <a:t>Utility functions and centralized control.</a:t>
            </a:r>
          </a:p>
          <a:p>
            <a:r>
              <a:rPr lang="en-US" altLang="zh-CN" sz="2400" dirty="0"/>
              <a:t>Expressed as:</a:t>
            </a:r>
          </a:p>
          <a:p>
            <a:pPr marL="0" indent="0">
              <a:buNone/>
            </a:pPr>
            <a:endParaRPr lang="en-US" altLang="zh-CN" sz="2400" dirty="0"/>
          </a:p>
          <a:p>
            <a:pPr marL="0" indent="0">
              <a:buNone/>
            </a:pPr>
            <a:endParaRPr lang="en-US" altLang="zh-CN" sz="2400" dirty="0"/>
          </a:p>
          <a:p>
            <a:r>
              <a:rPr lang="en-US" altLang="zh-CN" sz="2400" b="0" dirty="0">
                <a:latin typeface="Calibri" panose="020F0502020204030204" pitchFamily="34" charset="0"/>
              </a:rPr>
              <a:t>Concave maximization and can be solved in a centralized fashion using </a:t>
            </a:r>
            <a:r>
              <a:rPr lang="en-US" altLang="zh-CN" sz="2400" b="0" i="1" dirty="0">
                <a:latin typeface="Calibri" panose="020F0502020204030204" pitchFamily="34" charset="0"/>
              </a:rPr>
              <a:t>convex programming </a:t>
            </a:r>
            <a:r>
              <a:rPr lang="en-US" altLang="zh-CN" sz="2400" b="0" dirty="0">
                <a:latin typeface="Calibri" panose="020F0502020204030204" pitchFamily="34" charset="0"/>
              </a:rPr>
              <a:t>techniques such as the IPM.</a:t>
            </a:r>
          </a:p>
          <a:p>
            <a:r>
              <a:rPr lang="en-US" altLang="zh-CN" sz="2400" dirty="0">
                <a:latin typeface="Calibri" panose="020F0502020204030204" pitchFamily="34" charset="0"/>
              </a:rPr>
              <a:t>May not have sufficient information and need additional scheme.</a:t>
            </a:r>
          </a:p>
          <a:p>
            <a:pPr marL="0" indent="0">
              <a:buNone/>
            </a:pPr>
            <a:endParaRPr lang="en-US" altLang="zh-CN" sz="2400" dirty="0"/>
          </a:p>
          <a:p>
            <a:pPr marL="0" indent="0">
              <a:buNone/>
            </a:pPr>
            <a:endParaRPr lang="en-US" altLang="zh-CN" sz="2400" dirty="0"/>
          </a:p>
          <a:p>
            <a:pPr marL="0" indent="0">
              <a:buNone/>
            </a:pPr>
            <a:endParaRPr lang="en-US" altLang="zh-CN" sz="2400" dirty="0"/>
          </a:p>
          <a:p>
            <a:endParaRPr lang="en-US" altLang="zh-CN" sz="2400" dirty="0"/>
          </a:p>
        </p:txBody>
      </p:sp>
      <p:sp>
        <p:nvSpPr>
          <p:cNvPr id="5" name="灯片编号占位符 4"/>
          <p:cNvSpPr>
            <a:spLocks noGrp="1"/>
          </p:cNvSpPr>
          <p:nvPr>
            <p:ph type="sldNum" sz="quarter" idx="11"/>
          </p:nvPr>
        </p:nvSpPr>
        <p:spPr/>
        <p:txBody>
          <a:bodyPr/>
          <a:lstStyle/>
          <a:p>
            <a:fld id="{DC226F1E-4A84-42EA-BFC3-1AD367F1BA89}" type="slidenum">
              <a:rPr lang="zh-CN" altLang="en-US" smtClean="0"/>
              <a:pPr/>
              <a:t>129</a:t>
            </a:fld>
            <a:endParaRPr lang="zh-CN" altLang="en-US"/>
          </a:p>
        </p:txBody>
      </p:sp>
      <p:graphicFrame>
        <p:nvGraphicFramePr>
          <p:cNvPr id="14" name="对象 13"/>
          <p:cNvGraphicFramePr>
            <a:graphicFrameLocks noChangeAspect="1"/>
          </p:cNvGraphicFramePr>
          <p:nvPr>
            <p:extLst/>
          </p:nvPr>
        </p:nvGraphicFramePr>
        <p:xfrm>
          <a:off x="2590800" y="2209801"/>
          <a:ext cx="914400" cy="179388"/>
        </p:xfrm>
        <a:graphic>
          <a:graphicData uri="http://schemas.openxmlformats.org/presentationml/2006/ole">
            <p:oleObj spid="_x0000_s16552" name="Equation" r:id="rId3" imgW="428207" imgH="666100" progId="">
              <p:embed/>
            </p:oleObj>
          </a:graphicData>
        </a:graphic>
      </p:graphicFrame>
      <p:sp>
        <p:nvSpPr>
          <p:cNvPr id="17" name="Rectangle 14"/>
          <p:cNvSpPr>
            <a:spLocks noChangeArrowheads="1"/>
          </p:cNvSpPr>
          <p:nvPr/>
        </p:nvSpPr>
        <p:spPr bwMode="auto">
          <a:xfrm>
            <a:off x="-1524000" y="-184666"/>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9" name="Rectangle 16"/>
          <p:cNvSpPr>
            <a:spLocks noChangeArrowheads="1"/>
          </p:cNvSpPr>
          <p:nvPr/>
        </p:nvSpPr>
        <p:spPr bwMode="auto">
          <a:xfrm>
            <a:off x="-1524000" y="-184666"/>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6" name="组合 5"/>
          <p:cNvGrpSpPr/>
          <p:nvPr/>
        </p:nvGrpSpPr>
        <p:grpSpPr>
          <a:xfrm>
            <a:off x="1956329" y="3350147"/>
            <a:ext cx="6054697" cy="747731"/>
            <a:chOff x="1956329" y="3417382"/>
            <a:chExt cx="6054697" cy="747731"/>
          </a:xfrm>
        </p:grpSpPr>
        <p:pic>
          <p:nvPicPr>
            <p:cNvPr id="4" name="图片 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956329" y="3417382"/>
              <a:ext cx="4924953" cy="747731"/>
            </a:xfrm>
            <a:prstGeom prst="rect">
              <a:avLst/>
            </a:prstGeom>
          </p:spPr>
        </p:pic>
        <p:sp>
          <p:nvSpPr>
            <p:cNvPr id="9" name="矩形 8"/>
            <p:cNvSpPr/>
            <p:nvPr/>
          </p:nvSpPr>
          <p:spPr>
            <a:xfrm>
              <a:off x="7557056" y="3606581"/>
              <a:ext cx="453970" cy="369332"/>
            </a:xfrm>
            <a:prstGeom prst="rect">
              <a:avLst/>
            </a:prstGeom>
          </p:spPr>
          <p:txBody>
            <a:bodyPr wrap="none">
              <a:spAutoFit/>
            </a:bodyPr>
            <a:lstStyle/>
            <a:p>
              <a:r>
                <a:rPr lang="en-US" altLang="zh-CN" b="1" dirty="0" smtClean="0"/>
                <a:t>(6)</a:t>
              </a:r>
              <a:endParaRPr lang="zh-CN" altLang="en-US" b="1" dirty="0"/>
            </a:p>
          </p:txBody>
        </p:sp>
      </p:grpSp>
      <p:sp>
        <p:nvSpPr>
          <p:cNvPr id="12" name="圆角矩形标注 11"/>
          <p:cNvSpPr/>
          <p:nvPr/>
        </p:nvSpPr>
        <p:spPr bwMode="auto">
          <a:xfrm>
            <a:off x="3461638" y="2980236"/>
            <a:ext cx="1914333" cy="358754"/>
          </a:xfrm>
          <a:prstGeom prst="wedgeRoundRectCallout">
            <a:avLst>
              <a:gd name="adj1" fmla="val -38199"/>
              <a:gd name="adj2" fmla="val 117318"/>
              <a:gd name="adj3" fmla="val 16667"/>
            </a:avLst>
          </a:prstGeom>
          <a:solidFill>
            <a:schemeClr val="accent1">
              <a:alpha val="30000"/>
            </a:schemeClr>
          </a:solidFill>
          <a:ln w="19050" cap="flat" cmpd="sng" algn="ctr">
            <a:solidFill>
              <a:srgbClr val="0070C0"/>
            </a:solidFill>
            <a:prstDash val="solid"/>
            <a:round/>
            <a:headEnd type="triangl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altLang="zh-CN" b="1" dirty="0" smtClean="0">
                <a:solidFill>
                  <a:srgbClr val="0070C0"/>
                </a:solidFill>
                <a:latin typeface="微软雅黑" panose="020B0503020204020204" pitchFamily="34" charset="-122"/>
                <a:ea typeface="微软雅黑" panose="020B0503020204020204" pitchFamily="34" charset="-122"/>
              </a:rPr>
              <a:t>Utility Function</a:t>
            </a:r>
            <a:endParaRPr kumimoji="0" lang="zh-CN" altLang="en-US" b="1" i="0" u="none" strike="noStrike" cap="none" normalizeH="0" baseline="0" dirty="0" smtClean="0">
              <a:ln>
                <a:noFill/>
              </a:ln>
              <a:solidFill>
                <a:srgbClr val="0070C0"/>
              </a:solidFill>
              <a:effectLst/>
              <a:latin typeface="微软雅黑" panose="020B0503020204020204" pitchFamily="34" charset="-122"/>
              <a:ea typeface="微软雅黑" panose="020B0503020204020204" pitchFamily="34" charset="-122"/>
            </a:endParaRPr>
          </a:p>
        </p:txBody>
      </p:sp>
      <p:sp>
        <p:nvSpPr>
          <p:cNvPr id="13" name="圆角矩形标注 12"/>
          <p:cNvSpPr/>
          <p:nvPr/>
        </p:nvSpPr>
        <p:spPr bwMode="auto">
          <a:xfrm>
            <a:off x="5445659" y="2980236"/>
            <a:ext cx="1914333" cy="358754"/>
          </a:xfrm>
          <a:prstGeom prst="wedgeRoundRectCallout">
            <a:avLst>
              <a:gd name="adj1" fmla="val -38199"/>
              <a:gd name="adj2" fmla="val 117318"/>
              <a:gd name="adj3" fmla="val 16667"/>
            </a:avLst>
          </a:prstGeom>
          <a:solidFill>
            <a:schemeClr val="accent1">
              <a:alpha val="30000"/>
            </a:schemeClr>
          </a:solidFill>
          <a:ln w="19050" cap="flat" cmpd="sng" algn="ctr">
            <a:solidFill>
              <a:srgbClr val="0070C0"/>
            </a:solidFill>
            <a:prstDash val="solid"/>
            <a:round/>
            <a:headEnd type="triangl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altLang="zh-CN" b="1" dirty="0" smtClean="0">
                <a:solidFill>
                  <a:srgbClr val="0070C0"/>
                </a:solidFill>
                <a:latin typeface="微软雅黑" panose="020B0503020204020204" pitchFamily="34" charset="-122"/>
                <a:ea typeface="微软雅黑" panose="020B0503020204020204" pitchFamily="34" charset="-122"/>
              </a:rPr>
              <a:t>Energy Cost</a:t>
            </a:r>
            <a:endParaRPr kumimoji="0" lang="zh-CN" altLang="en-US" b="1" i="0" u="none" strike="noStrike" cap="none" normalizeH="0" baseline="0" dirty="0" smtClean="0">
              <a:ln>
                <a:noFill/>
              </a:ln>
              <a:solidFill>
                <a:srgbClr val="0070C0"/>
              </a:solidFill>
              <a:effectLst/>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xmlns="" val="1007041225"/>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p:cNvSpPr>
          <p:nvPr>
            <p:ph type="title"/>
          </p:nvPr>
        </p:nvSpPr>
        <p:spPr/>
        <p:txBody>
          <a:bodyPr/>
          <a:lstStyle/>
          <a:p>
            <a:pPr eaLnBrk="1" hangingPunct="1"/>
            <a:r>
              <a:rPr lang="en-US" altLang="zh-CN" b="1" dirty="0" smtClean="0">
                <a:solidFill>
                  <a:srgbClr val="0070C0"/>
                </a:solidFill>
                <a:latin typeface="Cambria" panose="02040503050406030204" pitchFamily="18" charset="0"/>
              </a:rPr>
              <a:t>Smart Grid in China</a:t>
            </a:r>
            <a:endParaRPr lang="zh-CN" altLang="en-US" b="1" dirty="0" smtClean="0">
              <a:solidFill>
                <a:srgbClr val="0070C0"/>
              </a:solidFill>
              <a:latin typeface="Cambria" panose="02040503050406030204" pitchFamily="18" charset="0"/>
            </a:endParaRPr>
          </a:p>
        </p:txBody>
      </p:sp>
      <p:sp>
        <p:nvSpPr>
          <p:cNvPr id="4" name="灯片编号占位符 3"/>
          <p:cNvSpPr>
            <a:spLocks noGrp="1"/>
          </p:cNvSpPr>
          <p:nvPr>
            <p:ph type="sldNum" sz="quarter" idx="11"/>
          </p:nvPr>
        </p:nvSpPr>
        <p:spPr/>
        <p:txBody>
          <a:bodyPr/>
          <a:lstStyle/>
          <a:p>
            <a:pPr>
              <a:defRPr/>
            </a:pPr>
            <a:fld id="{A45FD141-6F48-4DB0-8ADD-A9FF19E03ACC}" type="slidenum">
              <a:rPr lang="zh-CN" altLang="en-US" smtClean="0">
                <a:solidFill>
                  <a:prstClr val="black">
                    <a:tint val="75000"/>
                  </a:prstClr>
                </a:solidFill>
              </a:rPr>
              <a:pPr>
                <a:defRPr/>
              </a:pPr>
              <a:t>13</a:t>
            </a:fld>
            <a:endParaRPr lang="zh-CN" altLang="en-US">
              <a:solidFill>
                <a:prstClr val="black">
                  <a:tint val="75000"/>
                </a:prstClr>
              </a:solidFill>
            </a:endParaRPr>
          </a:p>
        </p:txBody>
      </p:sp>
      <p:pic>
        <p:nvPicPr>
          <p:cNvPr id="11"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3796" t="1408" r="2337" b="8395"/>
          <a:stretch/>
        </p:blipFill>
        <p:spPr bwMode="auto">
          <a:xfrm>
            <a:off x="457199" y="2172580"/>
            <a:ext cx="3816424" cy="259228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2"/>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2774" r="3922" b="6878"/>
          <a:stretch/>
        </p:blipFill>
        <p:spPr bwMode="auto">
          <a:xfrm>
            <a:off x="4523006" y="2132855"/>
            <a:ext cx="4320000" cy="26717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5" name="矩形 14"/>
          <p:cNvSpPr/>
          <p:nvPr/>
        </p:nvSpPr>
        <p:spPr>
          <a:xfrm>
            <a:off x="457200" y="5006733"/>
            <a:ext cx="3816424" cy="584775"/>
          </a:xfrm>
          <a:prstGeom prst="rect">
            <a:avLst/>
          </a:prstGeom>
        </p:spPr>
        <p:txBody>
          <a:bodyPr wrap="square">
            <a:spAutoFit/>
          </a:bodyPr>
          <a:lstStyle/>
          <a:p>
            <a:pPr algn="ctr" fontAlgn="base">
              <a:spcBef>
                <a:spcPct val="20000"/>
              </a:spcBef>
              <a:spcAft>
                <a:spcPct val="0"/>
              </a:spcAft>
            </a:pPr>
            <a:r>
              <a:rPr lang="en-US" altLang="zh-CN" sz="1600" b="1" dirty="0" smtClean="0">
                <a:solidFill>
                  <a:prstClr val="black"/>
                </a:solidFill>
                <a:latin typeface="Cambria" panose="02040503050406030204" pitchFamily="18" charset="0"/>
              </a:rPr>
              <a:t>Fig. 5 Geographical distribution of generation and consumption in China</a:t>
            </a:r>
          </a:p>
        </p:txBody>
      </p:sp>
      <p:sp>
        <p:nvSpPr>
          <p:cNvPr id="16" name="矩形 15"/>
          <p:cNvSpPr/>
          <p:nvPr/>
        </p:nvSpPr>
        <p:spPr>
          <a:xfrm>
            <a:off x="4523006" y="5008859"/>
            <a:ext cx="4319999" cy="584775"/>
          </a:xfrm>
          <a:prstGeom prst="rect">
            <a:avLst/>
          </a:prstGeom>
        </p:spPr>
        <p:txBody>
          <a:bodyPr wrap="square">
            <a:spAutoFit/>
          </a:bodyPr>
          <a:lstStyle/>
          <a:p>
            <a:pPr algn="ctr" fontAlgn="base">
              <a:spcBef>
                <a:spcPct val="20000"/>
              </a:spcBef>
              <a:spcAft>
                <a:spcPct val="0"/>
              </a:spcAft>
            </a:pPr>
            <a:r>
              <a:rPr lang="en-US" altLang="zh-CN" sz="1600" b="1" dirty="0" smtClean="0">
                <a:solidFill>
                  <a:prstClr val="black"/>
                </a:solidFill>
                <a:latin typeface="Cambria" panose="02040503050406030204" pitchFamily="18" charset="0"/>
              </a:rPr>
              <a:t>Fig. 6 Trend of the growth of electricity demand</a:t>
            </a:r>
          </a:p>
        </p:txBody>
      </p:sp>
    </p:spTree>
    <p:extLst>
      <p:ext uri="{BB962C8B-B14F-4D97-AF65-F5344CB8AC3E}">
        <p14:creationId xmlns:p14="http://schemas.microsoft.com/office/powerpoint/2010/main" xmlns="" val="2945524662"/>
      </p:ext>
    </p:extLst>
  </p:cSld>
  <p:clrMapOvr>
    <a:masterClrMapping/>
  </p:clrMapOvr>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b="1" i="1" dirty="0" smtClean="0">
                <a:ea typeface="Cambria Math" panose="02040503050406030204" pitchFamily="18" charset="0"/>
              </a:rPr>
              <a:t>Distributed </a:t>
            </a:r>
            <a:r>
              <a:rPr lang="en-US" altLang="zh-CN" b="1" i="1" dirty="0">
                <a:ea typeface="Cambria Math" panose="02040503050406030204" pitchFamily="18" charset="0"/>
              </a:rPr>
              <a:t>Problem </a:t>
            </a:r>
            <a:r>
              <a:rPr lang="en-US" altLang="zh-CN" b="1" i="1" dirty="0" smtClean="0">
                <a:ea typeface="Cambria Math" panose="02040503050406030204" pitchFamily="18" charset="0"/>
              </a:rPr>
              <a:t>Designs: Toy Examp</a:t>
            </a:r>
            <a:r>
              <a:rPr lang="en-US" altLang="zh-CN" dirty="0" smtClean="0">
                <a:ea typeface="Cambria Math" panose="02040503050406030204" pitchFamily="18" charset="0"/>
              </a:rPr>
              <a:t>le</a:t>
            </a:r>
            <a:endParaRPr lang="zh-CN" altLang="en-US" b="1" i="1" dirty="0"/>
          </a:p>
        </p:txBody>
      </p:sp>
      <p:sp>
        <p:nvSpPr>
          <p:cNvPr id="3" name="内容占位符 2"/>
          <p:cNvSpPr>
            <a:spLocks noGrp="1"/>
          </p:cNvSpPr>
          <p:nvPr>
            <p:ph idx="1"/>
          </p:nvPr>
        </p:nvSpPr>
        <p:spPr>
          <a:xfrm>
            <a:off x="338401" y="1260000"/>
            <a:ext cx="8805600" cy="4702497"/>
          </a:xfrm>
        </p:spPr>
        <p:txBody>
          <a:bodyPr>
            <a:normAutofit/>
          </a:bodyPr>
          <a:lstStyle/>
          <a:p>
            <a:r>
              <a:rPr lang="en-US" altLang="zh-CN" i="1" dirty="0" smtClean="0"/>
              <a:t>Energy Consumption Game</a:t>
            </a:r>
          </a:p>
          <a:p>
            <a:endParaRPr lang="en-US" altLang="zh-CN" sz="2400" dirty="0"/>
          </a:p>
          <a:p>
            <a:endParaRPr lang="en-US" altLang="zh-CN" sz="2400" dirty="0"/>
          </a:p>
        </p:txBody>
      </p:sp>
      <p:sp>
        <p:nvSpPr>
          <p:cNvPr id="7" name="灯片编号占位符 6"/>
          <p:cNvSpPr>
            <a:spLocks noGrp="1"/>
          </p:cNvSpPr>
          <p:nvPr>
            <p:ph type="sldNum" sz="quarter" idx="11"/>
          </p:nvPr>
        </p:nvSpPr>
        <p:spPr/>
        <p:txBody>
          <a:bodyPr/>
          <a:lstStyle/>
          <a:p>
            <a:fld id="{DC226F1E-4A84-42EA-BFC3-1AD367F1BA89}" type="slidenum">
              <a:rPr lang="zh-CN" altLang="en-US" smtClean="0"/>
              <a:pPr/>
              <a:t>130</a:t>
            </a:fld>
            <a:endParaRPr lang="zh-CN" altLang="en-US"/>
          </a:p>
        </p:txBody>
      </p:sp>
      <p:graphicFrame>
        <p:nvGraphicFramePr>
          <p:cNvPr id="14" name="对象 13"/>
          <p:cNvGraphicFramePr>
            <a:graphicFrameLocks noChangeAspect="1"/>
          </p:cNvGraphicFramePr>
          <p:nvPr>
            <p:extLst/>
          </p:nvPr>
        </p:nvGraphicFramePr>
        <p:xfrm>
          <a:off x="2590800" y="2209801"/>
          <a:ext cx="914400" cy="179388"/>
        </p:xfrm>
        <a:graphic>
          <a:graphicData uri="http://schemas.openxmlformats.org/presentationml/2006/ole">
            <p:oleObj spid="_x0000_s23714" name="Equation" r:id="rId3" imgW="428207" imgH="666100" progId="">
              <p:embed/>
            </p:oleObj>
          </a:graphicData>
        </a:graphic>
      </p:graphicFrame>
      <p:sp>
        <p:nvSpPr>
          <p:cNvPr id="17" name="Rectangle 14"/>
          <p:cNvSpPr>
            <a:spLocks noChangeArrowheads="1"/>
          </p:cNvSpPr>
          <p:nvPr/>
        </p:nvSpPr>
        <p:spPr bwMode="auto">
          <a:xfrm>
            <a:off x="-1524000" y="-184666"/>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9" name="Rectangle 16"/>
          <p:cNvSpPr>
            <a:spLocks noChangeArrowheads="1"/>
          </p:cNvSpPr>
          <p:nvPr/>
        </p:nvSpPr>
        <p:spPr bwMode="auto">
          <a:xfrm>
            <a:off x="-1524000" y="-184666"/>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4" name="图片 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048000" y="4654530"/>
            <a:ext cx="3256244" cy="329247"/>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849535" y="1960867"/>
            <a:ext cx="5382693" cy="2444729"/>
          </a:xfrm>
          <a:prstGeom prst="rect">
            <a:avLst/>
          </a:prstGeom>
        </p:spPr>
      </p:pic>
      <p:sp>
        <p:nvSpPr>
          <p:cNvPr id="10" name="圆角矩形标注 9"/>
          <p:cNvSpPr/>
          <p:nvPr/>
        </p:nvSpPr>
        <p:spPr bwMode="auto">
          <a:xfrm>
            <a:off x="6304244" y="4409749"/>
            <a:ext cx="2251927" cy="341447"/>
          </a:xfrm>
          <a:prstGeom prst="wedgeRoundRectCallout">
            <a:avLst>
              <a:gd name="adj1" fmla="val -93471"/>
              <a:gd name="adj2" fmla="val -53817"/>
              <a:gd name="adj3" fmla="val 16667"/>
            </a:avLst>
          </a:prstGeom>
          <a:solidFill>
            <a:schemeClr val="accent1">
              <a:alpha val="30000"/>
            </a:schemeClr>
          </a:solidFill>
          <a:ln w="19050" cap="flat" cmpd="sng" algn="ctr">
            <a:solidFill>
              <a:srgbClr val="0070C0"/>
            </a:solidFill>
            <a:prstDash val="solid"/>
            <a:round/>
            <a:headEnd type="triangl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altLang="zh-CN" b="1" dirty="0" smtClean="0">
                <a:solidFill>
                  <a:srgbClr val="0070C0"/>
                </a:solidFill>
                <a:latin typeface="微软雅黑" panose="020B0503020204020204" pitchFamily="34" charset="-122"/>
                <a:ea typeface="微软雅黑" panose="020B0503020204020204" pitchFamily="34" charset="-122"/>
              </a:rPr>
              <a:t>m in N</a:t>
            </a:r>
            <a:r>
              <a:rPr lang="en-US" altLang="zh-CN" b="1" baseline="-25000" dirty="0" smtClean="0">
                <a:solidFill>
                  <a:srgbClr val="0070C0"/>
                </a:solidFill>
                <a:latin typeface="微软雅黑" panose="020B0503020204020204" pitchFamily="34" charset="-122"/>
                <a:ea typeface="微软雅黑" panose="020B0503020204020204" pitchFamily="34" charset="-122"/>
              </a:rPr>
              <a:t>-n</a:t>
            </a:r>
            <a:r>
              <a:rPr lang="en-US" altLang="zh-CN" b="1" dirty="0">
                <a:solidFill>
                  <a:srgbClr val="0070C0"/>
                </a:solidFill>
                <a:latin typeface="微软雅黑" panose="020B0503020204020204" pitchFamily="34" charset="-122"/>
                <a:ea typeface="微软雅黑" panose="020B0503020204020204" pitchFamily="34" charset="-122"/>
              </a:rPr>
              <a:t> are</a:t>
            </a:r>
            <a:r>
              <a:rPr lang="en-US" altLang="zh-CN" b="1" dirty="0" smtClean="0">
                <a:solidFill>
                  <a:srgbClr val="0070C0"/>
                </a:solidFill>
                <a:latin typeface="微软雅黑" panose="020B0503020204020204" pitchFamily="34" charset="-122"/>
                <a:ea typeface="微软雅黑" panose="020B0503020204020204" pitchFamily="34" charset="-122"/>
              </a:rPr>
              <a:t> given</a:t>
            </a:r>
            <a:endParaRPr kumimoji="0" lang="zh-CN" altLang="en-US" b="1" i="0" u="none" strike="noStrike" cap="none" normalizeH="0" baseline="0" dirty="0" smtClean="0">
              <a:ln>
                <a:noFill/>
              </a:ln>
              <a:solidFill>
                <a:srgbClr val="0070C0"/>
              </a:solidFill>
              <a:effectLst/>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xmlns="" val="2762647990"/>
      </p:ext>
    </p:extLst>
  </p:cSld>
  <p:clrMapOvr>
    <a:masterClrMapping/>
  </p:clrMapOvr>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Energy Consumption Game: </a:t>
            </a:r>
            <a:r>
              <a:rPr lang="en-US" altLang="zh-CN" b="1" i="1" dirty="0" smtClean="0">
                <a:ea typeface="Cambria Math" panose="02040503050406030204" pitchFamily="18" charset="0"/>
              </a:rPr>
              <a:t>Algorithms</a:t>
            </a:r>
            <a:endParaRPr lang="zh-CN" altLang="en-US" b="1" i="1" dirty="0"/>
          </a:p>
        </p:txBody>
      </p:sp>
      <p:sp>
        <p:nvSpPr>
          <p:cNvPr id="3" name="内容占位符 2"/>
          <p:cNvSpPr>
            <a:spLocks noGrp="1"/>
          </p:cNvSpPr>
          <p:nvPr>
            <p:ph idx="1"/>
          </p:nvPr>
        </p:nvSpPr>
        <p:spPr>
          <a:xfrm>
            <a:off x="338401" y="1260000"/>
            <a:ext cx="8348400" cy="4702497"/>
          </a:xfrm>
        </p:spPr>
        <p:txBody>
          <a:bodyPr>
            <a:normAutofit/>
          </a:bodyPr>
          <a:lstStyle/>
          <a:p>
            <a:r>
              <a:rPr lang="en-US" altLang="zh-CN" i="1" dirty="0" smtClean="0"/>
              <a:t>Distributed Algorithms: Non-Cooperative Game </a:t>
            </a:r>
          </a:p>
          <a:p>
            <a:r>
              <a:rPr lang="en-US" altLang="zh-CN" sz="2200" b="0" dirty="0" smtClean="0">
                <a:latin typeface="Calibri" panose="020F0502020204030204" pitchFamily="34" charset="0"/>
              </a:rPr>
              <a:t>Given            and </a:t>
            </a:r>
            <a:r>
              <a:rPr lang="en-US" altLang="zh-CN" sz="2200" b="0" dirty="0">
                <a:latin typeface="Calibri" panose="020F0502020204030204" pitchFamily="34" charset="0"/>
              </a:rPr>
              <a:t>assuming that </a:t>
            </a:r>
            <a:r>
              <a:rPr lang="en-US" altLang="zh-CN" sz="2200" b="0" dirty="0" smtClean="0">
                <a:latin typeface="Calibri" panose="020F0502020204030204" pitchFamily="34" charset="0"/>
              </a:rPr>
              <a:t>all other </a:t>
            </a:r>
            <a:r>
              <a:rPr lang="en-US" altLang="zh-CN" sz="2200" b="0" dirty="0">
                <a:latin typeface="Calibri" panose="020F0502020204030204" pitchFamily="34" charset="0"/>
              </a:rPr>
              <a:t>users fix their energy consumption schedule </a:t>
            </a:r>
            <a:r>
              <a:rPr lang="en-US" altLang="zh-CN" sz="2200" b="0" dirty="0" smtClean="0">
                <a:latin typeface="Calibri" panose="020F0502020204030204" pitchFamily="34" charset="0"/>
              </a:rPr>
              <a:t>given           . </a:t>
            </a:r>
          </a:p>
          <a:p>
            <a:r>
              <a:rPr lang="en-US" altLang="zh-CN" sz="2200" b="0" dirty="0">
                <a:latin typeface="Calibri" panose="020F0502020204030204" pitchFamily="34" charset="0"/>
              </a:rPr>
              <a:t>user ’s best </a:t>
            </a:r>
            <a:r>
              <a:rPr lang="en-US" altLang="zh-CN" sz="2200" b="0" dirty="0" smtClean="0">
                <a:latin typeface="Calibri" panose="020F0502020204030204" pitchFamily="34" charset="0"/>
              </a:rPr>
              <a:t>response: </a:t>
            </a:r>
            <a:r>
              <a:rPr lang="en-US" altLang="zh-CN" sz="2200" b="0" dirty="0">
                <a:latin typeface="Calibri" panose="020F0502020204030204" pitchFamily="34" charset="0"/>
              </a:rPr>
              <a:t> </a:t>
            </a:r>
            <a:r>
              <a:rPr lang="en-US" altLang="zh-CN" sz="2200" b="0" dirty="0" smtClean="0">
                <a:latin typeface="Calibri" panose="020F0502020204030204" pitchFamily="34" charset="0"/>
              </a:rPr>
              <a:t>solving the </a:t>
            </a:r>
            <a:r>
              <a:rPr lang="en-US" altLang="zh-CN" sz="2200" b="0" dirty="0">
                <a:latin typeface="Calibri" panose="020F0502020204030204" pitchFamily="34" charset="0"/>
              </a:rPr>
              <a:t>local optimization </a:t>
            </a:r>
            <a:r>
              <a:rPr lang="en-US" altLang="zh-CN" sz="2200" b="0" dirty="0" smtClean="0">
                <a:latin typeface="Calibri" panose="020F0502020204030204" pitchFamily="34" charset="0"/>
              </a:rPr>
              <a:t>problem</a:t>
            </a:r>
          </a:p>
          <a:p>
            <a:pPr marL="0" indent="0">
              <a:buNone/>
            </a:pPr>
            <a:endParaRPr lang="en-US" altLang="zh-CN" sz="2200" b="0" dirty="0" smtClean="0">
              <a:latin typeface="Calibri" panose="020F0502020204030204" pitchFamily="34" charset="0"/>
            </a:endParaRPr>
          </a:p>
          <a:p>
            <a:r>
              <a:rPr lang="en-US" altLang="zh-CN" sz="2200" b="0" dirty="0" smtClean="0">
                <a:latin typeface="Calibri" panose="020F0502020204030204" pitchFamily="34" charset="0"/>
              </a:rPr>
              <a:t>The maximization can be replaced by</a:t>
            </a:r>
          </a:p>
          <a:p>
            <a:endParaRPr lang="en-US" altLang="zh-CN" sz="2200" b="0" dirty="0">
              <a:latin typeface="Calibri" panose="020F0502020204030204" pitchFamily="34" charset="0"/>
            </a:endParaRPr>
          </a:p>
          <a:p>
            <a:endParaRPr lang="en-US" altLang="zh-CN" sz="2200" b="0" dirty="0" smtClean="0">
              <a:latin typeface="Calibri" panose="020F0502020204030204" pitchFamily="34" charset="0"/>
            </a:endParaRPr>
          </a:p>
          <a:p>
            <a:r>
              <a:rPr lang="en-US" altLang="zh-CN" sz="2200" b="0" dirty="0">
                <a:latin typeface="Calibri" panose="020F0502020204030204" pitchFamily="34" charset="0"/>
              </a:rPr>
              <a:t>We rewrite the problem as:</a:t>
            </a:r>
          </a:p>
          <a:p>
            <a:endParaRPr lang="en-US" altLang="zh-CN" sz="2200" b="0" dirty="0" smtClean="0">
              <a:latin typeface="+mn-lt"/>
            </a:endParaRPr>
          </a:p>
          <a:p>
            <a:endParaRPr lang="en-US" altLang="zh-CN" dirty="0" smtClean="0"/>
          </a:p>
          <a:p>
            <a:endParaRPr lang="en-US" altLang="zh-CN" i="1" dirty="0" smtClean="0"/>
          </a:p>
        </p:txBody>
      </p:sp>
      <p:sp>
        <p:nvSpPr>
          <p:cNvPr id="5" name="灯片编号占位符 4"/>
          <p:cNvSpPr>
            <a:spLocks noGrp="1"/>
          </p:cNvSpPr>
          <p:nvPr>
            <p:ph type="sldNum" sz="quarter" idx="11"/>
          </p:nvPr>
        </p:nvSpPr>
        <p:spPr/>
        <p:txBody>
          <a:bodyPr/>
          <a:lstStyle/>
          <a:p>
            <a:fld id="{DC226F1E-4A84-42EA-BFC3-1AD367F1BA89}" type="slidenum">
              <a:rPr lang="zh-CN" altLang="en-US" smtClean="0"/>
              <a:pPr/>
              <a:t>131</a:t>
            </a:fld>
            <a:endParaRPr lang="zh-CN" altLang="en-US"/>
          </a:p>
        </p:txBody>
      </p:sp>
      <p:graphicFrame>
        <p:nvGraphicFramePr>
          <p:cNvPr id="14" name="对象 13"/>
          <p:cNvGraphicFramePr>
            <a:graphicFrameLocks noChangeAspect="1"/>
          </p:cNvGraphicFramePr>
          <p:nvPr>
            <p:extLst/>
          </p:nvPr>
        </p:nvGraphicFramePr>
        <p:xfrm>
          <a:off x="2590800" y="2209801"/>
          <a:ext cx="914400" cy="179388"/>
        </p:xfrm>
        <a:graphic>
          <a:graphicData uri="http://schemas.openxmlformats.org/presentationml/2006/ole">
            <p:oleObj spid="_x0000_s25760" name="Equation" r:id="rId5" imgW="428207" imgH="666100" progId="">
              <p:embed/>
            </p:oleObj>
          </a:graphicData>
        </a:graphic>
      </p:graphicFrame>
      <p:sp>
        <p:nvSpPr>
          <p:cNvPr id="17" name="Rectangle 14"/>
          <p:cNvSpPr>
            <a:spLocks noChangeArrowheads="1"/>
          </p:cNvSpPr>
          <p:nvPr/>
        </p:nvSpPr>
        <p:spPr bwMode="auto">
          <a:xfrm>
            <a:off x="-1524000" y="-184666"/>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9" name="Rectangle 16"/>
          <p:cNvSpPr>
            <a:spLocks noChangeArrowheads="1"/>
          </p:cNvSpPr>
          <p:nvPr/>
        </p:nvSpPr>
        <p:spPr bwMode="auto">
          <a:xfrm>
            <a:off x="-1524000" y="-184666"/>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9" name="图片 8"/>
          <p:cNvPicPr>
            <a:picLocks noChangeAspect="1"/>
          </p:cNvPicPr>
          <p:nvPr/>
        </p:nvPicPr>
        <p:blipFill rotWithShape="1">
          <a:blip r:embed="rId6" cstate="print">
            <a:extLst>
              <a:ext uri="{28A0092B-C50C-407E-A947-70E740481C1C}">
                <a14:useLocalDpi xmlns:a14="http://schemas.microsoft.com/office/drawing/2010/main" xmlns="" val="0"/>
              </a:ext>
            </a:extLst>
          </a:blip>
          <a:srcRect l="77" t="31455" r="88438" b="7382"/>
          <a:stretch/>
        </p:blipFill>
        <p:spPr>
          <a:xfrm>
            <a:off x="1533963" y="1837006"/>
            <a:ext cx="544284" cy="293077"/>
          </a:xfrm>
          <a:prstGeom prst="rect">
            <a:avLst/>
          </a:prstGeom>
        </p:spPr>
      </p:pic>
      <p:pic>
        <p:nvPicPr>
          <p:cNvPr id="10" name="图片 9"/>
          <p:cNvPicPr>
            <a:picLocks noChangeAspect="1"/>
          </p:cNvPicPr>
          <p:nvPr/>
        </p:nvPicPr>
        <p:blipFill rotWithShape="1">
          <a:blip r:embed="rId6" cstate="print">
            <a:extLst>
              <a:ext uri="{28A0092B-C50C-407E-A947-70E740481C1C}">
                <a14:useLocalDpi xmlns:a14="http://schemas.microsoft.com/office/drawing/2010/main" xmlns="" val="0"/>
              </a:ext>
            </a:extLst>
          </a:blip>
          <a:srcRect l="77" t="31455" r="88438" b="7382"/>
          <a:stretch/>
        </p:blipFill>
        <p:spPr>
          <a:xfrm>
            <a:off x="4114800" y="2152956"/>
            <a:ext cx="544284" cy="293077"/>
          </a:xfrm>
          <a:prstGeom prst="rect">
            <a:avLst/>
          </a:prstGeom>
        </p:spPr>
      </p:pic>
      <p:pic>
        <p:nvPicPr>
          <p:cNvPr id="4" name="图片 3"/>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3183158" y="3010382"/>
            <a:ext cx="2691947" cy="420744"/>
          </a:xfrm>
          <a:prstGeom prst="rect">
            <a:avLst/>
          </a:prstGeom>
        </p:spPr>
      </p:pic>
      <p:sp>
        <p:nvSpPr>
          <p:cNvPr id="7" name="矩形 6"/>
          <p:cNvSpPr/>
          <p:nvPr/>
        </p:nvSpPr>
        <p:spPr>
          <a:xfrm>
            <a:off x="7052753" y="3036088"/>
            <a:ext cx="556627" cy="369332"/>
          </a:xfrm>
          <a:prstGeom prst="rect">
            <a:avLst/>
          </a:prstGeom>
        </p:spPr>
        <p:txBody>
          <a:bodyPr wrap="none">
            <a:spAutoFit/>
          </a:bodyPr>
          <a:lstStyle/>
          <a:p>
            <a:r>
              <a:rPr lang="en-US" altLang="zh-CN" b="1" dirty="0"/>
              <a:t>(</a:t>
            </a:r>
            <a:r>
              <a:rPr lang="en-US" altLang="zh-CN" b="1" dirty="0" smtClean="0"/>
              <a:t>11)</a:t>
            </a:r>
            <a:endParaRPr lang="zh-CN" altLang="en-US" b="1" dirty="0"/>
          </a:p>
        </p:txBody>
      </p:sp>
      <p:pic>
        <p:nvPicPr>
          <p:cNvPr id="6" name="图片 5"/>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2603176" y="3882996"/>
            <a:ext cx="3851909" cy="751406"/>
          </a:xfrm>
          <a:prstGeom prst="rect">
            <a:avLst/>
          </a:prstGeom>
        </p:spPr>
      </p:pic>
      <p:sp>
        <p:nvSpPr>
          <p:cNvPr id="11" name="矩形 10"/>
          <p:cNvSpPr/>
          <p:nvPr/>
        </p:nvSpPr>
        <p:spPr>
          <a:xfrm>
            <a:off x="7052753" y="4074033"/>
            <a:ext cx="569387" cy="369332"/>
          </a:xfrm>
          <a:prstGeom prst="rect">
            <a:avLst/>
          </a:prstGeom>
        </p:spPr>
        <p:txBody>
          <a:bodyPr wrap="none">
            <a:spAutoFit/>
          </a:bodyPr>
          <a:lstStyle/>
          <a:p>
            <a:r>
              <a:rPr lang="en-US" altLang="zh-CN" b="1" dirty="0"/>
              <a:t>(</a:t>
            </a:r>
            <a:r>
              <a:rPr lang="en-US" altLang="zh-CN" b="1" dirty="0" smtClean="0"/>
              <a:t>12)</a:t>
            </a:r>
            <a:endParaRPr lang="zh-CN" altLang="en-US" b="1" dirty="0"/>
          </a:p>
        </p:txBody>
      </p:sp>
      <p:pic>
        <p:nvPicPr>
          <p:cNvPr id="18" name="图片 17"/>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2428293" y="5148905"/>
            <a:ext cx="4168615" cy="780989"/>
          </a:xfrm>
          <a:prstGeom prst="rect">
            <a:avLst/>
          </a:prstGeom>
        </p:spPr>
      </p:pic>
      <p:sp>
        <p:nvSpPr>
          <p:cNvPr id="20" name="矩形 19"/>
          <p:cNvSpPr/>
          <p:nvPr/>
        </p:nvSpPr>
        <p:spPr>
          <a:xfrm>
            <a:off x="7067478" y="5354733"/>
            <a:ext cx="574376" cy="369332"/>
          </a:xfrm>
          <a:prstGeom prst="rect">
            <a:avLst/>
          </a:prstGeom>
        </p:spPr>
        <p:txBody>
          <a:bodyPr wrap="square">
            <a:spAutoFit/>
          </a:bodyPr>
          <a:lstStyle/>
          <a:p>
            <a:r>
              <a:rPr lang="en-US" altLang="zh-CN" b="1" dirty="0" smtClean="0"/>
              <a:t>(20)</a:t>
            </a:r>
            <a:endParaRPr lang="zh-CN" altLang="en-US" b="1" dirty="0"/>
          </a:p>
        </p:txBody>
      </p:sp>
      <p:pic>
        <p:nvPicPr>
          <p:cNvPr id="21" name="图片 20"/>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2062869" y="1488351"/>
            <a:ext cx="4711874" cy="4474146"/>
          </a:xfrm>
          <a:prstGeom prst="rect">
            <a:avLst/>
          </a:prstGeom>
        </p:spPr>
      </p:pic>
    </p:spTree>
    <p:custDataLst>
      <p:tags r:id="rId2"/>
    </p:custDataLst>
    <p:extLst>
      <p:ext uri="{BB962C8B-B14F-4D97-AF65-F5344CB8AC3E}">
        <p14:creationId xmlns:p14="http://schemas.microsoft.com/office/powerpoint/2010/main" xmlns="" val="29147818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标题 1"/>
          <p:cNvSpPr>
            <a:spLocks noGrp="1"/>
          </p:cNvSpPr>
          <p:nvPr>
            <p:ph type="title"/>
          </p:nvPr>
        </p:nvSpPr>
        <p:spPr/>
        <p:txBody>
          <a:bodyPr/>
          <a:lstStyle/>
          <a:p>
            <a:pPr eaLnBrk="1" hangingPunct="1"/>
            <a:r>
              <a:rPr lang="en-US" altLang="zh-CN" b="1" dirty="0" smtClean="0">
                <a:solidFill>
                  <a:srgbClr val="0070C0"/>
                </a:solidFill>
                <a:latin typeface="Cambria" panose="02040503050406030204" pitchFamily="18" charset="0"/>
              </a:rPr>
              <a:t>Overview</a:t>
            </a:r>
            <a:endParaRPr lang="zh-CN" altLang="en-US" b="1" dirty="0" smtClean="0">
              <a:solidFill>
                <a:srgbClr val="0070C0"/>
              </a:solidFill>
              <a:latin typeface="Cambria" panose="02040503050406030204" pitchFamily="18" charset="0"/>
            </a:endParaRPr>
          </a:p>
        </p:txBody>
      </p:sp>
      <p:sp>
        <p:nvSpPr>
          <p:cNvPr id="3" name="灯片编号占位符 2"/>
          <p:cNvSpPr>
            <a:spLocks noGrp="1"/>
          </p:cNvSpPr>
          <p:nvPr>
            <p:ph type="sldNum" sz="quarter" idx="11"/>
          </p:nvPr>
        </p:nvSpPr>
        <p:spPr/>
        <p:txBody>
          <a:bodyPr/>
          <a:lstStyle/>
          <a:p>
            <a:pPr>
              <a:defRPr/>
            </a:pPr>
            <a:fld id="{A45FD141-6F48-4DB0-8ADD-A9FF19E03ACC}" type="slidenum">
              <a:rPr lang="zh-CN" altLang="en-US" smtClean="0">
                <a:solidFill>
                  <a:prstClr val="black">
                    <a:tint val="75000"/>
                  </a:prstClr>
                </a:solidFill>
              </a:rPr>
              <a:pPr>
                <a:defRPr/>
              </a:pPr>
              <a:t>132</a:t>
            </a:fld>
            <a:endParaRPr lang="zh-CN" altLang="en-US">
              <a:solidFill>
                <a:prstClr val="black">
                  <a:tint val="75000"/>
                </a:prstClr>
              </a:solidFill>
            </a:endParaRPr>
          </a:p>
        </p:txBody>
      </p:sp>
      <p:sp>
        <p:nvSpPr>
          <p:cNvPr id="6" name="Content Placeholder 2"/>
          <p:cNvSpPr txBox="1">
            <a:spLocks/>
          </p:cNvSpPr>
          <p:nvPr/>
        </p:nvSpPr>
        <p:spPr>
          <a:xfrm>
            <a:off x="338400" y="1260000"/>
            <a:ext cx="8348400" cy="4395416"/>
          </a:xfrm>
          <a:prstGeom prst="rect">
            <a:avLst/>
          </a:prstGeom>
        </p:spPr>
        <p:txBody>
          <a:bodyPr/>
          <a:lstStyle/>
          <a:p>
            <a:pPr marL="342900" indent="-342900" fontAlgn="base">
              <a:spcBef>
                <a:spcPts val="576"/>
              </a:spcBef>
              <a:spcAft>
                <a:spcPct val="0"/>
              </a:spcAft>
              <a:buFont typeface="Arial" charset="0"/>
              <a:buChar char="•"/>
            </a:pPr>
            <a:r>
              <a:rPr lang="en-US" altLang="zh-CN" sz="2400" b="1" dirty="0" smtClean="0">
                <a:solidFill>
                  <a:schemeClr val="tx2"/>
                </a:solidFill>
                <a:latin typeface="Cambria" panose="02040503050406030204" pitchFamily="18" charset="0"/>
              </a:rPr>
              <a:t>Demand Side Management</a:t>
            </a:r>
          </a:p>
          <a:p>
            <a:pPr marL="800100" lvl="1" indent="-342900" fontAlgn="base">
              <a:spcBef>
                <a:spcPts val="576"/>
              </a:spcBef>
              <a:spcAft>
                <a:spcPct val="0"/>
              </a:spcAft>
              <a:buFont typeface="Arial" panose="020B0604020202020204" pitchFamily="34" charset="0"/>
              <a:buChar char="•"/>
            </a:pPr>
            <a:r>
              <a:rPr lang="en-US" altLang="zh-CN" sz="2000" b="1" dirty="0">
                <a:solidFill>
                  <a:schemeClr val="tx2"/>
                </a:solidFill>
                <a:latin typeface="Cambria" panose="02040503050406030204" pitchFamily="18" charset="0"/>
              </a:rPr>
              <a:t>Management objectives and basic concept </a:t>
            </a:r>
          </a:p>
          <a:p>
            <a:pPr marL="800100" lvl="1" indent="-342900">
              <a:spcBef>
                <a:spcPts val="576"/>
              </a:spcBef>
              <a:buFont typeface="Arial" panose="020B0604020202020204" pitchFamily="34" charset="0"/>
              <a:buChar char="•"/>
            </a:pPr>
            <a:r>
              <a:rPr lang="en-US" altLang="zh-CN" sz="2000" b="1" dirty="0" smtClean="0">
                <a:solidFill>
                  <a:schemeClr val="tx2"/>
                </a:solidFill>
                <a:latin typeface="Cambria" panose="02040503050406030204" pitchFamily="18" charset="0"/>
              </a:rPr>
              <a:t>Main </a:t>
            </a:r>
            <a:r>
              <a:rPr lang="en-US" altLang="zh-CN" sz="2000" b="1" dirty="0">
                <a:solidFill>
                  <a:schemeClr val="tx2"/>
                </a:solidFill>
                <a:latin typeface="Cambria" panose="02040503050406030204" pitchFamily="18" charset="0"/>
              </a:rPr>
              <a:t>techniques </a:t>
            </a:r>
            <a:r>
              <a:rPr lang="en-US" altLang="zh-CN" sz="2000" b="1" dirty="0" smtClean="0">
                <a:solidFill>
                  <a:schemeClr val="tx2"/>
                </a:solidFill>
                <a:latin typeface="Cambria" panose="02040503050406030204" pitchFamily="18" charset="0"/>
              </a:rPr>
              <a:t>and mathematical </a:t>
            </a:r>
            <a:r>
              <a:rPr lang="en-US" altLang="zh-CN" sz="2000" b="1" dirty="0">
                <a:solidFill>
                  <a:schemeClr val="tx2"/>
                </a:solidFill>
                <a:latin typeface="Cambria" panose="02040503050406030204" pitchFamily="18" charset="0"/>
              </a:rPr>
              <a:t>key words</a:t>
            </a:r>
          </a:p>
          <a:p>
            <a:pPr marL="800100" lvl="1" indent="-342900">
              <a:spcBef>
                <a:spcPts val="576"/>
              </a:spcBef>
              <a:buFont typeface="Arial" panose="020B0604020202020204" pitchFamily="34" charset="0"/>
              <a:buChar char="•"/>
            </a:pPr>
            <a:r>
              <a:rPr lang="en-US" altLang="zh-CN" sz="2000" b="1" dirty="0">
                <a:solidFill>
                  <a:schemeClr val="tx2"/>
                </a:solidFill>
                <a:latin typeface="Cambria" panose="02040503050406030204" pitchFamily="18" charset="0"/>
              </a:rPr>
              <a:t>Models and </a:t>
            </a:r>
            <a:r>
              <a:rPr lang="en-US" altLang="zh-CN" sz="2000" b="1" dirty="0" smtClean="0">
                <a:solidFill>
                  <a:schemeClr val="tx2"/>
                </a:solidFill>
                <a:latin typeface="Cambria" panose="02040503050406030204" pitchFamily="18" charset="0"/>
              </a:rPr>
              <a:t>algorithms</a:t>
            </a:r>
            <a:endParaRPr lang="en-US" altLang="zh-CN" sz="2000" b="1" dirty="0">
              <a:solidFill>
                <a:schemeClr val="tx2"/>
              </a:solidFill>
              <a:latin typeface="Cambria" panose="02040503050406030204" pitchFamily="18" charset="0"/>
            </a:endParaRPr>
          </a:p>
          <a:p>
            <a:pPr marL="800100" lvl="1" indent="-342900">
              <a:spcBef>
                <a:spcPts val="576"/>
              </a:spcBef>
              <a:buFont typeface="Arial" panose="020B0604020202020204" pitchFamily="34" charset="0"/>
              <a:buChar char="•"/>
            </a:pPr>
            <a:r>
              <a:rPr lang="en-US" altLang="zh-CN" sz="2000" b="1" dirty="0">
                <a:solidFill>
                  <a:srgbClr val="FF0000"/>
                </a:solidFill>
                <a:latin typeface="Cambria" panose="02040503050406030204" pitchFamily="18" charset="0"/>
              </a:rPr>
              <a:t>Our site: Auction game approach for </a:t>
            </a:r>
            <a:r>
              <a:rPr lang="en-US" altLang="zh-CN" sz="2000" b="1" dirty="0" smtClean="0">
                <a:solidFill>
                  <a:srgbClr val="FF0000"/>
                </a:solidFill>
                <a:latin typeface="Cambria" panose="02040503050406030204" pitchFamily="18" charset="0"/>
              </a:rPr>
              <a:t>DSM</a:t>
            </a:r>
          </a:p>
          <a:p>
            <a:pPr marL="1257300" lvl="2" indent="-342900">
              <a:spcBef>
                <a:spcPts val="576"/>
              </a:spcBef>
              <a:buFont typeface="Arial" panose="020B0604020202020204" pitchFamily="34" charset="0"/>
              <a:buChar char="•"/>
            </a:pPr>
            <a:r>
              <a:rPr lang="en-US" altLang="zh-CN" sz="2000" b="1" dirty="0" smtClean="0">
                <a:solidFill>
                  <a:schemeClr val="accent6">
                    <a:lumMod val="75000"/>
                  </a:schemeClr>
                </a:solidFill>
                <a:latin typeface="Cambria" panose="02040503050406030204" pitchFamily="18" charset="0"/>
              </a:rPr>
              <a:t>Motivation and Contribution &amp; System </a:t>
            </a:r>
            <a:r>
              <a:rPr lang="en-US" altLang="zh-CN" sz="2000" b="1" dirty="0">
                <a:solidFill>
                  <a:schemeClr val="accent6">
                    <a:lumMod val="75000"/>
                  </a:schemeClr>
                </a:solidFill>
                <a:latin typeface="Cambria" panose="02040503050406030204" pitchFamily="18" charset="0"/>
              </a:rPr>
              <a:t>M</a:t>
            </a:r>
            <a:r>
              <a:rPr lang="en-US" altLang="zh-CN" sz="2000" b="1" dirty="0" smtClean="0">
                <a:solidFill>
                  <a:schemeClr val="accent6">
                    <a:lumMod val="75000"/>
                  </a:schemeClr>
                </a:solidFill>
                <a:latin typeface="Cambria" panose="02040503050406030204" pitchFamily="18" charset="0"/>
              </a:rPr>
              <a:t>odel</a:t>
            </a:r>
            <a:endParaRPr lang="en-US" altLang="zh-CN" sz="2000" b="1" dirty="0">
              <a:solidFill>
                <a:schemeClr val="accent6">
                  <a:lumMod val="75000"/>
                </a:schemeClr>
              </a:solidFill>
              <a:latin typeface="Cambria" panose="02040503050406030204" pitchFamily="18" charset="0"/>
            </a:endParaRPr>
          </a:p>
          <a:p>
            <a:pPr marL="1257300" lvl="2" indent="-342900">
              <a:spcBef>
                <a:spcPts val="576"/>
              </a:spcBef>
              <a:buFont typeface="Arial" panose="020B0604020202020204" pitchFamily="34" charset="0"/>
              <a:buChar char="•"/>
            </a:pPr>
            <a:r>
              <a:rPr lang="en-US" altLang="zh-CN" sz="2000" b="1" dirty="0" smtClean="0">
                <a:solidFill>
                  <a:schemeClr val="accent6">
                    <a:lumMod val="75000"/>
                  </a:schemeClr>
                </a:solidFill>
                <a:latin typeface="Cambria" panose="02040503050406030204" pitchFamily="18" charset="0"/>
              </a:rPr>
              <a:t>Auction </a:t>
            </a:r>
            <a:r>
              <a:rPr lang="en-US" altLang="zh-CN" sz="2000" b="1" dirty="0">
                <a:solidFill>
                  <a:schemeClr val="accent6">
                    <a:lumMod val="75000"/>
                  </a:schemeClr>
                </a:solidFill>
                <a:latin typeface="Cambria" panose="02040503050406030204" pitchFamily="18" charset="0"/>
              </a:rPr>
              <a:t>game: Mechanism design and the AGV mechanism</a:t>
            </a:r>
          </a:p>
          <a:p>
            <a:pPr marL="1257300" lvl="2" indent="-342900">
              <a:spcBef>
                <a:spcPts val="576"/>
              </a:spcBef>
              <a:buFont typeface="Arial" panose="020B0604020202020204" pitchFamily="34" charset="0"/>
              <a:buChar char="•"/>
            </a:pPr>
            <a:r>
              <a:rPr lang="en-US" altLang="zh-CN" sz="2000" b="1" dirty="0">
                <a:solidFill>
                  <a:schemeClr val="accent6">
                    <a:lumMod val="75000"/>
                  </a:schemeClr>
                </a:solidFill>
                <a:latin typeface="Cambria" panose="02040503050406030204" pitchFamily="18" charset="0"/>
              </a:rPr>
              <a:t>Problem formulation and </a:t>
            </a:r>
            <a:r>
              <a:rPr lang="en-US" altLang="zh-CN" sz="2000" b="1" dirty="0" smtClean="0">
                <a:solidFill>
                  <a:schemeClr val="accent6">
                    <a:lumMod val="75000"/>
                  </a:schemeClr>
                </a:solidFill>
                <a:latin typeface="Cambria" panose="02040503050406030204" pitchFamily="18" charset="0"/>
              </a:rPr>
              <a:t>algorithm </a:t>
            </a:r>
          </a:p>
          <a:p>
            <a:pPr marL="1257300" lvl="2" indent="-342900">
              <a:spcBef>
                <a:spcPts val="576"/>
              </a:spcBef>
              <a:buFont typeface="Arial" panose="020B0604020202020204" pitchFamily="34" charset="0"/>
              <a:buChar char="•"/>
            </a:pPr>
            <a:r>
              <a:rPr lang="en-US" altLang="zh-CN" sz="2000" b="1" dirty="0" smtClean="0">
                <a:solidFill>
                  <a:schemeClr val="accent6">
                    <a:lumMod val="75000"/>
                  </a:schemeClr>
                </a:solidFill>
                <a:latin typeface="Cambria" panose="02040503050406030204" pitchFamily="18" charset="0"/>
              </a:rPr>
              <a:t>Simulation </a:t>
            </a:r>
            <a:r>
              <a:rPr lang="en-US" altLang="zh-CN" sz="2000" b="1" dirty="0">
                <a:solidFill>
                  <a:schemeClr val="accent6">
                    <a:lumMod val="75000"/>
                  </a:schemeClr>
                </a:solidFill>
                <a:latin typeface="Cambria" panose="02040503050406030204" pitchFamily="18" charset="0"/>
              </a:rPr>
              <a:t>results</a:t>
            </a:r>
          </a:p>
          <a:p>
            <a:pPr marL="800100" lvl="1" indent="-342900">
              <a:spcBef>
                <a:spcPts val="576"/>
              </a:spcBef>
              <a:buFont typeface="Arial" panose="020B0604020202020204" pitchFamily="34" charset="0"/>
              <a:buChar char="•"/>
            </a:pPr>
            <a:r>
              <a:rPr lang="en-US" altLang="zh-CN" sz="2000" b="1" dirty="0">
                <a:solidFill>
                  <a:schemeClr val="tx2"/>
                </a:solidFill>
                <a:latin typeface="Cambria" panose="02040503050406030204" pitchFamily="18" charset="0"/>
              </a:rPr>
              <a:t>Conclusions</a:t>
            </a:r>
          </a:p>
          <a:p>
            <a:pPr lvl="1" fontAlgn="base">
              <a:spcBef>
                <a:spcPct val="20000"/>
              </a:spcBef>
              <a:spcAft>
                <a:spcPct val="0"/>
              </a:spcAft>
              <a:defRPr/>
            </a:pPr>
            <a:endParaRPr lang="en-US" altLang="zh-CN" sz="2800" dirty="0" smtClean="0">
              <a:solidFill>
                <a:prstClr val="black"/>
              </a:solidFill>
            </a:endParaRPr>
          </a:p>
        </p:txBody>
      </p:sp>
      <p:pic>
        <p:nvPicPr>
          <p:cNvPr id="5" name="图片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862918" y="4000890"/>
            <a:ext cx="2649070" cy="2291892"/>
          </a:xfrm>
          <a:prstGeom prst="rect">
            <a:avLst/>
          </a:prstGeom>
        </p:spPr>
      </p:pic>
    </p:spTree>
    <p:extLst>
      <p:ext uri="{BB962C8B-B14F-4D97-AF65-F5344CB8AC3E}">
        <p14:creationId xmlns:p14="http://schemas.microsoft.com/office/powerpoint/2010/main" xmlns="" val="3429819980"/>
      </p:ext>
    </p:extLst>
  </p:cSld>
  <p:clrMapOvr>
    <a:masterClrMapping/>
  </p:clrMapOvr>
  <p:transition advTm="22012"/>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标题 1"/>
          <p:cNvSpPr>
            <a:spLocks noGrp="1"/>
          </p:cNvSpPr>
          <p:nvPr>
            <p:ph type="title"/>
          </p:nvPr>
        </p:nvSpPr>
        <p:spPr/>
        <p:txBody>
          <a:bodyPr/>
          <a:lstStyle/>
          <a:p>
            <a:pPr eaLnBrk="1" hangingPunct="1"/>
            <a:r>
              <a:rPr lang="en-US" altLang="zh-CN" b="1" dirty="0" smtClean="0">
                <a:solidFill>
                  <a:srgbClr val="0070C0"/>
                </a:solidFill>
                <a:latin typeface="Cambria" panose="02040503050406030204" pitchFamily="18" charset="0"/>
              </a:rPr>
              <a:t>Motivation</a:t>
            </a:r>
            <a:endParaRPr lang="zh-CN" altLang="en-US" b="1" dirty="0" smtClean="0">
              <a:solidFill>
                <a:srgbClr val="0070C0"/>
              </a:solidFill>
              <a:latin typeface="Cambria" panose="02040503050406030204" pitchFamily="18" charset="0"/>
            </a:endParaRPr>
          </a:p>
        </p:txBody>
      </p:sp>
      <p:sp>
        <p:nvSpPr>
          <p:cNvPr id="3" name="灯片编号占位符 2"/>
          <p:cNvSpPr>
            <a:spLocks noGrp="1"/>
          </p:cNvSpPr>
          <p:nvPr>
            <p:ph type="sldNum" sz="quarter" idx="11"/>
          </p:nvPr>
        </p:nvSpPr>
        <p:spPr/>
        <p:txBody>
          <a:bodyPr/>
          <a:lstStyle/>
          <a:p>
            <a:pPr>
              <a:defRPr/>
            </a:pPr>
            <a:fld id="{A45FD141-6F48-4DB0-8ADD-A9FF19E03ACC}" type="slidenum">
              <a:rPr lang="zh-CN" altLang="en-US" smtClean="0">
                <a:solidFill>
                  <a:prstClr val="black">
                    <a:tint val="75000"/>
                  </a:prstClr>
                </a:solidFill>
              </a:rPr>
              <a:pPr>
                <a:defRPr/>
              </a:pPr>
              <a:t>133</a:t>
            </a:fld>
            <a:endParaRPr lang="zh-CN" altLang="en-US">
              <a:solidFill>
                <a:prstClr val="black">
                  <a:tint val="75000"/>
                </a:prstClr>
              </a:solidFill>
            </a:endParaRPr>
          </a:p>
        </p:txBody>
      </p:sp>
      <p:sp>
        <p:nvSpPr>
          <p:cNvPr id="6" name="Content Placeholder 2"/>
          <p:cNvSpPr txBox="1">
            <a:spLocks/>
          </p:cNvSpPr>
          <p:nvPr/>
        </p:nvSpPr>
        <p:spPr>
          <a:xfrm>
            <a:off x="338400" y="1260000"/>
            <a:ext cx="8348400" cy="4395416"/>
          </a:xfrm>
          <a:prstGeom prst="rect">
            <a:avLst/>
          </a:prstGeom>
        </p:spPr>
        <p:txBody>
          <a:bodyPr/>
          <a:lstStyle/>
          <a:p>
            <a:pPr marL="342900" indent="-342900">
              <a:buFont typeface="Wingdings" panose="05000000000000000000" pitchFamily="2" charset="2"/>
              <a:buChar char="l"/>
            </a:pPr>
            <a:r>
              <a:rPr lang="en-US" altLang="zh-CN" sz="2000" dirty="0" smtClean="0">
                <a:latin typeface="Calibri" panose="020F0502020204030204" pitchFamily="34" charset="0"/>
              </a:rPr>
              <a:t>When applying mechanism design in DSM, it </a:t>
            </a:r>
            <a:r>
              <a:rPr lang="en-US" altLang="zh-CN" sz="2000" dirty="0">
                <a:latin typeface="Calibri" panose="020F0502020204030204" pitchFamily="34" charset="0"/>
              </a:rPr>
              <a:t>is important to confirm that the </a:t>
            </a:r>
            <a:r>
              <a:rPr lang="en-US" altLang="zh-CN" sz="2000" dirty="0" smtClean="0">
                <a:latin typeface="Calibri" panose="020F0502020204030204" pitchFamily="34" charset="0"/>
              </a:rPr>
              <a:t>players reveal </a:t>
            </a:r>
            <a:r>
              <a:rPr lang="en-US" altLang="zh-CN" sz="2000" dirty="0">
                <a:latin typeface="Calibri" panose="020F0502020204030204" pitchFamily="34" charset="0"/>
              </a:rPr>
              <a:t>true information, i.e., in the power market, the </a:t>
            </a:r>
            <a:r>
              <a:rPr lang="en-US" altLang="zh-CN" sz="2000" dirty="0" smtClean="0">
                <a:latin typeface="Calibri" panose="020F0502020204030204" pitchFamily="34" charset="0"/>
              </a:rPr>
              <a:t>users have </a:t>
            </a:r>
            <a:r>
              <a:rPr lang="en-US" altLang="zh-CN" sz="2000" dirty="0">
                <a:latin typeface="Calibri" panose="020F0502020204030204" pitchFamily="34" charset="0"/>
              </a:rPr>
              <a:t>to reveal their true energy demands and consume as </a:t>
            </a:r>
            <a:r>
              <a:rPr lang="en-US" altLang="zh-CN" sz="2000" dirty="0" smtClean="0">
                <a:latin typeface="Calibri" panose="020F0502020204030204" pitchFamily="34" charset="0"/>
              </a:rPr>
              <a:t>what the both sides </a:t>
            </a:r>
            <a:r>
              <a:rPr lang="en-US" altLang="zh-CN" sz="2000" dirty="0">
                <a:latin typeface="Calibri" panose="020F0502020204030204" pitchFamily="34" charset="0"/>
              </a:rPr>
              <a:t>have </a:t>
            </a:r>
            <a:r>
              <a:rPr lang="en-US" altLang="zh-CN" sz="2000" dirty="0" smtClean="0">
                <a:latin typeface="Calibri" panose="020F0502020204030204" pitchFamily="34" charset="0"/>
              </a:rPr>
              <a:t>agreed upon.</a:t>
            </a:r>
          </a:p>
          <a:p>
            <a:pPr marL="342900" indent="-342900">
              <a:buFont typeface="Arial" panose="020B0604020202020204" pitchFamily="34" charset="0"/>
              <a:buChar char="•"/>
            </a:pPr>
            <a:endParaRPr lang="en-US" altLang="zh-CN" sz="2000" dirty="0">
              <a:solidFill>
                <a:prstClr val="black"/>
              </a:solidFill>
              <a:latin typeface="Calibri" panose="020F0502020204030204" pitchFamily="34" charset="0"/>
            </a:endParaRPr>
          </a:p>
          <a:p>
            <a:pPr marL="342900" indent="-342900">
              <a:buFont typeface="Wingdings" panose="05000000000000000000" pitchFamily="2" charset="2"/>
              <a:buChar char="l"/>
            </a:pPr>
            <a:r>
              <a:rPr lang="en-US" altLang="zh-CN" sz="2000" dirty="0">
                <a:latin typeface="Calibri" panose="020F0502020204030204" pitchFamily="34" charset="0"/>
              </a:rPr>
              <a:t>However, the electricity prices have to </a:t>
            </a:r>
            <a:r>
              <a:rPr lang="en-US" altLang="zh-CN" sz="2000" dirty="0" smtClean="0">
                <a:latin typeface="Calibri" panose="020F0502020204030204" pitchFamily="34" charset="0"/>
              </a:rPr>
              <a:t>be fixed </a:t>
            </a:r>
            <a:r>
              <a:rPr lang="en-US" altLang="zh-CN" sz="2000" dirty="0">
                <a:latin typeface="Calibri" panose="020F0502020204030204" pitchFamily="34" charset="0"/>
              </a:rPr>
              <a:t>before real consumption. So a user can claim lower </a:t>
            </a:r>
            <a:r>
              <a:rPr lang="en-US" altLang="zh-CN" sz="2000" dirty="0" smtClean="0">
                <a:latin typeface="Calibri" panose="020F0502020204030204" pitchFamily="34" charset="0"/>
              </a:rPr>
              <a:t>false demands </a:t>
            </a:r>
            <a:r>
              <a:rPr lang="en-US" altLang="zh-CN" sz="2000" dirty="0">
                <a:latin typeface="Calibri" panose="020F0502020204030204" pitchFamily="34" charset="0"/>
              </a:rPr>
              <a:t>to get lower prices. Since there is no </a:t>
            </a:r>
            <a:r>
              <a:rPr lang="en-US" altLang="zh-CN" sz="2000" dirty="0" smtClean="0">
                <a:latin typeface="Calibri" panose="020F0502020204030204" pitchFamily="34" charset="0"/>
              </a:rPr>
              <a:t>punishment for </a:t>
            </a:r>
            <a:r>
              <a:rPr lang="en-US" altLang="zh-CN" sz="2000" dirty="0">
                <a:latin typeface="Calibri" panose="020F0502020204030204" pitchFamily="34" charset="0"/>
              </a:rPr>
              <a:t>over-use, it can consume more energy than planned in </a:t>
            </a:r>
            <a:r>
              <a:rPr lang="en-US" altLang="zh-CN" sz="2000" dirty="0" smtClean="0">
                <a:latin typeface="Calibri" panose="020F0502020204030204" pitchFamily="34" charset="0"/>
              </a:rPr>
              <a:t>the new </a:t>
            </a:r>
            <a:r>
              <a:rPr lang="en-US" altLang="zh-CN" sz="2000" dirty="0">
                <a:latin typeface="Calibri" panose="020F0502020204030204" pitchFamily="34" charset="0"/>
              </a:rPr>
              <a:t>operation circle. This causes the energy provider </a:t>
            </a:r>
            <a:r>
              <a:rPr lang="en-US" altLang="zh-CN" sz="2000" dirty="0" smtClean="0">
                <a:latin typeface="Calibri" panose="020F0502020204030204" pitchFamily="34" charset="0"/>
              </a:rPr>
              <a:t>suffering losses.</a:t>
            </a:r>
          </a:p>
          <a:p>
            <a:pPr marL="342900" indent="-342900">
              <a:buFont typeface="Wingdings" panose="05000000000000000000" pitchFamily="2" charset="2"/>
              <a:buChar char="l"/>
            </a:pPr>
            <a:endParaRPr lang="en-US" altLang="zh-CN" sz="2000" dirty="0">
              <a:latin typeface="Calibri" panose="020F0502020204030204" pitchFamily="34" charset="0"/>
            </a:endParaRPr>
          </a:p>
          <a:p>
            <a:pPr marL="342900" indent="-342900">
              <a:buFont typeface="Wingdings" panose="05000000000000000000" pitchFamily="2" charset="2"/>
              <a:buChar char="l"/>
            </a:pPr>
            <a:r>
              <a:rPr lang="en-US" altLang="zh-CN" sz="2000" dirty="0">
                <a:latin typeface="Calibri" panose="020F0502020204030204" pitchFamily="34" charset="0"/>
              </a:rPr>
              <a:t>If we relate </a:t>
            </a:r>
            <a:r>
              <a:rPr lang="en-US" altLang="zh-CN" sz="2000" b="1" i="1" dirty="0">
                <a:latin typeface="Calibri" panose="020F0502020204030204" pitchFamily="34" charset="0"/>
              </a:rPr>
              <a:t>user’s consumption history </a:t>
            </a:r>
            <a:r>
              <a:rPr lang="en-US" altLang="zh-CN" sz="2000" dirty="0">
                <a:latin typeface="Calibri" panose="020F0502020204030204" pitchFamily="34" charset="0"/>
              </a:rPr>
              <a:t>to his payment, we are able to punish user to pay more when there is cheat record in his consumption history. </a:t>
            </a:r>
            <a:r>
              <a:rPr lang="en-US" altLang="zh-CN" sz="2000" b="1" dirty="0">
                <a:latin typeface="Calibri" panose="020F0502020204030204" pitchFamily="34" charset="0"/>
              </a:rPr>
              <a:t>The </a:t>
            </a:r>
            <a:r>
              <a:rPr lang="en-US" altLang="zh-CN" sz="2000" b="1" i="1" dirty="0">
                <a:latin typeface="Calibri" panose="020F0502020204030204" pitchFamily="34" charset="0"/>
              </a:rPr>
              <a:t>Arrow-</a:t>
            </a:r>
            <a:r>
              <a:rPr lang="en-US" altLang="zh-CN" sz="2000" b="1" i="1" dirty="0" err="1">
                <a:latin typeface="Calibri" panose="020F0502020204030204" pitchFamily="34" charset="0"/>
              </a:rPr>
              <a:t>d’Aspremont</a:t>
            </a:r>
            <a:r>
              <a:rPr lang="en-US" altLang="zh-CN" sz="2000" b="1" i="1" dirty="0">
                <a:latin typeface="Calibri" panose="020F0502020204030204" pitchFamily="34" charset="0"/>
              </a:rPr>
              <a:t>-Gerard-</a:t>
            </a:r>
            <a:r>
              <a:rPr lang="en-US" altLang="zh-CN" sz="2000" b="1" i="1" dirty="0" err="1">
                <a:latin typeface="Calibri" panose="020F0502020204030204" pitchFamily="34" charset="0"/>
              </a:rPr>
              <a:t>Varet</a:t>
            </a:r>
            <a:r>
              <a:rPr lang="en-US" altLang="zh-CN" sz="2000" b="1" i="1" dirty="0">
                <a:latin typeface="Calibri" panose="020F0502020204030204" pitchFamily="34" charset="0"/>
              </a:rPr>
              <a:t> </a:t>
            </a:r>
            <a:r>
              <a:rPr lang="en-US" altLang="zh-CN" sz="2000" b="1" dirty="0">
                <a:latin typeface="Calibri" panose="020F0502020204030204" pitchFamily="34" charset="0"/>
              </a:rPr>
              <a:t>(AGV) mechanism can solve the truth-telling problem, and it is possible to relate player’s history to his new payment  using AGV, since AGV contains expectation in its transfer payment.</a:t>
            </a:r>
          </a:p>
          <a:p>
            <a:pPr marL="342900" indent="-342900">
              <a:buFont typeface="Wingdings" panose="05000000000000000000" pitchFamily="2" charset="2"/>
              <a:buChar char="l"/>
            </a:pPr>
            <a:endParaRPr lang="en-US" altLang="zh-CN" sz="2400" dirty="0" smtClean="0"/>
          </a:p>
          <a:p>
            <a:pPr marL="342900" indent="-342900">
              <a:buFont typeface="Wingdings" panose="05000000000000000000" pitchFamily="2" charset="2"/>
              <a:buChar char="l"/>
            </a:pPr>
            <a:endParaRPr lang="en-US" altLang="zh-CN" sz="2400" dirty="0" smtClean="0">
              <a:solidFill>
                <a:prstClr val="black"/>
              </a:solidFill>
            </a:endParaRPr>
          </a:p>
        </p:txBody>
      </p:sp>
    </p:spTree>
    <p:extLst>
      <p:ext uri="{BB962C8B-B14F-4D97-AF65-F5344CB8AC3E}">
        <p14:creationId xmlns:p14="http://schemas.microsoft.com/office/powerpoint/2010/main" xmlns="" val="1700318384"/>
      </p:ext>
    </p:extLst>
  </p:cSld>
  <p:clrMapOvr>
    <a:masterClrMapping/>
  </p:clrMapOvr>
  <p:transition advTm="22012"/>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标题 1"/>
          <p:cNvSpPr>
            <a:spLocks noGrp="1"/>
          </p:cNvSpPr>
          <p:nvPr>
            <p:ph type="title"/>
          </p:nvPr>
        </p:nvSpPr>
        <p:spPr/>
        <p:txBody>
          <a:bodyPr/>
          <a:lstStyle/>
          <a:p>
            <a:pPr eaLnBrk="1" hangingPunct="1"/>
            <a:r>
              <a:rPr lang="en-US" altLang="zh-CN" b="1" dirty="0" smtClean="0">
                <a:solidFill>
                  <a:srgbClr val="0070C0"/>
                </a:solidFill>
                <a:latin typeface="Cambria" panose="02040503050406030204" pitchFamily="18" charset="0"/>
              </a:rPr>
              <a:t>Contribution</a:t>
            </a:r>
            <a:endParaRPr lang="zh-CN" altLang="en-US" b="1" dirty="0" smtClean="0">
              <a:solidFill>
                <a:srgbClr val="0070C0"/>
              </a:solidFill>
              <a:latin typeface="Cambria" panose="02040503050406030204" pitchFamily="18" charset="0"/>
            </a:endParaRPr>
          </a:p>
        </p:txBody>
      </p:sp>
      <p:sp>
        <p:nvSpPr>
          <p:cNvPr id="3" name="灯片编号占位符 2"/>
          <p:cNvSpPr>
            <a:spLocks noGrp="1"/>
          </p:cNvSpPr>
          <p:nvPr>
            <p:ph type="sldNum" sz="quarter" idx="11"/>
          </p:nvPr>
        </p:nvSpPr>
        <p:spPr/>
        <p:txBody>
          <a:bodyPr/>
          <a:lstStyle/>
          <a:p>
            <a:pPr>
              <a:defRPr/>
            </a:pPr>
            <a:fld id="{A45FD141-6F48-4DB0-8ADD-A9FF19E03ACC}" type="slidenum">
              <a:rPr lang="zh-CN" altLang="en-US" smtClean="0">
                <a:solidFill>
                  <a:prstClr val="black">
                    <a:tint val="75000"/>
                  </a:prstClr>
                </a:solidFill>
              </a:rPr>
              <a:pPr>
                <a:defRPr/>
              </a:pPr>
              <a:t>134</a:t>
            </a:fld>
            <a:endParaRPr lang="zh-CN" altLang="en-US">
              <a:solidFill>
                <a:prstClr val="black">
                  <a:tint val="75000"/>
                </a:prstClr>
              </a:solidFill>
            </a:endParaRPr>
          </a:p>
        </p:txBody>
      </p:sp>
      <p:sp>
        <p:nvSpPr>
          <p:cNvPr id="6" name="Content Placeholder 2"/>
          <p:cNvSpPr txBox="1">
            <a:spLocks/>
          </p:cNvSpPr>
          <p:nvPr/>
        </p:nvSpPr>
        <p:spPr>
          <a:xfrm>
            <a:off x="338400" y="1260000"/>
            <a:ext cx="8348400" cy="4395416"/>
          </a:xfrm>
          <a:prstGeom prst="rect">
            <a:avLst/>
          </a:prstGeom>
        </p:spPr>
        <p:txBody>
          <a:bodyPr/>
          <a:lstStyle/>
          <a:p>
            <a:pPr marL="342900" indent="-342900">
              <a:buFont typeface="Wingdings" panose="05000000000000000000" pitchFamily="2" charset="2"/>
              <a:buChar char="l"/>
            </a:pPr>
            <a:r>
              <a:rPr lang="en-US" altLang="zh-CN" sz="2000" b="1" dirty="0" smtClean="0">
                <a:latin typeface="Cambria" panose="02040503050406030204" pitchFamily="18" charset="0"/>
              </a:rPr>
              <a:t>We </a:t>
            </a:r>
            <a:r>
              <a:rPr lang="en-US" altLang="zh-CN" sz="2000" b="1" dirty="0">
                <a:latin typeface="Cambria" panose="02040503050406030204" pitchFamily="18" charset="0"/>
              </a:rPr>
              <a:t>propose a RTP method that enforces </a:t>
            </a:r>
            <a:r>
              <a:rPr lang="en-US" altLang="zh-CN" sz="2000" b="1" dirty="0" smtClean="0">
                <a:latin typeface="Cambria" panose="02040503050406030204" pitchFamily="18" charset="0"/>
              </a:rPr>
              <a:t>users to </a:t>
            </a:r>
            <a:r>
              <a:rPr lang="en-US" altLang="zh-CN" sz="2000" b="1" dirty="0">
                <a:latin typeface="Cambria" panose="02040503050406030204" pitchFamily="18" charset="0"/>
              </a:rPr>
              <a:t>reveal true information in declaring energy demands </a:t>
            </a:r>
            <a:r>
              <a:rPr lang="en-US" altLang="zh-CN" sz="2000" b="1" dirty="0" smtClean="0">
                <a:latin typeface="Cambria" panose="02040503050406030204" pitchFamily="18" charset="0"/>
              </a:rPr>
              <a:t>and consume </a:t>
            </a:r>
            <a:r>
              <a:rPr lang="en-US" altLang="zh-CN" sz="2000" b="1" dirty="0">
                <a:latin typeface="Cambria" panose="02040503050406030204" pitchFamily="18" charset="0"/>
              </a:rPr>
              <a:t>honestly, and meanwhile, encourages the </a:t>
            </a:r>
            <a:r>
              <a:rPr lang="en-US" altLang="zh-CN" sz="2000" b="1" dirty="0" smtClean="0">
                <a:latin typeface="Cambria" panose="02040503050406030204" pitchFamily="18" charset="0"/>
              </a:rPr>
              <a:t>consumption to </a:t>
            </a:r>
            <a:r>
              <a:rPr lang="en-US" altLang="zh-CN" sz="2000" b="1" dirty="0">
                <a:latin typeface="Cambria" panose="02040503050406030204" pitchFamily="18" charset="0"/>
              </a:rPr>
              <a:t>achieve </a:t>
            </a:r>
            <a:r>
              <a:rPr lang="en-US" altLang="zh-CN" sz="2000" b="1" i="1" dirty="0">
                <a:latin typeface="Cambria" panose="02040503050406030204" pitchFamily="18" charset="0"/>
              </a:rPr>
              <a:t>social objectives</a:t>
            </a:r>
            <a:r>
              <a:rPr lang="en-US" altLang="zh-CN" sz="2000" b="1" dirty="0" smtClean="0">
                <a:latin typeface="Cambria" panose="02040503050406030204" pitchFamily="18" charset="0"/>
              </a:rPr>
              <a:t>.</a:t>
            </a:r>
          </a:p>
          <a:p>
            <a:pPr marL="342900" indent="-342900">
              <a:buFont typeface="Wingdings" panose="05000000000000000000" pitchFamily="2" charset="2"/>
              <a:buChar char="l"/>
            </a:pPr>
            <a:endParaRPr lang="en-US" altLang="zh-CN" sz="2000" b="1" dirty="0" smtClean="0">
              <a:solidFill>
                <a:prstClr val="black"/>
              </a:solidFill>
              <a:latin typeface="Cambria" panose="02040503050406030204" pitchFamily="18" charset="0"/>
            </a:endParaRPr>
          </a:p>
          <a:p>
            <a:pPr marL="342900" indent="-342900">
              <a:buFont typeface="Wingdings" panose="05000000000000000000" pitchFamily="2" charset="2"/>
              <a:buChar char="l"/>
            </a:pPr>
            <a:r>
              <a:rPr lang="en-US" altLang="zh-CN" sz="2000" b="1" dirty="0" smtClean="0">
                <a:solidFill>
                  <a:prstClr val="black"/>
                </a:solidFill>
                <a:latin typeface="Cambria" panose="02040503050406030204" pitchFamily="18" charset="0"/>
              </a:rPr>
              <a:t>We apply the AGV mechanism in DSM and enhanced the transfer payment to make to </a:t>
            </a:r>
            <a:r>
              <a:rPr lang="en-US" altLang="zh-CN" sz="2000" b="1" dirty="0">
                <a:latin typeface="Cambria" panose="02040503050406030204" pitchFamily="18" charset="0"/>
              </a:rPr>
              <a:t>relate player’s history to his new </a:t>
            </a:r>
            <a:r>
              <a:rPr lang="en-US" altLang="zh-CN" sz="2000" b="1" dirty="0" smtClean="0">
                <a:latin typeface="Cambria" panose="02040503050406030204" pitchFamily="18" charset="0"/>
              </a:rPr>
              <a:t>payment.</a:t>
            </a:r>
            <a:r>
              <a:rPr lang="en-US" altLang="zh-CN" sz="2000" b="1" dirty="0">
                <a:latin typeface="Cambria" panose="02040503050406030204" pitchFamily="18" charset="0"/>
              </a:rPr>
              <a:t> </a:t>
            </a:r>
            <a:r>
              <a:rPr lang="en-US" altLang="zh-CN" sz="2000" b="1" dirty="0" smtClean="0">
                <a:latin typeface="Cambria" panose="02040503050406030204" pitchFamily="18" charset="0"/>
              </a:rPr>
              <a:t> This incentive mechanism can </a:t>
            </a:r>
            <a:r>
              <a:rPr lang="en-US" altLang="zh-CN" sz="2000" b="1" dirty="0">
                <a:latin typeface="Cambria" panose="02040503050406030204" pitchFamily="18" charset="0"/>
              </a:rPr>
              <a:t>also maximize the </a:t>
            </a:r>
            <a:r>
              <a:rPr lang="en-US" altLang="zh-CN" sz="2000" b="1" dirty="0" smtClean="0">
                <a:latin typeface="Cambria" panose="02040503050406030204" pitchFamily="18" charset="0"/>
              </a:rPr>
              <a:t>expected total </a:t>
            </a:r>
            <a:r>
              <a:rPr lang="en-US" altLang="zh-CN" sz="2000" b="1" dirty="0">
                <a:latin typeface="Cambria" panose="02040503050406030204" pitchFamily="18" charset="0"/>
              </a:rPr>
              <a:t>payoff of all users.</a:t>
            </a:r>
            <a:endParaRPr lang="en-US" altLang="zh-CN" sz="2000" b="1" dirty="0" smtClean="0">
              <a:latin typeface="Cambria" panose="02040503050406030204" pitchFamily="18" charset="0"/>
            </a:endParaRPr>
          </a:p>
          <a:p>
            <a:pPr marL="342900" indent="-342900">
              <a:buFont typeface="Wingdings" panose="05000000000000000000" pitchFamily="2" charset="2"/>
              <a:buChar char="l"/>
            </a:pPr>
            <a:endParaRPr lang="en-US" altLang="zh-CN" sz="2000" b="1" dirty="0" smtClean="0">
              <a:latin typeface="Cambria" panose="02040503050406030204" pitchFamily="18" charset="0"/>
            </a:endParaRPr>
          </a:p>
          <a:p>
            <a:pPr marL="342900" indent="-342900">
              <a:buFont typeface="Wingdings" panose="05000000000000000000" pitchFamily="2" charset="2"/>
              <a:buChar char="l"/>
            </a:pPr>
            <a:r>
              <a:rPr lang="en-US" altLang="zh-CN" sz="2000" b="1" dirty="0">
                <a:latin typeface="Cambria" panose="02040503050406030204" pitchFamily="18" charset="0"/>
              </a:rPr>
              <a:t>T</a:t>
            </a:r>
            <a:r>
              <a:rPr lang="en-US" altLang="zh-CN" sz="2000" b="1" dirty="0" smtClean="0">
                <a:latin typeface="Cambria" panose="02040503050406030204" pitchFamily="18" charset="0"/>
              </a:rPr>
              <a:t>he </a:t>
            </a:r>
            <a:r>
              <a:rPr lang="en-US" altLang="zh-CN" sz="2000" b="1" dirty="0">
                <a:latin typeface="Cambria" panose="02040503050406030204" pitchFamily="18" charset="0"/>
              </a:rPr>
              <a:t>enhanced AGV mechanism can achieve </a:t>
            </a:r>
            <a:r>
              <a:rPr lang="en-US" altLang="zh-CN" sz="2000" b="1" dirty="0" smtClean="0">
                <a:latin typeface="Cambria" panose="02040503050406030204" pitchFamily="18" charset="0"/>
              </a:rPr>
              <a:t>the basic </a:t>
            </a:r>
            <a:r>
              <a:rPr lang="en-US" altLang="zh-CN" sz="2000" b="1" dirty="0">
                <a:latin typeface="Cambria" panose="02040503050406030204" pitchFamily="18" charset="0"/>
              </a:rPr>
              <a:t>qualifications: </a:t>
            </a:r>
            <a:r>
              <a:rPr lang="en-US" altLang="zh-CN" sz="2000" b="1" i="1" dirty="0">
                <a:latin typeface="Cambria" panose="02040503050406030204" pitchFamily="18" charset="0"/>
              </a:rPr>
              <a:t>incentive compatibility</a:t>
            </a:r>
            <a:r>
              <a:rPr lang="en-US" altLang="zh-CN" sz="2000" b="1" dirty="0">
                <a:latin typeface="Cambria" panose="02040503050406030204" pitchFamily="18" charset="0"/>
              </a:rPr>
              <a:t>, </a:t>
            </a:r>
            <a:r>
              <a:rPr lang="en-US" altLang="zh-CN" sz="2000" b="1" i="1" dirty="0">
                <a:latin typeface="Cambria" panose="02040503050406030204" pitchFamily="18" charset="0"/>
              </a:rPr>
              <a:t>individual </a:t>
            </a:r>
            <a:r>
              <a:rPr lang="en-US" altLang="zh-CN" sz="2000" b="1" i="1" dirty="0" smtClean="0">
                <a:latin typeface="Cambria" panose="02040503050406030204" pitchFamily="18" charset="0"/>
              </a:rPr>
              <a:t>rationality </a:t>
            </a:r>
            <a:r>
              <a:rPr lang="en-US" altLang="zh-CN" sz="2000" b="1" dirty="0" smtClean="0">
                <a:latin typeface="Cambria" panose="02040503050406030204" pitchFamily="18" charset="0"/>
              </a:rPr>
              <a:t>and </a:t>
            </a:r>
            <a:r>
              <a:rPr lang="en-US" altLang="zh-CN" sz="2000" b="1" i="1" dirty="0">
                <a:latin typeface="Cambria" panose="02040503050406030204" pitchFamily="18" charset="0"/>
              </a:rPr>
              <a:t>budget balance</a:t>
            </a:r>
            <a:r>
              <a:rPr lang="en-US" altLang="zh-CN" sz="2000" b="1" dirty="0">
                <a:latin typeface="Cambria" panose="02040503050406030204" pitchFamily="18" charset="0"/>
              </a:rPr>
              <a:t>.</a:t>
            </a:r>
            <a:endParaRPr lang="en-US" altLang="zh-CN" sz="2000" b="1" dirty="0">
              <a:solidFill>
                <a:prstClr val="black"/>
              </a:solidFill>
              <a:latin typeface="Cambria" panose="02040503050406030204" pitchFamily="18" charset="0"/>
            </a:endParaRPr>
          </a:p>
          <a:p>
            <a:pPr marL="342900" indent="-342900">
              <a:buFont typeface="Wingdings" panose="05000000000000000000" pitchFamily="2" charset="2"/>
              <a:buChar char="l"/>
            </a:pPr>
            <a:endParaRPr lang="en-US" altLang="zh-CN" sz="2400" dirty="0" smtClean="0">
              <a:solidFill>
                <a:prstClr val="black"/>
              </a:solidFill>
            </a:endParaRPr>
          </a:p>
        </p:txBody>
      </p:sp>
    </p:spTree>
    <p:custDataLst>
      <p:tags r:id="rId1"/>
    </p:custDataLst>
    <p:extLst>
      <p:ext uri="{BB962C8B-B14F-4D97-AF65-F5344CB8AC3E}">
        <p14:creationId xmlns:p14="http://schemas.microsoft.com/office/powerpoint/2010/main" xmlns="" val="1311418145"/>
      </p:ext>
    </p:extLst>
  </p:cSld>
  <p:clrMapOvr>
    <a:masterClrMapping/>
  </p:clrMapOvr>
  <p:transition advTm="2201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2" end="2"/>
                                            </p:txEl>
                                          </p:spTgt>
                                        </p:tgtEl>
                                        <p:attrNameLst>
                                          <p:attrName>style.visibility</p:attrName>
                                        </p:attrNameLst>
                                      </p:cBhvr>
                                      <p:to>
                                        <p:strVal val="visible"/>
                                      </p:to>
                                    </p:set>
                                    <p:animEffect transition="in" filter="fade">
                                      <p:cBhvr>
                                        <p:cTn id="10" dur="500"/>
                                        <p:tgtEl>
                                          <p:spTgt spid="6">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animEffect transition="in" filter="fade">
                                      <p:cBhvr>
                                        <p:cTn id="13"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28A0092B-C50C-407E-A947-70E740481C1C}">
                <a14:useLocalDpi xmlns:a14="http://schemas.microsoft.com/office/drawing/2010/main" xmlns="" val="0"/>
              </a:ext>
            </a:extLst>
          </a:blip>
          <a:srcRect l="4628" t="21034" r="4045" b="34527"/>
          <a:stretch/>
        </p:blipFill>
        <p:spPr>
          <a:xfrm>
            <a:off x="398144" y="1143000"/>
            <a:ext cx="8303262" cy="2861260"/>
          </a:xfrm>
          <a:prstGeom prst="rect">
            <a:avLst/>
          </a:prstGeom>
        </p:spPr>
      </p:pic>
      <p:sp>
        <p:nvSpPr>
          <p:cNvPr id="2" name="标题 1"/>
          <p:cNvSpPr>
            <a:spLocks noGrp="1"/>
          </p:cNvSpPr>
          <p:nvPr>
            <p:ph type="title"/>
          </p:nvPr>
        </p:nvSpPr>
        <p:spPr/>
        <p:txBody>
          <a:bodyPr/>
          <a:lstStyle/>
          <a:p>
            <a:r>
              <a:rPr lang="en-US" altLang="zh-CN" dirty="0"/>
              <a:t>Electricity </a:t>
            </a:r>
            <a:r>
              <a:rPr lang="en-US" altLang="zh-CN" dirty="0" smtClean="0"/>
              <a:t>Market </a:t>
            </a:r>
            <a:r>
              <a:rPr lang="en-US" altLang="zh-CN" dirty="0" smtClean="0">
                <a:ea typeface="Cambria Math" panose="02040503050406030204" pitchFamily="18" charset="0"/>
              </a:rPr>
              <a:t>Model</a:t>
            </a:r>
            <a:endParaRPr lang="zh-CN" altLang="en-US" dirty="0">
              <a:ea typeface="Cambria Math" panose="02040503050406030204" pitchFamily="18" charset="0"/>
            </a:endParaRPr>
          </a:p>
        </p:txBody>
      </p:sp>
      <p:sp>
        <p:nvSpPr>
          <p:cNvPr id="3" name="内容占位符 2"/>
          <p:cNvSpPr>
            <a:spLocks noGrp="1"/>
          </p:cNvSpPr>
          <p:nvPr>
            <p:ph idx="1"/>
          </p:nvPr>
        </p:nvSpPr>
        <p:spPr/>
        <p:txBody>
          <a:bodyPr/>
          <a:lstStyle/>
          <a:p>
            <a:endParaRPr lang="en-US" altLang="zh-CN" b="0" dirty="0" smtClean="0"/>
          </a:p>
          <a:p>
            <a:endParaRPr lang="en-US" altLang="zh-CN" b="0" dirty="0"/>
          </a:p>
          <a:p>
            <a:endParaRPr lang="en-US" altLang="zh-CN" b="0" dirty="0" smtClean="0"/>
          </a:p>
          <a:p>
            <a:endParaRPr lang="en-US" altLang="zh-CN" b="0" dirty="0"/>
          </a:p>
          <a:p>
            <a:endParaRPr lang="en-US" altLang="zh-CN" b="0" dirty="0" smtClean="0"/>
          </a:p>
          <a:p>
            <a:pPr marL="0" indent="0">
              <a:buNone/>
            </a:pPr>
            <a:endParaRPr lang="en-US" altLang="zh-CN" b="0" dirty="0" smtClean="0"/>
          </a:p>
          <a:p>
            <a:pPr>
              <a:lnSpc>
                <a:spcPct val="100000"/>
              </a:lnSpc>
              <a:spcBef>
                <a:spcPts val="600"/>
              </a:spcBef>
              <a:spcAft>
                <a:spcPts val="0"/>
              </a:spcAft>
            </a:pPr>
            <a:r>
              <a:rPr lang="en-US" altLang="zh-CN" sz="2000" b="0" dirty="0" smtClean="0">
                <a:latin typeface="Calibri" panose="020F0502020204030204" pitchFamily="34" charset="0"/>
              </a:rPr>
              <a:t>The power </a:t>
            </a:r>
            <a:r>
              <a:rPr lang="en-US" altLang="zh-CN" sz="2000" b="0" dirty="0">
                <a:latin typeface="Calibri" panose="020F0502020204030204" pitchFamily="34" charset="0"/>
              </a:rPr>
              <a:t>generators and </a:t>
            </a:r>
            <a:r>
              <a:rPr lang="en-US" altLang="zh-CN" sz="2000" b="0" dirty="0" smtClean="0">
                <a:latin typeface="Calibri" panose="020F0502020204030204" pitchFamily="34" charset="0"/>
              </a:rPr>
              <a:t>the energy providers are </a:t>
            </a:r>
            <a:r>
              <a:rPr lang="en-US" altLang="zh-CN" sz="2000" b="0" dirty="0">
                <a:latin typeface="Calibri" panose="020F0502020204030204" pitchFamily="34" charset="0"/>
              </a:rPr>
              <a:t>linked to the wholesale market. </a:t>
            </a:r>
            <a:endParaRPr lang="en-US" altLang="zh-CN" sz="2000" b="0" dirty="0" smtClean="0">
              <a:latin typeface="Calibri" panose="020F0502020204030204" pitchFamily="34" charset="0"/>
            </a:endParaRPr>
          </a:p>
          <a:p>
            <a:pPr>
              <a:lnSpc>
                <a:spcPct val="100000"/>
              </a:lnSpc>
              <a:spcBef>
                <a:spcPts val="600"/>
              </a:spcBef>
              <a:spcAft>
                <a:spcPts val="0"/>
              </a:spcAft>
            </a:pPr>
            <a:r>
              <a:rPr lang="en-US" altLang="zh-CN" sz="2000" b="0" dirty="0" smtClean="0">
                <a:latin typeface="Calibri" panose="020F0502020204030204" pitchFamily="34" charset="0"/>
              </a:rPr>
              <a:t>Each </a:t>
            </a:r>
            <a:r>
              <a:rPr lang="en-US" altLang="zh-CN" sz="2000" b="0" dirty="0">
                <a:latin typeface="Calibri" panose="020F0502020204030204" pitchFamily="34" charset="0"/>
              </a:rPr>
              <a:t>energy </a:t>
            </a:r>
            <a:r>
              <a:rPr lang="en-US" altLang="zh-CN" sz="2000" b="0" dirty="0" smtClean="0">
                <a:latin typeface="Calibri" panose="020F0502020204030204" pitchFamily="34" charset="0"/>
              </a:rPr>
              <a:t>provider serves </a:t>
            </a:r>
            <a:r>
              <a:rPr lang="en-US" altLang="zh-CN" sz="2000" b="0" dirty="0">
                <a:latin typeface="Calibri" panose="020F0502020204030204" pitchFamily="34" charset="0"/>
              </a:rPr>
              <a:t>several load subscribers or users. </a:t>
            </a:r>
            <a:endParaRPr lang="en-US" altLang="zh-CN" sz="2000" b="0" dirty="0" smtClean="0">
              <a:latin typeface="Calibri" panose="020F0502020204030204" pitchFamily="34" charset="0"/>
            </a:endParaRPr>
          </a:p>
          <a:p>
            <a:pPr>
              <a:lnSpc>
                <a:spcPct val="100000"/>
              </a:lnSpc>
              <a:spcBef>
                <a:spcPts val="600"/>
              </a:spcBef>
              <a:spcAft>
                <a:spcPts val="0"/>
              </a:spcAft>
            </a:pPr>
            <a:r>
              <a:rPr lang="en-US" altLang="zh-CN" sz="2000" b="0" dirty="0" smtClean="0">
                <a:latin typeface="Calibri" panose="020F0502020204030204" pitchFamily="34" charset="0"/>
              </a:rPr>
              <a:t>For each </a:t>
            </a:r>
            <a:r>
              <a:rPr lang="en-US" altLang="zh-CN" sz="2000" b="0" dirty="0">
                <a:latin typeface="Calibri" panose="020F0502020204030204" pitchFamily="34" charset="0"/>
              </a:rPr>
              <a:t>user, the </a:t>
            </a:r>
            <a:r>
              <a:rPr lang="en-US" altLang="zh-CN" sz="2000" i="1" dirty="0">
                <a:latin typeface="Calibri" panose="020F0502020204030204" pitchFamily="34" charset="0"/>
              </a:rPr>
              <a:t>smart meter </a:t>
            </a:r>
            <a:r>
              <a:rPr lang="en-US" altLang="zh-CN" sz="2000" b="0" dirty="0">
                <a:latin typeface="Calibri" panose="020F0502020204030204" pitchFamily="34" charset="0"/>
              </a:rPr>
              <a:t>contains a communication </a:t>
            </a:r>
            <a:r>
              <a:rPr lang="en-US" altLang="zh-CN" sz="2000" b="0" dirty="0" smtClean="0">
                <a:latin typeface="Calibri" panose="020F0502020204030204" pitchFamily="34" charset="0"/>
              </a:rPr>
              <a:t>terminal and </a:t>
            </a:r>
            <a:r>
              <a:rPr lang="en-US" altLang="zh-CN" sz="2000" b="0" dirty="0">
                <a:latin typeface="Calibri" panose="020F0502020204030204" pitchFamily="34" charset="0"/>
              </a:rPr>
              <a:t>can collect user’s consumption information.</a:t>
            </a:r>
            <a:endParaRPr lang="en-US" altLang="zh-CN" sz="2000" dirty="0" smtClean="0">
              <a:latin typeface="Calibri" panose="020F0502020204030204" pitchFamily="34" charset="0"/>
            </a:endParaRPr>
          </a:p>
        </p:txBody>
      </p:sp>
      <p:sp>
        <p:nvSpPr>
          <p:cNvPr id="5" name="灯片编号占位符 4"/>
          <p:cNvSpPr>
            <a:spLocks noGrp="1"/>
          </p:cNvSpPr>
          <p:nvPr>
            <p:ph type="sldNum" sz="quarter" idx="11"/>
          </p:nvPr>
        </p:nvSpPr>
        <p:spPr/>
        <p:txBody>
          <a:bodyPr/>
          <a:lstStyle/>
          <a:p>
            <a:fld id="{DC226F1E-4A84-42EA-BFC3-1AD367F1BA89}" type="slidenum">
              <a:rPr lang="zh-CN" altLang="en-US" smtClean="0"/>
              <a:pPr/>
              <a:t>135</a:t>
            </a:fld>
            <a:endParaRPr lang="zh-CN" altLang="en-US"/>
          </a:p>
        </p:txBody>
      </p:sp>
      <p:sp>
        <p:nvSpPr>
          <p:cNvPr id="6" name="矩形 5"/>
          <p:cNvSpPr/>
          <p:nvPr/>
        </p:nvSpPr>
        <p:spPr>
          <a:xfrm>
            <a:off x="2601706" y="4048194"/>
            <a:ext cx="3634200" cy="369332"/>
          </a:xfrm>
          <a:prstGeom prst="rect">
            <a:avLst/>
          </a:prstGeom>
        </p:spPr>
        <p:txBody>
          <a:bodyPr wrap="none">
            <a:spAutoFit/>
          </a:bodyPr>
          <a:lstStyle/>
          <a:p>
            <a:r>
              <a:rPr lang="en-US" altLang="zh-CN" b="1" dirty="0">
                <a:latin typeface="Cambria" panose="02040503050406030204" pitchFamily="18" charset="0"/>
              </a:rPr>
              <a:t>Fig. </a:t>
            </a:r>
            <a:r>
              <a:rPr lang="en-US" altLang="zh-CN" b="1" dirty="0" smtClean="0">
                <a:latin typeface="Cambria" panose="02040503050406030204" pitchFamily="18" charset="0"/>
              </a:rPr>
              <a:t>19 Electricity market in DSM</a:t>
            </a:r>
            <a:endParaRPr lang="zh-CN" altLang="en-US" dirty="0"/>
          </a:p>
        </p:txBody>
      </p:sp>
    </p:spTree>
    <p:extLst>
      <p:ext uri="{BB962C8B-B14F-4D97-AF65-F5344CB8AC3E}">
        <p14:creationId xmlns:p14="http://schemas.microsoft.com/office/powerpoint/2010/main" xmlns="" val="2773834860"/>
      </p:ext>
    </p:extLst>
  </p:cSld>
  <p:clrMapOvr>
    <a:masterClrMapping/>
  </p:clrMapOvr>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b="1" i="1" dirty="0" smtClean="0">
                <a:ea typeface="Cambria Math" panose="02040503050406030204" pitchFamily="18" charset="0"/>
              </a:rPr>
              <a:t>System Model</a:t>
            </a:r>
            <a:endParaRPr lang="zh-CN" altLang="en-US" b="1" i="1" dirty="0"/>
          </a:p>
        </p:txBody>
      </p:sp>
      <p:sp>
        <p:nvSpPr>
          <p:cNvPr id="3" name="内容占位符 2"/>
          <p:cNvSpPr>
            <a:spLocks noGrp="1"/>
          </p:cNvSpPr>
          <p:nvPr>
            <p:ph idx="1"/>
          </p:nvPr>
        </p:nvSpPr>
        <p:spPr>
          <a:xfrm>
            <a:off x="336550" y="1260000"/>
            <a:ext cx="8426450" cy="5181600"/>
          </a:xfrm>
        </p:spPr>
        <p:txBody>
          <a:bodyPr>
            <a:normAutofit/>
          </a:bodyPr>
          <a:lstStyle/>
          <a:p>
            <a:r>
              <a:rPr lang="en-US" altLang="zh-CN" i="1" dirty="0" smtClean="0"/>
              <a:t>Basic definitions</a:t>
            </a:r>
          </a:p>
          <a:p>
            <a:r>
              <a:rPr lang="en-US" altLang="zh-CN" sz="2400" b="0" i="1" dirty="0">
                <a:latin typeface="Calibri" panose="020F0502020204030204" pitchFamily="34" charset="0"/>
              </a:rPr>
              <a:t>User: </a:t>
            </a:r>
            <a:r>
              <a:rPr lang="en-US" altLang="zh-CN" sz="2400" b="0" dirty="0">
                <a:latin typeface="Calibri" panose="020F0502020204030204" pitchFamily="34" charset="0"/>
              </a:rPr>
              <a:t>Let      </a:t>
            </a:r>
            <a:r>
              <a:rPr lang="en-US" altLang="zh-CN" sz="2400" b="0" i="1" dirty="0">
                <a:latin typeface="Calibri" panose="020F0502020204030204" pitchFamily="34" charset="0"/>
              </a:rPr>
              <a:t> </a:t>
            </a:r>
            <a:r>
              <a:rPr lang="en-US" altLang="zh-CN" sz="2400" b="0" dirty="0">
                <a:latin typeface="Calibri" panose="020F0502020204030204" pitchFamily="34" charset="0"/>
              </a:rPr>
              <a:t>denote the set of all users, and we have               </a:t>
            </a:r>
            <a:r>
              <a:rPr lang="en-US" altLang="zh-CN" sz="2400" b="0" dirty="0" smtClean="0">
                <a:latin typeface="Calibri" panose="020F0502020204030204" pitchFamily="34" charset="0"/>
              </a:rPr>
              <a:t>.</a:t>
            </a:r>
            <a:endParaRPr lang="en-US" altLang="zh-CN" sz="2400" b="0" dirty="0">
              <a:latin typeface="Calibri" panose="020F0502020204030204" pitchFamily="34" charset="0"/>
            </a:endParaRPr>
          </a:p>
          <a:p>
            <a:r>
              <a:rPr lang="en-US" altLang="zh-CN" sz="2400" b="0" i="1" dirty="0">
                <a:latin typeface="Calibri" panose="020F0502020204030204" pitchFamily="34" charset="0"/>
              </a:rPr>
              <a:t>Time Slot: </a:t>
            </a:r>
            <a:r>
              <a:rPr lang="en-US" altLang="zh-CN" sz="2400" b="0" dirty="0">
                <a:latin typeface="Calibri" panose="020F0502020204030204" pitchFamily="34" charset="0"/>
              </a:rPr>
              <a:t>Let </a:t>
            </a:r>
            <a:r>
              <a:rPr lang="en-US" altLang="zh-CN" sz="2400" b="0" i="1" dirty="0">
                <a:latin typeface="Calibri" panose="020F0502020204030204" pitchFamily="34" charset="0"/>
              </a:rPr>
              <a:t>    </a:t>
            </a:r>
            <a:r>
              <a:rPr lang="en-US" altLang="zh-CN" sz="2400" b="0" dirty="0">
                <a:latin typeface="Calibri" panose="020F0502020204030204" pitchFamily="34" charset="0"/>
              </a:rPr>
              <a:t>denote the set of all time slots. We have       </a:t>
            </a:r>
            <a:r>
              <a:rPr lang="en-US" altLang="zh-CN" sz="2400" b="0" dirty="0" smtClean="0">
                <a:latin typeface="Calibri" panose="020F0502020204030204" pitchFamily="34" charset="0"/>
              </a:rPr>
              <a:t>    . </a:t>
            </a:r>
            <a:endParaRPr lang="en-US" altLang="zh-CN" sz="2400" b="0" i="1" dirty="0">
              <a:latin typeface="Calibri" panose="020F0502020204030204" pitchFamily="34" charset="0"/>
            </a:endParaRPr>
          </a:p>
          <a:p>
            <a:r>
              <a:rPr lang="en-US" altLang="zh-CN" sz="2400" b="0" i="1" dirty="0">
                <a:latin typeface="Calibri" panose="020F0502020204030204" pitchFamily="34" charset="0"/>
              </a:rPr>
              <a:t>Consumption Boundary: </a:t>
            </a:r>
            <a:r>
              <a:rPr lang="en-US" altLang="zh-CN" sz="2400" b="0" dirty="0">
                <a:latin typeface="Calibri" panose="020F0502020204030204" pitchFamily="34" charset="0"/>
              </a:rPr>
              <a:t>Let </a:t>
            </a:r>
            <a:r>
              <a:rPr lang="en-US" altLang="zh-CN" sz="2400" b="0" i="1" dirty="0" err="1">
                <a:latin typeface="Calibri" panose="020F0502020204030204" pitchFamily="34" charset="0"/>
              </a:rPr>
              <a:t>M</a:t>
            </a:r>
            <a:r>
              <a:rPr lang="en-US" altLang="zh-CN" sz="2400" b="0" i="1" baseline="-25000" dirty="0" err="1">
                <a:latin typeface="Calibri" panose="020F0502020204030204" pitchFamily="34" charset="0"/>
              </a:rPr>
              <a:t>n</a:t>
            </a:r>
            <a:r>
              <a:rPr lang="en-US" altLang="zh-CN" sz="2400" b="0" i="1" baseline="30000" dirty="0" err="1">
                <a:latin typeface="Calibri" panose="020F0502020204030204" pitchFamily="34" charset="0"/>
              </a:rPr>
              <a:t>k</a:t>
            </a:r>
            <a:r>
              <a:rPr lang="en-US" altLang="zh-CN" sz="2400" b="0" i="1" dirty="0">
                <a:latin typeface="Calibri" panose="020F0502020204030204" pitchFamily="34" charset="0"/>
              </a:rPr>
              <a:t> </a:t>
            </a:r>
            <a:r>
              <a:rPr lang="en-US" altLang="zh-CN" sz="2400" b="0" dirty="0">
                <a:latin typeface="Calibri" panose="020F0502020204030204" pitchFamily="34" charset="0"/>
              </a:rPr>
              <a:t>and </a:t>
            </a:r>
            <a:r>
              <a:rPr lang="en-US" altLang="zh-CN" sz="2400" b="0" i="1" dirty="0" err="1">
                <a:latin typeface="Calibri" panose="020F0502020204030204" pitchFamily="34" charset="0"/>
              </a:rPr>
              <a:t>m</a:t>
            </a:r>
            <a:r>
              <a:rPr lang="en-US" altLang="zh-CN" sz="2400" b="0" i="1" baseline="-25000" dirty="0" err="1">
                <a:latin typeface="Calibri" panose="020F0502020204030204" pitchFamily="34" charset="0"/>
              </a:rPr>
              <a:t>n</a:t>
            </a:r>
            <a:r>
              <a:rPr lang="en-US" altLang="zh-CN" sz="2400" b="0" i="1" baseline="30000" dirty="0" err="1">
                <a:latin typeface="Calibri" panose="020F0502020204030204" pitchFamily="34" charset="0"/>
              </a:rPr>
              <a:t>k</a:t>
            </a:r>
            <a:r>
              <a:rPr lang="en-US" altLang="zh-CN" sz="2400" b="0" i="1" dirty="0">
                <a:latin typeface="Calibri" panose="020F0502020204030204" pitchFamily="34" charset="0"/>
              </a:rPr>
              <a:t> </a:t>
            </a:r>
            <a:r>
              <a:rPr lang="en-US" altLang="zh-CN" sz="2400" b="0" dirty="0">
                <a:latin typeface="Calibri" panose="020F0502020204030204" pitchFamily="34" charset="0"/>
              </a:rPr>
              <a:t>denote the maximum and minimum power consumptions for each user, respectively</a:t>
            </a:r>
            <a:r>
              <a:rPr lang="en-US" altLang="zh-CN" sz="2400" b="0" dirty="0" smtClean="0">
                <a:latin typeface="Calibri" panose="020F0502020204030204" pitchFamily="34" charset="0"/>
              </a:rPr>
              <a:t>.</a:t>
            </a:r>
            <a:endParaRPr lang="en-US" altLang="zh-CN" sz="2400" b="0" dirty="0">
              <a:latin typeface="Calibri" panose="020F0502020204030204" pitchFamily="34" charset="0"/>
            </a:endParaRPr>
          </a:p>
          <a:p>
            <a:r>
              <a:rPr lang="en-US" altLang="zh-CN" sz="2400" b="0" i="1" dirty="0">
                <a:latin typeface="Calibri" panose="020F0502020204030204" pitchFamily="34" charset="0"/>
              </a:rPr>
              <a:t>Consumption: </a:t>
            </a:r>
            <a:r>
              <a:rPr lang="en-US" altLang="zh-CN" sz="2400" b="0" dirty="0">
                <a:latin typeface="Calibri" panose="020F0502020204030204" pitchFamily="34" charset="0"/>
              </a:rPr>
              <a:t>Let </a:t>
            </a:r>
            <a:r>
              <a:rPr lang="en-US" altLang="zh-CN" sz="2400" b="0" i="1" dirty="0" err="1">
                <a:latin typeface="Calibri" panose="020F0502020204030204" pitchFamily="34" charset="0"/>
              </a:rPr>
              <a:t>x</a:t>
            </a:r>
            <a:r>
              <a:rPr lang="en-US" altLang="zh-CN" sz="2400" b="0" i="1" baseline="-25000" dirty="0" err="1">
                <a:latin typeface="Calibri" panose="020F0502020204030204" pitchFamily="34" charset="0"/>
              </a:rPr>
              <a:t>n</a:t>
            </a:r>
            <a:r>
              <a:rPr lang="en-US" altLang="zh-CN" sz="2400" b="0" i="1" baseline="30000" dirty="0" err="1">
                <a:latin typeface="Calibri" panose="020F0502020204030204" pitchFamily="34" charset="0"/>
              </a:rPr>
              <a:t>k</a:t>
            </a:r>
            <a:r>
              <a:rPr lang="en-US" altLang="zh-CN" sz="2400" b="0" i="1" dirty="0">
                <a:latin typeface="Calibri" panose="020F0502020204030204" pitchFamily="34" charset="0"/>
              </a:rPr>
              <a:t> </a:t>
            </a:r>
            <a:r>
              <a:rPr lang="en-US" altLang="zh-CN" sz="2400" b="0" dirty="0">
                <a:latin typeface="Calibri" panose="020F0502020204030204" pitchFamily="34" charset="0"/>
              </a:rPr>
              <a:t>denote the power consumption of user </a:t>
            </a:r>
            <a:r>
              <a:rPr lang="en-US" altLang="zh-CN" sz="2400" b="0" i="1" dirty="0">
                <a:latin typeface="Calibri" panose="020F0502020204030204" pitchFamily="34" charset="0"/>
              </a:rPr>
              <a:t>n </a:t>
            </a:r>
            <a:r>
              <a:rPr lang="en-US" altLang="zh-CN" sz="2400" b="0" dirty="0">
                <a:latin typeface="Calibri" panose="020F0502020204030204" pitchFamily="34" charset="0"/>
              </a:rPr>
              <a:t>in time slot </a:t>
            </a:r>
            <a:r>
              <a:rPr lang="en-US" altLang="zh-CN" sz="2400" b="0" i="1" dirty="0">
                <a:latin typeface="Calibri" panose="020F0502020204030204" pitchFamily="34" charset="0"/>
              </a:rPr>
              <a:t>k</a:t>
            </a:r>
            <a:r>
              <a:rPr lang="en-US" altLang="zh-CN" sz="2400" b="0" dirty="0" smtClean="0">
                <a:latin typeface="Calibri" panose="020F0502020204030204" pitchFamily="34" charset="0"/>
              </a:rPr>
              <a:t>.</a:t>
            </a:r>
          </a:p>
          <a:p>
            <a:r>
              <a:rPr lang="en-US" altLang="zh-CN" i="1" dirty="0"/>
              <a:t>Energy Cost Model</a:t>
            </a:r>
          </a:p>
          <a:p>
            <a:pPr algn="ctr"/>
            <a:r>
              <a:rPr lang="en-US" altLang="zh-CN" i="1" dirty="0" err="1" smtClean="0"/>
              <a:t>C</a:t>
            </a:r>
            <a:r>
              <a:rPr lang="en-US" altLang="zh-CN" i="1" baseline="-25000" dirty="0" err="1" smtClean="0"/>
              <a:t>k</a:t>
            </a:r>
            <a:r>
              <a:rPr lang="en-US" altLang="zh-CN" dirty="0" smtClean="0"/>
              <a:t>(</a:t>
            </a:r>
            <a:r>
              <a:rPr lang="en-US" altLang="zh-CN" i="1" dirty="0" err="1" smtClean="0"/>
              <a:t>L</a:t>
            </a:r>
            <a:r>
              <a:rPr lang="en-US" altLang="zh-CN" i="1" baseline="-25000" dirty="0" err="1" smtClean="0"/>
              <a:t>k</a:t>
            </a:r>
            <a:r>
              <a:rPr lang="en-US" altLang="zh-CN" dirty="0"/>
              <a:t>) = </a:t>
            </a:r>
            <a:r>
              <a:rPr lang="en-US" altLang="zh-CN" i="1" dirty="0" smtClean="0"/>
              <a:t>h</a:t>
            </a:r>
            <a:r>
              <a:rPr lang="en-US" altLang="zh-CN" i="1" baseline="-25000" dirty="0" smtClean="0"/>
              <a:t>k</a:t>
            </a:r>
            <a:r>
              <a:rPr lang="en-US" altLang="zh-CN" baseline="-25000" dirty="0" smtClean="0"/>
              <a:t>1</a:t>
            </a:r>
            <a:r>
              <a:rPr lang="en-US" altLang="zh-CN" i="1" dirty="0" smtClean="0"/>
              <a:t>L</a:t>
            </a:r>
            <a:r>
              <a:rPr lang="en-US" altLang="zh-CN" i="1" baseline="-25000" dirty="0" smtClean="0"/>
              <a:t>k</a:t>
            </a:r>
            <a:r>
              <a:rPr lang="en-US" altLang="zh-CN" baseline="30000" dirty="0" smtClean="0"/>
              <a:t>2</a:t>
            </a:r>
            <a:r>
              <a:rPr lang="en-US" altLang="zh-CN" i="1" dirty="0" smtClean="0"/>
              <a:t> </a:t>
            </a:r>
            <a:r>
              <a:rPr lang="en-US" altLang="zh-CN" dirty="0"/>
              <a:t>+ </a:t>
            </a:r>
            <a:r>
              <a:rPr lang="en-US" altLang="zh-CN" i="1" dirty="0" smtClean="0"/>
              <a:t>h</a:t>
            </a:r>
            <a:r>
              <a:rPr lang="en-US" altLang="zh-CN" i="1" baseline="-25000" dirty="0" smtClean="0"/>
              <a:t>k</a:t>
            </a:r>
            <a:r>
              <a:rPr lang="en-US" altLang="zh-CN" baseline="-25000" dirty="0" smtClean="0"/>
              <a:t>2</a:t>
            </a:r>
            <a:r>
              <a:rPr lang="en-US" altLang="zh-CN" i="1" dirty="0" smtClean="0"/>
              <a:t>L</a:t>
            </a:r>
            <a:r>
              <a:rPr lang="en-US" altLang="zh-CN" i="1" baseline="-25000" dirty="0" smtClean="0"/>
              <a:t>k</a:t>
            </a:r>
            <a:r>
              <a:rPr lang="en-US" altLang="zh-CN" i="1" dirty="0" smtClean="0"/>
              <a:t> </a:t>
            </a:r>
            <a:r>
              <a:rPr lang="en-US" altLang="zh-CN" dirty="0"/>
              <a:t>+ </a:t>
            </a:r>
            <a:r>
              <a:rPr lang="en-US" altLang="zh-CN" i="1" dirty="0"/>
              <a:t>h</a:t>
            </a:r>
            <a:r>
              <a:rPr lang="en-US" altLang="zh-CN" i="1" baseline="-25000" dirty="0"/>
              <a:t>k</a:t>
            </a:r>
            <a:r>
              <a:rPr lang="en-US" altLang="zh-CN" baseline="-25000" dirty="0"/>
              <a:t>3</a:t>
            </a:r>
            <a:endParaRPr lang="en-US" altLang="zh-CN" dirty="0"/>
          </a:p>
          <a:p>
            <a:pPr marL="0" lvl="1" indent="0">
              <a:lnSpc>
                <a:spcPct val="95000"/>
              </a:lnSpc>
              <a:spcBef>
                <a:spcPct val="25000"/>
              </a:spcBef>
              <a:spcAft>
                <a:spcPct val="15000"/>
              </a:spcAft>
              <a:buSzPct val="75000"/>
              <a:buNone/>
            </a:pPr>
            <a:r>
              <a:rPr lang="en-US" altLang="zh-CN" dirty="0">
                <a:latin typeface="Calibri" panose="020F0502020204030204" pitchFamily="34" charset="0"/>
              </a:rPr>
              <a:t>where </a:t>
            </a:r>
            <a:r>
              <a:rPr lang="en-US" altLang="zh-CN" i="1" dirty="0">
                <a:latin typeface="Calibri" panose="020F0502020204030204" pitchFamily="34" charset="0"/>
              </a:rPr>
              <a:t>h</a:t>
            </a:r>
            <a:r>
              <a:rPr lang="en-US" altLang="zh-CN" i="1" baseline="-25000" dirty="0">
                <a:latin typeface="Calibri" panose="020F0502020204030204" pitchFamily="34" charset="0"/>
              </a:rPr>
              <a:t>k</a:t>
            </a:r>
            <a:r>
              <a:rPr lang="en-US" altLang="zh-CN" baseline="-25000" dirty="0">
                <a:latin typeface="Calibri" panose="020F0502020204030204" pitchFamily="34" charset="0"/>
              </a:rPr>
              <a:t>1</a:t>
            </a:r>
            <a:r>
              <a:rPr lang="en-US" altLang="zh-CN" dirty="0">
                <a:latin typeface="Calibri" panose="020F0502020204030204" pitchFamily="34" charset="0"/>
              </a:rPr>
              <a:t> </a:t>
            </a:r>
            <a:r>
              <a:rPr lang="en-US" altLang="zh-CN" i="1" dirty="0">
                <a:latin typeface="Calibri" panose="020F0502020204030204" pitchFamily="34" charset="0"/>
              </a:rPr>
              <a:t>≥ </a:t>
            </a:r>
            <a:r>
              <a:rPr lang="en-US" altLang="zh-CN" dirty="0">
                <a:latin typeface="Calibri" panose="020F0502020204030204" pitchFamily="34" charset="0"/>
              </a:rPr>
              <a:t>0, </a:t>
            </a:r>
            <a:r>
              <a:rPr lang="en-US" altLang="zh-CN" i="1" dirty="0">
                <a:latin typeface="Calibri" panose="020F0502020204030204" pitchFamily="34" charset="0"/>
              </a:rPr>
              <a:t>h</a:t>
            </a:r>
            <a:r>
              <a:rPr lang="en-US" altLang="zh-CN" i="1" baseline="-25000" dirty="0">
                <a:latin typeface="Calibri" panose="020F0502020204030204" pitchFamily="34" charset="0"/>
              </a:rPr>
              <a:t>k</a:t>
            </a:r>
            <a:r>
              <a:rPr lang="en-US" altLang="zh-CN" baseline="-25000" dirty="0">
                <a:latin typeface="Calibri" panose="020F0502020204030204" pitchFamily="34" charset="0"/>
              </a:rPr>
              <a:t>2</a:t>
            </a:r>
            <a:r>
              <a:rPr lang="en-US" altLang="zh-CN" dirty="0">
                <a:latin typeface="Calibri" panose="020F0502020204030204" pitchFamily="34" charset="0"/>
              </a:rPr>
              <a:t> </a:t>
            </a:r>
            <a:r>
              <a:rPr lang="en-US" altLang="zh-CN" i="1" dirty="0">
                <a:latin typeface="Calibri" panose="020F0502020204030204" pitchFamily="34" charset="0"/>
              </a:rPr>
              <a:t>≥ </a:t>
            </a:r>
            <a:r>
              <a:rPr lang="en-US" altLang="zh-CN" dirty="0">
                <a:latin typeface="Calibri" panose="020F0502020204030204" pitchFamily="34" charset="0"/>
              </a:rPr>
              <a:t>0, and </a:t>
            </a:r>
            <a:r>
              <a:rPr lang="en-US" altLang="zh-CN" i="1" dirty="0">
                <a:latin typeface="Calibri" panose="020F0502020204030204" pitchFamily="34" charset="0"/>
              </a:rPr>
              <a:t>h</a:t>
            </a:r>
            <a:r>
              <a:rPr lang="en-US" altLang="zh-CN" i="1" baseline="-25000" dirty="0">
                <a:latin typeface="Calibri" panose="020F0502020204030204" pitchFamily="34" charset="0"/>
              </a:rPr>
              <a:t>k</a:t>
            </a:r>
            <a:r>
              <a:rPr lang="en-US" altLang="zh-CN" baseline="-25000" dirty="0">
                <a:latin typeface="Calibri" panose="020F0502020204030204" pitchFamily="34" charset="0"/>
              </a:rPr>
              <a:t>3</a:t>
            </a:r>
            <a:r>
              <a:rPr lang="en-US" altLang="zh-CN" dirty="0">
                <a:latin typeface="Calibri" panose="020F0502020204030204" pitchFamily="34" charset="0"/>
              </a:rPr>
              <a:t> </a:t>
            </a:r>
            <a:r>
              <a:rPr lang="en-US" altLang="zh-CN" i="1" dirty="0">
                <a:latin typeface="Calibri" panose="020F0502020204030204" pitchFamily="34" charset="0"/>
              </a:rPr>
              <a:t>≥ </a:t>
            </a:r>
            <a:r>
              <a:rPr lang="en-US" altLang="zh-CN" dirty="0">
                <a:latin typeface="Calibri" panose="020F0502020204030204" pitchFamily="34" charset="0"/>
              </a:rPr>
              <a:t>0 are the fixed parameters.</a:t>
            </a:r>
            <a:endParaRPr lang="en-US" altLang="zh-CN" i="1" dirty="0">
              <a:latin typeface="Calibri" panose="020F0502020204030204" pitchFamily="34" charset="0"/>
            </a:endParaRPr>
          </a:p>
          <a:p>
            <a:endParaRPr lang="en-US" altLang="zh-CN" sz="2400" b="0" dirty="0">
              <a:latin typeface="+mn-lt"/>
            </a:endParaRPr>
          </a:p>
        </p:txBody>
      </p:sp>
      <p:sp>
        <p:nvSpPr>
          <p:cNvPr id="4" name="灯片编号占位符 3"/>
          <p:cNvSpPr>
            <a:spLocks noGrp="1"/>
          </p:cNvSpPr>
          <p:nvPr>
            <p:ph type="sldNum" sz="quarter" idx="11"/>
          </p:nvPr>
        </p:nvSpPr>
        <p:spPr/>
        <p:txBody>
          <a:bodyPr/>
          <a:lstStyle/>
          <a:p>
            <a:fld id="{DC226F1E-4A84-42EA-BFC3-1AD367F1BA89}" type="slidenum">
              <a:rPr lang="zh-CN" altLang="en-US" smtClean="0"/>
              <a:pPr/>
              <a:t>136</a:t>
            </a:fld>
            <a:endParaRPr lang="zh-CN" altLang="en-US"/>
          </a:p>
        </p:txBody>
      </p:sp>
      <p:graphicFrame>
        <p:nvGraphicFramePr>
          <p:cNvPr id="14" name="对象 13"/>
          <p:cNvGraphicFramePr>
            <a:graphicFrameLocks noChangeAspect="1"/>
          </p:cNvGraphicFramePr>
          <p:nvPr>
            <p:extLst/>
          </p:nvPr>
        </p:nvGraphicFramePr>
        <p:xfrm>
          <a:off x="2590800" y="2209801"/>
          <a:ext cx="914400" cy="179388"/>
        </p:xfrm>
        <a:graphic>
          <a:graphicData uri="http://schemas.openxmlformats.org/presentationml/2006/ole">
            <p:oleObj spid="_x0000_s64553" name="Equation" r:id="rId3" imgW="428207" imgH="666100" progId="">
              <p:embed/>
            </p:oleObj>
          </a:graphicData>
        </a:graphic>
      </p:graphicFrame>
      <p:sp>
        <p:nvSpPr>
          <p:cNvPr id="17" name="Rectangle 14"/>
          <p:cNvSpPr>
            <a:spLocks noChangeArrowheads="1"/>
          </p:cNvSpPr>
          <p:nvPr/>
        </p:nvSpPr>
        <p:spPr bwMode="auto">
          <a:xfrm>
            <a:off x="-1524000" y="-184666"/>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9" name="Rectangle 16"/>
          <p:cNvSpPr>
            <a:spLocks noChangeArrowheads="1"/>
          </p:cNvSpPr>
          <p:nvPr/>
        </p:nvSpPr>
        <p:spPr bwMode="auto">
          <a:xfrm>
            <a:off x="-1524000" y="-184666"/>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5" name="图片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327876" y="1837073"/>
            <a:ext cx="961241" cy="307597"/>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7804009" y="2311752"/>
            <a:ext cx="958991" cy="303248"/>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xmlns="" val="0"/>
              </a:ext>
            </a:extLst>
          </a:blip>
          <a:srcRect l="65291" t="-3210" r="4928"/>
          <a:stretch/>
        </p:blipFill>
        <p:spPr>
          <a:xfrm>
            <a:off x="1996130" y="1837073"/>
            <a:ext cx="285516" cy="316631"/>
          </a:xfrm>
          <a:prstGeom prst="rect">
            <a:avLst/>
          </a:prstGeom>
        </p:spPr>
      </p:pic>
      <p:pic>
        <p:nvPicPr>
          <p:cNvPr id="13" name="图片 12"/>
          <p:cNvPicPr>
            <a:picLocks noChangeAspect="1"/>
          </p:cNvPicPr>
          <p:nvPr/>
        </p:nvPicPr>
        <p:blipFill rotWithShape="1">
          <a:blip r:embed="rId6" cstate="print">
            <a:extLst>
              <a:ext uri="{28A0092B-C50C-407E-A947-70E740481C1C}">
                <a14:useLocalDpi xmlns:a14="http://schemas.microsoft.com/office/drawing/2010/main" xmlns="" val="0"/>
              </a:ext>
            </a:extLst>
          </a:blip>
          <a:srcRect l="73395" t="-14680" r="5279" b="6775"/>
          <a:stretch/>
        </p:blipFill>
        <p:spPr>
          <a:xfrm>
            <a:off x="2550459" y="2254584"/>
            <a:ext cx="201045" cy="321672"/>
          </a:xfrm>
          <a:prstGeom prst="rect">
            <a:avLst/>
          </a:prstGeom>
        </p:spPr>
      </p:pic>
    </p:spTree>
    <p:extLst>
      <p:ext uri="{BB962C8B-B14F-4D97-AF65-F5344CB8AC3E}">
        <p14:creationId xmlns:p14="http://schemas.microsoft.com/office/powerpoint/2010/main" xmlns="" val="3901397649"/>
      </p:ext>
    </p:extLst>
  </p:cSld>
  <p:clrMapOvr>
    <a:masterClrMapping/>
  </p:clrMapOvr>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b="1" i="1" dirty="0" smtClean="0">
                <a:ea typeface="Cambria Math" panose="02040503050406030204" pitchFamily="18" charset="0"/>
              </a:rPr>
              <a:t>System Model</a:t>
            </a:r>
            <a:endParaRPr lang="zh-CN" altLang="en-US" b="1" i="1" dirty="0"/>
          </a:p>
        </p:txBody>
      </p:sp>
      <p:sp>
        <p:nvSpPr>
          <p:cNvPr id="3" name="内容占位符 2"/>
          <p:cNvSpPr>
            <a:spLocks noGrp="1"/>
          </p:cNvSpPr>
          <p:nvPr>
            <p:ph idx="1"/>
          </p:nvPr>
        </p:nvSpPr>
        <p:spPr>
          <a:xfrm>
            <a:off x="338400" y="1260000"/>
            <a:ext cx="8348400" cy="4702497"/>
          </a:xfrm>
        </p:spPr>
        <p:txBody>
          <a:bodyPr>
            <a:normAutofit/>
          </a:bodyPr>
          <a:lstStyle/>
          <a:p>
            <a:r>
              <a:rPr lang="en-US" altLang="zh-CN" i="1" dirty="0" smtClean="0"/>
              <a:t>Utility function</a:t>
            </a:r>
          </a:p>
          <a:p>
            <a:r>
              <a:rPr lang="en-US" altLang="zh-CN" sz="2400" b="0" dirty="0">
                <a:latin typeface="Calibri" panose="020F0502020204030204" pitchFamily="34" charset="0"/>
              </a:rPr>
              <a:t>We choose the quadratic utility functions corresponding to linearly decreasing marginal benefit as </a:t>
            </a:r>
          </a:p>
          <a:p>
            <a:endParaRPr lang="en-US" altLang="zh-CN" dirty="0">
              <a:latin typeface="Calibri" panose="020F0502020204030204" pitchFamily="34" charset="0"/>
            </a:endParaRPr>
          </a:p>
          <a:p>
            <a:endParaRPr lang="en-US" altLang="zh-CN" dirty="0" smtClean="0">
              <a:latin typeface="Calibri" panose="020F0502020204030204" pitchFamily="34" charset="0"/>
            </a:endParaRPr>
          </a:p>
          <a:p>
            <a:endParaRPr lang="en-US" altLang="zh-CN" sz="2400" b="0" i="1" dirty="0" smtClean="0">
              <a:latin typeface="Calibri" panose="020F0502020204030204" pitchFamily="34" charset="0"/>
            </a:endParaRPr>
          </a:p>
          <a:p>
            <a:r>
              <a:rPr lang="en-US" altLang="zh-CN" sz="2400" b="0" i="1" dirty="0" smtClean="0">
                <a:latin typeface="Calibri" panose="020F0502020204030204" pitchFamily="34" charset="0"/>
              </a:rPr>
              <a:t>α </a:t>
            </a:r>
            <a:r>
              <a:rPr lang="en-US" altLang="zh-CN" sz="2400" b="0" dirty="0">
                <a:latin typeface="Calibri" panose="020F0502020204030204" pitchFamily="34" charset="0"/>
              </a:rPr>
              <a:t>is a predetermined parameter.</a:t>
            </a:r>
          </a:p>
        </p:txBody>
      </p:sp>
      <p:sp>
        <p:nvSpPr>
          <p:cNvPr id="4" name="灯片编号占位符 3"/>
          <p:cNvSpPr>
            <a:spLocks noGrp="1"/>
          </p:cNvSpPr>
          <p:nvPr>
            <p:ph type="sldNum" sz="quarter" idx="11"/>
          </p:nvPr>
        </p:nvSpPr>
        <p:spPr/>
        <p:txBody>
          <a:bodyPr/>
          <a:lstStyle/>
          <a:p>
            <a:fld id="{DC226F1E-4A84-42EA-BFC3-1AD367F1BA89}" type="slidenum">
              <a:rPr lang="zh-CN" altLang="en-US" smtClean="0"/>
              <a:pPr/>
              <a:t>137</a:t>
            </a:fld>
            <a:endParaRPr lang="zh-CN" altLang="en-US"/>
          </a:p>
        </p:txBody>
      </p:sp>
      <p:graphicFrame>
        <p:nvGraphicFramePr>
          <p:cNvPr id="14" name="对象 13"/>
          <p:cNvGraphicFramePr>
            <a:graphicFrameLocks noChangeAspect="1"/>
          </p:cNvGraphicFramePr>
          <p:nvPr>
            <p:extLst/>
          </p:nvPr>
        </p:nvGraphicFramePr>
        <p:xfrm>
          <a:off x="2590800" y="2209801"/>
          <a:ext cx="914400" cy="179388"/>
        </p:xfrm>
        <a:graphic>
          <a:graphicData uri="http://schemas.openxmlformats.org/presentationml/2006/ole">
            <p:oleObj spid="_x0000_s65576" name="Equation" r:id="rId3" imgW="428207" imgH="666100" progId="">
              <p:embed/>
            </p:oleObj>
          </a:graphicData>
        </a:graphic>
      </p:graphicFrame>
      <p:sp>
        <p:nvSpPr>
          <p:cNvPr id="17" name="Rectangle 14"/>
          <p:cNvSpPr>
            <a:spLocks noChangeArrowheads="1"/>
          </p:cNvSpPr>
          <p:nvPr/>
        </p:nvSpPr>
        <p:spPr bwMode="auto">
          <a:xfrm>
            <a:off x="-1524000" y="-184666"/>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9" name="Rectangle 16"/>
          <p:cNvSpPr>
            <a:spLocks noChangeArrowheads="1"/>
          </p:cNvSpPr>
          <p:nvPr/>
        </p:nvSpPr>
        <p:spPr bwMode="auto">
          <a:xfrm>
            <a:off x="-1524000" y="-184666"/>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7" name="图片 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980174" y="2926872"/>
            <a:ext cx="4635148" cy="779203"/>
          </a:xfrm>
          <a:prstGeom prst="rect">
            <a:avLst/>
          </a:prstGeom>
        </p:spPr>
      </p:pic>
    </p:spTree>
    <p:extLst>
      <p:ext uri="{BB962C8B-B14F-4D97-AF65-F5344CB8AC3E}">
        <p14:creationId xmlns:p14="http://schemas.microsoft.com/office/powerpoint/2010/main" xmlns="" val="2030200824"/>
      </p:ext>
    </p:extLst>
  </p:cSld>
  <p:clrMapOvr>
    <a:masterClrMapping/>
  </p:clrMapOvr>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534987" y="412377"/>
            <a:ext cx="8029575" cy="487363"/>
          </a:xfrm>
        </p:spPr>
        <p:txBody>
          <a:bodyPr>
            <a:noAutofit/>
          </a:bodyPr>
          <a:lstStyle/>
          <a:p>
            <a:pPr lvl="1">
              <a:lnSpc>
                <a:spcPct val="90000"/>
              </a:lnSpc>
              <a:defRPr/>
            </a:pPr>
            <a:r>
              <a:rPr lang="en-US" altLang="zh-CN" sz="3200" dirty="0" smtClean="0">
                <a:solidFill>
                  <a:srgbClr val="0070C0"/>
                </a:solidFill>
                <a:latin typeface="Cambria" panose="02040503050406030204" pitchFamily="18" charset="0"/>
                <a:ea typeface="ＭＳ Ｐゴシック" pitchFamily="34" charset="-128"/>
                <a:cs typeface="Times New Roman" pitchFamily="18" charset="0"/>
              </a:rPr>
              <a:t>Auction Theory Preliminaries</a:t>
            </a:r>
          </a:p>
        </p:txBody>
      </p:sp>
      <p:sp>
        <p:nvSpPr>
          <p:cNvPr id="69635" name="内容占位符 6"/>
          <p:cNvSpPr>
            <a:spLocks noGrp="1"/>
          </p:cNvSpPr>
          <p:nvPr>
            <p:ph idx="1"/>
          </p:nvPr>
        </p:nvSpPr>
        <p:spPr>
          <a:xfrm>
            <a:off x="336550" y="1260000"/>
            <a:ext cx="8426450" cy="5181600"/>
          </a:xfrm>
        </p:spPr>
        <p:txBody>
          <a:bodyPr/>
          <a:lstStyle/>
          <a:p>
            <a:pPr algn="just"/>
            <a:r>
              <a:rPr lang="en-US" altLang="zh-CN" b="0" dirty="0">
                <a:latin typeface="Calibri" panose="020F0502020204030204" pitchFamily="34" charset="0"/>
                <a:ea typeface="ＭＳ Ｐゴシック" pitchFamily="34" charset="-128"/>
              </a:rPr>
              <a:t>Recently,</a:t>
            </a:r>
            <a:r>
              <a:rPr lang="en-US" altLang="zh-CN" b="0" dirty="0" smtClean="0">
                <a:solidFill>
                  <a:srgbClr val="0070C0"/>
                </a:solidFill>
                <a:latin typeface="Calibri" panose="020F0502020204030204" pitchFamily="34" charset="0"/>
                <a:ea typeface="ＭＳ Ｐゴシック" pitchFamily="34" charset="-128"/>
                <a:cs typeface="Times New Roman" pitchFamily="18" charset="0"/>
              </a:rPr>
              <a:t> auction theory</a:t>
            </a:r>
            <a:r>
              <a:rPr lang="en-US" altLang="zh-CN" b="0" dirty="0" smtClean="0">
                <a:latin typeface="Calibri" panose="020F0502020204030204" pitchFamily="34" charset="0"/>
                <a:ea typeface="ＭＳ Ｐゴシック" pitchFamily="34" charset="-128"/>
              </a:rPr>
              <a:t> (pioneered by Vickrey, </a:t>
            </a:r>
            <a:r>
              <a:rPr lang="en-US" altLang="zh-CN" b="0" dirty="0" err="1" smtClean="0">
                <a:latin typeface="Calibri" panose="020F0502020204030204" pitchFamily="34" charset="0"/>
                <a:ea typeface="ＭＳ Ｐゴシック" pitchFamily="34" charset="-128"/>
              </a:rPr>
              <a:t>etc</a:t>
            </a:r>
            <a:r>
              <a:rPr lang="en-US" altLang="zh-CN" b="0" dirty="0" smtClean="0">
                <a:latin typeface="Calibri" panose="020F0502020204030204" pitchFamily="34" charset="0"/>
                <a:ea typeface="ＭＳ Ｐゴシック" pitchFamily="34" charset="-128"/>
              </a:rPr>
              <a:t>) has been widely employed in wireless networks to solve the resource allocation issues.</a:t>
            </a:r>
          </a:p>
          <a:p>
            <a:pPr algn="just"/>
            <a:r>
              <a:rPr lang="en-US" altLang="zh-CN" b="0" dirty="0" smtClean="0">
                <a:latin typeface="Calibri" panose="020F0502020204030204" pitchFamily="34" charset="0"/>
              </a:rPr>
              <a:t>In </a:t>
            </a:r>
            <a:r>
              <a:rPr lang="en-US" altLang="zh-CN" b="0" dirty="0">
                <a:latin typeface="Calibri" panose="020F0502020204030204" pitchFamily="34" charset="0"/>
              </a:rPr>
              <a:t>an auction, each bidder bids for an item, or items, according to a </a:t>
            </a:r>
            <a:r>
              <a:rPr lang="en-US" altLang="zh-CN" b="0" dirty="0" smtClean="0">
                <a:latin typeface="Calibri" panose="020F0502020204030204" pitchFamily="34" charset="0"/>
              </a:rPr>
              <a:t>specific mechanism, and </a:t>
            </a:r>
            <a:r>
              <a:rPr lang="en-US" altLang="zh-CN" b="0" dirty="0">
                <a:latin typeface="Calibri" panose="020F0502020204030204" pitchFamily="34" charset="0"/>
              </a:rPr>
              <a:t>the allocation(s) and price(s) for the item, or items, are determined by </a:t>
            </a:r>
            <a:r>
              <a:rPr lang="en-US" altLang="zh-CN" b="0" dirty="0" smtClean="0">
                <a:latin typeface="Calibri" panose="020F0502020204030204" pitchFamily="34" charset="0"/>
              </a:rPr>
              <a:t>specific rules.</a:t>
            </a:r>
            <a:endParaRPr lang="en-US" altLang="zh-CN" b="0" dirty="0" smtClean="0">
              <a:latin typeface="Calibri" panose="020F0502020204030204" pitchFamily="34" charset="0"/>
              <a:ea typeface="ＭＳ Ｐゴシック" pitchFamily="34" charset="-128"/>
            </a:endParaRPr>
          </a:p>
          <a:p>
            <a:pPr algn="just"/>
            <a:r>
              <a:rPr lang="en-US" altLang="zh-CN" b="0" dirty="0">
                <a:solidFill>
                  <a:srgbClr val="0070C0"/>
                </a:solidFill>
                <a:latin typeface="Calibri" panose="020F0502020204030204" pitchFamily="34" charset="0"/>
                <a:ea typeface="ＭＳ Ｐゴシック" pitchFamily="34" charset="-128"/>
                <a:cs typeface="Times New Roman" pitchFamily="18" charset="0"/>
              </a:rPr>
              <a:t>Auctioneers:</a:t>
            </a:r>
            <a:r>
              <a:rPr lang="en-US" altLang="zh-CN" b="0" dirty="0" smtClean="0">
                <a:latin typeface="Calibri" panose="020F0502020204030204" pitchFamily="34" charset="0"/>
                <a:ea typeface="ＭＳ Ｐゴシック" pitchFamily="34" charset="-128"/>
              </a:rPr>
              <a:t> The players own resources (spectrum, power, </a:t>
            </a:r>
            <a:r>
              <a:rPr lang="en-US" altLang="zh-CN" b="0" dirty="0" err="1" smtClean="0">
                <a:latin typeface="Calibri" panose="020F0502020204030204" pitchFamily="34" charset="0"/>
                <a:ea typeface="ＭＳ Ｐゴシック" pitchFamily="34" charset="-128"/>
              </a:rPr>
              <a:t>etc</a:t>
            </a:r>
            <a:r>
              <a:rPr lang="en-US" altLang="zh-CN" b="0" dirty="0" smtClean="0">
                <a:latin typeface="Calibri" panose="020F0502020204030204" pitchFamily="34" charset="0"/>
                <a:ea typeface="ＭＳ Ｐゴシック" pitchFamily="34" charset="-128"/>
              </a:rPr>
              <a:t>) and expect to earn rewards by offering the resources. </a:t>
            </a:r>
          </a:p>
          <a:p>
            <a:pPr algn="just"/>
            <a:r>
              <a:rPr lang="en-US" altLang="zh-CN" b="0" dirty="0">
                <a:solidFill>
                  <a:srgbClr val="0070C0"/>
                </a:solidFill>
                <a:latin typeface="Calibri" panose="020F0502020204030204" pitchFamily="34" charset="0"/>
                <a:ea typeface="ＭＳ Ｐゴシック" pitchFamily="34" charset="-128"/>
                <a:cs typeface="Times New Roman" pitchFamily="18" charset="0"/>
              </a:rPr>
              <a:t>Bidders:</a:t>
            </a:r>
            <a:r>
              <a:rPr lang="en-US" altLang="zh-CN" b="0" dirty="0" smtClean="0">
                <a:latin typeface="Calibri" panose="020F0502020204030204" pitchFamily="34" charset="0"/>
                <a:ea typeface="ＭＳ Ｐゴシック" pitchFamily="34" charset="-128"/>
              </a:rPr>
              <a:t> The players hope to obtain the resources from the auctioneers to improve their performance but in return need to provide some rewards.</a:t>
            </a:r>
          </a:p>
          <a:p>
            <a:pPr lvl="1"/>
            <a:endParaRPr lang="zh-CN" altLang="en-US" dirty="0" smtClean="0">
              <a:ea typeface="ＭＳ Ｐゴシック" pitchFamily="34" charset="-128"/>
            </a:endParaRPr>
          </a:p>
        </p:txBody>
      </p:sp>
      <p:sp>
        <p:nvSpPr>
          <p:cNvPr id="3" name="灯片编号占位符 2"/>
          <p:cNvSpPr>
            <a:spLocks noGrp="1"/>
          </p:cNvSpPr>
          <p:nvPr>
            <p:ph type="sldNum" sz="quarter" idx="11"/>
          </p:nvPr>
        </p:nvSpPr>
        <p:spPr/>
        <p:txBody>
          <a:bodyPr/>
          <a:lstStyle/>
          <a:p>
            <a:pPr>
              <a:defRPr/>
            </a:pPr>
            <a:r>
              <a:rPr lang="en-US" smtClean="0"/>
              <a:t>[</a:t>
            </a:r>
            <a:fld id="{76C16D65-260D-406F-A2BF-AB769FEB7B8A}" type="slidenum">
              <a:rPr lang="en-US" smtClean="0"/>
              <a:pPr>
                <a:defRPr/>
              </a:pPr>
              <a:t>138</a:t>
            </a:fld>
            <a:r>
              <a:rPr lang="en-US" smtClean="0"/>
              <a:t>]</a:t>
            </a:r>
            <a:endParaRPr lang="en-US" dirty="0"/>
          </a:p>
        </p:txBody>
      </p:sp>
    </p:spTree>
    <p:extLst>
      <p:ext uri="{BB962C8B-B14F-4D97-AF65-F5344CB8AC3E}">
        <p14:creationId xmlns:p14="http://schemas.microsoft.com/office/powerpoint/2010/main" xmlns="" val="3397440205"/>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534987" y="412377"/>
            <a:ext cx="8029575" cy="487363"/>
          </a:xfrm>
        </p:spPr>
        <p:txBody>
          <a:bodyPr>
            <a:noAutofit/>
          </a:bodyPr>
          <a:lstStyle/>
          <a:p>
            <a:pPr lvl="1">
              <a:lnSpc>
                <a:spcPct val="90000"/>
              </a:lnSpc>
              <a:defRPr/>
            </a:pPr>
            <a:r>
              <a:rPr lang="en-US" altLang="zh-CN" sz="3200" dirty="0" smtClean="0">
                <a:solidFill>
                  <a:srgbClr val="0070C0"/>
                </a:solidFill>
                <a:latin typeface="Cambria" panose="02040503050406030204" pitchFamily="18" charset="0"/>
                <a:ea typeface="ＭＳ Ｐゴシック" pitchFamily="34" charset="-128"/>
                <a:cs typeface="Times New Roman" pitchFamily="18" charset="0"/>
              </a:rPr>
              <a:t>Auction Theory Preliminaries</a:t>
            </a:r>
          </a:p>
        </p:txBody>
      </p:sp>
      <p:sp>
        <p:nvSpPr>
          <p:cNvPr id="69635" name="内容占位符 6"/>
          <p:cNvSpPr>
            <a:spLocks noGrp="1"/>
          </p:cNvSpPr>
          <p:nvPr>
            <p:ph idx="1"/>
          </p:nvPr>
        </p:nvSpPr>
        <p:spPr>
          <a:xfrm>
            <a:off x="336550" y="1260000"/>
            <a:ext cx="8426450" cy="5181600"/>
          </a:xfrm>
        </p:spPr>
        <p:txBody>
          <a:bodyPr/>
          <a:lstStyle/>
          <a:p>
            <a:pPr algn="just"/>
            <a:r>
              <a:rPr lang="en-US" altLang="zh-CN" b="1" dirty="0">
                <a:solidFill>
                  <a:srgbClr val="0070C0"/>
                </a:solidFill>
                <a:ea typeface="ＭＳ Ｐゴシック" pitchFamily="34" charset="-128"/>
                <a:cs typeface="Times New Roman" pitchFamily="18" charset="0"/>
              </a:rPr>
              <a:t>Various Types:</a:t>
            </a:r>
          </a:p>
          <a:p>
            <a:pPr lvl="1"/>
            <a:r>
              <a:rPr lang="en-US" altLang="zh-CN" dirty="0" smtClean="0">
                <a:latin typeface="Calibri" panose="020F0502020204030204" pitchFamily="34" charset="0"/>
                <a:ea typeface="ＭＳ Ｐゴシック" pitchFamily="34" charset="-128"/>
              </a:rPr>
              <a:t>Vickrey Auction [</a:t>
            </a:r>
            <a:r>
              <a:rPr lang="en-US" altLang="zh-CN" dirty="0" smtClean="0">
                <a:latin typeface="Calibri" panose="020F0502020204030204" pitchFamily="34" charset="0"/>
              </a:rPr>
              <a:t>Vickrey’1961</a:t>
            </a:r>
            <a:r>
              <a:rPr lang="en-US" altLang="zh-CN" dirty="0" smtClean="0">
                <a:latin typeface="Calibri" panose="020F0502020204030204" pitchFamily="34" charset="0"/>
                <a:ea typeface="ＭＳ Ｐゴシック" pitchFamily="34" charset="-128"/>
              </a:rPr>
              <a:t>]</a:t>
            </a:r>
          </a:p>
          <a:p>
            <a:pPr lvl="1" algn="just"/>
            <a:r>
              <a:rPr lang="en-US" altLang="zh-CN" dirty="0" smtClean="0">
                <a:latin typeface="Calibri" panose="020F0502020204030204" pitchFamily="34" charset="0"/>
                <a:ea typeface="ＭＳ Ｐゴシック" pitchFamily="34" charset="-128"/>
              </a:rPr>
              <a:t>Ascending Auction [Ausubel’1997, </a:t>
            </a:r>
            <a:r>
              <a:rPr lang="en-US" altLang="zh-CN" dirty="0" smtClean="0">
                <a:latin typeface="Calibri" panose="020F0502020204030204" pitchFamily="34" charset="0"/>
              </a:rPr>
              <a:t>Cramton’1998</a:t>
            </a:r>
            <a:r>
              <a:rPr lang="en-US" altLang="zh-CN" dirty="0" smtClean="0">
                <a:latin typeface="Calibri" panose="020F0502020204030204" pitchFamily="34" charset="0"/>
                <a:ea typeface="ＭＳ Ｐゴシック" pitchFamily="34" charset="-128"/>
              </a:rPr>
              <a:t>]</a:t>
            </a:r>
          </a:p>
          <a:p>
            <a:pPr lvl="1" algn="just"/>
            <a:r>
              <a:rPr lang="en-US" altLang="zh-CN" dirty="0" smtClean="0">
                <a:latin typeface="Calibri" panose="020F0502020204030204" pitchFamily="34" charset="0"/>
                <a:ea typeface="ＭＳ Ｐゴシック" pitchFamily="34" charset="-128"/>
              </a:rPr>
              <a:t>First Price Auction, Second Price Auction</a:t>
            </a:r>
          </a:p>
          <a:p>
            <a:pPr lvl="1" algn="just"/>
            <a:r>
              <a:rPr lang="en-US" altLang="zh-CN" dirty="0" smtClean="0">
                <a:latin typeface="Calibri" panose="020F0502020204030204" pitchFamily="34" charset="0"/>
                <a:ea typeface="ＭＳ Ｐゴシック" pitchFamily="34" charset="-128"/>
              </a:rPr>
              <a:t>Single Object Auction, Multiple Object Auction</a:t>
            </a:r>
          </a:p>
          <a:p>
            <a:pPr lvl="1" algn="just"/>
            <a:r>
              <a:rPr lang="en-US" altLang="zh-CN" dirty="0" smtClean="0">
                <a:latin typeface="Calibri" panose="020F0502020204030204" pitchFamily="34" charset="0"/>
                <a:ea typeface="ＭＳ Ｐゴシック" pitchFamily="34" charset="-128"/>
              </a:rPr>
              <a:t>Double Auction (multiple auctioneers and multiple bidders)</a:t>
            </a:r>
          </a:p>
          <a:p>
            <a:pPr marL="342900" lvl="1" indent="-342900" algn="just">
              <a:lnSpc>
                <a:spcPct val="95000"/>
              </a:lnSpc>
              <a:spcBef>
                <a:spcPct val="25000"/>
              </a:spcBef>
              <a:spcAft>
                <a:spcPct val="15000"/>
              </a:spcAft>
              <a:buSzPct val="75000"/>
              <a:buFont typeface="Wingdings" pitchFamily="2" charset="2"/>
              <a:buChar char="l"/>
            </a:pPr>
            <a:r>
              <a:rPr lang="en-US" altLang="zh-CN" sz="2400" b="1" dirty="0">
                <a:solidFill>
                  <a:srgbClr val="0070C0"/>
                </a:solidFill>
                <a:ea typeface="ＭＳ Ｐゴシック" pitchFamily="34" charset="-128"/>
                <a:cs typeface="Times New Roman" pitchFamily="18" charset="0"/>
              </a:rPr>
              <a:t>Hot Application Scenarios</a:t>
            </a:r>
            <a:r>
              <a:rPr lang="en-US" altLang="zh-CN" sz="2400" b="1" dirty="0" smtClean="0">
                <a:solidFill>
                  <a:srgbClr val="0070C0"/>
                </a:solidFill>
                <a:ea typeface="ＭＳ Ｐゴシック" pitchFamily="34" charset="-128"/>
                <a:cs typeface="Times New Roman" pitchFamily="18" charset="0"/>
              </a:rPr>
              <a:t>:</a:t>
            </a:r>
            <a:endParaRPr lang="en-US" altLang="zh-CN" dirty="0">
              <a:ea typeface="ＭＳ Ｐゴシック" pitchFamily="34" charset="-128"/>
            </a:endParaRPr>
          </a:p>
          <a:p>
            <a:pPr lvl="1" algn="just"/>
            <a:r>
              <a:rPr lang="en-US" altLang="zh-CN" dirty="0" smtClean="0">
                <a:latin typeface="Calibri" panose="020F0502020204030204" pitchFamily="34" charset="0"/>
                <a:ea typeface="ＭＳ Ｐゴシック" pitchFamily="34" charset="-128"/>
              </a:rPr>
              <a:t>Cognitive Radio Networks (PU as auctioneer and SUs as bidders)</a:t>
            </a:r>
          </a:p>
          <a:p>
            <a:pPr lvl="1" algn="just"/>
            <a:r>
              <a:rPr lang="en-US" altLang="zh-CN" dirty="0" smtClean="0">
                <a:latin typeface="Calibri" panose="020F0502020204030204" pitchFamily="34" charset="0"/>
                <a:ea typeface="ＭＳ Ｐゴシック" pitchFamily="34" charset="-128"/>
              </a:rPr>
              <a:t>WLAN (users compete for the transmission resources)</a:t>
            </a:r>
          </a:p>
          <a:p>
            <a:pPr lvl="1" algn="just"/>
            <a:r>
              <a:rPr lang="en-US" altLang="zh-CN" dirty="0" smtClean="0">
                <a:latin typeface="Calibri" panose="020F0502020204030204" pitchFamily="34" charset="0"/>
                <a:ea typeface="ＭＳ Ｐゴシック" pitchFamily="34" charset="-128"/>
              </a:rPr>
              <a:t>Cellular Networks (D2D, </a:t>
            </a:r>
            <a:r>
              <a:rPr lang="en-US" altLang="zh-CN" dirty="0" err="1" smtClean="0">
                <a:latin typeface="Calibri" panose="020F0502020204030204" pitchFamily="34" charset="0"/>
                <a:ea typeface="ＭＳ Ｐゴシック" pitchFamily="34" charset="-128"/>
              </a:rPr>
              <a:t>Femtocell</a:t>
            </a:r>
            <a:r>
              <a:rPr lang="en-US" altLang="zh-CN" dirty="0" smtClean="0">
                <a:latin typeface="Calibri" panose="020F0502020204030204" pitchFamily="34" charset="0"/>
                <a:ea typeface="ＭＳ Ｐゴシック" pitchFamily="34" charset="-128"/>
              </a:rPr>
              <a:t>)</a:t>
            </a:r>
          </a:p>
          <a:p>
            <a:pPr lvl="1" algn="just"/>
            <a:endParaRPr lang="en-US" altLang="zh-CN" dirty="0" smtClean="0">
              <a:latin typeface="Calibri" panose="020F0502020204030204" pitchFamily="34" charset="0"/>
              <a:ea typeface="ＭＳ Ｐゴシック" pitchFamily="34" charset="-128"/>
            </a:endParaRPr>
          </a:p>
          <a:p>
            <a:pPr lvl="1"/>
            <a:endParaRPr lang="zh-CN" altLang="en-US" dirty="0" smtClean="0">
              <a:ea typeface="ＭＳ Ｐゴシック" pitchFamily="34" charset="-128"/>
            </a:endParaRPr>
          </a:p>
        </p:txBody>
      </p:sp>
      <p:sp>
        <p:nvSpPr>
          <p:cNvPr id="3" name="灯片编号占位符 2"/>
          <p:cNvSpPr>
            <a:spLocks noGrp="1"/>
          </p:cNvSpPr>
          <p:nvPr>
            <p:ph type="sldNum" sz="quarter" idx="11"/>
          </p:nvPr>
        </p:nvSpPr>
        <p:spPr/>
        <p:txBody>
          <a:bodyPr/>
          <a:lstStyle/>
          <a:p>
            <a:pPr>
              <a:defRPr/>
            </a:pPr>
            <a:r>
              <a:rPr lang="en-US" smtClean="0"/>
              <a:t>[</a:t>
            </a:r>
            <a:fld id="{76C16D65-260D-406F-A2BF-AB769FEB7B8A}" type="slidenum">
              <a:rPr lang="en-US" smtClean="0"/>
              <a:pPr>
                <a:defRPr/>
              </a:pPr>
              <a:t>139</a:t>
            </a:fld>
            <a:r>
              <a:rPr lang="en-US" smtClean="0"/>
              <a:t>]</a:t>
            </a:r>
            <a:endParaRPr lang="en-US" dirty="0"/>
          </a:p>
        </p:txBody>
      </p:sp>
    </p:spTree>
    <p:extLst>
      <p:ext uri="{BB962C8B-B14F-4D97-AF65-F5344CB8AC3E}">
        <p14:creationId xmlns:p14="http://schemas.microsoft.com/office/powerpoint/2010/main" xmlns="" val="7020736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p:cNvSpPr>
          <p:nvPr>
            <p:ph type="title"/>
          </p:nvPr>
        </p:nvSpPr>
        <p:spPr/>
        <p:txBody>
          <a:bodyPr/>
          <a:lstStyle/>
          <a:p>
            <a:pPr eaLnBrk="1" hangingPunct="1"/>
            <a:r>
              <a:rPr lang="en-US" altLang="zh-CN" b="1" dirty="0" smtClean="0">
                <a:solidFill>
                  <a:srgbClr val="0070C0"/>
                </a:solidFill>
                <a:latin typeface="Cambria" panose="02040503050406030204" pitchFamily="18" charset="0"/>
              </a:rPr>
              <a:t>Smart Grid in China</a:t>
            </a:r>
            <a:endParaRPr lang="zh-CN" altLang="en-US" b="1" dirty="0" smtClean="0">
              <a:solidFill>
                <a:srgbClr val="0070C0"/>
              </a:solidFill>
              <a:latin typeface="Cambria" panose="02040503050406030204" pitchFamily="18" charset="0"/>
            </a:endParaRPr>
          </a:p>
        </p:txBody>
      </p:sp>
      <p:sp>
        <p:nvSpPr>
          <p:cNvPr id="4" name="灯片编号占位符 3"/>
          <p:cNvSpPr>
            <a:spLocks noGrp="1"/>
          </p:cNvSpPr>
          <p:nvPr>
            <p:ph type="sldNum" sz="quarter" idx="11"/>
          </p:nvPr>
        </p:nvSpPr>
        <p:spPr/>
        <p:txBody>
          <a:bodyPr/>
          <a:lstStyle/>
          <a:p>
            <a:pPr>
              <a:defRPr/>
            </a:pPr>
            <a:fld id="{A45FD141-6F48-4DB0-8ADD-A9FF19E03ACC}" type="slidenum">
              <a:rPr lang="zh-CN" altLang="en-US" smtClean="0">
                <a:solidFill>
                  <a:prstClr val="black">
                    <a:tint val="75000"/>
                  </a:prstClr>
                </a:solidFill>
              </a:rPr>
              <a:pPr>
                <a:defRPr/>
              </a:pPr>
              <a:t>14</a:t>
            </a:fld>
            <a:endParaRPr lang="zh-CN" altLang="en-US">
              <a:solidFill>
                <a:prstClr val="black">
                  <a:tint val="75000"/>
                </a:prstClr>
              </a:solidFill>
            </a:endParaRPr>
          </a:p>
        </p:txBody>
      </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tretch>
            <a:fillRect/>
          </a:stretch>
        </p:blipFill>
        <p:spPr bwMode="auto">
          <a:xfrm>
            <a:off x="5026581" y="3263014"/>
            <a:ext cx="3816424" cy="191670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5" name="矩形 14"/>
          <p:cNvSpPr/>
          <p:nvPr/>
        </p:nvSpPr>
        <p:spPr>
          <a:xfrm>
            <a:off x="827584" y="5359335"/>
            <a:ext cx="3816424" cy="584775"/>
          </a:xfrm>
          <a:prstGeom prst="rect">
            <a:avLst/>
          </a:prstGeom>
        </p:spPr>
        <p:txBody>
          <a:bodyPr wrap="square">
            <a:spAutoFit/>
          </a:bodyPr>
          <a:lstStyle/>
          <a:p>
            <a:pPr algn="ctr" fontAlgn="base">
              <a:spcBef>
                <a:spcPct val="20000"/>
              </a:spcBef>
              <a:spcAft>
                <a:spcPct val="0"/>
              </a:spcAft>
            </a:pPr>
            <a:r>
              <a:rPr lang="en-US" altLang="zh-CN" sz="1600" b="1" dirty="0" smtClean="0">
                <a:solidFill>
                  <a:prstClr val="black"/>
                </a:solidFill>
                <a:latin typeface="Cambria" panose="02040503050406030204" pitchFamily="18" charset="0"/>
              </a:rPr>
              <a:t>Table. 4 Projected energy resources generation capacity in China, 2020</a:t>
            </a:r>
          </a:p>
        </p:txBody>
      </p:sp>
      <p:sp>
        <p:nvSpPr>
          <p:cNvPr id="16" name="矩形 15"/>
          <p:cNvSpPr/>
          <p:nvPr/>
        </p:nvSpPr>
        <p:spPr>
          <a:xfrm>
            <a:off x="5026581" y="5359335"/>
            <a:ext cx="3816424" cy="335870"/>
          </a:xfrm>
          <a:prstGeom prst="rect">
            <a:avLst/>
          </a:prstGeom>
        </p:spPr>
        <p:txBody>
          <a:bodyPr wrap="square">
            <a:spAutoFit/>
          </a:bodyPr>
          <a:lstStyle/>
          <a:p>
            <a:pPr algn="ctr" fontAlgn="base">
              <a:spcBef>
                <a:spcPct val="20000"/>
              </a:spcBef>
              <a:spcAft>
                <a:spcPct val="0"/>
              </a:spcAft>
            </a:pPr>
            <a:r>
              <a:rPr lang="en-US" altLang="zh-CN" sz="1600" b="1" dirty="0" smtClean="0">
                <a:solidFill>
                  <a:prstClr val="black"/>
                </a:solidFill>
                <a:latin typeface="Cambria" panose="02040503050406030204" pitchFamily="18" charset="0"/>
              </a:rPr>
              <a:t>Fig. 7 Generation mix in China in 2020</a:t>
            </a:r>
          </a:p>
        </p:txBody>
      </p:sp>
      <p:sp>
        <p:nvSpPr>
          <p:cNvPr id="2" name="矩形 1"/>
          <p:cNvSpPr/>
          <p:nvPr/>
        </p:nvSpPr>
        <p:spPr>
          <a:xfrm>
            <a:off x="338400" y="1260000"/>
            <a:ext cx="8229601" cy="523220"/>
          </a:xfrm>
          <a:prstGeom prst="rect">
            <a:avLst/>
          </a:prstGeom>
        </p:spPr>
        <p:txBody>
          <a:bodyPr wrap="square">
            <a:spAutoFit/>
          </a:bodyPr>
          <a:lstStyle/>
          <a:p>
            <a:pPr marL="457200" indent="-457200">
              <a:buFont typeface="Arial" panose="020B0604020202020204" pitchFamily="34" charset="0"/>
              <a:buChar char="•"/>
            </a:pPr>
            <a:r>
              <a:rPr lang="en-US" altLang="zh-CN" sz="2800" b="1" i="1" dirty="0">
                <a:solidFill>
                  <a:prstClr val="black"/>
                </a:solidFill>
                <a:latin typeface="Calibri" panose="020F0502020204030204" pitchFamily="34" charset="0"/>
              </a:rPr>
              <a:t>Projected </a:t>
            </a:r>
            <a:r>
              <a:rPr lang="en-US" altLang="zh-CN" sz="2800" b="1" i="1" dirty="0" smtClean="0">
                <a:solidFill>
                  <a:prstClr val="black"/>
                </a:solidFill>
                <a:latin typeface="Calibri" panose="020F0502020204030204" pitchFamily="34" charset="0"/>
              </a:rPr>
              <a:t>Generation capacity in </a:t>
            </a:r>
            <a:r>
              <a:rPr lang="en-US" altLang="zh-CN" sz="2800" b="1" i="1" dirty="0">
                <a:solidFill>
                  <a:prstClr val="black"/>
                </a:solidFill>
                <a:latin typeface="Calibri" panose="020F0502020204030204" pitchFamily="34" charset="0"/>
              </a:rPr>
              <a:t>China, 2020</a:t>
            </a:r>
            <a:endParaRPr lang="zh-CN" altLang="en-US" sz="2800" b="1" i="1" dirty="0">
              <a:solidFill>
                <a:prstClr val="black"/>
              </a:solidFill>
              <a:latin typeface="Calibri" panose="020F0502020204030204" pitchFamily="34" charset="0"/>
            </a:endParaRPr>
          </a:p>
        </p:txBody>
      </p:sp>
      <p:graphicFrame>
        <p:nvGraphicFramePr>
          <p:cNvPr id="12" name="Table 4"/>
          <p:cNvGraphicFramePr>
            <a:graphicFrameLocks noGrp="1"/>
          </p:cNvGraphicFramePr>
          <p:nvPr>
            <p:extLst>
              <p:ext uri="{D42A27DB-BD31-4B8C-83A1-F6EECF244321}">
                <p14:modId xmlns:p14="http://schemas.microsoft.com/office/powerpoint/2010/main" xmlns="" val="600080644"/>
              </p:ext>
            </p:extLst>
          </p:nvPr>
        </p:nvGraphicFramePr>
        <p:xfrm>
          <a:off x="476488" y="1965302"/>
          <a:ext cx="4576936" cy="3169920"/>
        </p:xfrm>
        <a:graphic>
          <a:graphicData uri="http://schemas.openxmlformats.org/drawingml/2006/table">
            <a:tbl>
              <a:tblPr/>
              <a:tblGrid>
                <a:gridCol w="2288468"/>
                <a:gridCol w="2288468"/>
              </a:tblGrid>
              <a:tr h="30877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FFFF"/>
                          </a:solidFill>
                          <a:effectLst/>
                          <a:latin typeface="Cambria" panose="02040503050406030204" pitchFamily="18" charset="0"/>
                          <a:cs typeface="Arial" charset="0"/>
                        </a:rPr>
                        <a:t>Energy resources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FFFF"/>
                          </a:solidFill>
                          <a:effectLst/>
                          <a:latin typeface="Cambria" panose="02040503050406030204" pitchFamily="18" charset="0"/>
                          <a:cs typeface="Arial" charset="0"/>
                        </a:rPr>
                        <a:t>Generation capacity (kW)</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lumMod val="75000"/>
                      </a:schemeClr>
                    </a:solidFill>
                  </a:tcPr>
                </a:tc>
              </a:tr>
              <a:tr h="23157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Calibri" charset="0"/>
                          <a:cs typeface="Arial" charset="0"/>
                        </a:rPr>
                        <a:t>Coal </a:t>
                      </a:r>
                    </a:p>
                  </a:txBody>
                  <a:tcPr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Calibri" charset="0"/>
                          <a:cs typeface="Arial" charset="0"/>
                        </a:rPr>
                        <a:t>1,030,000,000</a:t>
                      </a:r>
                    </a:p>
                  </a:txBody>
                  <a:tcPr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40000"/>
                        <a:lumOff val="60000"/>
                      </a:schemeClr>
                    </a:solidFill>
                  </a:tcPr>
                </a:tc>
              </a:tr>
              <a:tr h="23157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Calibri" charset="0"/>
                          <a:cs typeface="Arial" charset="0"/>
                        </a:rPr>
                        <a:t>Natural gas</a:t>
                      </a:r>
                    </a:p>
                  </a:txBody>
                  <a:tcPr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1"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Calibri" charset="0"/>
                          <a:cs typeface="Arial" charset="0"/>
                        </a:rPr>
                        <a:t>58,900,000</a:t>
                      </a:r>
                    </a:p>
                  </a:txBody>
                  <a:tcPr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20000"/>
                        <a:lumOff val="80000"/>
                      </a:schemeClr>
                    </a:solidFill>
                  </a:tcPr>
                </a:tc>
              </a:tr>
              <a:tr h="23157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Calibri" charset="0"/>
                          <a:cs typeface="Arial" charset="0"/>
                        </a:rPr>
                        <a:t>Nuclear</a:t>
                      </a:r>
                    </a:p>
                  </a:txBody>
                  <a:tcPr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marL="0" marR="0" lvl="1"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Calibri" charset="0"/>
                          <a:cs typeface="Arial" charset="0"/>
                        </a:rPr>
                        <a:t>80,300,000</a:t>
                      </a:r>
                    </a:p>
                  </a:txBody>
                  <a:tcPr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40000"/>
                        <a:lumOff val="60000"/>
                      </a:schemeClr>
                    </a:solidFill>
                  </a:tcPr>
                </a:tc>
              </a:tr>
              <a:tr h="23157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Calibri" charset="0"/>
                          <a:cs typeface="Arial" charset="0"/>
                        </a:rPr>
                        <a:t>Hydro</a:t>
                      </a:r>
                    </a:p>
                  </a:txBody>
                  <a:tcPr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1"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Calibri" charset="0"/>
                          <a:cs typeface="Arial" charset="0"/>
                        </a:rPr>
                        <a:t>340,000,000</a:t>
                      </a:r>
                    </a:p>
                  </a:txBody>
                  <a:tcPr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20000"/>
                        <a:lumOff val="80000"/>
                      </a:schemeClr>
                    </a:solidFill>
                  </a:tcPr>
                </a:tc>
              </a:tr>
              <a:tr h="23157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Calibri" charset="0"/>
                          <a:cs typeface="Arial" charset="0"/>
                        </a:rPr>
                        <a:t>Wind</a:t>
                      </a:r>
                    </a:p>
                  </a:txBody>
                  <a:tcPr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marL="0" marR="0" lvl="1"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Calibri" charset="0"/>
                          <a:cs typeface="Arial" charset="0"/>
                        </a:rPr>
                        <a:t>150,000,000</a:t>
                      </a:r>
                    </a:p>
                  </a:txBody>
                  <a:tcPr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40000"/>
                        <a:lumOff val="60000"/>
                      </a:schemeClr>
                    </a:solidFill>
                  </a:tcPr>
                </a:tc>
              </a:tr>
              <a:tr h="23157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Calibri" charset="0"/>
                          <a:cs typeface="Arial" charset="0"/>
                        </a:rPr>
                        <a:t>Solar</a:t>
                      </a:r>
                    </a:p>
                  </a:txBody>
                  <a:tcPr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1"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Calibri" charset="0"/>
                          <a:cs typeface="Arial" charset="0"/>
                        </a:rPr>
                        <a:t>24,000,000</a:t>
                      </a:r>
                    </a:p>
                  </a:txBody>
                  <a:tcPr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20000"/>
                        <a:lumOff val="80000"/>
                      </a:schemeClr>
                    </a:solidFill>
                  </a:tcPr>
                </a:tc>
              </a:tr>
              <a:tr h="23157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Calibri" charset="0"/>
                          <a:cs typeface="Arial" charset="0"/>
                        </a:rPr>
                        <a:t>Bio-fuel</a:t>
                      </a:r>
                    </a:p>
                  </a:txBody>
                  <a:tcPr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marL="0" marR="0" lvl="1"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Calibri" charset="0"/>
                          <a:cs typeface="Arial" charset="0"/>
                        </a:rPr>
                        <a:t>15,000,000</a:t>
                      </a:r>
                    </a:p>
                  </a:txBody>
                  <a:tcPr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40000"/>
                        <a:lumOff val="60000"/>
                      </a:schemeClr>
                    </a:solidFill>
                  </a:tcPr>
                </a:tc>
              </a:tr>
              <a:tr h="23157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Calibri" charset="0"/>
                          <a:cs typeface="Arial" charset="0"/>
                        </a:rPr>
                        <a:t>Others</a:t>
                      </a:r>
                    </a:p>
                  </a:txBody>
                  <a:tcPr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Calibri" charset="0"/>
                          <a:cs typeface="Arial" charset="0"/>
                        </a:rPr>
                        <a:t>50,000,000</a:t>
                      </a:r>
                    </a:p>
                  </a:txBody>
                  <a:tcPr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20000"/>
                        <a:lumOff val="80000"/>
                      </a:schemeClr>
                    </a:solidFill>
                  </a:tcPr>
                </a:tc>
              </a:tr>
              <a:tr h="23157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Calibri" charset="0"/>
                          <a:cs typeface="Arial" charset="0"/>
                        </a:rPr>
                        <a:t>Total</a:t>
                      </a:r>
                    </a:p>
                  </a:txBody>
                  <a:tcPr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Calibri" charset="0"/>
                          <a:cs typeface="Arial" charset="0"/>
                        </a:rPr>
                        <a:t>1,750,000,000</a:t>
                      </a:r>
                    </a:p>
                  </a:txBody>
                  <a:tcPr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40000"/>
                        <a:lumOff val="60000"/>
                      </a:schemeClr>
                    </a:solidFill>
                  </a:tcPr>
                </a:tc>
              </a:tr>
            </a:tbl>
          </a:graphicData>
        </a:graphic>
      </p:graphicFrame>
    </p:spTree>
    <p:extLst>
      <p:ext uri="{BB962C8B-B14F-4D97-AF65-F5344CB8AC3E}">
        <p14:creationId xmlns:p14="http://schemas.microsoft.com/office/powerpoint/2010/main" xmlns="" val="2227796662"/>
      </p:ext>
    </p:extLst>
  </p:cSld>
  <p:clrMapOvr>
    <a:masterClrMapping/>
  </p:clrMapOvr>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ea typeface="宋体" pitchFamily="2" charset="-122"/>
              </a:rPr>
              <a:t>Properties of Auctions</a:t>
            </a:r>
            <a:endParaRPr lang="zh-CN" altLang="en-US" smtClean="0">
              <a:ea typeface="宋体" pitchFamily="2" charset="-122"/>
            </a:endParaRPr>
          </a:p>
        </p:txBody>
      </p:sp>
      <p:sp>
        <p:nvSpPr>
          <p:cNvPr id="110595" name="内容占位符 2"/>
          <p:cNvSpPr>
            <a:spLocks noGrp="1"/>
          </p:cNvSpPr>
          <p:nvPr>
            <p:ph idx="1"/>
          </p:nvPr>
        </p:nvSpPr>
        <p:spPr>
          <a:xfrm>
            <a:off x="228600" y="1013280"/>
            <a:ext cx="8641079" cy="5181600"/>
          </a:xfrm>
        </p:spPr>
        <p:txBody>
          <a:bodyPr/>
          <a:lstStyle/>
          <a:p>
            <a:r>
              <a:rPr lang="en-US" altLang="zh-CN" b="0" dirty="0" err="1" smtClean="0">
                <a:latin typeface="Calibri" panose="020F0502020204030204" pitchFamily="34" charset="0"/>
              </a:rPr>
              <a:t>Allocative</a:t>
            </a:r>
            <a:r>
              <a:rPr lang="en-US" altLang="zh-CN" b="0" dirty="0" smtClean="0">
                <a:latin typeface="Calibri" panose="020F0502020204030204" pitchFamily="34" charset="0"/>
              </a:rPr>
              <a:t> efficiency means that in all these auctions the highest bidder always wins (i.e., there are no reserve prices).</a:t>
            </a:r>
          </a:p>
          <a:p>
            <a:r>
              <a:rPr lang="en-US" altLang="zh-CN" b="0" dirty="0" smtClean="0">
                <a:latin typeface="Calibri" panose="020F0502020204030204" pitchFamily="34" charset="0"/>
              </a:rPr>
              <a:t>It is desirable for an auction to be computationally efficient.</a:t>
            </a:r>
          </a:p>
          <a:p>
            <a:r>
              <a:rPr lang="en-US" altLang="zh-CN" b="0" dirty="0" smtClean="0">
                <a:latin typeface="Calibri" panose="020F0502020204030204" pitchFamily="34" charset="0"/>
              </a:rPr>
              <a:t>Revenue Equivalence Theorem: Any two auctions such that:</a:t>
            </a:r>
          </a:p>
          <a:p>
            <a:pPr lvl="1"/>
            <a:r>
              <a:rPr lang="en-US" altLang="zh-CN" i="1" dirty="0" smtClean="0">
                <a:latin typeface="Calibri" panose="020F0502020204030204" pitchFamily="34" charset="0"/>
              </a:rPr>
              <a:t>The bidder with the highest value wins</a:t>
            </a:r>
          </a:p>
          <a:p>
            <a:pPr lvl="1"/>
            <a:r>
              <a:rPr lang="en-US" altLang="zh-CN" i="1" dirty="0" smtClean="0">
                <a:latin typeface="Calibri" panose="020F0502020204030204" pitchFamily="34" charset="0"/>
              </a:rPr>
              <a:t>The bidder with the lowest value expects zero profit</a:t>
            </a:r>
          </a:p>
          <a:p>
            <a:pPr lvl="1"/>
            <a:r>
              <a:rPr lang="en-US" altLang="zh-CN" i="1" dirty="0" smtClean="0">
                <a:latin typeface="Calibri" panose="020F0502020204030204" pitchFamily="34" charset="0"/>
              </a:rPr>
              <a:t> Bidders are risk-neutral 1</a:t>
            </a:r>
          </a:p>
          <a:p>
            <a:pPr lvl="1"/>
            <a:r>
              <a:rPr lang="en-US" altLang="zh-CN" i="1" dirty="0" smtClean="0">
                <a:latin typeface="Calibri" panose="020F0502020204030204" pitchFamily="34" charset="0"/>
              </a:rPr>
              <a:t> Value distributions are strictly increasing and </a:t>
            </a:r>
            <a:r>
              <a:rPr lang="en-US" altLang="zh-CN" i="1" dirty="0" err="1" smtClean="0">
                <a:latin typeface="Calibri" panose="020F0502020204030204" pitchFamily="34" charset="0"/>
              </a:rPr>
              <a:t>atomless</a:t>
            </a:r>
            <a:endParaRPr lang="en-US" altLang="zh-CN" i="1" dirty="0" smtClean="0">
              <a:latin typeface="Calibri" panose="020F0502020204030204" pitchFamily="34" charset="0"/>
            </a:endParaRPr>
          </a:p>
          <a:p>
            <a:pPr>
              <a:buFont typeface="Wingdings" pitchFamily="2" charset="2"/>
              <a:buNone/>
            </a:pPr>
            <a:r>
              <a:rPr lang="en-US" altLang="zh-CN" b="0" dirty="0" smtClean="0">
                <a:latin typeface="Calibri" panose="020F0502020204030204" pitchFamily="34" charset="0"/>
              </a:rPr>
              <a:t>	have the same revenue and also the same expected profit for each bidder. The theorem can help find some equilibrium strategy.</a:t>
            </a:r>
            <a:endParaRPr lang="zh-CN" altLang="en-US" b="0" dirty="0" smtClean="0">
              <a:latin typeface="Calibri" panose="020F0502020204030204" pitchFamily="34" charset="0"/>
              <a:ea typeface="宋体" pitchFamily="2" charset="-122"/>
            </a:endParaRPr>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ea typeface="宋体" pitchFamily="2" charset="-122"/>
              </a:rPr>
              <a:t>Mechanism Design</a:t>
            </a:r>
            <a:endParaRPr lang="zh-CN" altLang="en-US" smtClean="0">
              <a:ea typeface="宋体" pitchFamily="2" charset="-122"/>
            </a:endParaRPr>
          </a:p>
        </p:txBody>
      </p:sp>
      <p:sp>
        <p:nvSpPr>
          <p:cNvPr id="39938" name="内容占位符 2"/>
          <p:cNvSpPr>
            <a:spLocks noGrp="1"/>
          </p:cNvSpPr>
          <p:nvPr>
            <p:ph idx="1"/>
          </p:nvPr>
        </p:nvSpPr>
        <p:spPr>
          <a:xfrm>
            <a:off x="358775" y="1221059"/>
            <a:ext cx="8426450" cy="5181600"/>
          </a:xfrm>
        </p:spPr>
        <p:txBody>
          <a:bodyPr/>
          <a:lstStyle/>
          <a:p>
            <a:r>
              <a:rPr lang="en-US" altLang="zh-CN" dirty="0" smtClean="0">
                <a:ea typeface="宋体" pitchFamily="2" charset="-122"/>
              </a:rPr>
              <a:t>Definition of Mechanism</a:t>
            </a:r>
          </a:p>
          <a:p>
            <a:endParaRPr lang="en-US" altLang="zh-CN" dirty="0" smtClean="0">
              <a:ea typeface="宋体" pitchFamily="2" charset="-122"/>
            </a:endParaRPr>
          </a:p>
          <a:p>
            <a:endParaRPr lang="zh-CN" altLang="en-US" dirty="0" smtClean="0">
              <a:ea typeface="宋体" pitchFamily="2" charset="-122"/>
            </a:endParaRPr>
          </a:p>
        </p:txBody>
      </p:sp>
      <p:pic>
        <p:nvPicPr>
          <p:cNvPr id="39939" name="Picture 2"/>
          <p:cNvPicPr>
            <a:picLocks noChangeAspect="1" noChangeArrowheads="1"/>
          </p:cNvPicPr>
          <p:nvPr/>
        </p:nvPicPr>
        <p:blipFill>
          <a:blip r:embed="rId2"/>
          <a:srcRect/>
          <a:stretch>
            <a:fillRect/>
          </a:stretch>
        </p:blipFill>
        <p:spPr bwMode="auto">
          <a:xfrm>
            <a:off x="579553" y="1701085"/>
            <a:ext cx="8343900" cy="3810000"/>
          </a:xfrm>
          <a:prstGeom prst="rect">
            <a:avLst/>
          </a:prstGeom>
          <a:noFill/>
          <a:ln w="38100">
            <a:noFill/>
            <a:miter lim="800000"/>
            <a:headEnd/>
            <a:tailEnd/>
          </a:ln>
        </p:spPr>
      </p:pic>
      <p:pic>
        <p:nvPicPr>
          <p:cNvPr id="39940" name="Picture 3"/>
          <p:cNvPicPr>
            <a:picLocks noChangeAspect="1" noChangeArrowheads="1"/>
          </p:cNvPicPr>
          <p:nvPr/>
        </p:nvPicPr>
        <p:blipFill>
          <a:blip r:embed="rId3"/>
          <a:srcRect/>
          <a:stretch>
            <a:fillRect/>
          </a:stretch>
        </p:blipFill>
        <p:spPr bwMode="auto">
          <a:xfrm>
            <a:off x="533400" y="5514306"/>
            <a:ext cx="8382000" cy="628650"/>
          </a:xfrm>
          <a:prstGeom prst="rect">
            <a:avLst/>
          </a:prstGeom>
          <a:noFill/>
          <a:ln w="38100">
            <a:noFill/>
            <a:miter lim="800000"/>
            <a:headEnd/>
            <a:tailEnd/>
          </a:ln>
        </p:spPr>
      </p:pic>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ea typeface="宋体" pitchFamily="2" charset="-122"/>
              </a:rPr>
              <a:t>Design goal and properties</a:t>
            </a:r>
            <a:endParaRPr lang="zh-CN" altLang="en-US" smtClean="0">
              <a:ea typeface="宋体" pitchFamily="2" charset="-122"/>
            </a:endParaRPr>
          </a:p>
        </p:txBody>
      </p:sp>
      <p:sp>
        <p:nvSpPr>
          <p:cNvPr id="110595" name="内容占位符 2"/>
          <p:cNvSpPr>
            <a:spLocks noGrp="1"/>
          </p:cNvSpPr>
          <p:nvPr>
            <p:ph idx="1"/>
          </p:nvPr>
        </p:nvSpPr>
        <p:spPr>
          <a:xfrm>
            <a:off x="336550" y="1180920"/>
            <a:ext cx="8426450" cy="5181600"/>
          </a:xfrm>
        </p:spPr>
        <p:txBody>
          <a:bodyPr/>
          <a:lstStyle/>
          <a:p>
            <a:r>
              <a:rPr lang="en-US" altLang="zh-CN" dirty="0" smtClean="0"/>
              <a:t>The objective of a mechanism </a:t>
            </a:r>
            <a:r>
              <a:rPr lang="en-US" altLang="zh-CN" i="1" dirty="0" smtClean="0"/>
              <a:t>M = (S, g) is to achieve the desired game </a:t>
            </a:r>
            <a:r>
              <a:rPr lang="en-US" altLang="zh-CN" dirty="0" smtClean="0"/>
              <a:t>outcome</a:t>
            </a:r>
          </a:p>
          <a:p>
            <a:endParaRPr lang="en-US" altLang="zh-CN" dirty="0" smtClean="0"/>
          </a:p>
          <a:p>
            <a:r>
              <a:rPr lang="en-US" altLang="zh-CN" dirty="0" smtClean="0">
                <a:ea typeface="宋体" pitchFamily="2" charset="-122"/>
              </a:rPr>
              <a:t>Desired properties</a:t>
            </a:r>
          </a:p>
          <a:p>
            <a:pPr lvl="1"/>
            <a:r>
              <a:rPr lang="en-US" altLang="zh-CN" dirty="0" smtClean="0">
                <a:latin typeface="Calibri" panose="020F0502020204030204" pitchFamily="34" charset="0"/>
              </a:rPr>
              <a:t>Efficiency: select the outcome that maximizes total utility.</a:t>
            </a:r>
          </a:p>
          <a:p>
            <a:pPr lvl="1"/>
            <a:r>
              <a:rPr lang="en-US" altLang="zh-CN" dirty="0" smtClean="0">
                <a:latin typeface="Calibri" panose="020F0502020204030204" pitchFamily="34" charset="0"/>
              </a:rPr>
              <a:t>Fairness: select the outcome that achieves a certain fairness criterion in utility.</a:t>
            </a:r>
          </a:p>
          <a:p>
            <a:pPr lvl="1"/>
            <a:r>
              <a:rPr lang="en-US" altLang="zh-CN" dirty="0" smtClean="0">
                <a:latin typeface="Calibri" panose="020F0502020204030204" pitchFamily="34" charset="0"/>
              </a:rPr>
              <a:t>Revenue maximization: select the outcome that maximizes revenue to a seller (or more generally, utility to one of the players).</a:t>
            </a:r>
          </a:p>
          <a:p>
            <a:pPr lvl="1"/>
            <a:r>
              <a:rPr lang="en-US" altLang="zh-CN" dirty="0" smtClean="0">
                <a:latin typeface="Calibri" panose="020F0502020204030204" pitchFamily="34" charset="0"/>
              </a:rPr>
              <a:t>Budget-balanced: implement outcomes that have balanced transfers across players.</a:t>
            </a:r>
          </a:p>
          <a:p>
            <a:pPr lvl="1"/>
            <a:r>
              <a:rPr lang="en-US" altLang="zh-CN" dirty="0" smtClean="0">
                <a:latin typeface="Calibri" panose="020F0502020204030204" pitchFamily="34" charset="0"/>
              </a:rPr>
              <a:t>Pareto optimality</a:t>
            </a:r>
          </a:p>
          <a:p>
            <a:endParaRPr lang="zh-CN" altLang="en-US" dirty="0" smtClean="0">
              <a:ea typeface="宋体" pitchFamily="2" charset="-122"/>
            </a:endParaRPr>
          </a:p>
        </p:txBody>
      </p:sp>
      <p:pic>
        <p:nvPicPr>
          <p:cNvPr id="40963" name="Picture 3"/>
          <p:cNvPicPr>
            <a:picLocks noChangeAspect="1" noChangeArrowheads="1"/>
          </p:cNvPicPr>
          <p:nvPr/>
        </p:nvPicPr>
        <p:blipFill>
          <a:blip r:embed="rId2"/>
          <a:srcRect/>
          <a:stretch>
            <a:fillRect/>
          </a:stretch>
        </p:blipFill>
        <p:spPr bwMode="auto">
          <a:xfrm>
            <a:off x="2133600" y="1981200"/>
            <a:ext cx="4200525" cy="495300"/>
          </a:xfrm>
          <a:prstGeom prst="rect">
            <a:avLst/>
          </a:prstGeom>
          <a:noFill/>
          <a:ln w="38100">
            <a:noFill/>
            <a:miter lim="800000"/>
            <a:headEnd/>
            <a:tailEnd/>
          </a:ln>
        </p:spPr>
      </p:pic>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ea typeface="宋体" pitchFamily="2" charset="-122"/>
              </a:rPr>
              <a:t>VCG Auction</a:t>
            </a:r>
            <a:endParaRPr lang="zh-CN" altLang="en-US" smtClean="0">
              <a:ea typeface="宋体" pitchFamily="2" charset="-122"/>
            </a:endParaRPr>
          </a:p>
        </p:txBody>
      </p:sp>
      <p:sp>
        <p:nvSpPr>
          <p:cNvPr id="51202" name="内容占位符 2"/>
          <p:cNvSpPr>
            <a:spLocks noGrp="1"/>
          </p:cNvSpPr>
          <p:nvPr>
            <p:ph idx="1"/>
          </p:nvPr>
        </p:nvSpPr>
        <p:spPr>
          <a:xfrm>
            <a:off x="336550" y="1156662"/>
            <a:ext cx="8426450" cy="5181600"/>
          </a:xfrm>
        </p:spPr>
        <p:txBody>
          <a:bodyPr/>
          <a:lstStyle/>
          <a:p>
            <a:r>
              <a:rPr lang="en-US" altLang="zh-CN" b="0" dirty="0" err="1" smtClean="0">
                <a:latin typeface="Calibri" panose="020F0502020204030204" pitchFamily="34" charset="0"/>
              </a:rPr>
              <a:t>Vickrey</a:t>
            </a:r>
            <a:r>
              <a:rPr lang="en-US" altLang="zh-CN" b="0" dirty="0" smtClean="0">
                <a:latin typeface="Calibri" panose="020F0502020204030204" pitchFamily="34" charset="0"/>
              </a:rPr>
              <a:t> auction is a type of sealed-bid auction, in which bidders (players) submit written bids without knowing the bid of the other people in the auction. The highest bidder wins, but the price paid is the second-highest bid.</a:t>
            </a:r>
          </a:p>
          <a:p>
            <a:endParaRPr lang="en-US" altLang="zh-CN" b="0" dirty="0" smtClean="0">
              <a:ea typeface="宋体" pitchFamily="2" charset="-122"/>
            </a:endParaRPr>
          </a:p>
          <a:p>
            <a:endParaRPr lang="en-US" altLang="zh-CN" b="0" dirty="0" smtClean="0">
              <a:ea typeface="宋体" pitchFamily="2" charset="-122"/>
            </a:endParaRPr>
          </a:p>
          <a:p>
            <a:endParaRPr lang="en-US" altLang="zh-CN" b="0" dirty="0" smtClean="0">
              <a:ea typeface="宋体" pitchFamily="2" charset="-122"/>
            </a:endParaRPr>
          </a:p>
          <a:p>
            <a:endParaRPr lang="en-US" altLang="zh-CN" b="0" dirty="0" smtClean="0">
              <a:ea typeface="宋体" pitchFamily="2" charset="-122"/>
            </a:endParaRPr>
          </a:p>
          <a:p>
            <a:r>
              <a:rPr lang="en-US" altLang="zh-CN" b="0" dirty="0" smtClean="0">
                <a:latin typeface="Calibri" panose="020F0502020204030204" pitchFamily="34" charset="0"/>
              </a:rPr>
              <a:t>In other words, the payment equals to the performance loss of all other users because of including user </a:t>
            </a:r>
            <a:r>
              <a:rPr lang="en-US" altLang="zh-CN" b="0" i="1" dirty="0" err="1" smtClean="0">
                <a:latin typeface="Calibri" panose="020F0502020204030204" pitchFamily="34" charset="0"/>
              </a:rPr>
              <a:t>i</a:t>
            </a:r>
            <a:r>
              <a:rPr lang="en-US" altLang="zh-CN" b="0" i="1" dirty="0" smtClean="0">
                <a:latin typeface="Calibri" panose="020F0502020204030204" pitchFamily="34" charset="0"/>
              </a:rPr>
              <a:t> .</a:t>
            </a:r>
            <a:endParaRPr lang="en-US" altLang="zh-CN" b="0" dirty="0" smtClean="0">
              <a:latin typeface="Calibri" panose="020F0502020204030204" pitchFamily="34" charset="0"/>
              <a:ea typeface="宋体" pitchFamily="2" charset="-122"/>
            </a:endParaRPr>
          </a:p>
          <a:p>
            <a:r>
              <a:rPr lang="en-US" altLang="zh-CN" b="0" dirty="0" smtClean="0">
                <a:latin typeface="Calibri" panose="020F0502020204030204" pitchFamily="34" charset="0"/>
              </a:rPr>
              <a:t>Truthful relevance, ex post efficient, and strategy proof</a:t>
            </a:r>
            <a:endParaRPr lang="zh-CN" altLang="en-US" b="0" dirty="0" smtClean="0">
              <a:latin typeface="Calibri" panose="020F0502020204030204" pitchFamily="34" charset="0"/>
              <a:ea typeface="宋体" pitchFamily="2" charset="-122"/>
            </a:endParaRPr>
          </a:p>
        </p:txBody>
      </p:sp>
      <p:pic>
        <p:nvPicPr>
          <p:cNvPr id="51203" name="Picture 2"/>
          <p:cNvPicPr>
            <a:picLocks noChangeAspect="1" noChangeArrowheads="1"/>
          </p:cNvPicPr>
          <p:nvPr/>
        </p:nvPicPr>
        <p:blipFill>
          <a:blip r:embed="rId2"/>
          <a:srcRect/>
          <a:stretch>
            <a:fillRect/>
          </a:stretch>
        </p:blipFill>
        <p:spPr bwMode="auto">
          <a:xfrm>
            <a:off x="152400" y="2590800"/>
            <a:ext cx="8915400" cy="1990725"/>
          </a:xfrm>
          <a:prstGeom prst="rect">
            <a:avLst/>
          </a:prstGeom>
          <a:noFill/>
          <a:ln w="38100">
            <a:noFill/>
            <a:miter lim="800000"/>
            <a:headEnd/>
            <a:tailEnd/>
          </a:ln>
        </p:spPr>
      </p:pic>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ea typeface="宋体" pitchFamily="2" charset="-122"/>
              </a:rPr>
              <a:t>Shortcoming of VCG</a:t>
            </a:r>
            <a:endParaRPr lang="zh-CN" altLang="en-US" dirty="0" smtClean="0">
              <a:ea typeface="宋体" pitchFamily="2" charset="-122"/>
            </a:endParaRPr>
          </a:p>
        </p:txBody>
      </p:sp>
      <p:sp>
        <p:nvSpPr>
          <p:cNvPr id="53250" name="内容占位符 2"/>
          <p:cNvSpPr>
            <a:spLocks noGrp="1"/>
          </p:cNvSpPr>
          <p:nvPr>
            <p:ph idx="1"/>
          </p:nvPr>
        </p:nvSpPr>
        <p:spPr>
          <a:xfrm>
            <a:off x="336550" y="1349847"/>
            <a:ext cx="8426450" cy="5181600"/>
          </a:xfrm>
        </p:spPr>
        <p:txBody>
          <a:bodyPr/>
          <a:lstStyle/>
          <a:p>
            <a:r>
              <a:rPr lang="en-US" altLang="zh-CN" sz="2000" b="0" dirty="0" smtClean="0">
                <a:latin typeface="Calibri" panose="020F0502020204030204" pitchFamily="34" charset="0"/>
              </a:rPr>
              <a:t>It does not allow for price discovery - that is, discovery of the market price if the buyers are unsure of their own valuations - without sequential auctions.</a:t>
            </a:r>
          </a:p>
          <a:p>
            <a:r>
              <a:rPr lang="en-US" altLang="zh-CN" sz="2000" b="0" dirty="0" smtClean="0">
                <a:latin typeface="Calibri" panose="020F0502020204030204" pitchFamily="34" charset="0"/>
              </a:rPr>
              <a:t>Sellers may use shill bids to increase profit.</a:t>
            </a:r>
          </a:p>
          <a:p>
            <a:r>
              <a:rPr lang="en-US" altLang="zh-CN" sz="2000" b="0" dirty="0" smtClean="0">
                <a:latin typeface="Calibri" panose="020F0502020204030204" pitchFamily="34" charset="0"/>
              </a:rPr>
              <a:t>In iterated </a:t>
            </a:r>
            <a:r>
              <a:rPr lang="en-US" altLang="zh-CN" sz="2000" b="0" dirty="0" err="1" smtClean="0">
                <a:latin typeface="Calibri" panose="020F0502020204030204" pitchFamily="34" charset="0"/>
              </a:rPr>
              <a:t>Vickrey</a:t>
            </a:r>
            <a:r>
              <a:rPr lang="en-US" altLang="zh-CN" sz="2000" b="0" dirty="0" smtClean="0">
                <a:latin typeface="Calibri" panose="020F0502020204030204" pitchFamily="34" charset="0"/>
              </a:rPr>
              <a:t> auctions, the strategy of revealing true valuations is no longer dominant.</a:t>
            </a:r>
          </a:p>
          <a:p>
            <a:r>
              <a:rPr lang="en-US" altLang="zh-CN" sz="2000" b="0" dirty="0" smtClean="0">
                <a:latin typeface="Calibri" panose="020F0502020204030204" pitchFamily="34" charset="0"/>
              </a:rPr>
              <a:t>It is vulnerable to collusion by losing bidders.</a:t>
            </a:r>
          </a:p>
          <a:p>
            <a:r>
              <a:rPr lang="en-US" altLang="zh-CN" sz="2000" b="0" dirty="0" smtClean="0">
                <a:latin typeface="Calibri" panose="020F0502020204030204" pitchFamily="34" charset="0"/>
              </a:rPr>
              <a:t>It is vulnerable to shill bidding with respect to the buyers.</a:t>
            </a:r>
          </a:p>
          <a:p>
            <a:r>
              <a:rPr lang="en-US" altLang="zh-CN" sz="2000" b="0" dirty="0" smtClean="0">
                <a:latin typeface="Calibri" panose="020F0502020204030204" pitchFamily="34" charset="0"/>
              </a:rPr>
              <a:t>It does not necessarily maximize seller revenues; seller revenues may even be zero in VCG auctions. If the purpose of holding the auction is to maximize profit for the seller rather than just allocate resources among buyers, then VCG may be a poor choice.</a:t>
            </a:r>
          </a:p>
          <a:p>
            <a:r>
              <a:rPr lang="en-US" altLang="zh-CN" sz="2000" b="0" dirty="0" smtClean="0">
                <a:latin typeface="Calibri" panose="020F0502020204030204" pitchFamily="34" charset="0"/>
              </a:rPr>
              <a:t>The seller's revenues are non-monotonic with regard to the sets of bidders and offers.</a:t>
            </a:r>
            <a:endParaRPr lang="en-US" altLang="zh-CN" sz="2000" b="0" dirty="0" smtClean="0">
              <a:latin typeface="Calibri" panose="020F0502020204030204" pitchFamily="34" charset="0"/>
              <a:ea typeface="宋体" pitchFamily="2" charset="-122"/>
            </a:endParaRPr>
          </a:p>
          <a:p>
            <a:endParaRPr lang="zh-CN" altLang="en-US" b="0" dirty="0" smtClean="0">
              <a:ea typeface="宋体" pitchFamily="2" charset="-122"/>
            </a:endParaRPr>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marL="342900" indent="-342900"/>
            <a:r>
              <a:rPr lang="en-US" altLang="zh-CN" dirty="0" smtClean="0">
                <a:ea typeface="宋体" pitchFamily="2" charset="-122"/>
              </a:rPr>
              <a:t>AGV Auction</a:t>
            </a:r>
          </a:p>
        </p:txBody>
      </p:sp>
      <p:sp>
        <p:nvSpPr>
          <p:cNvPr id="61442" name="内容占位符 2"/>
          <p:cNvSpPr>
            <a:spLocks noGrp="1"/>
          </p:cNvSpPr>
          <p:nvPr>
            <p:ph idx="1"/>
          </p:nvPr>
        </p:nvSpPr>
        <p:spPr/>
        <p:txBody>
          <a:bodyPr/>
          <a:lstStyle/>
          <a:p>
            <a:r>
              <a:rPr lang="en-US" altLang="zh-CN" dirty="0" smtClean="0"/>
              <a:t>AGV(Arrow-d</a:t>
            </a:r>
            <a:r>
              <a:rPr lang="ja-JP" altLang="en-US" dirty="0" smtClean="0"/>
              <a:t>’</a:t>
            </a:r>
            <a:r>
              <a:rPr lang="en-US" altLang="ja-JP" dirty="0" err="1" smtClean="0"/>
              <a:t>Aspremont</a:t>
            </a:r>
            <a:r>
              <a:rPr lang="en-US" altLang="ja-JP" dirty="0" smtClean="0"/>
              <a:t>-Gerard-</a:t>
            </a:r>
            <a:r>
              <a:rPr lang="en-US" altLang="ja-JP" dirty="0" err="1" smtClean="0"/>
              <a:t>Varet</a:t>
            </a:r>
            <a:r>
              <a:rPr lang="en-US" altLang="ja-JP" dirty="0" smtClean="0"/>
              <a:t>) mechanism is an extension of the Groves mechanism, </a:t>
            </a:r>
          </a:p>
          <a:p>
            <a:pPr lvl="1"/>
            <a:r>
              <a:rPr lang="en-US" altLang="zh-CN" sz="2000" dirty="0" smtClean="0">
                <a:latin typeface="Calibri" panose="020F0502020204030204" pitchFamily="34" charset="0"/>
              </a:rPr>
              <a:t>Incentive Compatibility, Individual Rationality and Budget Balance</a:t>
            </a:r>
          </a:p>
          <a:p>
            <a:pPr lvl="1"/>
            <a:r>
              <a:rPr lang="ja-JP" altLang="en-US" sz="2000" dirty="0" smtClean="0">
                <a:latin typeface="Calibri" panose="020F0502020204030204" pitchFamily="34" charset="0"/>
              </a:rPr>
              <a:t>“</a:t>
            </a:r>
            <a:r>
              <a:rPr lang="en-US" altLang="ja-JP" sz="2000" dirty="0" smtClean="0">
                <a:latin typeface="Calibri" panose="020F0502020204030204" pitchFamily="34" charset="0"/>
              </a:rPr>
              <a:t>Expected form</a:t>
            </a:r>
            <a:r>
              <a:rPr lang="ja-JP" altLang="en-US" sz="2000" dirty="0" smtClean="0">
                <a:latin typeface="Calibri" panose="020F0502020204030204" pitchFamily="34" charset="0"/>
              </a:rPr>
              <a:t>”</a:t>
            </a:r>
            <a:r>
              <a:rPr lang="en-US" altLang="ja-JP" sz="2000" dirty="0" smtClean="0">
                <a:latin typeface="Calibri" panose="020F0502020204030204" pitchFamily="34" charset="0"/>
              </a:rPr>
              <a:t> of the Groves mechanisms </a:t>
            </a:r>
          </a:p>
          <a:p>
            <a:pPr lvl="1"/>
            <a:r>
              <a:rPr lang="en-US" altLang="zh-CN" sz="2000" dirty="0" smtClean="0">
                <a:latin typeface="Calibri" panose="020F0502020204030204" pitchFamily="34" charset="0"/>
              </a:rPr>
              <a:t>The allocation rule is the same as VCG.</a:t>
            </a:r>
          </a:p>
          <a:p>
            <a:endParaRPr lang="zh-CN" altLang="en-US" dirty="0" smtClean="0">
              <a:ea typeface="宋体" pitchFamily="2" charset="-122"/>
            </a:endParaRPr>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ea typeface="Cambria Math" panose="02040503050406030204" pitchFamily="18" charset="0"/>
              </a:rPr>
              <a:t>T</a:t>
            </a:r>
            <a:r>
              <a:rPr lang="en-US" altLang="zh-CN" b="1" i="1" dirty="0" smtClean="0">
                <a:ea typeface="Cambria Math" panose="02040503050406030204" pitchFamily="18" charset="0"/>
              </a:rPr>
              <a:t>he AGV Mechanism</a:t>
            </a:r>
            <a:endParaRPr lang="zh-CN" altLang="en-US" b="1" i="1" dirty="0"/>
          </a:p>
        </p:txBody>
      </p:sp>
      <p:sp>
        <p:nvSpPr>
          <p:cNvPr id="3" name="内容占位符 2"/>
          <p:cNvSpPr>
            <a:spLocks noGrp="1"/>
          </p:cNvSpPr>
          <p:nvPr>
            <p:ph idx="1"/>
          </p:nvPr>
        </p:nvSpPr>
        <p:spPr>
          <a:xfrm>
            <a:off x="338401" y="1260000"/>
            <a:ext cx="8348400" cy="4702497"/>
          </a:xfrm>
        </p:spPr>
        <p:txBody>
          <a:bodyPr>
            <a:normAutofit/>
          </a:bodyPr>
          <a:lstStyle/>
          <a:p>
            <a:r>
              <a:rPr lang="en-US" altLang="zh-CN" i="1" dirty="0" smtClean="0"/>
              <a:t>Basic function</a:t>
            </a:r>
          </a:p>
          <a:p>
            <a:r>
              <a:rPr lang="en-US" altLang="zh-CN" sz="2000" b="0" dirty="0" smtClean="0">
                <a:latin typeface="Calibri" panose="020F0502020204030204" pitchFamily="34" charset="0"/>
              </a:rPr>
              <a:t>Groves introduced a group of mechanisms that satisfy IC and IR. The Groves mechanisms are characterized by the following transfer payment function:</a:t>
            </a:r>
          </a:p>
          <a:p>
            <a:endParaRPr lang="en-US" altLang="zh-CN" sz="2400" dirty="0"/>
          </a:p>
        </p:txBody>
      </p:sp>
      <p:sp>
        <p:nvSpPr>
          <p:cNvPr id="4" name="灯片编号占位符 3"/>
          <p:cNvSpPr>
            <a:spLocks noGrp="1"/>
          </p:cNvSpPr>
          <p:nvPr>
            <p:ph type="sldNum" sz="quarter" idx="11"/>
          </p:nvPr>
        </p:nvSpPr>
        <p:spPr/>
        <p:txBody>
          <a:bodyPr/>
          <a:lstStyle/>
          <a:p>
            <a:fld id="{DC226F1E-4A84-42EA-BFC3-1AD367F1BA89}" type="slidenum">
              <a:rPr lang="zh-CN" altLang="en-US" smtClean="0"/>
              <a:pPr/>
              <a:t>146</a:t>
            </a:fld>
            <a:endParaRPr lang="zh-CN" altLang="en-US"/>
          </a:p>
        </p:txBody>
      </p:sp>
      <p:sp>
        <p:nvSpPr>
          <p:cNvPr id="17" name="Rectangle 14"/>
          <p:cNvSpPr>
            <a:spLocks noChangeArrowheads="1"/>
          </p:cNvSpPr>
          <p:nvPr/>
        </p:nvSpPr>
        <p:spPr bwMode="auto">
          <a:xfrm>
            <a:off x="-1524000" y="-184666"/>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9" name="Rectangle 16"/>
          <p:cNvSpPr>
            <a:spLocks noChangeArrowheads="1"/>
          </p:cNvSpPr>
          <p:nvPr/>
        </p:nvSpPr>
        <p:spPr bwMode="auto">
          <a:xfrm>
            <a:off x="-1524000" y="-184666"/>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7" name="组合 6"/>
          <p:cNvGrpSpPr/>
          <p:nvPr/>
        </p:nvGrpSpPr>
        <p:grpSpPr>
          <a:xfrm>
            <a:off x="1903955" y="2610335"/>
            <a:ext cx="6130140" cy="775147"/>
            <a:chOff x="2004165" y="3191464"/>
            <a:chExt cx="6130140" cy="775147"/>
          </a:xfrm>
        </p:grpSpPr>
        <p:pic>
          <p:nvPicPr>
            <p:cNvPr id="6" name="图片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004165" y="3191464"/>
              <a:ext cx="5008258" cy="775147"/>
            </a:xfrm>
            <a:prstGeom prst="rect">
              <a:avLst/>
            </a:prstGeom>
          </p:spPr>
        </p:pic>
        <p:sp>
          <p:nvSpPr>
            <p:cNvPr id="5" name="文本框 4"/>
            <p:cNvSpPr txBox="1"/>
            <p:nvPr/>
          </p:nvSpPr>
          <p:spPr>
            <a:xfrm>
              <a:off x="7564918" y="3394371"/>
              <a:ext cx="569387" cy="369332"/>
            </a:xfrm>
            <a:prstGeom prst="rect">
              <a:avLst/>
            </a:prstGeom>
            <a:noFill/>
          </p:spPr>
          <p:txBody>
            <a:bodyPr wrap="none" rtlCol="0">
              <a:spAutoFit/>
            </a:bodyPr>
            <a:lstStyle/>
            <a:p>
              <a:r>
                <a:rPr lang="en-US" altLang="zh-CN" b="1" dirty="0" smtClean="0"/>
                <a:t>(28)</a:t>
              </a:r>
              <a:endParaRPr lang="zh-CN" altLang="en-US" b="1" dirty="0"/>
            </a:p>
          </p:txBody>
        </p:sp>
      </p:grpSp>
      <p:sp>
        <p:nvSpPr>
          <p:cNvPr id="10" name="内容占位符 2"/>
          <p:cNvSpPr txBox="1">
            <a:spLocks/>
          </p:cNvSpPr>
          <p:nvPr/>
        </p:nvSpPr>
        <p:spPr bwMode="auto">
          <a:xfrm>
            <a:off x="381000" y="3382649"/>
            <a:ext cx="8348400" cy="47024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normAutofit/>
          </a:bodyPr>
          <a:lstStyle>
            <a:lvl1pPr marL="342900" indent="-342900" algn="l" rtl="0" eaLnBrk="0" fontAlgn="base" hangingPunct="0">
              <a:lnSpc>
                <a:spcPct val="95000"/>
              </a:lnSpc>
              <a:spcBef>
                <a:spcPct val="25000"/>
              </a:spcBef>
              <a:spcAft>
                <a:spcPct val="15000"/>
              </a:spcAft>
              <a:buClr>
                <a:schemeClr val="tx2"/>
              </a:buClr>
              <a:buSzPct val="75000"/>
              <a:buFont typeface="Wingdings" pitchFamily="2" charset="2"/>
              <a:buChar char="l"/>
              <a:defRPr sz="2400" b="1">
                <a:solidFill>
                  <a:schemeClr val="tx1"/>
                </a:solidFill>
                <a:latin typeface="Cambria" panose="02040503050406030204" pitchFamily="18" charset="0"/>
                <a:ea typeface="ＭＳ Ｐゴシック" charset="0"/>
                <a:cs typeface="ＭＳ Ｐゴシック" charset="0"/>
              </a:defRPr>
            </a:lvl1pPr>
            <a:lvl2pPr marL="742950" indent="-285750" algn="l" rtl="0" eaLnBrk="0" fontAlgn="base" hangingPunct="0">
              <a:spcBef>
                <a:spcPct val="0"/>
              </a:spcBef>
              <a:spcAft>
                <a:spcPct val="25000"/>
              </a:spcAft>
              <a:buClr>
                <a:schemeClr val="tx2"/>
              </a:buClr>
              <a:buChar char="–"/>
              <a:defRPr sz="2200">
                <a:solidFill>
                  <a:schemeClr val="tx1"/>
                </a:solidFill>
                <a:latin typeface="+mn-lt"/>
                <a:ea typeface="ＭＳ Ｐゴシック" charset="0"/>
              </a:defRPr>
            </a:lvl2pPr>
            <a:lvl3pPr marL="1085850" indent="-228600" algn="l" rtl="0" eaLnBrk="0" fontAlgn="base" hangingPunct="0">
              <a:spcBef>
                <a:spcPct val="5000"/>
              </a:spcBef>
              <a:spcAft>
                <a:spcPct val="10000"/>
              </a:spcAft>
              <a:buClr>
                <a:schemeClr val="tx2"/>
              </a:buClr>
              <a:buSzPct val="55000"/>
              <a:buFont typeface="Monotype Sorts" charset="2"/>
              <a:buChar char="u"/>
              <a:defRPr sz="2000" i="1">
                <a:solidFill>
                  <a:schemeClr val="tx1"/>
                </a:solidFill>
                <a:latin typeface="Georgia" pitchFamily="18" charset="0"/>
                <a:ea typeface="ＭＳ Ｐゴシック" charset="0"/>
              </a:defRPr>
            </a:lvl3pPr>
            <a:lvl4pPr marL="1428750" indent="-228600" algn="l" rtl="0" eaLnBrk="0" fontAlgn="base" hangingPunct="0">
              <a:spcBef>
                <a:spcPct val="10000"/>
              </a:spcBef>
              <a:spcAft>
                <a:spcPct val="0"/>
              </a:spcAft>
              <a:buClr>
                <a:schemeClr val="tx2"/>
              </a:buClr>
              <a:buSzPct val="50000"/>
              <a:buFont typeface="Monotype Sorts" charset="2"/>
              <a:buChar char="l"/>
              <a:defRPr sz="2000">
                <a:solidFill>
                  <a:schemeClr val="tx1"/>
                </a:solidFill>
                <a:latin typeface="+mj-lt"/>
                <a:ea typeface="ＭＳ Ｐゴシック" charset="0"/>
              </a:defRPr>
            </a:lvl4pPr>
            <a:lvl5pPr marL="1771650" indent="-228600" algn="l" rtl="0" eaLnBrk="0" fontAlgn="base" hangingPunct="0">
              <a:spcBef>
                <a:spcPct val="10000"/>
              </a:spcBef>
              <a:spcAft>
                <a:spcPct val="0"/>
              </a:spcAft>
              <a:buClr>
                <a:schemeClr val="tx2"/>
              </a:buClr>
              <a:buChar char="–"/>
              <a:defRPr sz="2000">
                <a:solidFill>
                  <a:schemeClr val="tx1"/>
                </a:solidFill>
                <a:latin typeface="+mj-lt"/>
                <a:ea typeface="ＭＳ Ｐゴシック" charset="0"/>
              </a:defRPr>
            </a:lvl5pPr>
            <a:lvl6pPr marL="2228850" indent="-228600" algn="l" rtl="0" eaLnBrk="0" fontAlgn="base" hangingPunct="0">
              <a:spcBef>
                <a:spcPct val="10000"/>
              </a:spcBef>
              <a:spcAft>
                <a:spcPct val="0"/>
              </a:spcAft>
              <a:buClr>
                <a:schemeClr val="tx2"/>
              </a:buClr>
              <a:buChar char="–"/>
              <a:defRPr>
                <a:solidFill>
                  <a:schemeClr val="tx1"/>
                </a:solidFill>
                <a:latin typeface="+mj-lt"/>
              </a:defRPr>
            </a:lvl6pPr>
            <a:lvl7pPr marL="2686050" indent="-228600" algn="l" rtl="0" eaLnBrk="0" fontAlgn="base" hangingPunct="0">
              <a:spcBef>
                <a:spcPct val="10000"/>
              </a:spcBef>
              <a:spcAft>
                <a:spcPct val="0"/>
              </a:spcAft>
              <a:buClr>
                <a:schemeClr val="tx2"/>
              </a:buClr>
              <a:buChar char="–"/>
              <a:defRPr>
                <a:solidFill>
                  <a:schemeClr val="tx1"/>
                </a:solidFill>
                <a:latin typeface="+mj-lt"/>
              </a:defRPr>
            </a:lvl7pPr>
            <a:lvl8pPr marL="3143250" indent="-228600" algn="l" rtl="0" eaLnBrk="0" fontAlgn="base" hangingPunct="0">
              <a:spcBef>
                <a:spcPct val="10000"/>
              </a:spcBef>
              <a:spcAft>
                <a:spcPct val="0"/>
              </a:spcAft>
              <a:buClr>
                <a:schemeClr val="tx2"/>
              </a:buClr>
              <a:buChar char="–"/>
              <a:defRPr>
                <a:solidFill>
                  <a:schemeClr val="tx1"/>
                </a:solidFill>
                <a:latin typeface="+mj-lt"/>
              </a:defRPr>
            </a:lvl8pPr>
            <a:lvl9pPr marL="3600450" indent="-228600" algn="l" rtl="0" eaLnBrk="0" fontAlgn="base" hangingPunct="0">
              <a:spcBef>
                <a:spcPct val="10000"/>
              </a:spcBef>
              <a:spcAft>
                <a:spcPct val="0"/>
              </a:spcAft>
              <a:buClr>
                <a:schemeClr val="tx2"/>
              </a:buClr>
              <a:buChar char="–"/>
              <a:defRPr>
                <a:solidFill>
                  <a:schemeClr val="tx1"/>
                </a:solidFill>
                <a:latin typeface="+mj-lt"/>
              </a:defRPr>
            </a:lvl9pPr>
          </a:lstStyle>
          <a:p>
            <a:r>
              <a:rPr lang="en-US" altLang="zh-CN" i="1" kern="0" dirty="0" smtClean="0"/>
              <a:t>VCG and AGV Mechanism</a:t>
            </a:r>
          </a:p>
          <a:p>
            <a:r>
              <a:rPr lang="en-US" altLang="zh-CN" sz="2000" kern="0" dirty="0" smtClean="0">
                <a:solidFill>
                  <a:srgbClr val="0070C0"/>
                </a:solidFill>
                <a:latin typeface="Calibri" panose="020F0502020204030204" pitchFamily="34" charset="0"/>
              </a:rPr>
              <a:t>The VCG (</a:t>
            </a:r>
            <a:r>
              <a:rPr lang="en-US" altLang="zh-CN" sz="2000" kern="0" dirty="0" err="1" smtClean="0">
                <a:solidFill>
                  <a:srgbClr val="0070C0"/>
                </a:solidFill>
                <a:latin typeface="Calibri" panose="020F0502020204030204" pitchFamily="34" charset="0"/>
              </a:rPr>
              <a:t>Vickrey</a:t>
            </a:r>
            <a:r>
              <a:rPr lang="en-US" altLang="zh-CN" sz="2000" kern="0" dirty="0" smtClean="0">
                <a:solidFill>
                  <a:srgbClr val="0070C0"/>
                </a:solidFill>
                <a:latin typeface="Calibri" panose="020F0502020204030204" pitchFamily="34" charset="0"/>
              </a:rPr>
              <a:t>-Clarke-Groves) mechanism </a:t>
            </a:r>
            <a:r>
              <a:rPr lang="en-US" altLang="zh-CN" sz="2000" b="0" kern="0" dirty="0" smtClean="0">
                <a:latin typeface="Calibri" panose="020F0502020204030204" pitchFamily="34" charset="0"/>
              </a:rPr>
              <a:t>is an special case of the Groves mechanisms for which</a:t>
            </a:r>
          </a:p>
          <a:p>
            <a:endParaRPr lang="en-US" altLang="zh-CN" b="0" kern="0" dirty="0" smtClean="0">
              <a:latin typeface="Calibri" panose="020F0502020204030204" pitchFamily="34" charset="0"/>
            </a:endParaRPr>
          </a:p>
          <a:p>
            <a:pPr marL="0" indent="0">
              <a:buFont typeface="Wingdings" pitchFamily="2" charset="2"/>
              <a:buNone/>
            </a:pPr>
            <a:endParaRPr lang="en-US" altLang="zh-CN" b="0" kern="0" dirty="0" smtClean="0">
              <a:latin typeface="Calibri" panose="020F0502020204030204" pitchFamily="34" charset="0"/>
            </a:endParaRPr>
          </a:p>
          <a:p>
            <a:pPr marL="0" indent="0">
              <a:buNone/>
            </a:pPr>
            <a:r>
              <a:rPr lang="en-US" altLang="zh-CN" sz="2000" b="0" kern="0" dirty="0" smtClean="0">
                <a:latin typeface="Calibri" panose="020F0502020204030204" pitchFamily="34" charset="0"/>
              </a:rPr>
              <a:t>where                     is the outcome of the mechanism </a:t>
            </a:r>
            <a:r>
              <a:rPr lang="en-US" altLang="zh-CN" sz="2000" b="0" kern="0" dirty="0" smtClean="0">
                <a:solidFill>
                  <a:srgbClr val="FF0000"/>
                </a:solidFill>
                <a:latin typeface="Calibri" panose="020F0502020204030204" pitchFamily="34" charset="0"/>
              </a:rPr>
              <a:t>when agent </a:t>
            </a:r>
            <a:r>
              <a:rPr lang="en-US" altLang="zh-CN" sz="2000" b="0" i="1" kern="0" dirty="0" err="1" smtClean="0">
                <a:solidFill>
                  <a:srgbClr val="FF0000"/>
                </a:solidFill>
                <a:latin typeface="Calibri" panose="020F0502020204030204" pitchFamily="34" charset="0"/>
              </a:rPr>
              <a:t>i</a:t>
            </a:r>
            <a:r>
              <a:rPr lang="en-US" altLang="zh-CN" sz="2000" b="0" i="1" kern="0" dirty="0" smtClean="0">
                <a:solidFill>
                  <a:srgbClr val="FF0000"/>
                </a:solidFill>
                <a:latin typeface="Calibri" panose="020F0502020204030204" pitchFamily="34" charset="0"/>
              </a:rPr>
              <a:t> </a:t>
            </a:r>
            <a:r>
              <a:rPr lang="en-US" altLang="zh-CN" sz="2000" b="0" kern="0" dirty="0" smtClean="0">
                <a:solidFill>
                  <a:srgbClr val="FF0000"/>
                </a:solidFill>
                <a:latin typeface="Calibri" panose="020F0502020204030204" pitchFamily="34" charset="0"/>
              </a:rPr>
              <a:t>withdraws from </a:t>
            </a:r>
            <a:r>
              <a:rPr lang="en-US" altLang="zh-CN" sz="2000" b="0" kern="0" dirty="0" smtClean="0">
                <a:latin typeface="Calibri" panose="020F0502020204030204" pitchFamily="34" charset="0"/>
              </a:rPr>
              <a:t>the mechanism </a:t>
            </a:r>
            <a:r>
              <a:rPr lang="en-US" altLang="zh-CN" sz="2000" b="0" kern="0" dirty="0">
                <a:latin typeface="Calibri" panose="020F0502020204030204" pitchFamily="34" charset="0"/>
              </a:rPr>
              <a:t>. </a:t>
            </a:r>
            <a:endParaRPr lang="en-US" altLang="zh-CN" sz="2000" b="0" kern="0" dirty="0">
              <a:solidFill>
                <a:srgbClr val="FF0000"/>
              </a:solidFill>
              <a:latin typeface="Calibri" panose="020F0502020204030204" pitchFamily="34" charset="0"/>
            </a:endParaRPr>
          </a:p>
          <a:p>
            <a:pPr marL="0" indent="0">
              <a:buFont typeface="Wingdings" pitchFamily="2" charset="2"/>
              <a:buNone/>
            </a:pPr>
            <a:endParaRPr lang="en-US" altLang="zh-CN" sz="2000" b="0" kern="0" dirty="0">
              <a:latin typeface="+mn-lt"/>
            </a:endParaRPr>
          </a:p>
        </p:txBody>
      </p:sp>
      <p:pic>
        <p:nvPicPr>
          <p:cNvPr id="11" name="图片 10"/>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430751" y="4530748"/>
            <a:ext cx="4163699" cy="884928"/>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xmlns="" val="0"/>
              </a:ext>
            </a:extLst>
          </a:blip>
          <a:srcRect l="51188" t="14962" r="13963" b="22794"/>
          <a:stretch/>
        </p:blipFill>
        <p:spPr>
          <a:xfrm>
            <a:off x="1239831" y="5552216"/>
            <a:ext cx="957195" cy="363362"/>
          </a:xfrm>
          <a:prstGeom prst="rect">
            <a:avLst/>
          </a:prstGeom>
        </p:spPr>
      </p:pic>
      <p:sp>
        <p:nvSpPr>
          <p:cNvPr id="14" name="圆角矩形标注 13"/>
          <p:cNvSpPr/>
          <p:nvPr/>
        </p:nvSpPr>
        <p:spPr bwMode="auto">
          <a:xfrm>
            <a:off x="4231777" y="3300138"/>
            <a:ext cx="1914333" cy="358754"/>
          </a:xfrm>
          <a:prstGeom prst="wedgeRoundRectCallout">
            <a:avLst>
              <a:gd name="adj1" fmla="val -40928"/>
              <a:gd name="adj2" fmla="val -82947"/>
              <a:gd name="adj3" fmla="val 16667"/>
            </a:avLst>
          </a:prstGeom>
          <a:solidFill>
            <a:schemeClr val="accent1">
              <a:alpha val="30000"/>
            </a:schemeClr>
          </a:solidFill>
          <a:ln w="19050" cap="flat" cmpd="sng" algn="ctr">
            <a:solidFill>
              <a:srgbClr val="0070C0"/>
            </a:solidFill>
            <a:prstDash val="solid"/>
            <a:round/>
            <a:headEnd type="triangl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altLang="zh-CN" b="1" dirty="0" smtClean="0">
                <a:solidFill>
                  <a:srgbClr val="0070C0"/>
                </a:solidFill>
                <a:latin typeface="微软雅黑" panose="020B0503020204020204" pitchFamily="34" charset="-122"/>
                <a:ea typeface="微软雅黑" panose="020B0503020204020204" pitchFamily="34" charset="-122"/>
              </a:rPr>
              <a:t>Utility Function</a:t>
            </a:r>
            <a:endParaRPr kumimoji="0" lang="zh-CN" altLang="en-US" b="1" i="0" u="none" strike="noStrike" cap="none" normalizeH="0" baseline="0" dirty="0" smtClean="0">
              <a:ln>
                <a:noFill/>
              </a:ln>
              <a:solidFill>
                <a:srgbClr val="0070C0"/>
              </a:solidFill>
              <a:effectLst/>
              <a:latin typeface="微软雅黑" panose="020B0503020204020204" pitchFamily="34" charset="-122"/>
              <a:ea typeface="微软雅黑" panose="020B0503020204020204" pitchFamily="34" charset="-122"/>
            </a:endParaRPr>
          </a:p>
        </p:txBody>
      </p:sp>
      <p:pic>
        <p:nvPicPr>
          <p:cNvPr id="9" name="图片 8"/>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188709" y="3186574"/>
            <a:ext cx="2778916" cy="253251"/>
          </a:xfrm>
          <a:prstGeom prst="rect">
            <a:avLst/>
          </a:prstGeom>
        </p:spPr>
      </p:pic>
    </p:spTree>
    <p:extLst>
      <p:ext uri="{BB962C8B-B14F-4D97-AF65-F5344CB8AC3E}">
        <p14:creationId xmlns:p14="http://schemas.microsoft.com/office/powerpoint/2010/main" xmlns="" val="226805008"/>
      </p:ext>
    </p:extLst>
  </p:cSld>
  <p:clrMapOvr>
    <a:masterClrMapping/>
  </p:clrMapOvr>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b="1" i="1" dirty="0" smtClean="0">
                <a:ea typeface="Cambria Math" panose="02040503050406030204" pitchFamily="18" charset="0"/>
              </a:rPr>
              <a:t>The AGV Mechanism</a:t>
            </a:r>
            <a:endParaRPr lang="zh-CN" altLang="en-US" b="1" i="1" dirty="0"/>
          </a:p>
        </p:txBody>
      </p:sp>
      <p:sp>
        <p:nvSpPr>
          <p:cNvPr id="3" name="内容占位符 2"/>
          <p:cNvSpPr>
            <a:spLocks noGrp="1"/>
          </p:cNvSpPr>
          <p:nvPr>
            <p:ph idx="1"/>
          </p:nvPr>
        </p:nvSpPr>
        <p:spPr>
          <a:xfrm>
            <a:off x="338401" y="1260000"/>
            <a:ext cx="8348400" cy="5046671"/>
          </a:xfrm>
        </p:spPr>
        <p:txBody>
          <a:bodyPr>
            <a:normAutofit/>
          </a:bodyPr>
          <a:lstStyle/>
          <a:p>
            <a:r>
              <a:rPr lang="en-US" altLang="zh-CN" i="1" dirty="0" smtClean="0"/>
              <a:t>VCG and AGV Mechanism</a:t>
            </a:r>
          </a:p>
          <a:p>
            <a:r>
              <a:rPr lang="en-US" altLang="zh-CN" sz="2200" dirty="0" smtClean="0">
                <a:solidFill>
                  <a:srgbClr val="0070C0"/>
                </a:solidFill>
                <a:latin typeface="Calibri" panose="020F0502020204030204" pitchFamily="34" charset="0"/>
              </a:rPr>
              <a:t>The AGV (Arrow-</a:t>
            </a:r>
            <a:r>
              <a:rPr lang="en-US" altLang="zh-CN" sz="2200" dirty="0" err="1" smtClean="0">
                <a:solidFill>
                  <a:srgbClr val="0070C0"/>
                </a:solidFill>
                <a:latin typeface="Calibri" panose="020F0502020204030204" pitchFamily="34" charset="0"/>
              </a:rPr>
              <a:t>d’Aspremont</a:t>
            </a:r>
            <a:r>
              <a:rPr lang="en-US" altLang="zh-CN" sz="2200" dirty="0" smtClean="0">
                <a:solidFill>
                  <a:srgbClr val="0070C0"/>
                </a:solidFill>
                <a:latin typeface="Calibri" panose="020F0502020204030204" pitchFamily="34" charset="0"/>
              </a:rPr>
              <a:t>-Gerard-</a:t>
            </a:r>
            <a:r>
              <a:rPr lang="en-US" altLang="zh-CN" sz="2200" dirty="0" err="1" smtClean="0">
                <a:solidFill>
                  <a:srgbClr val="0070C0"/>
                </a:solidFill>
                <a:latin typeface="Calibri" panose="020F0502020204030204" pitchFamily="34" charset="0"/>
              </a:rPr>
              <a:t>Varet</a:t>
            </a:r>
            <a:r>
              <a:rPr lang="en-US" altLang="zh-CN" sz="2200" dirty="0" smtClean="0">
                <a:solidFill>
                  <a:srgbClr val="0070C0"/>
                </a:solidFill>
                <a:latin typeface="Calibri" panose="020F0502020204030204" pitchFamily="34" charset="0"/>
              </a:rPr>
              <a:t>) mechanism </a:t>
            </a:r>
            <a:r>
              <a:rPr lang="en-US" altLang="zh-CN" sz="2200" b="0" dirty="0" smtClean="0">
                <a:latin typeface="Calibri" panose="020F0502020204030204" pitchFamily="34" charset="0"/>
              </a:rPr>
              <a:t>is an extension of the Groves mechanism that is possible </a:t>
            </a:r>
            <a:r>
              <a:rPr lang="en-US" altLang="zh-CN" sz="2200" b="0" dirty="0" smtClean="0">
                <a:solidFill>
                  <a:srgbClr val="FF0000"/>
                </a:solidFill>
                <a:latin typeface="Calibri" panose="020F0502020204030204" pitchFamily="34" charset="0"/>
              </a:rPr>
              <a:t>to achieve IC, IR and BB</a:t>
            </a:r>
            <a:r>
              <a:rPr lang="en-US" altLang="zh-CN" sz="2200" b="0" dirty="0" smtClean="0">
                <a:latin typeface="Calibri" panose="020F0502020204030204" pitchFamily="34" charset="0"/>
              </a:rPr>
              <a:t>.</a:t>
            </a:r>
          </a:p>
          <a:p>
            <a:r>
              <a:rPr lang="en-US" altLang="zh-CN" sz="2200" b="0" dirty="0" smtClean="0">
                <a:latin typeface="Calibri" panose="020F0502020204030204" pitchFamily="34" charset="0"/>
              </a:rPr>
              <a:t>Its transfer payment function is defined as</a:t>
            </a:r>
          </a:p>
          <a:p>
            <a:endParaRPr lang="en-US" altLang="zh-CN" sz="2200" b="0" dirty="0">
              <a:latin typeface="Calibri" panose="020F0502020204030204" pitchFamily="34" charset="0"/>
            </a:endParaRPr>
          </a:p>
          <a:p>
            <a:endParaRPr lang="en-US" altLang="zh-CN" sz="2000" b="0" dirty="0" smtClean="0">
              <a:latin typeface="Calibri" panose="020F0502020204030204" pitchFamily="34" charset="0"/>
            </a:endParaRPr>
          </a:p>
          <a:p>
            <a:r>
              <a:rPr lang="en-US" altLang="zh-CN" sz="2200" b="0" dirty="0" smtClean="0">
                <a:latin typeface="Calibri" panose="020F0502020204030204" pitchFamily="34" charset="0"/>
              </a:rPr>
              <a:t>In </a:t>
            </a:r>
            <a:r>
              <a:rPr lang="en-US" altLang="zh-CN" sz="2200" b="0" dirty="0">
                <a:latin typeface="Calibri" panose="020F0502020204030204" pitchFamily="34" charset="0"/>
              </a:rPr>
              <a:t>the AGV mechanism it is possible to design </a:t>
            </a:r>
            <a:r>
              <a:rPr lang="en-US" altLang="zh-CN" sz="2200" b="0" dirty="0" smtClean="0">
                <a:latin typeface="Calibri" panose="020F0502020204030204" pitchFamily="34" charset="0"/>
              </a:rPr>
              <a:t>the transfer payment </a:t>
            </a:r>
            <a:r>
              <a:rPr lang="en-US" altLang="zh-CN" sz="2200" b="0" i="1" dirty="0" err="1">
                <a:latin typeface="Calibri" panose="020F0502020204030204" pitchFamily="34" charset="0"/>
              </a:rPr>
              <a:t>τ</a:t>
            </a:r>
            <a:r>
              <a:rPr lang="en-US" altLang="zh-CN" sz="2200" b="0" i="1" baseline="-25000" dirty="0" err="1">
                <a:latin typeface="Calibri" panose="020F0502020204030204" pitchFamily="34" charset="0"/>
              </a:rPr>
              <a:t>i</a:t>
            </a:r>
            <a:r>
              <a:rPr lang="en-US" altLang="zh-CN" sz="2200" b="0" dirty="0">
                <a:latin typeface="Calibri" panose="020F0502020204030204" pitchFamily="34" charset="0"/>
              </a:rPr>
              <a:t>() to satisfy BB. Let</a:t>
            </a:r>
          </a:p>
          <a:p>
            <a:pPr marL="0" indent="0">
              <a:buNone/>
            </a:pPr>
            <a:endParaRPr lang="en-US" altLang="zh-CN" sz="2200" b="0" dirty="0">
              <a:latin typeface="Calibri" panose="020F0502020204030204" pitchFamily="34" charset="0"/>
            </a:endParaRPr>
          </a:p>
          <a:p>
            <a:r>
              <a:rPr lang="en-US" altLang="zh-CN" sz="2200" b="0" dirty="0">
                <a:latin typeface="Calibri" panose="020F0502020204030204" pitchFamily="34" charset="0"/>
              </a:rPr>
              <a:t>where                                                                                               </a:t>
            </a:r>
          </a:p>
          <a:p>
            <a:endParaRPr lang="en-US" altLang="zh-CN" sz="2200" b="0" dirty="0" smtClean="0">
              <a:latin typeface="Calibri" panose="020F0502020204030204" pitchFamily="34" charset="0"/>
            </a:endParaRPr>
          </a:p>
          <a:p>
            <a:endParaRPr lang="en-US" altLang="zh-CN" sz="2400" b="0" dirty="0">
              <a:latin typeface="+mn-lt"/>
            </a:endParaRPr>
          </a:p>
          <a:p>
            <a:pPr marL="0" indent="0">
              <a:buNone/>
            </a:pPr>
            <a:endParaRPr lang="en-US" altLang="zh-CN" sz="2400" b="0" dirty="0">
              <a:latin typeface="+mn-lt"/>
            </a:endParaRPr>
          </a:p>
        </p:txBody>
      </p:sp>
      <p:sp>
        <p:nvSpPr>
          <p:cNvPr id="4" name="灯片编号占位符 3"/>
          <p:cNvSpPr>
            <a:spLocks noGrp="1"/>
          </p:cNvSpPr>
          <p:nvPr>
            <p:ph type="sldNum" sz="quarter" idx="11"/>
          </p:nvPr>
        </p:nvSpPr>
        <p:spPr/>
        <p:txBody>
          <a:bodyPr/>
          <a:lstStyle/>
          <a:p>
            <a:fld id="{DC226F1E-4A84-42EA-BFC3-1AD367F1BA89}" type="slidenum">
              <a:rPr lang="zh-CN" altLang="en-US" smtClean="0"/>
              <a:pPr/>
              <a:t>147</a:t>
            </a:fld>
            <a:endParaRPr lang="zh-CN" altLang="en-US"/>
          </a:p>
        </p:txBody>
      </p:sp>
      <p:sp>
        <p:nvSpPr>
          <p:cNvPr id="17" name="Rectangle 14"/>
          <p:cNvSpPr>
            <a:spLocks noChangeArrowheads="1"/>
          </p:cNvSpPr>
          <p:nvPr/>
        </p:nvSpPr>
        <p:spPr bwMode="auto">
          <a:xfrm>
            <a:off x="-1524000" y="-184666"/>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9" name="Rectangle 16"/>
          <p:cNvSpPr>
            <a:spLocks noChangeArrowheads="1"/>
          </p:cNvSpPr>
          <p:nvPr/>
        </p:nvSpPr>
        <p:spPr bwMode="auto">
          <a:xfrm>
            <a:off x="-1524000" y="-184666"/>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6" name="图片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956319" y="3201980"/>
            <a:ext cx="5112564" cy="818536"/>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421705" y="4651469"/>
            <a:ext cx="2224390" cy="782203"/>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2823412" y="5575653"/>
            <a:ext cx="3420976" cy="748948"/>
          </a:xfrm>
          <a:prstGeom prst="rect">
            <a:avLst/>
          </a:prstGeom>
        </p:spPr>
      </p:pic>
      <p:sp>
        <p:nvSpPr>
          <p:cNvPr id="12" name="圆角矩形标注 11"/>
          <p:cNvSpPr/>
          <p:nvPr/>
        </p:nvSpPr>
        <p:spPr bwMode="auto">
          <a:xfrm>
            <a:off x="3157633" y="3903738"/>
            <a:ext cx="1914333" cy="358754"/>
          </a:xfrm>
          <a:prstGeom prst="wedgeRoundRectCallout">
            <a:avLst>
              <a:gd name="adj1" fmla="val -36834"/>
              <a:gd name="adj2" fmla="val -108435"/>
              <a:gd name="adj3" fmla="val 16667"/>
            </a:avLst>
          </a:prstGeom>
          <a:solidFill>
            <a:schemeClr val="accent1">
              <a:alpha val="30000"/>
            </a:schemeClr>
          </a:solidFill>
          <a:ln w="19050" cap="flat" cmpd="sng" algn="ctr">
            <a:solidFill>
              <a:srgbClr val="0070C0"/>
            </a:solidFill>
            <a:prstDash val="solid"/>
            <a:round/>
            <a:headEnd type="triangl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altLang="zh-CN" b="1" dirty="0" smtClean="0">
                <a:solidFill>
                  <a:srgbClr val="0070C0"/>
                </a:solidFill>
                <a:latin typeface="微软雅黑" panose="020B0503020204020204" pitchFamily="34" charset="-122"/>
                <a:ea typeface="微软雅黑" panose="020B0503020204020204" pitchFamily="34" charset="-122"/>
              </a:rPr>
              <a:t>Expectation</a:t>
            </a:r>
            <a:endParaRPr kumimoji="0" lang="zh-CN" altLang="en-US" b="1" i="0" u="none" strike="noStrike" cap="none" normalizeH="0" baseline="0" dirty="0" smtClean="0">
              <a:ln>
                <a:noFill/>
              </a:ln>
              <a:solidFill>
                <a:srgbClr val="0070C0"/>
              </a:solidFill>
              <a:effectLst/>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xmlns="" val="3551746809"/>
      </p:ext>
    </p:extLst>
  </p:cSld>
  <p:clrMapOvr>
    <a:masterClrMapping/>
  </p:clrMapOvr>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b="1" i="1" dirty="0" smtClean="0">
                <a:ea typeface="Cambria Math" panose="02040503050406030204" pitchFamily="18" charset="0"/>
              </a:rPr>
              <a:t>Problem Formulation</a:t>
            </a:r>
            <a:endParaRPr lang="zh-CN" altLang="en-US" b="1" i="1" dirty="0"/>
          </a:p>
        </p:txBody>
      </p:sp>
      <p:sp>
        <p:nvSpPr>
          <p:cNvPr id="3" name="内容占位符 2"/>
          <p:cNvSpPr>
            <a:spLocks noGrp="1"/>
          </p:cNvSpPr>
          <p:nvPr>
            <p:ph idx="1"/>
          </p:nvPr>
        </p:nvSpPr>
        <p:spPr>
          <a:xfrm>
            <a:off x="338401" y="1260000"/>
            <a:ext cx="8348400" cy="4702497"/>
          </a:xfrm>
        </p:spPr>
        <p:txBody>
          <a:bodyPr>
            <a:normAutofit/>
          </a:bodyPr>
          <a:lstStyle/>
          <a:p>
            <a:r>
              <a:rPr lang="en-US" altLang="zh-CN" i="1" dirty="0" smtClean="0"/>
              <a:t>Energy Consumption Schedule</a:t>
            </a:r>
          </a:p>
          <a:p>
            <a:r>
              <a:rPr lang="en-US" altLang="zh-CN" sz="2400" b="0" dirty="0">
                <a:latin typeface="Calibri" panose="020F0502020204030204" pitchFamily="34" charset="0"/>
              </a:rPr>
              <a:t>An efficient energy consumption schedule can be characterized as the solution of the following problem:</a:t>
            </a:r>
          </a:p>
          <a:p>
            <a:endParaRPr lang="en-US" altLang="zh-CN" sz="2400" b="0" dirty="0">
              <a:latin typeface="Calibri" panose="020F0502020204030204" pitchFamily="34" charset="0"/>
            </a:endParaRPr>
          </a:p>
          <a:p>
            <a:pPr marL="0" indent="0">
              <a:buNone/>
            </a:pPr>
            <a:endParaRPr lang="en-US" altLang="zh-CN" sz="2400" b="0" dirty="0">
              <a:latin typeface="Calibri" panose="020F0502020204030204" pitchFamily="34" charset="0"/>
            </a:endParaRPr>
          </a:p>
          <a:p>
            <a:r>
              <a:rPr lang="en-US" altLang="zh-CN" sz="2400" b="0" dirty="0">
                <a:latin typeface="Calibri" panose="020F0502020204030204" pitchFamily="34" charset="0"/>
              </a:rPr>
              <a:t>The payoff of each user </a:t>
            </a:r>
            <a:r>
              <a:rPr lang="en-US" altLang="zh-CN" sz="2400" b="0" i="1" dirty="0">
                <a:latin typeface="Calibri" panose="020F0502020204030204" pitchFamily="34" charset="0"/>
              </a:rPr>
              <a:t>n </a:t>
            </a:r>
            <a:r>
              <a:rPr lang="en-US" altLang="zh-CN" sz="2400" b="0" dirty="0">
                <a:latin typeface="Calibri" panose="020F0502020204030204" pitchFamily="34" charset="0"/>
              </a:rPr>
              <a:t>is obtained as:</a:t>
            </a:r>
          </a:p>
          <a:p>
            <a:endParaRPr lang="en-US" altLang="zh-CN" sz="2400" dirty="0"/>
          </a:p>
        </p:txBody>
      </p:sp>
      <p:sp>
        <p:nvSpPr>
          <p:cNvPr id="4" name="灯片编号占位符 3"/>
          <p:cNvSpPr>
            <a:spLocks noGrp="1"/>
          </p:cNvSpPr>
          <p:nvPr>
            <p:ph type="sldNum" sz="quarter" idx="11"/>
          </p:nvPr>
        </p:nvSpPr>
        <p:spPr/>
        <p:txBody>
          <a:bodyPr/>
          <a:lstStyle/>
          <a:p>
            <a:fld id="{DC226F1E-4A84-42EA-BFC3-1AD367F1BA89}" type="slidenum">
              <a:rPr lang="zh-CN" altLang="en-US" smtClean="0"/>
              <a:pPr/>
              <a:t>148</a:t>
            </a:fld>
            <a:endParaRPr lang="zh-CN" altLang="en-US"/>
          </a:p>
        </p:txBody>
      </p:sp>
      <p:sp>
        <p:nvSpPr>
          <p:cNvPr id="17" name="Rectangle 14"/>
          <p:cNvSpPr>
            <a:spLocks noChangeArrowheads="1"/>
          </p:cNvSpPr>
          <p:nvPr/>
        </p:nvSpPr>
        <p:spPr bwMode="auto">
          <a:xfrm>
            <a:off x="-1524000" y="-184666"/>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9" name="Rectangle 16"/>
          <p:cNvSpPr>
            <a:spLocks noChangeArrowheads="1"/>
          </p:cNvSpPr>
          <p:nvPr/>
        </p:nvSpPr>
        <p:spPr bwMode="auto">
          <a:xfrm>
            <a:off x="-1524000" y="-184666"/>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8" name="组合 7"/>
          <p:cNvGrpSpPr/>
          <p:nvPr/>
        </p:nvGrpSpPr>
        <p:grpSpPr>
          <a:xfrm>
            <a:off x="1657042" y="2724320"/>
            <a:ext cx="6427960" cy="728900"/>
            <a:chOff x="1657042" y="2872237"/>
            <a:chExt cx="6427960" cy="728900"/>
          </a:xfrm>
        </p:grpSpPr>
        <p:pic>
          <p:nvPicPr>
            <p:cNvPr id="6" name="图片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657042" y="2872237"/>
              <a:ext cx="5523528" cy="728900"/>
            </a:xfrm>
            <a:prstGeom prst="rect">
              <a:avLst/>
            </a:prstGeom>
          </p:spPr>
        </p:pic>
        <p:sp>
          <p:nvSpPr>
            <p:cNvPr id="7" name="文本框 6"/>
            <p:cNvSpPr txBox="1"/>
            <p:nvPr/>
          </p:nvSpPr>
          <p:spPr>
            <a:xfrm>
              <a:off x="7515615" y="3052021"/>
              <a:ext cx="569387" cy="369332"/>
            </a:xfrm>
            <a:prstGeom prst="rect">
              <a:avLst/>
            </a:prstGeom>
            <a:noFill/>
          </p:spPr>
          <p:txBody>
            <a:bodyPr wrap="none" rtlCol="0">
              <a:spAutoFit/>
            </a:bodyPr>
            <a:lstStyle/>
            <a:p>
              <a:r>
                <a:rPr lang="en-US" altLang="zh-CN" b="1" dirty="0" smtClean="0"/>
                <a:t>(29)</a:t>
              </a:r>
              <a:endParaRPr lang="zh-CN" altLang="en-US" b="1" dirty="0"/>
            </a:p>
          </p:txBody>
        </p:sp>
      </p:grpSp>
      <p:grpSp>
        <p:nvGrpSpPr>
          <p:cNvPr id="9" name="组合 8"/>
          <p:cNvGrpSpPr/>
          <p:nvPr/>
        </p:nvGrpSpPr>
        <p:grpSpPr>
          <a:xfrm>
            <a:off x="1790639" y="4208083"/>
            <a:ext cx="6294363" cy="704268"/>
            <a:chOff x="1790639" y="4329106"/>
            <a:chExt cx="6294363" cy="704268"/>
          </a:xfrm>
        </p:grpSpPr>
        <p:pic>
          <p:nvPicPr>
            <p:cNvPr id="5" name="图片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790639" y="4329106"/>
              <a:ext cx="5256334" cy="704268"/>
            </a:xfrm>
            <a:prstGeom prst="rect">
              <a:avLst/>
            </a:prstGeom>
          </p:spPr>
        </p:pic>
        <p:sp>
          <p:nvSpPr>
            <p:cNvPr id="10" name="文本框 9"/>
            <p:cNvSpPr txBox="1"/>
            <p:nvPr/>
          </p:nvSpPr>
          <p:spPr>
            <a:xfrm>
              <a:off x="7515615" y="4504926"/>
              <a:ext cx="569387" cy="369332"/>
            </a:xfrm>
            <a:prstGeom prst="rect">
              <a:avLst/>
            </a:prstGeom>
            <a:noFill/>
          </p:spPr>
          <p:txBody>
            <a:bodyPr wrap="none" rtlCol="0">
              <a:spAutoFit/>
            </a:bodyPr>
            <a:lstStyle/>
            <a:p>
              <a:r>
                <a:rPr lang="en-US" altLang="zh-CN" b="1" dirty="0" smtClean="0"/>
                <a:t>(30)</a:t>
              </a:r>
              <a:endParaRPr lang="zh-CN" altLang="en-US" b="1" dirty="0"/>
            </a:p>
          </p:txBody>
        </p:sp>
      </p:grpSp>
      <p:sp>
        <p:nvSpPr>
          <p:cNvPr id="14" name="圆角矩形标注 13"/>
          <p:cNvSpPr/>
          <p:nvPr/>
        </p:nvSpPr>
        <p:spPr bwMode="auto">
          <a:xfrm>
            <a:off x="3762086" y="2457724"/>
            <a:ext cx="1914333" cy="358754"/>
          </a:xfrm>
          <a:prstGeom prst="wedgeRoundRectCallout">
            <a:avLst>
              <a:gd name="adj1" fmla="val -38199"/>
              <a:gd name="adj2" fmla="val 117318"/>
              <a:gd name="adj3" fmla="val 16667"/>
            </a:avLst>
          </a:prstGeom>
          <a:solidFill>
            <a:schemeClr val="accent1">
              <a:alpha val="30000"/>
            </a:schemeClr>
          </a:solidFill>
          <a:ln w="19050" cap="flat" cmpd="sng" algn="ctr">
            <a:solidFill>
              <a:srgbClr val="0070C0"/>
            </a:solidFill>
            <a:prstDash val="solid"/>
            <a:round/>
            <a:headEnd type="triangl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altLang="zh-CN" b="1" dirty="0" smtClean="0">
                <a:solidFill>
                  <a:srgbClr val="0070C0"/>
                </a:solidFill>
                <a:latin typeface="微软雅黑" panose="020B0503020204020204" pitchFamily="34" charset="-122"/>
                <a:ea typeface="微软雅黑" panose="020B0503020204020204" pitchFamily="34" charset="-122"/>
              </a:rPr>
              <a:t>Utility Function</a:t>
            </a:r>
            <a:endParaRPr kumimoji="0" lang="zh-CN" altLang="en-US" b="1" i="0" u="none" strike="noStrike" cap="none" normalizeH="0" baseline="0" dirty="0" smtClean="0">
              <a:ln>
                <a:noFill/>
              </a:ln>
              <a:solidFill>
                <a:srgbClr val="0070C0"/>
              </a:solidFill>
              <a:effectLst/>
              <a:latin typeface="微软雅黑" panose="020B0503020204020204" pitchFamily="34" charset="-122"/>
              <a:ea typeface="微软雅黑" panose="020B0503020204020204" pitchFamily="34" charset="-122"/>
            </a:endParaRPr>
          </a:p>
        </p:txBody>
      </p:sp>
      <p:sp>
        <p:nvSpPr>
          <p:cNvPr id="15" name="圆角矩形标注 14"/>
          <p:cNvSpPr/>
          <p:nvPr/>
        </p:nvSpPr>
        <p:spPr bwMode="auto">
          <a:xfrm>
            <a:off x="5746107" y="2457724"/>
            <a:ext cx="1914333" cy="358754"/>
          </a:xfrm>
          <a:prstGeom prst="wedgeRoundRectCallout">
            <a:avLst>
              <a:gd name="adj1" fmla="val -38199"/>
              <a:gd name="adj2" fmla="val 117318"/>
              <a:gd name="adj3" fmla="val 16667"/>
            </a:avLst>
          </a:prstGeom>
          <a:solidFill>
            <a:schemeClr val="accent1">
              <a:alpha val="30000"/>
            </a:schemeClr>
          </a:solidFill>
          <a:ln w="19050" cap="flat" cmpd="sng" algn="ctr">
            <a:solidFill>
              <a:srgbClr val="0070C0"/>
            </a:solidFill>
            <a:prstDash val="solid"/>
            <a:round/>
            <a:headEnd type="triangl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altLang="zh-CN" b="1" dirty="0" smtClean="0">
                <a:solidFill>
                  <a:srgbClr val="0070C0"/>
                </a:solidFill>
                <a:latin typeface="微软雅黑" panose="020B0503020204020204" pitchFamily="34" charset="-122"/>
                <a:ea typeface="微软雅黑" panose="020B0503020204020204" pitchFamily="34" charset="-122"/>
              </a:rPr>
              <a:t>Energy Cost</a:t>
            </a:r>
            <a:endParaRPr kumimoji="0" lang="zh-CN" altLang="en-US" b="1" i="0" u="none" strike="noStrike" cap="none" normalizeH="0" baseline="0" dirty="0" smtClean="0">
              <a:ln>
                <a:noFill/>
              </a:ln>
              <a:solidFill>
                <a:srgbClr val="0070C0"/>
              </a:solidFill>
              <a:effectLst/>
              <a:latin typeface="微软雅黑" panose="020B0503020204020204" pitchFamily="34" charset="-122"/>
              <a:ea typeface="微软雅黑" panose="020B0503020204020204" pitchFamily="34" charset="-122"/>
            </a:endParaRPr>
          </a:p>
        </p:txBody>
      </p:sp>
      <p:sp>
        <p:nvSpPr>
          <p:cNvPr id="16" name="圆角矩形标注 15"/>
          <p:cNvSpPr/>
          <p:nvPr/>
        </p:nvSpPr>
        <p:spPr bwMode="auto">
          <a:xfrm>
            <a:off x="5467432" y="3922044"/>
            <a:ext cx="2513974" cy="358754"/>
          </a:xfrm>
          <a:prstGeom prst="wedgeRoundRectCallout">
            <a:avLst>
              <a:gd name="adj1" fmla="val -38199"/>
              <a:gd name="adj2" fmla="val 117318"/>
              <a:gd name="adj3" fmla="val 16667"/>
            </a:avLst>
          </a:prstGeom>
          <a:solidFill>
            <a:schemeClr val="accent1">
              <a:alpha val="30000"/>
            </a:schemeClr>
          </a:solidFill>
          <a:ln w="19050" cap="flat" cmpd="sng" algn="ctr">
            <a:solidFill>
              <a:srgbClr val="0070C0"/>
            </a:solidFill>
            <a:prstDash val="solid"/>
            <a:round/>
            <a:headEnd type="triangl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altLang="zh-CN" b="1" dirty="0" smtClean="0">
                <a:solidFill>
                  <a:srgbClr val="0070C0"/>
                </a:solidFill>
                <a:latin typeface="微软雅黑" panose="020B0503020204020204" pitchFamily="34" charset="-122"/>
                <a:ea typeface="微软雅黑" panose="020B0503020204020204" pitchFamily="34" charset="-122"/>
              </a:rPr>
              <a:t>Per-unit Energy Cost</a:t>
            </a:r>
            <a:endParaRPr kumimoji="0" lang="zh-CN" altLang="en-US" b="1" i="0" u="none" strike="noStrike" cap="none" normalizeH="0" baseline="0" dirty="0" smtClean="0">
              <a:ln>
                <a:noFill/>
              </a:ln>
              <a:solidFill>
                <a:srgbClr val="0070C0"/>
              </a:solidFill>
              <a:effectLst/>
              <a:latin typeface="微软雅黑" panose="020B0503020204020204" pitchFamily="34" charset="-122"/>
              <a:ea typeface="微软雅黑" panose="020B0503020204020204" pitchFamily="34" charset="-122"/>
            </a:endParaRPr>
          </a:p>
        </p:txBody>
      </p:sp>
      <p:grpSp>
        <p:nvGrpSpPr>
          <p:cNvPr id="12" name="组合 11"/>
          <p:cNvGrpSpPr/>
          <p:nvPr/>
        </p:nvGrpSpPr>
        <p:grpSpPr>
          <a:xfrm>
            <a:off x="2136381" y="5086318"/>
            <a:ext cx="5165741" cy="369332"/>
            <a:chOff x="2905778" y="5128676"/>
            <a:chExt cx="5165741" cy="369332"/>
          </a:xfrm>
        </p:grpSpPr>
        <p:pic>
          <p:nvPicPr>
            <p:cNvPr id="13" name="图片 1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905778" y="5128676"/>
              <a:ext cx="3256244" cy="329247"/>
            </a:xfrm>
            <a:prstGeom prst="rect">
              <a:avLst/>
            </a:prstGeom>
          </p:spPr>
        </p:pic>
        <p:sp>
          <p:nvSpPr>
            <p:cNvPr id="11" name="文本框 10"/>
            <p:cNvSpPr txBox="1"/>
            <p:nvPr/>
          </p:nvSpPr>
          <p:spPr>
            <a:xfrm>
              <a:off x="6162022" y="5128676"/>
              <a:ext cx="1909497" cy="369332"/>
            </a:xfrm>
            <a:prstGeom prst="rect">
              <a:avLst/>
            </a:prstGeom>
            <a:noFill/>
          </p:spPr>
          <p:txBody>
            <a:bodyPr wrap="none" rtlCol="0">
              <a:spAutoFit/>
            </a:bodyPr>
            <a:lstStyle/>
            <a:p>
              <a:r>
                <a:rPr lang="en-US" altLang="zh-CN" dirty="0" smtClean="0">
                  <a:latin typeface="Calibri" panose="020F0502020204030204" pitchFamily="34" charset="0"/>
                </a:rPr>
                <a:t>is given for user n.</a:t>
              </a:r>
              <a:endParaRPr lang="zh-CN" altLang="en-US" dirty="0">
                <a:latin typeface="Calibri" panose="020F0502020204030204" pitchFamily="34" charset="0"/>
              </a:endParaRPr>
            </a:p>
          </p:txBody>
        </p:sp>
      </p:grpSp>
    </p:spTree>
    <p:extLst>
      <p:ext uri="{BB962C8B-B14F-4D97-AF65-F5344CB8AC3E}">
        <p14:creationId xmlns:p14="http://schemas.microsoft.com/office/powerpoint/2010/main" xmlns="" val="2187042720"/>
      </p:ext>
    </p:extLst>
  </p:cSld>
  <p:clrMapOvr>
    <a:masterClrMapping/>
  </p:clrMapOvr>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b="1" i="1" dirty="0" smtClean="0">
                <a:ea typeface="Cambria Math" panose="02040503050406030204" pitchFamily="18" charset="0"/>
              </a:rPr>
              <a:t>Problem Formulation</a:t>
            </a:r>
            <a:endParaRPr lang="zh-CN" altLang="en-US" b="1" i="1" dirty="0"/>
          </a:p>
        </p:txBody>
      </p:sp>
      <p:sp>
        <p:nvSpPr>
          <p:cNvPr id="3" name="内容占位符 2"/>
          <p:cNvSpPr>
            <a:spLocks noGrp="1"/>
          </p:cNvSpPr>
          <p:nvPr>
            <p:ph idx="1"/>
          </p:nvPr>
        </p:nvSpPr>
        <p:spPr>
          <a:xfrm>
            <a:off x="338401" y="1260000"/>
            <a:ext cx="8348400" cy="4702497"/>
          </a:xfrm>
        </p:spPr>
        <p:txBody>
          <a:bodyPr>
            <a:normAutofit/>
          </a:bodyPr>
          <a:lstStyle/>
          <a:p>
            <a:r>
              <a:rPr lang="en-US" altLang="zh-CN" i="1" dirty="0" smtClean="0"/>
              <a:t>Energy Consumption Game</a:t>
            </a:r>
          </a:p>
          <a:p>
            <a:endParaRPr lang="en-US" altLang="zh-CN" sz="2400" dirty="0"/>
          </a:p>
          <a:p>
            <a:endParaRPr lang="en-US" altLang="zh-CN" sz="2400" dirty="0"/>
          </a:p>
          <a:p>
            <a:endParaRPr lang="en-US" altLang="zh-CN" sz="2400" dirty="0"/>
          </a:p>
          <a:p>
            <a:endParaRPr lang="en-US" altLang="zh-CN" sz="2400" dirty="0"/>
          </a:p>
          <a:p>
            <a:endParaRPr lang="en-US" altLang="zh-CN" sz="2400" dirty="0"/>
          </a:p>
          <a:p>
            <a:endParaRPr lang="en-US" altLang="zh-CN" sz="2400" dirty="0"/>
          </a:p>
          <a:p>
            <a:r>
              <a:rPr lang="en-US" altLang="zh-CN" sz="2400" dirty="0">
                <a:latin typeface="Calibri" panose="020F0502020204030204" pitchFamily="34" charset="0"/>
              </a:rPr>
              <a:t>It is proved that a Nash equilibrium exists for this game.</a:t>
            </a:r>
          </a:p>
          <a:p>
            <a:endParaRPr lang="en-US" altLang="zh-CN" sz="2400" dirty="0"/>
          </a:p>
          <a:p>
            <a:endParaRPr lang="en-US" altLang="zh-CN" sz="2400" dirty="0"/>
          </a:p>
          <a:p>
            <a:pPr marL="0" indent="0">
              <a:buNone/>
            </a:pPr>
            <a:endParaRPr lang="en-US" altLang="zh-CN" sz="2400" dirty="0"/>
          </a:p>
          <a:p>
            <a:endParaRPr lang="en-US" altLang="zh-CN" sz="2400" dirty="0"/>
          </a:p>
        </p:txBody>
      </p:sp>
      <p:sp>
        <p:nvSpPr>
          <p:cNvPr id="4" name="灯片编号占位符 3"/>
          <p:cNvSpPr>
            <a:spLocks noGrp="1"/>
          </p:cNvSpPr>
          <p:nvPr>
            <p:ph type="sldNum" sz="quarter" idx="11"/>
          </p:nvPr>
        </p:nvSpPr>
        <p:spPr/>
        <p:txBody>
          <a:bodyPr/>
          <a:lstStyle/>
          <a:p>
            <a:fld id="{DC226F1E-4A84-42EA-BFC3-1AD367F1BA89}" type="slidenum">
              <a:rPr lang="zh-CN" altLang="en-US" smtClean="0"/>
              <a:pPr/>
              <a:t>149</a:t>
            </a:fld>
            <a:endParaRPr lang="zh-CN" altLang="en-US"/>
          </a:p>
        </p:txBody>
      </p:sp>
      <p:sp>
        <p:nvSpPr>
          <p:cNvPr id="17" name="Rectangle 14"/>
          <p:cNvSpPr>
            <a:spLocks noChangeArrowheads="1"/>
          </p:cNvSpPr>
          <p:nvPr/>
        </p:nvSpPr>
        <p:spPr bwMode="auto">
          <a:xfrm>
            <a:off x="-1524000" y="-184666"/>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9" name="Rectangle 16"/>
          <p:cNvSpPr>
            <a:spLocks noChangeArrowheads="1"/>
          </p:cNvSpPr>
          <p:nvPr/>
        </p:nvSpPr>
        <p:spPr bwMode="auto">
          <a:xfrm>
            <a:off x="-1524000" y="-184666"/>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7" name="图片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034544" y="1891063"/>
            <a:ext cx="6998712" cy="2484367"/>
          </a:xfrm>
          <a:prstGeom prst="rect">
            <a:avLst/>
          </a:prstGeom>
        </p:spPr>
      </p:pic>
    </p:spTree>
    <p:extLst>
      <p:ext uri="{BB962C8B-B14F-4D97-AF65-F5344CB8AC3E}">
        <p14:creationId xmlns:p14="http://schemas.microsoft.com/office/powerpoint/2010/main" xmlns="" val="3857058362"/>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标题 1"/>
          <p:cNvSpPr>
            <a:spLocks noGrp="1"/>
          </p:cNvSpPr>
          <p:nvPr>
            <p:ph type="title"/>
          </p:nvPr>
        </p:nvSpPr>
        <p:spPr/>
        <p:txBody>
          <a:bodyPr/>
          <a:lstStyle/>
          <a:p>
            <a:pPr eaLnBrk="1" hangingPunct="1"/>
            <a:r>
              <a:rPr lang="en-US" altLang="zh-CN" b="1" dirty="0" smtClean="0">
                <a:solidFill>
                  <a:srgbClr val="0070C0"/>
                </a:solidFill>
                <a:latin typeface="Cambria" panose="02040503050406030204" pitchFamily="18" charset="0"/>
              </a:rPr>
              <a:t>Outline</a:t>
            </a:r>
            <a:endParaRPr lang="zh-CN" altLang="en-US" b="1" dirty="0" smtClean="0">
              <a:solidFill>
                <a:srgbClr val="0070C0"/>
              </a:solidFill>
              <a:latin typeface="Cambria" panose="02040503050406030204" pitchFamily="18" charset="0"/>
            </a:endParaRPr>
          </a:p>
        </p:txBody>
      </p:sp>
      <p:sp>
        <p:nvSpPr>
          <p:cNvPr id="3" name="灯片编号占位符 2"/>
          <p:cNvSpPr>
            <a:spLocks noGrp="1"/>
          </p:cNvSpPr>
          <p:nvPr>
            <p:ph type="sldNum" sz="quarter" idx="11"/>
          </p:nvPr>
        </p:nvSpPr>
        <p:spPr/>
        <p:txBody>
          <a:bodyPr/>
          <a:lstStyle/>
          <a:p>
            <a:pPr>
              <a:defRPr/>
            </a:pPr>
            <a:fld id="{A45FD141-6F48-4DB0-8ADD-A9FF19E03ACC}" type="slidenum">
              <a:rPr lang="zh-CN" altLang="en-US" smtClean="0">
                <a:solidFill>
                  <a:prstClr val="black">
                    <a:tint val="75000"/>
                  </a:prstClr>
                </a:solidFill>
              </a:rPr>
              <a:pPr>
                <a:defRPr/>
              </a:pPr>
              <a:t>15</a:t>
            </a:fld>
            <a:endParaRPr lang="zh-CN" altLang="en-US">
              <a:solidFill>
                <a:prstClr val="black">
                  <a:tint val="75000"/>
                </a:prstClr>
              </a:solidFill>
            </a:endParaRPr>
          </a:p>
        </p:txBody>
      </p:sp>
      <p:sp>
        <p:nvSpPr>
          <p:cNvPr id="6" name="Content Placeholder 2"/>
          <p:cNvSpPr txBox="1">
            <a:spLocks/>
          </p:cNvSpPr>
          <p:nvPr/>
        </p:nvSpPr>
        <p:spPr>
          <a:xfrm>
            <a:off x="338400" y="1024350"/>
            <a:ext cx="8348400" cy="4395416"/>
          </a:xfrm>
          <a:prstGeom prst="rect">
            <a:avLst/>
          </a:prstGeom>
        </p:spPr>
        <p:txBody>
          <a:bodyPr/>
          <a:lstStyle/>
          <a:p>
            <a:pPr marL="342900" indent="-342900" fontAlgn="base">
              <a:spcBef>
                <a:spcPct val="20000"/>
              </a:spcBef>
              <a:spcAft>
                <a:spcPct val="0"/>
              </a:spcAft>
              <a:buFont typeface="Arial" charset="0"/>
              <a:buChar char="•"/>
              <a:defRPr/>
            </a:pPr>
            <a:r>
              <a:rPr lang="en-US" altLang="zh-CN" sz="2400" b="1" dirty="0">
                <a:solidFill>
                  <a:srgbClr val="1F497D"/>
                </a:solidFill>
                <a:latin typeface="Cambria" panose="02040503050406030204" pitchFamily="18" charset="0"/>
              </a:rPr>
              <a:t>Introduction of Smart Grid</a:t>
            </a:r>
          </a:p>
          <a:p>
            <a:pPr marL="342900" indent="-342900" fontAlgn="base">
              <a:spcBef>
                <a:spcPct val="20000"/>
              </a:spcBef>
              <a:spcAft>
                <a:spcPct val="0"/>
              </a:spcAft>
              <a:buFont typeface="Arial" charset="0"/>
              <a:buChar char="•"/>
              <a:defRPr/>
            </a:pPr>
            <a:r>
              <a:rPr lang="en-US" altLang="zh-CN" sz="2400" b="1" dirty="0" smtClean="0">
                <a:solidFill>
                  <a:srgbClr val="FF0000"/>
                </a:solidFill>
                <a:latin typeface="Cambria" panose="02040503050406030204" pitchFamily="18" charset="0"/>
              </a:rPr>
              <a:t>Major </a:t>
            </a:r>
            <a:r>
              <a:rPr lang="en-US" altLang="zh-CN" sz="2400" b="1" dirty="0">
                <a:solidFill>
                  <a:srgbClr val="FF0000"/>
                </a:solidFill>
                <a:latin typeface="Cambria" panose="02040503050406030204" pitchFamily="18" charset="0"/>
              </a:rPr>
              <a:t>topics in Smart Grid (SG)</a:t>
            </a:r>
          </a:p>
          <a:p>
            <a:pPr marL="800100" lvl="1" indent="-342900" fontAlgn="base">
              <a:spcBef>
                <a:spcPct val="20000"/>
              </a:spcBef>
              <a:spcAft>
                <a:spcPct val="0"/>
              </a:spcAft>
              <a:buFont typeface="Wingdings" panose="05000000000000000000" pitchFamily="2" charset="2"/>
              <a:buChar char="Ø"/>
              <a:defRPr/>
            </a:pPr>
            <a:r>
              <a:rPr lang="en-US" altLang="zh-CN" sz="2000" b="1" dirty="0">
                <a:solidFill>
                  <a:srgbClr val="FF0000"/>
                </a:solidFill>
                <a:latin typeface="Cambria" panose="02040503050406030204" pitchFamily="18" charset="0"/>
              </a:rPr>
              <a:t>Smart Infrastructure </a:t>
            </a:r>
            <a:r>
              <a:rPr lang="en-US" altLang="zh-CN" sz="2000" b="1" dirty="0" smtClean="0">
                <a:solidFill>
                  <a:srgbClr val="FF0000"/>
                </a:solidFill>
                <a:latin typeface="Cambria" panose="02040503050406030204" pitchFamily="18" charset="0"/>
              </a:rPr>
              <a:t>system</a:t>
            </a:r>
          </a:p>
          <a:p>
            <a:pPr marL="1257300" lvl="2" indent="-342900" fontAlgn="base">
              <a:spcBef>
                <a:spcPct val="20000"/>
              </a:spcBef>
              <a:spcAft>
                <a:spcPct val="0"/>
              </a:spcAft>
              <a:buFont typeface="Arial" panose="020B0604020202020204" pitchFamily="34" charset="0"/>
              <a:buChar char="•"/>
              <a:defRPr/>
            </a:pPr>
            <a:r>
              <a:rPr lang="en-US" altLang="zh-CN" sz="2000" b="1" dirty="0">
                <a:solidFill>
                  <a:srgbClr val="FF0000"/>
                </a:solidFill>
                <a:latin typeface="Cambria" panose="02040503050406030204" pitchFamily="18" charset="0"/>
              </a:rPr>
              <a:t>Smart energy subsystem</a:t>
            </a:r>
          </a:p>
          <a:p>
            <a:pPr marL="1257300" lvl="2" indent="-342900" fontAlgn="base">
              <a:spcBef>
                <a:spcPct val="20000"/>
              </a:spcBef>
              <a:spcAft>
                <a:spcPct val="0"/>
              </a:spcAft>
              <a:buFont typeface="Arial" panose="020B0604020202020204" pitchFamily="34" charset="0"/>
              <a:buChar char="•"/>
              <a:defRPr/>
            </a:pPr>
            <a:r>
              <a:rPr lang="en-US" altLang="zh-CN" sz="2000" b="1" dirty="0">
                <a:solidFill>
                  <a:srgbClr val="FF0000"/>
                </a:solidFill>
                <a:latin typeface="Cambria" panose="02040503050406030204" pitchFamily="18" charset="0"/>
              </a:rPr>
              <a:t>Smart information subsystem</a:t>
            </a:r>
          </a:p>
          <a:p>
            <a:pPr marL="1257300" lvl="2" indent="-342900" fontAlgn="base">
              <a:spcBef>
                <a:spcPct val="20000"/>
              </a:spcBef>
              <a:spcAft>
                <a:spcPct val="0"/>
              </a:spcAft>
              <a:buFont typeface="Arial" panose="020B0604020202020204" pitchFamily="34" charset="0"/>
              <a:buChar char="•"/>
              <a:defRPr/>
            </a:pPr>
            <a:r>
              <a:rPr lang="en-US" altLang="zh-CN" sz="2000" b="1" dirty="0">
                <a:solidFill>
                  <a:srgbClr val="FF0000"/>
                </a:solidFill>
                <a:latin typeface="Cambria" panose="02040503050406030204" pitchFamily="18" charset="0"/>
              </a:rPr>
              <a:t>Smart communication </a:t>
            </a:r>
            <a:r>
              <a:rPr lang="en-US" altLang="zh-CN" sz="2000" b="1" dirty="0" smtClean="0">
                <a:solidFill>
                  <a:srgbClr val="FF0000"/>
                </a:solidFill>
                <a:latin typeface="Cambria" panose="02040503050406030204" pitchFamily="18" charset="0"/>
              </a:rPr>
              <a:t>subsystem</a:t>
            </a:r>
          </a:p>
          <a:p>
            <a:pPr marL="800100" lvl="1" indent="-342900" fontAlgn="base">
              <a:spcBef>
                <a:spcPct val="20000"/>
              </a:spcBef>
              <a:spcAft>
                <a:spcPct val="0"/>
              </a:spcAft>
              <a:buFont typeface="Wingdings" panose="05000000000000000000" pitchFamily="2" charset="2"/>
              <a:buChar char="Ø"/>
              <a:defRPr/>
            </a:pPr>
            <a:r>
              <a:rPr lang="en-US" altLang="zh-CN" sz="2000" b="1" dirty="0">
                <a:solidFill>
                  <a:srgbClr val="1F497D"/>
                </a:solidFill>
                <a:latin typeface="Cambria" panose="02040503050406030204" pitchFamily="18" charset="0"/>
              </a:rPr>
              <a:t>Smart Management system</a:t>
            </a:r>
          </a:p>
          <a:p>
            <a:pPr marL="800100" lvl="1" indent="-342900" fontAlgn="base">
              <a:spcBef>
                <a:spcPct val="20000"/>
              </a:spcBef>
              <a:spcAft>
                <a:spcPct val="0"/>
              </a:spcAft>
              <a:buFont typeface="Wingdings" panose="05000000000000000000" pitchFamily="2" charset="2"/>
              <a:buChar char="Ø"/>
              <a:defRPr/>
            </a:pPr>
            <a:r>
              <a:rPr lang="en-US" altLang="zh-CN" sz="2000" b="1" dirty="0">
                <a:solidFill>
                  <a:srgbClr val="1F497D"/>
                </a:solidFill>
                <a:latin typeface="Cambria" panose="02040503050406030204" pitchFamily="18" charset="0"/>
              </a:rPr>
              <a:t>Smart protection system</a:t>
            </a:r>
          </a:p>
          <a:p>
            <a:pPr marL="342900" indent="-342900" fontAlgn="base">
              <a:spcBef>
                <a:spcPct val="20000"/>
              </a:spcBef>
              <a:spcAft>
                <a:spcPct val="0"/>
              </a:spcAft>
              <a:buFont typeface="Arial" charset="0"/>
              <a:buChar char="•"/>
            </a:pPr>
            <a:r>
              <a:rPr lang="en-US" altLang="zh-CN" sz="2400" b="1" dirty="0" smtClean="0">
                <a:solidFill>
                  <a:srgbClr val="1F497D"/>
                </a:solidFill>
                <a:latin typeface="Cambria" panose="02040503050406030204" pitchFamily="18" charset="0"/>
              </a:rPr>
              <a:t>Research </a:t>
            </a:r>
            <a:r>
              <a:rPr lang="en-US" altLang="zh-CN" sz="2400" b="1" dirty="0">
                <a:solidFill>
                  <a:srgbClr val="1F497D"/>
                </a:solidFill>
                <a:latin typeface="Cambria" panose="02040503050406030204" pitchFamily="18" charset="0"/>
              </a:rPr>
              <a:t>t</a:t>
            </a:r>
            <a:r>
              <a:rPr lang="en-US" altLang="zh-CN" sz="2400" b="1" dirty="0" smtClean="0">
                <a:solidFill>
                  <a:srgbClr val="1F497D"/>
                </a:solidFill>
                <a:latin typeface="Cambria" panose="02040503050406030204" pitchFamily="18" charset="0"/>
              </a:rPr>
              <a:t>opic examples</a:t>
            </a:r>
          </a:p>
          <a:p>
            <a:pPr marL="800100" lvl="1" indent="-342900" fontAlgn="base">
              <a:spcBef>
                <a:spcPct val="20000"/>
              </a:spcBef>
              <a:spcAft>
                <a:spcPct val="0"/>
              </a:spcAft>
              <a:buFont typeface="Wingdings" panose="05000000000000000000" pitchFamily="2" charset="2"/>
              <a:buChar char="Ø"/>
              <a:defRPr/>
            </a:pPr>
            <a:r>
              <a:rPr lang="en-US" altLang="zh-CN" sz="2000" b="1" dirty="0">
                <a:solidFill>
                  <a:srgbClr val="1F497D"/>
                </a:solidFill>
                <a:latin typeface="Cambria" panose="02040503050406030204" pitchFamily="18" charset="0"/>
              </a:rPr>
              <a:t>Bad Data Injection Attack and Defense</a:t>
            </a:r>
          </a:p>
          <a:p>
            <a:pPr marL="800100" lvl="1" indent="-342900" fontAlgn="base">
              <a:spcBef>
                <a:spcPct val="20000"/>
              </a:spcBef>
              <a:spcAft>
                <a:spcPct val="0"/>
              </a:spcAft>
              <a:buFont typeface="Wingdings" panose="05000000000000000000" pitchFamily="2" charset="2"/>
              <a:buChar char="Ø"/>
              <a:defRPr/>
            </a:pPr>
            <a:r>
              <a:rPr lang="en-US" altLang="zh-CN" sz="2000" b="1" dirty="0">
                <a:solidFill>
                  <a:srgbClr val="1F497D"/>
                </a:solidFill>
                <a:latin typeface="Cambria" panose="02040503050406030204" pitchFamily="18" charset="0"/>
              </a:rPr>
              <a:t>Demand Side </a:t>
            </a:r>
            <a:r>
              <a:rPr lang="en-US" altLang="zh-CN" sz="2000" b="1" dirty="0" smtClean="0">
                <a:solidFill>
                  <a:srgbClr val="1F497D"/>
                </a:solidFill>
                <a:latin typeface="Cambria" panose="02040503050406030204" pitchFamily="18" charset="0"/>
              </a:rPr>
              <a:t>Management</a:t>
            </a:r>
          </a:p>
          <a:p>
            <a:pPr marL="800100" lvl="1" indent="-342900" fontAlgn="base">
              <a:spcBef>
                <a:spcPct val="20000"/>
              </a:spcBef>
              <a:spcAft>
                <a:spcPct val="0"/>
              </a:spcAft>
              <a:buFont typeface="Wingdings" panose="05000000000000000000" pitchFamily="2" charset="2"/>
              <a:buChar char="Ø"/>
              <a:defRPr/>
            </a:pPr>
            <a:r>
              <a:rPr lang="en-US" altLang="zh-CN" sz="2000" b="1" dirty="0" smtClean="0">
                <a:solidFill>
                  <a:srgbClr val="1F497D"/>
                </a:solidFill>
                <a:latin typeface="Cambria" panose="02040503050406030204" pitchFamily="18" charset="0"/>
              </a:rPr>
              <a:t>PHEV, renewable energy, </a:t>
            </a:r>
            <a:r>
              <a:rPr lang="en-US" altLang="zh-CN" sz="2000" b="1" dirty="0" err="1" smtClean="0">
                <a:solidFill>
                  <a:srgbClr val="1F497D"/>
                </a:solidFill>
                <a:latin typeface="Cambria" panose="02040503050406030204" pitchFamily="18" charset="0"/>
              </a:rPr>
              <a:t>microgrid</a:t>
            </a:r>
            <a:r>
              <a:rPr lang="en-US" altLang="zh-CN" sz="2000" b="1" dirty="0" smtClean="0">
                <a:solidFill>
                  <a:srgbClr val="1F497D"/>
                </a:solidFill>
                <a:latin typeface="Cambria" panose="02040503050406030204" pitchFamily="18" charset="0"/>
              </a:rPr>
              <a:t>, big data, assess management,  communication effects, etc.</a:t>
            </a:r>
            <a:endParaRPr lang="en-US" altLang="zh-CN" sz="2000" b="1" dirty="0">
              <a:solidFill>
                <a:srgbClr val="1F497D"/>
              </a:solidFill>
              <a:latin typeface="Cambria" panose="02040503050406030204" pitchFamily="18" charset="0"/>
            </a:endParaRPr>
          </a:p>
          <a:p>
            <a:pPr marL="342900" indent="-342900" fontAlgn="base">
              <a:spcBef>
                <a:spcPct val="20000"/>
              </a:spcBef>
              <a:spcAft>
                <a:spcPct val="0"/>
              </a:spcAft>
              <a:buFont typeface="Arial" charset="0"/>
              <a:buChar char="•"/>
              <a:defRPr/>
            </a:pPr>
            <a:r>
              <a:rPr lang="en-US" altLang="zh-CN" sz="2400" b="1" dirty="0" smtClean="0">
                <a:solidFill>
                  <a:srgbClr val="1F497D"/>
                </a:solidFill>
                <a:latin typeface="Cambria" panose="02040503050406030204" pitchFamily="18" charset="0"/>
              </a:rPr>
              <a:t>Conclusion</a:t>
            </a:r>
          </a:p>
          <a:p>
            <a:pPr marL="742950" lvl="1" indent="-285750" fontAlgn="base">
              <a:spcBef>
                <a:spcPct val="20000"/>
              </a:spcBef>
              <a:spcAft>
                <a:spcPct val="0"/>
              </a:spcAft>
              <a:buFont typeface="Arial" charset="0"/>
              <a:buChar char="–"/>
              <a:defRPr/>
            </a:pPr>
            <a:endParaRPr lang="en-US" altLang="zh-CN" sz="2800" dirty="0" smtClean="0">
              <a:solidFill>
                <a:prstClr val="black"/>
              </a:solidFill>
            </a:endParaRPr>
          </a:p>
        </p:txBody>
      </p:sp>
    </p:spTree>
    <p:extLst>
      <p:ext uri="{BB962C8B-B14F-4D97-AF65-F5344CB8AC3E}">
        <p14:creationId xmlns:p14="http://schemas.microsoft.com/office/powerpoint/2010/main" xmlns="" val="2330604396"/>
      </p:ext>
    </p:extLst>
  </p:cSld>
  <p:clrMapOvr>
    <a:masterClrMapping/>
  </p:clrMapOvr>
  <p:transition advTm="22012"/>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b="1" i="1" dirty="0" smtClean="0">
                <a:ea typeface="Cambria Math" panose="02040503050406030204" pitchFamily="18" charset="0"/>
              </a:rPr>
              <a:t>Problem Formulation</a:t>
            </a:r>
            <a:endParaRPr lang="zh-CN" altLang="en-US" b="1" i="1" dirty="0"/>
          </a:p>
        </p:txBody>
      </p:sp>
      <p:sp>
        <p:nvSpPr>
          <p:cNvPr id="3" name="内容占位符 2"/>
          <p:cNvSpPr>
            <a:spLocks noGrp="1"/>
          </p:cNvSpPr>
          <p:nvPr>
            <p:ph idx="1"/>
          </p:nvPr>
        </p:nvSpPr>
        <p:spPr>
          <a:xfrm>
            <a:off x="338401" y="1260000"/>
            <a:ext cx="8348400" cy="4702497"/>
          </a:xfrm>
        </p:spPr>
        <p:txBody>
          <a:bodyPr>
            <a:normAutofit/>
          </a:bodyPr>
          <a:lstStyle/>
          <a:p>
            <a:r>
              <a:rPr lang="en-US" altLang="zh-CN" sz="2400" i="1" dirty="0" smtClean="0">
                <a:solidFill>
                  <a:srgbClr val="0070C0"/>
                </a:solidFill>
              </a:rPr>
              <a:t>Optimal </a:t>
            </a:r>
            <a:r>
              <a:rPr lang="en-US" altLang="zh-CN" sz="2400" i="1" dirty="0">
                <a:solidFill>
                  <a:srgbClr val="0070C0"/>
                </a:solidFill>
              </a:rPr>
              <a:t>Energy Consumption Vector:</a:t>
            </a:r>
          </a:p>
          <a:p>
            <a:endParaRPr lang="en-US" altLang="zh-CN" sz="2400" i="1" dirty="0"/>
          </a:p>
          <a:p>
            <a:endParaRPr lang="en-US" altLang="zh-CN" sz="2400" i="1" dirty="0"/>
          </a:p>
          <a:p>
            <a:pPr marL="0" indent="0">
              <a:buNone/>
            </a:pPr>
            <a:endParaRPr lang="en-US" altLang="zh-CN" sz="2400" i="1" dirty="0"/>
          </a:p>
          <a:p>
            <a:r>
              <a:rPr lang="en-US" altLang="zh-CN" sz="2400" b="0" dirty="0">
                <a:latin typeface="Calibri" panose="020F0502020204030204" pitchFamily="34" charset="0"/>
              </a:rPr>
              <a:t>We suppose that the energy provider does not change the declared amount of every user’s daily power consumption. The problem can be reduced to:</a:t>
            </a:r>
            <a:endParaRPr lang="en-US" altLang="zh-CN" sz="2400" b="0" i="1" dirty="0">
              <a:latin typeface="Calibri" panose="020F0502020204030204" pitchFamily="34" charset="0"/>
            </a:endParaRPr>
          </a:p>
          <a:p>
            <a:endParaRPr lang="en-US" altLang="zh-CN" sz="2400" i="1" dirty="0"/>
          </a:p>
          <a:p>
            <a:endParaRPr lang="en-US" altLang="zh-CN" sz="2400" dirty="0"/>
          </a:p>
        </p:txBody>
      </p:sp>
      <p:sp>
        <p:nvSpPr>
          <p:cNvPr id="4" name="灯片编号占位符 3"/>
          <p:cNvSpPr>
            <a:spLocks noGrp="1"/>
          </p:cNvSpPr>
          <p:nvPr>
            <p:ph type="sldNum" sz="quarter" idx="11"/>
          </p:nvPr>
        </p:nvSpPr>
        <p:spPr/>
        <p:txBody>
          <a:bodyPr/>
          <a:lstStyle/>
          <a:p>
            <a:fld id="{DC226F1E-4A84-42EA-BFC3-1AD367F1BA89}" type="slidenum">
              <a:rPr lang="zh-CN" altLang="en-US" smtClean="0"/>
              <a:pPr/>
              <a:t>150</a:t>
            </a:fld>
            <a:endParaRPr lang="zh-CN" altLang="en-US"/>
          </a:p>
        </p:txBody>
      </p:sp>
      <p:sp>
        <p:nvSpPr>
          <p:cNvPr id="17" name="Rectangle 14"/>
          <p:cNvSpPr>
            <a:spLocks noChangeArrowheads="1"/>
          </p:cNvSpPr>
          <p:nvPr/>
        </p:nvSpPr>
        <p:spPr bwMode="auto">
          <a:xfrm>
            <a:off x="-1524000" y="-184666"/>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9" name="Rectangle 16"/>
          <p:cNvSpPr>
            <a:spLocks noChangeArrowheads="1"/>
          </p:cNvSpPr>
          <p:nvPr/>
        </p:nvSpPr>
        <p:spPr bwMode="auto">
          <a:xfrm>
            <a:off x="-1524000" y="-184666"/>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8" name="图片 7"/>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282635" y="4407997"/>
            <a:ext cx="4502526" cy="764286"/>
          </a:xfrm>
          <a:prstGeom prst="rect">
            <a:avLst/>
          </a:prstGeom>
        </p:spPr>
      </p:pic>
      <p:pic>
        <p:nvPicPr>
          <p:cNvPr id="5" name="图片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482123" y="1813029"/>
            <a:ext cx="4103551" cy="1337455"/>
          </a:xfrm>
          <a:prstGeom prst="rect">
            <a:avLst/>
          </a:prstGeom>
        </p:spPr>
      </p:pic>
      <p:sp>
        <p:nvSpPr>
          <p:cNvPr id="9" name="圆角矩形标注 8"/>
          <p:cNvSpPr/>
          <p:nvPr/>
        </p:nvSpPr>
        <p:spPr bwMode="auto">
          <a:xfrm>
            <a:off x="1711954" y="5371225"/>
            <a:ext cx="5073207" cy="657586"/>
          </a:xfrm>
          <a:prstGeom prst="wedgeRoundRectCallout">
            <a:avLst>
              <a:gd name="adj1" fmla="val -29816"/>
              <a:gd name="adj2" fmla="val -105445"/>
              <a:gd name="adj3" fmla="val 16667"/>
            </a:avLst>
          </a:prstGeom>
          <a:solidFill>
            <a:schemeClr val="accent1">
              <a:alpha val="30000"/>
            </a:schemeClr>
          </a:solidFill>
          <a:ln w="19050" cap="flat" cmpd="sng" algn="ctr">
            <a:solidFill>
              <a:srgbClr val="0070C0"/>
            </a:solidFill>
            <a:prstDash val="solid"/>
            <a:round/>
            <a:headEnd type="triangl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altLang="zh-CN" b="1" dirty="0" smtClean="0">
                <a:solidFill>
                  <a:srgbClr val="0070C0"/>
                </a:solidFill>
                <a:latin typeface="微软雅黑" panose="020B0503020204020204" pitchFamily="34" charset="-122"/>
                <a:ea typeface="微软雅黑" panose="020B0503020204020204" pitchFamily="34" charset="-122"/>
              </a:rPr>
              <a:t>The optimized consumption allocations</a:t>
            </a:r>
          </a:p>
          <a:p>
            <a:pPr marL="0" marR="0" indent="0" algn="ctr" defTabSz="914400" rtl="0" eaLnBrk="0" fontAlgn="base" latinLnBrk="0" hangingPunct="0">
              <a:lnSpc>
                <a:spcPct val="100000"/>
              </a:lnSpc>
              <a:spcBef>
                <a:spcPct val="0"/>
              </a:spcBef>
              <a:spcAft>
                <a:spcPct val="0"/>
              </a:spcAft>
              <a:buClrTx/>
              <a:buSzTx/>
              <a:buFontTx/>
              <a:buNone/>
              <a:tabLst/>
            </a:pPr>
            <a:r>
              <a:rPr lang="en-US" altLang="zh-CN" b="1" dirty="0" smtClean="0">
                <a:solidFill>
                  <a:srgbClr val="0070C0"/>
                </a:solidFill>
                <a:latin typeface="微软雅黑" panose="020B0503020204020204" pitchFamily="34" charset="-122"/>
                <a:ea typeface="微软雅黑" panose="020B0503020204020204" pitchFamily="34" charset="-122"/>
              </a:rPr>
              <a:t>are used in setting the payment.</a:t>
            </a:r>
            <a:endParaRPr kumimoji="0" lang="zh-CN" altLang="en-US" b="1" i="0" u="none" strike="noStrike" cap="none" normalizeH="0" baseline="0" dirty="0" smtClean="0">
              <a:ln>
                <a:noFill/>
              </a:ln>
              <a:solidFill>
                <a:srgbClr val="0070C0"/>
              </a:solidFill>
              <a:effectLst/>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xmlns="" val="1383643579"/>
      </p:ext>
    </p:extLst>
  </p:cSld>
  <p:clrMapOvr>
    <a:masterClrMapping/>
  </p:clrMapOvr>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516372" y="1203037"/>
            <a:ext cx="4412882" cy="1192880"/>
          </a:xfrm>
          <a:prstGeom prst="rect">
            <a:avLst/>
          </a:prstGeom>
        </p:spPr>
      </p:pic>
      <p:sp>
        <p:nvSpPr>
          <p:cNvPr id="2" name="标题 1"/>
          <p:cNvSpPr>
            <a:spLocks noGrp="1"/>
          </p:cNvSpPr>
          <p:nvPr>
            <p:ph type="title"/>
          </p:nvPr>
        </p:nvSpPr>
        <p:spPr/>
        <p:txBody>
          <a:bodyPr/>
          <a:lstStyle/>
          <a:p>
            <a:r>
              <a:rPr lang="en-US" altLang="zh-CN" b="1" i="1" dirty="0" smtClean="0">
                <a:ea typeface="Cambria Math" panose="02040503050406030204" pitchFamily="18" charset="0"/>
              </a:rPr>
              <a:t>Problem Formulation</a:t>
            </a:r>
            <a:endParaRPr lang="zh-CN" altLang="en-US" b="1" i="1" dirty="0"/>
          </a:p>
        </p:txBody>
      </p:sp>
      <p:sp>
        <p:nvSpPr>
          <p:cNvPr id="3" name="内容占位符 2"/>
          <p:cNvSpPr>
            <a:spLocks noGrp="1"/>
          </p:cNvSpPr>
          <p:nvPr>
            <p:ph idx="1"/>
          </p:nvPr>
        </p:nvSpPr>
        <p:spPr>
          <a:xfrm>
            <a:off x="338401" y="1260000"/>
            <a:ext cx="8348400" cy="4702497"/>
          </a:xfrm>
        </p:spPr>
        <p:txBody>
          <a:bodyPr>
            <a:normAutofit/>
          </a:bodyPr>
          <a:lstStyle/>
          <a:p>
            <a:r>
              <a:rPr lang="en-US" altLang="zh-CN" sz="2400" i="1" dirty="0" smtClean="0">
                <a:solidFill>
                  <a:srgbClr val="0070C0"/>
                </a:solidFill>
              </a:rPr>
              <a:t> </a:t>
            </a:r>
            <a:r>
              <a:rPr lang="en-US" altLang="zh-CN" sz="2400" i="1" dirty="0">
                <a:solidFill>
                  <a:srgbClr val="0070C0"/>
                </a:solidFill>
              </a:rPr>
              <a:t>Payment</a:t>
            </a:r>
            <a:r>
              <a:rPr lang="en-US" altLang="zh-CN" sz="2400" i="1" dirty="0" smtClean="0">
                <a:solidFill>
                  <a:srgbClr val="0070C0"/>
                </a:solidFill>
              </a:rPr>
              <a:t>:</a:t>
            </a:r>
          </a:p>
          <a:p>
            <a:endParaRPr lang="en-US" altLang="zh-CN" i="1" dirty="0">
              <a:solidFill>
                <a:srgbClr val="0070C0"/>
              </a:solidFill>
            </a:endParaRPr>
          </a:p>
          <a:p>
            <a:pPr marL="0" indent="0">
              <a:buNone/>
            </a:pPr>
            <a:endParaRPr lang="en-US" altLang="zh-CN" sz="2400" i="1" dirty="0" smtClean="0">
              <a:solidFill>
                <a:srgbClr val="0070C0"/>
              </a:solidFill>
            </a:endParaRPr>
          </a:p>
          <a:p>
            <a:r>
              <a:rPr lang="en-US" altLang="zh-CN" i="1" dirty="0">
                <a:solidFill>
                  <a:srgbClr val="0070C0"/>
                </a:solidFill>
              </a:rPr>
              <a:t>Transfer Payment:</a:t>
            </a:r>
          </a:p>
          <a:p>
            <a:endParaRPr lang="en-US" altLang="zh-CN" sz="2400" i="1" dirty="0">
              <a:solidFill>
                <a:srgbClr val="0070C0"/>
              </a:solidFill>
            </a:endParaRPr>
          </a:p>
          <a:p>
            <a:pPr marL="0" indent="0">
              <a:buNone/>
            </a:pPr>
            <a:endParaRPr lang="en-US" altLang="zh-CN" sz="2400" b="0" i="1" dirty="0">
              <a:latin typeface="+mn-lt"/>
            </a:endParaRPr>
          </a:p>
          <a:p>
            <a:endParaRPr lang="en-US" altLang="zh-CN" sz="2400" i="1" dirty="0"/>
          </a:p>
          <a:p>
            <a:endParaRPr lang="en-US" altLang="zh-CN" sz="2400" i="1" dirty="0"/>
          </a:p>
          <a:p>
            <a:endParaRPr lang="en-US" altLang="zh-CN" sz="2400" i="1" dirty="0"/>
          </a:p>
          <a:p>
            <a:endParaRPr lang="en-US" altLang="zh-CN" sz="2400" i="1" dirty="0"/>
          </a:p>
          <a:p>
            <a:endParaRPr lang="en-US" altLang="zh-CN" sz="2400" dirty="0"/>
          </a:p>
        </p:txBody>
      </p:sp>
      <p:sp>
        <p:nvSpPr>
          <p:cNvPr id="4" name="灯片编号占位符 3"/>
          <p:cNvSpPr>
            <a:spLocks noGrp="1"/>
          </p:cNvSpPr>
          <p:nvPr>
            <p:ph type="sldNum" sz="quarter" idx="11"/>
          </p:nvPr>
        </p:nvSpPr>
        <p:spPr/>
        <p:txBody>
          <a:bodyPr/>
          <a:lstStyle/>
          <a:p>
            <a:fld id="{DC226F1E-4A84-42EA-BFC3-1AD367F1BA89}" type="slidenum">
              <a:rPr lang="zh-CN" altLang="en-US" smtClean="0"/>
              <a:pPr/>
              <a:t>151</a:t>
            </a:fld>
            <a:endParaRPr lang="zh-CN" altLang="en-US" dirty="0"/>
          </a:p>
        </p:txBody>
      </p:sp>
      <p:sp>
        <p:nvSpPr>
          <p:cNvPr id="17" name="Rectangle 14"/>
          <p:cNvSpPr>
            <a:spLocks noChangeArrowheads="1"/>
          </p:cNvSpPr>
          <p:nvPr/>
        </p:nvSpPr>
        <p:spPr bwMode="auto">
          <a:xfrm>
            <a:off x="-1524000" y="-184666"/>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9" name="Rectangle 16"/>
          <p:cNvSpPr>
            <a:spLocks noChangeArrowheads="1"/>
          </p:cNvSpPr>
          <p:nvPr/>
        </p:nvSpPr>
        <p:spPr bwMode="auto">
          <a:xfrm>
            <a:off x="-1524000" y="-184666"/>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8" name="图片 7"/>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351929" y="2816460"/>
            <a:ext cx="3334871" cy="581121"/>
          </a:xfrm>
          <a:prstGeom prst="rect">
            <a:avLst/>
          </a:prstGeom>
        </p:spPr>
      </p:pic>
      <p:sp>
        <p:nvSpPr>
          <p:cNvPr id="6" name="矩形 5"/>
          <p:cNvSpPr/>
          <p:nvPr/>
        </p:nvSpPr>
        <p:spPr>
          <a:xfrm>
            <a:off x="7686477" y="1851774"/>
            <a:ext cx="569387" cy="369332"/>
          </a:xfrm>
          <a:prstGeom prst="rect">
            <a:avLst/>
          </a:prstGeom>
        </p:spPr>
        <p:txBody>
          <a:bodyPr wrap="none">
            <a:spAutoFit/>
          </a:bodyPr>
          <a:lstStyle/>
          <a:p>
            <a:r>
              <a:rPr lang="en-US" altLang="zh-CN" b="1" dirty="0"/>
              <a:t>(</a:t>
            </a:r>
            <a:r>
              <a:rPr lang="en-US" altLang="zh-CN" b="1" dirty="0" smtClean="0"/>
              <a:t>31)</a:t>
            </a:r>
            <a:endParaRPr lang="zh-CN" altLang="en-US" b="1" dirty="0"/>
          </a:p>
        </p:txBody>
      </p:sp>
      <p:pic>
        <p:nvPicPr>
          <p:cNvPr id="12" name="图片 11"/>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765903" y="3781163"/>
            <a:ext cx="3589762" cy="1592009"/>
          </a:xfrm>
          <a:prstGeom prst="rect">
            <a:avLst/>
          </a:prstGeom>
        </p:spPr>
      </p:pic>
      <p:pic>
        <p:nvPicPr>
          <p:cNvPr id="13" name="图片 12"/>
          <p:cNvPicPr>
            <a:picLocks noChangeAspect="1"/>
          </p:cNvPicPr>
          <p:nvPr/>
        </p:nvPicPr>
        <p:blipFill rotWithShape="1">
          <a:blip r:embed="rId6" cstate="print">
            <a:extLst>
              <a:ext uri="{28A0092B-C50C-407E-A947-70E740481C1C}">
                <a14:useLocalDpi xmlns:a14="http://schemas.microsoft.com/office/drawing/2010/main" xmlns="" val="0"/>
              </a:ext>
            </a:extLst>
          </a:blip>
          <a:srcRect r="54652" b="-629"/>
          <a:stretch/>
        </p:blipFill>
        <p:spPr>
          <a:xfrm>
            <a:off x="811304" y="5496018"/>
            <a:ext cx="1542440" cy="243358"/>
          </a:xfrm>
          <a:prstGeom prst="rect">
            <a:avLst/>
          </a:prstGeom>
        </p:spPr>
      </p:pic>
      <p:pic>
        <p:nvPicPr>
          <p:cNvPr id="15" name="图片 14"/>
          <p:cNvPicPr>
            <a:picLocks noChangeAspect="1"/>
          </p:cNvPicPr>
          <p:nvPr/>
        </p:nvPicPr>
        <p:blipFill rotWithShape="1">
          <a:blip r:embed="rId6" cstate="print">
            <a:extLst>
              <a:ext uri="{28A0092B-C50C-407E-A947-70E740481C1C}">
                <a14:useLocalDpi xmlns:a14="http://schemas.microsoft.com/office/drawing/2010/main" xmlns="" val="0"/>
              </a:ext>
            </a:extLst>
          </a:blip>
          <a:srcRect l="54123" t="-21" b="2"/>
          <a:stretch/>
        </p:blipFill>
        <p:spPr>
          <a:xfrm>
            <a:off x="811304" y="5839650"/>
            <a:ext cx="1585027" cy="245693"/>
          </a:xfrm>
          <a:prstGeom prst="rect">
            <a:avLst/>
          </a:prstGeom>
        </p:spPr>
      </p:pic>
      <p:pic>
        <p:nvPicPr>
          <p:cNvPr id="9" name="图片 8"/>
          <p:cNvPicPr>
            <a:picLocks noChangeAspect="1"/>
          </p:cNvPicPr>
          <p:nvPr/>
        </p:nvPicPr>
        <p:blipFill rotWithShape="1">
          <a:blip r:embed="rId7" cstate="print">
            <a:extLst>
              <a:ext uri="{28A0092B-C50C-407E-A947-70E740481C1C}">
                <a14:useLocalDpi xmlns:a14="http://schemas.microsoft.com/office/drawing/2010/main" xmlns="" val="0"/>
              </a:ext>
            </a:extLst>
          </a:blip>
          <a:srcRect t="1" r="28127" b="1987"/>
          <a:stretch/>
        </p:blipFill>
        <p:spPr>
          <a:xfrm>
            <a:off x="5595423" y="2509167"/>
            <a:ext cx="2847881" cy="258388"/>
          </a:xfrm>
          <a:prstGeom prst="rect">
            <a:avLst/>
          </a:prstGeom>
        </p:spPr>
      </p:pic>
      <p:sp>
        <p:nvSpPr>
          <p:cNvPr id="10" name="矩形 9"/>
          <p:cNvSpPr/>
          <p:nvPr/>
        </p:nvSpPr>
        <p:spPr>
          <a:xfrm>
            <a:off x="2333114" y="5435034"/>
            <a:ext cx="3281732" cy="369332"/>
          </a:xfrm>
          <a:prstGeom prst="rect">
            <a:avLst/>
          </a:prstGeom>
        </p:spPr>
        <p:txBody>
          <a:bodyPr wrap="none">
            <a:spAutoFit/>
          </a:bodyPr>
          <a:lstStyle/>
          <a:p>
            <a:r>
              <a:rPr lang="en-US" altLang="zh-CN" dirty="0" smtClean="0"/>
              <a:t>User </a:t>
            </a:r>
            <a:r>
              <a:rPr lang="en-US" altLang="zh-CN" i="1" dirty="0" smtClean="0"/>
              <a:t>n</a:t>
            </a:r>
            <a:r>
              <a:rPr lang="en-US" altLang="zh-CN" dirty="0" smtClean="0"/>
              <a:t>’s </a:t>
            </a:r>
            <a:r>
              <a:rPr lang="en-US" altLang="zh-CN" dirty="0"/>
              <a:t>true demand </a:t>
            </a:r>
            <a:r>
              <a:rPr lang="en-US" altLang="zh-CN" dirty="0" smtClean="0"/>
              <a:t>parameters.</a:t>
            </a:r>
            <a:endParaRPr lang="en-US" altLang="zh-CN" dirty="0"/>
          </a:p>
        </p:txBody>
      </p:sp>
      <p:sp>
        <p:nvSpPr>
          <p:cNvPr id="18" name="矩形 17"/>
          <p:cNvSpPr/>
          <p:nvPr/>
        </p:nvSpPr>
        <p:spPr>
          <a:xfrm>
            <a:off x="2333114" y="5777830"/>
            <a:ext cx="3704925" cy="369332"/>
          </a:xfrm>
          <a:prstGeom prst="rect">
            <a:avLst/>
          </a:prstGeom>
        </p:spPr>
        <p:txBody>
          <a:bodyPr wrap="none">
            <a:spAutoFit/>
          </a:bodyPr>
          <a:lstStyle/>
          <a:p>
            <a:r>
              <a:rPr lang="en-US" altLang="zh-CN" dirty="0" smtClean="0"/>
              <a:t>User </a:t>
            </a:r>
            <a:r>
              <a:rPr lang="en-US" altLang="zh-CN" i="1" dirty="0" smtClean="0"/>
              <a:t>n</a:t>
            </a:r>
            <a:r>
              <a:rPr lang="en-US" altLang="zh-CN" dirty="0" smtClean="0"/>
              <a:t>’s declared </a:t>
            </a:r>
            <a:r>
              <a:rPr lang="en-US" altLang="zh-CN" dirty="0"/>
              <a:t>demand </a:t>
            </a:r>
            <a:r>
              <a:rPr lang="en-US" altLang="zh-CN" dirty="0" smtClean="0"/>
              <a:t>parameters.</a:t>
            </a:r>
            <a:endParaRPr lang="en-US" altLang="zh-CN" dirty="0"/>
          </a:p>
        </p:txBody>
      </p:sp>
      <p:pic>
        <p:nvPicPr>
          <p:cNvPr id="11" name="图片 10"/>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771265" y="6118362"/>
            <a:ext cx="3490213" cy="270859"/>
          </a:xfrm>
          <a:prstGeom prst="rect">
            <a:avLst/>
          </a:prstGeom>
        </p:spPr>
      </p:pic>
      <p:pic>
        <p:nvPicPr>
          <p:cNvPr id="16" name="图片 15"/>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4612573" y="6174702"/>
            <a:ext cx="3830731" cy="208338"/>
          </a:xfrm>
          <a:prstGeom prst="rect">
            <a:avLst/>
          </a:prstGeom>
        </p:spPr>
      </p:pic>
      <p:pic>
        <p:nvPicPr>
          <p:cNvPr id="20" name="图片 19"/>
          <p:cNvPicPr>
            <a:picLocks noChangeAspect="1"/>
          </p:cNvPicPr>
          <p:nvPr/>
        </p:nvPicPr>
        <p:blipFill rotWithShape="1">
          <a:blip r:embed="rId10" cstate="print">
            <a:extLst>
              <a:ext uri="{28A0092B-C50C-407E-A947-70E740481C1C}">
                <a14:useLocalDpi xmlns:a14="http://schemas.microsoft.com/office/drawing/2010/main" xmlns="" val="0"/>
              </a:ext>
            </a:extLst>
          </a:blip>
          <a:srcRect l="90358" t="67529" r="2951" b="14425"/>
          <a:stretch/>
        </p:blipFill>
        <p:spPr>
          <a:xfrm>
            <a:off x="4355665" y="6192049"/>
            <a:ext cx="238185" cy="173644"/>
          </a:xfrm>
          <a:prstGeom prst="rect">
            <a:avLst/>
          </a:prstGeom>
        </p:spPr>
      </p:pic>
      <p:grpSp>
        <p:nvGrpSpPr>
          <p:cNvPr id="23" name="组合 22"/>
          <p:cNvGrpSpPr/>
          <p:nvPr/>
        </p:nvGrpSpPr>
        <p:grpSpPr>
          <a:xfrm>
            <a:off x="5257800" y="1523540"/>
            <a:ext cx="2224999" cy="800962"/>
            <a:chOff x="5257800" y="1523540"/>
            <a:chExt cx="2224999" cy="800962"/>
          </a:xfrm>
        </p:grpSpPr>
        <p:sp>
          <p:nvSpPr>
            <p:cNvPr id="21" name="椭圆 20"/>
            <p:cNvSpPr/>
            <p:nvPr/>
          </p:nvSpPr>
          <p:spPr bwMode="auto">
            <a:xfrm>
              <a:off x="5257800" y="1869140"/>
              <a:ext cx="1671454" cy="455362"/>
            </a:xfrm>
            <a:prstGeom prst="ellipse">
              <a:avLst/>
            </a:prstGeom>
            <a:noFill/>
            <a:ln w="19050" cap="flat" cmpd="sng" algn="ctr">
              <a:solidFill>
                <a:schemeClr val="tx1"/>
              </a:solidFill>
              <a:prstDash val="solid"/>
              <a:round/>
              <a:headEnd type="triangl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zh-CN" altLang="en-US" sz="2400" b="0" i="0" u="none" strike="noStrike" cap="none" normalizeH="0" baseline="0" smtClean="0">
                <a:ln>
                  <a:noFill/>
                </a:ln>
                <a:solidFill>
                  <a:schemeClr val="tx1"/>
                </a:solidFill>
                <a:effectLst/>
                <a:latin typeface="Times New Roman" pitchFamily="18" charset="0"/>
              </a:endParaRPr>
            </a:p>
          </p:txBody>
        </p:sp>
        <p:sp>
          <p:nvSpPr>
            <p:cNvPr id="22" name="矩形 21"/>
            <p:cNvSpPr/>
            <p:nvPr/>
          </p:nvSpPr>
          <p:spPr>
            <a:xfrm>
              <a:off x="5595423" y="1523540"/>
              <a:ext cx="1887376" cy="369332"/>
            </a:xfrm>
            <a:prstGeom prst="rect">
              <a:avLst/>
            </a:prstGeom>
          </p:spPr>
          <p:txBody>
            <a:bodyPr wrap="none">
              <a:spAutoFit/>
            </a:bodyPr>
            <a:lstStyle/>
            <a:p>
              <a:r>
                <a:rPr lang="en-US" altLang="zh-CN" b="1" dirty="0">
                  <a:latin typeface="Calibri" panose="020F0502020204030204" pitchFamily="34" charset="0"/>
                </a:rPr>
                <a:t>transfer payment </a:t>
              </a:r>
              <a:endParaRPr lang="zh-CN" altLang="en-US" b="1" dirty="0">
                <a:latin typeface="Calibri" panose="020F0502020204030204" pitchFamily="34" charset="0"/>
              </a:endParaRPr>
            </a:p>
          </p:txBody>
        </p:sp>
      </p:grpSp>
      <p:pic>
        <p:nvPicPr>
          <p:cNvPr id="25" name="图片 24"/>
          <p:cNvPicPr>
            <a:picLocks noChangeAspect="1"/>
          </p:cNvPicPr>
          <p:nvPr/>
        </p:nvPicPr>
        <p:blipFill>
          <a:blip r:embed="rId11">
            <a:extLst>
              <a:ext uri="{28A0092B-C50C-407E-A947-70E740481C1C}">
                <a14:useLocalDpi xmlns:a14="http://schemas.microsoft.com/office/drawing/2010/main" xmlns="" val="0"/>
              </a:ext>
            </a:extLst>
          </a:blip>
          <a:stretch>
            <a:fillRect/>
          </a:stretch>
        </p:blipFill>
        <p:spPr>
          <a:xfrm>
            <a:off x="338401" y="3193423"/>
            <a:ext cx="4818651" cy="373669"/>
          </a:xfrm>
          <a:prstGeom prst="rect">
            <a:avLst/>
          </a:prstGeom>
        </p:spPr>
      </p:pic>
      <p:pic>
        <p:nvPicPr>
          <p:cNvPr id="27" name="图片 26"/>
          <p:cNvPicPr>
            <a:picLocks noChangeAspect="1"/>
          </p:cNvPicPr>
          <p:nvPr/>
        </p:nvPicPr>
        <p:blipFill>
          <a:blip r:embed="rId12" cstate="print">
            <a:extLst>
              <a:ext uri="{28A0092B-C50C-407E-A947-70E740481C1C}">
                <a14:useLocalDpi xmlns:a14="http://schemas.microsoft.com/office/drawing/2010/main" xmlns="" val="0"/>
              </a:ext>
            </a:extLst>
          </a:blip>
          <a:stretch>
            <a:fillRect/>
          </a:stretch>
        </p:blipFill>
        <p:spPr>
          <a:xfrm>
            <a:off x="4783167" y="3782294"/>
            <a:ext cx="3549146" cy="962613"/>
          </a:xfrm>
          <a:prstGeom prst="rect">
            <a:avLst/>
          </a:prstGeom>
        </p:spPr>
      </p:pic>
      <p:pic>
        <p:nvPicPr>
          <p:cNvPr id="28" name="图片 27"/>
          <p:cNvPicPr>
            <a:picLocks noChangeAspect="1"/>
          </p:cNvPicPr>
          <p:nvPr/>
        </p:nvPicPr>
        <p:blipFill>
          <a:blip r:embed="rId13" cstate="print">
            <a:extLst>
              <a:ext uri="{28A0092B-C50C-407E-A947-70E740481C1C}">
                <a14:useLocalDpi xmlns:a14="http://schemas.microsoft.com/office/drawing/2010/main" xmlns="" val="0"/>
              </a:ext>
            </a:extLst>
          </a:blip>
          <a:stretch>
            <a:fillRect/>
          </a:stretch>
        </p:blipFill>
        <p:spPr>
          <a:xfrm>
            <a:off x="5435941" y="4663018"/>
            <a:ext cx="3323874" cy="559811"/>
          </a:xfrm>
          <a:prstGeom prst="rect">
            <a:avLst/>
          </a:prstGeom>
        </p:spPr>
      </p:pic>
      <p:sp>
        <p:nvSpPr>
          <p:cNvPr id="29" name="圆角矩形标注 28"/>
          <p:cNvSpPr/>
          <p:nvPr/>
        </p:nvSpPr>
        <p:spPr bwMode="auto">
          <a:xfrm>
            <a:off x="-5423" y="2154944"/>
            <a:ext cx="3610771" cy="726502"/>
          </a:xfrm>
          <a:prstGeom prst="wedgeRoundRectCallout">
            <a:avLst>
              <a:gd name="adj1" fmla="val -21719"/>
              <a:gd name="adj2" fmla="val 164391"/>
              <a:gd name="adj3" fmla="val 16667"/>
            </a:avLst>
          </a:prstGeom>
          <a:solidFill>
            <a:schemeClr val="accent1">
              <a:alpha val="30000"/>
            </a:schemeClr>
          </a:solidFill>
          <a:ln w="19050" cap="flat" cmpd="sng" algn="ctr">
            <a:solidFill>
              <a:srgbClr val="0070C0"/>
            </a:solidFill>
            <a:prstDash val="solid"/>
            <a:round/>
            <a:headEnd type="triangl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altLang="zh-CN" b="1" i="0" u="none" strike="noStrike" cap="none" normalizeH="0" baseline="0" dirty="0" smtClean="0">
                <a:ln>
                  <a:noFill/>
                </a:ln>
                <a:solidFill>
                  <a:srgbClr val="0070C0"/>
                </a:solidFill>
                <a:effectLst/>
                <a:latin typeface="微软雅黑" panose="020B0503020204020204" pitchFamily="34" charset="-122"/>
                <a:ea typeface="微软雅黑" panose="020B0503020204020204" pitchFamily="34" charset="-122"/>
              </a:rPr>
              <a:t>Basi</a:t>
            </a:r>
            <a:r>
              <a:rPr lang="en-US" altLang="zh-CN" b="1" dirty="0" smtClean="0">
                <a:solidFill>
                  <a:srgbClr val="0070C0"/>
                </a:solidFill>
                <a:latin typeface="微软雅黑" panose="020B0503020204020204" pitchFamily="34" charset="-122"/>
                <a:ea typeface="微软雅黑" panose="020B0503020204020204" pitchFamily="34" charset="-122"/>
              </a:rPr>
              <a:t>c part: the expectation of</a:t>
            </a:r>
            <a:r>
              <a:rPr kumimoji="0" lang="en-US" altLang="zh-CN" b="1" i="0" u="none" strike="noStrike" cap="none" normalizeH="0" dirty="0" smtClean="0">
                <a:ln>
                  <a:noFill/>
                </a:ln>
                <a:solidFill>
                  <a:srgbClr val="0070C0"/>
                </a:solidFill>
                <a:effectLst/>
                <a:latin typeface="微软雅黑" panose="020B0503020204020204" pitchFamily="34" charset="-122"/>
                <a:ea typeface="微软雅黑" panose="020B0503020204020204" pitchFamily="34" charset="-122"/>
              </a:rPr>
              <a:t> </a:t>
            </a:r>
          </a:p>
          <a:p>
            <a:pPr marL="0" marR="0" indent="0" algn="ctr" defTabSz="914400" rtl="0" eaLnBrk="0" fontAlgn="base" latinLnBrk="0" hangingPunct="0">
              <a:lnSpc>
                <a:spcPct val="100000"/>
              </a:lnSpc>
              <a:spcBef>
                <a:spcPct val="0"/>
              </a:spcBef>
              <a:spcAft>
                <a:spcPct val="0"/>
              </a:spcAft>
              <a:buClrTx/>
              <a:buSzTx/>
              <a:buFontTx/>
              <a:buNone/>
              <a:tabLst/>
            </a:pPr>
            <a:r>
              <a:rPr lang="en-US" altLang="zh-CN" b="1" dirty="0" smtClean="0">
                <a:solidFill>
                  <a:srgbClr val="0070C0"/>
                </a:solidFill>
                <a:latin typeface="微软雅黑" panose="020B0503020204020204" pitchFamily="34" charset="-122"/>
                <a:ea typeface="微软雅黑" panose="020B0503020204020204" pitchFamily="34" charset="-122"/>
              </a:rPr>
              <a:t>a </a:t>
            </a:r>
            <a:r>
              <a:rPr lang="en-US" altLang="zh-CN" b="1" dirty="0">
                <a:solidFill>
                  <a:srgbClr val="0070C0"/>
                </a:solidFill>
                <a:latin typeface="微软雅黑" panose="020B0503020204020204" pitchFamily="34" charset="-122"/>
                <a:ea typeface="微软雅黑" panose="020B0503020204020204" pitchFamily="34" charset="-122"/>
              </a:rPr>
              <a:t>kind of </a:t>
            </a:r>
            <a:r>
              <a:rPr kumimoji="0" lang="en-US" altLang="zh-CN" b="1" i="0" u="none" strike="noStrike" cap="none" normalizeH="0" dirty="0" smtClean="0">
                <a:ln>
                  <a:noFill/>
                </a:ln>
                <a:solidFill>
                  <a:srgbClr val="0070C0"/>
                </a:solidFill>
                <a:effectLst/>
                <a:latin typeface="微软雅黑" panose="020B0503020204020204" pitchFamily="34" charset="-122"/>
                <a:ea typeface="微软雅黑" panose="020B0503020204020204" pitchFamily="34" charset="-122"/>
              </a:rPr>
              <a:t> average payoff.</a:t>
            </a:r>
            <a:endParaRPr kumimoji="0" lang="zh-CN" altLang="en-US" b="1" i="0" u="none" strike="noStrike" cap="none" normalizeH="0" baseline="0" dirty="0" smtClean="0">
              <a:ln>
                <a:noFill/>
              </a:ln>
              <a:solidFill>
                <a:srgbClr val="0070C0"/>
              </a:solidFill>
              <a:effectLst/>
              <a:latin typeface="微软雅黑" panose="020B0503020204020204" pitchFamily="34" charset="-122"/>
              <a:ea typeface="微软雅黑" panose="020B0503020204020204" pitchFamily="34" charset="-122"/>
            </a:endParaRPr>
          </a:p>
        </p:txBody>
      </p:sp>
      <p:sp>
        <p:nvSpPr>
          <p:cNvPr id="31" name="圆角矩形标注 30"/>
          <p:cNvSpPr/>
          <p:nvPr/>
        </p:nvSpPr>
        <p:spPr bwMode="auto">
          <a:xfrm>
            <a:off x="3974905" y="5076769"/>
            <a:ext cx="5077653" cy="726502"/>
          </a:xfrm>
          <a:prstGeom prst="wedgeRoundRectCallout">
            <a:avLst>
              <a:gd name="adj1" fmla="val -21882"/>
              <a:gd name="adj2" fmla="val -198815"/>
              <a:gd name="adj3" fmla="val 16667"/>
            </a:avLst>
          </a:prstGeom>
          <a:solidFill>
            <a:schemeClr val="accent1">
              <a:alpha val="30000"/>
            </a:schemeClr>
          </a:solidFill>
          <a:ln w="19050" cap="flat" cmpd="sng" algn="ctr">
            <a:solidFill>
              <a:srgbClr val="0070C0"/>
            </a:solidFill>
            <a:prstDash val="solid"/>
            <a:round/>
            <a:headEnd type="triangl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altLang="zh-CN" b="1" i="0" u="none" strike="noStrike" cap="none" normalizeH="0" baseline="0" dirty="0" smtClean="0">
                <a:ln>
                  <a:noFill/>
                </a:ln>
                <a:solidFill>
                  <a:srgbClr val="0070C0"/>
                </a:solidFill>
                <a:effectLst/>
                <a:latin typeface="微软雅黑" panose="020B0503020204020204" pitchFamily="34" charset="-122"/>
                <a:ea typeface="微软雅黑" panose="020B0503020204020204" pitchFamily="34" charset="-122"/>
              </a:rPr>
              <a:t>Enhanced</a:t>
            </a:r>
            <a:r>
              <a:rPr lang="en-US" altLang="zh-CN" b="1" dirty="0" smtClean="0">
                <a:solidFill>
                  <a:srgbClr val="0070C0"/>
                </a:solidFill>
                <a:latin typeface="微软雅黑" panose="020B0503020204020204" pitchFamily="34" charset="-122"/>
                <a:ea typeface="微软雅黑" panose="020B0503020204020204" pitchFamily="34" charset="-122"/>
              </a:rPr>
              <a:t> part: the expectation of the </a:t>
            </a:r>
          </a:p>
          <a:p>
            <a:pPr marL="0" marR="0" indent="0" algn="ctr" defTabSz="914400" rtl="0" eaLnBrk="0" fontAlgn="base" latinLnBrk="0" hangingPunct="0">
              <a:lnSpc>
                <a:spcPct val="100000"/>
              </a:lnSpc>
              <a:spcBef>
                <a:spcPct val="0"/>
              </a:spcBef>
              <a:spcAft>
                <a:spcPct val="0"/>
              </a:spcAft>
              <a:buClrTx/>
              <a:buSzTx/>
              <a:buFontTx/>
              <a:buNone/>
              <a:tabLst/>
            </a:pPr>
            <a:r>
              <a:rPr lang="en-US" altLang="zh-CN" b="1" dirty="0" smtClean="0">
                <a:solidFill>
                  <a:srgbClr val="0070C0"/>
                </a:solidFill>
                <a:latin typeface="微软雅黑" panose="020B0503020204020204" pitchFamily="34" charset="-122"/>
                <a:ea typeface="微软雅黑" panose="020B0503020204020204" pitchFamily="34" charset="-122"/>
              </a:rPr>
              <a:t>excessive power consumption, used as the</a:t>
            </a:r>
          </a:p>
          <a:p>
            <a:pPr marL="0" marR="0" indent="0" algn="ctr" defTabSz="914400" rtl="0" eaLnBrk="0" fontAlgn="base" latinLnBrk="0" hangingPunct="0">
              <a:lnSpc>
                <a:spcPct val="100000"/>
              </a:lnSpc>
              <a:spcBef>
                <a:spcPct val="0"/>
              </a:spcBef>
              <a:spcAft>
                <a:spcPct val="0"/>
              </a:spcAft>
              <a:buClrTx/>
              <a:buSzTx/>
              <a:buFontTx/>
              <a:buNone/>
              <a:tabLst/>
            </a:pPr>
            <a:r>
              <a:rPr lang="en-US" altLang="zh-CN" b="1" dirty="0" smtClean="0">
                <a:solidFill>
                  <a:srgbClr val="0070C0"/>
                </a:solidFill>
                <a:latin typeface="微软雅黑" panose="020B0503020204020204" pitchFamily="34" charset="-122"/>
                <a:ea typeface="微软雅黑" panose="020B0503020204020204" pitchFamily="34" charset="-122"/>
              </a:rPr>
              <a:t>c</a:t>
            </a:r>
            <a:r>
              <a:rPr kumimoji="0" lang="en-US" altLang="zh-CN" b="1" i="0" u="none" strike="noStrike" cap="none" normalizeH="0" baseline="0" dirty="0" smtClean="0">
                <a:ln>
                  <a:noFill/>
                </a:ln>
                <a:solidFill>
                  <a:srgbClr val="0070C0"/>
                </a:solidFill>
                <a:effectLst/>
                <a:latin typeface="微软雅黑" panose="020B0503020204020204" pitchFamily="34" charset="-122"/>
                <a:ea typeface="微软雅黑" panose="020B0503020204020204" pitchFamily="34" charset="-122"/>
              </a:rPr>
              <a:t>heating</a:t>
            </a:r>
            <a:r>
              <a:rPr kumimoji="0" lang="en-US" altLang="zh-CN" b="1" i="0" u="none" strike="noStrike" cap="none" normalizeH="0" dirty="0" smtClean="0">
                <a:ln>
                  <a:noFill/>
                </a:ln>
                <a:solidFill>
                  <a:srgbClr val="0070C0"/>
                </a:solidFill>
                <a:effectLst/>
                <a:latin typeface="微软雅黑" panose="020B0503020204020204" pitchFamily="34" charset="-122"/>
                <a:ea typeface="微软雅黑" panose="020B0503020204020204" pitchFamily="34" charset="-122"/>
              </a:rPr>
              <a:t> cost.</a:t>
            </a:r>
            <a:endParaRPr kumimoji="0" lang="zh-CN" altLang="en-US" b="1" i="0" u="none" strike="noStrike" cap="none" normalizeH="0" baseline="0" dirty="0" smtClean="0">
              <a:ln>
                <a:noFill/>
              </a:ln>
              <a:solidFill>
                <a:srgbClr val="0070C0"/>
              </a:solidFill>
              <a:effectLst/>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xmlns="" val="5461689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1" grpId="0"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内容占位符 4"/>
          <p:cNvSpPr>
            <a:spLocks noGrp="1"/>
          </p:cNvSpPr>
          <p:nvPr>
            <p:ph idx="1"/>
          </p:nvPr>
        </p:nvSpPr>
        <p:spPr/>
        <p:txBody>
          <a:bodyPr/>
          <a:lstStyle/>
          <a:p>
            <a:endParaRPr lang="zh-CN" altLang="en-US" dirty="0"/>
          </a:p>
        </p:txBody>
      </p:sp>
      <p:sp>
        <p:nvSpPr>
          <p:cNvPr id="2" name="标题 1"/>
          <p:cNvSpPr>
            <a:spLocks noGrp="1"/>
          </p:cNvSpPr>
          <p:nvPr>
            <p:ph type="title"/>
          </p:nvPr>
        </p:nvSpPr>
        <p:spPr/>
        <p:txBody>
          <a:bodyPr/>
          <a:lstStyle/>
          <a:p>
            <a:r>
              <a:rPr lang="en-US" altLang="zh-CN" b="1" i="1" dirty="0" smtClean="0">
                <a:ea typeface="Cambria Math" panose="02040503050406030204" pitchFamily="18" charset="0"/>
              </a:rPr>
              <a:t>DSM Algorithm</a:t>
            </a:r>
            <a:endParaRPr lang="zh-CN" altLang="en-US" b="1" i="1" dirty="0"/>
          </a:p>
        </p:txBody>
      </p:sp>
      <p:sp>
        <p:nvSpPr>
          <p:cNvPr id="4" name="灯片编号占位符 3"/>
          <p:cNvSpPr>
            <a:spLocks noGrp="1"/>
          </p:cNvSpPr>
          <p:nvPr>
            <p:ph type="sldNum" sz="quarter" idx="11"/>
          </p:nvPr>
        </p:nvSpPr>
        <p:spPr/>
        <p:txBody>
          <a:bodyPr/>
          <a:lstStyle/>
          <a:p>
            <a:fld id="{DC226F1E-4A84-42EA-BFC3-1AD367F1BA89}" type="slidenum">
              <a:rPr lang="zh-CN" altLang="en-US" smtClean="0"/>
              <a:pPr/>
              <a:t>152</a:t>
            </a:fld>
            <a:endParaRPr lang="zh-CN" altLang="en-US"/>
          </a:p>
        </p:txBody>
      </p:sp>
      <p:sp>
        <p:nvSpPr>
          <p:cNvPr id="17" name="Rectangle 14"/>
          <p:cNvSpPr>
            <a:spLocks noChangeArrowheads="1"/>
          </p:cNvSpPr>
          <p:nvPr/>
        </p:nvSpPr>
        <p:spPr bwMode="auto">
          <a:xfrm>
            <a:off x="-1524000" y="-184666"/>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9" name="Rectangle 16"/>
          <p:cNvSpPr>
            <a:spLocks noChangeArrowheads="1"/>
          </p:cNvSpPr>
          <p:nvPr/>
        </p:nvSpPr>
        <p:spPr bwMode="auto">
          <a:xfrm>
            <a:off x="-1524000" y="-184666"/>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7" name="图片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573703" y="1419000"/>
            <a:ext cx="5952143" cy="4425558"/>
          </a:xfrm>
          <a:prstGeom prst="rect">
            <a:avLst/>
          </a:prstGeom>
        </p:spPr>
      </p:pic>
      <p:sp>
        <p:nvSpPr>
          <p:cNvPr id="6" name="文本框 5"/>
          <p:cNvSpPr txBox="1"/>
          <p:nvPr/>
        </p:nvSpPr>
        <p:spPr>
          <a:xfrm>
            <a:off x="3269293" y="6150279"/>
            <a:ext cx="184731" cy="369332"/>
          </a:xfrm>
          <a:prstGeom prst="rect">
            <a:avLst/>
          </a:prstGeom>
          <a:noFill/>
        </p:spPr>
        <p:txBody>
          <a:bodyPr wrap="none" rtlCol="0">
            <a:spAutoFit/>
          </a:bodyPr>
          <a:lstStyle/>
          <a:p>
            <a:endParaRPr lang="zh-CN" altLang="en-US" dirty="0"/>
          </a:p>
        </p:txBody>
      </p:sp>
    </p:spTree>
    <p:extLst>
      <p:ext uri="{BB962C8B-B14F-4D97-AF65-F5344CB8AC3E}">
        <p14:creationId xmlns:p14="http://schemas.microsoft.com/office/powerpoint/2010/main" xmlns="" val="2663222346"/>
      </p:ext>
    </p:extLst>
  </p:cSld>
  <p:clrMapOvr>
    <a:masterClrMapping/>
  </p:clrMapOvr>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992687" y="2183954"/>
            <a:ext cx="4694113" cy="3328774"/>
          </a:xfrm>
          <a:prstGeom prst="rect">
            <a:avLst/>
          </a:prstGeom>
        </p:spPr>
      </p:pic>
      <p:sp>
        <p:nvSpPr>
          <p:cNvPr id="2" name="标题 1"/>
          <p:cNvSpPr>
            <a:spLocks noGrp="1"/>
          </p:cNvSpPr>
          <p:nvPr>
            <p:ph type="title"/>
          </p:nvPr>
        </p:nvSpPr>
        <p:spPr/>
        <p:txBody>
          <a:bodyPr/>
          <a:lstStyle/>
          <a:p>
            <a:r>
              <a:rPr lang="en-US" altLang="zh-CN" b="1" i="1" dirty="0" smtClean="0">
                <a:ea typeface="Cambria Math" panose="02040503050406030204" pitchFamily="18" charset="0"/>
              </a:rPr>
              <a:t>Simulation Results</a:t>
            </a:r>
            <a:endParaRPr lang="zh-CN" altLang="en-US" b="1" i="1" dirty="0"/>
          </a:p>
        </p:txBody>
      </p:sp>
      <p:sp>
        <p:nvSpPr>
          <p:cNvPr id="3" name="内容占位符 2"/>
          <p:cNvSpPr>
            <a:spLocks noGrp="1"/>
          </p:cNvSpPr>
          <p:nvPr>
            <p:ph idx="1"/>
          </p:nvPr>
        </p:nvSpPr>
        <p:spPr>
          <a:xfrm>
            <a:off x="338400" y="1260000"/>
            <a:ext cx="8348400" cy="849593"/>
          </a:xfrm>
        </p:spPr>
        <p:txBody>
          <a:bodyPr>
            <a:normAutofit/>
          </a:bodyPr>
          <a:lstStyle/>
          <a:p>
            <a:r>
              <a:rPr lang="en-US" altLang="zh-CN" sz="1800" dirty="0"/>
              <a:t>In the utility function, α is set as 0.5. In the cost function for each time slot, we choose h</a:t>
            </a:r>
            <a:r>
              <a:rPr lang="en-US" altLang="zh-CN" sz="1800" baseline="-25000" dirty="0"/>
              <a:t>k1</a:t>
            </a:r>
            <a:r>
              <a:rPr lang="en-US" altLang="zh-CN" sz="1800" dirty="0"/>
              <a:t> &gt; 0, h</a:t>
            </a:r>
            <a:r>
              <a:rPr lang="en-US" altLang="zh-CN" sz="1800" baseline="-25000" dirty="0"/>
              <a:t>k2</a:t>
            </a:r>
            <a:r>
              <a:rPr lang="en-US" altLang="zh-CN" sz="1800" dirty="0"/>
              <a:t> = 0 and h</a:t>
            </a:r>
            <a:r>
              <a:rPr lang="en-US" altLang="zh-CN" sz="1800" baseline="-25000" dirty="0"/>
              <a:t>k3</a:t>
            </a:r>
            <a:r>
              <a:rPr lang="en-US" altLang="zh-CN" sz="1800" dirty="0"/>
              <a:t> = 0</a:t>
            </a:r>
            <a:r>
              <a:rPr lang="en-US" altLang="zh-CN" sz="1800" dirty="0" smtClean="0"/>
              <a:t>.</a:t>
            </a:r>
            <a:endParaRPr lang="en-US" altLang="zh-CN" sz="1800" dirty="0"/>
          </a:p>
        </p:txBody>
      </p:sp>
      <p:sp>
        <p:nvSpPr>
          <p:cNvPr id="4" name="灯片编号占位符 3"/>
          <p:cNvSpPr>
            <a:spLocks noGrp="1"/>
          </p:cNvSpPr>
          <p:nvPr>
            <p:ph type="sldNum" sz="quarter" idx="11"/>
          </p:nvPr>
        </p:nvSpPr>
        <p:spPr/>
        <p:txBody>
          <a:bodyPr/>
          <a:lstStyle/>
          <a:p>
            <a:fld id="{DC226F1E-4A84-42EA-BFC3-1AD367F1BA89}" type="slidenum">
              <a:rPr lang="zh-CN" altLang="en-US" smtClean="0"/>
              <a:pPr/>
              <a:t>153</a:t>
            </a:fld>
            <a:endParaRPr lang="zh-CN" altLang="en-US"/>
          </a:p>
        </p:txBody>
      </p:sp>
      <p:sp>
        <p:nvSpPr>
          <p:cNvPr id="17" name="Rectangle 14"/>
          <p:cNvSpPr>
            <a:spLocks noChangeArrowheads="1"/>
          </p:cNvSpPr>
          <p:nvPr/>
        </p:nvSpPr>
        <p:spPr bwMode="auto">
          <a:xfrm>
            <a:off x="-1524000" y="-184666"/>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9" name="Rectangle 16"/>
          <p:cNvSpPr>
            <a:spLocks noChangeArrowheads="1"/>
          </p:cNvSpPr>
          <p:nvPr/>
        </p:nvSpPr>
        <p:spPr bwMode="auto">
          <a:xfrm>
            <a:off x="-1524000" y="-184666"/>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5" name="矩形 4"/>
          <p:cNvSpPr/>
          <p:nvPr/>
        </p:nvSpPr>
        <p:spPr>
          <a:xfrm>
            <a:off x="381000" y="2170507"/>
            <a:ext cx="3733800" cy="3970318"/>
          </a:xfrm>
          <a:prstGeom prst="rect">
            <a:avLst/>
          </a:prstGeom>
        </p:spPr>
        <p:txBody>
          <a:bodyPr wrap="square">
            <a:spAutoFit/>
          </a:bodyPr>
          <a:lstStyle/>
          <a:p>
            <a:pPr marL="342900" indent="-342900">
              <a:buFont typeface="Wingdings" panose="05000000000000000000" pitchFamily="2" charset="2"/>
              <a:buChar char="l"/>
            </a:pPr>
            <a:r>
              <a:rPr lang="en-US" altLang="zh-CN" b="1" dirty="0">
                <a:latin typeface="Cambria" panose="02040503050406030204" pitchFamily="18" charset="0"/>
              </a:rPr>
              <a:t>T</a:t>
            </a:r>
            <a:r>
              <a:rPr lang="en-US" altLang="zh-CN" b="1" dirty="0" smtClean="0">
                <a:latin typeface="Cambria" panose="02040503050406030204" pitchFamily="18" charset="0"/>
              </a:rPr>
              <a:t>he </a:t>
            </a:r>
            <a:r>
              <a:rPr lang="en-US" altLang="zh-CN" b="1" dirty="0">
                <a:latin typeface="Cambria" panose="02040503050406030204" pitchFamily="18" charset="0"/>
              </a:rPr>
              <a:t>hourly power consumption allocations of the VCG and AGV mechanisms are of the </a:t>
            </a:r>
            <a:r>
              <a:rPr lang="en-US" altLang="zh-CN" b="1" dirty="0">
                <a:solidFill>
                  <a:srgbClr val="FF0000"/>
                </a:solidFill>
                <a:latin typeface="Cambria" panose="02040503050406030204" pitchFamily="18" charset="0"/>
              </a:rPr>
              <a:t>same type</a:t>
            </a:r>
            <a:r>
              <a:rPr lang="en-US" altLang="zh-CN" b="1" dirty="0">
                <a:latin typeface="Cambria" panose="02040503050406030204" pitchFamily="18" charset="0"/>
              </a:rPr>
              <a:t>. </a:t>
            </a:r>
            <a:endParaRPr lang="en-US" altLang="zh-CN" b="1" dirty="0" smtClean="0">
              <a:latin typeface="Cambria" panose="02040503050406030204" pitchFamily="18" charset="0"/>
            </a:endParaRPr>
          </a:p>
          <a:p>
            <a:pPr marL="342900" indent="-342900">
              <a:buFont typeface="Wingdings" panose="05000000000000000000" pitchFamily="2" charset="2"/>
              <a:buChar char="l"/>
            </a:pPr>
            <a:endParaRPr lang="en-US" altLang="zh-CN" b="1" dirty="0" smtClean="0">
              <a:latin typeface="Cambria" panose="02040503050406030204" pitchFamily="18" charset="0"/>
            </a:endParaRPr>
          </a:p>
          <a:p>
            <a:pPr marL="342900" indent="-342900">
              <a:buFont typeface="Wingdings" panose="05000000000000000000" pitchFamily="2" charset="2"/>
              <a:buChar char="l"/>
            </a:pPr>
            <a:r>
              <a:rPr lang="en-US" altLang="zh-CN" b="1" dirty="0" smtClean="0">
                <a:latin typeface="Cambria" panose="02040503050406030204" pitchFamily="18" charset="0"/>
              </a:rPr>
              <a:t>From </a:t>
            </a:r>
            <a:r>
              <a:rPr lang="en-US" altLang="zh-CN" b="1" dirty="0">
                <a:latin typeface="Cambria" panose="02040503050406030204" pitchFamily="18" charset="0"/>
              </a:rPr>
              <a:t>the perspectives of </a:t>
            </a:r>
            <a:r>
              <a:rPr lang="en-US" altLang="zh-CN" b="1" dirty="0">
                <a:solidFill>
                  <a:srgbClr val="FF0000"/>
                </a:solidFill>
                <a:latin typeface="Cambria" panose="02040503050406030204" pitchFamily="18" charset="0"/>
              </a:rPr>
              <a:t>social objective </a:t>
            </a:r>
            <a:r>
              <a:rPr lang="en-US" altLang="zh-CN" b="1" dirty="0">
                <a:latin typeface="Cambria" panose="02040503050406030204" pitchFamily="18" charset="0"/>
              </a:rPr>
              <a:t>and the energy provider, the two methods are equivalent in gaining profits. </a:t>
            </a:r>
          </a:p>
          <a:p>
            <a:pPr marL="342900" indent="-342900">
              <a:buFont typeface="Wingdings" panose="05000000000000000000" pitchFamily="2" charset="2"/>
              <a:buChar char="l"/>
            </a:pPr>
            <a:endParaRPr lang="en-US" altLang="zh-CN" b="1" dirty="0" smtClean="0">
              <a:latin typeface="Cambria" panose="02040503050406030204" pitchFamily="18" charset="0"/>
            </a:endParaRPr>
          </a:p>
          <a:p>
            <a:pPr marL="342900" indent="-342900">
              <a:buFont typeface="Wingdings" panose="05000000000000000000" pitchFamily="2" charset="2"/>
              <a:buChar char="l"/>
            </a:pPr>
            <a:r>
              <a:rPr lang="en-US" altLang="zh-CN" b="1" dirty="0" smtClean="0">
                <a:latin typeface="Cambria" panose="02040503050406030204" pitchFamily="18" charset="0"/>
              </a:rPr>
              <a:t>Completely replaced the VCG mechanism.</a:t>
            </a:r>
          </a:p>
          <a:p>
            <a:pPr marL="342900" indent="-342900">
              <a:buFont typeface="Wingdings" panose="05000000000000000000" pitchFamily="2" charset="2"/>
              <a:buChar char="l"/>
            </a:pPr>
            <a:endParaRPr lang="en-US" altLang="zh-CN" b="1" dirty="0">
              <a:latin typeface="Cambria" panose="02040503050406030204" pitchFamily="18" charset="0"/>
            </a:endParaRPr>
          </a:p>
        </p:txBody>
      </p:sp>
    </p:spTree>
    <p:extLst>
      <p:ext uri="{BB962C8B-B14F-4D97-AF65-F5344CB8AC3E}">
        <p14:creationId xmlns:p14="http://schemas.microsoft.com/office/powerpoint/2010/main" xmlns="" val="1008425400"/>
      </p:ext>
    </p:extLst>
  </p:cSld>
  <p:clrMapOvr>
    <a:masterClrMapping/>
  </p:clrMapOvr>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519014" y="1862622"/>
            <a:ext cx="4592676" cy="3685481"/>
          </a:xfrm>
          <a:prstGeom prst="rect">
            <a:avLst/>
          </a:prstGeom>
        </p:spPr>
      </p:pic>
      <p:sp>
        <p:nvSpPr>
          <p:cNvPr id="2" name="标题 1"/>
          <p:cNvSpPr>
            <a:spLocks noGrp="1"/>
          </p:cNvSpPr>
          <p:nvPr>
            <p:ph type="title"/>
          </p:nvPr>
        </p:nvSpPr>
        <p:spPr/>
        <p:txBody>
          <a:bodyPr/>
          <a:lstStyle/>
          <a:p>
            <a:r>
              <a:rPr lang="en-US" altLang="zh-CN" b="1" i="1" dirty="0" smtClean="0">
                <a:ea typeface="Cambria Math" panose="02040503050406030204" pitchFamily="18" charset="0"/>
              </a:rPr>
              <a:t>Simulation Results</a:t>
            </a:r>
            <a:endParaRPr lang="zh-CN" altLang="en-US" b="1" i="1" dirty="0"/>
          </a:p>
        </p:txBody>
      </p:sp>
      <p:sp>
        <p:nvSpPr>
          <p:cNvPr id="3" name="内容占位符 2"/>
          <p:cNvSpPr>
            <a:spLocks noGrp="1"/>
          </p:cNvSpPr>
          <p:nvPr>
            <p:ph idx="1"/>
          </p:nvPr>
        </p:nvSpPr>
        <p:spPr>
          <a:xfrm>
            <a:off x="338400" y="1260000"/>
            <a:ext cx="4496647" cy="5037000"/>
          </a:xfrm>
        </p:spPr>
        <p:txBody>
          <a:bodyPr>
            <a:normAutofit/>
          </a:bodyPr>
          <a:lstStyle/>
          <a:p>
            <a:r>
              <a:rPr lang="en-US" altLang="zh-CN" i="1" dirty="0"/>
              <a:t>Discussion on Parameter </a:t>
            </a:r>
            <a:r>
              <a:rPr lang="el-GR" altLang="zh-CN" i="1" dirty="0"/>
              <a:t>ω</a:t>
            </a:r>
            <a:endParaRPr lang="en-US" altLang="zh-CN" i="1" dirty="0"/>
          </a:p>
          <a:p>
            <a:pPr marL="0" indent="0">
              <a:buNone/>
            </a:pPr>
            <a:endParaRPr lang="en-US" altLang="zh-CN" sz="1800" dirty="0"/>
          </a:p>
          <a:p>
            <a:r>
              <a:rPr lang="en-US" altLang="zh-CN" sz="1800" dirty="0"/>
              <a:t>When a user declares a smaller </a:t>
            </a:r>
            <a:r>
              <a:rPr lang="en-US" altLang="zh-CN" sz="1800" i="1" dirty="0"/>
              <a:t>ω </a:t>
            </a:r>
            <a:r>
              <a:rPr lang="en-US" altLang="zh-CN" sz="1800" dirty="0"/>
              <a:t>than the true one, its calculated payoff may decrease, but it actually gains more, as it consumes the same amount of energy while paying less</a:t>
            </a:r>
            <a:r>
              <a:rPr lang="en-US" altLang="zh-CN" sz="1800" dirty="0" smtClean="0"/>
              <a:t>.</a:t>
            </a:r>
          </a:p>
          <a:p>
            <a:endParaRPr lang="en-US" altLang="zh-CN" sz="1800" dirty="0" smtClean="0"/>
          </a:p>
          <a:p>
            <a:r>
              <a:rPr lang="en-US" altLang="zh-CN" sz="1800" dirty="0" smtClean="0"/>
              <a:t>All </a:t>
            </a:r>
            <a:r>
              <a:rPr lang="en-US" altLang="zh-CN" sz="1800" dirty="0"/>
              <a:t>users except user 25 are honest and they will consumption the energy up to what they have declared. </a:t>
            </a:r>
            <a:endParaRPr lang="en-US" altLang="zh-CN" sz="1800" i="1" dirty="0"/>
          </a:p>
          <a:p>
            <a:r>
              <a:rPr lang="en-US" altLang="zh-CN" sz="1800" i="1" dirty="0" smtClean="0"/>
              <a:t>Cheater’s real </a:t>
            </a:r>
            <a:r>
              <a:rPr lang="el-GR" altLang="zh-CN" sz="1800" i="1" dirty="0" smtClean="0"/>
              <a:t>ω</a:t>
            </a:r>
            <a:r>
              <a:rPr lang="en-US" altLang="zh-CN" sz="1800" i="1" dirty="0" smtClean="0"/>
              <a:t> is 22, in simulation its declared </a:t>
            </a:r>
            <a:r>
              <a:rPr lang="el-GR" altLang="zh-CN" sz="1800" i="1" dirty="0" smtClean="0"/>
              <a:t>ω</a:t>
            </a:r>
            <a:r>
              <a:rPr lang="en-US" altLang="zh-CN" sz="1800" i="1" dirty="0" smtClean="0"/>
              <a:t> ranges from 17.1 to 27.</a:t>
            </a:r>
            <a:endParaRPr lang="en-US" altLang="zh-CN" sz="1800" i="1" dirty="0"/>
          </a:p>
          <a:p>
            <a:pPr marL="0" indent="0">
              <a:buNone/>
            </a:pPr>
            <a:endParaRPr lang="en-US" altLang="zh-CN" sz="2400" i="1" dirty="0"/>
          </a:p>
          <a:p>
            <a:endParaRPr lang="en-US" altLang="zh-CN" sz="2400" i="1" dirty="0"/>
          </a:p>
          <a:p>
            <a:endParaRPr lang="en-US" altLang="zh-CN" sz="2400" i="1" dirty="0"/>
          </a:p>
          <a:p>
            <a:endParaRPr lang="en-US" altLang="zh-CN" sz="2400" i="1" dirty="0"/>
          </a:p>
          <a:p>
            <a:endParaRPr lang="en-US" altLang="zh-CN" sz="2400" i="1" dirty="0"/>
          </a:p>
          <a:p>
            <a:endParaRPr lang="en-US" altLang="zh-CN" sz="2400" dirty="0"/>
          </a:p>
        </p:txBody>
      </p:sp>
      <p:sp>
        <p:nvSpPr>
          <p:cNvPr id="4" name="灯片编号占位符 3"/>
          <p:cNvSpPr>
            <a:spLocks noGrp="1"/>
          </p:cNvSpPr>
          <p:nvPr>
            <p:ph type="sldNum" sz="quarter" idx="11"/>
          </p:nvPr>
        </p:nvSpPr>
        <p:spPr/>
        <p:txBody>
          <a:bodyPr/>
          <a:lstStyle/>
          <a:p>
            <a:fld id="{DC226F1E-4A84-42EA-BFC3-1AD367F1BA89}" type="slidenum">
              <a:rPr lang="zh-CN" altLang="en-US" smtClean="0"/>
              <a:pPr/>
              <a:t>154</a:t>
            </a:fld>
            <a:endParaRPr lang="zh-CN" altLang="en-US"/>
          </a:p>
        </p:txBody>
      </p:sp>
      <p:sp>
        <p:nvSpPr>
          <p:cNvPr id="17" name="Rectangle 14"/>
          <p:cNvSpPr>
            <a:spLocks noChangeArrowheads="1"/>
          </p:cNvSpPr>
          <p:nvPr/>
        </p:nvSpPr>
        <p:spPr bwMode="auto">
          <a:xfrm>
            <a:off x="-1524000" y="-184666"/>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9" name="Rectangle 16"/>
          <p:cNvSpPr>
            <a:spLocks noChangeArrowheads="1"/>
          </p:cNvSpPr>
          <p:nvPr/>
        </p:nvSpPr>
        <p:spPr bwMode="auto">
          <a:xfrm>
            <a:off x="-1524000" y="-184666"/>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cxnSp>
        <p:nvCxnSpPr>
          <p:cNvPr id="8" name="直接箭头连接符 7"/>
          <p:cNvCxnSpPr/>
          <p:nvPr/>
        </p:nvCxnSpPr>
        <p:spPr bwMode="auto">
          <a:xfrm>
            <a:off x="7049793" y="1895849"/>
            <a:ext cx="0" cy="2973846"/>
          </a:xfrm>
          <a:prstGeom prst="straightConnector1">
            <a:avLst/>
          </a:prstGeom>
          <a:solidFill>
            <a:schemeClr val="accent1"/>
          </a:solidFill>
          <a:ln w="38100" cap="flat" cmpd="sng" algn="ctr">
            <a:solidFill>
              <a:schemeClr val="tx1"/>
            </a:solidFill>
            <a:prstDash val="solid"/>
            <a:round/>
            <a:headEnd type="arrow" w="med" len="med"/>
            <a:tailEnd type="arrow" w="med" len="med"/>
          </a:ln>
          <a:effectLst/>
        </p:spPr>
      </p:cxnSp>
      <p:sp>
        <p:nvSpPr>
          <p:cNvPr id="10" name="文本框 9"/>
          <p:cNvSpPr txBox="1"/>
          <p:nvPr/>
        </p:nvSpPr>
        <p:spPr>
          <a:xfrm>
            <a:off x="6287999" y="4490868"/>
            <a:ext cx="1628092" cy="338554"/>
          </a:xfrm>
          <a:prstGeom prst="rect">
            <a:avLst/>
          </a:prstGeom>
          <a:noFill/>
        </p:spPr>
        <p:txBody>
          <a:bodyPr wrap="square" rtlCol="0">
            <a:spAutoFit/>
          </a:bodyPr>
          <a:lstStyle/>
          <a:p>
            <a:r>
              <a:rPr lang="en-US" altLang="zh-CN" sz="1600" b="1" dirty="0" smtClean="0">
                <a:latin typeface="微软雅黑" panose="020B0503020204020204" pitchFamily="34" charset="-122"/>
                <a:ea typeface="微软雅黑" panose="020B0503020204020204" pitchFamily="34" charset="-122"/>
              </a:rPr>
              <a:t>All are honest.</a:t>
            </a:r>
            <a:endParaRPr lang="zh-CN" altLang="en-US" sz="1600" b="1" dirty="0">
              <a:latin typeface="微软雅黑" panose="020B0503020204020204" pitchFamily="34" charset="-122"/>
              <a:ea typeface="微软雅黑" panose="020B0503020204020204" pitchFamily="34" charset="-122"/>
            </a:endParaRPr>
          </a:p>
        </p:txBody>
      </p:sp>
      <p:sp>
        <p:nvSpPr>
          <p:cNvPr id="16" name="文本框 15"/>
          <p:cNvSpPr txBox="1"/>
          <p:nvPr/>
        </p:nvSpPr>
        <p:spPr>
          <a:xfrm>
            <a:off x="5357950" y="1299249"/>
            <a:ext cx="1290655" cy="584775"/>
          </a:xfrm>
          <a:prstGeom prst="rect">
            <a:avLst/>
          </a:prstGeom>
          <a:noFill/>
        </p:spPr>
        <p:txBody>
          <a:bodyPr wrap="square" rtlCol="0">
            <a:spAutoFit/>
          </a:bodyPr>
          <a:lstStyle/>
          <a:p>
            <a:r>
              <a:rPr lang="en-US" altLang="zh-CN" sz="1600" b="1" dirty="0" smtClean="0">
                <a:latin typeface="微软雅黑" panose="020B0503020204020204" pitchFamily="34" charset="-122"/>
                <a:ea typeface="微软雅黑" panose="020B0503020204020204" pitchFamily="34" charset="-122"/>
              </a:rPr>
              <a:t>Gaining in cheating.</a:t>
            </a:r>
            <a:endParaRPr lang="zh-CN" altLang="en-US" sz="1600" b="1" dirty="0">
              <a:latin typeface="微软雅黑" panose="020B0503020204020204" pitchFamily="34" charset="-122"/>
              <a:ea typeface="微软雅黑" panose="020B0503020204020204" pitchFamily="34" charset="-122"/>
            </a:endParaRPr>
          </a:p>
        </p:txBody>
      </p:sp>
      <p:sp>
        <p:nvSpPr>
          <p:cNvPr id="18" name="文本框 17"/>
          <p:cNvSpPr txBox="1"/>
          <p:nvPr/>
        </p:nvSpPr>
        <p:spPr>
          <a:xfrm>
            <a:off x="7171509" y="1311074"/>
            <a:ext cx="1844152" cy="584775"/>
          </a:xfrm>
          <a:prstGeom prst="rect">
            <a:avLst/>
          </a:prstGeom>
          <a:noFill/>
        </p:spPr>
        <p:txBody>
          <a:bodyPr wrap="square" rtlCol="0">
            <a:spAutoFit/>
          </a:bodyPr>
          <a:lstStyle/>
          <a:p>
            <a:r>
              <a:rPr lang="en-US" altLang="zh-CN" sz="1600" b="1" dirty="0" smtClean="0">
                <a:latin typeface="微软雅黑" panose="020B0503020204020204" pitchFamily="34" charset="-122"/>
                <a:ea typeface="微软雅黑" panose="020B0503020204020204" pitchFamily="34" charset="-122"/>
              </a:rPr>
              <a:t>Suffering losses in cheating.</a:t>
            </a:r>
            <a:endParaRPr lang="zh-CN" altLang="en-US" sz="1600" b="1" dirty="0">
              <a:latin typeface="微软雅黑" panose="020B0503020204020204" pitchFamily="34" charset="-122"/>
              <a:ea typeface="微软雅黑" panose="020B0503020204020204" pitchFamily="34" charset="-122"/>
            </a:endParaRPr>
          </a:p>
        </p:txBody>
      </p:sp>
      <p:cxnSp>
        <p:nvCxnSpPr>
          <p:cNvPr id="20" name="直接箭头连接符 19"/>
          <p:cNvCxnSpPr/>
          <p:nvPr/>
        </p:nvCxnSpPr>
        <p:spPr bwMode="auto">
          <a:xfrm flipV="1">
            <a:off x="6166719" y="1862622"/>
            <a:ext cx="7427" cy="378821"/>
          </a:xfrm>
          <a:prstGeom prst="straightConnector1">
            <a:avLst/>
          </a:prstGeom>
          <a:solidFill>
            <a:schemeClr val="accent1"/>
          </a:solidFill>
          <a:ln w="38100" cap="flat" cmpd="sng" algn="ctr">
            <a:solidFill>
              <a:schemeClr val="tx1"/>
            </a:solidFill>
            <a:prstDash val="solid"/>
            <a:round/>
            <a:headEnd type="arrow" w="med" len="med"/>
            <a:tailEnd type="none" w="med" len="med"/>
          </a:ln>
          <a:effectLst/>
        </p:spPr>
      </p:cxnSp>
      <p:cxnSp>
        <p:nvCxnSpPr>
          <p:cNvPr id="21" name="直接箭头连接符 20"/>
          <p:cNvCxnSpPr/>
          <p:nvPr/>
        </p:nvCxnSpPr>
        <p:spPr bwMode="auto">
          <a:xfrm flipV="1">
            <a:off x="8043443" y="1862621"/>
            <a:ext cx="7427" cy="378821"/>
          </a:xfrm>
          <a:prstGeom prst="straightConnector1">
            <a:avLst/>
          </a:prstGeom>
          <a:solidFill>
            <a:schemeClr val="accent1"/>
          </a:solidFill>
          <a:ln w="38100" cap="flat" cmpd="sng" algn="ctr">
            <a:solidFill>
              <a:schemeClr val="tx1"/>
            </a:solidFill>
            <a:prstDash val="solid"/>
            <a:round/>
            <a:headEnd type="arrow" w="med" len="med"/>
            <a:tailEnd type="none" w="med" len="med"/>
          </a:ln>
          <a:effectLst/>
        </p:spPr>
      </p:cxnSp>
      <p:cxnSp>
        <p:nvCxnSpPr>
          <p:cNvPr id="22" name="直接箭头连接符 21"/>
          <p:cNvCxnSpPr/>
          <p:nvPr/>
        </p:nvCxnSpPr>
        <p:spPr bwMode="auto">
          <a:xfrm flipH="1" flipV="1">
            <a:off x="5881191" y="2725391"/>
            <a:ext cx="243840" cy="243840"/>
          </a:xfrm>
          <a:prstGeom prst="straightConnector1">
            <a:avLst/>
          </a:prstGeom>
          <a:solidFill>
            <a:schemeClr val="accent1"/>
          </a:solidFill>
          <a:ln w="38100" cap="flat" cmpd="sng" algn="ctr">
            <a:solidFill>
              <a:schemeClr val="tx1"/>
            </a:solidFill>
            <a:prstDash val="solid"/>
            <a:round/>
            <a:headEnd type="arrow" w="med" len="med"/>
            <a:tailEnd type="none" w="med" len="med"/>
          </a:ln>
          <a:effectLst/>
        </p:spPr>
      </p:cxnSp>
      <p:cxnSp>
        <p:nvCxnSpPr>
          <p:cNvPr id="23" name="直接箭头连接符 22"/>
          <p:cNvCxnSpPr/>
          <p:nvPr/>
        </p:nvCxnSpPr>
        <p:spPr bwMode="auto">
          <a:xfrm flipH="1" flipV="1">
            <a:off x="5836056" y="2747761"/>
            <a:ext cx="282129" cy="678043"/>
          </a:xfrm>
          <a:prstGeom prst="straightConnector1">
            <a:avLst/>
          </a:prstGeom>
          <a:solidFill>
            <a:schemeClr val="accent1"/>
          </a:solidFill>
          <a:ln w="38100" cap="flat" cmpd="sng" algn="ctr">
            <a:solidFill>
              <a:schemeClr val="tx1"/>
            </a:solidFill>
            <a:prstDash val="solid"/>
            <a:round/>
            <a:headEnd type="arrow" w="med" len="med"/>
            <a:tailEnd type="none" w="med" len="med"/>
          </a:ln>
          <a:effectLst/>
        </p:spPr>
      </p:cxnSp>
      <p:sp>
        <p:nvSpPr>
          <p:cNvPr id="24" name="文本框 23"/>
          <p:cNvSpPr txBox="1"/>
          <p:nvPr/>
        </p:nvSpPr>
        <p:spPr>
          <a:xfrm>
            <a:off x="4203350" y="2417614"/>
            <a:ext cx="2786981" cy="307777"/>
          </a:xfrm>
          <a:prstGeom prst="rect">
            <a:avLst/>
          </a:prstGeom>
          <a:noFill/>
        </p:spPr>
        <p:txBody>
          <a:bodyPr wrap="none" rtlCol="0">
            <a:spAutoFit/>
          </a:bodyPr>
          <a:lstStyle/>
          <a:p>
            <a:r>
              <a:rPr lang="en-US" altLang="zh-CN" sz="1400" b="1" dirty="0" smtClean="0">
                <a:latin typeface="微软雅黑" panose="020B0503020204020204" pitchFamily="34" charset="-122"/>
                <a:ea typeface="微软雅黑" panose="020B0503020204020204" pitchFamily="34" charset="-122"/>
              </a:rPr>
              <a:t>Honest user suffering losses.</a:t>
            </a:r>
            <a:endParaRPr lang="zh-CN" altLang="en-US" sz="1400" b="1" dirty="0">
              <a:latin typeface="微软雅黑" panose="020B0503020204020204" pitchFamily="34" charset="-122"/>
              <a:ea typeface="微软雅黑" panose="020B0503020204020204" pitchFamily="34" charset="-122"/>
            </a:endParaRPr>
          </a:p>
        </p:txBody>
      </p:sp>
      <p:cxnSp>
        <p:nvCxnSpPr>
          <p:cNvPr id="25" name="直接箭头连接符 24"/>
          <p:cNvCxnSpPr/>
          <p:nvPr/>
        </p:nvCxnSpPr>
        <p:spPr bwMode="auto">
          <a:xfrm flipH="1" flipV="1">
            <a:off x="5794103" y="4119359"/>
            <a:ext cx="243840" cy="243840"/>
          </a:xfrm>
          <a:prstGeom prst="straightConnector1">
            <a:avLst/>
          </a:prstGeom>
          <a:solidFill>
            <a:schemeClr val="accent1"/>
          </a:solidFill>
          <a:ln w="38100" cap="flat" cmpd="sng" algn="ctr">
            <a:solidFill>
              <a:schemeClr val="tx1"/>
            </a:solidFill>
            <a:prstDash val="solid"/>
            <a:round/>
            <a:headEnd type="arrow" w="med" len="med"/>
            <a:tailEnd type="none" w="med" len="med"/>
          </a:ln>
          <a:effectLst/>
        </p:spPr>
      </p:cxnSp>
      <p:sp>
        <p:nvSpPr>
          <p:cNvPr id="26" name="文本框 25"/>
          <p:cNvSpPr txBox="1"/>
          <p:nvPr/>
        </p:nvSpPr>
        <p:spPr>
          <a:xfrm>
            <a:off x="4637034" y="3811582"/>
            <a:ext cx="3172472" cy="307777"/>
          </a:xfrm>
          <a:prstGeom prst="rect">
            <a:avLst/>
          </a:prstGeom>
          <a:noFill/>
        </p:spPr>
        <p:txBody>
          <a:bodyPr wrap="none" rtlCol="0">
            <a:spAutoFit/>
          </a:bodyPr>
          <a:lstStyle/>
          <a:p>
            <a:r>
              <a:rPr lang="en-US" altLang="zh-CN" sz="1400" b="1" dirty="0" smtClean="0">
                <a:latin typeface="微软雅黑" panose="020B0503020204020204" pitchFamily="34" charset="-122"/>
                <a:ea typeface="微软雅黑" panose="020B0503020204020204" pitchFamily="34" charset="-122"/>
              </a:rPr>
              <a:t>Payment smaller than usual case.</a:t>
            </a:r>
            <a:endParaRPr lang="zh-CN" altLang="en-US" sz="14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xmlns="" val="2831139920"/>
      </p:ext>
    </p:extLst>
  </p:cSld>
  <p:clrMapOvr>
    <a:masterClrMapping/>
  </p:clrMapOvr>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38400" y="1260000"/>
            <a:ext cx="8348400" cy="4530727"/>
          </a:xfrm>
        </p:spPr>
        <p:txBody>
          <a:bodyPr>
            <a:normAutofit/>
          </a:bodyPr>
          <a:lstStyle/>
          <a:p>
            <a:r>
              <a:rPr lang="en-US" altLang="zh-CN" i="1" dirty="0"/>
              <a:t>Enhanced Transfer Payment</a:t>
            </a:r>
          </a:p>
          <a:p>
            <a:r>
              <a:rPr lang="en-US" altLang="zh-CN" dirty="0"/>
              <a:t>We use the </a:t>
            </a:r>
            <a:r>
              <a:rPr lang="en-US" altLang="zh-CN" i="1" dirty="0"/>
              <a:t>method </a:t>
            </a:r>
            <a:r>
              <a:rPr lang="en-US" altLang="zh-CN" dirty="0"/>
              <a:t>in which parameter </a:t>
            </a:r>
            <a:r>
              <a:rPr lang="en-US" altLang="zh-CN" i="1" dirty="0"/>
              <a:t>ω </a:t>
            </a:r>
            <a:r>
              <a:rPr lang="en-US" altLang="zh-CN" dirty="0"/>
              <a:t>is calculated. All users except user 25 are honest and they will consume the energy up to what they have declared.</a:t>
            </a:r>
          </a:p>
          <a:p>
            <a:pPr marL="0" indent="0">
              <a:buNone/>
            </a:pPr>
            <a:endParaRPr lang="en-US" altLang="zh-CN" sz="2400" i="1" dirty="0" smtClean="0"/>
          </a:p>
          <a:p>
            <a:r>
              <a:rPr lang="en-US" altLang="zh-CN" dirty="0"/>
              <a:t>The enhanced AGV method can ensure that the honest users will not have to pay more or even pay less when some users has cheated.</a:t>
            </a:r>
          </a:p>
          <a:p>
            <a:pPr marL="0" indent="0">
              <a:buNone/>
            </a:pPr>
            <a:endParaRPr lang="en-US" altLang="zh-CN" sz="2400" i="1" dirty="0"/>
          </a:p>
          <a:p>
            <a:endParaRPr lang="en-US" altLang="zh-CN" sz="2400" i="1" dirty="0"/>
          </a:p>
          <a:p>
            <a:endParaRPr lang="en-US" altLang="zh-CN" sz="2400" i="1" dirty="0"/>
          </a:p>
          <a:p>
            <a:endParaRPr lang="en-US" altLang="zh-CN" sz="2400" i="1" dirty="0"/>
          </a:p>
          <a:p>
            <a:endParaRPr lang="en-US" altLang="zh-CN" sz="2400" i="1" dirty="0"/>
          </a:p>
          <a:p>
            <a:endParaRPr lang="en-US" altLang="zh-CN" sz="2400" dirty="0"/>
          </a:p>
        </p:txBody>
      </p:sp>
      <p:grpSp>
        <p:nvGrpSpPr>
          <p:cNvPr id="6" name="组合 5"/>
          <p:cNvGrpSpPr/>
          <p:nvPr/>
        </p:nvGrpSpPr>
        <p:grpSpPr>
          <a:xfrm>
            <a:off x="2965269" y="1800297"/>
            <a:ext cx="5587060" cy="4197324"/>
            <a:chOff x="2965269" y="1800297"/>
            <a:chExt cx="5587060" cy="4197324"/>
          </a:xfrm>
        </p:grpSpPr>
        <p:pic>
          <p:nvPicPr>
            <p:cNvPr id="7" name="图片 6"/>
            <p:cNvPicPr>
              <a:picLocks noChangeAspect="1"/>
            </p:cNvPicPr>
            <p:nvPr/>
          </p:nvPicPr>
          <p:blipFill rotWithShape="1">
            <a:blip r:embed="rId2" cstate="print">
              <a:extLst>
                <a:ext uri="{28A0092B-C50C-407E-A947-70E740481C1C}">
                  <a14:useLocalDpi xmlns:a14="http://schemas.microsoft.com/office/drawing/2010/main" xmlns="" val="0"/>
                </a:ext>
              </a:extLst>
            </a:blip>
            <a:srcRect l="-2205" t="93942" r="1"/>
            <a:stretch/>
          </p:blipFill>
          <p:spPr>
            <a:xfrm>
              <a:off x="2965269" y="5747657"/>
              <a:ext cx="5587060" cy="249964"/>
            </a:xfrm>
            <a:prstGeom prst="rect">
              <a:avLst/>
            </a:prstGeom>
          </p:spPr>
        </p:pic>
        <p:pic>
          <p:nvPicPr>
            <p:cNvPr id="5" name="图片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409406" y="1800297"/>
              <a:ext cx="5042263" cy="3838232"/>
            </a:xfrm>
            <a:prstGeom prst="rect">
              <a:avLst/>
            </a:prstGeom>
          </p:spPr>
        </p:pic>
      </p:grpSp>
      <p:sp>
        <p:nvSpPr>
          <p:cNvPr id="2" name="标题 1"/>
          <p:cNvSpPr>
            <a:spLocks noGrp="1"/>
          </p:cNvSpPr>
          <p:nvPr>
            <p:ph type="title"/>
          </p:nvPr>
        </p:nvSpPr>
        <p:spPr/>
        <p:txBody>
          <a:bodyPr/>
          <a:lstStyle/>
          <a:p>
            <a:r>
              <a:rPr lang="en-US" altLang="zh-CN" b="1" i="1" dirty="0" smtClean="0">
                <a:ea typeface="Cambria Math" panose="02040503050406030204" pitchFamily="18" charset="0"/>
              </a:rPr>
              <a:t>Simulation Results</a:t>
            </a:r>
            <a:endParaRPr lang="zh-CN" altLang="en-US" b="1" i="1" dirty="0"/>
          </a:p>
        </p:txBody>
      </p:sp>
      <p:sp>
        <p:nvSpPr>
          <p:cNvPr id="4" name="灯片编号占位符 3"/>
          <p:cNvSpPr>
            <a:spLocks noGrp="1"/>
          </p:cNvSpPr>
          <p:nvPr>
            <p:ph type="sldNum" sz="quarter" idx="11"/>
          </p:nvPr>
        </p:nvSpPr>
        <p:spPr/>
        <p:txBody>
          <a:bodyPr/>
          <a:lstStyle/>
          <a:p>
            <a:fld id="{DC226F1E-4A84-42EA-BFC3-1AD367F1BA89}" type="slidenum">
              <a:rPr lang="zh-CN" altLang="en-US" smtClean="0"/>
              <a:pPr/>
              <a:t>155</a:t>
            </a:fld>
            <a:endParaRPr lang="zh-CN" altLang="en-US"/>
          </a:p>
        </p:txBody>
      </p:sp>
      <p:sp>
        <p:nvSpPr>
          <p:cNvPr id="17" name="Rectangle 14"/>
          <p:cNvSpPr>
            <a:spLocks noChangeArrowheads="1"/>
          </p:cNvSpPr>
          <p:nvPr/>
        </p:nvSpPr>
        <p:spPr bwMode="auto">
          <a:xfrm>
            <a:off x="-1524000" y="-184666"/>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9" name="Rectangle 16"/>
          <p:cNvSpPr>
            <a:spLocks noChangeArrowheads="1"/>
          </p:cNvSpPr>
          <p:nvPr/>
        </p:nvSpPr>
        <p:spPr bwMode="auto">
          <a:xfrm>
            <a:off x="-1524000" y="-184666"/>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cxnSp>
        <p:nvCxnSpPr>
          <p:cNvPr id="8" name="直接箭头连接符 7"/>
          <p:cNvCxnSpPr/>
          <p:nvPr/>
        </p:nvCxnSpPr>
        <p:spPr bwMode="auto">
          <a:xfrm>
            <a:off x="7547222" y="4046987"/>
            <a:ext cx="111760" cy="260501"/>
          </a:xfrm>
          <a:prstGeom prst="straightConnector1">
            <a:avLst/>
          </a:prstGeom>
          <a:solidFill>
            <a:schemeClr val="accent1"/>
          </a:solidFill>
          <a:ln w="38100" cap="flat" cmpd="sng" algn="ctr">
            <a:solidFill>
              <a:schemeClr val="tx1"/>
            </a:solidFill>
            <a:prstDash val="solid"/>
            <a:round/>
            <a:headEnd type="arrow" w="med" len="med"/>
            <a:tailEnd type="none" w="med" len="med"/>
          </a:ln>
          <a:effectLst/>
        </p:spPr>
      </p:cxnSp>
      <p:sp>
        <p:nvSpPr>
          <p:cNvPr id="9" name="文本框 8"/>
          <p:cNvSpPr txBox="1"/>
          <p:nvPr/>
        </p:nvSpPr>
        <p:spPr>
          <a:xfrm>
            <a:off x="7231104" y="3525363"/>
            <a:ext cx="1964192" cy="523220"/>
          </a:xfrm>
          <a:prstGeom prst="rect">
            <a:avLst/>
          </a:prstGeom>
          <a:noFill/>
        </p:spPr>
        <p:txBody>
          <a:bodyPr wrap="none" rtlCol="0">
            <a:spAutoFit/>
          </a:bodyPr>
          <a:lstStyle/>
          <a:p>
            <a:r>
              <a:rPr lang="en-US" altLang="zh-CN" sz="1400" b="1" dirty="0" smtClean="0">
                <a:latin typeface="微软雅黑" panose="020B0503020204020204" pitchFamily="34" charset="-122"/>
                <a:ea typeface="微软雅黑" panose="020B0503020204020204" pitchFamily="34" charset="-122"/>
              </a:rPr>
              <a:t>Honest users’</a:t>
            </a:r>
          </a:p>
          <a:p>
            <a:r>
              <a:rPr lang="en-US" altLang="zh-CN" sz="1400" b="1" dirty="0" smtClean="0">
                <a:latin typeface="微软雅黑" panose="020B0503020204020204" pitchFamily="34" charset="-122"/>
                <a:ea typeface="微软雅黑" panose="020B0503020204020204" pitchFamily="34" charset="-122"/>
              </a:rPr>
              <a:t>payments decrease.</a:t>
            </a:r>
            <a:endParaRPr lang="zh-CN" altLang="en-US" sz="1400" b="1" dirty="0">
              <a:latin typeface="微软雅黑" panose="020B0503020204020204" pitchFamily="34" charset="-122"/>
              <a:ea typeface="微软雅黑" panose="020B0503020204020204" pitchFamily="34" charset="-122"/>
            </a:endParaRPr>
          </a:p>
        </p:txBody>
      </p:sp>
      <p:cxnSp>
        <p:nvCxnSpPr>
          <p:cNvPr id="10" name="直接箭头连接符 9"/>
          <p:cNvCxnSpPr/>
          <p:nvPr/>
        </p:nvCxnSpPr>
        <p:spPr bwMode="auto">
          <a:xfrm flipH="1">
            <a:off x="5082154" y="5161036"/>
            <a:ext cx="388020" cy="357211"/>
          </a:xfrm>
          <a:prstGeom prst="straightConnector1">
            <a:avLst/>
          </a:prstGeom>
          <a:solidFill>
            <a:schemeClr val="accent1"/>
          </a:solidFill>
          <a:ln w="38100" cap="flat" cmpd="sng" algn="ctr">
            <a:solidFill>
              <a:schemeClr val="tx1"/>
            </a:solidFill>
            <a:prstDash val="solid"/>
            <a:round/>
            <a:headEnd type="arrow" w="med" len="med"/>
            <a:tailEnd type="none" w="med" len="med"/>
          </a:ln>
          <a:effectLst/>
        </p:spPr>
      </p:cxnSp>
      <p:sp>
        <p:nvSpPr>
          <p:cNvPr id="11" name="文本框 10"/>
          <p:cNvSpPr txBox="1"/>
          <p:nvPr/>
        </p:nvSpPr>
        <p:spPr>
          <a:xfrm>
            <a:off x="3799323" y="5521194"/>
            <a:ext cx="1846980" cy="307777"/>
          </a:xfrm>
          <a:prstGeom prst="rect">
            <a:avLst/>
          </a:prstGeom>
          <a:noFill/>
        </p:spPr>
        <p:txBody>
          <a:bodyPr wrap="none" rtlCol="0">
            <a:spAutoFit/>
          </a:bodyPr>
          <a:lstStyle/>
          <a:p>
            <a:r>
              <a:rPr lang="en-US" altLang="zh-CN" sz="1400" b="1" dirty="0" smtClean="0">
                <a:latin typeface="微软雅黑" panose="020B0503020204020204" pitchFamily="34" charset="-122"/>
                <a:ea typeface="微软雅黑" panose="020B0503020204020204" pitchFamily="34" charset="-122"/>
              </a:rPr>
              <a:t>Standard payment</a:t>
            </a:r>
            <a:endParaRPr lang="zh-CN" altLang="en-US" sz="1400" b="1" dirty="0">
              <a:latin typeface="微软雅黑" panose="020B0503020204020204" pitchFamily="34" charset="-122"/>
              <a:ea typeface="微软雅黑" panose="020B0503020204020204" pitchFamily="34" charset="-122"/>
            </a:endParaRPr>
          </a:p>
        </p:txBody>
      </p:sp>
      <p:cxnSp>
        <p:nvCxnSpPr>
          <p:cNvPr id="12" name="直接箭头连接符 11"/>
          <p:cNvCxnSpPr/>
          <p:nvPr/>
        </p:nvCxnSpPr>
        <p:spPr bwMode="auto">
          <a:xfrm flipH="1">
            <a:off x="6371978" y="3260823"/>
            <a:ext cx="324712" cy="0"/>
          </a:xfrm>
          <a:prstGeom prst="straightConnector1">
            <a:avLst/>
          </a:prstGeom>
          <a:solidFill>
            <a:schemeClr val="accent1"/>
          </a:solidFill>
          <a:ln w="38100" cap="flat" cmpd="sng" algn="ctr">
            <a:solidFill>
              <a:schemeClr val="tx1"/>
            </a:solidFill>
            <a:prstDash val="solid"/>
            <a:round/>
            <a:headEnd type="arrow" w="med" len="med"/>
            <a:tailEnd type="none" w="med" len="med"/>
          </a:ln>
          <a:effectLst/>
        </p:spPr>
      </p:cxnSp>
      <p:sp>
        <p:nvSpPr>
          <p:cNvPr id="13" name="文本框 12"/>
          <p:cNvSpPr txBox="1"/>
          <p:nvPr/>
        </p:nvSpPr>
        <p:spPr>
          <a:xfrm>
            <a:off x="4373842" y="3012246"/>
            <a:ext cx="2192664" cy="738664"/>
          </a:xfrm>
          <a:prstGeom prst="rect">
            <a:avLst/>
          </a:prstGeom>
          <a:noFill/>
        </p:spPr>
        <p:txBody>
          <a:bodyPr wrap="square" rtlCol="0">
            <a:spAutoFit/>
          </a:bodyPr>
          <a:lstStyle/>
          <a:p>
            <a:pPr algn="ctr"/>
            <a:r>
              <a:rPr lang="en-US" altLang="zh-CN" sz="1400" b="1" dirty="0" smtClean="0">
                <a:latin typeface="微软雅黑" panose="020B0503020204020204" pitchFamily="34" charset="-122"/>
                <a:ea typeface="微软雅黑" panose="020B0503020204020204" pitchFamily="34" charset="-122"/>
              </a:rPr>
              <a:t>Enhanced: payment </a:t>
            </a:r>
            <a:r>
              <a:rPr lang="en-US" altLang="zh-CN" sz="1400" b="1" dirty="0">
                <a:latin typeface="微软雅黑" panose="020B0503020204020204" pitchFamily="34" charset="-122"/>
                <a:ea typeface="微软雅黑" panose="020B0503020204020204" pitchFamily="34" charset="-122"/>
              </a:rPr>
              <a:t>increases almost </a:t>
            </a:r>
            <a:r>
              <a:rPr lang="en-US" altLang="zh-CN" sz="1400" b="1" dirty="0" err="1">
                <a:latin typeface="微软雅黑" panose="020B0503020204020204" pitchFamily="34" charset="-122"/>
                <a:ea typeface="微软雅黑" panose="020B0503020204020204" pitchFamily="34" charset="-122"/>
              </a:rPr>
              <a:t>quadratically</a:t>
            </a:r>
            <a:endParaRPr lang="zh-CN" altLang="en-US" sz="1400" b="1" dirty="0">
              <a:latin typeface="微软雅黑" panose="020B0503020204020204" pitchFamily="34" charset="-122"/>
              <a:ea typeface="微软雅黑" panose="020B0503020204020204" pitchFamily="34" charset="-122"/>
            </a:endParaRPr>
          </a:p>
        </p:txBody>
      </p:sp>
      <p:cxnSp>
        <p:nvCxnSpPr>
          <p:cNvPr id="14" name="直接箭头连接符 13"/>
          <p:cNvCxnSpPr/>
          <p:nvPr/>
        </p:nvCxnSpPr>
        <p:spPr bwMode="auto">
          <a:xfrm>
            <a:off x="6827316" y="4439956"/>
            <a:ext cx="111760" cy="260501"/>
          </a:xfrm>
          <a:prstGeom prst="straightConnector1">
            <a:avLst/>
          </a:prstGeom>
          <a:solidFill>
            <a:schemeClr val="accent1"/>
          </a:solidFill>
          <a:ln w="38100" cap="flat" cmpd="sng" algn="ctr">
            <a:solidFill>
              <a:schemeClr val="tx1"/>
            </a:solidFill>
            <a:prstDash val="solid"/>
            <a:round/>
            <a:headEnd type="arrow" w="med" len="med"/>
            <a:tailEnd type="none" w="med" len="med"/>
          </a:ln>
          <a:effectLst/>
        </p:spPr>
      </p:cxnSp>
      <p:sp>
        <p:nvSpPr>
          <p:cNvPr id="15" name="文本框 14"/>
          <p:cNvSpPr txBox="1"/>
          <p:nvPr/>
        </p:nvSpPr>
        <p:spPr>
          <a:xfrm>
            <a:off x="6087810" y="4653217"/>
            <a:ext cx="3030583" cy="523220"/>
          </a:xfrm>
          <a:prstGeom prst="rect">
            <a:avLst/>
          </a:prstGeom>
          <a:noFill/>
        </p:spPr>
        <p:txBody>
          <a:bodyPr wrap="square" rtlCol="0">
            <a:spAutoFit/>
          </a:bodyPr>
          <a:lstStyle/>
          <a:p>
            <a:r>
              <a:rPr lang="en-US" altLang="zh-CN" sz="1400" b="1" dirty="0" smtClean="0">
                <a:latin typeface="微软雅黑" panose="020B0503020204020204" pitchFamily="34" charset="-122"/>
                <a:ea typeface="微软雅黑" panose="020B0503020204020204" pitchFamily="34" charset="-122"/>
              </a:rPr>
              <a:t>Original: payment increases but still lower than standard one</a:t>
            </a:r>
            <a:endParaRPr lang="zh-CN" altLang="en-US" sz="14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xmlns="" val="5363052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10" presetClass="entr" presetSubtype="0"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P spid="15"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标题 1"/>
          <p:cNvSpPr>
            <a:spLocks noGrp="1"/>
          </p:cNvSpPr>
          <p:nvPr>
            <p:ph type="title"/>
          </p:nvPr>
        </p:nvSpPr>
        <p:spPr/>
        <p:txBody>
          <a:bodyPr/>
          <a:lstStyle/>
          <a:p>
            <a:pPr eaLnBrk="1" hangingPunct="1"/>
            <a:r>
              <a:rPr lang="en-US" altLang="zh-CN" b="1" dirty="0" smtClean="0">
                <a:solidFill>
                  <a:srgbClr val="0070C0"/>
                </a:solidFill>
                <a:latin typeface="Cambria" panose="02040503050406030204" pitchFamily="18" charset="0"/>
              </a:rPr>
              <a:t>Outline</a:t>
            </a:r>
            <a:endParaRPr lang="zh-CN" altLang="en-US" b="1" dirty="0" smtClean="0">
              <a:solidFill>
                <a:srgbClr val="0070C0"/>
              </a:solidFill>
              <a:latin typeface="Cambria" panose="02040503050406030204" pitchFamily="18" charset="0"/>
            </a:endParaRPr>
          </a:p>
        </p:txBody>
      </p:sp>
      <p:sp>
        <p:nvSpPr>
          <p:cNvPr id="3" name="灯片编号占位符 2"/>
          <p:cNvSpPr>
            <a:spLocks noGrp="1"/>
          </p:cNvSpPr>
          <p:nvPr>
            <p:ph type="sldNum" sz="quarter" idx="11"/>
          </p:nvPr>
        </p:nvSpPr>
        <p:spPr/>
        <p:txBody>
          <a:bodyPr/>
          <a:lstStyle/>
          <a:p>
            <a:pPr>
              <a:defRPr/>
            </a:pPr>
            <a:fld id="{A45FD141-6F48-4DB0-8ADD-A9FF19E03ACC}" type="slidenum">
              <a:rPr lang="zh-CN" altLang="en-US" smtClean="0">
                <a:solidFill>
                  <a:prstClr val="black">
                    <a:tint val="75000"/>
                  </a:prstClr>
                </a:solidFill>
              </a:rPr>
              <a:pPr>
                <a:defRPr/>
              </a:pPr>
              <a:t>156</a:t>
            </a:fld>
            <a:endParaRPr lang="zh-CN" altLang="en-US">
              <a:solidFill>
                <a:prstClr val="black">
                  <a:tint val="75000"/>
                </a:prstClr>
              </a:solidFill>
            </a:endParaRPr>
          </a:p>
        </p:txBody>
      </p:sp>
      <p:sp>
        <p:nvSpPr>
          <p:cNvPr id="6" name="Content Placeholder 2"/>
          <p:cNvSpPr txBox="1">
            <a:spLocks/>
          </p:cNvSpPr>
          <p:nvPr/>
        </p:nvSpPr>
        <p:spPr>
          <a:xfrm>
            <a:off x="338400" y="1024350"/>
            <a:ext cx="8348400" cy="4395416"/>
          </a:xfrm>
          <a:prstGeom prst="rect">
            <a:avLst/>
          </a:prstGeom>
        </p:spPr>
        <p:txBody>
          <a:bodyPr/>
          <a:lstStyle/>
          <a:p>
            <a:pPr marL="342900" indent="-342900" fontAlgn="base">
              <a:spcBef>
                <a:spcPct val="20000"/>
              </a:spcBef>
              <a:spcAft>
                <a:spcPct val="0"/>
              </a:spcAft>
              <a:buFont typeface="Arial" charset="0"/>
              <a:buChar char="•"/>
              <a:defRPr/>
            </a:pPr>
            <a:r>
              <a:rPr lang="en-US" altLang="zh-CN" sz="2400" b="1" dirty="0">
                <a:solidFill>
                  <a:srgbClr val="1F497D"/>
                </a:solidFill>
                <a:latin typeface="Cambria" panose="02040503050406030204" pitchFamily="18" charset="0"/>
              </a:rPr>
              <a:t>Introduction of Smart Grid</a:t>
            </a:r>
          </a:p>
          <a:p>
            <a:pPr marL="342900" indent="-342900" fontAlgn="base">
              <a:spcBef>
                <a:spcPct val="20000"/>
              </a:spcBef>
              <a:spcAft>
                <a:spcPct val="0"/>
              </a:spcAft>
              <a:buFont typeface="Arial" charset="0"/>
              <a:buChar char="•"/>
              <a:defRPr/>
            </a:pPr>
            <a:r>
              <a:rPr lang="en-US" altLang="zh-CN" sz="2400" b="1" dirty="0" smtClean="0">
                <a:solidFill>
                  <a:schemeClr val="tx2"/>
                </a:solidFill>
                <a:latin typeface="Cambria" panose="02040503050406030204" pitchFamily="18" charset="0"/>
              </a:rPr>
              <a:t>Major </a:t>
            </a:r>
            <a:r>
              <a:rPr lang="en-US" altLang="zh-CN" sz="2400" b="1" dirty="0">
                <a:solidFill>
                  <a:schemeClr val="tx2"/>
                </a:solidFill>
                <a:latin typeface="Cambria" panose="02040503050406030204" pitchFamily="18" charset="0"/>
              </a:rPr>
              <a:t>topics in Smart Grid (SG)</a:t>
            </a:r>
          </a:p>
          <a:p>
            <a:pPr marL="800100" lvl="1" indent="-342900" fontAlgn="base">
              <a:spcBef>
                <a:spcPct val="20000"/>
              </a:spcBef>
              <a:spcAft>
                <a:spcPct val="0"/>
              </a:spcAft>
              <a:buFont typeface="Wingdings" panose="05000000000000000000" pitchFamily="2" charset="2"/>
              <a:buChar char="Ø"/>
              <a:defRPr/>
            </a:pPr>
            <a:r>
              <a:rPr lang="en-US" altLang="zh-CN" sz="2000" b="1" dirty="0">
                <a:solidFill>
                  <a:schemeClr val="tx2"/>
                </a:solidFill>
                <a:latin typeface="Cambria" panose="02040503050406030204" pitchFamily="18" charset="0"/>
              </a:rPr>
              <a:t>Smart Infrastructure </a:t>
            </a:r>
            <a:r>
              <a:rPr lang="en-US" altLang="zh-CN" sz="2000" b="1" dirty="0" smtClean="0">
                <a:solidFill>
                  <a:schemeClr val="tx2"/>
                </a:solidFill>
                <a:latin typeface="Cambria" panose="02040503050406030204" pitchFamily="18" charset="0"/>
              </a:rPr>
              <a:t>system</a:t>
            </a:r>
          </a:p>
          <a:p>
            <a:pPr marL="1257300" lvl="2" indent="-342900" fontAlgn="base">
              <a:spcBef>
                <a:spcPct val="20000"/>
              </a:spcBef>
              <a:spcAft>
                <a:spcPct val="0"/>
              </a:spcAft>
              <a:buFont typeface="Arial" panose="020B0604020202020204" pitchFamily="34" charset="0"/>
              <a:buChar char="•"/>
              <a:defRPr/>
            </a:pPr>
            <a:r>
              <a:rPr lang="en-US" altLang="zh-CN" sz="2000" b="1" dirty="0">
                <a:solidFill>
                  <a:schemeClr val="tx2"/>
                </a:solidFill>
                <a:latin typeface="Cambria" panose="02040503050406030204" pitchFamily="18" charset="0"/>
              </a:rPr>
              <a:t>Smart energy subsystem</a:t>
            </a:r>
          </a:p>
          <a:p>
            <a:pPr marL="1257300" lvl="2" indent="-342900" fontAlgn="base">
              <a:spcBef>
                <a:spcPct val="20000"/>
              </a:spcBef>
              <a:spcAft>
                <a:spcPct val="0"/>
              </a:spcAft>
              <a:buFont typeface="Arial" panose="020B0604020202020204" pitchFamily="34" charset="0"/>
              <a:buChar char="•"/>
              <a:defRPr/>
            </a:pPr>
            <a:r>
              <a:rPr lang="en-US" altLang="zh-CN" sz="2000" b="1" dirty="0">
                <a:solidFill>
                  <a:schemeClr val="tx2"/>
                </a:solidFill>
                <a:latin typeface="Cambria" panose="02040503050406030204" pitchFamily="18" charset="0"/>
              </a:rPr>
              <a:t>Smart information subsystem</a:t>
            </a:r>
          </a:p>
          <a:p>
            <a:pPr marL="1257300" lvl="2" indent="-342900" fontAlgn="base">
              <a:spcBef>
                <a:spcPct val="20000"/>
              </a:spcBef>
              <a:spcAft>
                <a:spcPct val="0"/>
              </a:spcAft>
              <a:buFont typeface="Arial" panose="020B0604020202020204" pitchFamily="34" charset="0"/>
              <a:buChar char="•"/>
              <a:defRPr/>
            </a:pPr>
            <a:r>
              <a:rPr lang="en-US" altLang="zh-CN" sz="2000" b="1" dirty="0">
                <a:solidFill>
                  <a:schemeClr val="tx2"/>
                </a:solidFill>
                <a:latin typeface="Cambria" panose="02040503050406030204" pitchFamily="18" charset="0"/>
              </a:rPr>
              <a:t>Smart communication </a:t>
            </a:r>
            <a:r>
              <a:rPr lang="en-US" altLang="zh-CN" sz="2000" b="1" dirty="0" smtClean="0">
                <a:solidFill>
                  <a:schemeClr val="tx2"/>
                </a:solidFill>
                <a:latin typeface="Cambria" panose="02040503050406030204" pitchFamily="18" charset="0"/>
              </a:rPr>
              <a:t>subsystem</a:t>
            </a:r>
          </a:p>
          <a:p>
            <a:pPr marL="800100" lvl="1" indent="-342900" fontAlgn="base">
              <a:spcBef>
                <a:spcPct val="20000"/>
              </a:spcBef>
              <a:spcAft>
                <a:spcPct val="0"/>
              </a:spcAft>
              <a:buFont typeface="Wingdings" panose="05000000000000000000" pitchFamily="2" charset="2"/>
              <a:buChar char="Ø"/>
              <a:defRPr/>
            </a:pPr>
            <a:r>
              <a:rPr lang="en-US" altLang="zh-CN" sz="2000" b="1" dirty="0">
                <a:solidFill>
                  <a:schemeClr val="tx2"/>
                </a:solidFill>
                <a:latin typeface="Cambria" panose="02040503050406030204" pitchFamily="18" charset="0"/>
              </a:rPr>
              <a:t>Smart Management system</a:t>
            </a:r>
          </a:p>
          <a:p>
            <a:pPr marL="800100" lvl="1" indent="-342900" fontAlgn="base">
              <a:spcBef>
                <a:spcPct val="20000"/>
              </a:spcBef>
              <a:spcAft>
                <a:spcPct val="0"/>
              </a:spcAft>
              <a:buFont typeface="Wingdings" panose="05000000000000000000" pitchFamily="2" charset="2"/>
              <a:buChar char="Ø"/>
              <a:defRPr/>
            </a:pPr>
            <a:r>
              <a:rPr lang="en-US" altLang="zh-CN" sz="2000" b="1" dirty="0">
                <a:solidFill>
                  <a:schemeClr val="tx2"/>
                </a:solidFill>
                <a:latin typeface="Cambria" panose="02040503050406030204" pitchFamily="18" charset="0"/>
              </a:rPr>
              <a:t>Smart protection system</a:t>
            </a:r>
          </a:p>
          <a:p>
            <a:pPr marL="342900" indent="-342900" fontAlgn="base">
              <a:spcBef>
                <a:spcPct val="20000"/>
              </a:spcBef>
              <a:spcAft>
                <a:spcPct val="0"/>
              </a:spcAft>
              <a:buFont typeface="Arial" charset="0"/>
              <a:buChar char="•"/>
            </a:pPr>
            <a:r>
              <a:rPr lang="en-US" altLang="zh-CN" sz="2400" b="1" dirty="0" smtClean="0">
                <a:solidFill>
                  <a:srgbClr val="1F497D"/>
                </a:solidFill>
                <a:latin typeface="Cambria" panose="02040503050406030204" pitchFamily="18" charset="0"/>
              </a:rPr>
              <a:t>Research </a:t>
            </a:r>
            <a:r>
              <a:rPr lang="en-US" altLang="zh-CN" sz="2400" b="1" dirty="0">
                <a:solidFill>
                  <a:srgbClr val="1F497D"/>
                </a:solidFill>
                <a:latin typeface="Cambria" panose="02040503050406030204" pitchFamily="18" charset="0"/>
              </a:rPr>
              <a:t>t</a:t>
            </a:r>
            <a:r>
              <a:rPr lang="en-US" altLang="zh-CN" sz="2400" b="1" dirty="0" smtClean="0">
                <a:solidFill>
                  <a:srgbClr val="1F497D"/>
                </a:solidFill>
                <a:latin typeface="Cambria" panose="02040503050406030204" pitchFamily="18" charset="0"/>
              </a:rPr>
              <a:t>opic examples</a:t>
            </a:r>
          </a:p>
          <a:p>
            <a:pPr marL="800100" lvl="1" indent="-342900" fontAlgn="base">
              <a:spcBef>
                <a:spcPct val="20000"/>
              </a:spcBef>
              <a:spcAft>
                <a:spcPct val="0"/>
              </a:spcAft>
              <a:buFont typeface="Wingdings" panose="05000000000000000000" pitchFamily="2" charset="2"/>
              <a:buChar char="Ø"/>
              <a:defRPr/>
            </a:pPr>
            <a:r>
              <a:rPr lang="en-US" altLang="zh-CN" sz="2000" b="1" dirty="0">
                <a:solidFill>
                  <a:schemeClr val="tx2"/>
                </a:solidFill>
                <a:latin typeface="Cambria" panose="02040503050406030204" pitchFamily="18" charset="0"/>
              </a:rPr>
              <a:t>Bad Data Injection Attack and Defense</a:t>
            </a:r>
          </a:p>
          <a:p>
            <a:pPr marL="800100" lvl="1" indent="-342900" fontAlgn="base">
              <a:spcBef>
                <a:spcPct val="20000"/>
              </a:spcBef>
              <a:spcAft>
                <a:spcPct val="0"/>
              </a:spcAft>
              <a:buFont typeface="Wingdings" panose="05000000000000000000" pitchFamily="2" charset="2"/>
              <a:buChar char="Ø"/>
              <a:defRPr/>
            </a:pPr>
            <a:r>
              <a:rPr lang="en-US" altLang="zh-CN" sz="2000" b="1" dirty="0">
                <a:solidFill>
                  <a:srgbClr val="1F497D"/>
                </a:solidFill>
                <a:latin typeface="Cambria" panose="02040503050406030204" pitchFamily="18" charset="0"/>
              </a:rPr>
              <a:t>Demand Side </a:t>
            </a:r>
            <a:r>
              <a:rPr lang="en-US" altLang="zh-CN" sz="2000" b="1" dirty="0" smtClean="0">
                <a:solidFill>
                  <a:srgbClr val="1F497D"/>
                </a:solidFill>
                <a:latin typeface="Cambria" panose="02040503050406030204" pitchFamily="18" charset="0"/>
              </a:rPr>
              <a:t>Management</a:t>
            </a:r>
          </a:p>
          <a:p>
            <a:pPr marL="800100" lvl="1" indent="-342900" fontAlgn="base">
              <a:spcBef>
                <a:spcPct val="20000"/>
              </a:spcBef>
              <a:spcAft>
                <a:spcPct val="0"/>
              </a:spcAft>
              <a:buFont typeface="Wingdings" panose="05000000000000000000" pitchFamily="2" charset="2"/>
              <a:buChar char="Ø"/>
              <a:defRPr/>
            </a:pPr>
            <a:r>
              <a:rPr lang="en-US" altLang="zh-CN" sz="2000" b="1" dirty="0" smtClean="0">
                <a:solidFill>
                  <a:srgbClr val="FF0000"/>
                </a:solidFill>
                <a:latin typeface="Cambria" panose="02040503050406030204" pitchFamily="18" charset="0"/>
              </a:rPr>
              <a:t>PHEV, renewable energy, </a:t>
            </a:r>
            <a:r>
              <a:rPr lang="en-US" altLang="zh-CN" sz="2000" b="1" dirty="0" err="1" smtClean="0">
                <a:solidFill>
                  <a:srgbClr val="FF0000"/>
                </a:solidFill>
                <a:latin typeface="Cambria" panose="02040503050406030204" pitchFamily="18" charset="0"/>
              </a:rPr>
              <a:t>microgrid</a:t>
            </a:r>
            <a:r>
              <a:rPr lang="en-US" altLang="zh-CN" sz="2000" b="1" dirty="0" smtClean="0">
                <a:solidFill>
                  <a:srgbClr val="FF0000"/>
                </a:solidFill>
                <a:latin typeface="Cambria" panose="02040503050406030204" pitchFamily="18" charset="0"/>
              </a:rPr>
              <a:t>, big data, assess management,  communication effects, etc.</a:t>
            </a:r>
            <a:endParaRPr lang="en-US" altLang="zh-CN" sz="2000" b="1" dirty="0">
              <a:solidFill>
                <a:srgbClr val="FF0000"/>
              </a:solidFill>
              <a:latin typeface="Cambria" panose="02040503050406030204" pitchFamily="18" charset="0"/>
            </a:endParaRPr>
          </a:p>
          <a:p>
            <a:pPr marL="342900" indent="-342900" fontAlgn="base">
              <a:spcBef>
                <a:spcPct val="20000"/>
              </a:spcBef>
              <a:spcAft>
                <a:spcPct val="0"/>
              </a:spcAft>
              <a:buFont typeface="Arial" charset="0"/>
              <a:buChar char="•"/>
              <a:defRPr/>
            </a:pPr>
            <a:r>
              <a:rPr lang="en-US" altLang="zh-CN" sz="2400" b="1" dirty="0" smtClean="0">
                <a:solidFill>
                  <a:srgbClr val="1F497D"/>
                </a:solidFill>
                <a:latin typeface="Cambria" panose="02040503050406030204" pitchFamily="18" charset="0"/>
              </a:rPr>
              <a:t>Conclusion</a:t>
            </a:r>
          </a:p>
          <a:p>
            <a:pPr marL="742950" lvl="1" indent="-285750" fontAlgn="base">
              <a:spcBef>
                <a:spcPct val="20000"/>
              </a:spcBef>
              <a:spcAft>
                <a:spcPct val="0"/>
              </a:spcAft>
              <a:buFont typeface="Arial" charset="0"/>
              <a:buChar char="–"/>
              <a:defRPr/>
            </a:pPr>
            <a:endParaRPr lang="en-US" altLang="zh-CN" sz="2800" dirty="0" smtClean="0">
              <a:solidFill>
                <a:prstClr val="black"/>
              </a:solidFill>
            </a:endParaRPr>
          </a:p>
        </p:txBody>
      </p:sp>
    </p:spTree>
    <p:extLst>
      <p:ext uri="{BB962C8B-B14F-4D97-AF65-F5344CB8AC3E}">
        <p14:creationId xmlns:p14="http://schemas.microsoft.com/office/powerpoint/2010/main" xmlns="" val="3483515110"/>
      </p:ext>
    </p:extLst>
  </p:cSld>
  <p:clrMapOvr>
    <a:masterClrMapping/>
  </p:clrMapOvr>
  <p:transition advTm="22012"/>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81000" y="333375"/>
            <a:ext cx="8458200" cy="581025"/>
          </a:xfrm>
        </p:spPr>
        <p:txBody>
          <a:bodyPr>
            <a:noAutofit/>
          </a:bodyPr>
          <a:lstStyle/>
          <a:p>
            <a:pPr>
              <a:defRPr/>
            </a:pPr>
            <a:r>
              <a:rPr lang="en-US" altLang="zh-CN" sz="2800" dirty="0">
                <a:effectLst>
                  <a:outerShdw blurRad="38100" dist="38100" dir="2700000" algn="tl">
                    <a:srgbClr val="DDDDDD"/>
                  </a:outerShdw>
                </a:effectLst>
                <a:ea typeface="宋体" charset="0"/>
                <a:cs typeface="宋体" charset="0"/>
              </a:rPr>
              <a:t>A Few </a:t>
            </a:r>
            <a:r>
              <a:rPr lang="en-US" altLang="zh-CN" sz="2800" dirty="0" smtClean="0">
                <a:effectLst>
                  <a:outerShdw blurRad="38100" dist="38100" dir="2700000" algn="tl">
                    <a:srgbClr val="DDDDDD"/>
                  </a:outerShdw>
                </a:effectLst>
                <a:ea typeface="宋体" charset="0"/>
                <a:cs typeface="宋体" charset="0"/>
              </a:rPr>
              <a:t>Other Topics </a:t>
            </a:r>
            <a:r>
              <a:rPr lang="en-US" altLang="zh-CN" sz="2800" dirty="0">
                <a:effectLst>
                  <a:outerShdw blurRad="38100" dist="38100" dir="2700000" algn="tl">
                    <a:srgbClr val="DDDDDD"/>
                  </a:outerShdw>
                </a:effectLst>
                <a:ea typeface="宋体" charset="0"/>
                <a:cs typeface="宋体" charset="0"/>
              </a:rPr>
              <a:t>in Smart Grid Communications</a:t>
            </a:r>
            <a:endParaRPr lang="zh-CN" altLang="en-US" sz="2800" dirty="0">
              <a:effectLst>
                <a:outerShdw blurRad="38100" dist="38100" dir="2700000" algn="tl">
                  <a:srgbClr val="DDDDDD"/>
                </a:outerShdw>
              </a:effectLst>
              <a:ea typeface="宋体" charset="0"/>
              <a:cs typeface="宋体" charset="0"/>
            </a:endParaRPr>
          </a:p>
        </p:txBody>
      </p:sp>
      <p:sp>
        <p:nvSpPr>
          <p:cNvPr id="118786" name="内容占位符 2"/>
          <p:cNvSpPr>
            <a:spLocks noGrp="1"/>
          </p:cNvSpPr>
          <p:nvPr>
            <p:ph idx="4294967295"/>
          </p:nvPr>
        </p:nvSpPr>
        <p:spPr>
          <a:xfrm>
            <a:off x="336550" y="1260000"/>
            <a:ext cx="8426450" cy="5181600"/>
          </a:xfrm>
        </p:spPr>
        <p:txBody>
          <a:bodyPr/>
          <a:lstStyle/>
          <a:p>
            <a:r>
              <a:rPr lang="en-US" altLang="zh-CN" sz="2200" b="1" dirty="0" smtClean="0">
                <a:solidFill>
                  <a:schemeClr val="tx1">
                    <a:lumMod val="75000"/>
                    <a:lumOff val="25000"/>
                  </a:schemeClr>
                </a:solidFill>
                <a:latin typeface="Cambria" panose="02040503050406030204" pitchFamily="18" charset="0"/>
                <a:ea typeface="宋体" charset="0"/>
                <a:cs typeface="宋体" charset="0"/>
              </a:rPr>
              <a:t>Renewable </a:t>
            </a:r>
            <a:r>
              <a:rPr lang="en-US" altLang="zh-CN" sz="2200" b="1" dirty="0">
                <a:solidFill>
                  <a:schemeClr val="tx1">
                    <a:lumMod val="75000"/>
                    <a:lumOff val="25000"/>
                  </a:schemeClr>
                </a:solidFill>
                <a:latin typeface="Cambria" panose="02040503050406030204" pitchFamily="18" charset="0"/>
                <a:ea typeface="宋体" charset="0"/>
                <a:cs typeface="宋体" charset="0"/>
              </a:rPr>
              <a:t>energy</a:t>
            </a:r>
          </a:p>
          <a:p>
            <a:pPr lvl="1"/>
            <a:r>
              <a:rPr lang="en-US" altLang="zh-CN" b="1" dirty="0">
                <a:solidFill>
                  <a:schemeClr val="tx1">
                    <a:lumMod val="75000"/>
                    <a:lumOff val="25000"/>
                  </a:schemeClr>
                </a:solidFill>
                <a:latin typeface="Cambria" panose="02040503050406030204" pitchFamily="18" charset="0"/>
                <a:ea typeface="宋体" charset="0"/>
                <a:cs typeface="宋体" charset="0"/>
              </a:rPr>
              <a:t>The renewable energy is unreliable. </a:t>
            </a:r>
          </a:p>
          <a:p>
            <a:pPr lvl="1"/>
            <a:r>
              <a:rPr lang="en-US" altLang="zh-CN" b="1" dirty="0">
                <a:solidFill>
                  <a:schemeClr val="tx1">
                    <a:lumMod val="75000"/>
                    <a:lumOff val="25000"/>
                  </a:schemeClr>
                </a:solidFill>
                <a:latin typeface="Cambria" panose="02040503050406030204" pitchFamily="18" charset="0"/>
                <a:ea typeface="宋体" charset="0"/>
                <a:cs typeface="宋体" charset="0"/>
              </a:rPr>
              <a:t>Have to use diesel generators during shortage</a:t>
            </a:r>
          </a:p>
          <a:p>
            <a:pPr lvl="1"/>
            <a:r>
              <a:rPr lang="en-US" altLang="zh-CN" b="1" dirty="0">
                <a:solidFill>
                  <a:schemeClr val="tx1">
                    <a:lumMod val="75000"/>
                    <a:lumOff val="25000"/>
                  </a:schemeClr>
                </a:solidFill>
                <a:latin typeface="Cambria" panose="02040503050406030204" pitchFamily="18" charset="0"/>
                <a:ea typeface="宋体" charset="0"/>
                <a:cs typeface="宋体" charset="0"/>
              </a:rPr>
              <a:t>Not cheap and not green</a:t>
            </a:r>
          </a:p>
          <a:p>
            <a:r>
              <a:rPr lang="en-US" altLang="zh-CN" sz="2200" b="1" dirty="0">
                <a:solidFill>
                  <a:schemeClr val="tx1">
                    <a:lumMod val="75000"/>
                    <a:lumOff val="25000"/>
                  </a:schemeClr>
                </a:solidFill>
                <a:latin typeface="Cambria" panose="02040503050406030204" pitchFamily="18" charset="0"/>
                <a:ea typeface="宋体" charset="0"/>
                <a:cs typeface="宋体" charset="0"/>
              </a:rPr>
              <a:t>PHEV </a:t>
            </a:r>
          </a:p>
          <a:p>
            <a:pPr lvl="1"/>
            <a:r>
              <a:rPr lang="en-US" altLang="zh-CN" b="1" dirty="0">
                <a:solidFill>
                  <a:schemeClr val="tx1">
                    <a:lumMod val="75000"/>
                    <a:lumOff val="25000"/>
                  </a:schemeClr>
                </a:solidFill>
                <a:latin typeface="Cambria" panose="02040503050406030204" pitchFamily="18" charset="0"/>
                <a:ea typeface="宋体" charset="0"/>
                <a:cs typeface="宋体" charset="0"/>
              </a:rPr>
              <a:t>Routing, </a:t>
            </a:r>
            <a:r>
              <a:rPr lang="en-US" altLang="zh-CN" b="1" dirty="0" smtClean="0">
                <a:solidFill>
                  <a:schemeClr val="tx1">
                    <a:lumMod val="75000"/>
                    <a:lumOff val="25000"/>
                  </a:schemeClr>
                </a:solidFill>
                <a:latin typeface="Cambria" panose="02040503050406030204" pitchFamily="18" charset="0"/>
                <a:ea typeface="宋体" charset="0"/>
                <a:cs typeface="宋体" charset="0"/>
              </a:rPr>
              <a:t>charging scheduling </a:t>
            </a:r>
            <a:r>
              <a:rPr lang="en-US" altLang="zh-CN" b="1" dirty="0">
                <a:solidFill>
                  <a:schemeClr val="tx1">
                    <a:lumMod val="75000"/>
                    <a:lumOff val="25000"/>
                  </a:schemeClr>
                </a:solidFill>
                <a:latin typeface="Cambria" panose="02040503050406030204" pitchFamily="18" charset="0"/>
                <a:ea typeface="宋体" charset="0"/>
                <a:cs typeface="宋体" charset="0"/>
              </a:rPr>
              <a:t>and resource allocation</a:t>
            </a:r>
          </a:p>
          <a:p>
            <a:pPr marL="342900" lvl="1" indent="-342900">
              <a:lnSpc>
                <a:spcPct val="95000"/>
              </a:lnSpc>
              <a:spcBef>
                <a:spcPct val="25000"/>
              </a:spcBef>
              <a:spcAft>
                <a:spcPct val="15000"/>
              </a:spcAft>
              <a:buSzPct val="75000"/>
              <a:buFont typeface="Wingdings" pitchFamily="2" charset="2"/>
              <a:buChar char="l"/>
            </a:pPr>
            <a:r>
              <a:rPr lang="en-US" altLang="zh-CN" b="1" dirty="0" err="1" smtClean="0">
                <a:solidFill>
                  <a:schemeClr val="tx1">
                    <a:lumMod val="75000"/>
                    <a:lumOff val="25000"/>
                  </a:schemeClr>
                </a:solidFill>
                <a:latin typeface="Cambria" panose="02040503050406030204" pitchFamily="18" charset="0"/>
                <a:ea typeface="宋体" charset="0"/>
                <a:cs typeface="宋体" charset="0"/>
              </a:rPr>
              <a:t>Microgrid</a:t>
            </a:r>
            <a:r>
              <a:rPr lang="en-US" altLang="zh-CN" b="1" dirty="0">
                <a:solidFill>
                  <a:schemeClr val="tx1">
                    <a:lumMod val="75000"/>
                    <a:lumOff val="25000"/>
                  </a:schemeClr>
                </a:solidFill>
                <a:latin typeface="Cambria" panose="02040503050406030204" pitchFamily="18" charset="0"/>
                <a:ea typeface="宋体" charset="0"/>
                <a:cs typeface="宋体" charset="0"/>
              </a:rPr>
              <a:t>, </a:t>
            </a:r>
          </a:p>
          <a:p>
            <a:pPr marL="342900" lvl="1" indent="-342900">
              <a:lnSpc>
                <a:spcPct val="95000"/>
              </a:lnSpc>
              <a:spcBef>
                <a:spcPct val="25000"/>
              </a:spcBef>
              <a:spcAft>
                <a:spcPct val="15000"/>
              </a:spcAft>
              <a:buSzPct val="75000"/>
              <a:buFont typeface="Wingdings" pitchFamily="2" charset="2"/>
              <a:buChar char="l"/>
            </a:pPr>
            <a:r>
              <a:rPr lang="en-US" altLang="zh-CN" b="1" dirty="0">
                <a:solidFill>
                  <a:schemeClr val="tx1">
                    <a:lumMod val="75000"/>
                    <a:lumOff val="25000"/>
                  </a:schemeClr>
                </a:solidFill>
                <a:latin typeface="Cambria" panose="02040503050406030204" pitchFamily="18" charset="0"/>
                <a:ea typeface="宋体" charset="0"/>
                <a:cs typeface="宋体" charset="0"/>
              </a:rPr>
              <a:t>Big data: smart metering</a:t>
            </a:r>
          </a:p>
          <a:p>
            <a:pPr marL="342900" lvl="1" indent="-342900">
              <a:lnSpc>
                <a:spcPct val="95000"/>
              </a:lnSpc>
              <a:spcBef>
                <a:spcPct val="25000"/>
              </a:spcBef>
              <a:spcAft>
                <a:spcPct val="15000"/>
              </a:spcAft>
              <a:buSzPct val="75000"/>
              <a:buFont typeface="Wingdings" pitchFamily="2" charset="2"/>
              <a:buChar char="l"/>
            </a:pPr>
            <a:r>
              <a:rPr lang="en-US" altLang="zh-CN" b="1" dirty="0">
                <a:solidFill>
                  <a:schemeClr val="tx1">
                    <a:lumMod val="75000"/>
                    <a:lumOff val="25000"/>
                  </a:schemeClr>
                </a:solidFill>
                <a:latin typeface="Cambria" panose="02040503050406030204" pitchFamily="18" charset="0"/>
                <a:ea typeface="宋体" charset="0"/>
                <a:cs typeface="宋体" charset="0"/>
              </a:rPr>
              <a:t>Assess management,  </a:t>
            </a:r>
          </a:p>
          <a:p>
            <a:r>
              <a:rPr lang="en-US" altLang="zh-CN" sz="2200" b="1" dirty="0">
                <a:solidFill>
                  <a:schemeClr val="tx1">
                    <a:lumMod val="75000"/>
                    <a:lumOff val="25000"/>
                  </a:schemeClr>
                </a:solidFill>
                <a:latin typeface="Cambria" panose="02040503050406030204" pitchFamily="18" charset="0"/>
                <a:ea typeface="宋体" charset="0"/>
                <a:cs typeface="宋体" charset="0"/>
              </a:rPr>
              <a:t>Communication link effect on the smart grid</a:t>
            </a:r>
          </a:p>
          <a:p>
            <a:r>
              <a:rPr lang="en-US" altLang="zh-CN" sz="2200" b="1" dirty="0">
                <a:solidFill>
                  <a:schemeClr val="tx1">
                    <a:lumMod val="75000"/>
                    <a:lumOff val="25000"/>
                  </a:schemeClr>
                </a:solidFill>
                <a:latin typeface="Cambria" panose="02040503050406030204" pitchFamily="18" charset="0"/>
                <a:ea typeface="宋体" charset="0"/>
                <a:cs typeface="宋体" charset="0"/>
              </a:rPr>
              <a:t>Privacy and Security</a:t>
            </a:r>
          </a:p>
          <a:p>
            <a:endParaRPr lang="zh-CN" altLang="en-US" dirty="0">
              <a:latin typeface="Times New Roman" charset="0"/>
              <a:ea typeface="宋体" charset="0"/>
              <a:cs typeface="宋体" charset="0"/>
            </a:endParaRPr>
          </a:p>
        </p:txBody>
      </p:sp>
    </p:spTree>
    <p:extLst>
      <p:ext uri="{BB962C8B-B14F-4D97-AF65-F5344CB8AC3E}">
        <p14:creationId xmlns:p14="http://schemas.microsoft.com/office/powerpoint/2010/main" xmlns="" val="216789152"/>
      </p:ext>
    </p:extLst>
  </p:cSld>
  <p:clrMapOvr>
    <a:masterClrMapping/>
  </p:clrMapOvr>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739242" y="0"/>
            <a:ext cx="7808913" cy="838200"/>
          </a:xfrm>
        </p:spPr>
        <p:txBody>
          <a:bodyPr/>
          <a:lstStyle/>
          <a:p>
            <a:pPr>
              <a:defRPr/>
            </a:pPr>
            <a:r>
              <a:rPr lang="en-GB" altLang="ko-KR" dirty="0" smtClean="0">
                <a:effectLst>
                  <a:outerShdw blurRad="38100" dist="38100" dir="2700000" algn="tl">
                    <a:srgbClr val="DDDDDD"/>
                  </a:outerShdw>
                </a:effectLst>
                <a:ea typeface="宋体" charset="0"/>
                <a:cs typeface="宋体" charset="0"/>
              </a:rPr>
              <a:t>Challenge of Renewable Energy</a:t>
            </a:r>
          </a:p>
        </p:txBody>
      </p:sp>
      <p:sp>
        <p:nvSpPr>
          <p:cNvPr id="119810" name="Rectangle 3"/>
          <p:cNvSpPr>
            <a:spLocks noGrp="1" noChangeArrowheads="1"/>
          </p:cNvSpPr>
          <p:nvPr>
            <p:ph idx="4294967295"/>
          </p:nvPr>
        </p:nvSpPr>
        <p:spPr>
          <a:xfrm>
            <a:off x="338400" y="1260000"/>
            <a:ext cx="8610600" cy="5410200"/>
          </a:xfrm>
        </p:spPr>
        <p:txBody>
          <a:bodyPr/>
          <a:lstStyle/>
          <a:p>
            <a:pPr eaLnBrk="1" hangingPunct="1">
              <a:lnSpc>
                <a:spcPct val="90000"/>
              </a:lnSpc>
            </a:pPr>
            <a:r>
              <a:rPr lang="en-GB" dirty="0" smtClean="0">
                <a:latin typeface="Calibri" panose="020F0502020204030204" pitchFamily="34" charset="0"/>
              </a:rPr>
              <a:t>Unreliable renewable energy</a:t>
            </a:r>
          </a:p>
        </p:txBody>
      </p:sp>
      <p:pic>
        <p:nvPicPr>
          <p:cNvPr id="2" name="Picture 1"/>
          <p:cNvPicPr>
            <a:picLocks noChangeAspect="1"/>
          </p:cNvPicPr>
          <p:nvPr/>
        </p:nvPicPr>
        <p:blipFill>
          <a:blip r:embed="rId2" cstate="print"/>
          <a:stretch>
            <a:fillRect/>
          </a:stretch>
        </p:blipFill>
        <p:spPr>
          <a:xfrm>
            <a:off x="1879271" y="1636873"/>
            <a:ext cx="5528857" cy="4656453"/>
          </a:xfrm>
          <a:prstGeom prst="rect">
            <a:avLst/>
          </a:prstGeom>
        </p:spPr>
      </p:pic>
    </p:spTree>
    <p:extLst>
      <p:ext uri="{BB962C8B-B14F-4D97-AF65-F5344CB8AC3E}">
        <p14:creationId xmlns:p14="http://schemas.microsoft.com/office/powerpoint/2010/main" xmlns="" val="835705761"/>
      </p:ext>
    </p:extLst>
  </p:cSld>
  <p:clrMapOvr>
    <a:masterClrMapping/>
  </p:clrMapOvr>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934243" y="780"/>
            <a:ext cx="7808913" cy="838200"/>
          </a:xfrm>
        </p:spPr>
        <p:txBody>
          <a:bodyPr>
            <a:normAutofit/>
          </a:bodyPr>
          <a:lstStyle/>
          <a:p>
            <a:pPr>
              <a:defRPr/>
            </a:pPr>
            <a:r>
              <a:rPr lang="en-GB" altLang="ko-KR" dirty="0" smtClean="0">
                <a:effectLst>
                  <a:outerShdw blurRad="38100" dist="38100" dir="2700000" algn="tl">
                    <a:srgbClr val="DDDDDD"/>
                  </a:outerShdw>
                </a:effectLst>
                <a:ea typeface="宋体" charset="0"/>
                <a:cs typeface="宋体" charset="0"/>
              </a:rPr>
              <a:t>Limitation of Renewable Energy</a:t>
            </a:r>
          </a:p>
        </p:txBody>
      </p:sp>
      <p:sp>
        <p:nvSpPr>
          <p:cNvPr id="119810" name="Rectangle 3"/>
          <p:cNvSpPr>
            <a:spLocks noGrp="1" noChangeArrowheads="1"/>
          </p:cNvSpPr>
          <p:nvPr>
            <p:ph idx="4294967295"/>
          </p:nvPr>
        </p:nvSpPr>
        <p:spPr>
          <a:xfrm>
            <a:off x="533400" y="990600"/>
            <a:ext cx="8610600" cy="5410200"/>
          </a:xfrm>
        </p:spPr>
        <p:txBody>
          <a:bodyPr/>
          <a:lstStyle/>
          <a:p>
            <a:pPr eaLnBrk="1" hangingPunct="1">
              <a:lnSpc>
                <a:spcPct val="90000"/>
              </a:lnSpc>
            </a:pPr>
            <a:r>
              <a:rPr lang="en-GB" dirty="0" smtClean="0">
                <a:latin typeface="Calibri" panose="020F0502020204030204" pitchFamily="34" charset="0"/>
              </a:rPr>
              <a:t>Ramping </a:t>
            </a:r>
            <a:r>
              <a:rPr lang="en-GB" dirty="0">
                <a:latin typeface="Calibri" panose="020F0502020204030204" pitchFamily="34" charset="0"/>
              </a:rPr>
              <a:t>constraint for the </a:t>
            </a:r>
            <a:r>
              <a:rPr lang="en-GB" dirty="0" smtClean="0">
                <a:latin typeface="Calibri" panose="020F0502020204030204" pitchFamily="34" charset="0"/>
              </a:rPr>
              <a:t>existing power plants</a:t>
            </a:r>
          </a:p>
          <a:p>
            <a:pPr eaLnBrk="1" hangingPunct="1">
              <a:lnSpc>
                <a:spcPct val="90000"/>
              </a:lnSpc>
            </a:pPr>
            <a:r>
              <a:rPr lang="en-GB" dirty="0" smtClean="0">
                <a:latin typeface="Calibri" panose="020F0502020204030204" pitchFamily="34" charset="0"/>
              </a:rPr>
              <a:t>Gap due to the </a:t>
            </a:r>
            <a:r>
              <a:rPr lang="en-GB" dirty="0" err="1" smtClean="0">
                <a:latin typeface="Calibri" panose="020F0502020204030204" pitchFamily="34" charset="0"/>
              </a:rPr>
              <a:t>unpredicatable</a:t>
            </a:r>
            <a:r>
              <a:rPr lang="en-GB" dirty="0" smtClean="0">
                <a:latin typeface="Calibri" panose="020F0502020204030204" pitchFamily="34" charset="0"/>
              </a:rPr>
              <a:t> renewable energy  is filled by  diesel generator </a:t>
            </a:r>
            <a:endParaRPr lang="en-GB" dirty="0">
              <a:latin typeface="Calibri" panose="020F0502020204030204" pitchFamily="34" charset="0"/>
            </a:endParaRPr>
          </a:p>
          <a:p>
            <a:pPr lvl="1" eaLnBrk="1" hangingPunct="1">
              <a:lnSpc>
                <a:spcPct val="90000"/>
              </a:lnSpc>
            </a:pPr>
            <a:endParaRPr lang="en-GB" dirty="0">
              <a:latin typeface="Georgia" charset="0"/>
              <a:ea typeface="ＭＳ Ｐゴシック" charset="0"/>
              <a:cs typeface="ＭＳ Ｐゴシック" charset="0"/>
            </a:endParaRPr>
          </a:p>
        </p:txBody>
      </p:sp>
      <p:pic>
        <p:nvPicPr>
          <p:cNvPr id="2" name="Picture 1"/>
          <p:cNvPicPr>
            <a:picLocks noChangeAspect="1"/>
          </p:cNvPicPr>
          <p:nvPr/>
        </p:nvPicPr>
        <p:blipFill>
          <a:blip r:embed="rId2" cstate="print"/>
          <a:stretch>
            <a:fillRect/>
          </a:stretch>
        </p:blipFill>
        <p:spPr>
          <a:xfrm>
            <a:off x="488950" y="2518508"/>
            <a:ext cx="4076700" cy="3962400"/>
          </a:xfrm>
          <a:prstGeom prst="rect">
            <a:avLst/>
          </a:prstGeom>
        </p:spPr>
      </p:pic>
      <p:pic>
        <p:nvPicPr>
          <p:cNvPr id="3" name="Picture 2"/>
          <p:cNvPicPr>
            <a:picLocks noChangeAspect="1"/>
          </p:cNvPicPr>
          <p:nvPr/>
        </p:nvPicPr>
        <p:blipFill>
          <a:blip r:embed="rId3" cstate="print"/>
          <a:stretch>
            <a:fillRect/>
          </a:stretch>
        </p:blipFill>
        <p:spPr>
          <a:xfrm>
            <a:off x="5029200" y="2132040"/>
            <a:ext cx="3776785" cy="4725959"/>
          </a:xfrm>
          <a:prstGeom prst="rect">
            <a:avLst/>
          </a:prstGeom>
        </p:spPr>
      </p:pic>
    </p:spTree>
    <p:extLst>
      <p:ext uri="{BB962C8B-B14F-4D97-AF65-F5344CB8AC3E}">
        <p14:creationId xmlns:p14="http://schemas.microsoft.com/office/powerpoint/2010/main" xmlns="" val="3722758005"/>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标题 1"/>
          <p:cNvSpPr txBox="1">
            <a:spLocks/>
          </p:cNvSpPr>
          <p:nvPr/>
        </p:nvSpPr>
        <p:spPr bwMode="auto">
          <a:xfrm>
            <a:off x="381000" y="333375"/>
            <a:ext cx="8305800" cy="581025"/>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ctr" rtl="0" eaLnBrk="0" fontAlgn="base" hangingPunct="0">
              <a:lnSpc>
                <a:spcPct val="85000"/>
              </a:lnSpc>
              <a:spcBef>
                <a:spcPct val="0"/>
              </a:spcBef>
              <a:spcAft>
                <a:spcPct val="0"/>
              </a:spcAft>
              <a:defRPr sz="3200" b="1" i="1">
                <a:solidFill>
                  <a:srgbClr val="0070C0"/>
                </a:solidFill>
                <a:effectLst>
                  <a:outerShdw blurRad="38100" dist="38100" dir="2700000" algn="tl">
                    <a:srgbClr val="C0C0C0"/>
                  </a:outerShdw>
                </a:effectLst>
                <a:latin typeface="Cambria" panose="02040503050406030204" pitchFamily="18" charset="0"/>
                <a:ea typeface="ＭＳ Ｐゴシック" charset="0"/>
                <a:cs typeface="Cambria" panose="02040503050406030204" pitchFamily="18" charset="0"/>
              </a:defRPr>
            </a:lvl1pPr>
            <a:lvl2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2pPr>
            <a:lvl3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3pPr>
            <a:lvl4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4pPr>
            <a:lvl5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5pPr>
            <a:lvl6pPr marL="4572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6pPr>
            <a:lvl7pPr marL="9144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7pPr>
            <a:lvl8pPr marL="13716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8pPr>
            <a:lvl9pPr marL="18288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9pPr>
          </a:lstStyle>
          <a:p>
            <a:pPr eaLnBrk="1" hangingPunct="1"/>
            <a:r>
              <a:rPr lang="en-US" altLang="zh-CN" dirty="0">
                <a:ea typeface="MS PGothic" pitchFamily="34" charset="-128"/>
              </a:rPr>
              <a:t>Smart Infrastructure System</a:t>
            </a:r>
            <a:endParaRPr lang="zh-CN" altLang="en-US" kern="0" dirty="0" smtClean="0"/>
          </a:p>
        </p:txBody>
      </p:sp>
      <p:sp>
        <p:nvSpPr>
          <p:cNvPr id="16386" name="Content Placeholder 2"/>
          <p:cNvSpPr>
            <a:spLocks noGrp="1"/>
          </p:cNvSpPr>
          <p:nvPr>
            <p:ph sz="quarter" idx="4294967295"/>
          </p:nvPr>
        </p:nvSpPr>
        <p:spPr>
          <a:xfrm>
            <a:off x="338400" y="1118679"/>
            <a:ext cx="8629650" cy="5043488"/>
          </a:xfrm>
          <a:prstGeom prst="rect">
            <a:avLst/>
          </a:prstGeom>
        </p:spPr>
        <p:txBody>
          <a:bodyPr/>
          <a:lstStyle/>
          <a:p>
            <a:pPr eaLnBrk="1" hangingPunct="1"/>
            <a:r>
              <a:rPr lang="en-US" altLang="zh-CN" b="1" dirty="0">
                <a:latin typeface="Cambria" panose="02040503050406030204" pitchFamily="18" charset="0"/>
                <a:ea typeface="MS PGothic" charset="0"/>
              </a:rPr>
              <a:t>Two-way flows of electricity and information lay the infrastructure foundation for SG. </a:t>
            </a:r>
          </a:p>
        </p:txBody>
      </p:sp>
      <p:pic>
        <p:nvPicPr>
          <p:cNvPr id="16391" name="Picture 10" descr="C:\Users\admin\AppData\Local\Microsoft\Windows\Temporary Internet Files\Content.IE5\VM6R398Z\MP900442296[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786047" y="4432746"/>
            <a:ext cx="2236788" cy="148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组合 1"/>
          <p:cNvGrpSpPr/>
          <p:nvPr/>
        </p:nvGrpSpPr>
        <p:grpSpPr>
          <a:xfrm>
            <a:off x="228600" y="2089591"/>
            <a:ext cx="8419437" cy="3948432"/>
            <a:chOff x="228600" y="2230912"/>
            <a:chExt cx="8419437" cy="3948432"/>
          </a:xfrm>
        </p:grpSpPr>
        <p:pic>
          <p:nvPicPr>
            <p:cNvPr id="16388"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81037" y="2230912"/>
              <a:ext cx="3313113" cy="1309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8"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761837" y="2230912"/>
              <a:ext cx="3886200" cy="173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9"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81037" y="3664744"/>
              <a:ext cx="3760788"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오른쪽 화살표 8"/>
            <p:cNvSpPr>
              <a:spLocks noChangeArrowheads="1"/>
            </p:cNvSpPr>
            <p:nvPr/>
          </p:nvSpPr>
          <p:spPr bwMode="auto">
            <a:xfrm>
              <a:off x="228600" y="2230912"/>
              <a:ext cx="304800" cy="206375"/>
            </a:xfrm>
            <a:prstGeom prst="rightArrow">
              <a:avLst>
                <a:gd name="adj1" fmla="val 50000"/>
                <a:gd name="adj2" fmla="val 50003"/>
              </a:avLst>
            </a:prstGeom>
            <a:gradFill rotWithShape="1">
              <a:gsLst>
                <a:gs pos="0">
                  <a:srgbClr val="3F73B9"/>
                </a:gs>
                <a:gs pos="100000">
                  <a:srgbClr val="347FD8"/>
                </a:gs>
              </a:gsLst>
              <a:lin ang="16200000"/>
            </a:gradFill>
            <a:ln w="12700">
              <a:solidFill>
                <a:srgbClr val="4A7EBB"/>
              </a:solidFill>
              <a:miter lim="800000"/>
              <a:headEnd/>
              <a:tailEnd/>
            </a:ln>
            <a:effectLst>
              <a:outerShdw blurRad="63500" dist="25400" dir="6599969" sx="100999" sy="100999" rotWithShape="0">
                <a:srgbClr val="000000">
                  <a:alpha val="75000"/>
                </a:srgbClr>
              </a:outerShdw>
            </a:effectLst>
          </p:spPr>
          <p:txBody>
            <a:bodyPr anchor="ctr"/>
            <a:lstStyle/>
            <a:p>
              <a:pPr algn="ctr">
                <a:defRPr/>
              </a:pPr>
              <a:endParaRPr lang="zh-CN" altLang="en-US">
                <a:solidFill>
                  <a:srgbClr val="FFFFFF"/>
                </a:solidFill>
              </a:endParaRPr>
            </a:p>
          </p:txBody>
        </p:sp>
      </p:grpSp>
      <p:sp>
        <p:nvSpPr>
          <p:cNvPr id="3" name="灯片编号占位符 2"/>
          <p:cNvSpPr>
            <a:spLocks noGrp="1"/>
          </p:cNvSpPr>
          <p:nvPr>
            <p:ph type="sldNum" sz="quarter" idx="11"/>
          </p:nvPr>
        </p:nvSpPr>
        <p:spPr/>
        <p:txBody>
          <a:bodyPr/>
          <a:lstStyle/>
          <a:p>
            <a:pPr>
              <a:defRPr/>
            </a:pPr>
            <a:r>
              <a:rPr lang="en-US" smtClean="0">
                <a:solidFill>
                  <a:srgbClr val="000000"/>
                </a:solidFill>
              </a:rPr>
              <a:t>[</a:t>
            </a:r>
            <a:fld id="{76C16D65-260D-406F-A2BF-AB769FEB7B8A}" type="slidenum">
              <a:rPr lang="en-US" smtClean="0">
                <a:solidFill>
                  <a:srgbClr val="000000"/>
                </a:solidFill>
              </a:rPr>
              <a:pPr>
                <a:defRPr/>
              </a:pPr>
              <a:t>16</a:t>
            </a:fld>
            <a:r>
              <a:rPr lang="en-US" smtClean="0">
                <a:solidFill>
                  <a:srgbClr val="000000"/>
                </a:solidFill>
              </a:rPr>
              <a:t>]</a:t>
            </a:r>
            <a:endParaRPr lang="en-US" dirty="0">
              <a:solidFill>
                <a:srgbClr val="000000"/>
              </a:solidFill>
            </a:endParaRPr>
          </a:p>
        </p:txBody>
      </p:sp>
    </p:spTree>
    <p:extLst>
      <p:ext uri="{BB962C8B-B14F-4D97-AF65-F5344CB8AC3E}">
        <p14:creationId xmlns:p14="http://schemas.microsoft.com/office/powerpoint/2010/main" xmlns="" val="1768286229"/>
      </p:ext>
    </p:extLst>
  </p:cSld>
  <p:clrMapOvr>
    <a:masterClrMapping/>
  </p:clrMapOvr>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934243" y="0"/>
            <a:ext cx="7808913" cy="838200"/>
          </a:xfrm>
        </p:spPr>
        <p:txBody>
          <a:bodyPr/>
          <a:lstStyle/>
          <a:p>
            <a:pPr>
              <a:defRPr/>
            </a:pPr>
            <a:r>
              <a:rPr lang="en-GB" altLang="ko-KR" dirty="0" smtClean="0">
                <a:effectLst>
                  <a:outerShdw blurRad="38100" dist="38100" dir="2700000" algn="tl">
                    <a:srgbClr val="DDDDDD"/>
                  </a:outerShdw>
                </a:effectLst>
                <a:ea typeface="宋体" charset="0"/>
                <a:cs typeface="宋体" charset="0"/>
              </a:rPr>
              <a:t>Problem Statement</a:t>
            </a:r>
          </a:p>
        </p:txBody>
      </p:sp>
      <p:sp>
        <p:nvSpPr>
          <p:cNvPr id="119810" name="Rectangle 3"/>
          <p:cNvSpPr>
            <a:spLocks noGrp="1" noChangeArrowheads="1"/>
          </p:cNvSpPr>
          <p:nvPr>
            <p:ph idx="4294967295"/>
          </p:nvPr>
        </p:nvSpPr>
        <p:spPr>
          <a:xfrm>
            <a:off x="533400" y="990600"/>
            <a:ext cx="8610600" cy="5410200"/>
          </a:xfrm>
        </p:spPr>
        <p:txBody>
          <a:bodyPr/>
          <a:lstStyle/>
          <a:p>
            <a:r>
              <a:rPr lang="en-US" dirty="0">
                <a:latin typeface="Calibri" panose="020F0502020204030204" pitchFamily="34" charset="0"/>
              </a:rPr>
              <a:t>Power engineering’s perspective: </a:t>
            </a:r>
          </a:p>
          <a:p>
            <a:pPr lvl="1"/>
            <a:r>
              <a:rPr lang="en-US" dirty="0" smtClean="0">
                <a:latin typeface="Calibri" panose="020F0502020204030204" pitchFamily="34" charset="0"/>
              </a:rPr>
              <a:t>Design </a:t>
            </a:r>
            <a:r>
              <a:rPr lang="en-US" dirty="0">
                <a:latin typeface="Calibri" panose="020F0502020204030204" pitchFamily="34" charset="0"/>
              </a:rPr>
              <a:t>efficient scheduling algorithms in support of large-scale </a:t>
            </a:r>
            <a:r>
              <a:rPr lang="en-US" i="1" dirty="0">
                <a:latin typeface="Calibri" panose="020F0502020204030204" pitchFamily="34" charset="0"/>
              </a:rPr>
              <a:t>distributed, </a:t>
            </a:r>
            <a:r>
              <a:rPr lang="en-US" i="1" dirty="0" smtClean="0">
                <a:latin typeface="Calibri" panose="020F0502020204030204" pitchFamily="34" charset="0"/>
              </a:rPr>
              <a:t>intermittent </a:t>
            </a:r>
            <a:r>
              <a:rPr lang="en-US" dirty="0" smtClean="0">
                <a:latin typeface="Calibri" panose="020F0502020204030204" pitchFamily="34" charset="0"/>
              </a:rPr>
              <a:t>resource </a:t>
            </a:r>
            <a:r>
              <a:rPr lang="en-US" dirty="0">
                <a:latin typeface="Calibri" panose="020F0502020204030204" pitchFamily="34" charset="0"/>
              </a:rPr>
              <a:t>integration; both system-and resource-level multiple objectives must be taken into account</a:t>
            </a:r>
          </a:p>
          <a:p>
            <a:r>
              <a:rPr lang="en-US" dirty="0" smtClean="0">
                <a:latin typeface="Calibri" panose="020F0502020204030204" pitchFamily="34" charset="0"/>
              </a:rPr>
              <a:t>System</a:t>
            </a:r>
            <a:r>
              <a:rPr lang="en-US" dirty="0">
                <a:latin typeface="Calibri" panose="020F0502020204030204" pitchFamily="34" charset="0"/>
              </a:rPr>
              <a:t>-theoretic perspective:</a:t>
            </a:r>
          </a:p>
          <a:p>
            <a:pPr lvl="1"/>
            <a:r>
              <a:rPr lang="en-US" dirty="0" smtClean="0">
                <a:latin typeface="Calibri" panose="020F0502020204030204" pitchFamily="34" charset="0"/>
              </a:rPr>
              <a:t>Pose </a:t>
            </a:r>
            <a:r>
              <a:rPr lang="en-US" dirty="0">
                <a:latin typeface="Calibri" panose="020F0502020204030204" pitchFamily="34" charset="0"/>
              </a:rPr>
              <a:t>a centralized resource optimization problem with two qualitatively different types of decision </a:t>
            </a:r>
            <a:r>
              <a:rPr lang="en-US" dirty="0" smtClean="0">
                <a:latin typeface="Calibri" panose="020F0502020204030204" pitchFamily="34" charset="0"/>
              </a:rPr>
              <a:t>variables</a:t>
            </a:r>
          </a:p>
          <a:p>
            <a:pPr lvl="2"/>
            <a:r>
              <a:rPr lang="en-US" dirty="0" smtClean="0">
                <a:latin typeface="Calibri" panose="020F0502020204030204" pitchFamily="34" charset="0"/>
              </a:rPr>
              <a:t>conventional power generation </a:t>
            </a:r>
            <a:r>
              <a:rPr lang="en-US" dirty="0" err="1" smtClean="0">
                <a:latin typeface="Calibri" panose="020F0502020204030204" pitchFamily="34" charset="0"/>
              </a:rPr>
              <a:t>s.t.</a:t>
            </a:r>
            <a:r>
              <a:rPr lang="en-US" dirty="0" smtClean="0">
                <a:latin typeface="Calibri" panose="020F0502020204030204" pitchFamily="34" charset="0"/>
              </a:rPr>
              <a:t> time-invariant constraints and specified inter-temporal constraints</a:t>
            </a:r>
          </a:p>
          <a:p>
            <a:pPr lvl="2"/>
            <a:r>
              <a:rPr lang="en-US" dirty="0" smtClean="0">
                <a:latin typeface="Calibri" panose="020F0502020204030204" pitchFamily="34" charset="0"/>
              </a:rPr>
              <a:t>intermittent </a:t>
            </a:r>
            <a:r>
              <a:rPr lang="en-US" dirty="0">
                <a:latin typeface="Calibri" panose="020F0502020204030204" pitchFamily="34" charset="0"/>
              </a:rPr>
              <a:t>power generation </a:t>
            </a:r>
            <a:r>
              <a:rPr lang="en-US" dirty="0" err="1">
                <a:latin typeface="Calibri" panose="020F0502020204030204" pitchFamily="34" charset="0"/>
              </a:rPr>
              <a:t>s.t.</a:t>
            </a:r>
            <a:r>
              <a:rPr lang="en-US" dirty="0">
                <a:latin typeface="Calibri" panose="020F0502020204030204" pitchFamily="34" charset="0"/>
              </a:rPr>
              <a:t> time-varying constraints and specified inter-temporal constraints</a:t>
            </a:r>
          </a:p>
          <a:p>
            <a:pPr lvl="1"/>
            <a:r>
              <a:rPr lang="en-US" dirty="0" smtClean="0">
                <a:latin typeface="Calibri" panose="020F0502020204030204" pitchFamily="34" charset="0"/>
              </a:rPr>
              <a:t>Design </a:t>
            </a:r>
            <a:r>
              <a:rPr lang="en-US" dirty="0">
                <a:latin typeface="Calibri" panose="020F0502020204030204" pitchFamily="34" charset="0"/>
              </a:rPr>
              <a:t>a computationally efficient algorithm to solve this optimization problem by enabling interactions of distributed decision making and system coordination. </a:t>
            </a:r>
          </a:p>
          <a:p>
            <a:pPr eaLnBrk="1" hangingPunct="1">
              <a:lnSpc>
                <a:spcPct val="90000"/>
              </a:lnSpc>
            </a:pPr>
            <a:endParaRPr lang="en-GB" dirty="0">
              <a:latin typeface="Georgia" charset="0"/>
              <a:ea typeface="ＭＳ Ｐゴシック" charset="0"/>
              <a:cs typeface="ＭＳ Ｐゴシック" charset="0"/>
            </a:endParaRPr>
          </a:p>
        </p:txBody>
      </p:sp>
    </p:spTree>
    <p:extLst>
      <p:ext uri="{BB962C8B-B14F-4D97-AF65-F5344CB8AC3E}">
        <p14:creationId xmlns:p14="http://schemas.microsoft.com/office/powerpoint/2010/main" xmlns="" val="4254373632"/>
      </p:ext>
    </p:extLst>
  </p:cSld>
  <p:clrMapOvr>
    <a:masterClrMapping/>
  </p:clrMapOvr>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934243" y="13447"/>
            <a:ext cx="7808913" cy="838200"/>
          </a:xfrm>
        </p:spPr>
        <p:txBody>
          <a:bodyPr/>
          <a:lstStyle/>
          <a:p>
            <a:pPr>
              <a:defRPr/>
            </a:pPr>
            <a:r>
              <a:rPr lang="en-GB" altLang="ko-KR" dirty="0" smtClean="0">
                <a:effectLst>
                  <a:outerShdw blurRad="38100" dist="38100" dir="2700000" algn="tl">
                    <a:srgbClr val="DDDDDD"/>
                  </a:outerShdw>
                </a:effectLst>
                <a:ea typeface="宋体" charset="0"/>
                <a:cs typeface="宋体" charset="0"/>
              </a:rPr>
              <a:t>Power Statement</a:t>
            </a:r>
          </a:p>
        </p:txBody>
      </p:sp>
      <p:sp>
        <p:nvSpPr>
          <p:cNvPr id="119810" name="Rectangle 3"/>
          <p:cNvSpPr>
            <a:spLocks noGrp="1" noChangeArrowheads="1"/>
          </p:cNvSpPr>
          <p:nvPr>
            <p:ph idx="4294967295"/>
          </p:nvPr>
        </p:nvSpPr>
        <p:spPr>
          <a:xfrm>
            <a:off x="533400" y="990600"/>
            <a:ext cx="8610600" cy="5410200"/>
          </a:xfrm>
        </p:spPr>
        <p:txBody>
          <a:bodyPr/>
          <a:lstStyle/>
          <a:p>
            <a:r>
              <a:rPr lang="en-US" dirty="0">
                <a:latin typeface="Calibri" panose="020F0502020204030204" pitchFamily="34" charset="0"/>
              </a:rPr>
              <a:t>Power engineering’s perspective: </a:t>
            </a:r>
          </a:p>
          <a:p>
            <a:pPr lvl="1"/>
            <a:r>
              <a:rPr lang="en-US" dirty="0" smtClean="0">
                <a:latin typeface="Calibri" panose="020F0502020204030204" pitchFamily="34" charset="0"/>
              </a:rPr>
              <a:t>Small</a:t>
            </a:r>
            <a:r>
              <a:rPr lang="en-US" dirty="0">
                <a:latin typeface="Calibri" panose="020F0502020204030204" pitchFamily="34" charset="0"/>
              </a:rPr>
              <a:t>-signal stability assessment for the power systems with new, non-uniform resources and sensor-based load dynamics </a:t>
            </a:r>
          </a:p>
          <a:p>
            <a:r>
              <a:rPr lang="en-US" dirty="0" smtClean="0">
                <a:latin typeface="Calibri" panose="020F0502020204030204" pitchFamily="34" charset="0"/>
              </a:rPr>
              <a:t>System</a:t>
            </a:r>
            <a:r>
              <a:rPr lang="en-US" dirty="0">
                <a:latin typeface="Calibri" panose="020F0502020204030204" pitchFamily="34" charset="0"/>
              </a:rPr>
              <a:t>-theoretic perspective:</a:t>
            </a:r>
          </a:p>
          <a:p>
            <a:pPr lvl="1"/>
            <a:r>
              <a:rPr lang="en-US" dirty="0" smtClean="0">
                <a:latin typeface="Calibri" panose="020F0502020204030204" pitchFamily="34" charset="0"/>
              </a:rPr>
              <a:t>Introduce </a:t>
            </a:r>
            <a:r>
              <a:rPr lang="en-US" dirty="0">
                <a:latin typeface="Calibri" panose="020F0502020204030204" pitchFamily="34" charset="0"/>
              </a:rPr>
              <a:t>module-based dynamical model that supports frequent topological changes and includes non-uniform resource dynamics</a:t>
            </a:r>
          </a:p>
          <a:p>
            <a:pPr lvl="1"/>
            <a:r>
              <a:rPr lang="en-US" dirty="0" smtClean="0">
                <a:latin typeface="Calibri" panose="020F0502020204030204" pitchFamily="34" charset="0"/>
              </a:rPr>
              <a:t>Derive </a:t>
            </a:r>
            <a:r>
              <a:rPr lang="en-US" dirty="0">
                <a:latin typeface="Calibri" panose="020F0502020204030204" pitchFamily="34" charset="0"/>
              </a:rPr>
              <a:t>sufficient conditions at component-and interconnection-levels to ensure system-wide linearized stability</a:t>
            </a:r>
          </a:p>
          <a:p>
            <a:pPr eaLnBrk="1" hangingPunct="1">
              <a:lnSpc>
                <a:spcPct val="90000"/>
              </a:lnSpc>
            </a:pPr>
            <a:endParaRPr lang="en-GB" dirty="0">
              <a:latin typeface="Georgia" charset="0"/>
              <a:ea typeface="ＭＳ Ｐゴシック" charset="0"/>
              <a:cs typeface="ＭＳ Ｐゴシック" charset="0"/>
            </a:endParaRPr>
          </a:p>
        </p:txBody>
      </p:sp>
    </p:spTree>
    <p:extLst>
      <p:ext uri="{BB962C8B-B14F-4D97-AF65-F5344CB8AC3E}">
        <p14:creationId xmlns:p14="http://schemas.microsoft.com/office/powerpoint/2010/main" xmlns="" val="3752832114"/>
      </p:ext>
    </p:extLst>
  </p:cSld>
  <p:clrMapOvr>
    <a:masterClrMapping/>
  </p:clrMapOvr>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4"/>
          <p:cNvSpPr>
            <a:spLocks noGrp="1"/>
          </p:cNvSpPr>
          <p:nvPr>
            <p:ph type="sldNum" sz="quarter" idx="11"/>
          </p:nvPr>
        </p:nvSpPr>
        <p:spPr/>
        <p:txBody>
          <a:bodyPr/>
          <a:lstStyle/>
          <a:p>
            <a:pPr>
              <a:defRPr/>
            </a:pPr>
            <a:fld id="{A45FD141-6F48-4DB0-8ADD-A9FF19E03ACC}" type="slidenum">
              <a:rPr lang="zh-CN" altLang="en-US" smtClean="0">
                <a:solidFill>
                  <a:prstClr val="black">
                    <a:tint val="75000"/>
                  </a:prstClr>
                </a:solidFill>
              </a:rPr>
              <a:pPr>
                <a:defRPr/>
              </a:pPr>
              <a:t>162</a:t>
            </a:fld>
            <a:endParaRPr lang="zh-CN" altLang="en-US">
              <a:solidFill>
                <a:prstClr val="black">
                  <a:tint val="75000"/>
                </a:prstClr>
              </a:solidFill>
            </a:endParaRPr>
          </a:p>
        </p:txBody>
      </p:sp>
      <p:sp>
        <p:nvSpPr>
          <p:cNvPr id="7" name="Content Placeholder 2"/>
          <p:cNvSpPr txBox="1">
            <a:spLocks/>
          </p:cNvSpPr>
          <p:nvPr/>
        </p:nvSpPr>
        <p:spPr>
          <a:xfrm>
            <a:off x="457200" y="1828800"/>
            <a:ext cx="8229600" cy="4267200"/>
          </a:xfrm>
          <a:prstGeom prst="rect">
            <a:avLst/>
          </a:prstGeom>
        </p:spPr>
        <p:txBody>
          <a:bodyPr/>
          <a:lstStyle>
            <a:lvl1pPr marL="342900" indent="-342900" algn="l" rtl="0" eaLnBrk="0" fontAlgn="base" hangingPunct="0">
              <a:lnSpc>
                <a:spcPct val="95000"/>
              </a:lnSpc>
              <a:spcBef>
                <a:spcPct val="25000"/>
              </a:spcBef>
              <a:spcAft>
                <a:spcPct val="15000"/>
              </a:spcAft>
              <a:buClr>
                <a:schemeClr val="tx2"/>
              </a:buClr>
              <a:buSzPct val="75000"/>
              <a:buFont typeface="Wingdings" pitchFamily="2" charset="2"/>
              <a:buChar char="l"/>
              <a:defRPr sz="2400">
                <a:solidFill>
                  <a:schemeClr val="tx1"/>
                </a:solidFill>
                <a:latin typeface="+mn-lt"/>
                <a:ea typeface="ＭＳ Ｐゴシック" charset="0"/>
                <a:cs typeface="ＭＳ Ｐゴシック" charset="0"/>
              </a:defRPr>
            </a:lvl1pPr>
            <a:lvl2pPr marL="742950" indent="-285750" algn="l" rtl="0" eaLnBrk="0" fontAlgn="base" hangingPunct="0">
              <a:spcBef>
                <a:spcPct val="0"/>
              </a:spcBef>
              <a:spcAft>
                <a:spcPct val="25000"/>
              </a:spcAft>
              <a:buClr>
                <a:schemeClr val="tx2"/>
              </a:buClr>
              <a:buChar char="–"/>
              <a:defRPr sz="2200">
                <a:solidFill>
                  <a:schemeClr val="tx1"/>
                </a:solidFill>
                <a:latin typeface="+mn-lt"/>
                <a:ea typeface="ＭＳ Ｐゴシック" charset="0"/>
              </a:defRPr>
            </a:lvl2pPr>
            <a:lvl3pPr marL="1085850" indent="-228600" algn="l" rtl="0" eaLnBrk="0" fontAlgn="base" hangingPunct="0">
              <a:spcBef>
                <a:spcPct val="5000"/>
              </a:spcBef>
              <a:spcAft>
                <a:spcPct val="10000"/>
              </a:spcAft>
              <a:buClr>
                <a:schemeClr val="tx2"/>
              </a:buClr>
              <a:buSzPct val="55000"/>
              <a:buFont typeface="Monotype Sorts" charset="2"/>
              <a:buChar char="u"/>
              <a:defRPr sz="2000" i="1">
                <a:solidFill>
                  <a:schemeClr val="tx1"/>
                </a:solidFill>
                <a:latin typeface="Georgia" pitchFamily="18" charset="0"/>
                <a:ea typeface="ＭＳ Ｐゴシック" charset="0"/>
              </a:defRPr>
            </a:lvl3pPr>
            <a:lvl4pPr marL="1428750" indent="-228600" algn="l" rtl="0" eaLnBrk="0" fontAlgn="base" hangingPunct="0">
              <a:spcBef>
                <a:spcPct val="10000"/>
              </a:spcBef>
              <a:spcAft>
                <a:spcPct val="0"/>
              </a:spcAft>
              <a:buClr>
                <a:schemeClr val="tx2"/>
              </a:buClr>
              <a:buSzPct val="50000"/>
              <a:buFont typeface="Monotype Sorts" charset="2"/>
              <a:buChar char="l"/>
              <a:defRPr sz="2000">
                <a:solidFill>
                  <a:schemeClr val="tx1"/>
                </a:solidFill>
                <a:latin typeface="+mj-lt"/>
                <a:ea typeface="ＭＳ Ｐゴシック" charset="0"/>
              </a:defRPr>
            </a:lvl4pPr>
            <a:lvl5pPr marL="1771650" indent="-228600" algn="l" rtl="0" eaLnBrk="0" fontAlgn="base" hangingPunct="0">
              <a:spcBef>
                <a:spcPct val="10000"/>
              </a:spcBef>
              <a:spcAft>
                <a:spcPct val="0"/>
              </a:spcAft>
              <a:buClr>
                <a:schemeClr val="tx2"/>
              </a:buClr>
              <a:buChar char="–"/>
              <a:defRPr sz="2000">
                <a:solidFill>
                  <a:schemeClr val="tx1"/>
                </a:solidFill>
                <a:latin typeface="+mj-lt"/>
                <a:ea typeface="ＭＳ Ｐゴシック" charset="0"/>
              </a:defRPr>
            </a:lvl5pPr>
            <a:lvl6pPr marL="2228850" indent="-228600" algn="l" rtl="0" eaLnBrk="0" fontAlgn="base" hangingPunct="0">
              <a:spcBef>
                <a:spcPct val="10000"/>
              </a:spcBef>
              <a:spcAft>
                <a:spcPct val="0"/>
              </a:spcAft>
              <a:buClr>
                <a:schemeClr val="tx2"/>
              </a:buClr>
              <a:buChar char="–"/>
              <a:defRPr>
                <a:solidFill>
                  <a:schemeClr val="tx1"/>
                </a:solidFill>
                <a:latin typeface="+mj-lt"/>
              </a:defRPr>
            </a:lvl6pPr>
            <a:lvl7pPr marL="2686050" indent="-228600" algn="l" rtl="0" eaLnBrk="0" fontAlgn="base" hangingPunct="0">
              <a:spcBef>
                <a:spcPct val="10000"/>
              </a:spcBef>
              <a:spcAft>
                <a:spcPct val="0"/>
              </a:spcAft>
              <a:buClr>
                <a:schemeClr val="tx2"/>
              </a:buClr>
              <a:buChar char="–"/>
              <a:defRPr>
                <a:solidFill>
                  <a:schemeClr val="tx1"/>
                </a:solidFill>
                <a:latin typeface="+mj-lt"/>
              </a:defRPr>
            </a:lvl7pPr>
            <a:lvl8pPr marL="3143250" indent="-228600" algn="l" rtl="0" eaLnBrk="0" fontAlgn="base" hangingPunct="0">
              <a:spcBef>
                <a:spcPct val="10000"/>
              </a:spcBef>
              <a:spcAft>
                <a:spcPct val="0"/>
              </a:spcAft>
              <a:buClr>
                <a:schemeClr val="tx2"/>
              </a:buClr>
              <a:buChar char="–"/>
              <a:defRPr>
                <a:solidFill>
                  <a:schemeClr val="tx1"/>
                </a:solidFill>
                <a:latin typeface="+mj-lt"/>
              </a:defRPr>
            </a:lvl8pPr>
            <a:lvl9pPr marL="3600450" indent="-228600" algn="l" rtl="0" eaLnBrk="0" fontAlgn="base" hangingPunct="0">
              <a:spcBef>
                <a:spcPct val="10000"/>
              </a:spcBef>
              <a:spcAft>
                <a:spcPct val="0"/>
              </a:spcAft>
              <a:buClr>
                <a:schemeClr val="tx2"/>
              </a:buClr>
              <a:buChar char="–"/>
              <a:defRPr>
                <a:solidFill>
                  <a:schemeClr val="tx1"/>
                </a:solidFill>
                <a:latin typeface="+mj-lt"/>
              </a:defRPr>
            </a:lvl9pPr>
          </a:lstStyle>
          <a:p>
            <a:pPr lvl="1"/>
            <a:endParaRPr lang="en-US" kern="0" smtClean="0"/>
          </a:p>
          <a:p>
            <a:endParaRPr lang="en-US" sz="1400" kern="0" dirty="0"/>
          </a:p>
        </p:txBody>
      </p:sp>
      <p:sp>
        <p:nvSpPr>
          <p:cNvPr id="8" name="Text Placeholder 3"/>
          <p:cNvSpPr txBox="1">
            <a:spLocks/>
          </p:cNvSpPr>
          <p:nvPr/>
        </p:nvSpPr>
        <p:spPr bwMode="auto">
          <a:xfrm>
            <a:off x="1257299" y="412075"/>
            <a:ext cx="6553200" cy="533400"/>
          </a:xfrm>
          <a:prstGeom prst="rect">
            <a:avLst/>
          </a:prstGeom>
          <a:noFill/>
          <a:ln w="9525">
            <a:noFill/>
            <a:miter lim="800000"/>
            <a:headEnd/>
            <a:tailEnd/>
          </a:ln>
          <a:effectLst/>
        </p:spPr>
        <p:txBody>
          <a:bodyPr vert="horz" wrap="none" lIns="92075" tIns="46038" rIns="92075" bIns="46038" numCol="1" anchor="b" anchorCtr="0" compatLnSpc="1">
            <a:prstTxWarp prst="textNoShape">
              <a:avLst/>
            </a:prstTxWarp>
            <a:noAutofit/>
          </a:bodyPr>
          <a:lstStyle>
            <a:defPPr>
              <a:defRPr lang="zh-CN"/>
            </a:defPPr>
            <a:lvl1pPr marL="0" algn="l" defTabSz="914400" rtl="0" eaLnBrk="1" latinLnBrk="0" hangingPunct="1">
              <a:defRPr sz="1200" kern="1200">
                <a:solidFill>
                  <a:schemeClr val="tx1"/>
                </a:solidFill>
                <a:latin typeface="Arial"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i="1" dirty="0" smtClean="0">
                <a:solidFill>
                  <a:srgbClr val="0070C0"/>
                </a:solidFill>
                <a:effectLst>
                  <a:outerShdw blurRad="38100" dist="38100" dir="2700000" algn="tl">
                    <a:srgbClr val="000000">
                      <a:alpha val="43137"/>
                    </a:srgbClr>
                  </a:outerShdw>
                </a:effectLst>
                <a:latin typeface="Cambria" panose="02040503050406030204" pitchFamily="18" charset="0"/>
              </a:rPr>
              <a:t>Problem and Challenge:</a:t>
            </a:r>
          </a:p>
          <a:p>
            <a:pPr algn="ctr"/>
            <a:r>
              <a:rPr lang="en-US" sz="3200" b="1" i="1" dirty="0" smtClean="0">
                <a:solidFill>
                  <a:srgbClr val="0070C0"/>
                </a:solidFill>
                <a:effectLst>
                  <a:outerShdw blurRad="38100" dist="38100" dir="2700000" algn="tl">
                    <a:srgbClr val="000000">
                      <a:alpha val="43137"/>
                    </a:srgbClr>
                  </a:outerShdw>
                </a:effectLst>
                <a:latin typeface="Cambria" panose="02040503050406030204" pitchFamily="18" charset="0"/>
              </a:rPr>
              <a:t>Management of Smart </a:t>
            </a:r>
            <a:r>
              <a:rPr lang="en-US" sz="3200" b="1" i="1" dirty="0">
                <a:solidFill>
                  <a:srgbClr val="0070C0"/>
                </a:solidFill>
                <a:effectLst>
                  <a:outerShdw blurRad="38100" dist="38100" dir="2700000" algn="tl">
                    <a:srgbClr val="000000">
                      <a:alpha val="43137"/>
                    </a:srgbClr>
                  </a:outerShdw>
                </a:effectLst>
                <a:latin typeface="Cambria" panose="02040503050406030204" pitchFamily="18" charset="0"/>
              </a:rPr>
              <a:t>M</a:t>
            </a:r>
            <a:r>
              <a:rPr lang="en-US" sz="3200" b="1" i="1" dirty="0" smtClean="0">
                <a:solidFill>
                  <a:srgbClr val="0070C0"/>
                </a:solidFill>
                <a:effectLst>
                  <a:outerShdw blurRad="38100" dist="38100" dir="2700000" algn="tl">
                    <a:srgbClr val="000000">
                      <a:alpha val="43137"/>
                    </a:srgbClr>
                  </a:outerShdw>
                </a:effectLst>
                <a:latin typeface="Cambria" panose="02040503050406030204" pitchFamily="18" charset="0"/>
              </a:rPr>
              <a:t>eter </a:t>
            </a:r>
            <a:r>
              <a:rPr lang="en-US" sz="3200" b="1" i="1" dirty="0">
                <a:solidFill>
                  <a:srgbClr val="0070C0"/>
                </a:solidFill>
                <a:effectLst>
                  <a:outerShdw blurRad="38100" dist="38100" dir="2700000" algn="tl">
                    <a:srgbClr val="000000">
                      <a:alpha val="43137"/>
                    </a:srgbClr>
                  </a:outerShdw>
                </a:effectLst>
                <a:latin typeface="Cambria" panose="02040503050406030204" pitchFamily="18" charset="0"/>
              </a:rPr>
              <a:t>B</a:t>
            </a:r>
            <a:r>
              <a:rPr lang="en-US" sz="3200" b="1" i="1" dirty="0" smtClean="0">
                <a:solidFill>
                  <a:srgbClr val="0070C0"/>
                </a:solidFill>
                <a:effectLst>
                  <a:outerShdw blurRad="38100" dist="38100" dir="2700000" algn="tl">
                    <a:srgbClr val="000000">
                      <a:alpha val="43137"/>
                    </a:srgbClr>
                  </a:outerShdw>
                </a:effectLst>
                <a:latin typeface="Cambria" panose="02040503050406030204" pitchFamily="18" charset="0"/>
              </a:rPr>
              <a:t>ig </a:t>
            </a:r>
            <a:r>
              <a:rPr lang="en-US" sz="3200" b="1" i="1" dirty="0">
                <a:solidFill>
                  <a:srgbClr val="0070C0"/>
                </a:solidFill>
                <a:effectLst>
                  <a:outerShdw blurRad="38100" dist="38100" dir="2700000" algn="tl">
                    <a:srgbClr val="000000">
                      <a:alpha val="43137"/>
                    </a:srgbClr>
                  </a:outerShdw>
                </a:effectLst>
                <a:latin typeface="Cambria" panose="02040503050406030204" pitchFamily="18" charset="0"/>
              </a:rPr>
              <a:t>D</a:t>
            </a:r>
            <a:r>
              <a:rPr lang="en-US" sz="3200" b="1" i="1" dirty="0" smtClean="0">
                <a:solidFill>
                  <a:srgbClr val="0070C0"/>
                </a:solidFill>
                <a:effectLst>
                  <a:outerShdw blurRad="38100" dist="38100" dir="2700000" algn="tl">
                    <a:srgbClr val="000000">
                      <a:alpha val="43137"/>
                    </a:srgbClr>
                  </a:outerShdw>
                </a:effectLst>
                <a:latin typeface="Cambria" panose="02040503050406030204" pitchFamily="18" charset="0"/>
              </a:rPr>
              <a:t>ata</a:t>
            </a:r>
            <a:endParaRPr lang="en-US" sz="3200" i="1" dirty="0" smtClean="0">
              <a:solidFill>
                <a:srgbClr val="0070C0"/>
              </a:solidFill>
              <a:effectLst>
                <a:outerShdw blurRad="38100" dist="38100" dir="2700000" algn="tl">
                  <a:srgbClr val="000000">
                    <a:alpha val="43137"/>
                  </a:srgbClr>
                </a:outerShdw>
              </a:effectLst>
              <a:latin typeface="Cambria" panose="02040503050406030204" pitchFamily="18" charset="0"/>
            </a:endParaRPr>
          </a:p>
        </p:txBody>
      </p:sp>
      <p:pic>
        <p:nvPicPr>
          <p:cNvPr id="10"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18397"/>
          <a:stretch/>
        </p:blipFill>
        <p:spPr bwMode="auto">
          <a:xfrm>
            <a:off x="2259106" y="1260000"/>
            <a:ext cx="4625788" cy="2706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矩形 2"/>
          <p:cNvSpPr/>
          <p:nvPr/>
        </p:nvSpPr>
        <p:spPr>
          <a:xfrm>
            <a:off x="457200" y="3826804"/>
            <a:ext cx="8229600" cy="2554545"/>
          </a:xfrm>
          <a:prstGeom prst="rect">
            <a:avLst/>
          </a:prstGeom>
        </p:spPr>
        <p:txBody>
          <a:bodyPr wrap="square">
            <a:spAutoFit/>
          </a:bodyPr>
          <a:lstStyle/>
          <a:p>
            <a:r>
              <a:rPr lang="en-US" altLang="zh-CN" sz="2800" b="1" i="1" kern="0" dirty="0">
                <a:solidFill>
                  <a:srgbClr val="0070C0"/>
                </a:solidFill>
                <a:latin typeface="Calibri" panose="020F0502020204030204" pitchFamily="34" charset="0"/>
              </a:rPr>
              <a:t>Data Analysis</a:t>
            </a:r>
          </a:p>
          <a:p>
            <a:pPr marL="342900" indent="-342900">
              <a:buFont typeface="Wingdings" panose="05000000000000000000" pitchFamily="2" charset="2"/>
              <a:buChar char="l"/>
            </a:pPr>
            <a:r>
              <a:rPr lang="en-US" altLang="zh-CN" sz="2200" kern="0" dirty="0">
                <a:latin typeface="Calibri" panose="020F0502020204030204" pitchFamily="34" charset="0"/>
              </a:rPr>
              <a:t>Exploiting optimization techniques for big data management and improve the solution of existing methods</a:t>
            </a:r>
          </a:p>
          <a:p>
            <a:pPr marL="342900" indent="-342900">
              <a:buFont typeface="Wingdings" panose="05000000000000000000" pitchFamily="2" charset="2"/>
              <a:buChar char="l"/>
            </a:pPr>
            <a:r>
              <a:rPr lang="en-US" altLang="zh-CN" sz="2200" kern="0" dirty="0">
                <a:latin typeface="Calibri" panose="020F0502020204030204" pitchFamily="34" charset="0"/>
              </a:rPr>
              <a:t>Parallel/decentralized computing, application of computing clusters and cloud computing</a:t>
            </a:r>
          </a:p>
          <a:p>
            <a:pPr marL="342900" indent="-342900">
              <a:buFont typeface="Wingdings" panose="05000000000000000000" pitchFamily="2" charset="2"/>
              <a:buChar char="l"/>
            </a:pPr>
            <a:r>
              <a:rPr lang="en-US" altLang="zh-CN" sz="2200" kern="0" dirty="0">
                <a:latin typeface="Calibri" panose="020F0502020204030204" pitchFamily="34" charset="0"/>
              </a:rPr>
              <a:t>Improving system controllability </a:t>
            </a:r>
          </a:p>
          <a:p>
            <a:pPr marL="342900" indent="-342900">
              <a:buFont typeface="Wingdings" panose="05000000000000000000" pitchFamily="2" charset="2"/>
              <a:buChar char="l"/>
            </a:pPr>
            <a:r>
              <a:rPr lang="en-US" altLang="zh-CN" sz="2200" kern="0" dirty="0">
                <a:latin typeface="Calibri" panose="020F0502020204030204" pitchFamily="34" charset="0"/>
              </a:rPr>
              <a:t>Enhanced reliability</a:t>
            </a:r>
          </a:p>
        </p:txBody>
      </p:sp>
    </p:spTree>
    <p:extLst>
      <p:ext uri="{BB962C8B-B14F-4D97-AF65-F5344CB8AC3E}">
        <p14:creationId xmlns:p14="http://schemas.microsoft.com/office/powerpoint/2010/main" xmlns="" val="4106661421"/>
      </p:ext>
    </p:extLst>
  </p:cSld>
  <p:clrMapOvr>
    <a:masterClrMapping/>
  </p:clrMapOvr>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p:txBody>
          <a:bodyPr/>
          <a:lstStyle/>
          <a:p>
            <a:r>
              <a:rPr lang="en-US" altLang="zh-CN" sz="2400" dirty="0">
                <a:effectLst>
                  <a:outerShdw blurRad="38100" dist="38100" dir="2700000" algn="tl">
                    <a:srgbClr val="000000">
                      <a:alpha val="43137"/>
                    </a:srgbClr>
                  </a:outerShdw>
                </a:effectLst>
              </a:rPr>
              <a:t>Problem and </a:t>
            </a:r>
            <a:r>
              <a:rPr lang="en-US" altLang="zh-CN" sz="2400" dirty="0" smtClean="0">
                <a:effectLst>
                  <a:outerShdw blurRad="38100" dist="38100" dir="2700000" algn="tl">
                    <a:srgbClr val="000000">
                      <a:alpha val="43137"/>
                    </a:srgbClr>
                  </a:outerShdw>
                </a:effectLst>
              </a:rPr>
              <a:t>Challenge: </a:t>
            </a:r>
            <a:r>
              <a:rPr lang="en-US" altLang="zh-CN" dirty="0" smtClean="0">
                <a:effectLst>
                  <a:outerShdw blurRad="38100" dist="38100" dir="2700000" algn="tl">
                    <a:srgbClr val="000000">
                      <a:alpha val="43137"/>
                    </a:srgbClr>
                  </a:outerShdw>
                </a:effectLst>
              </a:rPr>
              <a:t>Transmission </a:t>
            </a:r>
            <a:r>
              <a:rPr lang="en-US" altLang="zh-CN" dirty="0">
                <a:effectLst>
                  <a:outerShdw blurRad="38100" dist="38100" dir="2700000" algn="tl">
                    <a:srgbClr val="000000">
                      <a:alpha val="43137"/>
                    </a:srgbClr>
                  </a:outerShdw>
                </a:effectLst>
              </a:rPr>
              <a:t>and Distribution Expansion Planning </a:t>
            </a:r>
            <a:endParaRPr lang="zh-CN" altLang="en-US" dirty="0"/>
          </a:p>
        </p:txBody>
      </p:sp>
      <p:sp>
        <p:nvSpPr>
          <p:cNvPr id="3" name="Content Placeholder 2"/>
          <p:cNvSpPr>
            <a:spLocks noGrp="1"/>
          </p:cNvSpPr>
          <p:nvPr>
            <p:ph idx="4294967295"/>
          </p:nvPr>
        </p:nvSpPr>
        <p:spPr>
          <a:xfrm>
            <a:off x="0" y="1828800"/>
            <a:ext cx="8229600" cy="4267200"/>
          </a:xfrm>
        </p:spPr>
        <p:txBody>
          <a:bodyPr/>
          <a:lstStyle/>
          <a:p>
            <a:pPr lvl="1"/>
            <a:endParaRPr lang="en-US" dirty="0" smtClean="0"/>
          </a:p>
          <a:p>
            <a:endParaRPr lang="en-US" sz="1400" dirty="0"/>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366271" y="962217"/>
            <a:ext cx="4292657" cy="26808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文本框 7"/>
          <p:cNvSpPr txBox="1"/>
          <p:nvPr/>
        </p:nvSpPr>
        <p:spPr>
          <a:xfrm>
            <a:off x="338400" y="3167712"/>
            <a:ext cx="2188420" cy="523220"/>
          </a:xfrm>
          <a:prstGeom prst="rect">
            <a:avLst/>
          </a:prstGeom>
          <a:noFill/>
        </p:spPr>
        <p:txBody>
          <a:bodyPr wrap="none" rtlCol="0">
            <a:spAutoFit/>
          </a:bodyPr>
          <a:lstStyle/>
          <a:p>
            <a:r>
              <a:rPr lang="en-US" altLang="zh-CN" sz="2800" b="1" i="1" dirty="0" smtClean="0">
                <a:solidFill>
                  <a:srgbClr val="0070C0"/>
                </a:solidFill>
                <a:latin typeface="Calibri" panose="020F0502020204030204" pitchFamily="34" charset="0"/>
              </a:rPr>
              <a:t>Data analysis</a:t>
            </a:r>
            <a:endParaRPr lang="zh-CN" altLang="en-US" sz="2800" b="1" i="1" dirty="0">
              <a:solidFill>
                <a:srgbClr val="0070C0"/>
              </a:solidFill>
              <a:latin typeface="Calibri" panose="020F0502020204030204" pitchFamily="34" charset="0"/>
            </a:endParaRPr>
          </a:p>
        </p:txBody>
      </p:sp>
      <p:sp>
        <p:nvSpPr>
          <p:cNvPr id="9" name="矩形 8"/>
          <p:cNvSpPr/>
          <p:nvPr/>
        </p:nvSpPr>
        <p:spPr>
          <a:xfrm>
            <a:off x="338400" y="3690932"/>
            <a:ext cx="8348400" cy="2554545"/>
          </a:xfrm>
          <a:prstGeom prst="rect">
            <a:avLst/>
          </a:prstGeom>
        </p:spPr>
        <p:txBody>
          <a:bodyPr wrap="square">
            <a:spAutoFit/>
          </a:bodyPr>
          <a:lstStyle/>
          <a:p>
            <a:pPr marL="685800" indent="-285750">
              <a:buFont typeface="Wingdings" panose="05000000000000000000" pitchFamily="2" charset="2"/>
              <a:buChar char="l"/>
            </a:pPr>
            <a:r>
              <a:rPr lang="en-US" altLang="zh-CN" sz="2000" dirty="0">
                <a:latin typeface="Calibri" panose="020F0502020204030204" pitchFamily="34" charset="0"/>
              </a:rPr>
              <a:t>Determining the optimal size, time and location of the investments required to meet the forecasted load</a:t>
            </a:r>
          </a:p>
          <a:p>
            <a:pPr marL="685800" indent="-285750">
              <a:buFont typeface="Wingdings" panose="05000000000000000000" pitchFamily="2" charset="2"/>
              <a:buChar char="l"/>
            </a:pPr>
            <a:r>
              <a:rPr lang="en-US" altLang="zh-CN" sz="2000" dirty="0">
                <a:latin typeface="Calibri" panose="020F0502020204030204" pitchFamily="34" charset="0"/>
              </a:rPr>
              <a:t>Prevent overinvestment/underinvestment </a:t>
            </a:r>
          </a:p>
          <a:p>
            <a:pPr marL="685800" indent="-285750">
              <a:buFont typeface="Wingdings" panose="05000000000000000000" pitchFamily="2" charset="2"/>
              <a:buChar char="l"/>
            </a:pPr>
            <a:r>
              <a:rPr lang="en-US" altLang="zh-CN" sz="2000" dirty="0">
                <a:latin typeface="Calibri" panose="020F0502020204030204" pitchFamily="34" charset="0"/>
              </a:rPr>
              <a:t>Consider the role of distributed energy resources, responsive demands, and new types of loads such as plug-in vehicles </a:t>
            </a:r>
          </a:p>
          <a:p>
            <a:pPr marL="685800" indent="-285750">
              <a:buFont typeface="Wingdings" panose="05000000000000000000" pitchFamily="2" charset="2"/>
              <a:buChar char="l"/>
            </a:pPr>
            <a:r>
              <a:rPr lang="en-US" altLang="zh-CN" sz="2000" dirty="0">
                <a:latin typeface="Calibri" panose="020F0502020204030204" pitchFamily="34" charset="0"/>
              </a:rPr>
              <a:t>Objective: Develop efficient analytical models to optimally expand the transmission and distribution networks while taking the smart grid developments into account</a:t>
            </a:r>
          </a:p>
        </p:txBody>
      </p:sp>
    </p:spTree>
    <p:extLst>
      <p:ext uri="{BB962C8B-B14F-4D97-AF65-F5344CB8AC3E}">
        <p14:creationId xmlns:p14="http://schemas.microsoft.com/office/powerpoint/2010/main" xmlns="" val="3673628545"/>
      </p:ext>
    </p:extLst>
  </p:cSld>
  <p:clrMapOvr>
    <a:masterClrMapping/>
  </p:clrMapOvr>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z="2400" dirty="0">
                <a:effectLst>
                  <a:outerShdw blurRad="38100" dist="38100" dir="2700000" algn="tl">
                    <a:srgbClr val="000000">
                      <a:alpha val="43137"/>
                    </a:srgbClr>
                  </a:outerShdw>
                </a:effectLst>
              </a:rPr>
              <a:t>Problem and </a:t>
            </a:r>
            <a:r>
              <a:rPr lang="en-US" altLang="zh-CN" sz="2400" dirty="0" smtClean="0">
                <a:effectLst>
                  <a:outerShdw blurRad="38100" dist="38100" dir="2700000" algn="tl">
                    <a:srgbClr val="000000">
                      <a:alpha val="43137"/>
                    </a:srgbClr>
                  </a:outerShdw>
                </a:effectLst>
              </a:rPr>
              <a:t>Challenge: </a:t>
            </a:r>
            <a:r>
              <a:rPr lang="en-US" altLang="zh-CN" dirty="0" smtClean="0">
                <a:effectLst>
                  <a:outerShdw blurRad="38100" dist="38100" dir="2700000" algn="tl">
                    <a:srgbClr val="000000">
                      <a:alpha val="43137"/>
                    </a:srgbClr>
                  </a:outerShdw>
                </a:effectLst>
              </a:rPr>
              <a:t>Customer </a:t>
            </a:r>
            <a:r>
              <a:rPr lang="en-US" altLang="zh-CN" dirty="0">
                <a:effectLst>
                  <a:outerShdw blurRad="38100" dist="38100" dir="2700000" algn="tl">
                    <a:srgbClr val="000000">
                      <a:alpha val="43137"/>
                    </a:srgbClr>
                  </a:outerShdw>
                </a:effectLst>
              </a:rPr>
              <a:t>Participation in Grid Operation, Control and Reliability</a:t>
            </a:r>
          </a:p>
        </p:txBody>
      </p:sp>
      <p:sp>
        <p:nvSpPr>
          <p:cNvPr id="3" name="Content Placeholder 2"/>
          <p:cNvSpPr>
            <a:spLocks noGrp="1"/>
          </p:cNvSpPr>
          <p:nvPr>
            <p:ph idx="4294967295"/>
          </p:nvPr>
        </p:nvSpPr>
        <p:spPr>
          <a:xfrm>
            <a:off x="0" y="1828800"/>
            <a:ext cx="8229600" cy="4267200"/>
          </a:xfrm>
        </p:spPr>
        <p:txBody>
          <a:bodyPr/>
          <a:lstStyle/>
          <a:p>
            <a:pPr lvl="1"/>
            <a:endParaRPr lang="en-US" dirty="0" smtClean="0"/>
          </a:p>
          <a:p>
            <a:endParaRPr lang="en-US" sz="1400" dirty="0"/>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159916" y="1293265"/>
            <a:ext cx="4622426" cy="239766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矩形 4"/>
          <p:cNvSpPr/>
          <p:nvPr/>
        </p:nvSpPr>
        <p:spPr>
          <a:xfrm>
            <a:off x="338400" y="3863398"/>
            <a:ext cx="8265459" cy="2246769"/>
          </a:xfrm>
          <a:prstGeom prst="rect">
            <a:avLst/>
          </a:prstGeom>
        </p:spPr>
        <p:txBody>
          <a:bodyPr wrap="square">
            <a:spAutoFit/>
          </a:bodyPr>
          <a:lstStyle/>
          <a:p>
            <a:pPr marL="685800" indent="-285750">
              <a:buFont typeface="Wingdings" panose="05000000000000000000" pitchFamily="2" charset="2"/>
              <a:buChar char="l"/>
            </a:pPr>
            <a:r>
              <a:rPr lang="en-US" altLang="zh-CN" sz="2000" dirty="0">
                <a:latin typeface="Calibri" panose="020F0502020204030204" pitchFamily="34" charset="0"/>
              </a:rPr>
              <a:t>Electricity customers have the opportunity to understand and reduce their energy use. </a:t>
            </a:r>
          </a:p>
          <a:p>
            <a:pPr marL="685800" indent="-285750">
              <a:buFont typeface="Wingdings" panose="05000000000000000000" pitchFamily="2" charset="2"/>
              <a:buChar char="l"/>
            </a:pPr>
            <a:r>
              <a:rPr lang="en-US" altLang="zh-CN" sz="2000" dirty="0">
                <a:latin typeface="Calibri" panose="020F0502020204030204" pitchFamily="34" charset="0"/>
              </a:rPr>
              <a:t>If properly utilized, significant benefits will be achievable in power system operation, control and reliability. </a:t>
            </a:r>
          </a:p>
          <a:p>
            <a:pPr marL="1085850" lvl="1" indent="-285750">
              <a:buFont typeface="Wingdings" panose="05000000000000000000" pitchFamily="2" charset="2"/>
              <a:buChar char="l"/>
            </a:pPr>
            <a:r>
              <a:rPr lang="en-US" altLang="zh-CN" sz="2000" dirty="0">
                <a:latin typeface="Calibri" panose="020F0502020204030204" pitchFamily="34" charset="0"/>
              </a:rPr>
              <a:t>Peak shaving, load shaping, reduction in capital-intensive peak unit installation, reduction in transmission congestion, increased system reliability</a:t>
            </a:r>
          </a:p>
        </p:txBody>
      </p:sp>
      <p:sp>
        <p:nvSpPr>
          <p:cNvPr id="9" name="文本框 8"/>
          <p:cNvSpPr txBox="1"/>
          <p:nvPr/>
        </p:nvSpPr>
        <p:spPr>
          <a:xfrm>
            <a:off x="338400" y="3315629"/>
            <a:ext cx="2188420" cy="523220"/>
          </a:xfrm>
          <a:prstGeom prst="rect">
            <a:avLst/>
          </a:prstGeom>
          <a:noFill/>
        </p:spPr>
        <p:txBody>
          <a:bodyPr wrap="none" rtlCol="0">
            <a:spAutoFit/>
          </a:bodyPr>
          <a:lstStyle/>
          <a:p>
            <a:r>
              <a:rPr lang="en-US" altLang="zh-CN" sz="2800" b="1" i="1" dirty="0" smtClean="0">
                <a:solidFill>
                  <a:srgbClr val="0070C0"/>
                </a:solidFill>
                <a:latin typeface="Calibri" panose="020F0502020204030204" pitchFamily="34" charset="0"/>
              </a:rPr>
              <a:t>Data analysis</a:t>
            </a:r>
            <a:endParaRPr lang="zh-CN" altLang="en-US" sz="2800" b="1" i="1" dirty="0">
              <a:solidFill>
                <a:srgbClr val="0070C0"/>
              </a:solidFill>
              <a:latin typeface="Calibri" panose="020F0502020204030204" pitchFamily="34" charset="0"/>
            </a:endParaRPr>
          </a:p>
        </p:txBody>
      </p:sp>
    </p:spTree>
    <p:extLst>
      <p:ext uri="{BB962C8B-B14F-4D97-AF65-F5344CB8AC3E}">
        <p14:creationId xmlns:p14="http://schemas.microsoft.com/office/powerpoint/2010/main" xmlns="" val="392834102"/>
      </p:ext>
    </p:extLst>
  </p:cSld>
  <p:clrMapOvr>
    <a:masterClrMapping/>
  </p:clrMapOvr>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Problem and Challenge:</a:t>
            </a:r>
            <a:br>
              <a:rPr lang="en-US" sz="2400" dirty="0" smtClean="0"/>
            </a:br>
            <a:r>
              <a:rPr lang="en-US" altLang="zh-CN" dirty="0" smtClean="0"/>
              <a:t>Customer Satisfaction</a:t>
            </a:r>
            <a:endParaRPr lang="en-US" dirty="0"/>
          </a:p>
        </p:txBody>
      </p:sp>
      <p:pic>
        <p:nvPicPr>
          <p:cNvPr id="1026" name="Picture 2" descr="http://www.matlabprojects.com/image/data/MATLAB-Project-Categories/DELIBERS-Customer-Satisfaction.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778716" y="1165924"/>
            <a:ext cx="2268787" cy="3065929"/>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http://www.fortnightly.com/sites/default/files/styles/story_large/public/1301-FEA4.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71954" y="1576058"/>
            <a:ext cx="3881385" cy="2245659"/>
          </a:xfrm>
          <a:prstGeom prst="rect">
            <a:avLst/>
          </a:prstGeom>
          <a:noFill/>
          <a:extLst>
            <a:ext uri="{909E8E84-426E-40DD-AFC4-6F175D3DCCD1}">
              <a14:hiddenFill xmlns:a14="http://schemas.microsoft.com/office/drawing/2010/main" xmlns="">
                <a:solidFill>
                  <a:srgbClr val="FFFFFF"/>
                </a:solidFill>
              </a14:hiddenFill>
            </a:ext>
          </a:extLst>
        </p:spPr>
      </p:pic>
      <p:sp>
        <p:nvSpPr>
          <p:cNvPr id="8" name="文本框 7"/>
          <p:cNvSpPr txBox="1"/>
          <p:nvPr/>
        </p:nvSpPr>
        <p:spPr>
          <a:xfrm>
            <a:off x="338400" y="3839134"/>
            <a:ext cx="2188420" cy="523220"/>
          </a:xfrm>
          <a:prstGeom prst="rect">
            <a:avLst/>
          </a:prstGeom>
          <a:noFill/>
        </p:spPr>
        <p:txBody>
          <a:bodyPr wrap="none" rtlCol="0">
            <a:spAutoFit/>
          </a:bodyPr>
          <a:lstStyle/>
          <a:p>
            <a:r>
              <a:rPr lang="en-US" altLang="zh-CN" sz="2800" b="1" i="1" dirty="0" smtClean="0">
                <a:solidFill>
                  <a:srgbClr val="0070C0"/>
                </a:solidFill>
                <a:latin typeface="Calibri" panose="020F0502020204030204" pitchFamily="34" charset="0"/>
              </a:rPr>
              <a:t>Data analysis</a:t>
            </a:r>
            <a:endParaRPr lang="zh-CN" altLang="en-US" sz="2800" b="1" i="1" dirty="0">
              <a:solidFill>
                <a:srgbClr val="0070C0"/>
              </a:solidFill>
              <a:latin typeface="Calibri" panose="020F0502020204030204" pitchFamily="34" charset="0"/>
            </a:endParaRPr>
          </a:p>
        </p:txBody>
      </p:sp>
      <p:sp>
        <p:nvSpPr>
          <p:cNvPr id="9" name="Content Placeholder 2"/>
          <p:cNvSpPr>
            <a:spLocks noGrp="1"/>
          </p:cNvSpPr>
          <p:nvPr>
            <p:ph idx="1"/>
          </p:nvPr>
        </p:nvSpPr>
        <p:spPr>
          <a:xfrm>
            <a:off x="381000" y="4281671"/>
            <a:ext cx="8229600" cy="2132575"/>
          </a:xfrm>
        </p:spPr>
        <p:txBody>
          <a:bodyPr/>
          <a:lstStyle/>
          <a:p>
            <a:r>
              <a:rPr lang="en-US" sz="2200" b="0" dirty="0" smtClean="0">
                <a:latin typeface="Calibri" panose="020F0502020204030204" pitchFamily="34" charset="0"/>
              </a:rPr>
              <a:t>Customer satisfaction is in the heart of power system developments</a:t>
            </a:r>
          </a:p>
          <a:p>
            <a:r>
              <a:rPr lang="en-US" sz="2200" b="0" dirty="0" smtClean="0">
                <a:latin typeface="Calibri" panose="020F0502020204030204" pitchFamily="34" charset="0"/>
              </a:rPr>
              <a:t>Power system reliability is met to guarantee generation adequacy and supply the customers with no interruption in the electricity supply</a:t>
            </a:r>
          </a:p>
          <a:p>
            <a:r>
              <a:rPr lang="en-US" sz="2200" b="0" dirty="0" smtClean="0">
                <a:latin typeface="Calibri" panose="020F0502020204030204" pitchFamily="34" charset="0"/>
              </a:rPr>
              <a:t>The current digital age calls for enhanced power quality</a:t>
            </a:r>
          </a:p>
        </p:txBody>
      </p:sp>
    </p:spTree>
    <p:extLst>
      <p:ext uri="{BB962C8B-B14F-4D97-AF65-F5344CB8AC3E}">
        <p14:creationId xmlns:p14="http://schemas.microsoft.com/office/powerpoint/2010/main" xmlns="" val="1847236194"/>
      </p:ext>
    </p:extLst>
  </p:cSld>
  <p:clrMapOvr>
    <a:masterClrMapping/>
  </p:clrMapOvr>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Problem and Challenge:</a:t>
            </a:r>
            <a:br>
              <a:rPr lang="en-US" sz="2400" dirty="0" smtClean="0"/>
            </a:br>
            <a:r>
              <a:rPr lang="en-US" altLang="zh-CN" dirty="0"/>
              <a:t>Asset M</a:t>
            </a:r>
            <a:r>
              <a:rPr lang="en-US" altLang="zh-CN" dirty="0" smtClean="0"/>
              <a:t>anagement</a:t>
            </a:r>
            <a:endParaRPr lang="en-US" dirty="0"/>
          </a:p>
        </p:txBody>
      </p:sp>
      <p:sp>
        <p:nvSpPr>
          <p:cNvPr id="8" name="文本框 7"/>
          <p:cNvSpPr txBox="1"/>
          <p:nvPr/>
        </p:nvSpPr>
        <p:spPr>
          <a:xfrm>
            <a:off x="338400" y="3691216"/>
            <a:ext cx="2188420" cy="523220"/>
          </a:xfrm>
          <a:prstGeom prst="rect">
            <a:avLst/>
          </a:prstGeom>
          <a:noFill/>
        </p:spPr>
        <p:txBody>
          <a:bodyPr wrap="none" rtlCol="0">
            <a:spAutoFit/>
          </a:bodyPr>
          <a:lstStyle/>
          <a:p>
            <a:r>
              <a:rPr lang="en-US" altLang="zh-CN" sz="2800" b="1" i="1" dirty="0" smtClean="0">
                <a:solidFill>
                  <a:srgbClr val="0070C0"/>
                </a:solidFill>
                <a:latin typeface="Calibri" panose="020F0502020204030204" pitchFamily="34" charset="0"/>
              </a:rPr>
              <a:t>Data analysis</a:t>
            </a:r>
            <a:endParaRPr lang="zh-CN" altLang="en-US" sz="2800" b="1" i="1" dirty="0">
              <a:solidFill>
                <a:srgbClr val="0070C0"/>
              </a:solidFill>
              <a:latin typeface="Calibri" panose="020F0502020204030204" pitchFamily="34" charset="0"/>
            </a:endParaRPr>
          </a:p>
        </p:txBody>
      </p:sp>
      <p:sp>
        <p:nvSpPr>
          <p:cNvPr id="9" name="Content Placeholder 2"/>
          <p:cNvSpPr>
            <a:spLocks noGrp="1"/>
          </p:cNvSpPr>
          <p:nvPr>
            <p:ph idx="1"/>
          </p:nvPr>
        </p:nvSpPr>
        <p:spPr>
          <a:xfrm>
            <a:off x="338400" y="4214436"/>
            <a:ext cx="8229600" cy="2132575"/>
          </a:xfrm>
        </p:spPr>
        <p:txBody>
          <a:bodyPr/>
          <a:lstStyle/>
          <a:p>
            <a:r>
              <a:rPr lang="en-US" sz="2200" b="0" dirty="0">
                <a:latin typeface="Calibri" panose="020F0502020204030204" pitchFamily="34" charset="0"/>
              </a:rPr>
              <a:t>Timely maintenance of the aging power system infrastructure </a:t>
            </a:r>
          </a:p>
          <a:p>
            <a:r>
              <a:rPr lang="en-US" sz="2200" b="0" dirty="0">
                <a:latin typeface="Calibri" panose="020F0502020204030204" pitchFamily="34" charset="0"/>
              </a:rPr>
              <a:t>Prevent unintended equipment outages and keep the system running with no interruption</a:t>
            </a:r>
          </a:p>
          <a:p>
            <a:r>
              <a:rPr lang="en-US" sz="2200" b="0" dirty="0">
                <a:latin typeface="Calibri" panose="020F0502020204030204" pitchFamily="34" charset="0"/>
              </a:rPr>
              <a:t>Prevailing operation and economical constraints </a:t>
            </a:r>
          </a:p>
          <a:p>
            <a:pPr lvl="1"/>
            <a:r>
              <a:rPr lang="en-US" sz="2000" b="0" dirty="0" smtClean="0">
                <a:latin typeface="Calibri" panose="020F0502020204030204" pitchFamily="34" charset="0"/>
              </a:rPr>
              <a:t>Budget limitation, labor restrictions and customer </a:t>
            </a:r>
            <a:r>
              <a:rPr lang="en-US" sz="2000" b="0" dirty="0">
                <a:latin typeface="Calibri" panose="020F0502020204030204" pitchFamily="34" charset="0"/>
              </a:rPr>
              <a:t>interruption costs.</a:t>
            </a:r>
          </a:p>
        </p:txBody>
      </p:sp>
      <p:pic>
        <p:nvPicPr>
          <p:cNvPr id="7" name="Picture 2" descr="http://www.energy.siemens.com/co/pool/hq/services/power-transmission-distribution/asset-services/images/Asset%20Management%20pyramid.jpg?_=136026132465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142391" y="1149693"/>
            <a:ext cx="4783018" cy="268944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787638527"/>
      </p:ext>
    </p:extLst>
  </p:cSld>
  <p:clrMapOvr>
    <a:masterClrMapping/>
  </p:clrMapOvr>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a:spLocks noGrp="1"/>
          </p:cNvSpPr>
          <p:nvPr>
            <p:ph idx="1"/>
          </p:nvPr>
        </p:nvSpPr>
        <p:spPr>
          <a:xfrm>
            <a:off x="381000" y="3300036"/>
            <a:ext cx="8229600" cy="2132575"/>
          </a:xfrm>
        </p:spPr>
        <p:txBody>
          <a:bodyPr/>
          <a:lstStyle/>
          <a:p>
            <a:r>
              <a:rPr lang="en-US" altLang="zh-CN" sz="2000" dirty="0"/>
              <a:t>Residential consumers use more than one third of the total energy consumed in the United States</a:t>
            </a:r>
          </a:p>
          <a:p>
            <a:r>
              <a:rPr lang="en-US" altLang="zh-CN" sz="2000" dirty="0"/>
              <a:t>Smart homes and buildings:</a:t>
            </a:r>
          </a:p>
          <a:p>
            <a:pPr lvl="1"/>
            <a:r>
              <a:rPr lang="en-US" altLang="zh-CN" sz="2000" dirty="0">
                <a:latin typeface="Calibri" panose="020F0502020204030204" pitchFamily="34" charset="0"/>
              </a:rPr>
              <a:t>Enhanced conservation levels, lowered greenhouse gas emissions, lowered stress level on congested transmission lines. </a:t>
            </a:r>
          </a:p>
          <a:p>
            <a:r>
              <a:rPr lang="en-US" altLang="zh-CN" sz="2000" dirty="0"/>
              <a:t>The financial incentives offered to consumers, who would consider load scheduling strategies according to real-time electricity prices, is the most momentous driver for adjusting consumption habits.</a:t>
            </a:r>
          </a:p>
        </p:txBody>
      </p:sp>
      <p:sp>
        <p:nvSpPr>
          <p:cNvPr id="2" name="Title 1"/>
          <p:cNvSpPr>
            <a:spLocks noGrp="1"/>
          </p:cNvSpPr>
          <p:nvPr>
            <p:ph type="title"/>
          </p:nvPr>
        </p:nvSpPr>
        <p:spPr/>
        <p:txBody>
          <a:bodyPr/>
          <a:lstStyle/>
          <a:p>
            <a:r>
              <a:rPr lang="en-US" sz="2400" dirty="0" smtClean="0"/>
              <a:t>Problem and Challenge:</a:t>
            </a:r>
            <a:br>
              <a:rPr lang="en-US" sz="2400" dirty="0" smtClean="0"/>
            </a:br>
            <a:r>
              <a:rPr lang="en-US" altLang="zh-CN" dirty="0" smtClean="0"/>
              <a:t>Smart Homes and Smart Buildings</a:t>
            </a:r>
            <a:endParaRPr lang="en-US" dirty="0"/>
          </a:p>
        </p:txBody>
      </p:sp>
      <p:sp>
        <p:nvSpPr>
          <p:cNvPr id="8" name="文本框 7"/>
          <p:cNvSpPr txBox="1"/>
          <p:nvPr/>
        </p:nvSpPr>
        <p:spPr>
          <a:xfrm>
            <a:off x="338400" y="2763373"/>
            <a:ext cx="2188420" cy="523220"/>
          </a:xfrm>
          <a:prstGeom prst="rect">
            <a:avLst/>
          </a:prstGeom>
          <a:noFill/>
        </p:spPr>
        <p:txBody>
          <a:bodyPr wrap="none" rtlCol="0">
            <a:spAutoFit/>
          </a:bodyPr>
          <a:lstStyle/>
          <a:p>
            <a:r>
              <a:rPr lang="en-US" altLang="zh-CN" sz="2800" b="1" i="1" dirty="0" smtClean="0">
                <a:solidFill>
                  <a:srgbClr val="0070C0"/>
                </a:solidFill>
                <a:latin typeface="Calibri" panose="020F0502020204030204" pitchFamily="34" charset="0"/>
              </a:rPr>
              <a:t>Data analysis</a:t>
            </a:r>
            <a:endParaRPr lang="zh-CN" altLang="en-US" sz="2800" b="1" i="1" dirty="0">
              <a:solidFill>
                <a:srgbClr val="0070C0"/>
              </a:solidFill>
              <a:latin typeface="Calibri" panose="020F0502020204030204" pitchFamily="34" charset="0"/>
            </a:endParaRP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804744" y="1071740"/>
            <a:ext cx="3382112" cy="20709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863482035"/>
      </p:ext>
    </p:extLst>
  </p:cSld>
  <p:clrMapOvr>
    <a:masterClrMapping/>
  </p:clrMapOvr>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a:spLocks noGrp="1"/>
          </p:cNvSpPr>
          <p:nvPr>
            <p:ph idx="1"/>
          </p:nvPr>
        </p:nvSpPr>
        <p:spPr>
          <a:xfrm>
            <a:off x="381000" y="3300036"/>
            <a:ext cx="8229600" cy="2132575"/>
          </a:xfrm>
        </p:spPr>
        <p:txBody>
          <a:bodyPr/>
          <a:lstStyle/>
          <a:p>
            <a:r>
              <a:rPr lang="en-US" altLang="zh-CN" sz="2000" dirty="0"/>
              <a:t>PHEVs will replace the traditional fuel powered vehicles in the foreseeable future</a:t>
            </a:r>
          </a:p>
          <a:p>
            <a:r>
              <a:rPr lang="en-US" altLang="zh-CN" sz="2000" dirty="0"/>
              <a:t>The PHEV charging will cause significant load in the power network </a:t>
            </a:r>
          </a:p>
          <a:p>
            <a:r>
              <a:rPr lang="en-US" altLang="zh-CN" sz="2000" dirty="0"/>
              <a:t>PHEVs contain a lot of energy which will only be used during the traffic hour. The energy can be used to reduce the power hour demand as well by serving as the battery reserves. </a:t>
            </a:r>
          </a:p>
          <a:p>
            <a:r>
              <a:rPr lang="en-US" altLang="zh-CN" sz="2000" dirty="0"/>
              <a:t>Optimal PHEV charging, so that the power system will not be overloaded </a:t>
            </a:r>
          </a:p>
        </p:txBody>
      </p:sp>
      <p:sp>
        <p:nvSpPr>
          <p:cNvPr id="2" name="Title 1"/>
          <p:cNvSpPr>
            <a:spLocks noGrp="1"/>
          </p:cNvSpPr>
          <p:nvPr>
            <p:ph type="title"/>
          </p:nvPr>
        </p:nvSpPr>
        <p:spPr/>
        <p:txBody>
          <a:bodyPr/>
          <a:lstStyle/>
          <a:p>
            <a:r>
              <a:rPr lang="en-US" sz="2400" dirty="0" smtClean="0"/>
              <a:t>Problem and Challenge:</a:t>
            </a:r>
            <a:br>
              <a:rPr lang="en-US" sz="2400" dirty="0" smtClean="0"/>
            </a:br>
            <a:r>
              <a:rPr lang="en-US" altLang="zh-CN" sz="2800" dirty="0"/>
              <a:t>Impact of PHEVs on the </a:t>
            </a:r>
            <a:r>
              <a:rPr lang="en-US" altLang="zh-CN" sz="2800" dirty="0" smtClean="0"/>
              <a:t>Existing Power </a:t>
            </a:r>
            <a:r>
              <a:rPr lang="en-US" altLang="zh-CN" sz="2800" dirty="0"/>
              <a:t>N</a:t>
            </a:r>
            <a:r>
              <a:rPr lang="en-US" altLang="zh-CN" sz="2800" dirty="0" smtClean="0"/>
              <a:t>etwork</a:t>
            </a:r>
            <a:endParaRPr lang="en-US" sz="2800" dirty="0"/>
          </a:p>
        </p:txBody>
      </p:sp>
      <p:sp>
        <p:nvSpPr>
          <p:cNvPr id="8" name="文本框 7"/>
          <p:cNvSpPr txBox="1"/>
          <p:nvPr/>
        </p:nvSpPr>
        <p:spPr>
          <a:xfrm>
            <a:off x="338400" y="2763373"/>
            <a:ext cx="2188420" cy="523220"/>
          </a:xfrm>
          <a:prstGeom prst="rect">
            <a:avLst/>
          </a:prstGeom>
          <a:noFill/>
        </p:spPr>
        <p:txBody>
          <a:bodyPr wrap="none" rtlCol="0">
            <a:spAutoFit/>
          </a:bodyPr>
          <a:lstStyle/>
          <a:p>
            <a:r>
              <a:rPr lang="en-US" altLang="zh-CN" sz="2800" b="1" i="1" dirty="0" smtClean="0">
                <a:solidFill>
                  <a:srgbClr val="0070C0"/>
                </a:solidFill>
              </a:rPr>
              <a:t>Data analysis</a:t>
            </a:r>
            <a:endParaRPr lang="zh-CN" altLang="en-US" sz="2800" b="1" i="1" dirty="0">
              <a:solidFill>
                <a:srgbClr val="0070C0"/>
              </a:solidFill>
            </a:endParaRPr>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976041" y="1156959"/>
            <a:ext cx="5097050" cy="190051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517809101"/>
      </p:ext>
    </p:extLst>
  </p:cSld>
  <p:clrMapOvr>
    <a:masterClrMapping/>
  </p:clrMapOvr>
  <p:transition/>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Problem and Challenge:</a:t>
            </a:r>
            <a:br>
              <a:rPr lang="en-US" sz="2400" dirty="0" smtClean="0"/>
            </a:br>
            <a:r>
              <a:rPr lang="en-US" dirty="0" smtClean="0"/>
              <a:t>Catastrophe Modeling</a:t>
            </a:r>
            <a:endParaRPr lang="en-US" dirty="0"/>
          </a:p>
        </p:txBody>
      </p:sp>
      <p:sp>
        <p:nvSpPr>
          <p:cNvPr id="8" name="文本框 7"/>
          <p:cNvSpPr txBox="1"/>
          <p:nvPr/>
        </p:nvSpPr>
        <p:spPr>
          <a:xfrm>
            <a:off x="338400" y="1260000"/>
            <a:ext cx="3964659" cy="2985433"/>
          </a:xfrm>
          <a:prstGeom prst="rect">
            <a:avLst/>
          </a:prstGeom>
          <a:noFill/>
        </p:spPr>
        <p:txBody>
          <a:bodyPr wrap="square" rtlCol="0">
            <a:spAutoFit/>
          </a:bodyPr>
          <a:lstStyle/>
          <a:p>
            <a:r>
              <a:rPr lang="en-US" altLang="zh-CN" sz="2800" b="1" i="1" dirty="0" smtClean="0">
                <a:solidFill>
                  <a:srgbClr val="0070C0"/>
                </a:solidFill>
                <a:latin typeface="Calibri" panose="020F0502020204030204" pitchFamily="34" charset="0"/>
              </a:rPr>
              <a:t>Data analysis</a:t>
            </a:r>
          </a:p>
          <a:p>
            <a:pPr marL="342900" indent="-342900">
              <a:buFont typeface="Wingdings" panose="05000000000000000000" pitchFamily="2" charset="2"/>
              <a:buChar char="l"/>
            </a:pPr>
            <a:r>
              <a:rPr lang="en-US" altLang="zh-CN" sz="2200" dirty="0">
                <a:latin typeface="Calibri" panose="020F0502020204030204" pitchFamily="34" charset="0"/>
              </a:rPr>
              <a:t>If we model the catastrophe and provide detailed plans for the workforces and resources before the catastrophe, the power system can be recovered much quicker. </a:t>
            </a:r>
          </a:p>
          <a:p>
            <a:endParaRPr lang="zh-CN" altLang="en-US" sz="2800" b="1" i="1" dirty="0">
              <a:solidFill>
                <a:srgbClr val="0070C0"/>
              </a:solidFill>
            </a:endParaRPr>
          </a:p>
        </p:txBody>
      </p:sp>
      <p:pic>
        <p:nvPicPr>
          <p:cNvPr id="7" name="Picture 2" descr="http://daniellesabai1.files.wordpress.com/2011/03/hokusai-catastrophe-japonc2a9plantu-lemonde-1024x660.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40" t="3600"/>
          <a:stretch/>
        </p:blipFill>
        <p:spPr bwMode="auto">
          <a:xfrm>
            <a:off x="4166468" y="1219659"/>
            <a:ext cx="4547226" cy="2824169"/>
          </a:xfrm>
          <a:prstGeom prst="rect">
            <a:avLst/>
          </a:prstGeom>
          <a:noFill/>
          <a:extLst>
            <a:ext uri="{909E8E84-426E-40DD-AFC4-6F175D3DCCD1}">
              <a14:hiddenFill xmlns:a14="http://schemas.microsoft.com/office/drawing/2010/main" xmlns="">
                <a:solidFill>
                  <a:srgbClr val="FFFFFF"/>
                </a:solidFill>
              </a14:hiddenFill>
            </a:ext>
          </a:extLst>
        </p:spPr>
      </p:pic>
      <p:sp>
        <p:nvSpPr>
          <p:cNvPr id="5" name="矩形 4"/>
          <p:cNvSpPr/>
          <p:nvPr/>
        </p:nvSpPr>
        <p:spPr>
          <a:xfrm>
            <a:off x="381000" y="4084169"/>
            <a:ext cx="8229600" cy="2195986"/>
          </a:xfrm>
          <a:prstGeom prst="rect">
            <a:avLst/>
          </a:prstGeom>
        </p:spPr>
        <p:txBody>
          <a:bodyPr wrap="square">
            <a:spAutoFit/>
          </a:bodyPr>
          <a:lstStyle/>
          <a:p>
            <a:pPr marL="400050" lvl="0" indent="-342900" eaLnBrk="0" fontAlgn="base" hangingPunct="0">
              <a:lnSpc>
                <a:spcPct val="95000"/>
              </a:lnSpc>
              <a:spcBef>
                <a:spcPct val="25000"/>
              </a:spcBef>
              <a:spcAft>
                <a:spcPct val="15000"/>
              </a:spcAft>
              <a:buClr>
                <a:srgbClr val="1F497D"/>
              </a:buClr>
              <a:buSzPct val="75000"/>
              <a:buFont typeface="Wingdings" pitchFamily="2" charset="2"/>
              <a:buChar char="l"/>
            </a:pPr>
            <a:r>
              <a:rPr lang="en-US" altLang="zh-CN" sz="2200" kern="0" dirty="0">
                <a:solidFill>
                  <a:prstClr val="black"/>
                </a:solidFill>
                <a:latin typeface="Calibri" panose="020F0502020204030204" pitchFamily="34" charset="0"/>
                <a:ea typeface="ＭＳ Ｐゴシック" charset="0"/>
              </a:rPr>
              <a:t>This requires two types of analytic researches. </a:t>
            </a:r>
          </a:p>
          <a:p>
            <a:pPr marL="800100" lvl="1" indent="-285750" eaLnBrk="0" fontAlgn="base" hangingPunct="0">
              <a:spcBef>
                <a:spcPct val="0"/>
              </a:spcBef>
              <a:spcAft>
                <a:spcPct val="25000"/>
              </a:spcAft>
              <a:buClr>
                <a:srgbClr val="1F497D"/>
              </a:buClr>
              <a:buFontTx/>
              <a:buChar char="–"/>
            </a:pPr>
            <a:r>
              <a:rPr lang="en-US" altLang="zh-CN" kern="0" dirty="0">
                <a:solidFill>
                  <a:prstClr val="black"/>
                </a:solidFill>
                <a:latin typeface="Calibri" panose="020F0502020204030204" pitchFamily="34" charset="0"/>
                <a:ea typeface="ＭＳ Ｐゴシック" charset="0"/>
              </a:rPr>
              <a:t>First, how to model and predict the catastrophe based on the weather information. Some fast learning algorithms are needed from past experiences. </a:t>
            </a:r>
          </a:p>
          <a:p>
            <a:pPr marL="800100" lvl="1" indent="-285750" eaLnBrk="0" fontAlgn="base" hangingPunct="0">
              <a:spcBef>
                <a:spcPct val="0"/>
              </a:spcBef>
              <a:spcAft>
                <a:spcPct val="25000"/>
              </a:spcAft>
              <a:buClr>
                <a:srgbClr val="1F497D"/>
              </a:buClr>
              <a:buFontTx/>
              <a:buChar char="–"/>
            </a:pPr>
            <a:r>
              <a:rPr lang="en-US" altLang="zh-CN" kern="0" dirty="0">
                <a:solidFill>
                  <a:prstClr val="black"/>
                </a:solidFill>
                <a:latin typeface="Calibri" panose="020F0502020204030204" pitchFamily="34" charset="0"/>
                <a:ea typeface="ＭＳ Ｐゴシック" charset="0"/>
              </a:rPr>
              <a:t>Second, with different catastrophe level, how to design the corresponding plans. This can be modeled mathematically as Recourse, which optimizes different plans with different level of natural disasters, respectively</a:t>
            </a:r>
          </a:p>
        </p:txBody>
      </p:sp>
    </p:spTree>
    <p:extLst>
      <p:ext uri="{BB962C8B-B14F-4D97-AF65-F5344CB8AC3E}">
        <p14:creationId xmlns:p14="http://schemas.microsoft.com/office/powerpoint/2010/main" xmlns="" val="1998224703"/>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a:spLocks/>
          </p:cNvSpPr>
          <p:nvPr/>
        </p:nvSpPr>
        <p:spPr bwMode="auto">
          <a:xfrm>
            <a:off x="381000" y="333375"/>
            <a:ext cx="8305800" cy="581025"/>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ctr" rtl="0" eaLnBrk="0" fontAlgn="base" hangingPunct="0">
              <a:lnSpc>
                <a:spcPct val="85000"/>
              </a:lnSpc>
              <a:spcBef>
                <a:spcPct val="0"/>
              </a:spcBef>
              <a:spcAft>
                <a:spcPct val="0"/>
              </a:spcAft>
              <a:defRPr sz="3200" b="1" i="1">
                <a:solidFill>
                  <a:srgbClr val="0070C0"/>
                </a:solidFill>
                <a:effectLst>
                  <a:outerShdw blurRad="38100" dist="38100" dir="2700000" algn="tl">
                    <a:srgbClr val="C0C0C0"/>
                  </a:outerShdw>
                </a:effectLst>
                <a:latin typeface="Cambria" panose="02040503050406030204" pitchFamily="18" charset="0"/>
                <a:ea typeface="ＭＳ Ｐゴシック" charset="0"/>
                <a:cs typeface="Cambria" panose="02040503050406030204" pitchFamily="18" charset="0"/>
              </a:defRPr>
            </a:lvl1pPr>
            <a:lvl2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2pPr>
            <a:lvl3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3pPr>
            <a:lvl4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4pPr>
            <a:lvl5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5pPr>
            <a:lvl6pPr marL="4572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6pPr>
            <a:lvl7pPr marL="9144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7pPr>
            <a:lvl8pPr marL="13716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8pPr>
            <a:lvl9pPr marL="18288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9pPr>
          </a:lstStyle>
          <a:p>
            <a:pPr eaLnBrk="1" hangingPunct="1"/>
            <a:r>
              <a:rPr lang="en-US" altLang="zh-CN" dirty="0">
                <a:ea typeface="MS PGothic" pitchFamily="34" charset="-128"/>
              </a:rPr>
              <a:t>Smart Energy Subsystem</a:t>
            </a:r>
            <a:endParaRPr lang="zh-CN" altLang="en-US" kern="0" dirty="0" smtClean="0"/>
          </a:p>
        </p:txBody>
      </p:sp>
      <p:sp>
        <p:nvSpPr>
          <p:cNvPr id="17410" name="Content Placeholder 2"/>
          <p:cNvSpPr>
            <a:spLocks noGrp="1"/>
          </p:cNvSpPr>
          <p:nvPr>
            <p:ph sz="quarter" idx="4294967295"/>
          </p:nvPr>
        </p:nvSpPr>
        <p:spPr>
          <a:xfrm>
            <a:off x="152400" y="1143000"/>
            <a:ext cx="8629650" cy="5043488"/>
          </a:xfrm>
          <a:prstGeom prst="rect">
            <a:avLst/>
          </a:prstGeom>
        </p:spPr>
        <p:txBody>
          <a:bodyPr/>
          <a:lstStyle/>
          <a:p>
            <a:pPr eaLnBrk="1" hangingPunct="1"/>
            <a:endParaRPr lang="en-US" altLang="zh-CN" dirty="0">
              <a:latin typeface="Calibri" charset="0"/>
              <a:ea typeface="MS PGothic" charset="0"/>
            </a:endParaRPr>
          </a:p>
        </p:txBody>
      </p:sp>
      <p:sp>
        <p:nvSpPr>
          <p:cNvPr id="17412" name="TextBox 5"/>
          <p:cNvSpPr txBox="1">
            <a:spLocks noChangeArrowheads="1"/>
          </p:cNvSpPr>
          <p:nvPr/>
        </p:nvSpPr>
        <p:spPr bwMode="auto">
          <a:xfrm>
            <a:off x="1069975" y="1492250"/>
            <a:ext cx="1841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endParaRPr lang="zh-CN" sz="1800"/>
          </a:p>
        </p:txBody>
      </p:sp>
      <p:grpSp>
        <p:nvGrpSpPr>
          <p:cNvPr id="2" name="组合 1"/>
          <p:cNvGrpSpPr/>
          <p:nvPr/>
        </p:nvGrpSpPr>
        <p:grpSpPr>
          <a:xfrm>
            <a:off x="1639674" y="1712988"/>
            <a:ext cx="5759877" cy="4473499"/>
            <a:chOff x="1639674" y="1712988"/>
            <a:chExt cx="5759877" cy="4473499"/>
          </a:xfrm>
        </p:grpSpPr>
        <p:pic>
          <p:nvPicPr>
            <p:cNvPr id="8" name="Picture 2"/>
            <p:cNvPicPr>
              <a:picLocks noChangeAspect="1" noChangeArrowheads="1"/>
            </p:cNvPicPr>
            <p:nvPr/>
          </p:nvPicPr>
          <p:blipFill>
            <a:blip r:embed="rId2" cstate="print"/>
            <a:srcRect/>
            <a:stretch>
              <a:fillRect/>
            </a:stretch>
          </p:blipFill>
          <p:spPr bwMode="auto">
            <a:xfrm>
              <a:off x="1744449" y="1712988"/>
              <a:ext cx="5655102" cy="3903511"/>
            </a:xfrm>
            <a:prstGeom prst="rect">
              <a:avLst/>
            </a:prstGeom>
            <a:noFill/>
            <a:ln w="9525">
              <a:noFill/>
              <a:miter lim="800000"/>
              <a:headEnd/>
              <a:tailEnd/>
            </a:ln>
          </p:spPr>
        </p:pic>
        <p:sp>
          <p:nvSpPr>
            <p:cNvPr id="9" name="矩形 8"/>
            <p:cNvSpPr/>
            <p:nvPr/>
          </p:nvSpPr>
          <p:spPr>
            <a:xfrm>
              <a:off x="1639674" y="5817155"/>
              <a:ext cx="5655102" cy="369332"/>
            </a:xfrm>
            <a:prstGeom prst="rect">
              <a:avLst/>
            </a:prstGeom>
          </p:spPr>
          <p:txBody>
            <a:bodyPr wrap="square">
              <a:spAutoFit/>
            </a:bodyPr>
            <a:lstStyle/>
            <a:p>
              <a:pPr algn="ctr" fontAlgn="base">
                <a:spcBef>
                  <a:spcPct val="20000"/>
                </a:spcBef>
                <a:spcAft>
                  <a:spcPct val="0"/>
                </a:spcAft>
              </a:pPr>
              <a:r>
                <a:rPr lang="en-US" altLang="zh-CN" b="1" dirty="0" smtClean="0">
                  <a:solidFill>
                    <a:prstClr val="black"/>
                  </a:solidFill>
                  <a:latin typeface="Cambria" panose="02040503050406030204" pitchFamily="18" charset="0"/>
                </a:rPr>
                <a:t>Fig. 8 </a:t>
              </a:r>
              <a:r>
                <a:rPr lang="en-US" altLang="zh-CN" b="1" dirty="0">
                  <a:solidFill>
                    <a:prstClr val="black"/>
                  </a:solidFill>
                  <a:latin typeface="Cambria" panose="02040503050406030204" pitchFamily="18" charset="0"/>
                </a:rPr>
                <a:t>E</a:t>
              </a:r>
              <a:r>
                <a:rPr lang="en-US" altLang="zh-CN" b="1" dirty="0" smtClean="0">
                  <a:solidFill>
                    <a:prstClr val="black"/>
                  </a:solidFill>
                  <a:latin typeface="Cambria" panose="02040503050406030204" pitchFamily="18" charset="0"/>
                </a:rPr>
                <a:t>nergy subsystem in power grid</a:t>
              </a:r>
            </a:p>
          </p:txBody>
        </p:sp>
      </p:grpSp>
      <p:sp>
        <p:nvSpPr>
          <p:cNvPr id="3" name="灯片编号占位符 2"/>
          <p:cNvSpPr>
            <a:spLocks noGrp="1"/>
          </p:cNvSpPr>
          <p:nvPr>
            <p:ph type="sldNum" sz="quarter" idx="11"/>
          </p:nvPr>
        </p:nvSpPr>
        <p:spPr/>
        <p:txBody>
          <a:bodyPr/>
          <a:lstStyle/>
          <a:p>
            <a:pPr>
              <a:defRPr/>
            </a:pPr>
            <a:r>
              <a:rPr lang="en-US" smtClean="0">
                <a:solidFill>
                  <a:srgbClr val="000000"/>
                </a:solidFill>
              </a:rPr>
              <a:t>[</a:t>
            </a:r>
            <a:fld id="{76C16D65-260D-406F-A2BF-AB769FEB7B8A}" type="slidenum">
              <a:rPr lang="en-US" smtClean="0">
                <a:solidFill>
                  <a:srgbClr val="000000"/>
                </a:solidFill>
              </a:rPr>
              <a:pPr>
                <a:defRPr/>
              </a:pPr>
              <a:t>17</a:t>
            </a:fld>
            <a:r>
              <a:rPr lang="en-US" smtClean="0">
                <a:solidFill>
                  <a:srgbClr val="000000"/>
                </a:solidFill>
              </a:rPr>
              <a:t>]</a:t>
            </a:r>
            <a:endParaRPr lang="en-US" dirty="0">
              <a:solidFill>
                <a:srgbClr val="000000"/>
              </a:solidFill>
            </a:endParaRPr>
          </a:p>
        </p:txBody>
      </p:sp>
    </p:spTree>
    <p:extLst>
      <p:ext uri="{BB962C8B-B14F-4D97-AF65-F5344CB8AC3E}">
        <p14:creationId xmlns:p14="http://schemas.microsoft.com/office/powerpoint/2010/main" xmlns="" val="4008955445"/>
      </p:ext>
    </p:extLst>
  </p:cSld>
  <p:clrMapOvr>
    <a:masterClrMapping/>
  </p:clrMapOvr>
  <p:transition/>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4"/>
          <p:cNvSpPr>
            <a:spLocks noGrp="1"/>
          </p:cNvSpPr>
          <p:nvPr>
            <p:ph type="sldNum" sz="quarter" idx="11"/>
          </p:nvPr>
        </p:nvSpPr>
        <p:spPr/>
        <p:txBody>
          <a:bodyPr/>
          <a:lstStyle/>
          <a:p>
            <a:pPr>
              <a:defRPr/>
            </a:pPr>
            <a:fld id="{A45FD141-6F48-4DB0-8ADD-A9FF19E03ACC}" type="slidenum">
              <a:rPr lang="zh-CN" altLang="en-US" smtClean="0">
                <a:solidFill>
                  <a:prstClr val="black">
                    <a:tint val="75000"/>
                  </a:prstClr>
                </a:solidFill>
              </a:rPr>
              <a:pPr>
                <a:defRPr/>
              </a:pPr>
              <a:t>170</a:t>
            </a:fld>
            <a:endParaRPr lang="zh-CN" altLang="en-US">
              <a:solidFill>
                <a:prstClr val="black">
                  <a:tint val="75000"/>
                </a:prstClr>
              </a:solidFill>
            </a:endParaRPr>
          </a:p>
        </p:txBody>
      </p:sp>
      <p:sp>
        <p:nvSpPr>
          <p:cNvPr id="4" name="Title 3"/>
          <p:cNvSpPr>
            <a:spLocks noGrp="1"/>
          </p:cNvSpPr>
          <p:nvPr>
            <p:ph type="title"/>
          </p:nvPr>
        </p:nvSpPr>
        <p:spPr/>
        <p:txBody>
          <a:bodyPr/>
          <a:lstStyle/>
          <a:p>
            <a:r>
              <a:rPr lang="en-US" dirty="0" smtClean="0"/>
              <a:t>Electric Power Analytics Consortium</a:t>
            </a:r>
            <a:endParaRPr lang="en-US" dirty="0"/>
          </a:p>
        </p:txBody>
      </p:sp>
      <p:pic>
        <p:nvPicPr>
          <p:cNvPr id="6" name="Picture 3"/>
          <p:cNvPicPr>
            <a:picLocks noChangeAspect="1" noChangeArrowheads="1"/>
          </p:cNvPicPr>
          <p:nvPr/>
        </p:nvPicPr>
        <p:blipFill>
          <a:blip r:embed="rId2" cstate="print"/>
          <a:srcRect/>
          <a:stretch>
            <a:fillRect/>
          </a:stretch>
        </p:blipFill>
        <p:spPr bwMode="auto">
          <a:xfrm>
            <a:off x="5778359" y="3014326"/>
            <a:ext cx="2249403" cy="3130506"/>
          </a:xfrm>
          <a:prstGeom prst="rect">
            <a:avLst/>
          </a:prstGeom>
          <a:noFill/>
          <a:ln w="9525">
            <a:noFill/>
            <a:miter lim="800000"/>
            <a:headEnd/>
            <a:tailEnd/>
          </a:ln>
        </p:spPr>
      </p:pic>
      <p:sp>
        <p:nvSpPr>
          <p:cNvPr id="2" name="Rectangle 1"/>
          <p:cNvSpPr/>
          <p:nvPr/>
        </p:nvSpPr>
        <p:spPr>
          <a:xfrm>
            <a:off x="338400" y="1260000"/>
            <a:ext cx="8368144" cy="1754326"/>
          </a:xfrm>
          <a:prstGeom prst="rect">
            <a:avLst/>
          </a:prstGeom>
        </p:spPr>
        <p:txBody>
          <a:bodyPr wrap="square">
            <a:spAutoFit/>
          </a:bodyPr>
          <a:lstStyle/>
          <a:p>
            <a:r>
              <a:rPr lang="en-US" sz="2800" b="1" dirty="0" smtClean="0">
                <a:solidFill>
                  <a:srgbClr val="FF0000"/>
                </a:solidFill>
                <a:latin typeface="Cambria" panose="02040503050406030204" pitchFamily="18" charset="0"/>
              </a:rPr>
              <a:t>Goal:</a:t>
            </a:r>
          </a:p>
          <a:p>
            <a:r>
              <a:rPr lang="en-US" sz="2000" dirty="0" smtClean="0">
                <a:latin typeface="Calibri" panose="020F0502020204030204" pitchFamily="34" charset="0"/>
              </a:rPr>
              <a:t>Increase </a:t>
            </a:r>
            <a:r>
              <a:rPr lang="en-US" sz="2000" dirty="0">
                <a:latin typeface="Calibri" panose="020F0502020204030204" pitchFamily="34" charset="0"/>
              </a:rPr>
              <a:t>the university-industry collaborations in solving the existing and future power and energy problems, via development of viable computational techniques and mathematical models and benefiting from the available smart grid big data. </a:t>
            </a:r>
          </a:p>
        </p:txBody>
      </p:sp>
      <p:graphicFrame>
        <p:nvGraphicFramePr>
          <p:cNvPr id="13" name="Content Placeholder 3"/>
          <p:cNvGraphicFramePr>
            <a:graphicFrameLocks/>
          </p:cNvGraphicFramePr>
          <p:nvPr>
            <p:extLst>
              <p:ext uri="{D42A27DB-BD31-4B8C-83A1-F6EECF244321}">
                <p14:modId xmlns:p14="http://schemas.microsoft.com/office/powerpoint/2010/main" xmlns="" val="1665860706"/>
              </p:ext>
            </p:extLst>
          </p:nvPr>
        </p:nvGraphicFramePr>
        <p:xfrm>
          <a:off x="1707329" y="29399046"/>
          <a:ext cx="8382000" cy="46256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3490" name="Picture 2"/>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804321" y="3014326"/>
            <a:ext cx="4508117" cy="298394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603692663"/>
      </p:ext>
    </p:extLst>
  </p:cSld>
  <p:clrMapOvr>
    <a:masterClrMapping/>
  </p:clrMapOvr>
  <p:transition/>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txBox="1">
            <a:spLocks/>
          </p:cNvSpPr>
          <p:nvPr/>
        </p:nvSpPr>
        <p:spPr bwMode="auto">
          <a:xfrm>
            <a:off x="381000" y="333375"/>
            <a:ext cx="8305800" cy="581025"/>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ctr" rtl="0" eaLnBrk="0" fontAlgn="base" hangingPunct="0">
              <a:lnSpc>
                <a:spcPct val="85000"/>
              </a:lnSpc>
              <a:spcBef>
                <a:spcPct val="0"/>
              </a:spcBef>
              <a:spcAft>
                <a:spcPct val="0"/>
              </a:spcAft>
              <a:defRPr sz="3200" b="1" i="1">
                <a:solidFill>
                  <a:srgbClr val="0070C0"/>
                </a:solidFill>
                <a:effectLst>
                  <a:outerShdw blurRad="38100" dist="38100" dir="2700000" algn="tl">
                    <a:srgbClr val="C0C0C0"/>
                  </a:outerShdw>
                </a:effectLst>
                <a:latin typeface="Cambria" panose="02040503050406030204" pitchFamily="18" charset="0"/>
                <a:ea typeface="ＭＳ Ｐゴシック" charset="0"/>
                <a:cs typeface="Cambria" panose="02040503050406030204" pitchFamily="18" charset="0"/>
              </a:defRPr>
            </a:lvl1pPr>
            <a:lvl2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2pPr>
            <a:lvl3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3pPr>
            <a:lvl4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4pPr>
            <a:lvl5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5pPr>
            <a:lvl6pPr marL="4572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6pPr>
            <a:lvl7pPr marL="9144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7pPr>
            <a:lvl8pPr marL="13716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8pPr>
            <a:lvl9pPr marL="18288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9pPr>
          </a:lstStyle>
          <a:p>
            <a:pPr eaLnBrk="1" hangingPunct="1"/>
            <a:r>
              <a:rPr lang="en-US" altLang="zh-CN" dirty="0">
                <a:ea typeface="MS PGothic" pitchFamily="34" charset="-128"/>
              </a:rPr>
              <a:t>Conclusion</a:t>
            </a:r>
            <a:endParaRPr lang="zh-CN" altLang="en-US" kern="0" dirty="0" smtClean="0"/>
          </a:p>
        </p:txBody>
      </p:sp>
      <p:sp>
        <p:nvSpPr>
          <p:cNvPr id="120834" name="Content Placeholder 2"/>
          <p:cNvSpPr>
            <a:spLocks noGrp="1"/>
          </p:cNvSpPr>
          <p:nvPr>
            <p:ph sz="quarter" idx="4294967295"/>
          </p:nvPr>
        </p:nvSpPr>
        <p:spPr>
          <a:xfrm>
            <a:off x="338400" y="1260000"/>
            <a:ext cx="8329611" cy="5043488"/>
          </a:xfrm>
          <a:prstGeom prst="rect">
            <a:avLst/>
          </a:prstGeom>
        </p:spPr>
        <p:txBody>
          <a:bodyPr/>
          <a:lstStyle/>
          <a:p>
            <a:pPr eaLnBrk="1" hangingPunct="1"/>
            <a:r>
              <a:rPr lang="en-US" altLang="zh-CN" dirty="0">
                <a:latin typeface="Cambria" panose="02040503050406030204" pitchFamily="18" charset="0"/>
                <a:ea typeface="MS PGothic" charset="0"/>
              </a:rPr>
              <a:t>The emergence of SG lead a more environmentally-sound future, better power supply services, and eventually revolutionize human</a:t>
            </a:r>
            <a:r>
              <a:rPr lang="en-US" dirty="0">
                <a:latin typeface="Cambria" panose="02040503050406030204" pitchFamily="18" charset="0"/>
                <a:ea typeface="MS PGothic" charset="0"/>
              </a:rPr>
              <a:t>’</a:t>
            </a:r>
            <a:r>
              <a:rPr lang="en-US" altLang="zh-CN" dirty="0">
                <a:latin typeface="Cambria" panose="02040503050406030204" pitchFamily="18" charset="0"/>
                <a:ea typeface="MS PGothic" charset="0"/>
              </a:rPr>
              <a:t>s daily lives</a:t>
            </a:r>
          </a:p>
          <a:p>
            <a:pPr eaLnBrk="1" hangingPunct="1"/>
            <a:r>
              <a:rPr lang="en-US" altLang="zh-CN" dirty="0">
                <a:latin typeface="Cambria" panose="02040503050406030204" pitchFamily="18" charset="0"/>
                <a:ea typeface="MS PGothic" charset="0"/>
              </a:rPr>
              <a:t>We need to explore not only how to improve the power hammer (SG), but also the nails (various functionalities) it can be used on.</a:t>
            </a:r>
          </a:p>
          <a:p>
            <a:pPr eaLnBrk="1" hangingPunct="1"/>
            <a:r>
              <a:rPr lang="en-US" altLang="zh-CN" dirty="0">
                <a:latin typeface="Cambria" panose="02040503050406030204" pitchFamily="18" charset="0"/>
                <a:ea typeface="MS PGothic" charset="0"/>
              </a:rPr>
              <a:t>Bad data injection and many </a:t>
            </a:r>
            <a:r>
              <a:rPr lang="en-US" altLang="zh-CN" dirty="0" smtClean="0">
                <a:latin typeface="Cambria" panose="02040503050406030204" pitchFamily="18" charset="0"/>
                <a:ea typeface="MS PGothic" charset="0"/>
              </a:rPr>
              <a:t>variations</a:t>
            </a:r>
          </a:p>
          <a:p>
            <a:pPr eaLnBrk="1" hangingPunct="1"/>
            <a:r>
              <a:rPr lang="en-US" altLang="zh-CN" dirty="0" smtClean="0">
                <a:latin typeface="Cambria" panose="02040503050406030204" pitchFamily="18" charset="0"/>
                <a:ea typeface="MS PGothic" charset="0"/>
              </a:rPr>
              <a:t>Demand side management and mechanism design</a:t>
            </a:r>
            <a:endParaRPr lang="en-US" altLang="zh-CN" dirty="0">
              <a:latin typeface="Cambria" panose="02040503050406030204" pitchFamily="18" charset="0"/>
              <a:ea typeface="MS PGothic" charset="0"/>
            </a:endParaRPr>
          </a:p>
          <a:p>
            <a:pPr eaLnBrk="1" hangingPunct="1"/>
            <a:r>
              <a:rPr lang="en-US" altLang="zh-CN" dirty="0">
                <a:latin typeface="Cambria" panose="02040503050406030204" pitchFamily="18" charset="0"/>
                <a:ea typeface="MS PGothic" charset="0"/>
              </a:rPr>
              <a:t>So many topics to be formulated</a:t>
            </a:r>
          </a:p>
          <a:p>
            <a:pPr eaLnBrk="1" hangingPunct="1"/>
            <a:r>
              <a:rPr lang="en-US" altLang="zh-CN" dirty="0">
                <a:latin typeface="Cambria" panose="02040503050406030204" pitchFamily="18" charset="0"/>
                <a:ea typeface="MS PGothic" charset="0"/>
              </a:rPr>
              <a:t>Bridge between power community and signal processing/communication society</a:t>
            </a:r>
          </a:p>
        </p:txBody>
      </p:sp>
      <p:sp>
        <p:nvSpPr>
          <p:cNvPr id="4" name="Footer Placeholder 3"/>
          <p:cNvSpPr>
            <a:spLocks noGrp="1"/>
          </p:cNvSpPr>
          <p:nvPr>
            <p:ph type="ftr" sz="quarter" idx="4294967295"/>
          </p:nvPr>
        </p:nvSpPr>
        <p:spPr>
          <a:xfrm>
            <a:off x="0" y="6629400"/>
            <a:ext cx="9144000" cy="228600"/>
          </a:xfrm>
          <a:prstGeom prst="rect">
            <a:avLst/>
          </a:prstGeom>
        </p:spPr>
        <p:txBody>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eaLnBrk="1" hangingPunct="1">
              <a:defRPr/>
            </a:pPr>
            <a:r>
              <a:rPr lang="en-US" altLang="ja-JP" smtClean="0">
                <a:solidFill>
                  <a:schemeClr val="bg1"/>
                </a:solidFill>
                <a:ea typeface="MS Gothic" charset="0"/>
                <a:cs typeface="MS Gothic" charset="0"/>
              </a:rPr>
              <a:t>Wireless Networking, Signal Processing, &amp; Security Lab                            </a:t>
            </a:r>
            <a:fld id="{26A0083B-D621-694C-936F-CC2580A41470}" type="slidenum">
              <a:rPr lang="en-US" altLang="zh-CN" smtClean="0">
                <a:solidFill>
                  <a:schemeClr val="bg1"/>
                </a:solidFill>
                <a:ea typeface="宋体" charset="0"/>
                <a:cs typeface="宋体" charset="0"/>
              </a:rPr>
              <a:pPr eaLnBrk="1" hangingPunct="1">
                <a:defRPr/>
              </a:pPr>
              <a:t>171</a:t>
            </a:fld>
            <a:r>
              <a:rPr lang="en-US" altLang="zh-CN" smtClean="0">
                <a:solidFill>
                  <a:schemeClr val="bg1"/>
                </a:solidFill>
                <a:ea typeface="宋体" charset="0"/>
                <a:cs typeface="宋体" charset="0"/>
              </a:rPr>
              <a:t>                           Dept. of ECE, University of Houston,  </a:t>
            </a:r>
            <a:endParaRPr lang="en-US" altLang="zh-CN" smtClean="0">
              <a:solidFill>
                <a:schemeClr val="bg1"/>
              </a:solidFill>
            </a:endParaRPr>
          </a:p>
        </p:txBody>
      </p:sp>
    </p:spTree>
    <p:extLst>
      <p:ext uri="{BB962C8B-B14F-4D97-AF65-F5344CB8AC3E}">
        <p14:creationId xmlns:p14="http://schemas.microsoft.com/office/powerpoint/2010/main" xmlns="" val="1516389683"/>
      </p:ext>
    </p:extLst>
  </p:cSld>
  <p:clrMapOvr>
    <a:masterClrMapping/>
  </p:clrMapOvr>
  <p:transition/>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Questions and Answers</a:t>
            </a:r>
            <a:endParaRPr lang="zh-CN" altLang="en-US" dirty="0"/>
          </a:p>
        </p:txBody>
      </p:sp>
      <p:sp>
        <p:nvSpPr>
          <p:cNvPr id="5" name="灯片编号占位符 4"/>
          <p:cNvSpPr>
            <a:spLocks noGrp="1"/>
          </p:cNvSpPr>
          <p:nvPr>
            <p:ph type="sldNum" sz="quarter" idx="11"/>
          </p:nvPr>
        </p:nvSpPr>
        <p:spPr/>
        <p:txBody>
          <a:bodyPr/>
          <a:lstStyle/>
          <a:p>
            <a:pPr>
              <a:defRPr/>
            </a:pPr>
            <a:fld id="{A45FD141-6F48-4DB0-8ADD-A9FF19E03ACC}" type="slidenum">
              <a:rPr lang="zh-CN" altLang="en-US" smtClean="0">
                <a:solidFill>
                  <a:prstClr val="black">
                    <a:tint val="75000"/>
                  </a:prstClr>
                </a:solidFill>
              </a:rPr>
              <a:pPr>
                <a:defRPr/>
              </a:pPr>
              <a:t>172</a:t>
            </a:fld>
            <a:endParaRPr lang="zh-CN" altLang="en-US">
              <a:solidFill>
                <a:prstClr val="black">
                  <a:tint val="75000"/>
                </a:prstClr>
              </a:solidFill>
            </a:endParaRPr>
          </a:p>
        </p:txBody>
      </p:sp>
      <p:sp>
        <p:nvSpPr>
          <p:cNvPr id="3" name="矩形 2"/>
          <p:cNvSpPr/>
          <p:nvPr/>
        </p:nvSpPr>
        <p:spPr>
          <a:xfrm>
            <a:off x="1257535" y="5229200"/>
            <a:ext cx="6552728" cy="707886"/>
          </a:xfrm>
          <a:prstGeom prst="rect">
            <a:avLst/>
          </a:prstGeom>
        </p:spPr>
        <p:txBody>
          <a:bodyPr wrap="square">
            <a:spAutoFit/>
          </a:bodyPr>
          <a:lstStyle/>
          <a:p>
            <a:pPr algn="ctr" fontAlgn="auto">
              <a:spcBef>
                <a:spcPts val="0"/>
              </a:spcBef>
              <a:spcAft>
                <a:spcPts val="0"/>
              </a:spcAft>
              <a:defRPr/>
            </a:pPr>
            <a:r>
              <a:rPr lang="en-US" altLang="zh-CN" sz="4000" b="1" i="1" spc="50" dirty="0" smtClean="0">
                <a:ln w="11430"/>
                <a:gradFill>
                  <a:gsLst>
                    <a:gs pos="25000">
                      <a:schemeClr val="accent2">
                        <a:satMod val="155000"/>
                      </a:schemeClr>
                    </a:gs>
                    <a:gs pos="100000">
                      <a:schemeClr val="accent2">
                        <a:shade val="45000"/>
                        <a:satMod val="165000"/>
                      </a:schemeClr>
                    </a:gs>
                  </a:gsLst>
                  <a:lin ang="5400000"/>
                </a:gradFill>
                <a:latin typeface="Calibri" panose="020F0502020204030204" pitchFamily="34" charset="0"/>
                <a:ea typeface="华文新魏" pitchFamily="2" charset="-122"/>
              </a:rPr>
              <a:t>Thank you very much!</a:t>
            </a:r>
            <a:endParaRPr lang="en-US" altLang="zh-CN" sz="4000" b="1" i="1" spc="50" dirty="0">
              <a:ln w="11430"/>
              <a:gradFill>
                <a:gsLst>
                  <a:gs pos="25000">
                    <a:schemeClr val="accent2">
                      <a:satMod val="155000"/>
                    </a:schemeClr>
                  </a:gs>
                  <a:gs pos="100000">
                    <a:schemeClr val="accent2">
                      <a:shade val="45000"/>
                      <a:satMod val="165000"/>
                    </a:schemeClr>
                  </a:gs>
                </a:gsLst>
                <a:lin ang="5400000"/>
              </a:gradFill>
              <a:latin typeface="Calibri" panose="020F0502020204030204" pitchFamily="34" charset="0"/>
              <a:ea typeface="华文新魏" pitchFamily="2" charset="-122"/>
            </a:endParaRPr>
          </a:p>
        </p:txBody>
      </p:sp>
      <p:pic>
        <p:nvPicPr>
          <p:cNvPr id="6" name="Picture 3" descr="question"/>
          <p:cNvPicPr>
            <a:picLocks noChangeAspect="1" noChangeArrowheads="1"/>
          </p:cNvPicPr>
          <p:nvPr/>
        </p:nvPicPr>
        <p:blipFill>
          <a:blip r:embed="rId2" cstate="print">
            <a:extLst>
              <a:ext uri="{28A0092B-C50C-407E-A947-70E740481C1C}">
                <a14:useLocalDpi xmlns:a14="http://schemas.microsoft.com/office/drawing/2010/main" xmlns="" val="0"/>
              </a:ext>
            </a:extLst>
          </a:blip>
          <a:stretch>
            <a:fillRect/>
          </a:stretch>
        </p:blipFill>
        <p:spPr>
          <a:xfrm>
            <a:off x="2142913" y="1768771"/>
            <a:ext cx="4781972" cy="3190472"/>
          </a:xfrm>
          <a:prstGeom prst="rect">
            <a:avLst/>
          </a:prstGeom>
          <a:noFill/>
        </p:spPr>
      </p:pic>
    </p:spTree>
    <p:extLst>
      <p:ext uri="{BB962C8B-B14F-4D97-AF65-F5344CB8AC3E}">
        <p14:creationId xmlns:p14="http://schemas.microsoft.com/office/powerpoint/2010/main" xmlns="" val="4099294585"/>
      </p:ext>
    </p:extLst>
  </p:cSld>
  <p:clrMapOvr>
    <a:masterClrMapping/>
  </p:clrMapOvr>
  <p:transition/>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内容占位符 2"/>
          <p:cNvSpPr>
            <a:spLocks noGrp="1"/>
          </p:cNvSpPr>
          <p:nvPr>
            <p:ph idx="4294967295"/>
          </p:nvPr>
        </p:nvSpPr>
        <p:spPr>
          <a:xfrm>
            <a:off x="336550" y="1260000"/>
            <a:ext cx="8350250" cy="5181600"/>
          </a:xfrm>
        </p:spPr>
        <p:txBody>
          <a:bodyPr/>
          <a:lstStyle/>
          <a:p>
            <a:r>
              <a:rPr lang="en-US" sz="1700" b="1" dirty="0">
                <a:latin typeface="Cambria" panose="02040503050406030204" pitchFamily="18" charset="0"/>
                <a:ea typeface="MS PGothic" charset="0"/>
              </a:rPr>
              <a:t>Xi Fang, </a:t>
            </a:r>
            <a:r>
              <a:rPr lang="en-US" sz="1700" b="1" dirty="0" err="1">
                <a:latin typeface="Cambria" panose="02040503050406030204" pitchFamily="18" charset="0"/>
                <a:ea typeface="MS PGothic" charset="0"/>
              </a:rPr>
              <a:t>Satyajayant</a:t>
            </a:r>
            <a:r>
              <a:rPr lang="en-US" sz="1700" b="1" dirty="0">
                <a:latin typeface="Cambria" panose="02040503050406030204" pitchFamily="18" charset="0"/>
                <a:ea typeface="MS PGothic" charset="0"/>
              </a:rPr>
              <a:t> </a:t>
            </a:r>
            <a:r>
              <a:rPr lang="en-US" sz="1700" b="1" dirty="0" err="1">
                <a:latin typeface="Cambria" panose="02040503050406030204" pitchFamily="18" charset="0"/>
                <a:ea typeface="MS PGothic" charset="0"/>
              </a:rPr>
              <a:t>Misra</a:t>
            </a:r>
            <a:r>
              <a:rPr lang="en-US" sz="1700" b="1" dirty="0">
                <a:latin typeface="Cambria" panose="02040503050406030204" pitchFamily="18" charset="0"/>
                <a:ea typeface="MS PGothic" charset="0"/>
              </a:rPr>
              <a:t>, </a:t>
            </a:r>
            <a:r>
              <a:rPr lang="en-US" sz="1700" b="1" dirty="0" err="1">
                <a:latin typeface="Cambria" panose="02040503050406030204" pitchFamily="18" charset="0"/>
                <a:ea typeface="MS PGothic" charset="0"/>
              </a:rPr>
              <a:t>Guoliang</a:t>
            </a:r>
            <a:r>
              <a:rPr lang="en-US" sz="1700" b="1" dirty="0">
                <a:latin typeface="Cambria" panose="02040503050406030204" pitchFamily="18" charset="0"/>
                <a:ea typeface="MS PGothic" charset="0"/>
              </a:rPr>
              <a:t> </a:t>
            </a:r>
            <a:r>
              <a:rPr lang="en-US" sz="1700" b="1" dirty="0" err="1">
                <a:latin typeface="Cambria" panose="02040503050406030204" pitchFamily="18" charset="0"/>
                <a:ea typeface="MS PGothic" charset="0"/>
              </a:rPr>
              <a:t>Xue</a:t>
            </a:r>
            <a:r>
              <a:rPr lang="en-US" sz="1700" b="1" dirty="0">
                <a:latin typeface="Cambria" panose="02040503050406030204" pitchFamily="18" charset="0"/>
                <a:ea typeface="MS PGothic" charset="0"/>
              </a:rPr>
              <a:t>, and </a:t>
            </a:r>
            <a:r>
              <a:rPr lang="en-US" sz="1700" b="1" dirty="0" err="1">
                <a:latin typeface="Cambria" panose="02040503050406030204" pitchFamily="18" charset="0"/>
                <a:ea typeface="MS PGothic" charset="0"/>
              </a:rPr>
              <a:t>Dejun</a:t>
            </a:r>
            <a:r>
              <a:rPr lang="en-US" sz="1700" b="1" dirty="0">
                <a:latin typeface="Cambria" panose="02040503050406030204" pitchFamily="18" charset="0"/>
                <a:ea typeface="MS PGothic" charset="0"/>
              </a:rPr>
              <a:t> Yang; </a:t>
            </a:r>
            <a:br>
              <a:rPr lang="en-US" sz="1700" b="1" dirty="0">
                <a:latin typeface="Cambria" panose="02040503050406030204" pitchFamily="18" charset="0"/>
                <a:ea typeface="MS PGothic" charset="0"/>
              </a:rPr>
            </a:br>
            <a:r>
              <a:rPr lang="en-US" sz="1700" b="1" dirty="0">
                <a:latin typeface="Cambria" panose="02040503050406030204" pitchFamily="18" charset="0"/>
                <a:ea typeface="MS PGothic" charset="0"/>
              </a:rPr>
              <a:t>"Smart Grid -- The New And Improved Power Grid: A Survey"; </a:t>
            </a:r>
            <a:br>
              <a:rPr lang="en-US" sz="1700" b="1" dirty="0">
                <a:latin typeface="Cambria" panose="02040503050406030204" pitchFamily="18" charset="0"/>
                <a:ea typeface="MS PGothic" charset="0"/>
              </a:rPr>
            </a:br>
            <a:r>
              <a:rPr lang="en-US" sz="1700" b="1" dirty="0">
                <a:latin typeface="Cambria" panose="02040503050406030204" pitchFamily="18" charset="0"/>
                <a:ea typeface="MS PGothic" charset="0"/>
              </a:rPr>
              <a:t>IEEE Communications Surveys and Tutorials (COMST); </a:t>
            </a:r>
          </a:p>
          <a:p>
            <a:r>
              <a:rPr lang="en-US" sz="1700" b="1" dirty="0">
                <a:latin typeface="Cambria" panose="02040503050406030204" pitchFamily="18" charset="0"/>
                <a:ea typeface="MS PGothic" charset="0"/>
              </a:rPr>
              <a:t>Mohammad </a:t>
            </a:r>
            <a:r>
              <a:rPr lang="en-US" sz="1700" b="1" dirty="0" err="1">
                <a:latin typeface="Cambria" panose="02040503050406030204" pitchFamily="18" charset="0"/>
                <a:ea typeface="MS PGothic" charset="0"/>
              </a:rPr>
              <a:t>Esmalifalak</a:t>
            </a:r>
            <a:r>
              <a:rPr lang="en-US" sz="1700" b="1" dirty="0">
                <a:latin typeface="Cambria" panose="02040503050406030204" pitchFamily="18" charset="0"/>
                <a:ea typeface="MS PGothic" charset="0"/>
              </a:rPr>
              <a:t>, </a:t>
            </a:r>
            <a:r>
              <a:rPr lang="en-US" sz="1700" b="1" dirty="0" err="1">
                <a:latin typeface="Cambria" panose="02040503050406030204" pitchFamily="18" charset="0"/>
                <a:ea typeface="MS PGothic" charset="0"/>
              </a:rPr>
              <a:t>Ge</a:t>
            </a:r>
            <a:r>
              <a:rPr lang="en-US" sz="1700" b="1" dirty="0">
                <a:latin typeface="Cambria" panose="02040503050406030204" pitchFamily="18" charset="0"/>
                <a:ea typeface="MS PGothic" charset="0"/>
              </a:rPr>
              <a:t> Shi, Zhu Han, and </a:t>
            </a:r>
            <a:r>
              <a:rPr lang="en-US" sz="1700" b="1" dirty="0" err="1">
                <a:latin typeface="Cambria" panose="02040503050406030204" pitchFamily="18" charset="0"/>
                <a:ea typeface="MS PGothic" charset="0"/>
              </a:rPr>
              <a:t>Lingyang</a:t>
            </a:r>
            <a:r>
              <a:rPr lang="en-US" sz="1700" b="1" dirty="0">
                <a:latin typeface="Cambria" panose="02040503050406030204" pitchFamily="18" charset="0"/>
                <a:ea typeface="MS PGothic" charset="0"/>
              </a:rPr>
              <a:t> Song, </a:t>
            </a:r>
            <a:r>
              <a:rPr lang="ja-JP" altLang="en-US" sz="1700" b="1" dirty="0">
                <a:latin typeface="Cambria" panose="02040503050406030204" pitchFamily="18" charset="0"/>
                <a:ea typeface="MS PGothic" charset="0"/>
              </a:rPr>
              <a:t>“</a:t>
            </a:r>
            <a:r>
              <a:rPr lang="en-US" altLang="ja-JP" sz="1700" b="1" dirty="0">
                <a:latin typeface="Cambria" panose="02040503050406030204" pitchFamily="18" charset="0"/>
                <a:ea typeface="MS PGothic" charset="0"/>
              </a:rPr>
              <a:t>Attack Against Electricity Market-Attacker and Defender Gaming," IEEE Globe Communication Conference, Anaheim, CA, December 2012.</a:t>
            </a:r>
          </a:p>
          <a:p>
            <a:r>
              <a:rPr lang="en-US" sz="1700" b="1" dirty="0">
                <a:latin typeface="Cambria" panose="02040503050406030204" pitchFamily="18" charset="0"/>
                <a:ea typeface="MS PGothic" charset="0"/>
              </a:rPr>
              <a:t>Mohammad </a:t>
            </a:r>
            <a:r>
              <a:rPr lang="en-US" sz="1700" b="1" dirty="0" err="1">
                <a:latin typeface="Cambria" panose="02040503050406030204" pitchFamily="18" charset="0"/>
                <a:ea typeface="MS PGothic" charset="0"/>
              </a:rPr>
              <a:t>Esmalifalak</a:t>
            </a:r>
            <a:r>
              <a:rPr lang="en-US" sz="1700" b="1" dirty="0">
                <a:latin typeface="Cambria" panose="02040503050406030204" pitchFamily="18" charset="0"/>
                <a:ea typeface="MS PGothic" charset="0"/>
              </a:rPr>
              <a:t>, Zhu Han, and </a:t>
            </a:r>
            <a:r>
              <a:rPr lang="en-US" sz="1700" b="1" dirty="0" err="1">
                <a:latin typeface="Cambria" panose="02040503050406030204" pitchFamily="18" charset="0"/>
                <a:ea typeface="MS PGothic" charset="0"/>
              </a:rPr>
              <a:t>Lingyang</a:t>
            </a:r>
            <a:r>
              <a:rPr lang="en-US" sz="1700" b="1" dirty="0">
                <a:latin typeface="Cambria" panose="02040503050406030204" pitchFamily="18" charset="0"/>
                <a:ea typeface="MS PGothic" charset="0"/>
              </a:rPr>
              <a:t> Song, ``Effect Of Stealthy Bad Data Injection On Network Congestion In Market Based Power System," IEEE Wireless Communications and Networking Conference, 2012, (</a:t>
            </a:r>
            <a:r>
              <a:rPr lang="en-US" sz="1700" b="1" dirty="0">
                <a:solidFill>
                  <a:srgbClr val="FF0000"/>
                </a:solidFill>
                <a:latin typeface="Cambria" panose="02040503050406030204" pitchFamily="18" charset="0"/>
                <a:ea typeface="MS PGothic" charset="0"/>
              </a:rPr>
              <a:t>best paper award</a:t>
            </a:r>
            <a:r>
              <a:rPr lang="en-US" sz="1700" b="1" dirty="0">
                <a:latin typeface="Cambria" panose="02040503050406030204" pitchFamily="18" charset="0"/>
                <a:ea typeface="MS PGothic" charset="0"/>
              </a:rPr>
              <a:t>).</a:t>
            </a:r>
          </a:p>
          <a:p>
            <a:r>
              <a:rPr lang="en-US" sz="1700" b="1" dirty="0">
                <a:latin typeface="Cambria" panose="02040503050406030204" pitchFamily="18" charset="0"/>
                <a:ea typeface="MS PGothic" charset="0"/>
              </a:rPr>
              <a:t>Mohammad </a:t>
            </a:r>
            <a:r>
              <a:rPr lang="en-US" sz="1700" b="1" dirty="0" err="1">
                <a:latin typeface="Cambria" panose="02040503050406030204" pitchFamily="18" charset="0"/>
                <a:ea typeface="MS PGothic" charset="0"/>
              </a:rPr>
              <a:t>Esmalifalak</a:t>
            </a:r>
            <a:r>
              <a:rPr lang="en-US" sz="1700" b="1" dirty="0">
                <a:latin typeface="Cambria" panose="02040503050406030204" pitchFamily="18" charset="0"/>
                <a:ea typeface="MS PGothic" charset="0"/>
              </a:rPr>
              <a:t>, </a:t>
            </a:r>
            <a:r>
              <a:rPr lang="en-US" sz="1700" b="1" dirty="0" err="1">
                <a:latin typeface="Cambria" panose="02040503050406030204" pitchFamily="18" charset="0"/>
                <a:ea typeface="MS PGothic" charset="0"/>
              </a:rPr>
              <a:t>Huy</a:t>
            </a:r>
            <a:r>
              <a:rPr lang="en-US" sz="1700" b="1" dirty="0">
                <a:latin typeface="Cambria" panose="02040503050406030204" pitchFamily="18" charset="0"/>
                <a:ea typeface="MS PGothic" charset="0"/>
              </a:rPr>
              <a:t> Nguyen, </a:t>
            </a:r>
            <a:r>
              <a:rPr lang="en-US" sz="1700" b="1" dirty="0" err="1">
                <a:latin typeface="Cambria" panose="02040503050406030204" pitchFamily="18" charset="0"/>
                <a:ea typeface="MS PGothic" charset="0"/>
              </a:rPr>
              <a:t>Rong</a:t>
            </a:r>
            <a:r>
              <a:rPr lang="en-US" sz="1700" b="1" dirty="0">
                <a:latin typeface="Cambria" panose="02040503050406030204" pitchFamily="18" charset="0"/>
                <a:ea typeface="MS PGothic" charset="0"/>
              </a:rPr>
              <a:t> </a:t>
            </a:r>
            <a:r>
              <a:rPr lang="en-US" sz="1700" b="1" dirty="0" err="1">
                <a:latin typeface="Cambria" panose="02040503050406030204" pitchFamily="18" charset="0"/>
                <a:ea typeface="MS PGothic" charset="0"/>
              </a:rPr>
              <a:t>Zheng</a:t>
            </a:r>
            <a:r>
              <a:rPr lang="en-US" sz="1700" b="1" dirty="0">
                <a:latin typeface="Cambria" panose="02040503050406030204" pitchFamily="18" charset="0"/>
                <a:ea typeface="MS PGothic" charset="0"/>
              </a:rPr>
              <a:t>, and Zhu Han, </a:t>
            </a:r>
            <a:r>
              <a:rPr lang="ja-JP" altLang="en-US" sz="1700" b="1" dirty="0">
                <a:latin typeface="Cambria" panose="02040503050406030204" pitchFamily="18" charset="0"/>
                <a:ea typeface="MS PGothic" charset="0"/>
              </a:rPr>
              <a:t>“</a:t>
            </a:r>
            <a:r>
              <a:rPr lang="en-US" altLang="ja-JP" sz="1700" b="1" dirty="0">
                <a:latin typeface="Cambria" panose="02040503050406030204" pitchFamily="18" charset="0"/>
                <a:ea typeface="MS PGothic" charset="0"/>
              </a:rPr>
              <a:t>Stealth False Data Injection using Independent Component Analysis in Smart Grid," IEEE International Conference on Smart Grid Communications, </a:t>
            </a:r>
            <a:r>
              <a:rPr lang="en-US" altLang="ja-JP" sz="1700" b="1" dirty="0" err="1">
                <a:latin typeface="Cambria" panose="02040503050406030204" pitchFamily="18" charset="0"/>
                <a:ea typeface="MS PGothic" charset="0"/>
              </a:rPr>
              <a:t>Smartgridcomm</a:t>
            </a:r>
            <a:r>
              <a:rPr lang="en-US" altLang="ja-JP" sz="1700" b="1" dirty="0">
                <a:latin typeface="Cambria" panose="02040503050406030204" pitchFamily="18" charset="0"/>
                <a:ea typeface="MS PGothic" charset="0"/>
              </a:rPr>
              <a:t>, 2011.</a:t>
            </a:r>
          </a:p>
          <a:p>
            <a:r>
              <a:rPr lang="en-US" sz="1700" b="1" dirty="0">
                <a:latin typeface="Cambria" panose="02040503050406030204" pitchFamily="18" charset="0"/>
                <a:ea typeface="MS PGothic" charset="0"/>
              </a:rPr>
              <a:t>Yi Huang, </a:t>
            </a:r>
            <a:r>
              <a:rPr lang="en-US" sz="1700" b="1" dirty="0" err="1">
                <a:latin typeface="Cambria" panose="02040503050406030204" pitchFamily="18" charset="0"/>
                <a:ea typeface="MS PGothic" charset="0"/>
              </a:rPr>
              <a:t>Husheng</a:t>
            </a:r>
            <a:r>
              <a:rPr lang="en-US" sz="1700" b="1" dirty="0">
                <a:latin typeface="Cambria" panose="02040503050406030204" pitchFamily="18" charset="0"/>
                <a:ea typeface="MS PGothic" charset="0"/>
              </a:rPr>
              <a:t> Li, Kristy A. Campbell, and Zhu Han, ``Defending False Data Injection Attack On Smart Grid Network Using Adaptive CUSUM Test", the 45th Annual Conference on Information Sciences and Systems (CISS), 2011.</a:t>
            </a:r>
          </a:p>
          <a:p>
            <a:endParaRPr lang="zh-CN" altLang="en-US" dirty="0">
              <a:latin typeface="Times New Roman" charset="0"/>
              <a:ea typeface="宋体" charset="0"/>
              <a:cs typeface="宋体" charset="0"/>
            </a:endParaRPr>
          </a:p>
        </p:txBody>
      </p:sp>
      <p:sp>
        <p:nvSpPr>
          <p:cNvPr id="5" name="标题 1"/>
          <p:cNvSpPr>
            <a:spLocks noGrp="1"/>
          </p:cNvSpPr>
          <p:nvPr>
            <p:ph type="title"/>
          </p:nvPr>
        </p:nvSpPr>
        <p:spPr>
          <a:xfrm>
            <a:off x="381000" y="333375"/>
            <a:ext cx="8305800" cy="581025"/>
          </a:xfrm>
        </p:spPr>
        <p:txBody>
          <a:bodyPr/>
          <a:lstStyle/>
          <a:p>
            <a:r>
              <a:rPr lang="en-US" altLang="zh-CN" b="1" i="1" dirty="0" smtClean="0">
                <a:ea typeface="Cambria Math" panose="02040503050406030204" pitchFamily="18" charset="0"/>
              </a:rPr>
              <a:t>References</a:t>
            </a:r>
            <a:endParaRPr lang="zh-CN" altLang="en-US" b="1" i="1" dirty="0"/>
          </a:p>
        </p:txBody>
      </p:sp>
    </p:spTree>
    <p:extLst>
      <p:ext uri="{BB962C8B-B14F-4D97-AF65-F5344CB8AC3E}">
        <p14:creationId xmlns:p14="http://schemas.microsoft.com/office/powerpoint/2010/main" xmlns="" val="1831725068"/>
      </p:ext>
    </p:extLst>
  </p:cSld>
  <p:clrMapOvr>
    <a:masterClrMapping/>
  </p:clrMapOvr>
  <p:transition/>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b="1" i="1" dirty="0" smtClean="0">
                <a:ea typeface="Cambria Math" panose="02040503050406030204" pitchFamily="18" charset="0"/>
              </a:rPr>
              <a:t>References</a:t>
            </a:r>
            <a:endParaRPr lang="zh-CN" altLang="en-US" b="1" i="1" dirty="0"/>
          </a:p>
        </p:txBody>
      </p:sp>
      <p:sp>
        <p:nvSpPr>
          <p:cNvPr id="3" name="内容占位符 2"/>
          <p:cNvSpPr>
            <a:spLocks noGrp="1"/>
          </p:cNvSpPr>
          <p:nvPr>
            <p:ph idx="1"/>
          </p:nvPr>
        </p:nvSpPr>
        <p:spPr>
          <a:xfrm>
            <a:off x="338400" y="1260000"/>
            <a:ext cx="8348400" cy="4563603"/>
          </a:xfrm>
        </p:spPr>
        <p:txBody>
          <a:bodyPr>
            <a:normAutofit fontScale="92500" lnSpcReduction="20000"/>
          </a:bodyPr>
          <a:lstStyle/>
          <a:p>
            <a:r>
              <a:rPr lang="en-US" altLang="zh-CN" sz="1800" dirty="0"/>
              <a:t>C. </a:t>
            </a:r>
            <a:r>
              <a:rPr lang="en-US" altLang="zh-CN" sz="1800" dirty="0" err="1"/>
              <a:t>Gellings</a:t>
            </a:r>
            <a:r>
              <a:rPr lang="en-US" altLang="zh-CN" sz="1800" dirty="0"/>
              <a:t>, “The concept of demand-side management for electric utilities,” </a:t>
            </a:r>
            <a:r>
              <a:rPr lang="en-US" altLang="zh-CN" sz="1800" i="1" dirty="0"/>
              <a:t>Proc. IEEE</a:t>
            </a:r>
            <a:r>
              <a:rPr lang="en-US" altLang="zh-CN" sz="1800" dirty="0"/>
              <a:t>, vol. 73, no. 10, pp. 1468–1470, Oct. 1985.</a:t>
            </a:r>
          </a:p>
          <a:p>
            <a:r>
              <a:rPr lang="en-US" altLang="zh-CN" sz="1800" dirty="0"/>
              <a:t>W. </a:t>
            </a:r>
            <a:r>
              <a:rPr lang="en-US" altLang="zh-CN" sz="1800" dirty="0" err="1"/>
              <a:t>Saad</a:t>
            </a:r>
            <a:r>
              <a:rPr lang="en-US" altLang="zh-CN" sz="1800" dirty="0"/>
              <a:t>, Z. Han, H. V. Poor, and T. </a:t>
            </a:r>
            <a:r>
              <a:rPr lang="en-US" altLang="zh-CN" sz="1800" dirty="0" err="1"/>
              <a:t>Basar</a:t>
            </a:r>
            <a:r>
              <a:rPr lang="en-US" altLang="zh-CN" sz="1800" dirty="0"/>
              <a:t>, “Game-Theoretic Methods for the Smart Grid: An Overview of </a:t>
            </a:r>
            <a:r>
              <a:rPr lang="en-US" altLang="zh-CN" sz="1800" dirty="0" err="1"/>
              <a:t>Microgrid</a:t>
            </a:r>
            <a:r>
              <a:rPr lang="en-US" altLang="zh-CN" sz="1800" dirty="0"/>
              <a:t> Systems, Demand-Side Management, and Smart Grid Communications,” </a:t>
            </a:r>
            <a:r>
              <a:rPr lang="en-US" altLang="zh-CN" sz="1800" i="1" dirty="0"/>
              <a:t>IEEE Signal Processing Magazine</a:t>
            </a:r>
            <a:r>
              <a:rPr lang="en-US" altLang="zh-CN" sz="1800" dirty="0"/>
              <a:t>, special issue on Signal Processing Techniques for Smart Grid, vol. 29, no. 5, p.p. 86-105, September 2012.</a:t>
            </a:r>
          </a:p>
          <a:p>
            <a:r>
              <a:rPr lang="en-US" altLang="zh-CN" sz="1800" dirty="0"/>
              <a:t>P. </a:t>
            </a:r>
            <a:r>
              <a:rPr lang="en-US" altLang="zh-CN" sz="1800" dirty="0" err="1"/>
              <a:t>Samadi</a:t>
            </a:r>
            <a:r>
              <a:rPr lang="en-US" altLang="zh-CN" sz="1800" dirty="0"/>
              <a:t>, H. </a:t>
            </a:r>
            <a:r>
              <a:rPr lang="en-US" altLang="zh-CN" sz="1800" dirty="0" err="1"/>
              <a:t>Mohsenian</a:t>
            </a:r>
            <a:r>
              <a:rPr lang="en-US" altLang="zh-CN" sz="1800" dirty="0"/>
              <a:t>-Rad, R. </a:t>
            </a:r>
            <a:r>
              <a:rPr lang="en-US" altLang="zh-CN" sz="1800" dirty="0" err="1"/>
              <a:t>Schober</a:t>
            </a:r>
            <a:r>
              <a:rPr lang="en-US" altLang="zh-CN" sz="1800" dirty="0"/>
              <a:t>, and V. Wong, “Advanced demand side management for the future smart grid using mechanism design,” </a:t>
            </a:r>
            <a:r>
              <a:rPr lang="en-US" altLang="zh-CN" sz="1800" i="1" dirty="0"/>
              <a:t>IEEE Transactions on Smart Grid</a:t>
            </a:r>
            <a:r>
              <a:rPr lang="en-US" altLang="zh-CN" sz="1800" dirty="0"/>
              <a:t>, vol. 3, no. 3, pp. 1170–1180, Sep. 2012.</a:t>
            </a:r>
          </a:p>
          <a:p>
            <a:r>
              <a:rPr lang="en-US" altLang="zh-CN" sz="1800" dirty="0"/>
              <a:t>E. </a:t>
            </a:r>
            <a:r>
              <a:rPr lang="en-US" altLang="zh-CN" sz="1800" dirty="0" err="1"/>
              <a:t>Hossian</a:t>
            </a:r>
            <a:r>
              <a:rPr lang="en-US" altLang="zh-CN" sz="1800" dirty="0"/>
              <a:t>, Z. Han, and H. V. Poor, </a:t>
            </a:r>
            <a:r>
              <a:rPr lang="en-US" altLang="zh-CN" sz="1800" i="1" dirty="0"/>
              <a:t>Smart Grid Communications and Networking</a:t>
            </a:r>
            <a:r>
              <a:rPr lang="en-US" altLang="zh-CN" sz="1800" dirty="0"/>
              <a:t>, edited Cambridge University Press, 2012.</a:t>
            </a:r>
          </a:p>
          <a:p>
            <a:r>
              <a:rPr lang="en-US" altLang="zh-CN" sz="1800" dirty="0"/>
              <a:t>M. </a:t>
            </a:r>
            <a:r>
              <a:rPr lang="en-US" altLang="zh-CN" sz="1800" dirty="0" err="1"/>
              <a:t>Alizadeh</a:t>
            </a:r>
            <a:r>
              <a:rPr lang="en-US" altLang="zh-CN" sz="1800" dirty="0"/>
              <a:t>, X. Li, Z. Wang, A. </a:t>
            </a:r>
            <a:r>
              <a:rPr lang="en-US" altLang="zh-CN" sz="1800" dirty="0" err="1"/>
              <a:t>Scaglione</a:t>
            </a:r>
            <a:r>
              <a:rPr lang="en-US" altLang="zh-CN" sz="1800" dirty="0"/>
              <a:t>, and R. Melton, “Demand-Side Management in the Smart Grid: Information Processing for the Power Switch,” </a:t>
            </a:r>
            <a:r>
              <a:rPr lang="en-US" altLang="zh-CN" sz="1800" i="1" dirty="0"/>
              <a:t>IEEE Signal Processing Magazine</a:t>
            </a:r>
            <a:r>
              <a:rPr lang="en-US" altLang="zh-CN" sz="1800" dirty="0"/>
              <a:t>, special issue on Signal Processing Techniques for Smart Grid, vol. 29, no. 5, p.p. 55-67, September 2012.</a:t>
            </a:r>
          </a:p>
          <a:p>
            <a:r>
              <a:rPr lang="en-US" altLang="zh-CN" sz="1800" dirty="0"/>
              <a:t>H. Nguyen, J. Song, and Z. Han, “Demand side management to reduce peak-to-average ratio using game theory in smart grid,” in Green Networking and Smart Grid Workshops (INFOCOM WKSHPS), 2012 IEEE Conference on, March 2012.</a:t>
            </a:r>
          </a:p>
        </p:txBody>
      </p:sp>
      <p:sp>
        <p:nvSpPr>
          <p:cNvPr id="4" name="灯片编号占位符 3"/>
          <p:cNvSpPr>
            <a:spLocks noGrp="1"/>
          </p:cNvSpPr>
          <p:nvPr>
            <p:ph type="sldNum" sz="quarter" idx="11"/>
          </p:nvPr>
        </p:nvSpPr>
        <p:spPr/>
        <p:txBody>
          <a:bodyPr/>
          <a:lstStyle/>
          <a:p>
            <a:fld id="{DC226F1E-4A84-42EA-BFC3-1AD367F1BA89}" type="slidenum">
              <a:rPr lang="zh-CN" altLang="en-US" smtClean="0"/>
              <a:pPr/>
              <a:t>174</a:t>
            </a:fld>
            <a:endParaRPr lang="zh-CN" altLang="en-US"/>
          </a:p>
        </p:txBody>
      </p:sp>
      <p:graphicFrame>
        <p:nvGraphicFramePr>
          <p:cNvPr id="14" name="对象 13"/>
          <p:cNvGraphicFramePr>
            <a:graphicFrameLocks noChangeAspect="1"/>
          </p:cNvGraphicFramePr>
          <p:nvPr>
            <p:extLst/>
          </p:nvPr>
        </p:nvGraphicFramePr>
        <p:xfrm>
          <a:off x="2590800" y="2209801"/>
          <a:ext cx="914400" cy="179388"/>
        </p:xfrm>
        <a:graphic>
          <a:graphicData uri="http://schemas.openxmlformats.org/presentationml/2006/ole">
            <p:oleObj spid="_x0000_s62535" name="Equation" r:id="rId3" imgW="428207" imgH="666100" progId="">
              <p:embed/>
            </p:oleObj>
          </a:graphicData>
        </a:graphic>
      </p:graphicFrame>
      <p:sp>
        <p:nvSpPr>
          <p:cNvPr id="17" name="Rectangle 14"/>
          <p:cNvSpPr>
            <a:spLocks noChangeArrowheads="1"/>
          </p:cNvSpPr>
          <p:nvPr/>
        </p:nvSpPr>
        <p:spPr bwMode="auto">
          <a:xfrm>
            <a:off x="-1524000" y="-184666"/>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9" name="Rectangle 16"/>
          <p:cNvSpPr>
            <a:spLocks noChangeArrowheads="1"/>
          </p:cNvSpPr>
          <p:nvPr/>
        </p:nvSpPr>
        <p:spPr bwMode="auto">
          <a:xfrm>
            <a:off x="-1524000" y="-184666"/>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Tree>
    <p:extLst>
      <p:ext uri="{BB962C8B-B14F-4D97-AF65-F5344CB8AC3E}">
        <p14:creationId xmlns:p14="http://schemas.microsoft.com/office/powerpoint/2010/main" xmlns="" val="1665474849"/>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a:spLocks/>
          </p:cNvSpPr>
          <p:nvPr/>
        </p:nvSpPr>
        <p:spPr bwMode="auto">
          <a:xfrm>
            <a:off x="381000" y="333375"/>
            <a:ext cx="8305800" cy="581025"/>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ctr" rtl="0" eaLnBrk="0" fontAlgn="base" hangingPunct="0">
              <a:lnSpc>
                <a:spcPct val="85000"/>
              </a:lnSpc>
              <a:spcBef>
                <a:spcPct val="0"/>
              </a:spcBef>
              <a:spcAft>
                <a:spcPct val="0"/>
              </a:spcAft>
              <a:defRPr sz="3200" b="1" i="1">
                <a:solidFill>
                  <a:srgbClr val="0070C0"/>
                </a:solidFill>
                <a:effectLst>
                  <a:outerShdw blurRad="38100" dist="38100" dir="2700000" algn="tl">
                    <a:srgbClr val="C0C0C0"/>
                  </a:outerShdw>
                </a:effectLst>
                <a:latin typeface="Cambria" panose="02040503050406030204" pitchFamily="18" charset="0"/>
                <a:ea typeface="ＭＳ Ｐゴシック" charset="0"/>
                <a:cs typeface="Cambria" panose="02040503050406030204" pitchFamily="18" charset="0"/>
              </a:defRPr>
            </a:lvl1pPr>
            <a:lvl2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2pPr>
            <a:lvl3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3pPr>
            <a:lvl4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4pPr>
            <a:lvl5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5pPr>
            <a:lvl6pPr marL="4572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6pPr>
            <a:lvl7pPr marL="9144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7pPr>
            <a:lvl8pPr marL="13716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8pPr>
            <a:lvl9pPr marL="18288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9pPr>
          </a:lstStyle>
          <a:p>
            <a:pPr eaLnBrk="1" hangingPunct="1"/>
            <a:r>
              <a:rPr lang="en-US" altLang="zh-CN" dirty="0">
                <a:ea typeface="MS PGothic" pitchFamily="34" charset="-128"/>
              </a:rPr>
              <a:t>Power Generation </a:t>
            </a:r>
            <a:r>
              <a:rPr lang="en-US" altLang="zh-CN" sz="2400" dirty="0">
                <a:ea typeface="MS PGothic" pitchFamily="34" charset="-128"/>
              </a:rPr>
              <a:t>of Smart  Energy Subsystem</a:t>
            </a:r>
            <a:endParaRPr lang="zh-CN" altLang="en-US" sz="2400" kern="0" dirty="0" smtClean="0"/>
          </a:p>
        </p:txBody>
      </p:sp>
      <p:sp>
        <p:nvSpPr>
          <p:cNvPr id="18434" name="Content Placeholder 2"/>
          <p:cNvSpPr>
            <a:spLocks noGrp="1"/>
          </p:cNvSpPr>
          <p:nvPr>
            <p:ph sz="quarter" idx="4294967295"/>
          </p:nvPr>
        </p:nvSpPr>
        <p:spPr>
          <a:xfrm>
            <a:off x="338400" y="1260000"/>
            <a:ext cx="8348400" cy="5043488"/>
          </a:xfrm>
          <a:prstGeom prst="rect">
            <a:avLst/>
          </a:prstGeom>
        </p:spPr>
        <p:txBody>
          <a:bodyPr/>
          <a:lstStyle/>
          <a:p>
            <a:pPr eaLnBrk="1" hangingPunct="1"/>
            <a:r>
              <a:rPr lang="en-US" altLang="zh-CN" dirty="0">
                <a:latin typeface="Calibri" panose="020F0502020204030204" pitchFamily="34" charset="0"/>
                <a:ea typeface="MS PGothic" charset="0"/>
              </a:rPr>
              <a:t>The </a:t>
            </a:r>
            <a:r>
              <a:rPr lang="en-US" altLang="zh-CN" b="1" i="1" dirty="0">
                <a:latin typeface="Calibri" panose="020F0502020204030204" pitchFamily="34" charset="0"/>
                <a:ea typeface="MS PGothic" charset="0"/>
              </a:rPr>
              <a:t>distribution generation</a:t>
            </a:r>
            <a:r>
              <a:rPr lang="en-US" altLang="zh-CN" i="1" dirty="0">
                <a:latin typeface="Calibri" panose="020F0502020204030204" pitchFamily="34" charset="0"/>
                <a:ea typeface="MS PGothic" charset="0"/>
              </a:rPr>
              <a:t> </a:t>
            </a:r>
            <a:r>
              <a:rPr lang="en-US" altLang="zh-CN" dirty="0">
                <a:latin typeface="Calibri" panose="020F0502020204030204" pitchFamily="34" charset="0"/>
                <a:ea typeface="MS PGothic" charset="0"/>
              </a:rPr>
              <a:t>(DG) is a key power generation paradigm enabled by SG.</a:t>
            </a:r>
          </a:p>
          <a:p>
            <a:pPr eaLnBrk="1" hangingPunct="1"/>
            <a:r>
              <a:rPr lang="en-US" altLang="zh-CN" dirty="0">
                <a:latin typeface="Calibri" panose="020F0502020204030204" pitchFamily="34" charset="0"/>
                <a:ea typeface="MS PGothic" charset="0"/>
              </a:rPr>
              <a:t>It improves power quality and reliability via </a:t>
            </a:r>
            <a:r>
              <a:rPr lang="en-US" altLang="zh-CN" b="1" i="1" dirty="0">
                <a:latin typeface="Calibri" panose="020F0502020204030204" pitchFamily="34" charset="0"/>
                <a:ea typeface="MS PGothic" charset="0"/>
              </a:rPr>
              <a:t>distributed energy resource</a:t>
            </a:r>
            <a:r>
              <a:rPr lang="en-US" altLang="zh-CN" i="1" dirty="0">
                <a:latin typeface="Calibri" panose="020F0502020204030204" pitchFamily="34" charset="0"/>
                <a:ea typeface="MS PGothic" charset="0"/>
              </a:rPr>
              <a:t> </a:t>
            </a:r>
            <a:r>
              <a:rPr lang="en-US" altLang="zh-CN" dirty="0">
                <a:latin typeface="Calibri" panose="020F0502020204030204" pitchFamily="34" charset="0"/>
                <a:ea typeface="MS PGothic" charset="0"/>
              </a:rPr>
              <a:t>(DER)</a:t>
            </a:r>
          </a:p>
          <a:p>
            <a:pPr lvl="1" eaLnBrk="1" hangingPunct="1">
              <a:buFont typeface="Wingdings" charset="0"/>
              <a:buChar char="§"/>
            </a:pPr>
            <a:r>
              <a:rPr lang="en-US" altLang="zh-CN" sz="2000" dirty="0">
                <a:latin typeface="Calibri" panose="020F0502020204030204" pitchFamily="34" charset="0"/>
                <a:ea typeface="MS PGothic" charset="0"/>
              </a:rPr>
              <a:t>DER refers to  small-scale power gen. such solar panels, small wind turbines (3kW~10MW)</a:t>
            </a:r>
          </a:p>
          <a:p>
            <a:pPr lvl="1" eaLnBrk="1" hangingPunct="1">
              <a:buFont typeface="Wingdings" charset="0"/>
              <a:buChar char="§"/>
            </a:pPr>
            <a:r>
              <a:rPr lang="en-US" altLang="zh-CN" sz="2000" dirty="0">
                <a:latin typeface="Calibri" panose="020F0502020204030204" pitchFamily="34" charset="0"/>
                <a:ea typeface="MS PGothic" charset="0"/>
              </a:rPr>
              <a:t>large deployment and operation cost </a:t>
            </a:r>
          </a:p>
          <a:p>
            <a:pPr eaLnBrk="1" hangingPunct="1"/>
            <a:r>
              <a:rPr lang="en-US" altLang="zh-CN" dirty="0">
                <a:latin typeface="Calibri" panose="020F0502020204030204" pitchFamily="34" charset="0"/>
                <a:ea typeface="MS PGothic" charset="0"/>
              </a:rPr>
              <a:t>Users in a </a:t>
            </a:r>
            <a:r>
              <a:rPr lang="en-US" altLang="zh-CN" dirty="0" err="1">
                <a:latin typeface="Calibri" panose="020F0502020204030204" pitchFamily="34" charset="0"/>
                <a:ea typeface="MS PGothic" charset="0"/>
              </a:rPr>
              <a:t>microgrid</a:t>
            </a:r>
            <a:r>
              <a:rPr lang="en-US" altLang="zh-CN" dirty="0">
                <a:latin typeface="Calibri" panose="020F0502020204030204" pitchFamily="34" charset="0"/>
                <a:ea typeface="MS PGothic" charset="0"/>
              </a:rPr>
              <a:t> can unitize DG if need. </a:t>
            </a:r>
          </a:p>
          <a:p>
            <a:pPr lvl="1" eaLnBrk="1" hangingPunct="1">
              <a:buFont typeface="Wingdings" charset="0"/>
              <a:buChar char="§"/>
            </a:pPr>
            <a:r>
              <a:rPr lang="en-US" altLang="zh-CN" sz="2000" dirty="0">
                <a:latin typeface="Calibri" panose="020F0502020204030204" pitchFamily="34" charset="0"/>
                <a:ea typeface="MS PGothic" charset="0"/>
              </a:rPr>
              <a:t>Disturbance of </a:t>
            </a:r>
            <a:r>
              <a:rPr lang="en-US" altLang="zh-CN" sz="2000" dirty="0" err="1" smtClean="0">
                <a:latin typeface="Calibri" panose="020F0502020204030204" pitchFamily="34" charset="0"/>
                <a:ea typeface="MS PGothic" charset="0"/>
              </a:rPr>
              <a:t>microgrid</a:t>
            </a:r>
            <a:r>
              <a:rPr lang="en-US" altLang="zh-CN" sz="2000" dirty="0" smtClean="0">
                <a:latin typeface="Calibri" panose="020F0502020204030204" pitchFamily="34" charset="0"/>
                <a:ea typeface="MS PGothic" charset="0"/>
              </a:rPr>
              <a:t> </a:t>
            </a:r>
            <a:r>
              <a:rPr lang="en-US" altLang="zh-CN" sz="2000" dirty="0">
                <a:latin typeface="Calibri" panose="020F0502020204030204" pitchFamily="34" charset="0"/>
                <a:ea typeface="MS PGothic" charset="0"/>
              </a:rPr>
              <a:t>can be isolated, so local power supply quality is improved.</a:t>
            </a:r>
          </a:p>
          <a:p>
            <a:pPr lvl="1" eaLnBrk="1" hangingPunct="1">
              <a:buFont typeface="Wingdings" charset="0"/>
              <a:buChar char="§"/>
            </a:pPr>
            <a:r>
              <a:rPr lang="en-US" altLang="zh-CN" sz="2000" dirty="0">
                <a:latin typeface="Calibri" panose="020F0502020204030204" pitchFamily="34" charset="0"/>
                <a:ea typeface="MS PGothic" charset="0"/>
              </a:rPr>
              <a:t>Multiple DGs has the same reliability, and lower capacity margin than a system of equally reliable generators.</a:t>
            </a:r>
          </a:p>
        </p:txBody>
      </p:sp>
      <p:sp>
        <p:nvSpPr>
          <p:cNvPr id="18436" name="TextBox 5"/>
          <p:cNvSpPr txBox="1">
            <a:spLocks noChangeArrowheads="1"/>
          </p:cNvSpPr>
          <p:nvPr/>
        </p:nvSpPr>
        <p:spPr bwMode="auto">
          <a:xfrm>
            <a:off x="1069975" y="1492250"/>
            <a:ext cx="1841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endParaRPr lang="zh-CN" sz="1800"/>
          </a:p>
        </p:txBody>
      </p:sp>
      <p:sp>
        <p:nvSpPr>
          <p:cNvPr id="5" name="Rounded Rectangular Callout 4"/>
          <p:cNvSpPr>
            <a:spLocks noChangeArrowheads="1"/>
          </p:cNvSpPr>
          <p:nvPr/>
        </p:nvSpPr>
        <p:spPr bwMode="auto">
          <a:xfrm>
            <a:off x="5715000" y="3553144"/>
            <a:ext cx="2971800" cy="457200"/>
          </a:xfrm>
          <a:prstGeom prst="wedgeRoundRectCallout">
            <a:avLst>
              <a:gd name="adj1" fmla="val -138231"/>
              <a:gd name="adj2" fmla="val 73028"/>
              <a:gd name="adj3" fmla="val 16667"/>
            </a:avLst>
          </a:prstGeom>
          <a:gradFill rotWithShape="1">
            <a:gsLst>
              <a:gs pos="0">
                <a:srgbClr val="347FD8"/>
              </a:gs>
              <a:gs pos="100000">
                <a:srgbClr val="3F73B9"/>
              </a:gs>
            </a:gsLst>
            <a:lin ang="5400000"/>
          </a:gradFill>
          <a:ln w="12700">
            <a:solidFill>
              <a:srgbClr val="4A7EBB"/>
            </a:solidFill>
            <a:miter lim="800000"/>
            <a:headEnd/>
            <a:tailEnd/>
          </a:ln>
          <a:effectLst>
            <a:outerShdw dist="25400" dir="6599969" sx="100999" sy="100999" rotWithShape="0">
              <a:srgbClr val="808080">
                <a:alpha val="75000"/>
              </a:srgbClr>
            </a:outerShdw>
          </a:effectLst>
        </p:spPr>
        <p:txBody>
          <a:bodyPr anchor="ctr"/>
          <a:lstStyle/>
          <a:p>
            <a:pPr algn="ctr" fontAlgn="auto">
              <a:spcBef>
                <a:spcPts val="0"/>
              </a:spcBef>
              <a:spcAft>
                <a:spcPts val="0"/>
              </a:spcAft>
              <a:defRPr/>
            </a:pPr>
            <a:r>
              <a:rPr lang="en-US" dirty="0">
                <a:solidFill>
                  <a:schemeClr val="lt1"/>
                </a:solidFill>
                <a:latin typeface="Calibri" panose="020F0502020204030204" pitchFamily="34" charset="0"/>
              </a:rPr>
              <a:t>A localized grouping of power generators and loads</a:t>
            </a:r>
          </a:p>
        </p:txBody>
      </p:sp>
      <p:sp>
        <p:nvSpPr>
          <p:cNvPr id="2" name="灯片编号占位符 1"/>
          <p:cNvSpPr>
            <a:spLocks noGrp="1"/>
          </p:cNvSpPr>
          <p:nvPr>
            <p:ph type="sldNum" sz="quarter" idx="11"/>
          </p:nvPr>
        </p:nvSpPr>
        <p:spPr/>
        <p:txBody>
          <a:bodyPr/>
          <a:lstStyle/>
          <a:p>
            <a:pPr>
              <a:defRPr/>
            </a:pPr>
            <a:r>
              <a:rPr lang="en-US" smtClean="0">
                <a:solidFill>
                  <a:srgbClr val="000000"/>
                </a:solidFill>
              </a:rPr>
              <a:t>[</a:t>
            </a:r>
            <a:fld id="{76C16D65-260D-406F-A2BF-AB769FEB7B8A}" type="slidenum">
              <a:rPr lang="en-US" smtClean="0">
                <a:solidFill>
                  <a:srgbClr val="000000"/>
                </a:solidFill>
              </a:rPr>
              <a:pPr>
                <a:defRPr/>
              </a:pPr>
              <a:t>18</a:t>
            </a:fld>
            <a:r>
              <a:rPr lang="en-US" smtClean="0">
                <a:solidFill>
                  <a:srgbClr val="000000"/>
                </a:solidFill>
              </a:rPr>
              <a:t>]</a:t>
            </a:r>
            <a:endParaRPr lang="en-US" dirty="0">
              <a:solidFill>
                <a:srgbClr val="000000"/>
              </a:solidFill>
            </a:endParaRPr>
          </a:p>
        </p:txBody>
      </p:sp>
    </p:spTree>
    <p:extLst>
      <p:ext uri="{BB962C8B-B14F-4D97-AF65-F5344CB8AC3E}">
        <p14:creationId xmlns:p14="http://schemas.microsoft.com/office/powerpoint/2010/main" xmlns="" val="310923571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5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txBox="1">
            <a:spLocks/>
          </p:cNvSpPr>
          <p:nvPr/>
        </p:nvSpPr>
        <p:spPr bwMode="auto">
          <a:xfrm>
            <a:off x="381000" y="333375"/>
            <a:ext cx="8305800" cy="581025"/>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ctr" rtl="0" eaLnBrk="0" fontAlgn="base" hangingPunct="0">
              <a:lnSpc>
                <a:spcPct val="85000"/>
              </a:lnSpc>
              <a:spcBef>
                <a:spcPct val="0"/>
              </a:spcBef>
              <a:spcAft>
                <a:spcPct val="0"/>
              </a:spcAft>
              <a:defRPr sz="3200" b="1" i="1">
                <a:solidFill>
                  <a:srgbClr val="0070C0"/>
                </a:solidFill>
                <a:effectLst>
                  <a:outerShdw blurRad="38100" dist="38100" dir="2700000" algn="tl">
                    <a:srgbClr val="C0C0C0"/>
                  </a:outerShdw>
                </a:effectLst>
                <a:latin typeface="Cambria" panose="02040503050406030204" pitchFamily="18" charset="0"/>
                <a:ea typeface="ＭＳ Ｐゴシック" charset="0"/>
                <a:cs typeface="Cambria" panose="02040503050406030204" pitchFamily="18" charset="0"/>
              </a:defRPr>
            </a:lvl1pPr>
            <a:lvl2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2pPr>
            <a:lvl3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3pPr>
            <a:lvl4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4pPr>
            <a:lvl5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5pPr>
            <a:lvl6pPr marL="4572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6pPr>
            <a:lvl7pPr marL="9144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7pPr>
            <a:lvl8pPr marL="13716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8pPr>
            <a:lvl9pPr marL="18288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9pPr>
          </a:lstStyle>
          <a:p>
            <a:pPr eaLnBrk="1" hangingPunct="1"/>
            <a:r>
              <a:rPr lang="en-US" altLang="zh-CN" dirty="0">
                <a:ea typeface="MS PGothic" pitchFamily="34" charset="-128"/>
              </a:rPr>
              <a:t>Virtual Power Plant (VPP)</a:t>
            </a:r>
            <a:endParaRPr lang="zh-CN" altLang="en-US" kern="0" dirty="0" smtClean="0"/>
          </a:p>
        </p:txBody>
      </p:sp>
      <p:sp>
        <p:nvSpPr>
          <p:cNvPr id="19458" name="Content Placeholder 2"/>
          <p:cNvSpPr>
            <a:spLocks noGrp="1"/>
          </p:cNvSpPr>
          <p:nvPr>
            <p:ph sz="quarter" idx="4294967295"/>
          </p:nvPr>
        </p:nvSpPr>
        <p:spPr>
          <a:xfrm>
            <a:off x="338400" y="1260000"/>
            <a:ext cx="8348400" cy="5043488"/>
          </a:xfrm>
          <a:prstGeom prst="rect">
            <a:avLst/>
          </a:prstGeom>
        </p:spPr>
        <p:txBody>
          <a:bodyPr/>
          <a:lstStyle/>
          <a:p>
            <a:pPr eaLnBrk="1" hangingPunct="1">
              <a:lnSpc>
                <a:spcPct val="90000"/>
              </a:lnSpc>
            </a:pPr>
            <a:r>
              <a:rPr lang="en-US" altLang="zh-CN" dirty="0">
                <a:latin typeface="Calibri" panose="020F0502020204030204" pitchFamily="34" charset="0"/>
                <a:ea typeface="MS PGothic" charset="0"/>
              </a:rPr>
              <a:t>VPP is a concept of future develop. and deploy.  of DG. </a:t>
            </a:r>
          </a:p>
          <a:p>
            <a:pPr eaLnBrk="1" hangingPunct="1">
              <a:lnSpc>
                <a:spcPct val="90000"/>
              </a:lnSpc>
            </a:pPr>
            <a:r>
              <a:rPr lang="en-US" altLang="zh-CN" dirty="0">
                <a:latin typeface="Calibri" panose="020F0502020204030204" pitchFamily="34" charset="0"/>
                <a:ea typeface="MS PGothic" charset="0"/>
              </a:rPr>
              <a:t>VPP manages a large group of DGs with total capacity comparable to that of a conventional power plant. </a:t>
            </a:r>
          </a:p>
          <a:p>
            <a:pPr eaLnBrk="1" hangingPunct="1">
              <a:lnSpc>
                <a:spcPct val="90000"/>
              </a:lnSpc>
            </a:pPr>
            <a:r>
              <a:rPr lang="en-US" altLang="zh-CN" b="1" dirty="0">
                <a:latin typeface="Calibri" panose="020F0502020204030204" pitchFamily="34" charset="0"/>
                <a:ea typeface="MS PGothic" charset="0"/>
              </a:rPr>
              <a:t>Higher efficiency , more flexibility</a:t>
            </a:r>
          </a:p>
          <a:p>
            <a:pPr lvl="1" eaLnBrk="1" hangingPunct="1">
              <a:lnSpc>
                <a:spcPct val="90000"/>
              </a:lnSpc>
              <a:buFont typeface="Wingdings" charset="0"/>
              <a:buChar char="§"/>
            </a:pPr>
            <a:r>
              <a:rPr lang="en-US" altLang="zh-CN" sz="2000" dirty="0">
                <a:latin typeface="Calibri" panose="020F0502020204030204" pitchFamily="34" charset="0"/>
                <a:ea typeface="MS PGothic" charset="0"/>
              </a:rPr>
              <a:t>React better to fluctuations (e.g. deliver peak load electricity or load-aware power generation at short notice.)  </a:t>
            </a:r>
          </a:p>
          <a:p>
            <a:pPr eaLnBrk="1" hangingPunct="1">
              <a:lnSpc>
                <a:spcPct val="90000"/>
              </a:lnSpc>
            </a:pPr>
            <a:r>
              <a:rPr lang="en-US" altLang="zh-CN" dirty="0">
                <a:latin typeface="Calibri" panose="020F0502020204030204" pitchFamily="34" charset="0"/>
                <a:ea typeface="MS PGothic" charset="0"/>
              </a:rPr>
              <a:t>Some recent works on VPP</a:t>
            </a:r>
          </a:p>
          <a:p>
            <a:pPr lvl="1" eaLnBrk="1" hangingPunct="1">
              <a:lnSpc>
                <a:spcPct val="90000"/>
              </a:lnSpc>
              <a:buFont typeface="Wingdings" charset="0"/>
              <a:buChar char="§"/>
            </a:pPr>
            <a:r>
              <a:rPr lang="en-US" altLang="zh-CN" sz="2000" dirty="0">
                <a:latin typeface="Calibri" panose="020F0502020204030204" pitchFamily="34" charset="0"/>
                <a:ea typeface="MS PGothic" charset="0"/>
              </a:rPr>
              <a:t>Optimization of VPP structure via EMS - minimize the electricity production cost and avoid loss of renewable energy.</a:t>
            </a:r>
          </a:p>
          <a:p>
            <a:pPr lvl="1" eaLnBrk="1" hangingPunct="1">
              <a:lnSpc>
                <a:spcPct val="90000"/>
              </a:lnSpc>
              <a:buFont typeface="Wingdings" charset="0"/>
              <a:buChar char="§"/>
            </a:pPr>
            <a:r>
              <a:rPr lang="en-US" altLang="zh-CN" sz="2000" dirty="0">
                <a:latin typeface="Calibri" panose="020F0502020204030204" pitchFamily="34" charset="0"/>
                <a:ea typeface="MS PGothic" charset="0"/>
              </a:rPr>
              <a:t>Market based VPP – using bidding and price signal as two optional operations and provide </a:t>
            </a:r>
            <a:r>
              <a:rPr lang="en-US" altLang="zh-CN" sz="2000" dirty="0" err="1">
                <a:latin typeface="Calibri" panose="020F0502020204030204" pitchFamily="34" charset="0"/>
                <a:ea typeface="MS PGothic" charset="0"/>
              </a:rPr>
              <a:t>indv</a:t>
            </a:r>
            <a:r>
              <a:rPr lang="en-US" altLang="zh-CN" sz="2000" dirty="0">
                <a:latin typeface="Calibri" panose="020F0502020204030204" pitchFamily="34" charset="0"/>
                <a:ea typeface="MS PGothic" charset="0"/>
              </a:rPr>
              <a:t>. Distributed energy resource units with access to current electricity market.</a:t>
            </a:r>
          </a:p>
          <a:p>
            <a:pPr eaLnBrk="1" hangingPunct="1">
              <a:lnSpc>
                <a:spcPct val="90000"/>
              </a:lnSpc>
            </a:pPr>
            <a:endParaRPr lang="en-US" altLang="zh-CN" sz="2600" dirty="0">
              <a:latin typeface="Calibri" charset="0"/>
              <a:ea typeface="MS PGothic" charset="0"/>
            </a:endParaRPr>
          </a:p>
        </p:txBody>
      </p:sp>
      <p:sp>
        <p:nvSpPr>
          <p:cNvPr id="2" name="灯片编号占位符 1"/>
          <p:cNvSpPr>
            <a:spLocks noGrp="1"/>
          </p:cNvSpPr>
          <p:nvPr>
            <p:ph type="sldNum" sz="quarter" idx="11"/>
          </p:nvPr>
        </p:nvSpPr>
        <p:spPr/>
        <p:txBody>
          <a:bodyPr/>
          <a:lstStyle/>
          <a:p>
            <a:pPr>
              <a:defRPr/>
            </a:pPr>
            <a:r>
              <a:rPr lang="en-US" smtClean="0">
                <a:solidFill>
                  <a:srgbClr val="000000"/>
                </a:solidFill>
              </a:rPr>
              <a:t>[</a:t>
            </a:r>
            <a:fld id="{76C16D65-260D-406F-A2BF-AB769FEB7B8A}" type="slidenum">
              <a:rPr lang="en-US" smtClean="0">
                <a:solidFill>
                  <a:srgbClr val="000000"/>
                </a:solidFill>
              </a:rPr>
              <a:pPr>
                <a:defRPr/>
              </a:pPr>
              <a:t>19</a:t>
            </a:fld>
            <a:r>
              <a:rPr lang="en-US" smtClean="0">
                <a:solidFill>
                  <a:srgbClr val="000000"/>
                </a:solidFill>
              </a:rPr>
              <a:t>]</a:t>
            </a:r>
            <a:endParaRPr lang="en-US" dirty="0">
              <a:solidFill>
                <a:srgbClr val="000000"/>
              </a:solidFill>
            </a:endParaRPr>
          </a:p>
        </p:txBody>
      </p:sp>
    </p:spTree>
    <p:extLst>
      <p:ext uri="{BB962C8B-B14F-4D97-AF65-F5344CB8AC3E}">
        <p14:creationId xmlns:p14="http://schemas.microsoft.com/office/powerpoint/2010/main" xmlns="" val="164921693"/>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标题 1"/>
          <p:cNvSpPr>
            <a:spLocks noGrp="1"/>
          </p:cNvSpPr>
          <p:nvPr>
            <p:ph type="title"/>
          </p:nvPr>
        </p:nvSpPr>
        <p:spPr/>
        <p:txBody>
          <a:bodyPr/>
          <a:lstStyle/>
          <a:p>
            <a:pPr eaLnBrk="1" hangingPunct="1"/>
            <a:r>
              <a:rPr lang="en-US" altLang="zh-CN" b="1" dirty="0" smtClean="0">
                <a:solidFill>
                  <a:srgbClr val="0070C0"/>
                </a:solidFill>
                <a:latin typeface="Cambria" panose="02040503050406030204" pitchFamily="18" charset="0"/>
              </a:rPr>
              <a:t>Outline</a:t>
            </a:r>
            <a:endParaRPr lang="zh-CN" altLang="en-US" b="1" dirty="0" smtClean="0">
              <a:solidFill>
                <a:srgbClr val="0070C0"/>
              </a:solidFill>
              <a:latin typeface="Cambria" panose="02040503050406030204" pitchFamily="18" charset="0"/>
            </a:endParaRPr>
          </a:p>
        </p:txBody>
      </p:sp>
      <p:sp>
        <p:nvSpPr>
          <p:cNvPr id="3" name="灯片编号占位符 2"/>
          <p:cNvSpPr>
            <a:spLocks noGrp="1"/>
          </p:cNvSpPr>
          <p:nvPr>
            <p:ph type="sldNum" sz="quarter" idx="11"/>
          </p:nvPr>
        </p:nvSpPr>
        <p:spPr/>
        <p:txBody>
          <a:bodyPr/>
          <a:lstStyle/>
          <a:p>
            <a:pPr>
              <a:defRPr/>
            </a:pPr>
            <a:fld id="{A45FD141-6F48-4DB0-8ADD-A9FF19E03ACC}" type="slidenum">
              <a:rPr lang="zh-CN" altLang="en-US" smtClean="0">
                <a:solidFill>
                  <a:prstClr val="black">
                    <a:tint val="75000"/>
                  </a:prstClr>
                </a:solidFill>
              </a:rPr>
              <a:pPr>
                <a:defRPr/>
              </a:pPr>
              <a:t>2</a:t>
            </a:fld>
            <a:endParaRPr lang="zh-CN" altLang="en-US">
              <a:solidFill>
                <a:prstClr val="black">
                  <a:tint val="75000"/>
                </a:prstClr>
              </a:solidFill>
            </a:endParaRPr>
          </a:p>
        </p:txBody>
      </p:sp>
      <p:sp>
        <p:nvSpPr>
          <p:cNvPr id="6" name="Content Placeholder 2"/>
          <p:cNvSpPr txBox="1">
            <a:spLocks/>
          </p:cNvSpPr>
          <p:nvPr/>
        </p:nvSpPr>
        <p:spPr>
          <a:xfrm>
            <a:off x="338400" y="1024350"/>
            <a:ext cx="8348400" cy="4395416"/>
          </a:xfrm>
          <a:prstGeom prst="rect">
            <a:avLst/>
          </a:prstGeom>
        </p:spPr>
        <p:txBody>
          <a:bodyPr/>
          <a:lstStyle/>
          <a:p>
            <a:pPr marL="342900" indent="-342900" fontAlgn="base">
              <a:spcBef>
                <a:spcPct val="20000"/>
              </a:spcBef>
              <a:spcAft>
                <a:spcPct val="0"/>
              </a:spcAft>
              <a:buFont typeface="Arial" charset="0"/>
              <a:buChar char="•"/>
              <a:defRPr/>
            </a:pPr>
            <a:r>
              <a:rPr lang="en-US" altLang="zh-CN" sz="2400" b="1" dirty="0">
                <a:solidFill>
                  <a:srgbClr val="FF0000"/>
                </a:solidFill>
                <a:latin typeface="Cambria" panose="02040503050406030204" pitchFamily="18" charset="0"/>
              </a:rPr>
              <a:t>Introduction of Smart Grid</a:t>
            </a:r>
          </a:p>
          <a:p>
            <a:pPr marL="342900" indent="-342900" fontAlgn="base">
              <a:spcBef>
                <a:spcPct val="20000"/>
              </a:spcBef>
              <a:spcAft>
                <a:spcPct val="0"/>
              </a:spcAft>
              <a:buFont typeface="Arial" charset="0"/>
              <a:buChar char="•"/>
              <a:defRPr/>
            </a:pPr>
            <a:r>
              <a:rPr lang="en-US" altLang="zh-CN" sz="2400" b="1" dirty="0" smtClean="0">
                <a:solidFill>
                  <a:srgbClr val="1F497D"/>
                </a:solidFill>
                <a:latin typeface="Cambria" panose="02040503050406030204" pitchFamily="18" charset="0"/>
              </a:rPr>
              <a:t>Major </a:t>
            </a:r>
            <a:r>
              <a:rPr lang="en-US" altLang="zh-CN" sz="2400" b="1" dirty="0">
                <a:solidFill>
                  <a:srgbClr val="1F497D"/>
                </a:solidFill>
                <a:latin typeface="Cambria" panose="02040503050406030204" pitchFamily="18" charset="0"/>
              </a:rPr>
              <a:t>topics in Smart Grid (SG)</a:t>
            </a:r>
          </a:p>
          <a:p>
            <a:pPr marL="800100" lvl="1" indent="-342900" fontAlgn="base">
              <a:spcBef>
                <a:spcPct val="20000"/>
              </a:spcBef>
              <a:spcAft>
                <a:spcPct val="0"/>
              </a:spcAft>
              <a:buFont typeface="Wingdings" panose="05000000000000000000" pitchFamily="2" charset="2"/>
              <a:buChar char="Ø"/>
              <a:defRPr/>
            </a:pPr>
            <a:r>
              <a:rPr lang="en-US" altLang="zh-CN" sz="2000" b="1" dirty="0">
                <a:solidFill>
                  <a:srgbClr val="1F497D"/>
                </a:solidFill>
                <a:latin typeface="Cambria" panose="02040503050406030204" pitchFamily="18" charset="0"/>
              </a:rPr>
              <a:t>Smart Infrastructure </a:t>
            </a:r>
            <a:r>
              <a:rPr lang="en-US" altLang="zh-CN" sz="2000" b="1" dirty="0" smtClean="0">
                <a:solidFill>
                  <a:srgbClr val="1F497D"/>
                </a:solidFill>
                <a:latin typeface="Cambria" panose="02040503050406030204" pitchFamily="18" charset="0"/>
              </a:rPr>
              <a:t>system</a:t>
            </a:r>
          </a:p>
          <a:p>
            <a:pPr marL="1257300" lvl="2" indent="-342900" fontAlgn="base">
              <a:spcBef>
                <a:spcPct val="20000"/>
              </a:spcBef>
              <a:spcAft>
                <a:spcPct val="0"/>
              </a:spcAft>
              <a:buFont typeface="Arial" panose="020B0604020202020204" pitchFamily="34" charset="0"/>
              <a:buChar char="•"/>
              <a:defRPr/>
            </a:pPr>
            <a:r>
              <a:rPr lang="en-US" altLang="zh-CN" sz="2000" b="1" dirty="0">
                <a:solidFill>
                  <a:srgbClr val="1F497D"/>
                </a:solidFill>
                <a:latin typeface="Cambria" panose="02040503050406030204" pitchFamily="18" charset="0"/>
              </a:rPr>
              <a:t>Smart energy subsystem</a:t>
            </a:r>
          </a:p>
          <a:p>
            <a:pPr marL="1257300" lvl="2" indent="-342900" fontAlgn="base">
              <a:spcBef>
                <a:spcPct val="20000"/>
              </a:spcBef>
              <a:spcAft>
                <a:spcPct val="0"/>
              </a:spcAft>
              <a:buFont typeface="Arial" panose="020B0604020202020204" pitchFamily="34" charset="0"/>
              <a:buChar char="•"/>
              <a:defRPr/>
            </a:pPr>
            <a:r>
              <a:rPr lang="en-US" altLang="zh-CN" sz="2000" b="1" dirty="0">
                <a:solidFill>
                  <a:srgbClr val="1F497D"/>
                </a:solidFill>
                <a:latin typeface="Cambria" panose="02040503050406030204" pitchFamily="18" charset="0"/>
              </a:rPr>
              <a:t>Smart information subsystem</a:t>
            </a:r>
          </a:p>
          <a:p>
            <a:pPr marL="1257300" lvl="2" indent="-342900" fontAlgn="base">
              <a:spcBef>
                <a:spcPct val="20000"/>
              </a:spcBef>
              <a:spcAft>
                <a:spcPct val="0"/>
              </a:spcAft>
              <a:buFont typeface="Arial" panose="020B0604020202020204" pitchFamily="34" charset="0"/>
              <a:buChar char="•"/>
              <a:defRPr/>
            </a:pPr>
            <a:r>
              <a:rPr lang="en-US" altLang="zh-CN" sz="2000" b="1" dirty="0">
                <a:solidFill>
                  <a:srgbClr val="1F497D"/>
                </a:solidFill>
                <a:latin typeface="Cambria" panose="02040503050406030204" pitchFamily="18" charset="0"/>
              </a:rPr>
              <a:t>Smart communication </a:t>
            </a:r>
            <a:r>
              <a:rPr lang="en-US" altLang="zh-CN" sz="2000" b="1" dirty="0" smtClean="0">
                <a:solidFill>
                  <a:srgbClr val="1F497D"/>
                </a:solidFill>
                <a:latin typeface="Cambria" panose="02040503050406030204" pitchFamily="18" charset="0"/>
              </a:rPr>
              <a:t>subsystem</a:t>
            </a:r>
          </a:p>
          <a:p>
            <a:pPr marL="800100" lvl="1" indent="-342900" fontAlgn="base">
              <a:spcBef>
                <a:spcPct val="20000"/>
              </a:spcBef>
              <a:spcAft>
                <a:spcPct val="0"/>
              </a:spcAft>
              <a:buFont typeface="Wingdings" panose="05000000000000000000" pitchFamily="2" charset="2"/>
              <a:buChar char="Ø"/>
              <a:defRPr/>
            </a:pPr>
            <a:r>
              <a:rPr lang="en-US" altLang="zh-CN" sz="2000" b="1" dirty="0">
                <a:solidFill>
                  <a:srgbClr val="1F497D"/>
                </a:solidFill>
                <a:latin typeface="Cambria" panose="02040503050406030204" pitchFamily="18" charset="0"/>
              </a:rPr>
              <a:t>Smart Management </a:t>
            </a:r>
            <a:r>
              <a:rPr lang="en-US" altLang="zh-CN" sz="2000" b="1" dirty="0" smtClean="0">
                <a:solidFill>
                  <a:srgbClr val="1F497D"/>
                </a:solidFill>
                <a:latin typeface="Cambria" panose="02040503050406030204" pitchFamily="18" charset="0"/>
              </a:rPr>
              <a:t>system</a:t>
            </a:r>
            <a:endParaRPr lang="en-US" altLang="zh-CN" sz="2000" b="1" dirty="0">
              <a:solidFill>
                <a:srgbClr val="1F497D"/>
              </a:solidFill>
              <a:latin typeface="Cambria" panose="02040503050406030204" pitchFamily="18" charset="0"/>
            </a:endParaRPr>
          </a:p>
          <a:p>
            <a:pPr marL="800100" lvl="1" indent="-342900" fontAlgn="base">
              <a:spcBef>
                <a:spcPct val="20000"/>
              </a:spcBef>
              <a:spcAft>
                <a:spcPct val="0"/>
              </a:spcAft>
              <a:buFont typeface="Wingdings" panose="05000000000000000000" pitchFamily="2" charset="2"/>
              <a:buChar char="Ø"/>
              <a:defRPr/>
            </a:pPr>
            <a:r>
              <a:rPr lang="en-US" altLang="zh-CN" sz="2000" b="1" dirty="0">
                <a:solidFill>
                  <a:srgbClr val="1F497D"/>
                </a:solidFill>
                <a:latin typeface="Cambria" panose="02040503050406030204" pitchFamily="18" charset="0"/>
              </a:rPr>
              <a:t>Smart protection system</a:t>
            </a:r>
            <a:endParaRPr lang="en-US" altLang="zh-CN" sz="2000" b="1" dirty="0" smtClean="0">
              <a:solidFill>
                <a:srgbClr val="1F497D"/>
              </a:solidFill>
              <a:latin typeface="Cambria" panose="02040503050406030204" pitchFamily="18" charset="0"/>
            </a:endParaRPr>
          </a:p>
          <a:p>
            <a:pPr marL="342900" indent="-342900" fontAlgn="base">
              <a:spcBef>
                <a:spcPct val="20000"/>
              </a:spcBef>
              <a:spcAft>
                <a:spcPct val="0"/>
              </a:spcAft>
              <a:buFont typeface="Arial" charset="0"/>
              <a:buChar char="•"/>
            </a:pPr>
            <a:r>
              <a:rPr lang="en-US" altLang="zh-CN" sz="2400" b="1" dirty="0" smtClean="0">
                <a:solidFill>
                  <a:srgbClr val="1F497D"/>
                </a:solidFill>
                <a:latin typeface="Cambria" panose="02040503050406030204" pitchFamily="18" charset="0"/>
              </a:rPr>
              <a:t>Research </a:t>
            </a:r>
            <a:r>
              <a:rPr lang="en-US" altLang="zh-CN" sz="2400" b="1" dirty="0">
                <a:solidFill>
                  <a:srgbClr val="1F497D"/>
                </a:solidFill>
                <a:latin typeface="Cambria" panose="02040503050406030204" pitchFamily="18" charset="0"/>
              </a:rPr>
              <a:t>t</a:t>
            </a:r>
            <a:r>
              <a:rPr lang="en-US" altLang="zh-CN" sz="2400" b="1" dirty="0" smtClean="0">
                <a:solidFill>
                  <a:srgbClr val="1F497D"/>
                </a:solidFill>
                <a:latin typeface="Cambria" panose="02040503050406030204" pitchFamily="18" charset="0"/>
              </a:rPr>
              <a:t>opic examples</a:t>
            </a:r>
          </a:p>
          <a:p>
            <a:pPr marL="800100" lvl="1" indent="-342900" fontAlgn="base">
              <a:spcBef>
                <a:spcPct val="20000"/>
              </a:spcBef>
              <a:spcAft>
                <a:spcPct val="0"/>
              </a:spcAft>
              <a:buFont typeface="Wingdings" panose="05000000000000000000" pitchFamily="2" charset="2"/>
              <a:buChar char="Ø"/>
              <a:defRPr/>
            </a:pPr>
            <a:r>
              <a:rPr lang="en-US" altLang="zh-CN" sz="2000" b="1" dirty="0">
                <a:solidFill>
                  <a:srgbClr val="1F497D"/>
                </a:solidFill>
                <a:latin typeface="Cambria" panose="02040503050406030204" pitchFamily="18" charset="0"/>
              </a:rPr>
              <a:t>Bad Data Injection Attack and Defense</a:t>
            </a:r>
          </a:p>
          <a:p>
            <a:pPr marL="800100" lvl="1" indent="-342900" fontAlgn="base">
              <a:spcBef>
                <a:spcPct val="20000"/>
              </a:spcBef>
              <a:spcAft>
                <a:spcPct val="0"/>
              </a:spcAft>
              <a:buFont typeface="Wingdings" panose="05000000000000000000" pitchFamily="2" charset="2"/>
              <a:buChar char="Ø"/>
              <a:defRPr/>
            </a:pPr>
            <a:r>
              <a:rPr lang="en-US" altLang="zh-CN" sz="2000" b="1" dirty="0">
                <a:solidFill>
                  <a:srgbClr val="1F497D"/>
                </a:solidFill>
                <a:latin typeface="Cambria" panose="02040503050406030204" pitchFamily="18" charset="0"/>
              </a:rPr>
              <a:t>Demand Side </a:t>
            </a:r>
            <a:r>
              <a:rPr lang="en-US" altLang="zh-CN" sz="2000" b="1" dirty="0" smtClean="0">
                <a:solidFill>
                  <a:srgbClr val="1F497D"/>
                </a:solidFill>
                <a:latin typeface="Cambria" panose="02040503050406030204" pitchFamily="18" charset="0"/>
              </a:rPr>
              <a:t>Management</a:t>
            </a:r>
          </a:p>
          <a:p>
            <a:pPr marL="800100" lvl="1" indent="-342900" fontAlgn="base">
              <a:spcBef>
                <a:spcPct val="20000"/>
              </a:spcBef>
              <a:spcAft>
                <a:spcPct val="0"/>
              </a:spcAft>
              <a:buFont typeface="Wingdings" panose="05000000000000000000" pitchFamily="2" charset="2"/>
              <a:buChar char="Ø"/>
              <a:defRPr/>
            </a:pPr>
            <a:r>
              <a:rPr lang="en-US" altLang="zh-CN" sz="2000" b="1" dirty="0" smtClean="0">
                <a:solidFill>
                  <a:srgbClr val="1F497D"/>
                </a:solidFill>
                <a:latin typeface="Cambria" panose="02040503050406030204" pitchFamily="18" charset="0"/>
              </a:rPr>
              <a:t>PHEV, renewable energy, </a:t>
            </a:r>
            <a:r>
              <a:rPr lang="en-US" altLang="zh-CN" sz="2000" b="1" dirty="0" err="1" smtClean="0">
                <a:solidFill>
                  <a:srgbClr val="1F497D"/>
                </a:solidFill>
                <a:latin typeface="Cambria" panose="02040503050406030204" pitchFamily="18" charset="0"/>
              </a:rPr>
              <a:t>microgrid</a:t>
            </a:r>
            <a:r>
              <a:rPr lang="en-US" altLang="zh-CN" sz="2000" b="1" dirty="0" smtClean="0">
                <a:solidFill>
                  <a:srgbClr val="1F497D"/>
                </a:solidFill>
                <a:latin typeface="Cambria" panose="02040503050406030204" pitchFamily="18" charset="0"/>
              </a:rPr>
              <a:t>, big data, assess management,  communication effects, etc.</a:t>
            </a:r>
            <a:endParaRPr lang="en-US" altLang="zh-CN" sz="2000" b="1" dirty="0">
              <a:solidFill>
                <a:srgbClr val="1F497D"/>
              </a:solidFill>
              <a:latin typeface="Cambria" panose="02040503050406030204" pitchFamily="18" charset="0"/>
            </a:endParaRPr>
          </a:p>
          <a:p>
            <a:pPr marL="342900" indent="-342900" fontAlgn="base">
              <a:spcBef>
                <a:spcPct val="20000"/>
              </a:spcBef>
              <a:spcAft>
                <a:spcPct val="0"/>
              </a:spcAft>
              <a:buFont typeface="Arial" charset="0"/>
              <a:buChar char="•"/>
              <a:defRPr/>
            </a:pPr>
            <a:r>
              <a:rPr lang="en-US" altLang="zh-CN" sz="2400" b="1" dirty="0" smtClean="0">
                <a:solidFill>
                  <a:srgbClr val="1F497D"/>
                </a:solidFill>
                <a:latin typeface="Cambria" panose="02040503050406030204" pitchFamily="18" charset="0"/>
              </a:rPr>
              <a:t>Conclusion</a:t>
            </a:r>
          </a:p>
          <a:p>
            <a:pPr marL="742950" lvl="1" indent="-285750" fontAlgn="base">
              <a:spcBef>
                <a:spcPct val="20000"/>
              </a:spcBef>
              <a:spcAft>
                <a:spcPct val="0"/>
              </a:spcAft>
              <a:buFont typeface="Arial" charset="0"/>
              <a:buChar char="–"/>
              <a:defRPr/>
            </a:pPr>
            <a:endParaRPr lang="en-US" altLang="zh-CN" sz="2800" dirty="0" smtClean="0">
              <a:solidFill>
                <a:prstClr val="black"/>
              </a:solidFill>
            </a:endParaRPr>
          </a:p>
        </p:txBody>
      </p:sp>
    </p:spTree>
    <p:extLst>
      <p:ext uri="{BB962C8B-B14F-4D97-AF65-F5344CB8AC3E}">
        <p14:creationId xmlns:p14="http://schemas.microsoft.com/office/powerpoint/2010/main" xmlns="" val="3777783237"/>
      </p:ext>
    </p:extLst>
  </p:cSld>
  <p:clrMapOvr>
    <a:masterClrMapping/>
  </p:clrMapOvr>
  <p:transition advTm="22012"/>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txBox="1">
            <a:spLocks/>
          </p:cNvSpPr>
          <p:nvPr/>
        </p:nvSpPr>
        <p:spPr bwMode="auto">
          <a:xfrm>
            <a:off x="381000" y="333375"/>
            <a:ext cx="8305800" cy="581025"/>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ctr" rtl="0" eaLnBrk="0" fontAlgn="base" hangingPunct="0">
              <a:lnSpc>
                <a:spcPct val="85000"/>
              </a:lnSpc>
              <a:spcBef>
                <a:spcPct val="0"/>
              </a:spcBef>
              <a:spcAft>
                <a:spcPct val="0"/>
              </a:spcAft>
              <a:defRPr sz="3200" b="1" i="1">
                <a:solidFill>
                  <a:srgbClr val="0070C0"/>
                </a:solidFill>
                <a:effectLst>
                  <a:outerShdw blurRad="38100" dist="38100" dir="2700000" algn="tl">
                    <a:srgbClr val="C0C0C0"/>
                  </a:outerShdw>
                </a:effectLst>
                <a:latin typeface="Cambria" panose="02040503050406030204" pitchFamily="18" charset="0"/>
                <a:ea typeface="ＭＳ Ｐゴシック" charset="0"/>
                <a:cs typeface="Cambria" panose="02040503050406030204" pitchFamily="18" charset="0"/>
              </a:defRPr>
            </a:lvl1pPr>
            <a:lvl2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2pPr>
            <a:lvl3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3pPr>
            <a:lvl4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4pPr>
            <a:lvl5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5pPr>
            <a:lvl6pPr marL="4572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6pPr>
            <a:lvl7pPr marL="9144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7pPr>
            <a:lvl8pPr marL="13716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8pPr>
            <a:lvl9pPr marL="18288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9pPr>
          </a:lstStyle>
          <a:p>
            <a:pPr eaLnBrk="1" hangingPunct="1"/>
            <a:r>
              <a:rPr lang="en-US" altLang="zh-CN" dirty="0"/>
              <a:t>Transmission (TX) Grid </a:t>
            </a:r>
            <a:r>
              <a:rPr lang="en-US" altLang="zh-CN" sz="2400" dirty="0"/>
              <a:t>of Smart Energy Subsystem</a:t>
            </a:r>
            <a:endParaRPr lang="zh-CN" altLang="en-US" sz="2400" kern="0" dirty="0" smtClean="0"/>
          </a:p>
        </p:txBody>
      </p:sp>
      <p:sp>
        <p:nvSpPr>
          <p:cNvPr id="20483" name="TextBox 5"/>
          <p:cNvSpPr txBox="1">
            <a:spLocks noChangeArrowheads="1"/>
          </p:cNvSpPr>
          <p:nvPr/>
        </p:nvSpPr>
        <p:spPr bwMode="auto">
          <a:xfrm>
            <a:off x="1069975" y="1492250"/>
            <a:ext cx="1841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endParaRPr lang="zh-CN" sz="1800"/>
          </a:p>
        </p:txBody>
      </p:sp>
      <p:sp>
        <p:nvSpPr>
          <p:cNvPr id="20484" name="Content Placeholder 6"/>
          <p:cNvSpPr>
            <a:spLocks noGrp="1"/>
          </p:cNvSpPr>
          <p:nvPr>
            <p:ph sz="quarter" idx="4294967295"/>
          </p:nvPr>
        </p:nvSpPr>
        <p:spPr>
          <a:xfrm>
            <a:off x="338400" y="1260000"/>
            <a:ext cx="8348400" cy="5486400"/>
          </a:xfrm>
          <a:prstGeom prst="rect">
            <a:avLst/>
          </a:prstGeom>
        </p:spPr>
        <p:txBody>
          <a:bodyPr/>
          <a:lstStyle/>
          <a:p>
            <a:pPr eaLnBrk="1" hangingPunct="1">
              <a:lnSpc>
                <a:spcPct val="90000"/>
              </a:lnSpc>
            </a:pPr>
            <a:r>
              <a:rPr lang="en-US" altLang="zh-CN" b="1" dirty="0">
                <a:latin typeface="Calibri" panose="020F0502020204030204" pitchFamily="34" charset="0"/>
                <a:ea typeface="MS PGothic" charset="0"/>
              </a:rPr>
              <a:t>2 factors affect the development  smart TX grid:</a:t>
            </a:r>
          </a:p>
          <a:p>
            <a:pPr lvl="1" eaLnBrk="1" hangingPunct="1">
              <a:lnSpc>
                <a:spcPct val="90000"/>
              </a:lnSpc>
              <a:buFont typeface="Wingdings" charset="0"/>
              <a:buChar char="§"/>
            </a:pPr>
            <a:r>
              <a:rPr lang="en-US" altLang="zh-CN" dirty="0">
                <a:latin typeface="Calibri" panose="020F0502020204030204" pitchFamily="34" charset="0"/>
                <a:ea typeface="MS PGothic" charset="0"/>
              </a:rPr>
              <a:t>Infrastructure challenges </a:t>
            </a:r>
          </a:p>
          <a:p>
            <a:pPr lvl="2" eaLnBrk="1" hangingPunct="1">
              <a:lnSpc>
                <a:spcPct val="90000"/>
              </a:lnSpc>
            </a:pPr>
            <a:r>
              <a:rPr lang="en-US" altLang="zh-CN" dirty="0">
                <a:latin typeface="Calibri" panose="020F0502020204030204" pitchFamily="34" charset="0"/>
                <a:ea typeface="MS PGothic" charset="0"/>
              </a:rPr>
              <a:t>increasing load demands, quickly aging components, ….</a:t>
            </a:r>
          </a:p>
          <a:p>
            <a:pPr lvl="1" eaLnBrk="1" hangingPunct="1">
              <a:lnSpc>
                <a:spcPct val="90000"/>
              </a:lnSpc>
              <a:buFont typeface="Wingdings" charset="0"/>
              <a:buChar char="§"/>
            </a:pPr>
            <a:r>
              <a:rPr lang="en-US" altLang="zh-CN" dirty="0">
                <a:latin typeface="Calibri" panose="020F0502020204030204" pitchFamily="34" charset="0"/>
                <a:ea typeface="MS PGothic" charset="0"/>
              </a:rPr>
              <a:t>Innovative technologies </a:t>
            </a:r>
          </a:p>
          <a:p>
            <a:pPr lvl="2" eaLnBrk="1" hangingPunct="1">
              <a:lnSpc>
                <a:spcPct val="90000"/>
              </a:lnSpc>
            </a:pPr>
            <a:r>
              <a:rPr lang="en-US" altLang="zh-CN" dirty="0">
                <a:latin typeface="Calibri" panose="020F0502020204030204" pitchFamily="34" charset="0"/>
                <a:ea typeface="MS PGothic" charset="0"/>
              </a:rPr>
              <a:t>new materials, adv. power electronics, comm. Technologies, ….</a:t>
            </a:r>
          </a:p>
          <a:p>
            <a:pPr eaLnBrk="1" hangingPunct="1">
              <a:lnSpc>
                <a:spcPct val="90000"/>
              </a:lnSpc>
            </a:pPr>
            <a:r>
              <a:rPr lang="en-US" altLang="zh-CN" b="1" dirty="0">
                <a:latin typeface="Calibri" panose="020F0502020204030204" pitchFamily="34" charset="0"/>
                <a:ea typeface="MS PGothic" charset="0"/>
              </a:rPr>
              <a:t>3 interactive components:</a:t>
            </a:r>
          </a:p>
          <a:p>
            <a:pPr lvl="1" eaLnBrk="1" hangingPunct="1">
              <a:lnSpc>
                <a:spcPct val="90000"/>
              </a:lnSpc>
              <a:buFont typeface="Wingdings" charset="0"/>
              <a:buChar char="§"/>
            </a:pPr>
            <a:r>
              <a:rPr lang="en-US" altLang="zh-CN" dirty="0">
                <a:latin typeface="Calibri" panose="020F0502020204030204" pitchFamily="34" charset="0"/>
                <a:ea typeface="MS PGothic" charset="0"/>
              </a:rPr>
              <a:t>Smart control centers</a:t>
            </a:r>
          </a:p>
          <a:p>
            <a:pPr lvl="2" eaLnBrk="1" hangingPunct="1">
              <a:lnSpc>
                <a:spcPct val="90000"/>
              </a:lnSpc>
            </a:pPr>
            <a:r>
              <a:rPr lang="en-US" altLang="zh-CN" dirty="0">
                <a:latin typeface="Calibri" panose="020F0502020204030204" pitchFamily="34" charset="0"/>
                <a:ea typeface="MS PGothic" charset="0"/>
              </a:rPr>
              <a:t>Analytical capabilities for analysis, monitoring, visualization</a:t>
            </a:r>
          </a:p>
          <a:p>
            <a:pPr lvl="1" eaLnBrk="1" hangingPunct="1">
              <a:lnSpc>
                <a:spcPct val="90000"/>
              </a:lnSpc>
              <a:buFont typeface="Wingdings" charset="0"/>
              <a:buChar char="§"/>
            </a:pPr>
            <a:r>
              <a:rPr lang="en-US" altLang="zh-CN" dirty="0">
                <a:latin typeface="Calibri" panose="020F0502020204030204" pitchFamily="34" charset="0"/>
                <a:ea typeface="MS PGothic" charset="0"/>
              </a:rPr>
              <a:t>Smart power TX networks </a:t>
            </a:r>
            <a:r>
              <a:rPr lang="en-US" altLang="zh-CN" sz="1700" dirty="0">
                <a:latin typeface="Calibri" panose="020F0502020204030204" pitchFamily="34" charset="0"/>
                <a:ea typeface="MS PGothic" charset="0"/>
              </a:rPr>
              <a:t>(built-on current grids)</a:t>
            </a:r>
          </a:p>
          <a:p>
            <a:pPr lvl="2" eaLnBrk="1" hangingPunct="1">
              <a:lnSpc>
                <a:spcPct val="90000"/>
              </a:lnSpc>
            </a:pPr>
            <a:r>
              <a:rPr lang="en-US" altLang="zh-CN" dirty="0">
                <a:latin typeface="Calibri" panose="020F0502020204030204" pitchFamily="34" charset="0"/>
                <a:ea typeface="MS PGothic" charset="0"/>
              </a:rPr>
              <a:t>Innovative technologies help to improve power utilization, quality, system security, reliability  </a:t>
            </a:r>
          </a:p>
          <a:p>
            <a:pPr lvl="1" eaLnBrk="1" hangingPunct="1">
              <a:lnSpc>
                <a:spcPct val="90000"/>
              </a:lnSpc>
              <a:buFont typeface="Wingdings" charset="0"/>
              <a:buChar char="§"/>
            </a:pPr>
            <a:r>
              <a:rPr lang="en-US" altLang="zh-CN" dirty="0">
                <a:latin typeface="Calibri" panose="020F0502020204030204" pitchFamily="34" charset="0"/>
                <a:ea typeface="MS PGothic" charset="0"/>
              </a:rPr>
              <a:t>Smart substations </a:t>
            </a:r>
            <a:r>
              <a:rPr lang="en-US" altLang="zh-CN" sz="1700" dirty="0">
                <a:latin typeface="Calibri" panose="020F0502020204030204" pitchFamily="34" charset="0"/>
                <a:ea typeface="MS PGothic" charset="0"/>
              </a:rPr>
              <a:t>(built-on current automated substations)</a:t>
            </a:r>
          </a:p>
          <a:p>
            <a:pPr lvl="2" eaLnBrk="1" hangingPunct="1">
              <a:lnSpc>
                <a:spcPct val="90000"/>
              </a:lnSpc>
            </a:pPr>
            <a:r>
              <a:rPr lang="en-US" altLang="zh-CN" dirty="0">
                <a:latin typeface="Calibri" panose="020F0502020204030204" pitchFamily="34" charset="0"/>
                <a:ea typeface="MS PGothic" charset="0"/>
              </a:rPr>
              <a:t>digitalization, atomization, coordination, self-healing</a:t>
            </a:r>
          </a:p>
          <a:p>
            <a:pPr lvl="2" eaLnBrk="1" hangingPunct="1">
              <a:lnSpc>
                <a:spcPct val="90000"/>
              </a:lnSpc>
            </a:pPr>
            <a:r>
              <a:rPr lang="en-US" altLang="zh-CN" dirty="0">
                <a:latin typeface="Calibri" panose="020F0502020204030204" pitchFamily="34" charset="0"/>
                <a:ea typeface="MS PGothic" charset="0"/>
              </a:rPr>
              <a:t>Enabling the rapid response and efficient operation</a:t>
            </a:r>
          </a:p>
          <a:p>
            <a:pPr lvl="2" eaLnBrk="1" hangingPunct="1">
              <a:lnSpc>
                <a:spcPct val="90000"/>
              </a:lnSpc>
            </a:pPr>
            <a:endParaRPr lang="en-US" altLang="zh-CN" sz="1500" dirty="0">
              <a:latin typeface="Calibri" charset="0"/>
              <a:ea typeface="MS PGothic" charset="0"/>
            </a:endParaRPr>
          </a:p>
          <a:p>
            <a:pPr lvl="1" eaLnBrk="1" hangingPunct="1">
              <a:lnSpc>
                <a:spcPct val="90000"/>
              </a:lnSpc>
              <a:buFont typeface="Wingdings" charset="0"/>
              <a:buChar char="§"/>
            </a:pPr>
            <a:endParaRPr lang="en-US" altLang="zh-CN" dirty="0">
              <a:latin typeface="Calibri" charset="0"/>
              <a:ea typeface="MS PGothic" charset="0"/>
            </a:endParaRPr>
          </a:p>
          <a:p>
            <a:pPr eaLnBrk="1" hangingPunct="1">
              <a:lnSpc>
                <a:spcPct val="90000"/>
              </a:lnSpc>
            </a:pPr>
            <a:endParaRPr lang="en-US" altLang="zh-CN" dirty="0">
              <a:latin typeface="Calibri" charset="0"/>
              <a:ea typeface="MS PGothic" charset="0"/>
            </a:endParaRPr>
          </a:p>
        </p:txBody>
      </p:sp>
      <p:sp>
        <p:nvSpPr>
          <p:cNvPr id="3" name="灯片编号占位符 2"/>
          <p:cNvSpPr>
            <a:spLocks noGrp="1"/>
          </p:cNvSpPr>
          <p:nvPr>
            <p:ph type="sldNum" sz="quarter" idx="11"/>
          </p:nvPr>
        </p:nvSpPr>
        <p:spPr/>
        <p:txBody>
          <a:bodyPr/>
          <a:lstStyle/>
          <a:p>
            <a:pPr>
              <a:defRPr/>
            </a:pPr>
            <a:r>
              <a:rPr lang="en-US" smtClean="0">
                <a:solidFill>
                  <a:srgbClr val="000000"/>
                </a:solidFill>
              </a:rPr>
              <a:t>[</a:t>
            </a:r>
            <a:fld id="{76C16D65-260D-406F-A2BF-AB769FEB7B8A}" type="slidenum">
              <a:rPr lang="en-US" smtClean="0">
                <a:solidFill>
                  <a:srgbClr val="000000"/>
                </a:solidFill>
              </a:rPr>
              <a:pPr>
                <a:defRPr/>
              </a:pPr>
              <a:t>20</a:t>
            </a:fld>
            <a:r>
              <a:rPr lang="en-US" smtClean="0">
                <a:solidFill>
                  <a:srgbClr val="000000"/>
                </a:solidFill>
              </a:rPr>
              <a:t>]</a:t>
            </a:r>
            <a:endParaRPr lang="en-US" dirty="0">
              <a:solidFill>
                <a:srgbClr val="000000"/>
              </a:solidFill>
            </a:endParaRPr>
          </a:p>
        </p:txBody>
      </p:sp>
    </p:spTree>
    <p:extLst>
      <p:ext uri="{BB962C8B-B14F-4D97-AF65-F5344CB8AC3E}">
        <p14:creationId xmlns:p14="http://schemas.microsoft.com/office/powerpoint/2010/main" xmlns="" val="2018589250"/>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txBox="1">
            <a:spLocks/>
          </p:cNvSpPr>
          <p:nvPr/>
        </p:nvSpPr>
        <p:spPr bwMode="auto">
          <a:xfrm>
            <a:off x="381000" y="333375"/>
            <a:ext cx="8305800" cy="581025"/>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ctr" rtl="0" eaLnBrk="0" fontAlgn="base" hangingPunct="0">
              <a:lnSpc>
                <a:spcPct val="85000"/>
              </a:lnSpc>
              <a:spcBef>
                <a:spcPct val="0"/>
              </a:spcBef>
              <a:spcAft>
                <a:spcPct val="0"/>
              </a:spcAft>
              <a:defRPr sz="3200" b="1" i="1">
                <a:solidFill>
                  <a:srgbClr val="0070C0"/>
                </a:solidFill>
                <a:effectLst>
                  <a:outerShdw blurRad="38100" dist="38100" dir="2700000" algn="tl">
                    <a:srgbClr val="C0C0C0"/>
                  </a:outerShdw>
                </a:effectLst>
                <a:latin typeface="Cambria" panose="02040503050406030204" pitchFamily="18" charset="0"/>
                <a:ea typeface="ＭＳ Ｐゴシック" charset="0"/>
                <a:cs typeface="Cambria" panose="02040503050406030204" pitchFamily="18" charset="0"/>
              </a:defRPr>
            </a:lvl1pPr>
            <a:lvl2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2pPr>
            <a:lvl3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3pPr>
            <a:lvl4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4pPr>
            <a:lvl5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5pPr>
            <a:lvl6pPr marL="4572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6pPr>
            <a:lvl7pPr marL="9144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7pPr>
            <a:lvl8pPr marL="13716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8pPr>
            <a:lvl9pPr marL="18288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9pPr>
          </a:lstStyle>
          <a:p>
            <a:pPr eaLnBrk="1" hangingPunct="1"/>
            <a:r>
              <a:rPr lang="en-US" altLang="zh-CN" dirty="0">
                <a:ea typeface="MS PGothic" pitchFamily="34" charset="-128"/>
              </a:rPr>
              <a:t>Distribution Grid </a:t>
            </a:r>
            <a:r>
              <a:rPr lang="en-US" altLang="zh-CN" sz="2400" dirty="0">
                <a:ea typeface="MS PGothic" pitchFamily="34" charset="-128"/>
              </a:rPr>
              <a:t>of Smart Energy Subsystem</a:t>
            </a:r>
            <a:endParaRPr lang="zh-CN" altLang="en-US" sz="2400" kern="0" dirty="0" smtClean="0"/>
          </a:p>
        </p:txBody>
      </p:sp>
      <p:sp>
        <p:nvSpPr>
          <p:cNvPr id="22531" name="TextBox 5"/>
          <p:cNvSpPr txBox="1">
            <a:spLocks noChangeArrowheads="1"/>
          </p:cNvSpPr>
          <p:nvPr/>
        </p:nvSpPr>
        <p:spPr bwMode="auto">
          <a:xfrm>
            <a:off x="1069975" y="1492250"/>
            <a:ext cx="1841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endParaRPr lang="zh-CN" sz="1800"/>
          </a:p>
        </p:txBody>
      </p:sp>
      <p:sp>
        <p:nvSpPr>
          <p:cNvPr id="22532" name="Content Placeholder 6"/>
          <p:cNvSpPr>
            <a:spLocks noGrp="1"/>
          </p:cNvSpPr>
          <p:nvPr>
            <p:ph sz="quarter" idx="4294967295"/>
          </p:nvPr>
        </p:nvSpPr>
        <p:spPr>
          <a:xfrm>
            <a:off x="338400" y="1260000"/>
            <a:ext cx="8348400" cy="5334000"/>
          </a:xfrm>
          <a:prstGeom prst="rect">
            <a:avLst/>
          </a:prstGeom>
        </p:spPr>
        <p:txBody>
          <a:bodyPr/>
          <a:lstStyle/>
          <a:p>
            <a:pPr eaLnBrk="1" hangingPunct="1">
              <a:lnSpc>
                <a:spcPct val="80000"/>
              </a:lnSpc>
            </a:pPr>
            <a:r>
              <a:rPr lang="en-US" altLang="zh-CN" b="1" i="1" dirty="0">
                <a:latin typeface="Calibri" panose="020F0502020204030204" pitchFamily="34" charset="0"/>
                <a:ea typeface="+mj-ea"/>
              </a:rPr>
              <a:t>Goal: </a:t>
            </a:r>
            <a:r>
              <a:rPr lang="en-US" altLang="zh-CN" dirty="0">
                <a:latin typeface="Calibri" panose="020F0502020204030204" pitchFamily="34" charset="0"/>
                <a:ea typeface="+mj-ea"/>
              </a:rPr>
              <a:t>deliver </a:t>
            </a:r>
            <a:r>
              <a:rPr lang="en-US" altLang="zh-CN" dirty="0" smtClean="0">
                <a:latin typeface="Calibri" panose="020F0502020204030204" pitchFamily="34" charset="0"/>
                <a:ea typeface="+mj-ea"/>
              </a:rPr>
              <a:t>power </a:t>
            </a:r>
            <a:r>
              <a:rPr lang="en-US" altLang="zh-CN" dirty="0">
                <a:latin typeface="Calibri" panose="020F0502020204030204" pitchFamily="34" charset="0"/>
                <a:ea typeface="+mj-ea"/>
              </a:rPr>
              <a:t>to serve the end users better.</a:t>
            </a:r>
          </a:p>
          <a:p>
            <a:pPr eaLnBrk="1" hangingPunct="1">
              <a:lnSpc>
                <a:spcPct val="80000"/>
              </a:lnSpc>
            </a:pPr>
            <a:r>
              <a:rPr lang="en-US" altLang="zh-CN" dirty="0" smtClean="0">
                <a:latin typeface="Calibri" panose="020F0502020204030204" pitchFamily="34" charset="0"/>
                <a:ea typeface="+mj-ea"/>
              </a:rPr>
              <a:t>Power flow </a:t>
            </a:r>
            <a:r>
              <a:rPr lang="en-US" altLang="zh-CN" dirty="0">
                <a:latin typeface="Calibri" panose="020F0502020204030204" pitchFamily="34" charset="0"/>
                <a:ea typeface="+mj-ea"/>
              </a:rPr>
              <a:t>control becomes complicated, when more DGs are integrated into the grid.</a:t>
            </a:r>
          </a:p>
          <a:p>
            <a:pPr eaLnBrk="1" hangingPunct="1">
              <a:lnSpc>
                <a:spcPct val="80000"/>
              </a:lnSpc>
              <a:buFont typeface="Wingdings" charset="0"/>
              <a:buNone/>
            </a:pPr>
            <a:r>
              <a:rPr lang="en-US" altLang="zh-CN" dirty="0">
                <a:latin typeface="Calibri" panose="020F0502020204030204" pitchFamily="34" charset="0"/>
                <a:ea typeface="+mj-ea"/>
              </a:rPr>
              <a:t>An interested research work:</a:t>
            </a:r>
          </a:p>
          <a:p>
            <a:pPr eaLnBrk="1" hangingPunct="1">
              <a:lnSpc>
                <a:spcPct val="80000"/>
              </a:lnSpc>
            </a:pPr>
            <a:r>
              <a:rPr lang="en-US" altLang="zh-CN" dirty="0">
                <a:latin typeface="Calibri" panose="020F0502020204030204" pitchFamily="34" charset="0"/>
                <a:ea typeface="+mj-ea"/>
              </a:rPr>
              <a:t>Two in-home distribution systems:</a:t>
            </a:r>
          </a:p>
          <a:p>
            <a:pPr lvl="1" eaLnBrk="1" hangingPunct="1">
              <a:lnSpc>
                <a:spcPct val="80000"/>
              </a:lnSpc>
              <a:buFont typeface="Wingdings" charset="0"/>
              <a:buChar char="§"/>
            </a:pPr>
            <a:r>
              <a:rPr lang="en-US" altLang="zh-CN" sz="2000" dirty="0">
                <a:latin typeface="Calibri" panose="020F0502020204030204" pitchFamily="34" charset="0"/>
                <a:ea typeface="MS PGothic" charset="0"/>
              </a:rPr>
              <a:t>The electricity is distributed according to the given information.  </a:t>
            </a:r>
          </a:p>
          <a:p>
            <a:pPr lvl="1" eaLnBrk="1" hangingPunct="1">
              <a:lnSpc>
                <a:spcPct val="80000"/>
              </a:lnSpc>
              <a:buFont typeface="Wingdings" charset="0"/>
              <a:buChar char="§"/>
            </a:pPr>
            <a:r>
              <a:rPr lang="en-US" altLang="zh-CN" sz="2000" dirty="0">
                <a:latin typeface="Calibri" panose="020F0502020204030204" pitchFamily="34" charset="0"/>
                <a:ea typeface="MS PGothic" charset="0"/>
              </a:rPr>
              <a:t>AC power circuit switching system and DC power dispatching system via power packets.</a:t>
            </a:r>
          </a:p>
          <a:p>
            <a:pPr lvl="1" eaLnBrk="1" hangingPunct="1">
              <a:lnSpc>
                <a:spcPct val="80000"/>
              </a:lnSpc>
              <a:buFont typeface="Wingdings" charset="0"/>
              <a:buChar char="§"/>
            </a:pPr>
            <a:r>
              <a:rPr lang="en-US" altLang="zh-CN" sz="2000" dirty="0" err="1">
                <a:latin typeface="Calibri" panose="020F0502020204030204" pitchFamily="34" charset="0"/>
                <a:ea typeface="MS PGothic" charset="0"/>
              </a:rPr>
              <a:t>Packetization</a:t>
            </a:r>
            <a:r>
              <a:rPr lang="en-US" altLang="zh-CN" sz="2000" dirty="0">
                <a:latin typeface="Calibri" panose="020F0502020204030204" pitchFamily="34" charset="0"/>
                <a:ea typeface="MS PGothic" charset="0"/>
              </a:rPr>
              <a:t> of energy requires high power switching devices.</a:t>
            </a:r>
          </a:p>
          <a:p>
            <a:pPr eaLnBrk="1" hangingPunct="1">
              <a:lnSpc>
                <a:spcPct val="80000"/>
              </a:lnSpc>
            </a:pPr>
            <a:r>
              <a:rPr lang="en-US" altLang="zh-CN" b="1" dirty="0">
                <a:latin typeface="Calibri" panose="020F0502020204030204" pitchFamily="34" charset="0"/>
                <a:ea typeface="MS PGothic" charset="0"/>
              </a:rPr>
              <a:t>An intelligent power router  has the potential . </a:t>
            </a:r>
          </a:p>
          <a:p>
            <a:pPr lvl="1" eaLnBrk="1" hangingPunct="1">
              <a:lnSpc>
                <a:spcPct val="80000"/>
              </a:lnSpc>
              <a:buFont typeface="Wingdings" charset="0"/>
              <a:buChar char="§"/>
            </a:pPr>
            <a:r>
              <a:rPr lang="en-US" altLang="zh-CN" sz="1700" dirty="0">
                <a:latin typeface="Calibri" panose="020F0502020204030204" pitchFamily="34" charset="0"/>
                <a:ea typeface="MS PGothic" charset="0"/>
              </a:rPr>
              <a:t>The electricity from the source is divided into several units of payload (e.g. a header and footer are attached to the unit to form an electric energy packet) </a:t>
            </a:r>
          </a:p>
          <a:p>
            <a:pPr lvl="1" eaLnBrk="1" hangingPunct="1">
              <a:lnSpc>
                <a:spcPct val="80000"/>
              </a:lnSpc>
              <a:buFont typeface="Wingdings" charset="0"/>
              <a:buChar char="§"/>
            </a:pPr>
            <a:r>
              <a:rPr lang="en-US" altLang="zh-CN" sz="1900" dirty="0">
                <a:latin typeface="Calibri" panose="020F0502020204030204" pitchFamily="34" charset="0"/>
                <a:ea typeface="MS PGothic" charset="0"/>
              </a:rPr>
              <a:t>Using energy packet, more efficient and easier to control energy control</a:t>
            </a:r>
            <a:endParaRPr lang="en-US" altLang="zh-CN" sz="2600" b="0" i="0" dirty="0">
              <a:latin typeface="Calibri" panose="020F0502020204030204" pitchFamily="34" charset="0"/>
              <a:ea typeface="MS PGothic" charset="0"/>
            </a:endParaRPr>
          </a:p>
          <a:p>
            <a:pPr marL="800100" lvl="2" indent="-454025" eaLnBrk="1" hangingPunct="1">
              <a:lnSpc>
                <a:spcPct val="80000"/>
              </a:lnSpc>
              <a:spcBef>
                <a:spcPts val="2000"/>
              </a:spcBef>
              <a:buFont typeface="Wingdings" charset="0"/>
              <a:buChar char="v"/>
            </a:pPr>
            <a:endParaRPr lang="en-US" altLang="zh-CN" sz="2400" dirty="0">
              <a:latin typeface="Calibri" panose="020F0502020204030204" pitchFamily="34" charset="0"/>
              <a:ea typeface="MS PGothic" charset="0"/>
            </a:endParaRPr>
          </a:p>
          <a:p>
            <a:pPr eaLnBrk="1" hangingPunct="1">
              <a:lnSpc>
                <a:spcPct val="80000"/>
              </a:lnSpc>
            </a:pPr>
            <a:endParaRPr lang="en-US" altLang="zh-CN" sz="2600" dirty="0">
              <a:latin typeface="Calibri" charset="0"/>
              <a:ea typeface="MS PGothic" charset="0"/>
            </a:endParaRPr>
          </a:p>
          <a:p>
            <a:pPr lvl="1" eaLnBrk="1" hangingPunct="1">
              <a:lnSpc>
                <a:spcPct val="80000"/>
              </a:lnSpc>
              <a:buFont typeface="Wingdings" charset="0"/>
              <a:buChar char="§"/>
            </a:pPr>
            <a:endParaRPr lang="en-US" altLang="zh-CN" sz="2000" dirty="0">
              <a:latin typeface="Calibri" charset="0"/>
              <a:ea typeface="MS PGothic" charset="0"/>
            </a:endParaRPr>
          </a:p>
          <a:p>
            <a:pPr eaLnBrk="1" hangingPunct="1">
              <a:lnSpc>
                <a:spcPct val="80000"/>
              </a:lnSpc>
            </a:pPr>
            <a:endParaRPr lang="en-US" altLang="zh-CN" sz="2600" dirty="0">
              <a:latin typeface="Calibri" charset="0"/>
              <a:ea typeface="MS PGothic" charset="0"/>
            </a:endParaRPr>
          </a:p>
        </p:txBody>
      </p:sp>
      <p:sp>
        <p:nvSpPr>
          <p:cNvPr id="2" name="灯片编号占位符 1"/>
          <p:cNvSpPr>
            <a:spLocks noGrp="1"/>
          </p:cNvSpPr>
          <p:nvPr>
            <p:ph type="sldNum" sz="quarter" idx="11"/>
          </p:nvPr>
        </p:nvSpPr>
        <p:spPr/>
        <p:txBody>
          <a:bodyPr/>
          <a:lstStyle/>
          <a:p>
            <a:pPr>
              <a:defRPr/>
            </a:pPr>
            <a:r>
              <a:rPr lang="en-US" smtClean="0">
                <a:solidFill>
                  <a:srgbClr val="000000"/>
                </a:solidFill>
              </a:rPr>
              <a:t>[</a:t>
            </a:r>
            <a:fld id="{76C16D65-260D-406F-A2BF-AB769FEB7B8A}" type="slidenum">
              <a:rPr lang="en-US" smtClean="0">
                <a:solidFill>
                  <a:srgbClr val="000000"/>
                </a:solidFill>
              </a:rPr>
              <a:pPr>
                <a:defRPr/>
              </a:pPr>
              <a:t>21</a:t>
            </a:fld>
            <a:r>
              <a:rPr lang="en-US" smtClean="0">
                <a:solidFill>
                  <a:srgbClr val="000000"/>
                </a:solidFill>
              </a:rPr>
              <a:t>]</a:t>
            </a:r>
            <a:endParaRPr lang="en-US" dirty="0">
              <a:solidFill>
                <a:srgbClr val="000000"/>
              </a:solidFill>
            </a:endParaRPr>
          </a:p>
        </p:txBody>
      </p:sp>
    </p:spTree>
    <p:extLst>
      <p:ext uri="{BB962C8B-B14F-4D97-AF65-F5344CB8AC3E}">
        <p14:creationId xmlns:p14="http://schemas.microsoft.com/office/powerpoint/2010/main" xmlns="" val="1804549421"/>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txBox="1">
            <a:spLocks/>
          </p:cNvSpPr>
          <p:nvPr/>
        </p:nvSpPr>
        <p:spPr bwMode="auto">
          <a:xfrm>
            <a:off x="381000" y="333375"/>
            <a:ext cx="8305800" cy="581025"/>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ctr" rtl="0" eaLnBrk="0" fontAlgn="base" hangingPunct="0">
              <a:lnSpc>
                <a:spcPct val="85000"/>
              </a:lnSpc>
              <a:spcBef>
                <a:spcPct val="0"/>
              </a:spcBef>
              <a:spcAft>
                <a:spcPct val="0"/>
              </a:spcAft>
              <a:defRPr sz="3200" b="1" i="1">
                <a:solidFill>
                  <a:srgbClr val="0070C0"/>
                </a:solidFill>
                <a:effectLst>
                  <a:outerShdw blurRad="38100" dist="38100" dir="2700000" algn="tl">
                    <a:srgbClr val="C0C0C0"/>
                  </a:outerShdw>
                </a:effectLst>
                <a:latin typeface="Cambria" panose="02040503050406030204" pitchFamily="18" charset="0"/>
                <a:ea typeface="ＭＳ Ｐゴシック" charset="0"/>
                <a:cs typeface="Cambria" panose="02040503050406030204" pitchFamily="18" charset="0"/>
              </a:defRPr>
            </a:lvl1pPr>
            <a:lvl2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2pPr>
            <a:lvl3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3pPr>
            <a:lvl4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4pPr>
            <a:lvl5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5pPr>
            <a:lvl6pPr marL="4572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6pPr>
            <a:lvl7pPr marL="9144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7pPr>
            <a:lvl8pPr marL="13716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8pPr>
            <a:lvl9pPr marL="18288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9pPr>
          </a:lstStyle>
          <a:p>
            <a:pPr eaLnBrk="1" hangingPunct="1"/>
            <a:r>
              <a:rPr lang="en-US" altLang="zh-CN" kern="0" dirty="0" err="1" smtClean="0"/>
              <a:t>Microgrid</a:t>
            </a:r>
            <a:endParaRPr lang="zh-CN" altLang="en-US" kern="0" dirty="0" smtClean="0"/>
          </a:p>
        </p:txBody>
      </p:sp>
      <p:sp>
        <p:nvSpPr>
          <p:cNvPr id="24578" name="Content Placeholder 2"/>
          <p:cNvSpPr>
            <a:spLocks noGrp="1"/>
          </p:cNvSpPr>
          <p:nvPr>
            <p:ph sz="quarter" idx="4294967295"/>
          </p:nvPr>
        </p:nvSpPr>
        <p:spPr>
          <a:xfrm>
            <a:off x="338400" y="4724400"/>
            <a:ext cx="8348400" cy="2057400"/>
          </a:xfrm>
          <a:prstGeom prst="rect">
            <a:avLst/>
          </a:prstGeom>
        </p:spPr>
        <p:txBody>
          <a:bodyPr/>
          <a:lstStyle/>
          <a:p>
            <a:pPr eaLnBrk="1" hangingPunct="1"/>
            <a:r>
              <a:rPr lang="en-US" altLang="zh-CN" dirty="0" smtClean="0">
                <a:latin typeface="Calibri" panose="020F0502020204030204" pitchFamily="34" charset="0"/>
                <a:ea typeface="MS PGothic" charset="0"/>
              </a:rPr>
              <a:t>Improves the grid efficiencies, reliability, high penetration of renewable sources, self-healing, active load control.</a:t>
            </a:r>
          </a:p>
          <a:p>
            <a:pPr lvl="1" eaLnBrk="1" hangingPunct="1">
              <a:buFont typeface="Wingdings" charset="0"/>
              <a:buChar char="§"/>
            </a:pPr>
            <a:r>
              <a:rPr lang="en-US" altLang="zh-CN" sz="2000" dirty="0" smtClean="0">
                <a:latin typeface="Calibri" panose="020F0502020204030204" pitchFamily="34" charset="0"/>
                <a:ea typeface="MS PGothic" charset="0"/>
              </a:rPr>
              <a:t>Plug and play integration </a:t>
            </a:r>
          </a:p>
          <a:p>
            <a:pPr lvl="1" eaLnBrk="1" hangingPunct="1">
              <a:buFont typeface="Wingdings" charset="0"/>
              <a:buChar char="§"/>
            </a:pPr>
            <a:r>
              <a:rPr lang="en-US" altLang="zh-CN" sz="2000" dirty="0" err="1" smtClean="0">
                <a:latin typeface="Calibri" panose="020F0502020204030204" pitchFamily="34" charset="0"/>
                <a:ea typeface="MS PGothic" charset="0"/>
              </a:rPr>
              <a:t>Microgrid</a:t>
            </a:r>
            <a:r>
              <a:rPr lang="en-US" altLang="zh-CN" sz="2000" dirty="0" smtClean="0">
                <a:latin typeface="Calibri" panose="020F0502020204030204" pitchFamily="34" charset="0"/>
                <a:ea typeface="MS PGothic" charset="0"/>
              </a:rPr>
              <a:t> </a:t>
            </a:r>
            <a:r>
              <a:rPr lang="en-US" altLang="zh-CN" sz="2000" dirty="0">
                <a:latin typeface="Calibri" panose="020F0502020204030204" pitchFamily="34" charset="0"/>
                <a:ea typeface="MS PGothic" charset="0"/>
              </a:rPr>
              <a:t>switches to the isolated mode, if outages at </a:t>
            </a:r>
            <a:r>
              <a:rPr lang="en-US" altLang="zh-CN" sz="2000" dirty="0" err="1">
                <a:latin typeface="Calibri" panose="020F0502020204030204" pitchFamily="34" charset="0"/>
                <a:ea typeface="MS PGothic" charset="0"/>
              </a:rPr>
              <a:t>macrogrid</a:t>
            </a:r>
            <a:endParaRPr lang="en-US" altLang="zh-CN" sz="2000" dirty="0">
              <a:latin typeface="Calibri" panose="020F0502020204030204" pitchFamily="34" charset="0"/>
              <a:ea typeface="MS PGothic" charset="0"/>
            </a:endParaRPr>
          </a:p>
          <a:p>
            <a:pPr eaLnBrk="1" hangingPunct="1"/>
            <a:endParaRPr lang="en-US" altLang="zh-CN" dirty="0">
              <a:latin typeface="Calibri" charset="0"/>
              <a:ea typeface="MS PGothic" charset="0"/>
            </a:endParaRPr>
          </a:p>
        </p:txBody>
      </p:sp>
      <p:pic>
        <p:nvPicPr>
          <p:cNvPr id="2458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848456" y="1032436"/>
            <a:ext cx="3599488" cy="3316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矩形 2"/>
          <p:cNvSpPr/>
          <p:nvPr/>
        </p:nvSpPr>
        <p:spPr>
          <a:xfrm>
            <a:off x="3727212" y="4282156"/>
            <a:ext cx="1841979" cy="369332"/>
          </a:xfrm>
          <a:prstGeom prst="rect">
            <a:avLst/>
          </a:prstGeom>
        </p:spPr>
        <p:txBody>
          <a:bodyPr wrap="none">
            <a:spAutoFit/>
          </a:bodyPr>
          <a:lstStyle/>
          <a:p>
            <a:pPr algn="ctr" fontAlgn="base">
              <a:spcBef>
                <a:spcPct val="20000"/>
              </a:spcBef>
              <a:spcAft>
                <a:spcPct val="0"/>
              </a:spcAft>
            </a:pPr>
            <a:r>
              <a:rPr lang="en-US" altLang="zh-CN" b="1" dirty="0">
                <a:solidFill>
                  <a:prstClr val="black"/>
                </a:solidFill>
                <a:latin typeface="Cambria" panose="02040503050406030204" pitchFamily="18" charset="0"/>
              </a:rPr>
              <a:t>Fig. 9</a:t>
            </a:r>
            <a:r>
              <a:rPr lang="en-US" altLang="zh-CN" b="1" dirty="0" smtClean="0">
                <a:solidFill>
                  <a:prstClr val="black"/>
                </a:solidFill>
                <a:latin typeface="Cambria" panose="02040503050406030204" pitchFamily="18" charset="0"/>
              </a:rPr>
              <a:t> </a:t>
            </a:r>
            <a:r>
              <a:rPr lang="en-US" altLang="zh-CN" b="1" dirty="0" err="1" smtClean="0">
                <a:solidFill>
                  <a:prstClr val="black"/>
                </a:solidFill>
                <a:latin typeface="Cambria" panose="02040503050406030204" pitchFamily="18" charset="0"/>
              </a:rPr>
              <a:t>Microgird</a:t>
            </a:r>
            <a:endParaRPr lang="en-US" altLang="zh-CN" b="1" dirty="0">
              <a:solidFill>
                <a:prstClr val="black"/>
              </a:solidFill>
              <a:latin typeface="Cambria" panose="02040503050406030204" pitchFamily="18" charset="0"/>
            </a:endParaRPr>
          </a:p>
        </p:txBody>
      </p:sp>
      <p:sp>
        <p:nvSpPr>
          <p:cNvPr id="5" name="灯片编号占位符 4"/>
          <p:cNvSpPr>
            <a:spLocks noGrp="1"/>
          </p:cNvSpPr>
          <p:nvPr>
            <p:ph type="sldNum" sz="quarter" idx="11"/>
          </p:nvPr>
        </p:nvSpPr>
        <p:spPr/>
        <p:txBody>
          <a:bodyPr/>
          <a:lstStyle/>
          <a:p>
            <a:pPr>
              <a:defRPr/>
            </a:pPr>
            <a:r>
              <a:rPr lang="en-US" smtClean="0">
                <a:solidFill>
                  <a:srgbClr val="000000"/>
                </a:solidFill>
              </a:rPr>
              <a:t>[</a:t>
            </a:r>
            <a:fld id="{76C16D65-260D-406F-A2BF-AB769FEB7B8A}" type="slidenum">
              <a:rPr lang="en-US" smtClean="0">
                <a:solidFill>
                  <a:srgbClr val="000000"/>
                </a:solidFill>
              </a:rPr>
              <a:pPr>
                <a:defRPr/>
              </a:pPr>
              <a:t>22</a:t>
            </a:fld>
            <a:r>
              <a:rPr lang="en-US" smtClean="0">
                <a:solidFill>
                  <a:srgbClr val="000000"/>
                </a:solidFill>
              </a:rPr>
              <a:t>]</a:t>
            </a:r>
            <a:endParaRPr lang="en-US" dirty="0">
              <a:solidFill>
                <a:srgbClr val="000000"/>
              </a:solidFill>
            </a:endParaRPr>
          </a:p>
        </p:txBody>
      </p:sp>
    </p:spTree>
    <p:extLst>
      <p:ext uri="{BB962C8B-B14F-4D97-AF65-F5344CB8AC3E}">
        <p14:creationId xmlns:p14="http://schemas.microsoft.com/office/powerpoint/2010/main" xmlns="" val="3412337030"/>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a:spLocks/>
          </p:cNvSpPr>
          <p:nvPr/>
        </p:nvSpPr>
        <p:spPr bwMode="auto">
          <a:xfrm>
            <a:off x="381000" y="333375"/>
            <a:ext cx="8305800" cy="581025"/>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ctr" rtl="0" eaLnBrk="0" fontAlgn="base" hangingPunct="0">
              <a:lnSpc>
                <a:spcPct val="85000"/>
              </a:lnSpc>
              <a:spcBef>
                <a:spcPct val="0"/>
              </a:spcBef>
              <a:spcAft>
                <a:spcPct val="0"/>
              </a:spcAft>
              <a:defRPr sz="3200" b="1" i="1">
                <a:solidFill>
                  <a:srgbClr val="0070C0"/>
                </a:solidFill>
                <a:effectLst>
                  <a:outerShdw blurRad="38100" dist="38100" dir="2700000" algn="tl">
                    <a:srgbClr val="C0C0C0"/>
                  </a:outerShdw>
                </a:effectLst>
                <a:latin typeface="Cambria" panose="02040503050406030204" pitchFamily="18" charset="0"/>
                <a:ea typeface="ＭＳ Ｐゴシック" charset="0"/>
                <a:cs typeface="Cambria" panose="02040503050406030204" pitchFamily="18" charset="0"/>
              </a:defRPr>
            </a:lvl1pPr>
            <a:lvl2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2pPr>
            <a:lvl3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3pPr>
            <a:lvl4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4pPr>
            <a:lvl5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5pPr>
            <a:lvl6pPr marL="4572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6pPr>
            <a:lvl7pPr marL="9144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7pPr>
            <a:lvl8pPr marL="13716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8pPr>
            <a:lvl9pPr marL="18288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9pPr>
          </a:lstStyle>
          <a:p>
            <a:pPr eaLnBrk="1" hangingPunct="1"/>
            <a:r>
              <a:rPr lang="en-US" altLang="zh-CN" dirty="0">
                <a:ea typeface="MS PGothic" pitchFamily="34" charset="-128"/>
              </a:rPr>
              <a:t>G</a:t>
            </a:r>
            <a:r>
              <a:rPr lang="en-US" altLang="zh-CN" sz="2400" dirty="0">
                <a:ea typeface="MS PGothic" pitchFamily="34" charset="-128"/>
              </a:rPr>
              <a:t>2</a:t>
            </a:r>
            <a:r>
              <a:rPr lang="en-US" altLang="zh-CN" dirty="0">
                <a:ea typeface="MS PGothic" pitchFamily="34" charset="-128"/>
              </a:rPr>
              <a:t>V &amp; V</a:t>
            </a:r>
            <a:r>
              <a:rPr lang="en-US" altLang="zh-CN" sz="2400" dirty="0">
                <a:ea typeface="MS PGothic" pitchFamily="34" charset="-128"/>
              </a:rPr>
              <a:t>2</a:t>
            </a:r>
            <a:r>
              <a:rPr lang="en-US" altLang="zh-CN" dirty="0">
                <a:ea typeface="MS PGothic" pitchFamily="34" charset="-128"/>
              </a:rPr>
              <a:t>G</a:t>
            </a:r>
            <a:endParaRPr lang="zh-CN" altLang="en-US" kern="0" dirty="0" smtClean="0"/>
          </a:p>
        </p:txBody>
      </p:sp>
      <p:sp>
        <p:nvSpPr>
          <p:cNvPr id="26626" name="Content Placeholder 2"/>
          <p:cNvSpPr>
            <a:spLocks noGrp="1"/>
          </p:cNvSpPr>
          <p:nvPr>
            <p:ph sz="quarter" idx="4294967295"/>
          </p:nvPr>
        </p:nvSpPr>
        <p:spPr>
          <a:xfrm>
            <a:off x="338400" y="1260000"/>
            <a:ext cx="8348400" cy="5486400"/>
          </a:xfrm>
          <a:prstGeom prst="rect">
            <a:avLst/>
          </a:prstGeom>
        </p:spPr>
        <p:txBody>
          <a:bodyPr/>
          <a:lstStyle/>
          <a:p>
            <a:pPr eaLnBrk="1" hangingPunct="1">
              <a:lnSpc>
                <a:spcPct val="80000"/>
              </a:lnSpc>
            </a:pPr>
            <a:r>
              <a:rPr lang="en-US" altLang="zh-CN" sz="2400" b="1" i="1" dirty="0">
                <a:latin typeface="Calibri" panose="020F0502020204030204" pitchFamily="34" charset="0"/>
                <a:ea typeface="MS PGothic" charset="0"/>
              </a:rPr>
              <a:t>Grid-to-Vehicle</a:t>
            </a:r>
            <a:r>
              <a:rPr lang="en-US" altLang="zh-CN" sz="2400" dirty="0">
                <a:latin typeface="Calibri" panose="020F0502020204030204" pitchFamily="34" charset="0"/>
                <a:ea typeface="MS PGothic" charset="0"/>
              </a:rPr>
              <a:t> and </a:t>
            </a:r>
            <a:r>
              <a:rPr lang="en-US" altLang="zh-CN" sz="2400" b="1" i="1" dirty="0">
                <a:latin typeface="Calibri" panose="020F0502020204030204" pitchFamily="34" charset="0"/>
                <a:ea typeface="MS PGothic" charset="0"/>
              </a:rPr>
              <a:t>Vehicle-to-Grid</a:t>
            </a:r>
            <a:r>
              <a:rPr lang="en-US" altLang="zh-CN" sz="2400" dirty="0">
                <a:latin typeface="Calibri" panose="020F0502020204030204" pitchFamily="34" charset="0"/>
                <a:ea typeface="MS PGothic" charset="0"/>
              </a:rPr>
              <a:t>; EV represents both gully and plug-in hybrid  electric vehicle. </a:t>
            </a:r>
          </a:p>
          <a:p>
            <a:pPr eaLnBrk="1" hangingPunct="1">
              <a:lnSpc>
                <a:spcPct val="80000"/>
              </a:lnSpc>
            </a:pPr>
            <a:r>
              <a:rPr lang="en-US" altLang="zh-CN" sz="2400" b="1" i="1" dirty="0">
                <a:latin typeface="Calibri" panose="020F0502020204030204" pitchFamily="34" charset="0"/>
                <a:ea typeface="MS PGothic" charset="0"/>
              </a:rPr>
              <a:t>G</a:t>
            </a:r>
            <a:r>
              <a:rPr lang="en-US" altLang="zh-CN" sz="2000" b="1" i="1" dirty="0">
                <a:latin typeface="Calibri" panose="020F0502020204030204" pitchFamily="34" charset="0"/>
                <a:ea typeface="MS PGothic" charset="0"/>
              </a:rPr>
              <a:t>2</a:t>
            </a:r>
            <a:r>
              <a:rPr lang="en-US" altLang="zh-CN" sz="2400" b="1" i="1" dirty="0">
                <a:latin typeface="Calibri" panose="020F0502020204030204" pitchFamily="34" charset="0"/>
                <a:ea typeface="MS PGothic" charset="0"/>
              </a:rPr>
              <a:t>V</a:t>
            </a:r>
          </a:p>
          <a:p>
            <a:pPr lvl="1" eaLnBrk="1" hangingPunct="1">
              <a:lnSpc>
                <a:spcPct val="80000"/>
              </a:lnSpc>
              <a:buFont typeface="Wingdings" charset="0"/>
              <a:buChar char="§"/>
            </a:pPr>
            <a:r>
              <a:rPr lang="en-US" altLang="zh-CN" sz="1900" dirty="0">
                <a:latin typeface="Calibri" panose="020F0502020204030204" pitchFamily="34" charset="0"/>
                <a:ea typeface="MS PGothic" charset="0"/>
              </a:rPr>
              <a:t>Charging EV leads a significant new load on existing grid (may cause power degradation, overloading,..)</a:t>
            </a:r>
          </a:p>
          <a:p>
            <a:pPr lvl="1" eaLnBrk="1" hangingPunct="1">
              <a:lnSpc>
                <a:spcPct val="80000"/>
              </a:lnSpc>
              <a:buFont typeface="Wingdings" charset="0"/>
              <a:buChar char="§"/>
            </a:pPr>
            <a:r>
              <a:rPr lang="en-US" altLang="zh-CN" sz="1900" dirty="0">
                <a:latin typeface="Calibri" panose="020F0502020204030204" pitchFamily="34" charset="0"/>
                <a:ea typeface="MS PGothic" charset="0"/>
              </a:rPr>
              <a:t>Solutions: coordinated charging of EVs can improve power losses and voltage deviations by flattening out peak power. </a:t>
            </a:r>
          </a:p>
          <a:p>
            <a:pPr eaLnBrk="1" hangingPunct="1">
              <a:lnSpc>
                <a:spcPct val="80000"/>
              </a:lnSpc>
            </a:pPr>
            <a:r>
              <a:rPr lang="en-US" altLang="zh-CN" sz="2400" b="1" i="1" dirty="0">
                <a:latin typeface="Calibri" panose="020F0502020204030204" pitchFamily="34" charset="0"/>
                <a:ea typeface="MS PGothic" charset="0"/>
              </a:rPr>
              <a:t>V</a:t>
            </a:r>
            <a:r>
              <a:rPr lang="en-US" altLang="zh-CN" sz="2000" b="1" i="1" dirty="0">
                <a:latin typeface="Calibri" panose="020F0502020204030204" pitchFamily="34" charset="0"/>
                <a:ea typeface="MS PGothic" charset="0"/>
              </a:rPr>
              <a:t>2</a:t>
            </a:r>
            <a:r>
              <a:rPr lang="en-US" altLang="zh-CN" sz="2400" b="1" i="1" dirty="0">
                <a:latin typeface="Calibri" panose="020F0502020204030204" pitchFamily="34" charset="0"/>
                <a:ea typeface="MS PGothic" charset="0"/>
              </a:rPr>
              <a:t>G</a:t>
            </a:r>
          </a:p>
          <a:p>
            <a:pPr lvl="1" eaLnBrk="1" hangingPunct="1">
              <a:lnSpc>
                <a:spcPct val="80000"/>
              </a:lnSpc>
              <a:buFont typeface="Wingdings" charset="0"/>
              <a:buChar char="§"/>
            </a:pPr>
            <a:r>
              <a:rPr lang="en-US" altLang="zh-CN" sz="1900" dirty="0">
                <a:latin typeface="Calibri" panose="020F0502020204030204" pitchFamily="34" charset="0"/>
                <a:ea typeface="MS PGothic" charset="0"/>
              </a:rPr>
              <a:t>A car is driven only 1 hour per day in average.</a:t>
            </a:r>
          </a:p>
          <a:p>
            <a:pPr lvl="1" eaLnBrk="1" hangingPunct="1">
              <a:lnSpc>
                <a:spcPct val="80000"/>
              </a:lnSpc>
              <a:buFont typeface="Wingdings" charset="0"/>
              <a:buChar char="§"/>
            </a:pPr>
            <a:r>
              <a:rPr lang="en-US" altLang="zh-CN" sz="1900" dirty="0">
                <a:latin typeface="Calibri" panose="020F0502020204030204" pitchFamily="34" charset="0"/>
                <a:ea typeface="MS PGothic" charset="0"/>
              </a:rPr>
              <a:t>At parking, EVs communicate w/ grid to deliver electricity into grid for helping balance loads by </a:t>
            </a:r>
            <a:r>
              <a:rPr lang="en-US" sz="1900" dirty="0">
                <a:latin typeface="Calibri" panose="020F0502020204030204" pitchFamily="34" charset="0"/>
                <a:ea typeface="MS PGothic" charset="0"/>
              </a:rPr>
              <a:t>“</a:t>
            </a:r>
            <a:r>
              <a:rPr lang="en-US" altLang="zh-CN" sz="1900" dirty="0">
                <a:latin typeface="Calibri" panose="020F0502020204030204" pitchFamily="34" charset="0"/>
                <a:ea typeface="MS PGothic" charset="0"/>
              </a:rPr>
              <a:t>peak shaving</a:t>
            </a:r>
            <a:r>
              <a:rPr lang="en-US" sz="1900" dirty="0">
                <a:latin typeface="Calibri" panose="020F0502020204030204" pitchFamily="34" charset="0"/>
                <a:ea typeface="MS PGothic" charset="0"/>
              </a:rPr>
              <a:t>”</a:t>
            </a:r>
            <a:r>
              <a:rPr lang="en-US" altLang="zh-CN" sz="1900" dirty="0">
                <a:latin typeface="Calibri" panose="020F0502020204030204" pitchFamily="34" charset="0"/>
                <a:ea typeface="MS PGothic" charset="0"/>
              </a:rPr>
              <a:t> or </a:t>
            </a:r>
            <a:r>
              <a:rPr lang="en-US" sz="1900" dirty="0">
                <a:latin typeface="Calibri" panose="020F0502020204030204" pitchFamily="34" charset="0"/>
                <a:ea typeface="MS PGothic" charset="0"/>
              </a:rPr>
              <a:t>“</a:t>
            </a:r>
            <a:r>
              <a:rPr lang="en-US" altLang="zh-CN" sz="1900" dirty="0">
                <a:latin typeface="Calibri" panose="020F0502020204030204" pitchFamily="34" charset="0"/>
                <a:ea typeface="MS PGothic" charset="0"/>
              </a:rPr>
              <a:t>valley filling</a:t>
            </a:r>
            <a:r>
              <a:rPr lang="en-US" sz="1900" dirty="0">
                <a:latin typeface="Calibri" panose="020F0502020204030204" pitchFamily="34" charset="0"/>
                <a:ea typeface="MS PGothic" charset="0"/>
              </a:rPr>
              <a:t>”</a:t>
            </a:r>
            <a:r>
              <a:rPr lang="en-US" altLang="zh-CN" sz="1900" dirty="0">
                <a:latin typeface="Calibri" panose="020F0502020204030204" pitchFamily="34" charset="0"/>
                <a:ea typeface="MS PGothic" charset="0"/>
              </a:rPr>
              <a:t> </a:t>
            </a:r>
          </a:p>
          <a:p>
            <a:pPr lvl="1" eaLnBrk="1" hangingPunct="1">
              <a:lnSpc>
                <a:spcPct val="80000"/>
              </a:lnSpc>
              <a:buFont typeface="Wingdings" charset="0"/>
              <a:buChar char="§"/>
            </a:pPr>
            <a:r>
              <a:rPr lang="en-US" altLang="zh-CN" sz="1900" dirty="0">
                <a:latin typeface="Calibri" panose="020F0502020204030204" pitchFamily="34" charset="0"/>
                <a:ea typeface="MS PGothic" charset="0"/>
              </a:rPr>
              <a:t>e.g.  V2G-Prius at Google campus, CA; Xcel </a:t>
            </a:r>
            <a:r>
              <a:rPr lang="en-US" altLang="zh-CN" sz="1900" dirty="0" err="1">
                <a:latin typeface="Calibri" panose="020F0502020204030204" pitchFamily="34" charset="0"/>
                <a:ea typeface="MS PGothic" charset="0"/>
              </a:rPr>
              <a:t>inc.</a:t>
            </a:r>
            <a:r>
              <a:rPr lang="en-US" altLang="zh-CN" sz="1900" dirty="0">
                <a:latin typeface="Calibri" panose="020F0502020204030204" pitchFamily="34" charset="0"/>
                <a:ea typeface="MS PGothic" charset="0"/>
              </a:rPr>
              <a:t> performs V2G in Boulder, CO.</a:t>
            </a:r>
          </a:p>
          <a:p>
            <a:pPr eaLnBrk="1" hangingPunct="1">
              <a:lnSpc>
                <a:spcPct val="80000"/>
              </a:lnSpc>
            </a:pPr>
            <a:r>
              <a:rPr lang="en-US" altLang="zh-CN" sz="2400" dirty="0">
                <a:latin typeface="Calibri" panose="020F0502020204030204" pitchFamily="34" charset="0"/>
                <a:ea typeface="MS PGothic" charset="0"/>
              </a:rPr>
              <a:t> </a:t>
            </a:r>
            <a:r>
              <a:rPr lang="en-US" altLang="zh-CN" sz="2400" b="1" dirty="0">
                <a:latin typeface="Calibri" panose="020F0502020204030204" pitchFamily="34" charset="0"/>
                <a:ea typeface="MS PGothic" charset="0"/>
              </a:rPr>
              <a:t>KEY: how to determine the </a:t>
            </a:r>
            <a:r>
              <a:rPr lang="en-US" altLang="zh-CN" sz="2400" b="1" dirty="0" err="1">
                <a:latin typeface="Calibri" panose="020F0502020204030204" pitchFamily="34" charset="0"/>
                <a:ea typeface="MS PGothic" charset="0"/>
              </a:rPr>
              <a:t>appr</a:t>
            </a:r>
            <a:r>
              <a:rPr lang="en-US" altLang="zh-CN" sz="2400" b="1" dirty="0">
                <a:latin typeface="Calibri" panose="020F0502020204030204" pitchFamily="34" charset="0"/>
                <a:ea typeface="MS PGothic" charset="0"/>
              </a:rPr>
              <a:t>. Charge &amp; discharge time? </a:t>
            </a:r>
          </a:p>
          <a:p>
            <a:pPr lvl="1" eaLnBrk="1" hangingPunct="1">
              <a:lnSpc>
                <a:spcPct val="80000"/>
              </a:lnSpc>
              <a:buFont typeface="Wingdings" charset="0"/>
              <a:buChar char="§"/>
            </a:pPr>
            <a:r>
              <a:rPr lang="en-US" altLang="zh-CN" sz="1900" dirty="0">
                <a:latin typeface="Calibri" panose="020F0502020204030204" pitchFamily="34" charset="0"/>
                <a:ea typeface="MS PGothic" charset="0"/>
              </a:rPr>
              <a:t>A binary particle swarm optimization algorithm – optimal solution, maximize profits of EV owners, fit both constraint of  EV and Grid.</a:t>
            </a:r>
          </a:p>
        </p:txBody>
      </p:sp>
      <p:sp>
        <p:nvSpPr>
          <p:cNvPr id="5" name="Rounded Rectangular Callout 4"/>
          <p:cNvSpPr>
            <a:spLocks noChangeArrowheads="1"/>
          </p:cNvSpPr>
          <p:nvPr/>
        </p:nvSpPr>
        <p:spPr bwMode="auto">
          <a:xfrm>
            <a:off x="4860000" y="3362325"/>
            <a:ext cx="1676400" cy="285750"/>
          </a:xfrm>
          <a:prstGeom prst="wedgeRoundRectCallout">
            <a:avLst>
              <a:gd name="adj1" fmla="val -88468"/>
              <a:gd name="adj2" fmla="val 385167"/>
              <a:gd name="adj3" fmla="val 16667"/>
            </a:avLst>
          </a:prstGeom>
          <a:gradFill rotWithShape="1">
            <a:gsLst>
              <a:gs pos="0">
                <a:srgbClr val="347FD8"/>
              </a:gs>
              <a:gs pos="100000">
                <a:srgbClr val="3F73B9">
                  <a:alpha val="28000"/>
                </a:srgbClr>
              </a:gs>
            </a:gsLst>
            <a:lin ang="5400000"/>
          </a:gradFill>
          <a:ln w="12700">
            <a:solidFill>
              <a:srgbClr val="4A7EBB"/>
            </a:solidFill>
            <a:miter lim="800000"/>
            <a:headEnd/>
            <a:tailEnd/>
          </a:ln>
          <a:effectLst>
            <a:outerShdw dist="25400" dir="6599969" sx="100999" sy="100999" rotWithShape="0">
              <a:srgbClr val="808080">
                <a:alpha val="75000"/>
              </a:srgbClr>
            </a:outerShdw>
          </a:effectLst>
        </p:spPr>
        <p:txBody>
          <a:bodyPr anchor="ctr"/>
          <a:lstStyle/>
          <a:p>
            <a:pPr algn="ctr" fontAlgn="auto">
              <a:spcBef>
                <a:spcPts val="0"/>
              </a:spcBef>
              <a:spcAft>
                <a:spcPts val="0"/>
              </a:spcAft>
              <a:defRPr/>
            </a:pPr>
            <a:r>
              <a:rPr lang="en-US" dirty="0">
                <a:solidFill>
                  <a:schemeClr val="lt1"/>
                </a:solidFill>
                <a:latin typeface="Calibri" panose="020F0502020204030204" pitchFamily="34" charset="0"/>
              </a:rPr>
              <a:t>High demands</a:t>
            </a:r>
          </a:p>
        </p:txBody>
      </p:sp>
      <p:sp>
        <p:nvSpPr>
          <p:cNvPr id="6" name="Rounded Rectangular Callout 5"/>
          <p:cNvSpPr>
            <a:spLocks noChangeArrowheads="1"/>
          </p:cNvSpPr>
          <p:nvPr/>
        </p:nvSpPr>
        <p:spPr bwMode="auto">
          <a:xfrm>
            <a:off x="6743178" y="3362325"/>
            <a:ext cx="1524000" cy="301625"/>
          </a:xfrm>
          <a:prstGeom prst="wedgeRoundRectCallout">
            <a:avLst>
              <a:gd name="adj1" fmla="val -87833"/>
              <a:gd name="adj2" fmla="val 353032"/>
              <a:gd name="adj3" fmla="val 16667"/>
            </a:avLst>
          </a:prstGeom>
          <a:gradFill rotWithShape="1">
            <a:gsLst>
              <a:gs pos="0">
                <a:srgbClr val="347FD8"/>
              </a:gs>
              <a:gs pos="100000">
                <a:srgbClr val="3F73B9">
                  <a:alpha val="17998"/>
                </a:srgbClr>
              </a:gs>
            </a:gsLst>
            <a:lin ang="5400000"/>
          </a:gradFill>
          <a:ln w="12700">
            <a:solidFill>
              <a:srgbClr val="4A7EBB"/>
            </a:solidFill>
            <a:miter lim="800000"/>
            <a:headEnd/>
            <a:tailEnd/>
          </a:ln>
          <a:effectLst>
            <a:outerShdw dist="25400" dir="6599969" sx="100999" sy="100999" rotWithShape="0">
              <a:srgbClr val="808080">
                <a:alpha val="75000"/>
              </a:srgbClr>
            </a:outerShdw>
          </a:effectLst>
        </p:spPr>
        <p:txBody>
          <a:bodyPr anchor="ctr"/>
          <a:lstStyle/>
          <a:p>
            <a:pPr algn="ctr" fontAlgn="auto">
              <a:spcBef>
                <a:spcPts val="0"/>
              </a:spcBef>
              <a:spcAft>
                <a:spcPts val="0"/>
              </a:spcAft>
              <a:defRPr/>
            </a:pPr>
            <a:r>
              <a:rPr lang="en-US" dirty="0">
                <a:solidFill>
                  <a:schemeClr val="lt1"/>
                </a:solidFill>
                <a:latin typeface="Calibri" panose="020F0502020204030204" pitchFamily="34" charset="0"/>
              </a:rPr>
              <a:t>low demands</a:t>
            </a:r>
          </a:p>
        </p:txBody>
      </p:sp>
      <p:sp>
        <p:nvSpPr>
          <p:cNvPr id="2" name="灯片编号占位符 1"/>
          <p:cNvSpPr>
            <a:spLocks noGrp="1"/>
          </p:cNvSpPr>
          <p:nvPr>
            <p:ph type="sldNum" sz="quarter" idx="11"/>
          </p:nvPr>
        </p:nvSpPr>
        <p:spPr/>
        <p:txBody>
          <a:bodyPr/>
          <a:lstStyle/>
          <a:p>
            <a:pPr>
              <a:defRPr/>
            </a:pPr>
            <a:r>
              <a:rPr lang="en-US" smtClean="0">
                <a:solidFill>
                  <a:srgbClr val="000000"/>
                </a:solidFill>
              </a:rPr>
              <a:t>[</a:t>
            </a:r>
            <a:fld id="{76C16D65-260D-406F-A2BF-AB769FEB7B8A}" type="slidenum">
              <a:rPr lang="en-US" smtClean="0">
                <a:solidFill>
                  <a:srgbClr val="000000"/>
                </a:solidFill>
              </a:rPr>
              <a:pPr>
                <a:defRPr/>
              </a:pPr>
              <a:t>23</a:t>
            </a:fld>
            <a:r>
              <a:rPr lang="en-US" smtClean="0">
                <a:solidFill>
                  <a:srgbClr val="000000"/>
                </a:solidFill>
              </a:rPr>
              <a:t>]</a:t>
            </a:r>
            <a:endParaRPr lang="en-US" dirty="0">
              <a:solidFill>
                <a:srgbClr val="000000"/>
              </a:solidFill>
            </a:endParaRPr>
          </a:p>
        </p:txBody>
      </p:sp>
    </p:spTree>
    <p:extLst>
      <p:ext uri="{BB962C8B-B14F-4D97-AF65-F5344CB8AC3E}">
        <p14:creationId xmlns:p14="http://schemas.microsoft.com/office/powerpoint/2010/main" xmlns="" val="548550627"/>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txBox="1">
            <a:spLocks/>
          </p:cNvSpPr>
          <p:nvPr/>
        </p:nvSpPr>
        <p:spPr bwMode="auto">
          <a:xfrm>
            <a:off x="381000" y="333375"/>
            <a:ext cx="8305800" cy="581025"/>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ctr" rtl="0" eaLnBrk="0" fontAlgn="base" hangingPunct="0">
              <a:lnSpc>
                <a:spcPct val="85000"/>
              </a:lnSpc>
              <a:spcBef>
                <a:spcPct val="0"/>
              </a:spcBef>
              <a:spcAft>
                <a:spcPct val="0"/>
              </a:spcAft>
              <a:defRPr sz="3200" b="1" i="1">
                <a:solidFill>
                  <a:srgbClr val="0070C0"/>
                </a:solidFill>
                <a:effectLst>
                  <a:outerShdw blurRad="38100" dist="38100" dir="2700000" algn="tl">
                    <a:srgbClr val="C0C0C0"/>
                  </a:outerShdw>
                </a:effectLst>
                <a:latin typeface="Cambria" panose="02040503050406030204" pitchFamily="18" charset="0"/>
                <a:ea typeface="ＭＳ Ｐゴシック" charset="0"/>
                <a:cs typeface="Cambria" panose="02040503050406030204" pitchFamily="18" charset="0"/>
              </a:defRPr>
            </a:lvl1pPr>
            <a:lvl2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2pPr>
            <a:lvl3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3pPr>
            <a:lvl4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4pPr>
            <a:lvl5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5pPr>
            <a:lvl6pPr marL="4572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6pPr>
            <a:lvl7pPr marL="9144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7pPr>
            <a:lvl8pPr marL="13716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8pPr>
            <a:lvl9pPr marL="18288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9pPr>
          </a:lstStyle>
          <a:p>
            <a:pPr eaLnBrk="1" hangingPunct="1"/>
            <a:r>
              <a:rPr lang="en-US" altLang="zh-CN" dirty="0">
                <a:ea typeface="MS PGothic" pitchFamily="34" charset="-128"/>
              </a:rPr>
              <a:t>Summary &amp; Challenges</a:t>
            </a:r>
            <a:endParaRPr lang="zh-CN" altLang="en-US" kern="0" dirty="0" smtClean="0"/>
          </a:p>
        </p:txBody>
      </p:sp>
      <p:sp>
        <p:nvSpPr>
          <p:cNvPr id="28674" name="Content Placeholder 2"/>
          <p:cNvSpPr>
            <a:spLocks noGrp="1"/>
          </p:cNvSpPr>
          <p:nvPr>
            <p:ph sz="quarter" idx="4294967295"/>
          </p:nvPr>
        </p:nvSpPr>
        <p:spPr>
          <a:xfrm>
            <a:off x="338400" y="1260000"/>
            <a:ext cx="8348400" cy="5043488"/>
          </a:xfrm>
          <a:prstGeom prst="rect">
            <a:avLst/>
          </a:prstGeom>
        </p:spPr>
        <p:txBody>
          <a:bodyPr/>
          <a:lstStyle/>
          <a:p>
            <a:pPr eaLnBrk="1" hangingPunct="1">
              <a:lnSpc>
                <a:spcPct val="70000"/>
              </a:lnSpc>
            </a:pPr>
            <a:r>
              <a:rPr lang="en-US" altLang="zh-CN" dirty="0">
                <a:latin typeface="Calibri" panose="020F0502020204030204" pitchFamily="34" charset="0"/>
                <a:ea typeface="MS PGothic" charset="0"/>
              </a:rPr>
              <a:t>The section reviews smart energy subsystem – power gen., transmission, distribution, and </a:t>
            </a:r>
            <a:r>
              <a:rPr lang="en-US" altLang="zh-CN" dirty="0" err="1">
                <a:latin typeface="Calibri" panose="020F0502020204030204" pitchFamily="34" charset="0"/>
                <a:ea typeface="MS PGothic" charset="0"/>
              </a:rPr>
              <a:t>mircogrid</a:t>
            </a:r>
            <a:r>
              <a:rPr lang="en-US" altLang="zh-CN" dirty="0">
                <a:latin typeface="Calibri" panose="020F0502020204030204" pitchFamily="34" charset="0"/>
                <a:ea typeface="MS PGothic" charset="0"/>
              </a:rPr>
              <a:t>, G2V.</a:t>
            </a:r>
          </a:p>
          <a:p>
            <a:pPr eaLnBrk="1" hangingPunct="1">
              <a:lnSpc>
                <a:spcPct val="70000"/>
              </a:lnSpc>
            </a:pPr>
            <a:r>
              <a:rPr lang="en-US" altLang="zh-CN" b="1" i="1" dirty="0">
                <a:latin typeface="Calibri" panose="020F0502020204030204" pitchFamily="34" charset="0"/>
                <a:ea typeface="MS PGothic" charset="0"/>
              </a:rPr>
              <a:t>Challenge_1.</a:t>
            </a:r>
            <a:r>
              <a:rPr lang="en-US" altLang="zh-CN" dirty="0">
                <a:latin typeface="Calibri" panose="020F0502020204030204" pitchFamily="34" charset="0"/>
                <a:ea typeface="MS PGothic" charset="0"/>
              </a:rPr>
              <a:t> Effective utilization of intermittent and fluctuant renewables:</a:t>
            </a:r>
          </a:p>
          <a:p>
            <a:pPr lvl="1" eaLnBrk="1" hangingPunct="1">
              <a:lnSpc>
                <a:spcPct val="70000"/>
              </a:lnSpc>
              <a:buFont typeface="Wingdings" charset="0"/>
              <a:buChar char="§"/>
            </a:pPr>
            <a:r>
              <a:rPr lang="en-US" altLang="zh-CN" sz="1900" dirty="0">
                <a:latin typeface="Calibri" panose="020F0502020204030204" pitchFamily="34" charset="0"/>
                <a:ea typeface="MS PGothic" charset="0"/>
              </a:rPr>
              <a:t>In practice, the renewable power pattern is hard to predicate.</a:t>
            </a:r>
          </a:p>
          <a:p>
            <a:pPr lvl="1" eaLnBrk="1" hangingPunct="1">
              <a:lnSpc>
                <a:spcPct val="70000"/>
              </a:lnSpc>
              <a:buFont typeface="Wingdings" charset="0"/>
              <a:buChar char="§"/>
            </a:pPr>
            <a:r>
              <a:rPr lang="en-US" altLang="zh-CN" sz="1900" dirty="0">
                <a:latin typeface="Calibri" panose="020F0502020204030204" pitchFamily="34" charset="0"/>
                <a:ea typeface="MS PGothic" charset="0"/>
              </a:rPr>
              <a:t>online learning technique - to learn evolution of power pattern</a:t>
            </a:r>
          </a:p>
          <a:p>
            <a:pPr lvl="1" eaLnBrk="1" hangingPunct="1">
              <a:lnSpc>
                <a:spcPct val="70000"/>
              </a:lnSpc>
              <a:buFont typeface="Wingdings" charset="0"/>
              <a:buChar char="§"/>
            </a:pPr>
            <a:r>
              <a:rPr lang="en-US" altLang="zh-CN" sz="1900" dirty="0">
                <a:latin typeface="Calibri" panose="020F0502020204030204" pitchFamily="34" charset="0"/>
                <a:ea typeface="MS PGothic" charset="0"/>
              </a:rPr>
              <a:t>HMM model.</a:t>
            </a:r>
          </a:p>
          <a:p>
            <a:pPr eaLnBrk="1" hangingPunct="1">
              <a:lnSpc>
                <a:spcPct val="70000"/>
              </a:lnSpc>
            </a:pPr>
            <a:r>
              <a:rPr lang="en-US" altLang="zh-CN" b="1" i="1" dirty="0">
                <a:latin typeface="Calibri" panose="020F0502020204030204" pitchFamily="34" charset="0"/>
                <a:ea typeface="MS PGothic" charset="0"/>
              </a:rPr>
              <a:t>Challenge_2.</a:t>
            </a:r>
            <a:r>
              <a:rPr lang="en-US" altLang="zh-CN" dirty="0">
                <a:latin typeface="Calibri" panose="020F0502020204030204" pitchFamily="34" charset="0"/>
                <a:ea typeface="MS PGothic" charset="0"/>
              </a:rPr>
              <a:t> Utilization of G2V/V2G:</a:t>
            </a:r>
          </a:p>
          <a:p>
            <a:pPr lvl="1" eaLnBrk="1" hangingPunct="1">
              <a:lnSpc>
                <a:spcPct val="70000"/>
              </a:lnSpc>
              <a:buFont typeface="Wingdings" charset="0"/>
              <a:buChar char="§"/>
            </a:pPr>
            <a:r>
              <a:rPr lang="en-US" altLang="zh-CN" sz="1900" dirty="0">
                <a:latin typeface="Calibri" panose="020F0502020204030204" pitchFamily="34" charset="0"/>
                <a:ea typeface="MS PGothic" charset="0"/>
              </a:rPr>
              <a:t>An analysis of large scale EV stochastic behavior (e.g. the availability of </a:t>
            </a:r>
            <a:r>
              <a:rPr lang="en-US" altLang="zh-CN" sz="1900" dirty="0" err="1">
                <a:latin typeface="Calibri" panose="020F0502020204030204" pitchFamily="34" charset="0"/>
                <a:ea typeface="MS PGothic" charset="0"/>
              </a:rPr>
              <a:t>Evs</a:t>
            </a:r>
            <a:r>
              <a:rPr lang="en-US" altLang="zh-CN" sz="1900" dirty="0">
                <a:latin typeface="Calibri" panose="020F0502020204030204" pitchFamily="34" charset="0"/>
                <a:ea typeface="MS PGothic" charset="0"/>
              </a:rPr>
              <a:t> in V2G, the new large load in G2V)</a:t>
            </a:r>
          </a:p>
          <a:p>
            <a:pPr lvl="1" eaLnBrk="1" hangingPunct="1">
              <a:lnSpc>
                <a:spcPct val="70000"/>
              </a:lnSpc>
              <a:buFont typeface="Wingdings" charset="0"/>
              <a:buChar char="§"/>
            </a:pPr>
            <a:r>
              <a:rPr lang="en-US" altLang="zh-CN" sz="1900" dirty="0">
                <a:latin typeface="Calibri" panose="020F0502020204030204" pitchFamily="34" charset="0"/>
                <a:ea typeface="MS PGothic" charset="0"/>
              </a:rPr>
              <a:t>central limit theorem (EV power profile distribution), queuing theory (EV charging station in G2V)</a:t>
            </a:r>
          </a:p>
          <a:p>
            <a:pPr eaLnBrk="1" hangingPunct="1">
              <a:lnSpc>
                <a:spcPct val="70000"/>
              </a:lnSpc>
            </a:pPr>
            <a:r>
              <a:rPr lang="en-US" altLang="zh-CN" b="1" i="1" dirty="0">
                <a:latin typeface="Calibri" panose="020F0502020204030204" pitchFamily="34" charset="0"/>
                <a:ea typeface="MS PGothic" charset="0"/>
              </a:rPr>
              <a:t>Challenge_3.</a:t>
            </a:r>
            <a:r>
              <a:rPr lang="en-US" altLang="zh-CN" dirty="0">
                <a:latin typeface="Calibri" panose="020F0502020204030204" pitchFamily="34" charset="0"/>
                <a:ea typeface="MS PGothic" charset="0"/>
              </a:rPr>
              <a:t> large-scale deployment:</a:t>
            </a:r>
          </a:p>
          <a:p>
            <a:pPr lvl="1" eaLnBrk="1" hangingPunct="1">
              <a:lnSpc>
                <a:spcPct val="70000"/>
              </a:lnSpc>
              <a:buFont typeface="Wingdings" charset="0"/>
              <a:buChar char="§"/>
            </a:pPr>
            <a:r>
              <a:rPr lang="en-US" altLang="zh-CN" sz="1900" dirty="0">
                <a:latin typeface="Calibri" panose="020F0502020204030204" pitchFamily="34" charset="0"/>
                <a:ea typeface="MS PGothic" charset="0"/>
              </a:rPr>
              <a:t>Top-down (distributed) or bottom-up (centralized) approach?</a:t>
            </a:r>
          </a:p>
          <a:p>
            <a:pPr lvl="1" eaLnBrk="1" hangingPunct="1">
              <a:lnSpc>
                <a:spcPct val="70000"/>
              </a:lnSpc>
              <a:buFont typeface="Wingdings" charset="0"/>
              <a:buChar char="§"/>
            </a:pPr>
            <a:r>
              <a:rPr lang="en-US" altLang="zh-CN" sz="1900" dirty="0">
                <a:latin typeface="Calibri" panose="020F0502020204030204" pitchFamily="34" charset="0"/>
                <a:ea typeface="MS PGothic" charset="0"/>
              </a:rPr>
              <a:t>A open, scalable, instructive SG standard  for such </a:t>
            </a:r>
            <a:r>
              <a:rPr lang="en-US" altLang="zh-CN" sz="1900" dirty="0" err="1">
                <a:latin typeface="Calibri" panose="020F0502020204030204" pitchFamily="34" charset="0"/>
                <a:ea typeface="MS PGothic" charset="0"/>
              </a:rPr>
              <a:t>hugh</a:t>
            </a:r>
            <a:r>
              <a:rPr lang="en-US" altLang="zh-CN" sz="1900" dirty="0">
                <a:latin typeface="Calibri" panose="020F0502020204030204" pitchFamily="34" charset="0"/>
                <a:ea typeface="MS PGothic" charset="0"/>
              </a:rPr>
              <a:t> network</a:t>
            </a:r>
          </a:p>
          <a:p>
            <a:pPr lvl="1" eaLnBrk="1" hangingPunct="1">
              <a:lnSpc>
                <a:spcPct val="70000"/>
              </a:lnSpc>
              <a:buFont typeface="Wingdings" charset="0"/>
              <a:buChar char="§"/>
            </a:pPr>
            <a:endParaRPr lang="en-US" altLang="zh-CN" sz="1900" dirty="0">
              <a:latin typeface="Calibri" charset="0"/>
              <a:ea typeface="MS PGothic" charset="0"/>
            </a:endParaRPr>
          </a:p>
        </p:txBody>
      </p:sp>
      <p:sp>
        <p:nvSpPr>
          <p:cNvPr id="2" name="灯片编号占位符 1"/>
          <p:cNvSpPr>
            <a:spLocks noGrp="1"/>
          </p:cNvSpPr>
          <p:nvPr>
            <p:ph type="sldNum" sz="quarter" idx="11"/>
          </p:nvPr>
        </p:nvSpPr>
        <p:spPr/>
        <p:txBody>
          <a:bodyPr/>
          <a:lstStyle/>
          <a:p>
            <a:pPr>
              <a:defRPr/>
            </a:pPr>
            <a:r>
              <a:rPr lang="en-US" smtClean="0">
                <a:solidFill>
                  <a:srgbClr val="000000"/>
                </a:solidFill>
              </a:rPr>
              <a:t>[</a:t>
            </a:r>
            <a:fld id="{76C16D65-260D-406F-A2BF-AB769FEB7B8A}" type="slidenum">
              <a:rPr lang="en-US" smtClean="0">
                <a:solidFill>
                  <a:srgbClr val="000000"/>
                </a:solidFill>
              </a:rPr>
              <a:pPr>
                <a:defRPr/>
              </a:pPr>
              <a:t>24</a:t>
            </a:fld>
            <a:r>
              <a:rPr lang="en-US" smtClean="0">
                <a:solidFill>
                  <a:srgbClr val="000000"/>
                </a:solidFill>
              </a:rPr>
              <a:t>]</a:t>
            </a:r>
            <a:endParaRPr lang="en-US" dirty="0">
              <a:solidFill>
                <a:srgbClr val="000000"/>
              </a:solidFill>
            </a:endParaRPr>
          </a:p>
        </p:txBody>
      </p:sp>
    </p:spTree>
    <p:extLst>
      <p:ext uri="{BB962C8B-B14F-4D97-AF65-F5344CB8AC3E}">
        <p14:creationId xmlns:p14="http://schemas.microsoft.com/office/powerpoint/2010/main" xmlns="" val="4161715340"/>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标题 1"/>
          <p:cNvSpPr txBox="1">
            <a:spLocks/>
          </p:cNvSpPr>
          <p:nvPr/>
        </p:nvSpPr>
        <p:spPr bwMode="auto">
          <a:xfrm>
            <a:off x="381000" y="333375"/>
            <a:ext cx="8305800" cy="581025"/>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ctr" rtl="0" eaLnBrk="0" fontAlgn="base" hangingPunct="0">
              <a:lnSpc>
                <a:spcPct val="85000"/>
              </a:lnSpc>
              <a:spcBef>
                <a:spcPct val="0"/>
              </a:spcBef>
              <a:spcAft>
                <a:spcPct val="0"/>
              </a:spcAft>
              <a:defRPr sz="3200" b="1" i="1">
                <a:solidFill>
                  <a:srgbClr val="0070C0"/>
                </a:solidFill>
                <a:effectLst>
                  <a:outerShdw blurRad="38100" dist="38100" dir="2700000" algn="tl">
                    <a:srgbClr val="C0C0C0"/>
                  </a:outerShdw>
                </a:effectLst>
                <a:latin typeface="Cambria" panose="02040503050406030204" pitchFamily="18" charset="0"/>
                <a:ea typeface="ＭＳ Ｐゴシック" charset="0"/>
                <a:cs typeface="Cambria" panose="02040503050406030204" pitchFamily="18" charset="0"/>
              </a:defRPr>
            </a:lvl1pPr>
            <a:lvl2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2pPr>
            <a:lvl3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3pPr>
            <a:lvl4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4pPr>
            <a:lvl5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5pPr>
            <a:lvl6pPr marL="4572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6pPr>
            <a:lvl7pPr marL="9144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7pPr>
            <a:lvl8pPr marL="13716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8pPr>
            <a:lvl9pPr marL="18288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9pPr>
          </a:lstStyle>
          <a:p>
            <a:pPr eaLnBrk="1" hangingPunct="1"/>
            <a:r>
              <a:rPr lang="en-US" altLang="zh-CN" dirty="0">
                <a:ea typeface="MS PGothic" pitchFamily="34" charset="-128"/>
              </a:rPr>
              <a:t>Smart Infrastructure System</a:t>
            </a:r>
            <a:endParaRPr lang="zh-CN" altLang="en-US" kern="0" dirty="0" smtClean="0"/>
          </a:p>
        </p:txBody>
      </p:sp>
      <p:sp>
        <p:nvSpPr>
          <p:cNvPr id="16386" name="Content Placeholder 2"/>
          <p:cNvSpPr>
            <a:spLocks noGrp="1"/>
          </p:cNvSpPr>
          <p:nvPr>
            <p:ph sz="quarter" idx="4294967295"/>
          </p:nvPr>
        </p:nvSpPr>
        <p:spPr>
          <a:xfrm>
            <a:off x="338400" y="1119600"/>
            <a:ext cx="8629650" cy="5043488"/>
          </a:xfrm>
          <a:prstGeom prst="rect">
            <a:avLst/>
          </a:prstGeom>
        </p:spPr>
        <p:txBody>
          <a:bodyPr/>
          <a:lstStyle/>
          <a:p>
            <a:pPr eaLnBrk="1" hangingPunct="1"/>
            <a:r>
              <a:rPr lang="en-US" altLang="zh-CN" b="1" dirty="0">
                <a:latin typeface="Cambria" panose="02040503050406030204" pitchFamily="18" charset="0"/>
                <a:ea typeface="MS PGothic" charset="0"/>
              </a:rPr>
              <a:t>Two-way flows of electricity and information lay the infrastructure foundation for SG. </a:t>
            </a:r>
          </a:p>
        </p:txBody>
      </p:sp>
      <p:pic>
        <p:nvPicPr>
          <p:cNvPr id="16391" name="Picture 10" descr="C:\Users\admin\AppData\Local\Microsoft\Windows\Temporary Internet Files\Content.IE5\VM6R398Z\MP900442296[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251575" y="4707075"/>
            <a:ext cx="2236788" cy="148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 name="组合 2"/>
          <p:cNvGrpSpPr/>
          <p:nvPr/>
        </p:nvGrpSpPr>
        <p:grpSpPr>
          <a:xfrm>
            <a:off x="681037" y="2023087"/>
            <a:ext cx="7967000" cy="3948432"/>
            <a:chOff x="681037" y="2230912"/>
            <a:chExt cx="7967000" cy="3948432"/>
          </a:xfrm>
        </p:grpSpPr>
        <p:pic>
          <p:nvPicPr>
            <p:cNvPr id="16388"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81037" y="2230912"/>
              <a:ext cx="3313113" cy="1309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8"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761837" y="2230912"/>
              <a:ext cx="3886200" cy="173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9"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81037" y="3664744"/>
              <a:ext cx="3760788"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9" name="오른쪽 화살표 8"/>
          <p:cNvSpPr>
            <a:spLocks noChangeArrowheads="1"/>
          </p:cNvSpPr>
          <p:nvPr/>
        </p:nvSpPr>
        <p:spPr bwMode="auto">
          <a:xfrm>
            <a:off x="4297031" y="2023087"/>
            <a:ext cx="304800" cy="206375"/>
          </a:xfrm>
          <a:prstGeom prst="rightArrow">
            <a:avLst>
              <a:gd name="adj1" fmla="val 50000"/>
              <a:gd name="adj2" fmla="val 50003"/>
            </a:avLst>
          </a:prstGeom>
          <a:gradFill rotWithShape="1">
            <a:gsLst>
              <a:gs pos="0">
                <a:srgbClr val="3F73B9"/>
              </a:gs>
              <a:gs pos="100000">
                <a:srgbClr val="347FD8"/>
              </a:gs>
            </a:gsLst>
            <a:lin ang="16200000"/>
          </a:gradFill>
          <a:ln w="12700">
            <a:solidFill>
              <a:srgbClr val="4A7EBB"/>
            </a:solidFill>
            <a:miter lim="800000"/>
            <a:headEnd/>
            <a:tailEnd/>
          </a:ln>
          <a:effectLst>
            <a:outerShdw blurRad="63500" dist="25400" dir="6599969" sx="100999" sy="100999" rotWithShape="0">
              <a:srgbClr val="000000">
                <a:alpha val="75000"/>
              </a:srgbClr>
            </a:outerShdw>
          </a:effectLst>
        </p:spPr>
        <p:txBody>
          <a:bodyPr anchor="ctr"/>
          <a:lstStyle/>
          <a:p>
            <a:pPr algn="ctr">
              <a:defRPr/>
            </a:pPr>
            <a:endParaRPr lang="zh-CN" altLang="en-US">
              <a:solidFill>
                <a:srgbClr val="FFFFFF"/>
              </a:solidFill>
            </a:endParaRPr>
          </a:p>
        </p:txBody>
      </p:sp>
      <p:sp>
        <p:nvSpPr>
          <p:cNvPr id="5" name="灯片编号占位符 4"/>
          <p:cNvSpPr>
            <a:spLocks noGrp="1"/>
          </p:cNvSpPr>
          <p:nvPr>
            <p:ph type="sldNum" sz="quarter" idx="11"/>
          </p:nvPr>
        </p:nvSpPr>
        <p:spPr/>
        <p:txBody>
          <a:bodyPr/>
          <a:lstStyle/>
          <a:p>
            <a:pPr>
              <a:defRPr/>
            </a:pPr>
            <a:r>
              <a:rPr lang="en-US" smtClean="0">
                <a:solidFill>
                  <a:srgbClr val="000000"/>
                </a:solidFill>
              </a:rPr>
              <a:t>[</a:t>
            </a:r>
            <a:fld id="{76C16D65-260D-406F-A2BF-AB769FEB7B8A}" type="slidenum">
              <a:rPr lang="en-US" smtClean="0">
                <a:solidFill>
                  <a:srgbClr val="000000"/>
                </a:solidFill>
              </a:rPr>
              <a:pPr>
                <a:defRPr/>
              </a:pPr>
              <a:t>25</a:t>
            </a:fld>
            <a:r>
              <a:rPr lang="en-US" smtClean="0">
                <a:solidFill>
                  <a:srgbClr val="000000"/>
                </a:solidFill>
              </a:rPr>
              <a:t>]</a:t>
            </a:r>
            <a:endParaRPr lang="en-US" dirty="0">
              <a:solidFill>
                <a:srgbClr val="000000"/>
              </a:solidFill>
            </a:endParaRPr>
          </a:p>
        </p:txBody>
      </p:sp>
    </p:spTree>
    <p:extLst>
      <p:ext uri="{BB962C8B-B14F-4D97-AF65-F5344CB8AC3E}">
        <p14:creationId xmlns:p14="http://schemas.microsoft.com/office/powerpoint/2010/main" xmlns="" val="884784857"/>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1"/>
          <p:cNvSpPr txBox="1">
            <a:spLocks/>
          </p:cNvSpPr>
          <p:nvPr/>
        </p:nvSpPr>
        <p:spPr bwMode="auto">
          <a:xfrm>
            <a:off x="381000" y="333375"/>
            <a:ext cx="8305800" cy="581025"/>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ctr" rtl="0" eaLnBrk="0" fontAlgn="base" hangingPunct="0">
              <a:lnSpc>
                <a:spcPct val="85000"/>
              </a:lnSpc>
              <a:spcBef>
                <a:spcPct val="0"/>
              </a:spcBef>
              <a:spcAft>
                <a:spcPct val="0"/>
              </a:spcAft>
              <a:defRPr sz="3200" b="1" i="1">
                <a:solidFill>
                  <a:srgbClr val="0070C0"/>
                </a:solidFill>
                <a:effectLst>
                  <a:outerShdw blurRad="38100" dist="38100" dir="2700000" algn="tl">
                    <a:srgbClr val="C0C0C0"/>
                  </a:outerShdw>
                </a:effectLst>
                <a:latin typeface="Cambria" panose="02040503050406030204" pitchFamily="18" charset="0"/>
                <a:ea typeface="ＭＳ Ｐゴシック" charset="0"/>
                <a:cs typeface="Cambria" panose="02040503050406030204" pitchFamily="18" charset="0"/>
              </a:defRPr>
            </a:lvl1pPr>
            <a:lvl2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2pPr>
            <a:lvl3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3pPr>
            <a:lvl4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4pPr>
            <a:lvl5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5pPr>
            <a:lvl6pPr marL="4572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6pPr>
            <a:lvl7pPr marL="9144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7pPr>
            <a:lvl8pPr marL="13716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8pPr>
            <a:lvl9pPr marL="18288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9pPr>
          </a:lstStyle>
          <a:p>
            <a:pPr eaLnBrk="1" hangingPunct="1"/>
            <a:r>
              <a:rPr lang="en-US" altLang="zh-CN" dirty="0">
                <a:ea typeface="MS PGothic" pitchFamily="34" charset="-128"/>
              </a:rPr>
              <a:t>Information Metering </a:t>
            </a:r>
            <a:r>
              <a:rPr lang="en-US" altLang="zh-CN" sz="2000" dirty="0">
                <a:ea typeface="MS PGothic" pitchFamily="34" charset="-128"/>
              </a:rPr>
              <a:t>of Smart Information Subsystem</a:t>
            </a:r>
            <a:endParaRPr lang="zh-CN" altLang="en-US" sz="2000" kern="0" dirty="0" smtClean="0"/>
          </a:p>
        </p:txBody>
      </p:sp>
      <p:sp>
        <p:nvSpPr>
          <p:cNvPr id="31746" name="Content Placeholder 2"/>
          <p:cNvSpPr>
            <a:spLocks noGrp="1"/>
          </p:cNvSpPr>
          <p:nvPr>
            <p:ph sz="quarter" idx="4294967295"/>
          </p:nvPr>
        </p:nvSpPr>
        <p:spPr>
          <a:xfrm>
            <a:off x="338400" y="1260000"/>
            <a:ext cx="8348400" cy="5043488"/>
          </a:xfrm>
          <a:prstGeom prst="rect">
            <a:avLst/>
          </a:prstGeom>
        </p:spPr>
        <p:txBody>
          <a:bodyPr/>
          <a:lstStyle/>
          <a:p>
            <a:pPr eaLnBrk="1" hangingPunct="1"/>
            <a:r>
              <a:rPr lang="en-US" altLang="zh-CN" dirty="0">
                <a:latin typeface="Calibri" panose="020F0502020204030204" pitchFamily="34" charset="0"/>
                <a:ea typeface="MS PGothic" charset="0"/>
              </a:rPr>
              <a:t>Smart information subsystem is used to support information generation modeling, integration, analysis and optimization in the context of SG.</a:t>
            </a:r>
          </a:p>
          <a:p>
            <a:pPr eaLnBrk="1" hangingPunct="1"/>
            <a:endParaRPr lang="en-US" altLang="zh-CN" dirty="0">
              <a:latin typeface="Calibri" panose="020F0502020204030204" pitchFamily="34" charset="0"/>
              <a:ea typeface="MS PGothic" charset="0"/>
            </a:endParaRPr>
          </a:p>
        </p:txBody>
      </p:sp>
      <p:sp>
        <p:nvSpPr>
          <p:cNvPr id="31748" name="TextBox 5"/>
          <p:cNvSpPr txBox="1">
            <a:spLocks noChangeArrowheads="1"/>
          </p:cNvSpPr>
          <p:nvPr/>
        </p:nvSpPr>
        <p:spPr bwMode="auto">
          <a:xfrm>
            <a:off x="1069975" y="1492250"/>
            <a:ext cx="1841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endParaRPr lang="zh-CN" sz="1800"/>
          </a:p>
        </p:txBody>
      </p:sp>
      <p:graphicFrame>
        <p:nvGraphicFramePr>
          <p:cNvPr id="9" name="Diagram 8"/>
          <p:cNvGraphicFramePr/>
          <p:nvPr>
            <p:extLst>
              <p:ext uri="{D42A27DB-BD31-4B8C-83A1-F6EECF244321}">
                <p14:modId xmlns:p14="http://schemas.microsoft.com/office/powerpoint/2010/main" xmlns="" val="3257398979"/>
              </p:ext>
            </p:extLst>
          </p:nvPr>
        </p:nvGraphicFramePr>
        <p:xfrm>
          <a:off x="2036906" y="2309019"/>
          <a:ext cx="5911334" cy="3683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Rounded Rectangular Callout 10"/>
          <p:cNvSpPr>
            <a:spLocks noChangeArrowheads="1"/>
          </p:cNvSpPr>
          <p:nvPr/>
        </p:nvSpPr>
        <p:spPr bwMode="auto">
          <a:xfrm>
            <a:off x="3638706" y="515938"/>
            <a:ext cx="4876800" cy="1981200"/>
          </a:xfrm>
          <a:prstGeom prst="wedgeRoundRectCallout">
            <a:avLst>
              <a:gd name="adj1" fmla="val 3542"/>
              <a:gd name="adj2" fmla="val 134810"/>
              <a:gd name="adj3" fmla="val 16667"/>
            </a:avLst>
          </a:prstGeom>
          <a:gradFill rotWithShape="1">
            <a:gsLst>
              <a:gs pos="0">
                <a:srgbClr val="347FD8"/>
              </a:gs>
              <a:gs pos="100000">
                <a:srgbClr val="3F73B9">
                  <a:alpha val="48000"/>
                </a:srgbClr>
              </a:gs>
            </a:gsLst>
            <a:lin ang="5400000"/>
          </a:gradFill>
          <a:ln w="12700">
            <a:solidFill>
              <a:srgbClr val="4A7EBB"/>
            </a:solidFill>
            <a:miter lim="800000"/>
            <a:headEnd/>
            <a:tailEnd/>
          </a:ln>
          <a:effectLst>
            <a:outerShdw dist="25400" dir="6599969" sx="100999" sy="100999" rotWithShape="0">
              <a:srgbClr val="808080">
                <a:alpha val="75000"/>
              </a:srgbClr>
            </a:outerShdw>
          </a:effectLst>
        </p:spPr>
        <p:txBody>
          <a:bodyPr anchor="ctr"/>
          <a:lstStyle/>
          <a:p>
            <a:r>
              <a:rPr lang="en-US" altLang="zh-CN" dirty="0">
                <a:solidFill>
                  <a:srgbClr val="FFFFFF"/>
                </a:solidFill>
                <a:latin typeface="Calibri" panose="020F0502020204030204" pitchFamily="34" charset="0"/>
              </a:rPr>
              <a:t>1. Obtaining information from </a:t>
            </a:r>
            <a:r>
              <a:rPr lang="en-US" altLang="zh-CN" dirty="0" err="1">
                <a:solidFill>
                  <a:srgbClr val="FFFFFF"/>
                </a:solidFill>
                <a:latin typeface="Calibri" panose="020F0502020204030204" pitchFamily="34" charset="0"/>
              </a:rPr>
              <a:t>endusers</a:t>
            </a:r>
            <a:r>
              <a:rPr lang="en-US" dirty="0">
                <a:solidFill>
                  <a:srgbClr val="FFFFFF"/>
                </a:solidFill>
                <a:latin typeface="Calibri" panose="020F0502020204030204" pitchFamily="34" charset="0"/>
              </a:rPr>
              <a:t>’</a:t>
            </a:r>
            <a:r>
              <a:rPr lang="en-US" altLang="zh-CN" dirty="0">
                <a:solidFill>
                  <a:srgbClr val="FFFFFF"/>
                </a:solidFill>
                <a:latin typeface="Calibri" panose="020F0502020204030204" pitchFamily="34" charset="0"/>
              </a:rPr>
              <a:t> devices.</a:t>
            </a:r>
          </a:p>
          <a:p>
            <a:r>
              <a:rPr lang="en-US" altLang="zh-CN" dirty="0">
                <a:solidFill>
                  <a:srgbClr val="FFFFFF"/>
                </a:solidFill>
                <a:latin typeface="Calibri" panose="020F0502020204030204" pitchFamily="34" charset="0"/>
              </a:rPr>
              <a:t>2. Automatic metering infrastructure (AMI) is to two-way comm. with meter in </a:t>
            </a:r>
            <a:r>
              <a:rPr lang="en-US" altLang="zh-CN" dirty="0" err="1">
                <a:solidFill>
                  <a:srgbClr val="FFFFFF"/>
                </a:solidFill>
                <a:latin typeface="Calibri" panose="020F0502020204030204" pitchFamily="34" charset="0"/>
              </a:rPr>
              <a:t>realtime</a:t>
            </a:r>
            <a:r>
              <a:rPr lang="en-US" altLang="zh-CN" dirty="0">
                <a:solidFill>
                  <a:srgbClr val="FFFFFF"/>
                </a:solidFill>
                <a:latin typeface="Calibri" panose="020F0502020204030204" pitchFamily="34" charset="0"/>
              </a:rPr>
              <a:t> on demand</a:t>
            </a:r>
          </a:p>
          <a:p>
            <a:r>
              <a:rPr lang="en-US" altLang="zh-CN" dirty="0">
                <a:solidFill>
                  <a:srgbClr val="FFFFFF"/>
                </a:solidFill>
                <a:latin typeface="Calibri" panose="020F0502020204030204" pitchFamily="34" charset="0"/>
              </a:rPr>
              <a:t>Improve system operations and customer power  demand management</a:t>
            </a:r>
          </a:p>
        </p:txBody>
      </p:sp>
      <p:sp>
        <p:nvSpPr>
          <p:cNvPr id="12" name="Rounded Rectangular Callout 11"/>
          <p:cNvSpPr>
            <a:spLocks noChangeArrowheads="1"/>
          </p:cNvSpPr>
          <p:nvPr/>
        </p:nvSpPr>
        <p:spPr bwMode="auto">
          <a:xfrm>
            <a:off x="745272" y="228600"/>
            <a:ext cx="8001000" cy="2362200"/>
          </a:xfrm>
          <a:prstGeom prst="wedgeRoundRectCallout">
            <a:avLst>
              <a:gd name="adj1" fmla="val -17111"/>
              <a:gd name="adj2" fmla="val 172287"/>
              <a:gd name="adj3" fmla="val 16667"/>
            </a:avLst>
          </a:prstGeom>
          <a:gradFill rotWithShape="1">
            <a:gsLst>
              <a:gs pos="0">
                <a:srgbClr val="347FD8"/>
              </a:gs>
              <a:gs pos="100000">
                <a:srgbClr val="3F73B9">
                  <a:alpha val="46999"/>
                </a:srgbClr>
              </a:gs>
            </a:gsLst>
            <a:lin ang="5400000"/>
          </a:gradFill>
          <a:ln w="12700">
            <a:solidFill>
              <a:srgbClr val="4A7EBB"/>
            </a:solidFill>
            <a:miter lim="800000"/>
            <a:headEnd/>
            <a:tailEnd/>
          </a:ln>
          <a:effectLst>
            <a:outerShdw dist="25400" dir="6599969" sx="100999" sy="100999" rotWithShape="0">
              <a:srgbClr val="808080">
                <a:alpha val="75000"/>
              </a:srgbClr>
            </a:outerShdw>
          </a:effectLst>
        </p:spPr>
        <p:txBody>
          <a:bodyPr anchor="ctr"/>
          <a:lstStyle/>
          <a:p>
            <a:pPr marL="342900" indent="-342900">
              <a:buFontTx/>
              <a:buAutoNum type="arabicPeriod"/>
              <a:defRPr/>
            </a:pPr>
            <a:r>
              <a:rPr lang="en-US" altLang="zh-CN" dirty="0">
                <a:solidFill>
                  <a:srgbClr val="FFFFFF"/>
                </a:solidFill>
                <a:latin typeface="Calibri" pitchFamily="34" charset="0"/>
                <a:ea typeface="MS PGothic" pitchFamily="34" charset="-128"/>
                <a:cs typeface="+mn-cs"/>
              </a:rPr>
              <a:t>WSN, cost-effective sensing and comm.  Platform for remote sys monitoring and diagnosis.</a:t>
            </a:r>
          </a:p>
          <a:p>
            <a:pPr marL="342900" indent="-342900">
              <a:buFontTx/>
              <a:buAutoNum type="arabicPeriod"/>
              <a:defRPr/>
            </a:pPr>
            <a:r>
              <a:rPr lang="en-US" altLang="zh-CN" dirty="0">
                <a:solidFill>
                  <a:srgbClr val="FFFFFF"/>
                </a:solidFill>
                <a:latin typeface="Calibri" pitchFamily="34" charset="0"/>
                <a:ea typeface="MS PGothic" pitchFamily="34" charset="-128"/>
                <a:cs typeface="+mn-cs"/>
              </a:rPr>
              <a:t>Access the </a:t>
            </a:r>
            <a:r>
              <a:rPr lang="en-US" altLang="zh-CN" dirty="0" err="1">
                <a:solidFill>
                  <a:srgbClr val="FFFFFF"/>
                </a:solidFill>
                <a:latin typeface="Calibri" pitchFamily="34" charset="0"/>
                <a:ea typeface="MS PGothic" pitchFamily="34" charset="-128"/>
                <a:cs typeface="+mn-cs"/>
              </a:rPr>
              <a:t>realtime</a:t>
            </a:r>
            <a:r>
              <a:rPr lang="en-US" altLang="zh-CN" dirty="0">
                <a:solidFill>
                  <a:srgbClr val="FFFFFF"/>
                </a:solidFill>
                <a:latin typeface="Calibri" pitchFamily="34" charset="0"/>
                <a:ea typeface="MS PGothic" pitchFamily="34" charset="-128"/>
                <a:cs typeface="+mn-cs"/>
              </a:rPr>
              <a:t> mechanical and electrical conditions  of transmission line,</a:t>
            </a:r>
          </a:p>
          <a:p>
            <a:pPr marL="342900" indent="-342900">
              <a:buFontTx/>
              <a:buAutoNum type="arabicPeriod"/>
              <a:defRPr/>
            </a:pPr>
            <a:r>
              <a:rPr lang="en-US" altLang="zh-CN" dirty="0" smtClean="0">
                <a:solidFill>
                  <a:srgbClr val="FFFFFF"/>
                </a:solidFill>
                <a:latin typeface="Calibri" pitchFamily="34" charset="0"/>
                <a:ea typeface="MS PGothic" pitchFamily="34" charset="-128"/>
                <a:cs typeface="+mn-cs"/>
              </a:rPr>
              <a:t>Diagnose imminent or permanent faults</a:t>
            </a:r>
          </a:p>
          <a:p>
            <a:pPr marL="342900" indent="-342900">
              <a:buFontTx/>
              <a:buAutoNum type="arabicPeriod"/>
              <a:defRPr/>
            </a:pPr>
            <a:r>
              <a:rPr lang="en-US" altLang="zh-CN" dirty="0" smtClean="0">
                <a:solidFill>
                  <a:srgbClr val="FFFFFF"/>
                </a:solidFill>
                <a:latin typeface="Calibri" pitchFamily="34" charset="0"/>
                <a:ea typeface="MS PGothic" pitchFamily="34" charset="-128"/>
                <a:cs typeface="+mn-cs"/>
              </a:rPr>
              <a:t>Obtain </a:t>
            </a:r>
            <a:r>
              <a:rPr lang="en-US" altLang="zh-CN" dirty="0">
                <a:solidFill>
                  <a:srgbClr val="FFFFFF"/>
                </a:solidFill>
                <a:latin typeface="Calibri" pitchFamily="34" charset="0"/>
                <a:ea typeface="MS PGothic" pitchFamily="34" charset="-128"/>
                <a:cs typeface="+mn-cs"/>
              </a:rPr>
              <a:t>physical and electrical picture of power system </a:t>
            </a:r>
            <a:r>
              <a:rPr lang="en-US" altLang="zh-CN" dirty="0" err="1">
                <a:solidFill>
                  <a:srgbClr val="FFFFFF"/>
                </a:solidFill>
                <a:latin typeface="Calibri" pitchFamily="34" charset="0"/>
                <a:ea typeface="MS PGothic" pitchFamily="34" charset="-128"/>
                <a:cs typeface="+mn-cs"/>
              </a:rPr>
              <a:t>realtime</a:t>
            </a:r>
            <a:endParaRPr lang="en-US" altLang="zh-CN" dirty="0">
              <a:solidFill>
                <a:srgbClr val="FFFFFF"/>
              </a:solidFill>
              <a:latin typeface="Calibri" pitchFamily="34" charset="0"/>
              <a:ea typeface="MS PGothic" pitchFamily="34" charset="-128"/>
              <a:cs typeface="+mn-cs"/>
            </a:endParaRPr>
          </a:p>
          <a:p>
            <a:pPr marL="342900" indent="-342900">
              <a:buFontTx/>
              <a:buAutoNum type="arabicPeriod"/>
              <a:defRPr/>
            </a:pPr>
            <a:r>
              <a:rPr lang="en-US" altLang="zh-CN" dirty="0">
                <a:solidFill>
                  <a:srgbClr val="FFFFFF"/>
                </a:solidFill>
                <a:latin typeface="Calibri" pitchFamily="34" charset="0"/>
                <a:ea typeface="MS PGothic" pitchFamily="34" charset="-128"/>
                <a:cs typeface="+mn-cs"/>
              </a:rPr>
              <a:t>Determine  appropriate control measures  for </a:t>
            </a:r>
            <a:r>
              <a:rPr lang="en-US" altLang="zh-CN" dirty="0" err="1">
                <a:solidFill>
                  <a:srgbClr val="FFFFFF"/>
                </a:solidFill>
                <a:latin typeface="Calibri" pitchFamily="34" charset="0"/>
                <a:ea typeface="MS PGothic" pitchFamily="34" charset="-128"/>
                <a:cs typeface="+mn-cs"/>
              </a:rPr>
              <a:t>autom</a:t>
            </a:r>
            <a:r>
              <a:rPr lang="en-US" altLang="zh-CN" dirty="0">
                <a:solidFill>
                  <a:srgbClr val="FFFFFF"/>
                </a:solidFill>
                <a:latin typeface="Calibri" pitchFamily="34" charset="0"/>
                <a:ea typeface="MS PGothic" pitchFamily="34" charset="-128"/>
                <a:cs typeface="+mn-cs"/>
              </a:rPr>
              <a:t> action or sys operators</a:t>
            </a:r>
          </a:p>
          <a:p>
            <a:pPr marL="342900" indent="-342900">
              <a:buFontTx/>
              <a:buAutoNum type="arabicPeriod"/>
              <a:defRPr/>
            </a:pPr>
            <a:r>
              <a:rPr lang="en-US" altLang="zh-CN" dirty="0">
                <a:solidFill>
                  <a:srgbClr val="FFFFFF"/>
                </a:solidFill>
                <a:latin typeface="Calibri" pitchFamily="34" charset="0"/>
                <a:ea typeface="MS PGothic" pitchFamily="34" charset="-128"/>
                <a:cs typeface="+mn-cs"/>
              </a:rPr>
              <a:t>Requirements: Quality-of-Service, Resource constraints, Remote maintenance and configuration, high security requirement, Harsh environmental condition</a:t>
            </a:r>
          </a:p>
          <a:p>
            <a:pPr marL="342900" indent="-342900">
              <a:buFontTx/>
              <a:buAutoNum type="arabicPeriod"/>
              <a:defRPr/>
            </a:pPr>
            <a:endParaRPr lang="en-US" altLang="zh-CN" dirty="0">
              <a:solidFill>
                <a:srgbClr val="FFFFFF"/>
              </a:solidFill>
              <a:latin typeface="Calibri" pitchFamily="34" charset="0"/>
              <a:ea typeface="MS PGothic" pitchFamily="34" charset="-128"/>
              <a:cs typeface="+mn-cs"/>
            </a:endParaRPr>
          </a:p>
        </p:txBody>
      </p:sp>
      <p:sp>
        <p:nvSpPr>
          <p:cNvPr id="13" name="Rounded Rectangular Callout 12"/>
          <p:cNvSpPr>
            <a:spLocks noChangeArrowheads="1"/>
          </p:cNvSpPr>
          <p:nvPr/>
        </p:nvSpPr>
        <p:spPr bwMode="auto">
          <a:xfrm>
            <a:off x="381000" y="223221"/>
            <a:ext cx="8001000" cy="2362200"/>
          </a:xfrm>
          <a:prstGeom prst="wedgeRoundRectCallout">
            <a:avLst>
              <a:gd name="adj1" fmla="val 20602"/>
              <a:gd name="adj2" fmla="val 172931"/>
              <a:gd name="adj3" fmla="val 16667"/>
            </a:avLst>
          </a:prstGeom>
          <a:gradFill rotWithShape="1">
            <a:gsLst>
              <a:gs pos="0">
                <a:srgbClr val="347FD8"/>
              </a:gs>
              <a:gs pos="100000">
                <a:srgbClr val="3F73B9">
                  <a:alpha val="46999"/>
                </a:srgbClr>
              </a:gs>
            </a:gsLst>
            <a:lin ang="5400000"/>
          </a:gradFill>
          <a:ln w="12700">
            <a:solidFill>
              <a:srgbClr val="4A7EBB"/>
            </a:solidFill>
            <a:miter lim="800000"/>
            <a:headEnd/>
            <a:tailEnd/>
          </a:ln>
          <a:effectLst>
            <a:outerShdw dist="25400" dir="6599969" sx="100999" sy="100999" rotWithShape="0">
              <a:srgbClr val="808080">
                <a:alpha val="75000"/>
              </a:srgbClr>
            </a:outerShdw>
          </a:effectLst>
        </p:spPr>
        <p:txBody>
          <a:bodyPr anchor="ctr"/>
          <a:lstStyle/>
          <a:p>
            <a:pPr marL="342900" indent="-342900">
              <a:buFontTx/>
              <a:buAutoNum type="arabicPeriod"/>
            </a:pPr>
            <a:r>
              <a:rPr lang="en-US" altLang="zh-CN" dirty="0" err="1">
                <a:solidFill>
                  <a:srgbClr val="FFFFFF"/>
                </a:solidFill>
                <a:latin typeface="Calibri" panose="020F0502020204030204" pitchFamily="34" charset="0"/>
              </a:rPr>
              <a:t>Phasor</a:t>
            </a:r>
            <a:r>
              <a:rPr lang="en-US" altLang="zh-CN" dirty="0">
                <a:solidFill>
                  <a:srgbClr val="FFFFFF"/>
                </a:solidFill>
                <a:latin typeface="Calibri" panose="020F0502020204030204" pitchFamily="34" charset="0"/>
              </a:rPr>
              <a:t> measurement units is to measure the electrical waves on an electrical grid to determine the health of system.</a:t>
            </a:r>
          </a:p>
          <a:p>
            <a:pPr marL="342900" indent="-342900">
              <a:buFontTx/>
              <a:buAutoNum type="arabicPeriod"/>
            </a:pPr>
            <a:r>
              <a:rPr lang="en-US" altLang="zh-CN" dirty="0">
                <a:solidFill>
                  <a:srgbClr val="FFFFFF"/>
                </a:solidFill>
                <a:latin typeface="Calibri" panose="020F0502020204030204" pitchFamily="34" charset="0"/>
              </a:rPr>
              <a:t>PMU reading are obtained from widely dispersed locations in a power system network and sync. w/ GPS radio clock</a:t>
            </a:r>
          </a:p>
          <a:p>
            <a:pPr marL="342900" indent="-342900">
              <a:buFontTx/>
              <a:buAutoNum type="arabicPeriod"/>
            </a:pPr>
            <a:r>
              <a:rPr lang="en-US" altLang="zh-CN" dirty="0">
                <a:solidFill>
                  <a:srgbClr val="FFFFFF"/>
                </a:solidFill>
                <a:latin typeface="Calibri" panose="020F0502020204030204" pitchFamily="34" charset="0"/>
              </a:rPr>
              <a:t>ISO can use the reading for SG state estimation in a rapid and dynamic way</a:t>
            </a:r>
          </a:p>
          <a:p>
            <a:pPr marL="342900" indent="-342900">
              <a:buFontTx/>
              <a:buAutoNum type="arabicPeriod"/>
            </a:pPr>
            <a:r>
              <a:rPr lang="en-US" altLang="zh-CN" dirty="0">
                <a:solidFill>
                  <a:srgbClr val="FFFFFF"/>
                </a:solidFill>
                <a:latin typeface="Calibri" panose="020F0502020204030204" pitchFamily="34" charset="0"/>
              </a:rPr>
              <a:t>PMU leads  system state estimation procedures, system protection functionalities, with goal of making system immune to catastrophic failures. (recently , Brazil, China, France, Japan, US….. Installed PMUs for R&amp;W)</a:t>
            </a:r>
          </a:p>
        </p:txBody>
      </p:sp>
      <p:sp>
        <p:nvSpPr>
          <p:cNvPr id="2" name="灯片编号占位符 1"/>
          <p:cNvSpPr>
            <a:spLocks noGrp="1"/>
          </p:cNvSpPr>
          <p:nvPr>
            <p:ph type="sldNum" sz="quarter" idx="11"/>
          </p:nvPr>
        </p:nvSpPr>
        <p:spPr/>
        <p:txBody>
          <a:bodyPr/>
          <a:lstStyle/>
          <a:p>
            <a:pPr>
              <a:defRPr/>
            </a:pPr>
            <a:r>
              <a:rPr lang="en-US" smtClean="0">
                <a:solidFill>
                  <a:srgbClr val="000000"/>
                </a:solidFill>
              </a:rPr>
              <a:t>[</a:t>
            </a:r>
            <a:fld id="{76C16D65-260D-406F-A2BF-AB769FEB7B8A}" type="slidenum">
              <a:rPr lang="en-US" smtClean="0">
                <a:solidFill>
                  <a:srgbClr val="000000"/>
                </a:solidFill>
              </a:rPr>
              <a:pPr>
                <a:defRPr/>
              </a:pPr>
              <a:t>26</a:t>
            </a:fld>
            <a:r>
              <a:rPr lang="en-US" smtClean="0">
                <a:solidFill>
                  <a:srgbClr val="000000"/>
                </a:solidFill>
              </a:rPr>
              <a:t>]</a:t>
            </a:r>
            <a:endParaRPr lang="en-US" dirty="0">
              <a:solidFill>
                <a:srgbClr val="000000"/>
              </a:solidFill>
            </a:endParaRPr>
          </a:p>
        </p:txBody>
      </p:sp>
    </p:spTree>
    <p:custDataLst>
      <p:tags r:id="rId1"/>
    </p:custDataLst>
    <p:extLst>
      <p:ext uri="{BB962C8B-B14F-4D97-AF65-F5344CB8AC3E}">
        <p14:creationId xmlns:p14="http://schemas.microsoft.com/office/powerpoint/2010/main" xmlns="" val="60826978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1"/>
                                        </p:tgtEl>
                                        <p:attrNameLst>
                                          <p:attrName>style.visibility</p:attrName>
                                        </p:attrNameLst>
                                      </p:cBhvr>
                                      <p:to>
                                        <p:strVal val="hidden"/>
                                      </p:to>
                                    </p:set>
                                  </p:childTnLst>
                                </p:cTn>
                              </p:par>
                            </p:childTnLst>
                          </p:cTn>
                        </p:par>
                        <p:par>
                          <p:cTn id="12" fill="hold" nodeType="afterGroup">
                            <p:stCondLst>
                              <p:cond delay="0"/>
                            </p:stCondLst>
                            <p:childTnLst>
                              <p:par>
                                <p:cTn id="13" presetID="1" presetClass="entr" presetSubtype="0" fill="hold" grpId="0" nodeType="afterEffect">
                                  <p:stCondLst>
                                    <p:cond delay="0"/>
                                  </p:stCondLst>
                                  <p:iterate type="wd">
                                    <p:tmAbs val="500"/>
                                  </p:iterate>
                                  <p:childTnLst>
                                    <p:set>
                                      <p:cBhvr>
                                        <p:cTn id="14" dur="1" fill="hold">
                                          <p:stCondLst>
                                            <p:cond delay="0"/>
                                          </p:stCondLst>
                                        </p:cTn>
                                        <p:tgtEl>
                                          <p:spTgt spid="12">
                                            <p:bg/>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xit" presetSubtype="0" fill="hold" grpId="1" nodeType="clickEffect">
                                  <p:stCondLst>
                                    <p:cond delay="1200"/>
                                  </p:stCondLst>
                                  <p:childTnLst>
                                    <p:set>
                                      <p:cBhvr>
                                        <p:cTn id="42" dur="1" fill="hold">
                                          <p:stCondLst>
                                            <p:cond delay="0"/>
                                          </p:stCondLst>
                                        </p:cTn>
                                        <p:tgtEl>
                                          <p:spTgt spid="12">
                                            <p:txEl>
                                              <p:pRg st="0" end="0"/>
                                            </p:txEl>
                                          </p:spTgt>
                                        </p:tgtEl>
                                        <p:attrNameLst>
                                          <p:attrName>style.visibility</p:attrName>
                                        </p:attrNameLst>
                                      </p:cBhvr>
                                      <p:to>
                                        <p:strVal val="hidden"/>
                                      </p:to>
                                    </p:set>
                                  </p:childTnLst>
                                </p:cTn>
                              </p:par>
                              <p:par>
                                <p:cTn id="43" presetID="1" presetClass="exit" presetSubtype="0" fill="hold" grpId="1" nodeType="withEffect">
                                  <p:stCondLst>
                                    <p:cond delay="1000"/>
                                  </p:stCondLst>
                                  <p:childTnLst>
                                    <p:set>
                                      <p:cBhvr>
                                        <p:cTn id="44" dur="1" fill="hold">
                                          <p:stCondLst>
                                            <p:cond delay="0"/>
                                          </p:stCondLst>
                                        </p:cTn>
                                        <p:tgtEl>
                                          <p:spTgt spid="12">
                                            <p:txEl>
                                              <p:pRg st="1" end="1"/>
                                            </p:txEl>
                                          </p:spTgt>
                                        </p:tgtEl>
                                        <p:attrNameLst>
                                          <p:attrName>style.visibility</p:attrName>
                                        </p:attrNameLst>
                                      </p:cBhvr>
                                      <p:to>
                                        <p:strVal val="hidden"/>
                                      </p:to>
                                    </p:set>
                                  </p:childTnLst>
                                </p:cTn>
                              </p:par>
                              <p:par>
                                <p:cTn id="45" presetID="1" presetClass="exit" presetSubtype="0" fill="hold" grpId="1" nodeType="withEffect">
                                  <p:stCondLst>
                                    <p:cond delay="1000"/>
                                  </p:stCondLst>
                                  <p:childTnLst>
                                    <p:set>
                                      <p:cBhvr>
                                        <p:cTn id="46" dur="1" fill="hold">
                                          <p:stCondLst>
                                            <p:cond delay="0"/>
                                          </p:stCondLst>
                                        </p:cTn>
                                        <p:tgtEl>
                                          <p:spTgt spid="12">
                                            <p:txEl>
                                              <p:pRg st="2" end="2"/>
                                            </p:txEl>
                                          </p:spTgt>
                                        </p:tgtEl>
                                        <p:attrNameLst>
                                          <p:attrName>style.visibility</p:attrName>
                                        </p:attrNameLst>
                                      </p:cBhvr>
                                      <p:to>
                                        <p:strVal val="hidden"/>
                                      </p:to>
                                    </p:set>
                                  </p:childTnLst>
                                </p:cTn>
                              </p:par>
                              <p:par>
                                <p:cTn id="47" presetID="1" presetClass="exit" presetSubtype="0" fill="hold" grpId="1" nodeType="withEffect">
                                  <p:stCondLst>
                                    <p:cond delay="1000"/>
                                  </p:stCondLst>
                                  <p:childTnLst>
                                    <p:set>
                                      <p:cBhvr>
                                        <p:cTn id="48" dur="1" fill="hold">
                                          <p:stCondLst>
                                            <p:cond delay="0"/>
                                          </p:stCondLst>
                                        </p:cTn>
                                        <p:tgtEl>
                                          <p:spTgt spid="12">
                                            <p:txEl>
                                              <p:pRg st="3" end="3"/>
                                            </p:txEl>
                                          </p:spTgt>
                                        </p:tgtEl>
                                        <p:attrNameLst>
                                          <p:attrName>style.visibility</p:attrName>
                                        </p:attrNameLst>
                                      </p:cBhvr>
                                      <p:to>
                                        <p:strVal val="hidden"/>
                                      </p:to>
                                    </p:set>
                                  </p:childTnLst>
                                </p:cTn>
                              </p:par>
                              <p:par>
                                <p:cTn id="49" presetID="1" presetClass="exit" presetSubtype="0" fill="hold" grpId="1" nodeType="withEffect">
                                  <p:stCondLst>
                                    <p:cond delay="1000"/>
                                  </p:stCondLst>
                                  <p:childTnLst>
                                    <p:set>
                                      <p:cBhvr>
                                        <p:cTn id="50" dur="1" fill="hold">
                                          <p:stCondLst>
                                            <p:cond delay="0"/>
                                          </p:stCondLst>
                                        </p:cTn>
                                        <p:tgtEl>
                                          <p:spTgt spid="12">
                                            <p:txEl>
                                              <p:pRg st="4" end="4"/>
                                            </p:txEl>
                                          </p:spTgt>
                                        </p:tgtEl>
                                        <p:attrNameLst>
                                          <p:attrName>style.visibility</p:attrName>
                                        </p:attrNameLst>
                                      </p:cBhvr>
                                      <p:to>
                                        <p:strVal val="hidden"/>
                                      </p:to>
                                    </p:set>
                                  </p:childTnLst>
                                </p:cTn>
                              </p:par>
                              <p:par>
                                <p:cTn id="51" presetID="1" presetClass="exit" presetSubtype="0" fill="hold" grpId="1" nodeType="withEffect">
                                  <p:stCondLst>
                                    <p:cond delay="1000"/>
                                  </p:stCondLst>
                                  <p:childTnLst>
                                    <p:set>
                                      <p:cBhvr>
                                        <p:cTn id="52" dur="1" fill="hold">
                                          <p:stCondLst>
                                            <p:cond delay="0"/>
                                          </p:stCondLst>
                                        </p:cTn>
                                        <p:tgtEl>
                                          <p:spTgt spid="12">
                                            <p:txEl>
                                              <p:pRg st="5" end="5"/>
                                            </p:txEl>
                                          </p:spTgt>
                                        </p:tgtEl>
                                        <p:attrNameLst>
                                          <p:attrName>style.visibility</p:attrName>
                                        </p:attrNameLst>
                                      </p:cBhvr>
                                      <p:to>
                                        <p:strVal val="hidden"/>
                                      </p:to>
                                    </p:set>
                                  </p:childTnLst>
                                </p:cTn>
                              </p:par>
                              <p:par>
                                <p:cTn id="53" presetID="1" presetClass="exit" presetSubtype="0" fill="hold" grpId="1" nodeType="withEffect">
                                  <p:stCondLst>
                                    <p:cond delay="1000"/>
                                  </p:stCondLst>
                                  <p:iterate type="wd">
                                    <p:tmAbs val="0"/>
                                  </p:iterate>
                                  <p:childTnLst>
                                    <p:set>
                                      <p:cBhvr>
                                        <p:cTn id="54" dur="1" fill="hold">
                                          <p:stCondLst>
                                            <p:cond delay="0"/>
                                          </p:stCondLst>
                                        </p:cTn>
                                        <p:tgtEl>
                                          <p:spTgt spid="12">
                                            <p:bg/>
                                          </p:spTgt>
                                        </p:tgtEl>
                                        <p:attrNameLst>
                                          <p:attrName>style.visibility</p:attrName>
                                        </p:attrNameLst>
                                      </p:cBhvr>
                                      <p:to>
                                        <p:strVal val="hidden"/>
                                      </p:to>
                                    </p:set>
                                  </p:childTnLst>
                                </p:cTn>
                              </p:par>
                            </p:childTnLst>
                          </p:cTn>
                        </p:par>
                        <p:par>
                          <p:cTn id="55" fill="hold" nodeType="afterGroup">
                            <p:stCondLst>
                              <p:cond delay="1200"/>
                            </p:stCondLst>
                            <p:childTnLst>
                              <p:par>
                                <p:cTn id="56" presetID="1" presetClass="entr" presetSubtype="0" fill="hold" grpId="0" nodeType="afterEffect">
                                  <p:stCondLst>
                                    <p:cond delay="0"/>
                                  </p:stCondLst>
                                  <p:childTnLst>
                                    <p:set>
                                      <p:cBhvr>
                                        <p:cTn id="57" dur="1" fill="hold">
                                          <p:stCondLst>
                                            <p:cond delay="0"/>
                                          </p:stCondLst>
                                        </p:cTn>
                                        <p:tgtEl>
                                          <p:spTgt spid="13">
                                            <p:bg/>
                                          </p:spTgt>
                                        </p:tgtEl>
                                        <p:attrNameLst>
                                          <p:attrName>style.visibility</p:attrName>
                                        </p:attrNameLst>
                                      </p:cBhvr>
                                      <p:to>
                                        <p:strVal val="visible"/>
                                      </p:to>
                                    </p:set>
                                  </p:childTnLst>
                                </p:cTn>
                              </p:par>
                            </p:childTnLst>
                          </p:cTn>
                        </p:par>
                        <p:par>
                          <p:cTn id="58" fill="hold" nodeType="afterGroup">
                            <p:stCondLst>
                              <p:cond delay="1200"/>
                            </p:stCondLst>
                            <p:childTnLst>
                              <p:par>
                                <p:cTn id="59" presetID="1" presetClass="entr" presetSubtype="0" fill="hold" grpId="0" nodeType="afterEffect">
                                  <p:stCondLst>
                                    <p:cond delay="0"/>
                                  </p:stCondLst>
                                  <p:childTnLst>
                                    <p:set>
                                      <p:cBhvr>
                                        <p:cTn id="60"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xit" presetSubtype="0" fill="hold" grpId="1" nodeType="clickEffect">
                                  <p:stCondLst>
                                    <p:cond delay="0"/>
                                  </p:stCondLst>
                                  <p:childTnLst>
                                    <p:set>
                                      <p:cBhvr>
                                        <p:cTn id="76" dur="1" fill="hold">
                                          <p:stCondLst>
                                            <p:cond delay="0"/>
                                          </p:stCondLst>
                                        </p:cTn>
                                        <p:tgtEl>
                                          <p:spTgt spid="13">
                                            <p:txEl>
                                              <p:pRg st="0" end="0"/>
                                            </p:txEl>
                                          </p:spTgt>
                                        </p:tgtEl>
                                        <p:attrNameLst>
                                          <p:attrName>style.visibility</p:attrName>
                                        </p:attrNameLst>
                                      </p:cBhvr>
                                      <p:to>
                                        <p:strVal val="hidden"/>
                                      </p:to>
                                    </p:set>
                                  </p:childTnLst>
                                </p:cTn>
                              </p:par>
                              <p:par>
                                <p:cTn id="77" presetID="1" presetClass="exit" presetSubtype="0" fill="hold" grpId="1" nodeType="withEffect">
                                  <p:stCondLst>
                                    <p:cond delay="0"/>
                                  </p:stCondLst>
                                  <p:childTnLst>
                                    <p:set>
                                      <p:cBhvr>
                                        <p:cTn id="78" dur="1" fill="hold">
                                          <p:stCondLst>
                                            <p:cond delay="0"/>
                                          </p:stCondLst>
                                        </p:cTn>
                                        <p:tgtEl>
                                          <p:spTgt spid="13">
                                            <p:txEl>
                                              <p:pRg st="1" end="1"/>
                                            </p:txEl>
                                          </p:spTgt>
                                        </p:tgtEl>
                                        <p:attrNameLst>
                                          <p:attrName>style.visibility</p:attrName>
                                        </p:attrNameLst>
                                      </p:cBhvr>
                                      <p:to>
                                        <p:strVal val="hidden"/>
                                      </p:to>
                                    </p:set>
                                  </p:childTnLst>
                                </p:cTn>
                              </p:par>
                              <p:par>
                                <p:cTn id="79" presetID="1" presetClass="exit" presetSubtype="0" fill="hold" grpId="1" nodeType="withEffect">
                                  <p:stCondLst>
                                    <p:cond delay="0"/>
                                  </p:stCondLst>
                                  <p:childTnLst>
                                    <p:set>
                                      <p:cBhvr>
                                        <p:cTn id="80" dur="1" fill="hold">
                                          <p:stCondLst>
                                            <p:cond delay="0"/>
                                          </p:stCondLst>
                                        </p:cTn>
                                        <p:tgtEl>
                                          <p:spTgt spid="13">
                                            <p:txEl>
                                              <p:pRg st="2" end="2"/>
                                            </p:txEl>
                                          </p:spTgt>
                                        </p:tgtEl>
                                        <p:attrNameLst>
                                          <p:attrName>style.visibility</p:attrName>
                                        </p:attrNameLst>
                                      </p:cBhvr>
                                      <p:to>
                                        <p:strVal val="hidden"/>
                                      </p:to>
                                    </p:set>
                                  </p:childTnLst>
                                </p:cTn>
                              </p:par>
                              <p:par>
                                <p:cTn id="81" presetID="1" presetClass="exit" presetSubtype="0" fill="hold" grpId="1" nodeType="withEffect">
                                  <p:stCondLst>
                                    <p:cond delay="0"/>
                                  </p:stCondLst>
                                  <p:childTnLst>
                                    <p:set>
                                      <p:cBhvr>
                                        <p:cTn id="82" dur="1" fill="hold">
                                          <p:stCondLst>
                                            <p:cond delay="0"/>
                                          </p:stCondLst>
                                        </p:cTn>
                                        <p:tgtEl>
                                          <p:spTgt spid="13">
                                            <p:txEl>
                                              <p:pRg st="3" end="3"/>
                                            </p:txEl>
                                          </p:spTgt>
                                        </p:tgtEl>
                                        <p:attrNameLst>
                                          <p:attrName>style.visibility</p:attrName>
                                        </p:attrNameLst>
                                      </p:cBhvr>
                                      <p:to>
                                        <p:strVal val="hidden"/>
                                      </p:to>
                                    </p:set>
                                  </p:childTnLst>
                                </p:cTn>
                              </p:par>
                              <p:par>
                                <p:cTn id="83" presetID="1" presetClass="exit" presetSubtype="0" fill="hold" grpId="1" nodeType="withEffect">
                                  <p:stCondLst>
                                    <p:cond delay="0"/>
                                  </p:stCondLst>
                                  <p:childTnLst>
                                    <p:set>
                                      <p:cBhvr>
                                        <p:cTn id="84" dur="1" fill="hold">
                                          <p:stCondLst>
                                            <p:cond delay="0"/>
                                          </p:stCondLst>
                                        </p:cTn>
                                        <p:tgtEl>
                                          <p:spTgt spid="13">
                                            <p:bg/>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build="p" animBg="1"/>
      <p:bldP spid="12" grpId="1" build="allAtOnce" animBg="1"/>
      <p:bldP spid="13" grpId="0" build="p" animBg="1"/>
      <p:bldP spid="13" grpId="1" build="allAtOnce"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338400" y="1260000"/>
            <a:ext cx="8348400" cy="5043488"/>
          </a:xfrm>
          <a:prstGeom prst="rect">
            <a:avLst/>
          </a:prstGeom>
        </p:spPr>
        <p:txBody>
          <a:bodyPr rtlCol="0">
            <a:normAutofit fontScale="92500" lnSpcReduction="10000"/>
          </a:bodyPr>
          <a:lstStyle/>
          <a:p>
            <a:pPr eaLnBrk="1" fontAlgn="auto" hangingPunct="1">
              <a:spcAft>
                <a:spcPts val="0"/>
              </a:spcAft>
              <a:buClr>
                <a:schemeClr val="bg1">
                  <a:lumMod val="65000"/>
                </a:schemeClr>
              </a:buClr>
              <a:buFont typeface="Wingdings" pitchFamily="2" charset="2"/>
              <a:buChar char="v"/>
              <a:defRPr/>
            </a:pPr>
            <a:r>
              <a:rPr lang="en-US" dirty="0" smtClean="0">
                <a:solidFill>
                  <a:schemeClr val="tx1">
                    <a:lumMod val="85000"/>
                    <a:lumOff val="15000"/>
                  </a:schemeClr>
                </a:solidFill>
                <a:latin typeface="Calibri" panose="020F0502020204030204" pitchFamily="34" charset="0"/>
                <a:ea typeface="+mn-ea"/>
                <a:cs typeface="+mn-cs"/>
              </a:rPr>
              <a:t>A large amount data need an advance Information management</a:t>
            </a:r>
          </a:p>
          <a:p>
            <a:pPr eaLnBrk="1" fontAlgn="auto" hangingPunct="1">
              <a:spcAft>
                <a:spcPts val="0"/>
              </a:spcAft>
              <a:buClr>
                <a:schemeClr val="bg1">
                  <a:lumMod val="65000"/>
                </a:schemeClr>
              </a:buClr>
              <a:buFont typeface="Wingdings" pitchFamily="2" charset="2"/>
              <a:buChar char="v"/>
              <a:defRPr/>
            </a:pPr>
            <a:r>
              <a:rPr lang="en-US" b="1" dirty="0" smtClean="0">
                <a:solidFill>
                  <a:schemeClr val="tx1">
                    <a:lumMod val="85000"/>
                    <a:lumOff val="15000"/>
                  </a:schemeClr>
                </a:solidFill>
                <a:latin typeface="Calibri" panose="020F0502020204030204" pitchFamily="34" charset="0"/>
                <a:ea typeface="+mn-ea"/>
                <a:cs typeface="+mn-cs"/>
              </a:rPr>
              <a:t>Data Modeling</a:t>
            </a:r>
          </a:p>
          <a:p>
            <a:pPr lvl="1" eaLnBrk="1" fontAlgn="auto" hangingPunct="1">
              <a:spcAft>
                <a:spcPts val="0"/>
              </a:spcAft>
              <a:buClr>
                <a:schemeClr val="tx1">
                  <a:lumMod val="75000"/>
                  <a:lumOff val="25000"/>
                </a:schemeClr>
              </a:buClr>
              <a:defRPr/>
            </a:pPr>
            <a:r>
              <a:rPr lang="en-US" dirty="0">
                <a:solidFill>
                  <a:schemeClr val="tx1">
                    <a:lumMod val="85000"/>
                    <a:lumOff val="15000"/>
                  </a:schemeClr>
                </a:solidFill>
                <a:latin typeface="Calibri" panose="020F0502020204030204" pitchFamily="34" charset="0"/>
                <a:ea typeface="+mn-ea"/>
                <a:cs typeface="+mn-cs"/>
              </a:rPr>
              <a:t>T</a:t>
            </a:r>
            <a:r>
              <a:rPr lang="en-US" dirty="0" smtClean="0">
                <a:solidFill>
                  <a:schemeClr val="tx1">
                    <a:lumMod val="85000"/>
                    <a:lumOff val="15000"/>
                  </a:schemeClr>
                </a:solidFill>
                <a:latin typeface="Calibri" panose="020F0502020204030204" pitchFamily="34" charset="0"/>
                <a:ea typeface="+mn-ea"/>
                <a:cs typeface="+mn-cs"/>
              </a:rPr>
              <a:t>he structure and meaning of the exchanged information must be understood by both application elements</a:t>
            </a:r>
          </a:p>
          <a:p>
            <a:pPr lvl="1" eaLnBrk="1" fontAlgn="auto" hangingPunct="1">
              <a:spcAft>
                <a:spcPts val="0"/>
              </a:spcAft>
              <a:buClr>
                <a:schemeClr val="tx1">
                  <a:lumMod val="75000"/>
                  <a:lumOff val="25000"/>
                </a:schemeClr>
              </a:buClr>
              <a:defRPr/>
            </a:pPr>
            <a:r>
              <a:rPr lang="en-US" dirty="0" smtClean="0">
                <a:solidFill>
                  <a:schemeClr val="tx1">
                    <a:lumMod val="85000"/>
                    <a:lumOff val="15000"/>
                  </a:schemeClr>
                </a:solidFill>
                <a:latin typeface="Calibri" panose="020F0502020204030204" pitchFamily="34" charset="0"/>
                <a:ea typeface="+mn-ea"/>
                <a:cs typeface="+mn-cs"/>
              </a:rPr>
              <a:t>The system forward and backward compatibility. A well-defined data model should make legacy program adjustments easier</a:t>
            </a:r>
          </a:p>
          <a:p>
            <a:pPr eaLnBrk="1" fontAlgn="auto" hangingPunct="1">
              <a:spcAft>
                <a:spcPts val="0"/>
              </a:spcAft>
              <a:buClr>
                <a:schemeClr val="bg1">
                  <a:lumMod val="65000"/>
                </a:schemeClr>
              </a:buClr>
              <a:buFont typeface="Wingdings" pitchFamily="2" charset="2"/>
              <a:buChar char="v"/>
              <a:defRPr/>
            </a:pPr>
            <a:r>
              <a:rPr lang="en-US" dirty="0" smtClean="0">
                <a:solidFill>
                  <a:schemeClr val="tx1">
                    <a:lumMod val="85000"/>
                    <a:lumOff val="15000"/>
                  </a:schemeClr>
                </a:solidFill>
                <a:latin typeface="Calibri" panose="020F0502020204030204" pitchFamily="34" charset="0"/>
                <a:ea typeface="+mn-ea"/>
                <a:cs typeface="+mn-cs"/>
              </a:rPr>
              <a:t>Information analysis is to support the processing, interpretation, and correlation of the flood of new grid observations.</a:t>
            </a:r>
          </a:p>
          <a:p>
            <a:pPr eaLnBrk="1" fontAlgn="auto" hangingPunct="1">
              <a:spcAft>
                <a:spcPts val="0"/>
              </a:spcAft>
              <a:buClr>
                <a:schemeClr val="bg1">
                  <a:lumMod val="65000"/>
                </a:schemeClr>
              </a:buClr>
              <a:buFont typeface="Wingdings" pitchFamily="2" charset="2"/>
              <a:buChar char="v"/>
              <a:defRPr/>
            </a:pPr>
            <a:r>
              <a:rPr lang="en-US" b="1" dirty="0" smtClean="0">
                <a:solidFill>
                  <a:schemeClr val="tx1">
                    <a:lumMod val="85000"/>
                    <a:lumOff val="15000"/>
                  </a:schemeClr>
                </a:solidFill>
                <a:latin typeface="Calibri" panose="020F0502020204030204" pitchFamily="34" charset="0"/>
                <a:ea typeface="+mn-ea"/>
                <a:cs typeface="+mn-cs"/>
              </a:rPr>
              <a:t>Information integration </a:t>
            </a:r>
          </a:p>
          <a:p>
            <a:pPr lvl="1" eaLnBrk="1" fontAlgn="auto" hangingPunct="1">
              <a:spcAft>
                <a:spcPts val="0"/>
              </a:spcAft>
              <a:buClr>
                <a:schemeClr val="bg1">
                  <a:lumMod val="65000"/>
                </a:schemeClr>
              </a:buClr>
              <a:defRPr/>
            </a:pPr>
            <a:r>
              <a:rPr lang="en-US" dirty="0">
                <a:solidFill>
                  <a:schemeClr val="tx1">
                    <a:lumMod val="85000"/>
                    <a:lumOff val="15000"/>
                  </a:schemeClr>
                </a:solidFill>
                <a:latin typeface="Calibri" panose="020F0502020204030204" pitchFamily="34" charset="0"/>
                <a:ea typeface="+mn-ea"/>
                <a:cs typeface="+mn-cs"/>
              </a:rPr>
              <a:t>D</a:t>
            </a:r>
            <a:r>
              <a:rPr lang="en-US" dirty="0" smtClean="0">
                <a:solidFill>
                  <a:schemeClr val="tx1">
                    <a:lumMod val="85000"/>
                    <a:lumOff val="15000"/>
                  </a:schemeClr>
                </a:solidFill>
                <a:latin typeface="Calibri" panose="020F0502020204030204" pitchFamily="34" charset="0"/>
                <a:ea typeface="+mn-ea"/>
                <a:cs typeface="+mn-cs"/>
              </a:rPr>
              <a:t>ata generated by new components enabled in SG may be integrated into the existing applications. </a:t>
            </a:r>
          </a:p>
          <a:p>
            <a:pPr lvl="1" eaLnBrk="1" fontAlgn="auto" hangingPunct="1">
              <a:spcAft>
                <a:spcPts val="0"/>
              </a:spcAft>
              <a:buClr>
                <a:schemeClr val="bg1">
                  <a:lumMod val="65000"/>
                </a:schemeClr>
              </a:buClr>
              <a:defRPr/>
            </a:pPr>
            <a:r>
              <a:rPr lang="en-US" dirty="0" smtClean="0">
                <a:solidFill>
                  <a:schemeClr val="tx1">
                    <a:lumMod val="85000"/>
                    <a:lumOff val="15000"/>
                  </a:schemeClr>
                </a:solidFill>
                <a:latin typeface="Calibri" panose="020F0502020204030204" pitchFamily="34" charset="0"/>
                <a:ea typeface="+mn-ea"/>
                <a:cs typeface="+mn-cs"/>
              </a:rPr>
              <a:t>Metadata stored in legacy systems may share by new application in SG to provide new interpretation.</a:t>
            </a:r>
          </a:p>
          <a:p>
            <a:pPr eaLnBrk="1" fontAlgn="auto" hangingPunct="1">
              <a:spcAft>
                <a:spcPts val="0"/>
              </a:spcAft>
              <a:buClr>
                <a:schemeClr val="bg1">
                  <a:lumMod val="65000"/>
                </a:schemeClr>
              </a:buClr>
              <a:buFont typeface="Wingdings" pitchFamily="2" charset="2"/>
              <a:buChar char="v"/>
              <a:defRPr/>
            </a:pPr>
            <a:r>
              <a:rPr lang="en-US" dirty="0" smtClean="0">
                <a:solidFill>
                  <a:schemeClr val="tx1">
                    <a:lumMod val="85000"/>
                    <a:lumOff val="15000"/>
                  </a:schemeClr>
                </a:solidFill>
                <a:latin typeface="Calibri" panose="020F0502020204030204" pitchFamily="34" charset="0"/>
                <a:ea typeface="+mn-ea"/>
                <a:cs typeface="+mn-cs"/>
              </a:rPr>
              <a:t>Information optimization is to improve information effectiveness. To reduce comm. burden and sore only useful information. </a:t>
            </a:r>
            <a:endParaRPr lang="en-US" dirty="0">
              <a:solidFill>
                <a:schemeClr val="tx1">
                  <a:lumMod val="85000"/>
                  <a:lumOff val="15000"/>
                </a:schemeClr>
              </a:solidFill>
              <a:latin typeface="Calibri" panose="020F0502020204030204" pitchFamily="34" charset="0"/>
              <a:ea typeface="+mn-ea"/>
              <a:cs typeface="+mn-cs"/>
            </a:endParaRPr>
          </a:p>
        </p:txBody>
      </p:sp>
      <p:sp>
        <p:nvSpPr>
          <p:cNvPr id="5" name="标题 1"/>
          <p:cNvSpPr txBox="1">
            <a:spLocks/>
          </p:cNvSpPr>
          <p:nvPr/>
        </p:nvSpPr>
        <p:spPr bwMode="auto">
          <a:xfrm>
            <a:off x="381000" y="333375"/>
            <a:ext cx="8305800" cy="581025"/>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ctr" rtl="0" eaLnBrk="0" fontAlgn="base" hangingPunct="0">
              <a:lnSpc>
                <a:spcPct val="85000"/>
              </a:lnSpc>
              <a:spcBef>
                <a:spcPct val="0"/>
              </a:spcBef>
              <a:spcAft>
                <a:spcPct val="0"/>
              </a:spcAft>
              <a:defRPr sz="3200" b="1" i="1">
                <a:solidFill>
                  <a:srgbClr val="0070C0"/>
                </a:solidFill>
                <a:effectLst>
                  <a:outerShdw blurRad="38100" dist="38100" dir="2700000" algn="tl">
                    <a:srgbClr val="C0C0C0"/>
                  </a:outerShdw>
                </a:effectLst>
                <a:latin typeface="Cambria" panose="02040503050406030204" pitchFamily="18" charset="0"/>
                <a:ea typeface="ＭＳ Ｐゴシック" charset="0"/>
                <a:cs typeface="Cambria" panose="02040503050406030204" pitchFamily="18" charset="0"/>
              </a:defRPr>
            </a:lvl1pPr>
            <a:lvl2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2pPr>
            <a:lvl3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3pPr>
            <a:lvl4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4pPr>
            <a:lvl5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5pPr>
            <a:lvl6pPr marL="4572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6pPr>
            <a:lvl7pPr marL="9144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7pPr>
            <a:lvl8pPr marL="13716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8pPr>
            <a:lvl9pPr marL="18288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9pPr>
          </a:lstStyle>
          <a:p>
            <a:pPr eaLnBrk="1" hangingPunct="1"/>
            <a:r>
              <a:rPr lang="en-US" altLang="zh-CN" sz="2400" dirty="0"/>
              <a:t>Information Management of Smart  Information Subsystem </a:t>
            </a:r>
            <a:endParaRPr lang="zh-CN" altLang="en-US" sz="2400" kern="0" dirty="0" smtClean="0"/>
          </a:p>
        </p:txBody>
      </p:sp>
      <p:sp>
        <p:nvSpPr>
          <p:cNvPr id="6" name="灯片编号占位符 5"/>
          <p:cNvSpPr>
            <a:spLocks noGrp="1"/>
          </p:cNvSpPr>
          <p:nvPr>
            <p:ph type="sldNum" sz="quarter" idx="11"/>
          </p:nvPr>
        </p:nvSpPr>
        <p:spPr/>
        <p:txBody>
          <a:bodyPr/>
          <a:lstStyle/>
          <a:p>
            <a:pPr>
              <a:defRPr/>
            </a:pPr>
            <a:r>
              <a:rPr lang="en-US" smtClean="0">
                <a:solidFill>
                  <a:srgbClr val="000000"/>
                </a:solidFill>
              </a:rPr>
              <a:t>[</a:t>
            </a:r>
            <a:fld id="{76C16D65-260D-406F-A2BF-AB769FEB7B8A}" type="slidenum">
              <a:rPr lang="en-US" smtClean="0">
                <a:solidFill>
                  <a:srgbClr val="000000"/>
                </a:solidFill>
              </a:rPr>
              <a:pPr>
                <a:defRPr/>
              </a:pPr>
              <a:t>27</a:t>
            </a:fld>
            <a:r>
              <a:rPr lang="en-US" smtClean="0">
                <a:solidFill>
                  <a:srgbClr val="000000"/>
                </a:solidFill>
              </a:rPr>
              <a:t>]</a:t>
            </a:r>
            <a:endParaRPr lang="en-US" dirty="0">
              <a:solidFill>
                <a:srgbClr val="000000"/>
              </a:solidFill>
            </a:endParaRPr>
          </a:p>
        </p:txBody>
      </p:sp>
    </p:spTree>
    <p:extLst>
      <p:ext uri="{BB962C8B-B14F-4D97-AF65-F5344CB8AC3E}">
        <p14:creationId xmlns:p14="http://schemas.microsoft.com/office/powerpoint/2010/main" xmlns="" val="1478868744"/>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Content Placeholder 2"/>
          <p:cNvSpPr>
            <a:spLocks noGrp="1"/>
          </p:cNvSpPr>
          <p:nvPr>
            <p:ph sz="quarter" idx="4294967295"/>
          </p:nvPr>
        </p:nvSpPr>
        <p:spPr>
          <a:xfrm>
            <a:off x="338400" y="1260000"/>
            <a:ext cx="8348400" cy="5867400"/>
          </a:xfrm>
          <a:prstGeom prst="rect">
            <a:avLst/>
          </a:prstGeom>
        </p:spPr>
        <p:txBody>
          <a:bodyPr/>
          <a:lstStyle/>
          <a:p>
            <a:pPr eaLnBrk="1" hangingPunct="1">
              <a:lnSpc>
                <a:spcPct val="70000"/>
              </a:lnSpc>
            </a:pPr>
            <a:r>
              <a:rPr lang="en-US" altLang="zh-CN" dirty="0" smtClean="0">
                <a:latin typeface="Calibri" panose="020F0502020204030204" pitchFamily="34" charset="0"/>
                <a:ea typeface="MS PGothic" charset="0"/>
              </a:rPr>
              <a:t>We review </a:t>
            </a:r>
            <a:r>
              <a:rPr lang="en-US" altLang="zh-CN" dirty="0">
                <a:latin typeface="Calibri" panose="020F0502020204030204" pitchFamily="34" charset="0"/>
                <a:ea typeface="MS PGothic" charset="0"/>
              </a:rPr>
              <a:t>the smart information subsystem, including information metering, measurement and management in SG</a:t>
            </a:r>
          </a:p>
          <a:p>
            <a:pPr eaLnBrk="1" hangingPunct="1">
              <a:lnSpc>
                <a:spcPct val="70000"/>
              </a:lnSpc>
            </a:pPr>
            <a:r>
              <a:rPr lang="en-US" altLang="zh-CN" b="1" i="1" dirty="0">
                <a:latin typeface="Calibri" panose="020F0502020204030204" pitchFamily="34" charset="0"/>
                <a:ea typeface="MS PGothic" charset="0"/>
              </a:rPr>
              <a:t>Challenge_1:</a:t>
            </a:r>
            <a:r>
              <a:rPr lang="en-US" altLang="zh-CN" dirty="0">
                <a:latin typeface="Calibri" panose="020F0502020204030204" pitchFamily="34" charset="0"/>
                <a:ea typeface="MS PGothic" charset="0"/>
              </a:rPr>
              <a:t> Effective information store</a:t>
            </a:r>
          </a:p>
          <a:p>
            <a:pPr lvl="1" eaLnBrk="1" hangingPunct="1">
              <a:lnSpc>
                <a:spcPct val="70000"/>
              </a:lnSpc>
              <a:buFont typeface="Wingdings" charset="0"/>
              <a:buChar char="§"/>
            </a:pPr>
            <a:r>
              <a:rPr lang="en-US" altLang="zh-CN" sz="2000" dirty="0">
                <a:latin typeface="Calibri" panose="020F0502020204030204" pitchFamily="34" charset="0"/>
                <a:ea typeface="MS PGothic" charset="0"/>
              </a:rPr>
              <a:t>What information should be stored so that meaningful system or user history can be constructed  for this data. (e.g. System history for analyzing system operations; User history for analyzing user behaviors and bill.)</a:t>
            </a:r>
          </a:p>
          <a:p>
            <a:pPr lvl="1" eaLnBrk="1" hangingPunct="1">
              <a:lnSpc>
                <a:spcPct val="70000"/>
              </a:lnSpc>
              <a:buFont typeface="Wingdings" charset="0"/>
              <a:buChar char="§"/>
            </a:pPr>
            <a:r>
              <a:rPr lang="en-US" altLang="zh-CN" sz="2000" dirty="0">
                <a:latin typeface="Calibri" panose="020F0502020204030204" pitchFamily="34" charset="0"/>
                <a:ea typeface="MS PGothic" charset="0"/>
              </a:rPr>
              <a:t>Data mining, machine learning , and information retrieval techniques to analyze the information and thus obtain the representative data</a:t>
            </a:r>
          </a:p>
          <a:p>
            <a:pPr eaLnBrk="1" hangingPunct="1">
              <a:lnSpc>
                <a:spcPct val="70000"/>
              </a:lnSpc>
            </a:pPr>
            <a:r>
              <a:rPr lang="en-US" altLang="zh-CN" b="1" i="1" dirty="0">
                <a:latin typeface="Calibri" panose="020F0502020204030204" pitchFamily="34" charset="0"/>
                <a:ea typeface="MS PGothic" charset="0"/>
              </a:rPr>
              <a:t>Challenge_2:</a:t>
            </a:r>
            <a:r>
              <a:rPr lang="en-US" altLang="zh-CN" dirty="0">
                <a:latin typeface="Calibri" panose="020F0502020204030204" pitchFamily="34" charset="0"/>
                <a:ea typeface="MS PGothic" charset="0"/>
              </a:rPr>
              <a:t> utilization of cloud computing</a:t>
            </a:r>
          </a:p>
          <a:p>
            <a:pPr lvl="1" eaLnBrk="1" hangingPunct="1">
              <a:lnSpc>
                <a:spcPct val="70000"/>
              </a:lnSpc>
              <a:buFont typeface="Wingdings" charset="0"/>
              <a:buChar char="§"/>
            </a:pPr>
            <a:r>
              <a:rPr lang="en-US" altLang="zh-CN" sz="2000" dirty="0">
                <a:latin typeface="Calibri" panose="020F0502020204030204" pitchFamily="34" charset="0"/>
                <a:ea typeface="MS PGothic" charset="0"/>
              </a:rPr>
              <a:t>Cloud providers have massive computation and storage capacities </a:t>
            </a:r>
          </a:p>
          <a:p>
            <a:pPr lvl="1" eaLnBrk="1" hangingPunct="1">
              <a:lnSpc>
                <a:spcPct val="70000"/>
              </a:lnSpc>
              <a:buFont typeface="Wingdings" charset="0"/>
              <a:buChar char="§"/>
            </a:pPr>
            <a:r>
              <a:rPr lang="en-US" altLang="zh-CN" sz="2000" dirty="0">
                <a:latin typeface="Calibri" panose="020F0502020204030204" pitchFamily="34" charset="0"/>
                <a:ea typeface="MS PGothic" charset="0"/>
              </a:rPr>
              <a:t>Improve the information integration level in SG</a:t>
            </a:r>
          </a:p>
          <a:p>
            <a:pPr lvl="1" eaLnBrk="1" hangingPunct="1">
              <a:lnSpc>
                <a:spcPct val="70000"/>
              </a:lnSpc>
              <a:buFont typeface="Wingdings" charset="0"/>
              <a:buChar char="§"/>
            </a:pPr>
            <a:r>
              <a:rPr lang="en-US" altLang="zh-CN" sz="2000" dirty="0">
                <a:latin typeface="Calibri" panose="020F0502020204030204" pitchFamily="34" charset="0"/>
                <a:ea typeface="MS PGothic" charset="0"/>
              </a:rPr>
              <a:t>Cloud computing security and privacy </a:t>
            </a:r>
          </a:p>
          <a:p>
            <a:pPr lvl="1" eaLnBrk="1" hangingPunct="1">
              <a:lnSpc>
                <a:spcPct val="70000"/>
              </a:lnSpc>
              <a:buFont typeface="Wingdings" charset="0"/>
              <a:buChar char="§"/>
            </a:pPr>
            <a:r>
              <a:rPr lang="en-US" altLang="zh-CN" sz="2000" dirty="0">
                <a:latin typeface="Calibri" panose="020F0502020204030204" pitchFamily="34" charset="0"/>
                <a:ea typeface="MS PGothic" charset="0"/>
              </a:rPr>
              <a:t>From the cloud provider’s perspective, which information management services should be provided to maximize its own profit?</a:t>
            </a:r>
          </a:p>
          <a:p>
            <a:pPr lvl="1" eaLnBrk="1" hangingPunct="1">
              <a:lnSpc>
                <a:spcPct val="70000"/>
              </a:lnSpc>
              <a:buFont typeface="Wingdings" charset="0"/>
              <a:buChar char="§"/>
            </a:pPr>
            <a:r>
              <a:rPr lang="en-US" altLang="zh-CN" sz="2000" dirty="0">
                <a:latin typeface="Calibri" panose="020F0502020204030204" pitchFamily="34" charset="0"/>
                <a:ea typeface="MS PGothic" charset="0"/>
              </a:rPr>
              <a:t>From the electric utility’ perspective, which information management functions should be outsourced and which should be operated by itself to maximize its own profit?</a:t>
            </a:r>
          </a:p>
          <a:p>
            <a:pPr eaLnBrk="1" hangingPunct="1">
              <a:lnSpc>
                <a:spcPct val="70000"/>
              </a:lnSpc>
            </a:pPr>
            <a:endParaRPr lang="en-US" altLang="zh-CN" sz="2600" dirty="0">
              <a:latin typeface="Calibri" charset="0"/>
              <a:ea typeface="MS PGothic" charset="0"/>
            </a:endParaRPr>
          </a:p>
          <a:p>
            <a:pPr eaLnBrk="1" hangingPunct="1">
              <a:lnSpc>
                <a:spcPct val="70000"/>
              </a:lnSpc>
            </a:pPr>
            <a:endParaRPr lang="en-US" altLang="zh-CN" sz="2600" dirty="0">
              <a:latin typeface="Calibri" charset="0"/>
              <a:ea typeface="MS PGothic" charset="0"/>
            </a:endParaRPr>
          </a:p>
        </p:txBody>
      </p:sp>
      <p:sp>
        <p:nvSpPr>
          <p:cNvPr id="2" name="标题 1"/>
          <p:cNvSpPr>
            <a:spLocks noGrp="1"/>
          </p:cNvSpPr>
          <p:nvPr>
            <p:ph type="title"/>
          </p:nvPr>
        </p:nvSpPr>
        <p:spPr/>
        <p:txBody>
          <a:bodyPr/>
          <a:lstStyle/>
          <a:p>
            <a:r>
              <a:rPr lang="en-US" altLang="zh-CN" dirty="0" smtClean="0"/>
              <a:t>Summary</a:t>
            </a:r>
            <a:endParaRPr lang="zh-CN" altLang="en-US" dirty="0"/>
          </a:p>
        </p:txBody>
      </p:sp>
      <p:sp>
        <p:nvSpPr>
          <p:cNvPr id="3" name="灯片编号占位符 2"/>
          <p:cNvSpPr>
            <a:spLocks noGrp="1"/>
          </p:cNvSpPr>
          <p:nvPr>
            <p:ph type="sldNum" sz="quarter" idx="11"/>
          </p:nvPr>
        </p:nvSpPr>
        <p:spPr/>
        <p:txBody>
          <a:bodyPr/>
          <a:lstStyle/>
          <a:p>
            <a:pPr>
              <a:defRPr/>
            </a:pPr>
            <a:r>
              <a:rPr lang="en-US" smtClean="0">
                <a:solidFill>
                  <a:srgbClr val="000000"/>
                </a:solidFill>
              </a:rPr>
              <a:t>[</a:t>
            </a:r>
            <a:fld id="{76C16D65-260D-406F-A2BF-AB769FEB7B8A}" type="slidenum">
              <a:rPr lang="en-US" smtClean="0">
                <a:solidFill>
                  <a:srgbClr val="000000"/>
                </a:solidFill>
              </a:rPr>
              <a:pPr>
                <a:defRPr/>
              </a:pPr>
              <a:t>28</a:t>
            </a:fld>
            <a:r>
              <a:rPr lang="en-US" smtClean="0">
                <a:solidFill>
                  <a:srgbClr val="000000"/>
                </a:solidFill>
              </a:rPr>
              <a:t>]</a:t>
            </a:r>
            <a:endParaRPr lang="en-US" dirty="0">
              <a:solidFill>
                <a:srgbClr val="000000"/>
              </a:solidFill>
            </a:endParaRPr>
          </a:p>
        </p:txBody>
      </p:sp>
    </p:spTree>
    <p:extLst>
      <p:ext uri="{BB962C8B-B14F-4D97-AF65-F5344CB8AC3E}">
        <p14:creationId xmlns:p14="http://schemas.microsoft.com/office/powerpoint/2010/main" xmlns="" val="3481935475"/>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标题 1"/>
          <p:cNvSpPr txBox="1">
            <a:spLocks/>
          </p:cNvSpPr>
          <p:nvPr/>
        </p:nvSpPr>
        <p:spPr bwMode="auto">
          <a:xfrm>
            <a:off x="381000" y="333375"/>
            <a:ext cx="8305800" cy="581025"/>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ctr" rtl="0" eaLnBrk="0" fontAlgn="base" hangingPunct="0">
              <a:lnSpc>
                <a:spcPct val="85000"/>
              </a:lnSpc>
              <a:spcBef>
                <a:spcPct val="0"/>
              </a:spcBef>
              <a:spcAft>
                <a:spcPct val="0"/>
              </a:spcAft>
              <a:defRPr sz="3200" b="1" i="1">
                <a:solidFill>
                  <a:srgbClr val="0070C0"/>
                </a:solidFill>
                <a:effectLst>
                  <a:outerShdw blurRad="38100" dist="38100" dir="2700000" algn="tl">
                    <a:srgbClr val="C0C0C0"/>
                  </a:outerShdw>
                </a:effectLst>
                <a:latin typeface="Cambria" panose="02040503050406030204" pitchFamily="18" charset="0"/>
                <a:ea typeface="ＭＳ Ｐゴシック" charset="0"/>
                <a:cs typeface="Cambria" panose="02040503050406030204" pitchFamily="18" charset="0"/>
              </a:defRPr>
            </a:lvl1pPr>
            <a:lvl2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2pPr>
            <a:lvl3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3pPr>
            <a:lvl4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4pPr>
            <a:lvl5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5pPr>
            <a:lvl6pPr marL="4572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6pPr>
            <a:lvl7pPr marL="9144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7pPr>
            <a:lvl8pPr marL="13716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8pPr>
            <a:lvl9pPr marL="18288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9pPr>
          </a:lstStyle>
          <a:p>
            <a:pPr eaLnBrk="1" hangingPunct="1"/>
            <a:r>
              <a:rPr lang="en-US" altLang="zh-CN" dirty="0">
                <a:ea typeface="MS PGothic" pitchFamily="34" charset="-128"/>
              </a:rPr>
              <a:t>Smart Infrastructure System</a:t>
            </a:r>
            <a:endParaRPr lang="zh-CN" altLang="en-US" kern="0" dirty="0" smtClean="0"/>
          </a:p>
        </p:txBody>
      </p:sp>
      <p:sp>
        <p:nvSpPr>
          <p:cNvPr id="16386" name="Content Placeholder 2"/>
          <p:cNvSpPr>
            <a:spLocks noGrp="1"/>
          </p:cNvSpPr>
          <p:nvPr>
            <p:ph sz="quarter" idx="4294967295"/>
          </p:nvPr>
        </p:nvSpPr>
        <p:spPr>
          <a:xfrm>
            <a:off x="338400" y="1010610"/>
            <a:ext cx="8629650" cy="5043488"/>
          </a:xfrm>
          <a:prstGeom prst="rect">
            <a:avLst/>
          </a:prstGeom>
        </p:spPr>
        <p:txBody>
          <a:bodyPr/>
          <a:lstStyle/>
          <a:p>
            <a:pPr eaLnBrk="1" hangingPunct="1"/>
            <a:r>
              <a:rPr lang="en-US" altLang="zh-CN" b="1" dirty="0">
                <a:latin typeface="Cambria" panose="02040503050406030204" pitchFamily="18" charset="0"/>
                <a:ea typeface="MS PGothic" charset="0"/>
              </a:rPr>
              <a:t>Two-way flows of electricity and information lay the infrastructure foundation for SG. </a:t>
            </a:r>
          </a:p>
        </p:txBody>
      </p:sp>
      <p:pic>
        <p:nvPicPr>
          <p:cNvPr id="16391" name="Picture 10" descr="C:\Users\admin\AppData\Local\Microsoft\Windows\Temporary Internet Files\Content.IE5\VM6R398Z\MP900442296[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251575" y="4665510"/>
            <a:ext cx="2236788" cy="148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 name="组合 2"/>
          <p:cNvGrpSpPr/>
          <p:nvPr/>
        </p:nvGrpSpPr>
        <p:grpSpPr>
          <a:xfrm>
            <a:off x="681037" y="1981522"/>
            <a:ext cx="7967000" cy="3948432"/>
            <a:chOff x="681037" y="2230912"/>
            <a:chExt cx="7967000" cy="3948432"/>
          </a:xfrm>
        </p:grpSpPr>
        <p:pic>
          <p:nvPicPr>
            <p:cNvPr id="16388"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81037" y="2230912"/>
              <a:ext cx="3313113" cy="1309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8"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761837" y="2230912"/>
              <a:ext cx="3886200" cy="173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9"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81037" y="3664744"/>
              <a:ext cx="3760788"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9" name="오른쪽 화살표 8"/>
          <p:cNvSpPr>
            <a:spLocks noChangeArrowheads="1"/>
          </p:cNvSpPr>
          <p:nvPr/>
        </p:nvSpPr>
        <p:spPr bwMode="auto">
          <a:xfrm>
            <a:off x="228600" y="3415354"/>
            <a:ext cx="304800" cy="206375"/>
          </a:xfrm>
          <a:prstGeom prst="rightArrow">
            <a:avLst>
              <a:gd name="adj1" fmla="val 50000"/>
              <a:gd name="adj2" fmla="val 50003"/>
            </a:avLst>
          </a:prstGeom>
          <a:gradFill rotWithShape="1">
            <a:gsLst>
              <a:gs pos="0">
                <a:srgbClr val="3F73B9"/>
              </a:gs>
              <a:gs pos="100000">
                <a:srgbClr val="347FD8"/>
              </a:gs>
            </a:gsLst>
            <a:lin ang="16200000"/>
          </a:gradFill>
          <a:ln w="12700">
            <a:solidFill>
              <a:srgbClr val="4A7EBB"/>
            </a:solidFill>
            <a:miter lim="800000"/>
            <a:headEnd/>
            <a:tailEnd/>
          </a:ln>
          <a:effectLst>
            <a:outerShdw blurRad="63500" dist="25400" dir="6599969" sx="100999" sy="100999" rotWithShape="0">
              <a:srgbClr val="000000">
                <a:alpha val="75000"/>
              </a:srgbClr>
            </a:outerShdw>
          </a:effectLst>
        </p:spPr>
        <p:txBody>
          <a:bodyPr anchor="ctr"/>
          <a:lstStyle/>
          <a:p>
            <a:pPr algn="ctr">
              <a:defRPr/>
            </a:pPr>
            <a:endParaRPr lang="zh-CN" altLang="en-US">
              <a:solidFill>
                <a:srgbClr val="FFFFFF"/>
              </a:solidFill>
            </a:endParaRPr>
          </a:p>
        </p:txBody>
      </p:sp>
      <p:sp>
        <p:nvSpPr>
          <p:cNvPr id="2" name="灯片编号占位符 1"/>
          <p:cNvSpPr>
            <a:spLocks noGrp="1"/>
          </p:cNvSpPr>
          <p:nvPr>
            <p:ph type="sldNum" sz="quarter" idx="11"/>
          </p:nvPr>
        </p:nvSpPr>
        <p:spPr>
          <a:xfrm>
            <a:off x="4114800" y="6460374"/>
            <a:ext cx="608013" cy="303213"/>
          </a:xfrm>
        </p:spPr>
        <p:txBody>
          <a:bodyPr/>
          <a:lstStyle/>
          <a:p>
            <a:pPr>
              <a:defRPr/>
            </a:pPr>
            <a:r>
              <a:rPr lang="en-US" smtClean="0">
                <a:solidFill>
                  <a:srgbClr val="000000"/>
                </a:solidFill>
              </a:rPr>
              <a:t>[</a:t>
            </a:r>
            <a:fld id="{76C16D65-260D-406F-A2BF-AB769FEB7B8A}" type="slidenum">
              <a:rPr lang="en-US" smtClean="0">
                <a:solidFill>
                  <a:srgbClr val="000000"/>
                </a:solidFill>
              </a:rPr>
              <a:pPr>
                <a:defRPr/>
              </a:pPr>
              <a:t>29</a:t>
            </a:fld>
            <a:r>
              <a:rPr lang="en-US" smtClean="0">
                <a:solidFill>
                  <a:srgbClr val="000000"/>
                </a:solidFill>
              </a:rPr>
              <a:t>]</a:t>
            </a:r>
            <a:endParaRPr lang="en-US" dirty="0">
              <a:solidFill>
                <a:srgbClr val="000000"/>
              </a:solidFill>
            </a:endParaRPr>
          </a:p>
        </p:txBody>
      </p:sp>
    </p:spTree>
    <p:extLst>
      <p:ext uri="{BB962C8B-B14F-4D97-AF65-F5344CB8AC3E}">
        <p14:creationId xmlns:p14="http://schemas.microsoft.com/office/powerpoint/2010/main" xmlns="" val="34842368"/>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标题 1"/>
          <p:cNvSpPr>
            <a:spLocks noGrp="1"/>
          </p:cNvSpPr>
          <p:nvPr>
            <p:ph type="title"/>
          </p:nvPr>
        </p:nvSpPr>
        <p:spPr/>
        <p:txBody>
          <a:bodyPr/>
          <a:lstStyle/>
          <a:p>
            <a:pPr eaLnBrk="1" hangingPunct="1"/>
            <a:r>
              <a:rPr lang="en-US" altLang="zh-CN" b="1" dirty="0" smtClean="0">
                <a:solidFill>
                  <a:srgbClr val="0070C0"/>
                </a:solidFill>
                <a:latin typeface="Cambria" panose="02040503050406030204" pitchFamily="18" charset="0"/>
              </a:rPr>
              <a:t>Existing vs. Smart Grid</a:t>
            </a:r>
            <a:endParaRPr lang="zh-CN" altLang="en-US" b="1" dirty="0" smtClean="0">
              <a:solidFill>
                <a:srgbClr val="0070C0"/>
              </a:solidFill>
              <a:latin typeface="Cambria" panose="02040503050406030204" pitchFamily="18" charset="0"/>
            </a:endParaRPr>
          </a:p>
        </p:txBody>
      </p:sp>
      <p:sp>
        <p:nvSpPr>
          <p:cNvPr id="3" name="灯片编号占位符 2"/>
          <p:cNvSpPr>
            <a:spLocks noGrp="1"/>
          </p:cNvSpPr>
          <p:nvPr>
            <p:ph type="sldNum" sz="quarter" idx="11"/>
          </p:nvPr>
        </p:nvSpPr>
        <p:spPr>
          <a:xfrm>
            <a:off x="4229893" y="6414821"/>
            <a:ext cx="608013" cy="303213"/>
          </a:xfrm>
        </p:spPr>
        <p:txBody>
          <a:bodyPr/>
          <a:lstStyle/>
          <a:p>
            <a:pPr>
              <a:defRPr/>
            </a:pPr>
            <a:fld id="{A45FD141-6F48-4DB0-8ADD-A9FF19E03ACC}" type="slidenum">
              <a:rPr lang="zh-CN" altLang="en-US" smtClean="0">
                <a:solidFill>
                  <a:prstClr val="black">
                    <a:tint val="75000"/>
                  </a:prstClr>
                </a:solidFill>
              </a:rPr>
              <a:pPr>
                <a:defRPr/>
              </a:pPr>
              <a:t>3</a:t>
            </a:fld>
            <a:endParaRPr lang="zh-CN" altLang="en-US">
              <a:solidFill>
                <a:prstClr val="black">
                  <a:tint val="75000"/>
                </a:prstClr>
              </a:solidFill>
            </a:endParaRPr>
          </a:p>
        </p:txBody>
      </p:sp>
      <p:sp>
        <p:nvSpPr>
          <p:cNvPr id="6" name="Content Placeholder 2"/>
          <p:cNvSpPr txBox="1">
            <a:spLocks/>
          </p:cNvSpPr>
          <p:nvPr/>
        </p:nvSpPr>
        <p:spPr>
          <a:xfrm>
            <a:off x="251520" y="1988840"/>
            <a:ext cx="8629650" cy="4395416"/>
          </a:xfrm>
          <a:prstGeom prst="rect">
            <a:avLst/>
          </a:prstGeom>
        </p:spPr>
        <p:txBody>
          <a:bodyPr/>
          <a:lstStyle/>
          <a:p>
            <a:pPr marL="800100" lvl="1" indent="-342900" fontAlgn="base">
              <a:spcBef>
                <a:spcPct val="20000"/>
              </a:spcBef>
              <a:spcAft>
                <a:spcPct val="0"/>
              </a:spcAft>
            </a:pPr>
            <a:endParaRPr lang="en-US" altLang="zh-CN" sz="2800" dirty="0" smtClean="0">
              <a:solidFill>
                <a:prstClr val="black"/>
              </a:solidFill>
            </a:endParaRPr>
          </a:p>
          <a:p>
            <a:pPr marL="800100" lvl="1" indent="-342900" fontAlgn="base">
              <a:spcBef>
                <a:spcPct val="20000"/>
              </a:spcBef>
              <a:spcAft>
                <a:spcPct val="0"/>
              </a:spcAft>
              <a:buFont typeface="Arial" charset="0"/>
              <a:buChar char="•"/>
            </a:pPr>
            <a:endParaRPr lang="en-US" altLang="zh-CN" sz="3200" dirty="0" smtClean="0">
              <a:solidFill>
                <a:prstClr val="black"/>
              </a:solidFill>
            </a:endParaRPr>
          </a:p>
          <a:p>
            <a:pPr marL="742950" lvl="1" indent="-285750" fontAlgn="base">
              <a:spcBef>
                <a:spcPct val="20000"/>
              </a:spcBef>
              <a:spcAft>
                <a:spcPct val="0"/>
              </a:spcAft>
              <a:buFont typeface="Arial" charset="0"/>
              <a:buChar char="–"/>
              <a:defRPr/>
            </a:pPr>
            <a:endParaRPr lang="en-US" altLang="zh-CN" sz="2800" dirty="0" smtClean="0">
              <a:solidFill>
                <a:prstClr val="black"/>
              </a:solidFill>
            </a:endParaRPr>
          </a:p>
        </p:txBody>
      </p:sp>
      <p:graphicFrame>
        <p:nvGraphicFramePr>
          <p:cNvPr id="5" name="表格 4"/>
          <p:cNvGraphicFramePr>
            <a:graphicFrameLocks noGrp="1"/>
          </p:cNvGraphicFramePr>
          <p:nvPr>
            <p:extLst/>
          </p:nvPr>
        </p:nvGraphicFramePr>
        <p:xfrm>
          <a:off x="1187624" y="1973049"/>
          <a:ext cx="6970440" cy="3326760"/>
        </p:xfrm>
        <a:graphic>
          <a:graphicData uri="http://schemas.openxmlformats.org/drawingml/2006/table">
            <a:tbl>
              <a:tblPr firstRow="1" bandRow="1">
                <a:tableStyleId>{5C22544A-7EE6-4342-B048-85BDC9FD1C3A}</a:tableStyleId>
              </a:tblPr>
              <a:tblGrid>
                <a:gridCol w="3485220"/>
                <a:gridCol w="3485220"/>
              </a:tblGrid>
              <a:tr h="415845">
                <a:tc>
                  <a:txBody>
                    <a:bodyPr/>
                    <a:lstStyle/>
                    <a:p>
                      <a:pPr algn="ctr"/>
                      <a:r>
                        <a:rPr lang="en-US" altLang="zh-CN" sz="2000" dirty="0" smtClean="0">
                          <a:latin typeface="Cambria" panose="02040503050406030204" pitchFamily="18" charset="0"/>
                        </a:rPr>
                        <a:t>Existing Grid</a:t>
                      </a:r>
                      <a:endParaRPr lang="zh-CN" altLang="en-US" sz="2000" dirty="0">
                        <a:latin typeface="Cambria" panose="02040503050406030204" pitchFamily="18" charset="0"/>
                      </a:endParaRPr>
                    </a:p>
                  </a:txBody>
                  <a:tcPr>
                    <a:solidFill>
                      <a:schemeClr val="accent2">
                        <a:lumMod val="75000"/>
                      </a:schemeClr>
                    </a:solidFill>
                  </a:tcPr>
                </a:tc>
                <a:tc>
                  <a:txBody>
                    <a:bodyPr/>
                    <a:lstStyle/>
                    <a:p>
                      <a:pPr algn="ctr"/>
                      <a:r>
                        <a:rPr lang="en-US" altLang="zh-CN" sz="2000" dirty="0" smtClean="0">
                          <a:latin typeface="Cambria" panose="02040503050406030204" pitchFamily="18" charset="0"/>
                        </a:rPr>
                        <a:t>Smart Grid</a:t>
                      </a:r>
                      <a:endParaRPr lang="zh-CN" altLang="en-US" sz="2000" dirty="0">
                        <a:latin typeface="Cambria" panose="02040503050406030204" pitchFamily="18" charset="0"/>
                      </a:endParaRPr>
                    </a:p>
                  </a:txBody>
                  <a:tcPr>
                    <a:solidFill>
                      <a:schemeClr val="accent2">
                        <a:lumMod val="75000"/>
                      </a:schemeClr>
                    </a:solidFill>
                  </a:tcPr>
                </a:tc>
              </a:tr>
              <a:tr h="415845">
                <a:tc>
                  <a:txBody>
                    <a:bodyPr/>
                    <a:lstStyle/>
                    <a:p>
                      <a:r>
                        <a:rPr lang="en-US" altLang="zh-CN" sz="1800" b="1" i="0" dirty="0" smtClean="0">
                          <a:solidFill>
                            <a:schemeClr val="tx1">
                              <a:lumMod val="75000"/>
                              <a:lumOff val="25000"/>
                            </a:schemeClr>
                          </a:solidFill>
                          <a:latin typeface="+mj-lt"/>
                        </a:rPr>
                        <a:t>One-way communication </a:t>
                      </a:r>
                      <a:endParaRPr lang="zh-CN" altLang="en-US" sz="1800" b="1" i="0" dirty="0">
                        <a:solidFill>
                          <a:schemeClr val="tx1">
                            <a:lumMod val="75000"/>
                            <a:lumOff val="25000"/>
                          </a:schemeClr>
                        </a:solidFill>
                        <a:latin typeface="+mj-lt"/>
                      </a:endParaRPr>
                    </a:p>
                  </a:txBody>
                  <a:tcPr>
                    <a:solidFill>
                      <a:schemeClr val="accent2">
                        <a:lumMod val="40000"/>
                        <a:lumOff val="60000"/>
                      </a:schemeClr>
                    </a:solidFill>
                  </a:tcPr>
                </a:tc>
                <a:tc>
                  <a:txBody>
                    <a:bodyPr/>
                    <a:lstStyle/>
                    <a:p>
                      <a:r>
                        <a:rPr lang="en-US" altLang="zh-CN" sz="1800" b="1" i="0" dirty="0" smtClean="0">
                          <a:solidFill>
                            <a:schemeClr val="tx1">
                              <a:lumMod val="75000"/>
                              <a:lumOff val="25000"/>
                            </a:schemeClr>
                          </a:solidFill>
                          <a:latin typeface="+mj-lt"/>
                        </a:rPr>
                        <a:t>Two-way</a:t>
                      </a:r>
                      <a:r>
                        <a:rPr lang="en-US" altLang="zh-CN" sz="1800" b="1" i="0" baseline="0" dirty="0" smtClean="0">
                          <a:solidFill>
                            <a:schemeClr val="tx1">
                              <a:lumMod val="75000"/>
                              <a:lumOff val="25000"/>
                            </a:schemeClr>
                          </a:solidFill>
                          <a:latin typeface="+mj-lt"/>
                        </a:rPr>
                        <a:t> communication </a:t>
                      </a:r>
                      <a:endParaRPr lang="zh-CN" altLang="en-US" sz="1800" b="1" i="0" dirty="0">
                        <a:solidFill>
                          <a:schemeClr val="tx1">
                            <a:lumMod val="75000"/>
                            <a:lumOff val="25000"/>
                          </a:schemeClr>
                        </a:solidFill>
                        <a:latin typeface="+mj-lt"/>
                      </a:endParaRPr>
                    </a:p>
                  </a:txBody>
                  <a:tcPr>
                    <a:solidFill>
                      <a:schemeClr val="accent2">
                        <a:lumMod val="40000"/>
                        <a:lumOff val="60000"/>
                      </a:schemeClr>
                    </a:solidFill>
                  </a:tcPr>
                </a:tc>
              </a:tr>
              <a:tr h="415845">
                <a:tc>
                  <a:txBody>
                    <a:bodyPr/>
                    <a:lstStyle/>
                    <a:p>
                      <a:r>
                        <a:rPr lang="en-US" altLang="zh-CN" sz="1800" b="1" i="0" dirty="0" smtClean="0">
                          <a:solidFill>
                            <a:schemeClr val="tx1">
                              <a:lumMod val="75000"/>
                              <a:lumOff val="25000"/>
                            </a:schemeClr>
                          </a:solidFill>
                          <a:latin typeface="+mj-lt"/>
                        </a:rPr>
                        <a:t>Centralized generation</a:t>
                      </a:r>
                      <a:endParaRPr lang="zh-CN" altLang="en-US" sz="1800" b="1" i="0" dirty="0">
                        <a:solidFill>
                          <a:schemeClr val="tx1">
                            <a:lumMod val="75000"/>
                            <a:lumOff val="25000"/>
                          </a:schemeClr>
                        </a:solidFill>
                        <a:latin typeface="+mj-lt"/>
                      </a:endParaRPr>
                    </a:p>
                  </a:txBody>
                  <a:tcPr>
                    <a:solidFill>
                      <a:schemeClr val="accent2">
                        <a:lumMod val="20000"/>
                        <a:lumOff val="80000"/>
                      </a:schemeClr>
                    </a:solidFill>
                  </a:tcPr>
                </a:tc>
                <a:tc>
                  <a:txBody>
                    <a:bodyPr/>
                    <a:lstStyle/>
                    <a:p>
                      <a:r>
                        <a:rPr lang="en-US" altLang="zh-CN" sz="1800" b="1" i="0" dirty="0" smtClean="0">
                          <a:solidFill>
                            <a:schemeClr val="tx1">
                              <a:lumMod val="75000"/>
                              <a:lumOff val="25000"/>
                            </a:schemeClr>
                          </a:solidFill>
                          <a:latin typeface="+mj-lt"/>
                        </a:rPr>
                        <a:t>Distributed</a:t>
                      </a:r>
                      <a:r>
                        <a:rPr lang="en-US" altLang="zh-CN" sz="1800" b="1" i="0" baseline="0" dirty="0" smtClean="0">
                          <a:solidFill>
                            <a:schemeClr val="tx1">
                              <a:lumMod val="75000"/>
                              <a:lumOff val="25000"/>
                            </a:schemeClr>
                          </a:solidFill>
                          <a:latin typeface="+mj-lt"/>
                        </a:rPr>
                        <a:t> generation</a:t>
                      </a:r>
                      <a:endParaRPr lang="zh-CN" altLang="en-US" sz="1800" b="1" i="0" dirty="0">
                        <a:solidFill>
                          <a:schemeClr val="tx1">
                            <a:lumMod val="75000"/>
                            <a:lumOff val="25000"/>
                          </a:schemeClr>
                        </a:solidFill>
                        <a:latin typeface="+mj-lt"/>
                      </a:endParaRPr>
                    </a:p>
                  </a:txBody>
                  <a:tcPr>
                    <a:solidFill>
                      <a:schemeClr val="accent2">
                        <a:lumMod val="20000"/>
                        <a:lumOff val="80000"/>
                      </a:schemeClr>
                    </a:solidFill>
                  </a:tcPr>
                </a:tc>
              </a:tr>
              <a:tr h="415845">
                <a:tc>
                  <a:txBody>
                    <a:bodyPr/>
                    <a:lstStyle/>
                    <a:p>
                      <a:r>
                        <a:rPr lang="en-US" altLang="zh-CN" sz="1800" b="1" i="0" dirty="0" smtClean="0">
                          <a:solidFill>
                            <a:schemeClr val="tx1">
                              <a:lumMod val="75000"/>
                              <a:lumOff val="25000"/>
                            </a:schemeClr>
                          </a:solidFill>
                          <a:latin typeface="+mj-lt"/>
                        </a:rPr>
                        <a:t>Few sensors</a:t>
                      </a:r>
                      <a:endParaRPr lang="zh-CN" altLang="en-US" sz="1800" b="1" i="0" dirty="0">
                        <a:solidFill>
                          <a:schemeClr val="tx1">
                            <a:lumMod val="75000"/>
                            <a:lumOff val="25000"/>
                          </a:schemeClr>
                        </a:solidFill>
                        <a:latin typeface="+mj-lt"/>
                      </a:endParaRPr>
                    </a:p>
                  </a:txBody>
                  <a:tcPr>
                    <a:solidFill>
                      <a:schemeClr val="accent2">
                        <a:lumMod val="40000"/>
                        <a:lumOff val="60000"/>
                      </a:schemeClr>
                    </a:solidFill>
                  </a:tcPr>
                </a:tc>
                <a:tc>
                  <a:txBody>
                    <a:bodyPr/>
                    <a:lstStyle/>
                    <a:p>
                      <a:r>
                        <a:rPr lang="en-US" altLang="zh-CN" sz="1800" b="1" i="0" dirty="0" smtClean="0">
                          <a:solidFill>
                            <a:schemeClr val="tx1">
                              <a:lumMod val="75000"/>
                              <a:lumOff val="25000"/>
                            </a:schemeClr>
                          </a:solidFill>
                          <a:latin typeface="+mj-lt"/>
                        </a:rPr>
                        <a:t>Sensors throughout</a:t>
                      </a:r>
                      <a:endParaRPr lang="zh-CN" altLang="en-US" sz="1800" b="1" i="0" dirty="0">
                        <a:solidFill>
                          <a:schemeClr val="tx1">
                            <a:lumMod val="75000"/>
                            <a:lumOff val="25000"/>
                          </a:schemeClr>
                        </a:solidFill>
                        <a:latin typeface="+mj-lt"/>
                      </a:endParaRPr>
                    </a:p>
                  </a:txBody>
                  <a:tcPr>
                    <a:solidFill>
                      <a:schemeClr val="accent2">
                        <a:lumMod val="40000"/>
                        <a:lumOff val="60000"/>
                      </a:schemeClr>
                    </a:solidFill>
                  </a:tcPr>
                </a:tc>
              </a:tr>
              <a:tr h="415845">
                <a:tc>
                  <a:txBody>
                    <a:bodyPr/>
                    <a:lstStyle/>
                    <a:p>
                      <a:r>
                        <a:rPr lang="en-US" altLang="zh-CN" sz="1800" b="1" i="0" dirty="0" smtClean="0">
                          <a:solidFill>
                            <a:schemeClr val="tx1">
                              <a:lumMod val="75000"/>
                              <a:lumOff val="25000"/>
                            </a:schemeClr>
                          </a:solidFill>
                          <a:latin typeface="+mj-lt"/>
                        </a:rPr>
                        <a:t>Manual</a:t>
                      </a:r>
                      <a:r>
                        <a:rPr lang="en-US" altLang="zh-CN" sz="1800" b="1" i="0" baseline="0" dirty="0" smtClean="0">
                          <a:solidFill>
                            <a:schemeClr val="tx1">
                              <a:lumMod val="75000"/>
                              <a:lumOff val="25000"/>
                            </a:schemeClr>
                          </a:solidFill>
                          <a:latin typeface="+mj-lt"/>
                        </a:rPr>
                        <a:t> monitoring</a:t>
                      </a:r>
                      <a:endParaRPr lang="zh-CN" altLang="en-US" sz="1800" b="1" i="0" dirty="0">
                        <a:solidFill>
                          <a:schemeClr val="tx1">
                            <a:lumMod val="75000"/>
                            <a:lumOff val="25000"/>
                          </a:schemeClr>
                        </a:solidFill>
                        <a:latin typeface="+mj-lt"/>
                      </a:endParaRPr>
                    </a:p>
                  </a:txBody>
                  <a:tcPr>
                    <a:solidFill>
                      <a:schemeClr val="accent2">
                        <a:lumMod val="20000"/>
                        <a:lumOff val="80000"/>
                      </a:schemeClr>
                    </a:solidFill>
                  </a:tcPr>
                </a:tc>
                <a:tc>
                  <a:txBody>
                    <a:bodyPr/>
                    <a:lstStyle/>
                    <a:p>
                      <a:r>
                        <a:rPr lang="en-US" altLang="zh-CN" sz="1800" b="1" i="0" dirty="0" smtClean="0">
                          <a:solidFill>
                            <a:schemeClr val="tx1">
                              <a:lumMod val="75000"/>
                              <a:lumOff val="25000"/>
                            </a:schemeClr>
                          </a:solidFill>
                          <a:latin typeface="+mj-lt"/>
                        </a:rPr>
                        <a:t>Self-monitoring</a:t>
                      </a:r>
                      <a:endParaRPr lang="zh-CN" altLang="en-US" sz="1800" b="1" i="0" dirty="0">
                        <a:solidFill>
                          <a:schemeClr val="tx1">
                            <a:lumMod val="75000"/>
                            <a:lumOff val="25000"/>
                          </a:schemeClr>
                        </a:solidFill>
                        <a:latin typeface="+mj-lt"/>
                      </a:endParaRPr>
                    </a:p>
                  </a:txBody>
                  <a:tcPr>
                    <a:solidFill>
                      <a:schemeClr val="accent2">
                        <a:lumMod val="20000"/>
                        <a:lumOff val="80000"/>
                      </a:schemeClr>
                    </a:solidFill>
                  </a:tcPr>
                </a:tc>
              </a:tr>
              <a:tr h="415845">
                <a:tc>
                  <a:txBody>
                    <a:bodyPr/>
                    <a:lstStyle/>
                    <a:p>
                      <a:r>
                        <a:rPr lang="en-US" altLang="zh-CN" sz="1800" b="1" i="0" dirty="0" smtClean="0">
                          <a:solidFill>
                            <a:schemeClr val="tx1">
                              <a:lumMod val="75000"/>
                              <a:lumOff val="25000"/>
                            </a:schemeClr>
                          </a:solidFill>
                          <a:latin typeface="+mj-lt"/>
                        </a:rPr>
                        <a:t>Manual restoration</a:t>
                      </a:r>
                      <a:endParaRPr lang="zh-CN" altLang="en-US" sz="1800" b="1" i="0" dirty="0">
                        <a:solidFill>
                          <a:schemeClr val="tx1">
                            <a:lumMod val="75000"/>
                            <a:lumOff val="25000"/>
                          </a:schemeClr>
                        </a:solidFill>
                        <a:latin typeface="+mj-lt"/>
                      </a:endParaRPr>
                    </a:p>
                  </a:txBody>
                  <a:tcPr>
                    <a:solidFill>
                      <a:schemeClr val="accent2">
                        <a:lumMod val="40000"/>
                        <a:lumOff val="60000"/>
                      </a:schemeClr>
                    </a:solidFill>
                  </a:tcPr>
                </a:tc>
                <a:tc>
                  <a:txBody>
                    <a:bodyPr/>
                    <a:lstStyle/>
                    <a:p>
                      <a:r>
                        <a:rPr lang="en-US" altLang="zh-CN" sz="1800" b="1" i="0" dirty="0" smtClean="0">
                          <a:solidFill>
                            <a:schemeClr val="tx1">
                              <a:lumMod val="75000"/>
                              <a:lumOff val="25000"/>
                            </a:schemeClr>
                          </a:solidFill>
                          <a:latin typeface="+mj-lt"/>
                        </a:rPr>
                        <a:t>Self-healing</a:t>
                      </a:r>
                      <a:endParaRPr lang="zh-CN" altLang="en-US" sz="1800" b="1" i="0" dirty="0">
                        <a:solidFill>
                          <a:schemeClr val="tx1">
                            <a:lumMod val="75000"/>
                            <a:lumOff val="25000"/>
                          </a:schemeClr>
                        </a:solidFill>
                        <a:latin typeface="+mj-lt"/>
                      </a:endParaRPr>
                    </a:p>
                  </a:txBody>
                  <a:tcPr>
                    <a:solidFill>
                      <a:schemeClr val="accent2">
                        <a:lumMod val="40000"/>
                        <a:lumOff val="60000"/>
                      </a:schemeClr>
                    </a:solidFill>
                  </a:tcPr>
                </a:tc>
              </a:tr>
              <a:tr h="415845">
                <a:tc>
                  <a:txBody>
                    <a:bodyPr/>
                    <a:lstStyle/>
                    <a:p>
                      <a:r>
                        <a:rPr lang="en-US" altLang="zh-CN" sz="1800" b="1" i="0" dirty="0" smtClean="0">
                          <a:solidFill>
                            <a:schemeClr val="tx1">
                              <a:lumMod val="75000"/>
                              <a:lumOff val="25000"/>
                            </a:schemeClr>
                          </a:solidFill>
                          <a:latin typeface="+mj-lt"/>
                        </a:rPr>
                        <a:t>Limited control </a:t>
                      </a:r>
                      <a:endParaRPr lang="zh-CN" altLang="en-US" sz="1800" b="1" i="0" dirty="0">
                        <a:solidFill>
                          <a:schemeClr val="tx1">
                            <a:lumMod val="75000"/>
                            <a:lumOff val="25000"/>
                          </a:schemeClr>
                        </a:solidFill>
                        <a:latin typeface="+mj-lt"/>
                      </a:endParaRPr>
                    </a:p>
                  </a:txBody>
                  <a:tcPr>
                    <a:solidFill>
                      <a:schemeClr val="accent2">
                        <a:lumMod val="20000"/>
                        <a:lumOff val="80000"/>
                      </a:schemeClr>
                    </a:solidFill>
                  </a:tcPr>
                </a:tc>
                <a:tc>
                  <a:txBody>
                    <a:bodyPr/>
                    <a:lstStyle/>
                    <a:p>
                      <a:r>
                        <a:rPr lang="en-US" altLang="zh-CN" sz="1800" b="1" i="0" dirty="0" smtClean="0">
                          <a:solidFill>
                            <a:schemeClr val="tx1">
                              <a:lumMod val="75000"/>
                              <a:lumOff val="25000"/>
                            </a:schemeClr>
                          </a:solidFill>
                          <a:latin typeface="+mj-lt"/>
                        </a:rPr>
                        <a:t>Pervasive control</a:t>
                      </a:r>
                      <a:endParaRPr lang="zh-CN" altLang="en-US" sz="1800" b="1" i="0" dirty="0">
                        <a:solidFill>
                          <a:schemeClr val="tx1">
                            <a:lumMod val="75000"/>
                            <a:lumOff val="25000"/>
                          </a:schemeClr>
                        </a:solidFill>
                        <a:latin typeface="+mj-lt"/>
                      </a:endParaRPr>
                    </a:p>
                  </a:txBody>
                  <a:tcPr>
                    <a:solidFill>
                      <a:schemeClr val="accent2">
                        <a:lumMod val="20000"/>
                        <a:lumOff val="80000"/>
                      </a:schemeClr>
                    </a:solidFill>
                  </a:tcPr>
                </a:tc>
              </a:tr>
              <a:tr h="415845">
                <a:tc>
                  <a:txBody>
                    <a:bodyPr/>
                    <a:lstStyle/>
                    <a:p>
                      <a:r>
                        <a:rPr lang="en-US" altLang="zh-CN" sz="1800" b="1" i="0" dirty="0" smtClean="0">
                          <a:solidFill>
                            <a:schemeClr val="tx1">
                              <a:lumMod val="75000"/>
                              <a:lumOff val="25000"/>
                            </a:schemeClr>
                          </a:solidFill>
                          <a:latin typeface="+mj-lt"/>
                        </a:rPr>
                        <a:t>Few customer choices</a:t>
                      </a:r>
                      <a:endParaRPr lang="zh-CN" altLang="en-US" sz="1800" b="1" i="0" dirty="0">
                        <a:solidFill>
                          <a:schemeClr val="tx1">
                            <a:lumMod val="75000"/>
                            <a:lumOff val="25000"/>
                          </a:schemeClr>
                        </a:solidFill>
                        <a:latin typeface="+mj-lt"/>
                      </a:endParaRPr>
                    </a:p>
                  </a:txBody>
                  <a:tcPr>
                    <a:solidFill>
                      <a:schemeClr val="accent2">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800" b="1" i="0" dirty="0" smtClean="0">
                          <a:solidFill>
                            <a:schemeClr val="tx1">
                              <a:lumMod val="75000"/>
                              <a:lumOff val="25000"/>
                            </a:schemeClr>
                          </a:solidFill>
                          <a:latin typeface="+mj-lt"/>
                        </a:rPr>
                        <a:t>Many customer choices</a:t>
                      </a:r>
                      <a:endParaRPr lang="zh-CN" altLang="en-US" sz="1800" b="1" i="0" dirty="0">
                        <a:solidFill>
                          <a:schemeClr val="tx1">
                            <a:lumMod val="75000"/>
                            <a:lumOff val="25000"/>
                          </a:schemeClr>
                        </a:solidFill>
                        <a:latin typeface="+mj-lt"/>
                      </a:endParaRPr>
                    </a:p>
                  </a:txBody>
                  <a:tcPr>
                    <a:solidFill>
                      <a:schemeClr val="accent2">
                        <a:lumMod val="40000"/>
                        <a:lumOff val="60000"/>
                      </a:schemeClr>
                    </a:solidFill>
                  </a:tcPr>
                </a:tc>
              </a:tr>
            </a:tbl>
          </a:graphicData>
        </a:graphic>
      </p:graphicFrame>
      <p:sp>
        <p:nvSpPr>
          <p:cNvPr id="7" name="矩形 6"/>
          <p:cNvSpPr/>
          <p:nvPr/>
        </p:nvSpPr>
        <p:spPr>
          <a:xfrm>
            <a:off x="1755855" y="5373216"/>
            <a:ext cx="5620980" cy="400110"/>
          </a:xfrm>
          <a:prstGeom prst="rect">
            <a:avLst/>
          </a:prstGeom>
        </p:spPr>
        <p:txBody>
          <a:bodyPr wrap="square">
            <a:spAutoFit/>
          </a:bodyPr>
          <a:lstStyle/>
          <a:p>
            <a:pPr algn="ctr" fontAlgn="base">
              <a:spcBef>
                <a:spcPct val="20000"/>
              </a:spcBef>
              <a:spcAft>
                <a:spcPct val="0"/>
              </a:spcAft>
            </a:pPr>
            <a:r>
              <a:rPr lang="en-US" altLang="zh-CN" sz="2000" b="1" dirty="0" smtClean="0">
                <a:solidFill>
                  <a:prstClr val="black"/>
                </a:solidFill>
                <a:latin typeface="Cambria" panose="02040503050406030204" pitchFamily="18" charset="0"/>
              </a:rPr>
              <a:t>Table 1 Comparison on properties of the grids</a:t>
            </a:r>
          </a:p>
        </p:txBody>
      </p:sp>
    </p:spTree>
    <p:extLst>
      <p:ext uri="{BB962C8B-B14F-4D97-AF65-F5344CB8AC3E}">
        <p14:creationId xmlns:p14="http://schemas.microsoft.com/office/powerpoint/2010/main" xmlns="" val="751708080"/>
      </p:ext>
    </p:extLst>
  </p:cSld>
  <p:clrMapOvr>
    <a:masterClrMapping/>
  </p:clrMapOvr>
  <p:transition advTm="22012"/>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txBox="1">
            <a:spLocks/>
          </p:cNvSpPr>
          <p:nvPr/>
        </p:nvSpPr>
        <p:spPr bwMode="auto">
          <a:xfrm>
            <a:off x="381000" y="333375"/>
            <a:ext cx="8305800" cy="581025"/>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ctr" rtl="0" eaLnBrk="0" fontAlgn="base" hangingPunct="0">
              <a:lnSpc>
                <a:spcPct val="85000"/>
              </a:lnSpc>
              <a:spcBef>
                <a:spcPct val="0"/>
              </a:spcBef>
              <a:spcAft>
                <a:spcPct val="0"/>
              </a:spcAft>
              <a:defRPr sz="3200" b="1" i="1">
                <a:solidFill>
                  <a:srgbClr val="0070C0"/>
                </a:solidFill>
                <a:effectLst>
                  <a:outerShdw blurRad="38100" dist="38100" dir="2700000" algn="tl">
                    <a:srgbClr val="C0C0C0"/>
                  </a:outerShdw>
                </a:effectLst>
                <a:latin typeface="Cambria" panose="02040503050406030204" pitchFamily="18" charset="0"/>
                <a:ea typeface="ＭＳ Ｐゴシック" charset="0"/>
                <a:cs typeface="Cambria" panose="02040503050406030204" pitchFamily="18" charset="0"/>
              </a:defRPr>
            </a:lvl1pPr>
            <a:lvl2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2pPr>
            <a:lvl3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3pPr>
            <a:lvl4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4pPr>
            <a:lvl5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5pPr>
            <a:lvl6pPr marL="4572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6pPr>
            <a:lvl7pPr marL="9144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7pPr>
            <a:lvl8pPr marL="13716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8pPr>
            <a:lvl9pPr marL="18288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9pPr>
          </a:lstStyle>
          <a:p>
            <a:pPr eaLnBrk="1" hangingPunct="1"/>
            <a:r>
              <a:rPr lang="en-US" altLang="zh-CN" dirty="0">
                <a:ea typeface="MS PGothic" pitchFamily="34" charset="-128"/>
              </a:rPr>
              <a:t>Smart Communication </a:t>
            </a:r>
            <a:r>
              <a:rPr lang="en-US" altLang="zh-CN" dirty="0" smtClean="0">
                <a:ea typeface="MS PGothic" pitchFamily="34" charset="-128"/>
              </a:rPr>
              <a:t>Subsystem</a:t>
            </a:r>
            <a:endParaRPr lang="zh-CN" altLang="en-US" kern="0" dirty="0" smtClean="0"/>
          </a:p>
        </p:txBody>
      </p:sp>
      <p:sp>
        <p:nvSpPr>
          <p:cNvPr id="37890" name="Content Placeholder 2"/>
          <p:cNvSpPr>
            <a:spLocks noGrp="1"/>
          </p:cNvSpPr>
          <p:nvPr>
            <p:ph sz="quarter" idx="4294967295"/>
          </p:nvPr>
        </p:nvSpPr>
        <p:spPr>
          <a:xfrm>
            <a:off x="338400" y="1260000"/>
            <a:ext cx="8348400" cy="5043488"/>
          </a:xfrm>
          <a:prstGeom prst="rect">
            <a:avLst/>
          </a:prstGeom>
        </p:spPr>
        <p:txBody>
          <a:bodyPr/>
          <a:lstStyle/>
          <a:p>
            <a:pPr eaLnBrk="1" hangingPunct="1"/>
            <a:r>
              <a:rPr lang="en-US" altLang="zh-CN" dirty="0">
                <a:latin typeface="Calibri" panose="020F0502020204030204" pitchFamily="34" charset="0"/>
                <a:ea typeface="MS PGothic" charset="0"/>
              </a:rPr>
              <a:t>Smart </a:t>
            </a:r>
            <a:r>
              <a:rPr lang="en-US" altLang="zh-CN" dirty="0" smtClean="0">
                <a:latin typeface="Calibri" panose="020F0502020204030204" pitchFamily="34" charset="0"/>
                <a:ea typeface="MS PGothic" charset="0"/>
              </a:rPr>
              <a:t>communication </a:t>
            </a:r>
            <a:r>
              <a:rPr lang="en-US" altLang="zh-CN" dirty="0">
                <a:latin typeface="Calibri" panose="020F0502020204030204" pitchFamily="34" charset="0"/>
                <a:ea typeface="MS PGothic" charset="0"/>
              </a:rPr>
              <a:t>subsystem is responsible for communication connectivity and information transmission among system, devices and applications in the context of SG.</a:t>
            </a:r>
          </a:p>
          <a:p>
            <a:pPr lvl="1" eaLnBrk="1" hangingPunct="1">
              <a:buFont typeface="Wingdings" charset="0"/>
              <a:buChar char="§"/>
            </a:pPr>
            <a:r>
              <a:rPr lang="en-US" altLang="zh-CN" sz="2000" dirty="0">
                <a:latin typeface="Calibri" panose="020F0502020204030204" pitchFamily="34" charset="0"/>
                <a:ea typeface="MS PGothic" charset="0"/>
              </a:rPr>
              <a:t>What networking and communication technology should be used?</a:t>
            </a:r>
          </a:p>
          <a:p>
            <a:pPr eaLnBrk="1" hangingPunct="1"/>
            <a:r>
              <a:rPr lang="en-US" altLang="zh-CN" b="1" dirty="0">
                <a:latin typeface="Calibri" panose="020F0502020204030204" pitchFamily="34" charset="0"/>
                <a:ea typeface="MS PGothic" charset="0"/>
              </a:rPr>
              <a:t>Many </a:t>
            </a:r>
            <a:r>
              <a:rPr lang="en-US" altLang="zh-CN" b="1" dirty="0" smtClean="0">
                <a:latin typeface="Calibri" panose="020F0502020204030204" pitchFamily="34" charset="0"/>
                <a:ea typeface="MS PGothic" charset="0"/>
              </a:rPr>
              <a:t>different </a:t>
            </a:r>
            <a:r>
              <a:rPr lang="en-US" altLang="zh-CN" b="1" dirty="0">
                <a:latin typeface="Calibri" panose="020F0502020204030204" pitchFamily="34" charset="0"/>
                <a:ea typeface="MS PGothic" charset="0"/>
              </a:rPr>
              <a:t>types of networks exist, but they must:</a:t>
            </a:r>
          </a:p>
          <a:p>
            <a:pPr lvl="1" eaLnBrk="1" hangingPunct="1">
              <a:buFont typeface="Wingdings" charset="0"/>
              <a:buChar char="§"/>
            </a:pPr>
            <a:r>
              <a:rPr lang="en-US" altLang="zh-CN" sz="2000" dirty="0">
                <a:latin typeface="Calibri" panose="020F0502020204030204" pitchFamily="34" charset="0"/>
                <a:ea typeface="MS PGothic" charset="0"/>
              </a:rPr>
              <a:t>Support the quality of service of data (</a:t>
            </a:r>
            <a:r>
              <a:rPr lang="en-US" altLang="zh-CN" sz="2000" dirty="0" smtClean="0">
                <a:latin typeface="Calibri" panose="020F0502020204030204" pitchFamily="34" charset="0"/>
                <a:ea typeface="MS PGothic" charset="0"/>
              </a:rPr>
              <a:t>critical </a:t>
            </a:r>
            <a:r>
              <a:rPr lang="en-US" altLang="zh-CN" sz="2000" dirty="0">
                <a:latin typeface="Calibri" panose="020F0502020204030204" pitchFamily="34" charset="0"/>
                <a:ea typeface="MS PGothic" charset="0"/>
              </a:rPr>
              <a:t>data must delivered promptly)</a:t>
            </a:r>
          </a:p>
          <a:p>
            <a:pPr lvl="1" eaLnBrk="1" hangingPunct="1">
              <a:buFont typeface="Wingdings" charset="0"/>
              <a:buChar char="§"/>
            </a:pPr>
            <a:r>
              <a:rPr lang="en-US" altLang="zh-CN" sz="2000" dirty="0">
                <a:latin typeface="Calibri" panose="020F0502020204030204" pitchFamily="34" charset="0"/>
                <a:ea typeface="MS PGothic" charset="0"/>
              </a:rPr>
              <a:t>Guaranteeing the reliability of such a large and heterogeneous network</a:t>
            </a:r>
          </a:p>
          <a:p>
            <a:pPr lvl="1" eaLnBrk="1" hangingPunct="1">
              <a:buFont typeface="Wingdings" charset="0"/>
              <a:buChar char="§"/>
            </a:pPr>
            <a:r>
              <a:rPr lang="en-US" altLang="zh-CN" sz="2000" dirty="0">
                <a:latin typeface="Calibri" panose="020F0502020204030204" pitchFamily="34" charset="0"/>
                <a:ea typeface="MS PGothic" charset="0"/>
              </a:rPr>
              <a:t>Be pervasively available and have a high coverage for any event in the grid in time.</a:t>
            </a:r>
          </a:p>
          <a:p>
            <a:pPr lvl="1" eaLnBrk="1" hangingPunct="1">
              <a:buFont typeface="Wingdings" charset="0"/>
              <a:buChar char="§"/>
            </a:pPr>
            <a:r>
              <a:rPr lang="en-US" altLang="zh-CN" sz="2000" dirty="0">
                <a:latin typeface="Calibri" panose="020F0502020204030204" pitchFamily="34" charset="0"/>
                <a:ea typeface="MS PGothic" charset="0"/>
              </a:rPr>
              <a:t>Guarantee security and privacy</a:t>
            </a:r>
          </a:p>
          <a:p>
            <a:pPr eaLnBrk="1" hangingPunct="1"/>
            <a:endParaRPr lang="en-US" altLang="zh-CN" sz="2600" dirty="0">
              <a:latin typeface="Calibri" charset="0"/>
              <a:ea typeface="MS PGothic" charset="0"/>
            </a:endParaRPr>
          </a:p>
        </p:txBody>
      </p:sp>
      <p:sp>
        <p:nvSpPr>
          <p:cNvPr id="37892" name="TextBox 5"/>
          <p:cNvSpPr txBox="1">
            <a:spLocks noChangeArrowheads="1"/>
          </p:cNvSpPr>
          <p:nvPr/>
        </p:nvSpPr>
        <p:spPr bwMode="auto">
          <a:xfrm>
            <a:off x="1069975" y="1492250"/>
            <a:ext cx="1841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endParaRPr lang="zh-CN" sz="1800"/>
          </a:p>
        </p:txBody>
      </p:sp>
      <p:sp>
        <p:nvSpPr>
          <p:cNvPr id="2" name="灯片编号占位符 1"/>
          <p:cNvSpPr>
            <a:spLocks noGrp="1"/>
          </p:cNvSpPr>
          <p:nvPr>
            <p:ph type="sldNum" sz="quarter" idx="11"/>
          </p:nvPr>
        </p:nvSpPr>
        <p:spPr/>
        <p:txBody>
          <a:bodyPr/>
          <a:lstStyle/>
          <a:p>
            <a:pPr>
              <a:defRPr/>
            </a:pPr>
            <a:r>
              <a:rPr lang="en-US" smtClean="0">
                <a:solidFill>
                  <a:srgbClr val="000000"/>
                </a:solidFill>
              </a:rPr>
              <a:t>[</a:t>
            </a:r>
            <a:fld id="{76C16D65-260D-406F-A2BF-AB769FEB7B8A}" type="slidenum">
              <a:rPr lang="en-US" smtClean="0">
                <a:solidFill>
                  <a:srgbClr val="000000"/>
                </a:solidFill>
              </a:rPr>
              <a:pPr>
                <a:defRPr/>
              </a:pPr>
              <a:t>30</a:t>
            </a:fld>
            <a:r>
              <a:rPr lang="en-US" smtClean="0">
                <a:solidFill>
                  <a:srgbClr val="000000"/>
                </a:solidFill>
              </a:rPr>
              <a:t>]</a:t>
            </a:r>
            <a:endParaRPr lang="en-US" dirty="0">
              <a:solidFill>
                <a:srgbClr val="000000"/>
              </a:solidFill>
            </a:endParaRPr>
          </a:p>
        </p:txBody>
      </p:sp>
    </p:spTree>
    <p:extLst>
      <p:ext uri="{BB962C8B-B14F-4D97-AF65-F5344CB8AC3E}">
        <p14:creationId xmlns:p14="http://schemas.microsoft.com/office/powerpoint/2010/main" xmlns="" val="1115571743"/>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txBox="1">
            <a:spLocks/>
          </p:cNvSpPr>
          <p:nvPr/>
        </p:nvSpPr>
        <p:spPr bwMode="auto">
          <a:xfrm>
            <a:off x="381000" y="333375"/>
            <a:ext cx="8305800" cy="581025"/>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ctr" rtl="0" eaLnBrk="0" fontAlgn="base" hangingPunct="0">
              <a:lnSpc>
                <a:spcPct val="85000"/>
              </a:lnSpc>
              <a:spcBef>
                <a:spcPct val="0"/>
              </a:spcBef>
              <a:spcAft>
                <a:spcPct val="0"/>
              </a:spcAft>
              <a:defRPr sz="3200" b="1" i="1">
                <a:solidFill>
                  <a:srgbClr val="0070C0"/>
                </a:solidFill>
                <a:effectLst>
                  <a:outerShdw blurRad="38100" dist="38100" dir="2700000" algn="tl">
                    <a:srgbClr val="C0C0C0"/>
                  </a:outerShdw>
                </a:effectLst>
                <a:latin typeface="Cambria" panose="02040503050406030204" pitchFamily="18" charset="0"/>
                <a:ea typeface="ＭＳ Ｐゴシック" charset="0"/>
                <a:cs typeface="Cambria" panose="02040503050406030204" pitchFamily="18" charset="0"/>
              </a:defRPr>
            </a:lvl1pPr>
            <a:lvl2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2pPr>
            <a:lvl3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3pPr>
            <a:lvl4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4pPr>
            <a:lvl5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5pPr>
            <a:lvl6pPr marL="4572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6pPr>
            <a:lvl7pPr marL="9144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7pPr>
            <a:lvl8pPr marL="13716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8pPr>
            <a:lvl9pPr marL="18288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9pPr>
          </a:lstStyle>
          <a:p>
            <a:pPr eaLnBrk="1" hangingPunct="1"/>
            <a:r>
              <a:rPr lang="en-US" altLang="zh-CN" dirty="0">
                <a:ea typeface="MS PGothic" pitchFamily="34" charset="-128"/>
              </a:rPr>
              <a:t>An example of network in SG</a:t>
            </a:r>
            <a:endParaRPr lang="zh-CN" altLang="en-US" kern="0" dirty="0" smtClean="0"/>
          </a:p>
        </p:txBody>
      </p:sp>
      <p:sp>
        <p:nvSpPr>
          <p:cNvPr id="39938" name="Content Placeholder 2"/>
          <p:cNvSpPr>
            <a:spLocks noGrp="1"/>
          </p:cNvSpPr>
          <p:nvPr>
            <p:ph sz="quarter" idx="4294967295"/>
          </p:nvPr>
        </p:nvSpPr>
        <p:spPr>
          <a:xfrm>
            <a:off x="338400" y="1260000"/>
            <a:ext cx="8348400" cy="5043488"/>
          </a:xfrm>
          <a:prstGeom prst="rect">
            <a:avLst/>
          </a:prstGeom>
        </p:spPr>
        <p:txBody>
          <a:bodyPr/>
          <a:lstStyle/>
          <a:p>
            <a:pPr lvl="3" eaLnBrk="1" hangingPunct="1"/>
            <a:endParaRPr lang="zh-CN" dirty="0">
              <a:latin typeface="Calibri" charset="0"/>
              <a:ea typeface="MS PGothic" charset="0"/>
            </a:endParaRPr>
          </a:p>
        </p:txBody>
      </p:sp>
      <p:pic>
        <p:nvPicPr>
          <p:cNvPr id="3994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573456" y="1260000"/>
            <a:ext cx="5878288" cy="4270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灯片编号占位符 1"/>
          <p:cNvSpPr>
            <a:spLocks noGrp="1"/>
          </p:cNvSpPr>
          <p:nvPr>
            <p:ph type="sldNum" sz="quarter" idx="11"/>
          </p:nvPr>
        </p:nvSpPr>
        <p:spPr/>
        <p:txBody>
          <a:bodyPr/>
          <a:lstStyle/>
          <a:p>
            <a:pPr>
              <a:defRPr/>
            </a:pPr>
            <a:r>
              <a:rPr lang="en-US" smtClean="0">
                <a:solidFill>
                  <a:srgbClr val="000000"/>
                </a:solidFill>
              </a:rPr>
              <a:t>[</a:t>
            </a:r>
            <a:fld id="{76C16D65-260D-406F-A2BF-AB769FEB7B8A}" type="slidenum">
              <a:rPr lang="en-US" smtClean="0">
                <a:solidFill>
                  <a:srgbClr val="000000"/>
                </a:solidFill>
              </a:rPr>
              <a:pPr>
                <a:defRPr/>
              </a:pPr>
              <a:t>31</a:t>
            </a:fld>
            <a:r>
              <a:rPr lang="en-US" smtClean="0">
                <a:solidFill>
                  <a:srgbClr val="000000"/>
                </a:solidFill>
              </a:rPr>
              <a:t>]</a:t>
            </a:r>
            <a:endParaRPr lang="en-US" dirty="0">
              <a:solidFill>
                <a:srgbClr val="000000"/>
              </a:solidFill>
            </a:endParaRPr>
          </a:p>
        </p:txBody>
      </p:sp>
      <p:sp>
        <p:nvSpPr>
          <p:cNvPr id="3" name="文本框 2"/>
          <p:cNvSpPr txBox="1"/>
          <p:nvPr/>
        </p:nvSpPr>
        <p:spPr>
          <a:xfrm>
            <a:off x="2474671" y="5708829"/>
            <a:ext cx="4075859" cy="400110"/>
          </a:xfrm>
          <a:prstGeom prst="rect">
            <a:avLst/>
          </a:prstGeom>
          <a:noFill/>
        </p:spPr>
        <p:txBody>
          <a:bodyPr wrap="none" rtlCol="0">
            <a:spAutoFit/>
          </a:bodyPr>
          <a:lstStyle/>
          <a:p>
            <a:pPr algn="ctr"/>
            <a:r>
              <a:rPr lang="en-US" altLang="zh-CN" sz="2000" b="1" dirty="0" smtClean="0">
                <a:latin typeface="Cambria" panose="02040503050406030204" pitchFamily="18" charset="0"/>
              </a:rPr>
              <a:t>Fig. 10 Example of network in SG</a:t>
            </a:r>
            <a:endParaRPr lang="zh-CN" altLang="en-US" sz="2000" b="1" dirty="0">
              <a:latin typeface="Cambria" panose="02040503050406030204" pitchFamily="18" charset="0"/>
            </a:endParaRPr>
          </a:p>
        </p:txBody>
      </p:sp>
    </p:spTree>
    <p:extLst>
      <p:ext uri="{BB962C8B-B14F-4D97-AF65-F5344CB8AC3E}">
        <p14:creationId xmlns:p14="http://schemas.microsoft.com/office/powerpoint/2010/main" xmlns="" val="4112352054"/>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txBox="1">
            <a:spLocks/>
          </p:cNvSpPr>
          <p:nvPr/>
        </p:nvSpPr>
        <p:spPr bwMode="auto">
          <a:xfrm>
            <a:off x="381000" y="333375"/>
            <a:ext cx="8305800" cy="581025"/>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ctr" rtl="0" eaLnBrk="0" fontAlgn="base" hangingPunct="0">
              <a:lnSpc>
                <a:spcPct val="85000"/>
              </a:lnSpc>
              <a:spcBef>
                <a:spcPct val="0"/>
              </a:spcBef>
              <a:spcAft>
                <a:spcPct val="0"/>
              </a:spcAft>
              <a:defRPr sz="3200" b="1" i="1">
                <a:solidFill>
                  <a:srgbClr val="0070C0"/>
                </a:solidFill>
                <a:effectLst>
                  <a:outerShdw blurRad="38100" dist="38100" dir="2700000" algn="tl">
                    <a:srgbClr val="C0C0C0"/>
                  </a:outerShdw>
                </a:effectLst>
                <a:latin typeface="Cambria" panose="02040503050406030204" pitchFamily="18" charset="0"/>
                <a:ea typeface="ＭＳ Ｐゴシック" charset="0"/>
                <a:cs typeface="Cambria" panose="02040503050406030204" pitchFamily="18" charset="0"/>
              </a:defRPr>
            </a:lvl1pPr>
            <a:lvl2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2pPr>
            <a:lvl3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3pPr>
            <a:lvl4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4pPr>
            <a:lvl5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5pPr>
            <a:lvl6pPr marL="4572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6pPr>
            <a:lvl7pPr marL="9144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7pPr>
            <a:lvl8pPr marL="13716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8pPr>
            <a:lvl9pPr marL="18288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9pPr>
          </a:lstStyle>
          <a:p>
            <a:pPr eaLnBrk="1" hangingPunct="1"/>
            <a:r>
              <a:rPr lang="en-US" altLang="zh-CN" dirty="0">
                <a:ea typeface="MS PGothic" pitchFamily="34" charset="-128"/>
              </a:rPr>
              <a:t>Communication Technology</a:t>
            </a:r>
            <a:endParaRPr lang="zh-CN" altLang="en-US" kern="0" dirty="0" smtClean="0"/>
          </a:p>
        </p:txBody>
      </p:sp>
      <p:sp>
        <p:nvSpPr>
          <p:cNvPr id="41986" name="Content Placeholder 2"/>
          <p:cNvSpPr>
            <a:spLocks noGrp="1"/>
          </p:cNvSpPr>
          <p:nvPr>
            <p:ph sz="quarter" idx="4294967295"/>
          </p:nvPr>
        </p:nvSpPr>
        <p:spPr>
          <a:xfrm>
            <a:off x="338400" y="1260000"/>
            <a:ext cx="8348400" cy="5043488"/>
          </a:xfrm>
          <a:prstGeom prst="rect">
            <a:avLst/>
          </a:prstGeom>
        </p:spPr>
        <p:txBody>
          <a:bodyPr/>
          <a:lstStyle/>
          <a:p>
            <a:pPr eaLnBrk="1" hangingPunct="1"/>
            <a:r>
              <a:rPr lang="en-US" altLang="zh-CN" b="1" dirty="0">
                <a:latin typeface="Calibri" panose="020F0502020204030204" pitchFamily="34" charset="0"/>
                <a:ea typeface="MS PGothic" charset="0"/>
              </a:rPr>
              <a:t>Wireless</a:t>
            </a:r>
          </a:p>
          <a:p>
            <a:pPr lvl="1" eaLnBrk="1" hangingPunct="1">
              <a:buFont typeface="Wingdings" charset="0"/>
              <a:buChar char="§"/>
            </a:pPr>
            <a:r>
              <a:rPr lang="en-US" altLang="zh-CN" sz="2000" dirty="0">
                <a:latin typeface="Calibri" panose="020F0502020204030204" pitchFamily="34" charset="0"/>
                <a:ea typeface="MS PGothic" charset="0"/>
              </a:rPr>
              <a:t>Wireless Mesh Network</a:t>
            </a:r>
          </a:p>
          <a:p>
            <a:pPr lvl="1" eaLnBrk="1" hangingPunct="1">
              <a:buFont typeface="Wingdings" charset="0"/>
              <a:buChar char="§"/>
            </a:pPr>
            <a:r>
              <a:rPr lang="en-US" altLang="zh-CN" sz="2000" dirty="0">
                <a:latin typeface="Calibri" panose="020F0502020204030204" pitchFamily="34" charset="0"/>
                <a:ea typeface="MS PGothic" charset="0"/>
              </a:rPr>
              <a:t>Cellular Communication Systems</a:t>
            </a:r>
          </a:p>
          <a:p>
            <a:pPr lvl="1" eaLnBrk="1" hangingPunct="1">
              <a:buFont typeface="Wingdings" charset="0"/>
              <a:buChar char="§"/>
            </a:pPr>
            <a:r>
              <a:rPr lang="en-US" altLang="zh-CN" sz="2000" dirty="0">
                <a:latin typeface="Calibri" panose="020F0502020204030204" pitchFamily="34" charset="0"/>
                <a:ea typeface="MS PGothic" charset="0"/>
              </a:rPr>
              <a:t>Cognitive Radio</a:t>
            </a:r>
          </a:p>
          <a:p>
            <a:pPr lvl="1" eaLnBrk="1" hangingPunct="1">
              <a:buFont typeface="Wingdings" charset="0"/>
              <a:buChar char="§"/>
            </a:pPr>
            <a:r>
              <a:rPr lang="en-US" altLang="zh-CN" sz="2000" dirty="0">
                <a:latin typeface="Calibri" panose="020F0502020204030204" pitchFamily="34" charset="0"/>
                <a:ea typeface="MS PGothic" charset="0"/>
              </a:rPr>
              <a:t>Wireless Communications based on 802.15.4</a:t>
            </a:r>
          </a:p>
          <a:p>
            <a:pPr lvl="1" eaLnBrk="1" hangingPunct="1">
              <a:buFont typeface="Wingdings" charset="0"/>
              <a:buChar char="§"/>
            </a:pPr>
            <a:r>
              <a:rPr lang="en-US" altLang="zh-CN" sz="2000" dirty="0">
                <a:latin typeface="Calibri" panose="020F0502020204030204" pitchFamily="34" charset="0"/>
                <a:ea typeface="MS PGothic" charset="0"/>
              </a:rPr>
              <a:t>Satellite Communication</a:t>
            </a:r>
          </a:p>
          <a:p>
            <a:pPr lvl="1" eaLnBrk="1" hangingPunct="1">
              <a:buFont typeface="Wingdings" charset="0"/>
              <a:buChar char="§"/>
            </a:pPr>
            <a:r>
              <a:rPr lang="en-US" altLang="zh-CN" sz="2000" dirty="0">
                <a:latin typeface="Calibri" panose="020F0502020204030204" pitchFamily="34" charset="0"/>
                <a:ea typeface="MS PGothic" charset="0"/>
              </a:rPr>
              <a:t>Microwave or Free Space Optical Communications</a:t>
            </a:r>
          </a:p>
          <a:p>
            <a:pPr eaLnBrk="1" hangingPunct="1"/>
            <a:r>
              <a:rPr lang="en-US" altLang="zh-CN" b="1" dirty="0">
                <a:latin typeface="Calibri" panose="020F0502020204030204" pitchFamily="34" charset="0"/>
                <a:ea typeface="MS PGothic" charset="0"/>
              </a:rPr>
              <a:t>Wired technology</a:t>
            </a:r>
          </a:p>
          <a:p>
            <a:pPr lvl="1" eaLnBrk="1" hangingPunct="1">
              <a:buFont typeface="Wingdings" charset="0"/>
              <a:buChar char="§"/>
            </a:pPr>
            <a:r>
              <a:rPr lang="en-US" altLang="zh-CN" sz="2000" dirty="0">
                <a:latin typeface="Calibri" panose="020F0502020204030204" pitchFamily="34" charset="0"/>
                <a:ea typeface="MS PGothic" charset="0"/>
              </a:rPr>
              <a:t>Fiber-optic Communications</a:t>
            </a:r>
          </a:p>
          <a:p>
            <a:pPr lvl="1" eaLnBrk="1" hangingPunct="1">
              <a:buFont typeface="Wingdings" charset="0"/>
              <a:buChar char="§"/>
            </a:pPr>
            <a:r>
              <a:rPr lang="en-US" altLang="zh-CN" sz="2000" dirty="0" err="1">
                <a:latin typeface="Calibri" panose="020F0502020204030204" pitchFamily="34" charset="0"/>
                <a:ea typeface="MS PGothic" charset="0"/>
              </a:rPr>
              <a:t>Powerline</a:t>
            </a:r>
            <a:r>
              <a:rPr lang="en-US" altLang="zh-CN" sz="2000" dirty="0">
                <a:latin typeface="Calibri" panose="020F0502020204030204" pitchFamily="34" charset="0"/>
                <a:ea typeface="MS PGothic" charset="0"/>
              </a:rPr>
              <a:t> Communications</a:t>
            </a:r>
          </a:p>
          <a:p>
            <a:pPr eaLnBrk="1" hangingPunct="1"/>
            <a:r>
              <a:rPr lang="en-US" altLang="zh-CN" b="1" dirty="0">
                <a:latin typeface="Calibri" panose="020F0502020204030204" pitchFamily="34" charset="0"/>
                <a:ea typeface="MS PGothic" charset="0"/>
              </a:rPr>
              <a:t>End-to-end Communication Management using TCP/IP</a:t>
            </a:r>
          </a:p>
          <a:p>
            <a:pPr eaLnBrk="1" hangingPunct="1"/>
            <a:endParaRPr lang="en-US" altLang="zh-CN" sz="2600" dirty="0">
              <a:latin typeface="Calibri" charset="0"/>
              <a:ea typeface="MS PGothic" charset="0"/>
            </a:endParaRPr>
          </a:p>
        </p:txBody>
      </p:sp>
      <p:sp>
        <p:nvSpPr>
          <p:cNvPr id="2" name="灯片编号占位符 1"/>
          <p:cNvSpPr>
            <a:spLocks noGrp="1"/>
          </p:cNvSpPr>
          <p:nvPr>
            <p:ph type="sldNum" sz="quarter" idx="11"/>
          </p:nvPr>
        </p:nvSpPr>
        <p:spPr/>
        <p:txBody>
          <a:bodyPr/>
          <a:lstStyle/>
          <a:p>
            <a:pPr>
              <a:defRPr/>
            </a:pPr>
            <a:r>
              <a:rPr lang="en-US" smtClean="0">
                <a:solidFill>
                  <a:srgbClr val="000000"/>
                </a:solidFill>
              </a:rPr>
              <a:t>[</a:t>
            </a:r>
            <a:fld id="{76C16D65-260D-406F-A2BF-AB769FEB7B8A}" type="slidenum">
              <a:rPr lang="en-US" smtClean="0">
                <a:solidFill>
                  <a:srgbClr val="000000"/>
                </a:solidFill>
              </a:rPr>
              <a:pPr>
                <a:defRPr/>
              </a:pPr>
              <a:t>32</a:t>
            </a:fld>
            <a:r>
              <a:rPr lang="en-US" smtClean="0">
                <a:solidFill>
                  <a:srgbClr val="000000"/>
                </a:solidFill>
              </a:rPr>
              <a:t>]</a:t>
            </a:r>
            <a:endParaRPr lang="en-US" dirty="0">
              <a:solidFill>
                <a:srgbClr val="000000"/>
              </a:solidFill>
            </a:endParaRPr>
          </a:p>
        </p:txBody>
      </p:sp>
    </p:spTree>
    <p:extLst>
      <p:ext uri="{BB962C8B-B14F-4D97-AF65-F5344CB8AC3E}">
        <p14:creationId xmlns:p14="http://schemas.microsoft.com/office/powerpoint/2010/main" xmlns="" val="2005104474"/>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Content Placeholder 2"/>
          <p:cNvSpPr>
            <a:spLocks noGrp="1"/>
          </p:cNvSpPr>
          <p:nvPr>
            <p:ph sz="quarter" idx="4294967295"/>
          </p:nvPr>
        </p:nvSpPr>
        <p:spPr>
          <a:xfrm>
            <a:off x="338400" y="1260000"/>
            <a:ext cx="8348400" cy="5043488"/>
          </a:xfrm>
          <a:prstGeom prst="rect">
            <a:avLst/>
          </a:prstGeom>
        </p:spPr>
        <p:txBody>
          <a:bodyPr/>
          <a:lstStyle/>
          <a:p>
            <a:pPr eaLnBrk="1" hangingPunct="1"/>
            <a:r>
              <a:rPr lang="en-US" altLang="zh-CN" b="1" dirty="0">
                <a:latin typeface="Calibri" panose="020F0502020204030204" pitchFamily="34" charset="0"/>
                <a:ea typeface="MS PGothic" charset="0"/>
              </a:rPr>
              <a:t>Interoperability of communication technologies</a:t>
            </a:r>
          </a:p>
          <a:p>
            <a:pPr lvl="1" eaLnBrk="1" hangingPunct="1">
              <a:buFont typeface="Wingdings" charset="0"/>
              <a:buChar char="§"/>
            </a:pPr>
            <a:r>
              <a:rPr lang="en-US" altLang="zh-CN" sz="2000" dirty="0">
                <a:latin typeface="Calibri" panose="020F0502020204030204" pitchFamily="34" charset="0"/>
                <a:ea typeface="MS PGothic" charset="0"/>
              </a:rPr>
              <a:t>Materializing interoperability is not easy, since each communication technique has its own protocols and algorithms</a:t>
            </a:r>
          </a:p>
          <a:p>
            <a:pPr lvl="1" eaLnBrk="1" hangingPunct="1">
              <a:buFont typeface="Wingdings" charset="0"/>
              <a:buChar char="§"/>
            </a:pPr>
            <a:r>
              <a:rPr lang="en-US" altLang="zh-CN" sz="2000" dirty="0">
                <a:latin typeface="Calibri" panose="020F0502020204030204" pitchFamily="34" charset="0"/>
                <a:ea typeface="MS PGothic" charset="0"/>
              </a:rPr>
              <a:t>Suggest studying adv. and </a:t>
            </a:r>
            <a:r>
              <a:rPr lang="en-US" altLang="zh-CN" sz="2000" dirty="0" err="1">
                <a:latin typeface="Calibri" panose="020F0502020204030204" pitchFamily="34" charset="0"/>
                <a:ea typeface="MS PGothic" charset="0"/>
              </a:rPr>
              <a:t>disadv</a:t>
            </a:r>
            <a:r>
              <a:rPr lang="en-US" altLang="zh-CN" sz="2000" dirty="0">
                <a:latin typeface="Calibri" panose="020F0502020204030204" pitchFamily="34" charset="0"/>
                <a:ea typeface="MS PGothic" charset="0"/>
              </a:rPr>
              <a:t>. Of cross-layer design in SG comm. subsystem, i.e. the tradeoff between </a:t>
            </a:r>
            <a:r>
              <a:rPr lang="en-US" altLang="zh-CN" sz="2000" dirty="0" err="1">
                <a:latin typeface="Calibri" panose="020F0502020204030204" pitchFamily="34" charset="0"/>
                <a:ea typeface="MS PGothic" charset="0"/>
              </a:rPr>
              <a:t>crosslayer</a:t>
            </a:r>
            <a:r>
              <a:rPr lang="en-US" altLang="zh-CN" sz="2000" dirty="0">
                <a:latin typeface="Calibri" panose="020F0502020204030204" pitchFamily="34" charset="0"/>
                <a:ea typeface="MS PGothic" charset="0"/>
              </a:rPr>
              <a:t> optimization and the need for interoperability </a:t>
            </a:r>
          </a:p>
          <a:p>
            <a:pPr eaLnBrk="1" hangingPunct="1"/>
            <a:r>
              <a:rPr lang="en-US" altLang="zh-CN" b="1" dirty="0">
                <a:latin typeface="Calibri" panose="020F0502020204030204" pitchFamily="34" charset="0"/>
                <a:ea typeface="MS PGothic" charset="0"/>
              </a:rPr>
              <a:t>Dynamic of the communication subsystem</a:t>
            </a:r>
          </a:p>
          <a:p>
            <a:pPr lvl="1" eaLnBrk="1" hangingPunct="1">
              <a:buFont typeface="Wingdings" charset="0"/>
              <a:buChar char="§"/>
            </a:pPr>
            <a:r>
              <a:rPr lang="en-US" altLang="zh-CN" sz="2000" dirty="0">
                <a:latin typeface="Calibri" panose="020F0502020204030204" pitchFamily="34" charset="0"/>
                <a:ea typeface="MS PGothic" charset="0"/>
              </a:rPr>
              <a:t>This subsystem underlying an SG may be dynamic with topology </a:t>
            </a:r>
            <a:r>
              <a:rPr lang="en-US" altLang="zh-CN" sz="2000" dirty="0" err="1">
                <a:latin typeface="Calibri" panose="020F0502020204030204" pitchFamily="34" charset="0"/>
                <a:ea typeface="MS PGothic" charset="0"/>
              </a:rPr>
              <a:t>chane</a:t>
            </a:r>
            <a:r>
              <a:rPr lang="en-US" altLang="zh-CN" sz="2000" dirty="0">
                <a:latin typeface="Calibri" panose="020F0502020204030204" pitchFamily="34" charset="0"/>
                <a:ea typeface="MS PGothic" charset="0"/>
              </a:rPr>
              <a:t> being unpredictable (e.g. EVs plug-in-play)</a:t>
            </a:r>
          </a:p>
          <a:p>
            <a:pPr lvl="1" eaLnBrk="1" hangingPunct="1">
              <a:buFont typeface="Wingdings" charset="0"/>
              <a:buChar char="§"/>
            </a:pPr>
            <a:r>
              <a:rPr lang="en-US" altLang="zh-CN" sz="2000" dirty="0">
                <a:latin typeface="Calibri" panose="020F0502020204030204" pitchFamily="34" charset="0"/>
                <a:ea typeface="MS PGothic" charset="0"/>
              </a:rPr>
              <a:t>Suggest studying systematic protocol design and Dynamic resource allocation algorithms for supporting topology dynamics.</a:t>
            </a:r>
          </a:p>
          <a:p>
            <a:pPr eaLnBrk="1" hangingPunct="1"/>
            <a:r>
              <a:rPr lang="en-US" altLang="zh-CN" b="1" dirty="0">
                <a:latin typeface="Calibri" panose="020F0502020204030204" pitchFamily="34" charset="0"/>
                <a:ea typeface="MS PGothic" charset="0"/>
              </a:rPr>
              <a:t>Smoothly updating existing protocols</a:t>
            </a:r>
          </a:p>
          <a:p>
            <a:pPr eaLnBrk="1" hangingPunct="1"/>
            <a:endParaRPr lang="en-US" altLang="zh-CN" sz="2600" dirty="0">
              <a:latin typeface="Calibri" charset="0"/>
              <a:ea typeface="MS PGothic" charset="0"/>
            </a:endParaRPr>
          </a:p>
          <a:p>
            <a:pPr eaLnBrk="1" hangingPunct="1"/>
            <a:endParaRPr lang="en-US" altLang="zh-CN" sz="2600" dirty="0">
              <a:latin typeface="Calibri" charset="0"/>
              <a:ea typeface="MS PGothic" charset="0"/>
            </a:endParaRPr>
          </a:p>
        </p:txBody>
      </p:sp>
      <p:sp>
        <p:nvSpPr>
          <p:cNvPr id="2" name="标题 1"/>
          <p:cNvSpPr>
            <a:spLocks noGrp="1"/>
          </p:cNvSpPr>
          <p:nvPr>
            <p:ph type="title"/>
          </p:nvPr>
        </p:nvSpPr>
        <p:spPr/>
        <p:txBody>
          <a:bodyPr/>
          <a:lstStyle/>
          <a:p>
            <a:r>
              <a:rPr lang="en-US" altLang="zh-CN" dirty="0" smtClean="0"/>
              <a:t>Challenges</a:t>
            </a:r>
            <a:endParaRPr lang="zh-CN" altLang="en-US" dirty="0"/>
          </a:p>
        </p:txBody>
      </p:sp>
      <p:sp>
        <p:nvSpPr>
          <p:cNvPr id="3" name="灯片编号占位符 2"/>
          <p:cNvSpPr>
            <a:spLocks noGrp="1"/>
          </p:cNvSpPr>
          <p:nvPr>
            <p:ph type="sldNum" sz="quarter" idx="11"/>
          </p:nvPr>
        </p:nvSpPr>
        <p:spPr/>
        <p:txBody>
          <a:bodyPr/>
          <a:lstStyle/>
          <a:p>
            <a:pPr>
              <a:defRPr/>
            </a:pPr>
            <a:r>
              <a:rPr lang="en-US" smtClean="0">
                <a:solidFill>
                  <a:srgbClr val="000000"/>
                </a:solidFill>
              </a:rPr>
              <a:t>[</a:t>
            </a:r>
            <a:fld id="{76C16D65-260D-406F-A2BF-AB769FEB7B8A}" type="slidenum">
              <a:rPr lang="en-US" smtClean="0">
                <a:solidFill>
                  <a:srgbClr val="000000"/>
                </a:solidFill>
              </a:rPr>
              <a:pPr>
                <a:defRPr/>
              </a:pPr>
              <a:t>33</a:t>
            </a:fld>
            <a:r>
              <a:rPr lang="en-US" smtClean="0">
                <a:solidFill>
                  <a:srgbClr val="000000"/>
                </a:solidFill>
              </a:rPr>
              <a:t>]</a:t>
            </a:r>
            <a:endParaRPr lang="en-US" dirty="0">
              <a:solidFill>
                <a:srgbClr val="000000"/>
              </a:solidFill>
            </a:endParaRPr>
          </a:p>
        </p:txBody>
      </p:sp>
    </p:spTree>
    <p:extLst>
      <p:ext uri="{BB962C8B-B14F-4D97-AF65-F5344CB8AC3E}">
        <p14:creationId xmlns:p14="http://schemas.microsoft.com/office/powerpoint/2010/main" xmlns="" val="2104397477"/>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标题 1"/>
          <p:cNvSpPr>
            <a:spLocks noGrp="1"/>
          </p:cNvSpPr>
          <p:nvPr>
            <p:ph type="title"/>
          </p:nvPr>
        </p:nvSpPr>
        <p:spPr/>
        <p:txBody>
          <a:bodyPr/>
          <a:lstStyle/>
          <a:p>
            <a:pPr eaLnBrk="1" hangingPunct="1"/>
            <a:r>
              <a:rPr lang="en-US" altLang="zh-CN" b="1" dirty="0" smtClean="0">
                <a:solidFill>
                  <a:srgbClr val="0070C0"/>
                </a:solidFill>
                <a:latin typeface="Cambria" panose="02040503050406030204" pitchFamily="18" charset="0"/>
              </a:rPr>
              <a:t>Outline</a:t>
            </a:r>
            <a:endParaRPr lang="zh-CN" altLang="en-US" b="1" dirty="0" smtClean="0">
              <a:solidFill>
                <a:srgbClr val="0070C0"/>
              </a:solidFill>
              <a:latin typeface="Cambria" panose="02040503050406030204" pitchFamily="18" charset="0"/>
            </a:endParaRPr>
          </a:p>
        </p:txBody>
      </p:sp>
      <p:sp>
        <p:nvSpPr>
          <p:cNvPr id="3" name="灯片编号占位符 2"/>
          <p:cNvSpPr>
            <a:spLocks noGrp="1"/>
          </p:cNvSpPr>
          <p:nvPr>
            <p:ph type="sldNum" sz="quarter" idx="11"/>
          </p:nvPr>
        </p:nvSpPr>
        <p:spPr/>
        <p:txBody>
          <a:bodyPr/>
          <a:lstStyle/>
          <a:p>
            <a:pPr>
              <a:defRPr/>
            </a:pPr>
            <a:fld id="{A45FD141-6F48-4DB0-8ADD-A9FF19E03ACC}" type="slidenum">
              <a:rPr lang="zh-CN" altLang="en-US" smtClean="0">
                <a:solidFill>
                  <a:prstClr val="black">
                    <a:tint val="75000"/>
                  </a:prstClr>
                </a:solidFill>
              </a:rPr>
              <a:pPr>
                <a:defRPr/>
              </a:pPr>
              <a:t>34</a:t>
            </a:fld>
            <a:endParaRPr lang="zh-CN" altLang="en-US">
              <a:solidFill>
                <a:prstClr val="black">
                  <a:tint val="75000"/>
                </a:prstClr>
              </a:solidFill>
            </a:endParaRPr>
          </a:p>
        </p:txBody>
      </p:sp>
      <p:sp>
        <p:nvSpPr>
          <p:cNvPr id="6" name="Content Placeholder 2"/>
          <p:cNvSpPr txBox="1">
            <a:spLocks/>
          </p:cNvSpPr>
          <p:nvPr/>
        </p:nvSpPr>
        <p:spPr>
          <a:xfrm>
            <a:off x="338400" y="1024350"/>
            <a:ext cx="8348400" cy="4395416"/>
          </a:xfrm>
          <a:prstGeom prst="rect">
            <a:avLst/>
          </a:prstGeom>
        </p:spPr>
        <p:txBody>
          <a:bodyPr/>
          <a:lstStyle/>
          <a:p>
            <a:pPr marL="342900" indent="-342900" fontAlgn="base">
              <a:spcBef>
                <a:spcPct val="20000"/>
              </a:spcBef>
              <a:spcAft>
                <a:spcPct val="0"/>
              </a:spcAft>
              <a:buFont typeface="Arial" charset="0"/>
              <a:buChar char="•"/>
              <a:defRPr/>
            </a:pPr>
            <a:r>
              <a:rPr lang="en-US" altLang="zh-CN" sz="2400" b="1" dirty="0">
                <a:solidFill>
                  <a:srgbClr val="1F497D"/>
                </a:solidFill>
                <a:latin typeface="Cambria" panose="02040503050406030204" pitchFamily="18" charset="0"/>
              </a:rPr>
              <a:t>Introduction of Smart Grid</a:t>
            </a:r>
          </a:p>
          <a:p>
            <a:pPr marL="342900" indent="-342900" fontAlgn="base">
              <a:spcBef>
                <a:spcPct val="20000"/>
              </a:spcBef>
              <a:spcAft>
                <a:spcPct val="0"/>
              </a:spcAft>
              <a:buFont typeface="Arial" charset="0"/>
              <a:buChar char="•"/>
              <a:defRPr/>
            </a:pPr>
            <a:r>
              <a:rPr lang="en-US" altLang="zh-CN" sz="2400" b="1" dirty="0" smtClean="0">
                <a:solidFill>
                  <a:schemeClr val="tx2"/>
                </a:solidFill>
                <a:latin typeface="Cambria" panose="02040503050406030204" pitchFamily="18" charset="0"/>
              </a:rPr>
              <a:t>Major </a:t>
            </a:r>
            <a:r>
              <a:rPr lang="en-US" altLang="zh-CN" sz="2400" b="1" dirty="0">
                <a:solidFill>
                  <a:schemeClr val="tx2"/>
                </a:solidFill>
                <a:latin typeface="Cambria" panose="02040503050406030204" pitchFamily="18" charset="0"/>
              </a:rPr>
              <a:t>topics in Smart Grid (SG)</a:t>
            </a:r>
          </a:p>
          <a:p>
            <a:pPr marL="800100" lvl="1" indent="-342900" fontAlgn="base">
              <a:spcBef>
                <a:spcPct val="20000"/>
              </a:spcBef>
              <a:spcAft>
                <a:spcPct val="0"/>
              </a:spcAft>
              <a:buFont typeface="Wingdings" panose="05000000000000000000" pitchFamily="2" charset="2"/>
              <a:buChar char="Ø"/>
              <a:defRPr/>
            </a:pPr>
            <a:r>
              <a:rPr lang="en-US" altLang="zh-CN" sz="2000" b="1" dirty="0">
                <a:solidFill>
                  <a:schemeClr val="tx2"/>
                </a:solidFill>
                <a:latin typeface="Cambria" panose="02040503050406030204" pitchFamily="18" charset="0"/>
              </a:rPr>
              <a:t>Smart Infrastructure </a:t>
            </a:r>
            <a:r>
              <a:rPr lang="en-US" altLang="zh-CN" sz="2000" b="1" dirty="0" smtClean="0">
                <a:solidFill>
                  <a:schemeClr val="tx2"/>
                </a:solidFill>
                <a:latin typeface="Cambria" panose="02040503050406030204" pitchFamily="18" charset="0"/>
              </a:rPr>
              <a:t>system</a:t>
            </a:r>
          </a:p>
          <a:p>
            <a:pPr marL="1257300" lvl="2" indent="-342900" fontAlgn="base">
              <a:spcBef>
                <a:spcPct val="20000"/>
              </a:spcBef>
              <a:spcAft>
                <a:spcPct val="0"/>
              </a:spcAft>
              <a:buFont typeface="Arial" panose="020B0604020202020204" pitchFamily="34" charset="0"/>
              <a:buChar char="•"/>
              <a:defRPr/>
            </a:pPr>
            <a:r>
              <a:rPr lang="en-US" altLang="zh-CN" sz="2000" b="1" dirty="0">
                <a:solidFill>
                  <a:schemeClr val="tx2"/>
                </a:solidFill>
                <a:latin typeface="Cambria" panose="02040503050406030204" pitchFamily="18" charset="0"/>
              </a:rPr>
              <a:t>Smart energy subsystem</a:t>
            </a:r>
          </a:p>
          <a:p>
            <a:pPr marL="1257300" lvl="2" indent="-342900" fontAlgn="base">
              <a:spcBef>
                <a:spcPct val="20000"/>
              </a:spcBef>
              <a:spcAft>
                <a:spcPct val="0"/>
              </a:spcAft>
              <a:buFont typeface="Arial" panose="020B0604020202020204" pitchFamily="34" charset="0"/>
              <a:buChar char="•"/>
              <a:defRPr/>
            </a:pPr>
            <a:r>
              <a:rPr lang="en-US" altLang="zh-CN" sz="2000" b="1" dirty="0">
                <a:solidFill>
                  <a:schemeClr val="tx2"/>
                </a:solidFill>
                <a:latin typeface="Cambria" panose="02040503050406030204" pitchFamily="18" charset="0"/>
              </a:rPr>
              <a:t>Smart information subsystem</a:t>
            </a:r>
          </a:p>
          <a:p>
            <a:pPr marL="1257300" lvl="2" indent="-342900" fontAlgn="base">
              <a:spcBef>
                <a:spcPct val="20000"/>
              </a:spcBef>
              <a:spcAft>
                <a:spcPct val="0"/>
              </a:spcAft>
              <a:buFont typeface="Arial" panose="020B0604020202020204" pitchFamily="34" charset="0"/>
              <a:buChar char="•"/>
              <a:defRPr/>
            </a:pPr>
            <a:r>
              <a:rPr lang="en-US" altLang="zh-CN" sz="2000" b="1" dirty="0">
                <a:solidFill>
                  <a:schemeClr val="tx2"/>
                </a:solidFill>
                <a:latin typeface="Cambria" panose="02040503050406030204" pitchFamily="18" charset="0"/>
              </a:rPr>
              <a:t>Smart communication </a:t>
            </a:r>
            <a:r>
              <a:rPr lang="en-US" altLang="zh-CN" sz="2000" b="1" dirty="0" smtClean="0">
                <a:solidFill>
                  <a:schemeClr val="tx2"/>
                </a:solidFill>
                <a:latin typeface="Cambria" panose="02040503050406030204" pitchFamily="18" charset="0"/>
              </a:rPr>
              <a:t>subsystem</a:t>
            </a:r>
          </a:p>
          <a:p>
            <a:pPr marL="800100" lvl="1" indent="-342900" fontAlgn="base">
              <a:spcBef>
                <a:spcPct val="20000"/>
              </a:spcBef>
              <a:spcAft>
                <a:spcPct val="0"/>
              </a:spcAft>
              <a:buFont typeface="Wingdings" panose="05000000000000000000" pitchFamily="2" charset="2"/>
              <a:buChar char="Ø"/>
              <a:defRPr/>
            </a:pPr>
            <a:r>
              <a:rPr lang="en-US" altLang="zh-CN" sz="2000" b="1" dirty="0">
                <a:solidFill>
                  <a:srgbClr val="FF0000"/>
                </a:solidFill>
                <a:latin typeface="Cambria" panose="02040503050406030204" pitchFamily="18" charset="0"/>
              </a:rPr>
              <a:t>Smart Management system</a:t>
            </a:r>
          </a:p>
          <a:p>
            <a:pPr marL="800100" lvl="1" indent="-342900" fontAlgn="base">
              <a:spcBef>
                <a:spcPct val="20000"/>
              </a:spcBef>
              <a:spcAft>
                <a:spcPct val="0"/>
              </a:spcAft>
              <a:buFont typeface="Wingdings" panose="05000000000000000000" pitchFamily="2" charset="2"/>
              <a:buChar char="Ø"/>
              <a:defRPr/>
            </a:pPr>
            <a:r>
              <a:rPr lang="en-US" altLang="zh-CN" sz="2000" b="1" dirty="0">
                <a:solidFill>
                  <a:schemeClr val="tx2"/>
                </a:solidFill>
                <a:latin typeface="Cambria" panose="02040503050406030204" pitchFamily="18" charset="0"/>
              </a:rPr>
              <a:t>Smart protection system</a:t>
            </a:r>
          </a:p>
          <a:p>
            <a:pPr marL="342900" indent="-342900" fontAlgn="base">
              <a:spcBef>
                <a:spcPct val="20000"/>
              </a:spcBef>
              <a:spcAft>
                <a:spcPct val="0"/>
              </a:spcAft>
              <a:buFont typeface="Arial" charset="0"/>
              <a:buChar char="•"/>
            </a:pPr>
            <a:r>
              <a:rPr lang="en-US" altLang="zh-CN" sz="2400" b="1" dirty="0" smtClean="0">
                <a:solidFill>
                  <a:srgbClr val="1F497D"/>
                </a:solidFill>
                <a:latin typeface="Cambria" panose="02040503050406030204" pitchFamily="18" charset="0"/>
              </a:rPr>
              <a:t>Research </a:t>
            </a:r>
            <a:r>
              <a:rPr lang="en-US" altLang="zh-CN" sz="2400" b="1" dirty="0">
                <a:solidFill>
                  <a:srgbClr val="1F497D"/>
                </a:solidFill>
                <a:latin typeface="Cambria" panose="02040503050406030204" pitchFamily="18" charset="0"/>
              </a:rPr>
              <a:t>t</a:t>
            </a:r>
            <a:r>
              <a:rPr lang="en-US" altLang="zh-CN" sz="2400" b="1" dirty="0" smtClean="0">
                <a:solidFill>
                  <a:srgbClr val="1F497D"/>
                </a:solidFill>
                <a:latin typeface="Cambria" panose="02040503050406030204" pitchFamily="18" charset="0"/>
              </a:rPr>
              <a:t>opic examples</a:t>
            </a:r>
          </a:p>
          <a:p>
            <a:pPr marL="800100" lvl="1" indent="-342900" fontAlgn="base">
              <a:spcBef>
                <a:spcPct val="20000"/>
              </a:spcBef>
              <a:spcAft>
                <a:spcPct val="0"/>
              </a:spcAft>
              <a:buFont typeface="Wingdings" panose="05000000000000000000" pitchFamily="2" charset="2"/>
              <a:buChar char="Ø"/>
              <a:defRPr/>
            </a:pPr>
            <a:r>
              <a:rPr lang="en-US" altLang="zh-CN" sz="2000" b="1" dirty="0">
                <a:solidFill>
                  <a:srgbClr val="1F497D"/>
                </a:solidFill>
                <a:latin typeface="Cambria" panose="02040503050406030204" pitchFamily="18" charset="0"/>
              </a:rPr>
              <a:t>Bad Data Injection Attack and Defense</a:t>
            </a:r>
          </a:p>
          <a:p>
            <a:pPr marL="800100" lvl="1" indent="-342900" fontAlgn="base">
              <a:spcBef>
                <a:spcPct val="20000"/>
              </a:spcBef>
              <a:spcAft>
                <a:spcPct val="0"/>
              </a:spcAft>
              <a:buFont typeface="Wingdings" panose="05000000000000000000" pitchFamily="2" charset="2"/>
              <a:buChar char="Ø"/>
              <a:defRPr/>
            </a:pPr>
            <a:r>
              <a:rPr lang="en-US" altLang="zh-CN" sz="2000" b="1" dirty="0">
                <a:solidFill>
                  <a:srgbClr val="1F497D"/>
                </a:solidFill>
                <a:latin typeface="Cambria" panose="02040503050406030204" pitchFamily="18" charset="0"/>
              </a:rPr>
              <a:t>Demand Side </a:t>
            </a:r>
            <a:r>
              <a:rPr lang="en-US" altLang="zh-CN" sz="2000" b="1" dirty="0" smtClean="0">
                <a:solidFill>
                  <a:srgbClr val="1F497D"/>
                </a:solidFill>
                <a:latin typeface="Cambria" panose="02040503050406030204" pitchFamily="18" charset="0"/>
              </a:rPr>
              <a:t>Management</a:t>
            </a:r>
          </a:p>
          <a:p>
            <a:pPr marL="800100" lvl="1" indent="-342900" fontAlgn="base">
              <a:spcBef>
                <a:spcPct val="20000"/>
              </a:spcBef>
              <a:spcAft>
                <a:spcPct val="0"/>
              </a:spcAft>
              <a:buFont typeface="Wingdings" panose="05000000000000000000" pitchFamily="2" charset="2"/>
              <a:buChar char="Ø"/>
              <a:defRPr/>
            </a:pPr>
            <a:r>
              <a:rPr lang="en-US" altLang="zh-CN" sz="2000" b="1" dirty="0" smtClean="0">
                <a:solidFill>
                  <a:srgbClr val="1F497D"/>
                </a:solidFill>
                <a:latin typeface="Cambria" panose="02040503050406030204" pitchFamily="18" charset="0"/>
              </a:rPr>
              <a:t>PHEV, renewable energy, </a:t>
            </a:r>
            <a:r>
              <a:rPr lang="en-US" altLang="zh-CN" sz="2000" b="1" dirty="0" err="1" smtClean="0">
                <a:solidFill>
                  <a:srgbClr val="1F497D"/>
                </a:solidFill>
                <a:latin typeface="Cambria" panose="02040503050406030204" pitchFamily="18" charset="0"/>
              </a:rPr>
              <a:t>microgrid</a:t>
            </a:r>
            <a:r>
              <a:rPr lang="en-US" altLang="zh-CN" sz="2000" b="1" dirty="0" smtClean="0">
                <a:solidFill>
                  <a:srgbClr val="1F497D"/>
                </a:solidFill>
                <a:latin typeface="Cambria" panose="02040503050406030204" pitchFamily="18" charset="0"/>
              </a:rPr>
              <a:t>, big data, assess management,  communication effects, etc.</a:t>
            </a:r>
            <a:endParaRPr lang="en-US" altLang="zh-CN" sz="2000" b="1" dirty="0">
              <a:solidFill>
                <a:srgbClr val="1F497D"/>
              </a:solidFill>
              <a:latin typeface="Cambria" panose="02040503050406030204" pitchFamily="18" charset="0"/>
            </a:endParaRPr>
          </a:p>
          <a:p>
            <a:pPr marL="342900" indent="-342900" fontAlgn="base">
              <a:spcBef>
                <a:spcPct val="20000"/>
              </a:spcBef>
              <a:spcAft>
                <a:spcPct val="0"/>
              </a:spcAft>
              <a:buFont typeface="Arial" charset="0"/>
              <a:buChar char="•"/>
              <a:defRPr/>
            </a:pPr>
            <a:r>
              <a:rPr lang="en-US" altLang="zh-CN" sz="2400" b="1" dirty="0" smtClean="0">
                <a:solidFill>
                  <a:srgbClr val="1F497D"/>
                </a:solidFill>
                <a:latin typeface="Cambria" panose="02040503050406030204" pitchFamily="18" charset="0"/>
              </a:rPr>
              <a:t>Conclusion</a:t>
            </a:r>
          </a:p>
          <a:p>
            <a:pPr marL="742950" lvl="1" indent="-285750" fontAlgn="base">
              <a:spcBef>
                <a:spcPct val="20000"/>
              </a:spcBef>
              <a:spcAft>
                <a:spcPct val="0"/>
              </a:spcAft>
              <a:buFont typeface="Arial" charset="0"/>
              <a:buChar char="–"/>
              <a:defRPr/>
            </a:pPr>
            <a:endParaRPr lang="en-US" altLang="zh-CN" sz="2800" dirty="0" smtClean="0">
              <a:solidFill>
                <a:prstClr val="black"/>
              </a:solidFill>
            </a:endParaRPr>
          </a:p>
        </p:txBody>
      </p:sp>
    </p:spTree>
    <p:extLst>
      <p:ext uri="{BB962C8B-B14F-4D97-AF65-F5344CB8AC3E}">
        <p14:creationId xmlns:p14="http://schemas.microsoft.com/office/powerpoint/2010/main" xmlns="" val="787792505"/>
      </p:ext>
    </p:extLst>
  </p:cSld>
  <p:clrMapOvr>
    <a:masterClrMapping/>
  </p:clrMapOvr>
  <p:transition advTm="22012"/>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标题 1"/>
          <p:cNvSpPr txBox="1">
            <a:spLocks/>
          </p:cNvSpPr>
          <p:nvPr/>
        </p:nvSpPr>
        <p:spPr bwMode="auto">
          <a:xfrm>
            <a:off x="381000" y="333375"/>
            <a:ext cx="8305800" cy="581025"/>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ctr" rtl="0" eaLnBrk="0" fontAlgn="base" hangingPunct="0">
              <a:lnSpc>
                <a:spcPct val="85000"/>
              </a:lnSpc>
              <a:spcBef>
                <a:spcPct val="0"/>
              </a:spcBef>
              <a:spcAft>
                <a:spcPct val="0"/>
              </a:spcAft>
              <a:defRPr sz="3200" b="1" i="1">
                <a:solidFill>
                  <a:srgbClr val="0070C0"/>
                </a:solidFill>
                <a:effectLst>
                  <a:outerShdw blurRad="38100" dist="38100" dir="2700000" algn="tl">
                    <a:srgbClr val="C0C0C0"/>
                  </a:outerShdw>
                </a:effectLst>
                <a:latin typeface="Cambria" panose="02040503050406030204" pitchFamily="18" charset="0"/>
                <a:ea typeface="ＭＳ Ｐゴシック" charset="0"/>
                <a:cs typeface="Cambria" panose="02040503050406030204" pitchFamily="18" charset="0"/>
              </a:defRPr>
            </a:lvl1pPr>
            <a:lvl2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2pPr>
            <a:lvl3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3pPr>
            <a:lvl4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4pPr>
            <a:lvl5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5pPr>
            <a:lvl6pPr marL="4572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6pPr>
            <a:lvl7pPr marL="9144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7pPr>
            <a:lvl8pPr marL="13716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8pPr>
            <a:lvl9pPr marL="18288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9pPr>
          </a:lstStyle>
          <a:p>
            <a:pPr eaLnBrk="1" hangingPunct="1"/>
            <a:r>
              <a:rPr lang="en-US" altLang="zh-CN" dirty="0">
                <a:ea typeface="MS PGothic" pitchFamily="34" charset="-128"/>
              </a:rPr>
              <a:t>Smart Management </a:t>
            </a:r>
            <a:r>
              <a:rPr lang="en-US" altLang="zh-CN" dirty="0" smtClean="0">
                <a:ea typeface="MS PGothic" pitchFamily="34" charset="-128"/>
              </a:rPr>
              <a:t>System</a:t>
            </a:r>
            <a:endParaRPr lang="zh-CN" altLang="en-US" kern="0" dirty="0" smtClean="0"/>
          </a:p>
        </p:txBody>
      </p:sp>
      <p:sp>
        <p:nvSpPr>
          <p:cNvPr id="45058" name="Content Placeholder 2"/>
          <p:cNvSpPr>
            <a:spLocks noGrp="1"/>
          </p:cNvSpPr>
          <p:nvPr>
            <p:ph sz="quarter" idx="4294967295"/>
          </p:nvPr>
        </p:nvSpPr>
        <p:spPr>
          <a:xfrm>
            <a:off x="338400" y="1260000"/>
            <a:ext cx="8348400" cy="5043488"/>
          </a:xfrm>
          <a:prstGeom prst="rect">
            <a:avLst/>
          </a:prstGeom>
        </p:spPr>
        <p:txBody>
          <a:bodyPr/>
          <a:lstStyle/>
          <a:p>
            <a:pPr eaLnBrk="1" hangingPunct="1"/>
            <a:r>
              <a:rPr lang="en-US" altLang="zh-CN" dirty="0">
                <a:latin typeface="Calibri" panose="020F0502020204030204" pitchFamily="34" charset="0"/>
                <a:ea typeface="MS PGothic" charset="0"/>
              </a:rPr>
              <a:t>SG two-way flow of power and data are lay the foundation for realizing various function and management objectives </a:t>
            </a:r>
          </a:p>
          <a:p>
            <a:pPr lvl="1" eaLnBrk="1" hangingPunct="1">
              <a:buFont typeface="Wingdings" charset="0"/>
              <a:buChar char="§"/>
            </a:pPr>
            <a:r>
              <a:rPr lang="en-US" altLang="zh-CN" sz="2000" dirty="0">
                <a:latin typeface="Calibri" panose="020F0502020204030204" pitchFamily="34" charset="0"/>
                <a:ea typeface="MS PGothic" charset="0"/>
              </a:rPr>
              <a:t>Energy efficiency improvement, operation cost reduction, demand and supply balance, emission control, and utility maximization</a:t>
            </a:r>
          </a:p>
        </p:txBody>
      </p:sp>
      <p:pic>
        <p:nvPicPr>
          <p:cNvPr id="4506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002060" y="2918938"/>
            <a:ext cx="3581400" cy="161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5061"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03545" y="2918938"/>
            <a:ext cx="3657600" cy="2778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5062" name="Picture 4" descr="C:\Users\admin\AppData\Local\Microsoft\Windows\Temporary Internet Files\Content.IE5\VM6R398Z\MC900287349[1].wmf"/>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623050" y="4617801"/>
            <a:ext cx="2063750" cy="177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오른쪽 화살표 7"/>
          <p:cNvSpPr>
            <a:spLocks noChangeArrowheads="1"/>
          </p:cNvSpPr>
          <p:nvPr/>
        </p:nvSpPr>
        <p:spPr bwMode="auto">
          <a:xfrm>
            <a:off x="4593920" y="2918938"/>
            <a:ext cx="304800" cy="206375"/>
          </a:xfrm>
          <a:prstGeom prst="rightArrow">
            <a:avLst>
              <a:gd name="adj1" fmla="val 50000"/>
              <a:gd name="adj2" fmla="val 50003"/>
            </a:avLst>
          </a:prstGeom>
          <a:gradFill rotWithShape="1">
            <a:gsLst>
              <a:gs pos="0">
                <a:srgbClr val="3F73B9"/>
              </a:gs>
              <a:gs pos="100000">
                <a:srgbClr val="347FD8"/>
              </a:gs>
            </a:gsLst>
            <a:lin ang="16200000"/>
          </a:gradFill>
          <a:ln w="12700">
            <a:solidFill>
              <a:srgbClr val="4A7EBB"/>
            </a:solidFill>
            <a:miter lim="800000"/>
            <a:headEnd/>
            <a:tailEnd/>
          </a:ln>
          <a:effectLst>
            <a:outerShdw blurRad="63500" dist="25400" dir="6599969" sx="100999" sy="100999" rotWithShape="0">
              <a:srgbClr val="000000">
                <a:alpha val="75000"/>
              </a:srgbClr>
            </a:outerShdw>
          </a:effectLst>
        </p:spPr>
        <p:txBody>
          <a:bodyPr anchor="ctr"/>
          <a:lstStyle/>
          <a:p>
            <a:pPr algn="ctr">
              <a:defRPr/>
            </a:pPr>
            <a:endParaRPr lang="zh-CN" altLang="en-US">
              <a:solidFill>
                <a:srgbClr val="FFFFFF"/>
              </a:solidFill>
            </a:endParaRPr>
          </a:p>
        </p:txBody>
      </p:sp>
      <p:sp>
        <p:nvSpPr>
          <p:cNvPr id="5" name="灯片编号占位符 4"/>
          <p:cNvSpPr>
            <a:spLocks noGrp="1"/>
          </p:cNvSpPr>
          <p:nvPr>
            <p:ph type="sldNum" sz="quarter" idx="11"/>
          </p:nvPr>
        </p:nvSpPr>
        <p:spPr/>
        <p:txBody>
          <a:bodyPr/>
          <a:lstStyle/>
          <a:p>
            <a:pPr>
              <a:defRPr/>
            </a:pPr>
            <a:r>
              <a:rPr lang="en-US" smtClean="0">
                <a:solidFill>
                  <a:srgbClr val="000000"/>
                </a:solidFill>
              </a:rPr>
              <a:t>[</a:t>
            </a:r>
            <a:fld id="{76C16D65-260D-406F-A2BF-AB769FEB7B8A}" type="slidenum">
              <a:rPr lang="en-US" smtClean="0">
                <a:solidFill>
                  <a:srgbClr val="000000"/>
                </a:solidFill>
              </a:rPr>
              <a:pPr>
                <a:defRPr/>
              </a:pPr>
              <a:t>35</a:t>
            </a:fld>
            <a:r>
              <a:rPr lang="en-US" smtClean="0">
                <a:solidFill>
                  <a:srgbClr val="000000"/>
                </a:solidFill>
              </a:rPr>
              <a:t>]</a:t>
            </a:r>
            <a:endParaRPr lang="en-US" dirty="0">
              <a:solidFill>
                <a:srgbClr val="000000"/>
              </a:solidFill>
            </a:endParaRPr>
          </a:p>
        </p:txBody>
      </p:sp>
    </p:spTree>
    <p:extLst>
      <p:ext uri="{BB962C8B-B14F-4D97-AF65-F5344CB8AC3E}">
        <p14:creationId xmlns:p14="http://schemas.microsoft.com/office/powerpoint/2010/main" xmlns="" val="3272444018"/>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txBox="1">
            <a:spLocks/>
          </p:cNvSpPr>
          <p:nvPr/>
        </p:nvSpPr>
        <p:spPr bwMode="auto">
          <a:xfrm>
            <a:off x="381000" y="333375"/>
            <a:ext cx="8305800" cy="581025"/>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ctr" rtl="0" eaLnBrk="0" fontAlgn="base" hangingPunct="0">
              <a:lnSpc>
                <a:spcPct val="85000"/>
              </a:lnSpc>
              <a:spcBef>
                <a:spcPct val="0"/>
              </a:spcBef>
              <a:spcAft>
                <a:spcPct val="0"/>
              </a:spcAft>
              <a:defRPr sz="3200" b="1" i="1">
                <a:solidFill>
                  <a:srgbClr val="0070C0"/>
                </a:solidFill>
                <a:effectLst>
                  <a:outerShdw blurRad="38100" dist="38100" dir="2700000" algn="tl">
                    <a:srgbClr val="C0C0C0"/>
                  </a:outerShdw>
                </a:effectLst>
                <a:latin typeface="Cambria" panose="02040503050406030204" pitchFamily="18" charset="0"/>
                <a:ea typeface="ＭＳ Ｐゴシック" charset="0"/>
                <a:cs typeface="Cambria" panose="02040503050406030204" pitchFamily="18" charset="0"/>
              </a:defRPr>
            </a:lvl1pPr>
            <a:lvl2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2pPr>
            <a:lvl3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3pPr>
            <a:lvl4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4pPr>
            <a:lvl5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5pPr>
            <a:lvl6pPr marL="4572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6pPr>
            <a:lvl7pPr marL="9144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7pPr>
            <a:lvl8pPr marL="13716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8pPr>
            <a:lvl9pPr marL="18288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9pPr>
          </a:lstStyle>
          <a:p>
            <a:pPr eaLnBrk="1" hangingPunct="1"/>
            <a:r>
              <a:rPr lang="en-US" altLang="zh-CN" dirty="0">
                <a:ea typeface="MS PGothic" charset="0"/>
                <a:cs typeface="MS PGothic" charset="0"/>
              </a:rPr>
              <a:t>Energy efficiency &amp; Demand Profile improvement </a:t>
            </a:r>
            <a:r>
              <a:rPr lang="en-US" altLang="zh-CN" sz="2000" dirty="0">
                <a:ea typeface="MS PGothic" charset="0"/>
                <a:cs typeface="MS PGothic" charset="0"/>
              </a:rPr>
              <a:t>of Management Objectives </a:t>
            </a:r>
            <a:endParaRPr lang="zh-CN" altLang="en-US" sz="2000" kern="0" dirty="0" smtClean="0"/>
          </a:p>
        </p:txBody>
      </p:sp>
      <p:sp>
        <p:nvSpPr>
          <p:cNvPr id="3" name="Content Placeholder 2"/>
          <p:cNvSpPr>
            <a:spLocks noGrp="1"/>
          </p:cNvSpPr>
          <p:nvPr>
            <p:ph sz="quarter" idx="4294967295"/>
          </p:nvPr>
        </p:nvSpPr>
        <p:spPr>
          <a:xfrm>
            <a:off x="338400" y="1260000"/>
            <a:ext cx="8348400" cy="5043488"/>
          </a:xfrm>
          <a:prstGeom prst="rect">
            <a:avLst/>
          </a:prstGeom>
        </p:spPr>
        <p:txBody>
          <a:bodyPr rtlCol="0">
            <a:normAutofit/>
          </a:bodyPr>
          <a:lstStyle/>
          <a:p>
            <a:pPr eaLnBrk="1" fontAlgn="auto" hangingPunct="1">
              <a:spcAft>
                <a:spcPts val="0"/>
              </a:spcAft>
              <a:buClr>
                <a:schemeClr val="bg1">
                  <a:lumMod val="65000"/>
                </a:schemeClr>
              </a:buClr>
              <a:buFont typeface="Wingdings" pitchFamily="2" charset="2"/>
              <a:buChar char="v"/>
              <a:defRPr/>
            </a:pPr>
            <a:r>
              <a:rPr lang="en-US" b="1" dirty="0" smtClean="0">
                <a:solidFill>
                  <a:schemeClr val="tx1">
                    <a:lumMod val="85000"/>
                    <a:lumOff val="15000"/>
                  </a:schemeClr>
                </a:solidFill>
                <a:latin typeface="Calibri" panose="020F0502020204030204" pitchFamily="34" charset="0"/>
                <a:ea typeface="+mn-ea"/>
                <a:cs typeface="+mn-cs"/>
              </a:rPr>
              <a:t>Demand profile shaping:</a:t>
            </a:r>
          </a:p>
          <a:p>
            <a:pPr lvl="1" eaLnBrk="1" fontAlgn="auto" hangingPunct="1">
              <a:spcAft>
                <a:spcPts val="0"/>
              </a:spcAft>
              <a:buClr>
                <a:schemeClr val="tx1">
                  <a:lumMod val="75000"/>
                  <a:lumOff val="25000"/>
                </a:schemeClr>
              </a:buClr>
              <a:defRPr/>
            </a:pPr>
            <a:r>
              <a:rPr lang="en-US" sz="2000" dirty="0" smtClean="0">
                <a:solidFill>
                  <a:schemeClr val="tx1">
                    <a:lumMod val="85000"/>
                    <a:lumOff val="15000"/>
                  </a:schemeClr>
                </a:solidFill>
                <a:latin typeface="Calibri" panose="020F0502020204030204" pitchFamily="34" charset="0"/>
                <a:ea typeface="+mn-ea"/>
                <a:cs typeface="+mn-cs"/>
              </a:rPr>
              <a:t>help match demand to available supply in order to reshape a demand profile  to smoothed one, or reduce the peak-to-average ratio or peak demand of the total energy demand.</a:t>
            </a:r>
          </a:p>
          <a:p>
            <a:pPr lvl="2" eaLnBrk="1" fontAlgn="auto" hangingPunct="1">
              <a:spcAft>
                <a:spcPts val="0"/>
              </a:spcAft>
              <a:buClr>
                <a:schemeClr val="bg1">
                  <a:lumMod val="65000"/>
                </a:schemeClr>
              </a:buClr>
              <a:buFont typeface="Wingdings" pitchFamily="2" charset="2"/>
              <a:buChar char="§"/>
              <a:defRPr/>
            </a:pPr>
            <a:r>
              <a:rPr lang="en-US" dirty="0" smtClean="0">
                <a:solidFill>
                  <a:schemeClr val="tx1">
                    <a:lumMod val="85000"/>
                    <a:lumOff val="15000"/>
                  </a:schemeClr>
                </a:solidFill>
                <a:latin typeface="Calibri" panose="020F0502020204030204" pitchFamily="34" charset="0"/>
                <a:ea typeface="+mn-ea"/>
                <a:cs typeface="+mn-cs"/>
              </a:rPr>
              <a:t>shifting (network congestion game), scheduling (dynamic programming), or reducing demand  (dynamic pricing scheme)</a:t>
            </a:r>
          </a:p>
          <a:p>
            <a:pPr eaLnBrk="1" fontAlgn="auto" hangingPunct="1">
              <a:spcAft>
                <a:spcPts val="0"/>
              </a:spcAft>
              <a:buClr>
                <a:schemeClr val="bg1">
                  <a:lumMod val="65000"/>
                </a:schemeClr>
              </a:buClr>
              <a:buFont typeface="Wingdings" pitchFamily="2" charset="2"/>
              <a:buChar char="v"/>
              <a:defRPr/>
            </a:pPr>
            <a:r>
              <a:rPr lang="en-US" b="1" dirty="0" smtClean="0">
                <a:solidFill>
                  <a:schemeClr val="tx1">
                    <a:lumMod val="85000"/>
                    <a:lumOff val="15000"/>
                  </a:schemeClr>
                </a:solidFill>
                <a:latin typeface="Calibri" panose="020F0502020204030204" pitchFamily="34" charset="0"/>
                <a:ea typeface="+mn-ea"/>
                <a:cs typeface="+mn-cs"/>
              </a:rPr>
              <a:t>Energy loss minimization:</a:t>
            </a:r>
          </a:p>
          <a:p>
            <a:pPr lvl="1" eaLnBrk="1" fontAlgn="auto" hangingPunct="1">
              <a:spcAft>
                <a:spcPts val="0"/>
              </a:spcAft>
              <a:buClr>
                <a:schemeClr val="tx1">
                  <a:lumMod val="75000"/>
                  <a:lumOff val="25000"/>
                </a:schemeClr>
              </a:buClr>
              <a:defRPr/>
            </a:pPr>
            <a:r>
              <a:rPr lang="en-US" sz="2000" dirty="0" smtClean="0">
                <a:solidFill>
                  <a:schemeClr val="tx1">
                    <a:lumMod val="85000"/>
                    <a:lumOff val="15000"/>
                  </a:schemeClr>
                </a:solidFill>
                <a:latin typeface="Calibri" panose="020F0502020204030204" pitchFamily="34" charset="0"/>
                <a:ea typeface="+mn-ea"/>
                <a:cs typeface="+mn-cs"/>
              </a:rPr>
              <a:t>DGs now are integrated in SG, it is more complicated.</a:t>
            </a:r>
          </a:p>
          <a:p>
            <a:pPr lvl="1" eaLnBrk="1" fontAlgn="auto" hangingPunct="1">
              <a:spcAft>
                <a:spcPts val="0"/>
              </a:spcAft>
              <a:buClr>
                <a:schemeClr val="tx1">
                  <a:lumMod val="75000"/>
                  <a:lumOff val="25000"/>
                </a:schemeClr>
              </a:buClr>
              <a:defRPr/>
            </a:pPr>
            <a:r>
              <a:rPr lang="en-US" sz="2000" dirty="0" smtClean="0">
                <a:solidFill>
                  <a:schemeClr val="tx1">
                    <a:lumMod val="85000"/>
                    <a:lumOff val="15000"/>
                  </a:schemeClr>
                </a:solidFill>
                <a:latin typeface="Calibri" panose="020F0502020204030204" pitchFamily="34" charset="0"/>
                <a:ea typeface="+mn-ea"/>
                <a:cs typeface="+mn-cs"/>
              </a:rPr>
              <a:t>Decentralized optimization algorithm, the optimal mix of statistically-modeled renewable sources</a:t>
            </a:r>
          </a:p>
          <a:p>
            <a:pPr eaLnBrk="1" fontAlgn="auto" hangingPunct="1">
              <a:spcAft>
                <a:spcPts val="0"/>
              </a:spcAft>
              <a:buClr>
                <a:schemeClr val="bg1">
                  <a:lumMod val="65000"/>
                </a:schemeClr>
              </a:buClr>
              <a:buFont typeface="Wingdings" pitchFamily="2" charset="2"/>
              <a:buChar char="v"/>
              <a:defRPr/>
            </a:pPr>
            <a:r>
              <a:rPr lang="en-US" dirty="0" smtClean="0">
                <a:solidFill>
                  <a:schemeClr val="tx1">
                    <a:lumMod val="85000"/>
                    <a:lumOff val="15000"/>
                  </a:schemeClr>
                </a:solidFill>
                <a:latin typeface="Calibri" panose="020F0502020204030204" pitchFamily="34" charset="0"/>
                <a:ea typeface="+mn-ea"/>
                <a:cs typeface="+mn-cs"/>
              </a:rPr>
              <a:t>Reduce overall plant and capital cost , increase the system reliability (reduce probability for brownouts and blackouts)</a:t>
            </a:r>
            <a:endParaRPr lang="en-US" dirty="0">
              <a:solidFill>
                <a:schemeClr val="tx1">
                  <a:lumMod val="85000"/>
                  <a:lumOff val="15000"/>
                </a:schemeClr>
              </a:solidFill>
              <a:latin typeface="Calibri" panose="020F0502020204030204" pitchFamily="34" charset="0"/>
              <a:ea typeface="+mn-ea"/>
              <a:cs typeface="+mn-cs"/>
            </a:endParaRPr>
          </a:p>
        </p:txBody>
      </p:sp>
      <p:sp>
        <p:nvSpPr>
          <p:cNvPr id="2" name="灯片编号占位符 1"/>
          <p:cNvSpPr>
            <a:spLocks noGrp="1"/>
          </p:cNvSpPr>
          <p:nvPr>
            <p:ph type="sldNum" sz="quarter" idx="11"/>
          </p:nvPr>
        </p:nvSpPr>
        <p:spPr/>
        <p:txBody>
          <a:bodyPr/>
          <a:lstStyle/>
          <a:p>
            <a:pPr>
              <a:defRPr/>
            </a:pPr>
            <a:r>
              <a:rPr lang="en-US" smtClean="0">
                <a:solidFill>
                  <a:srgbClr val="000000"/>
                </a:solidFill>
              </a:rPr>
              <a:t>[</a:t>
            </a:r>
            <a:fld id="{76C16D65-260D-406F-A2BF-AB769FEB7B8A}" type="slidenum">
              <a:rPr lang="en-US" smtClean="0">
                <a:solidFill>
                  <a:srgbClr val="000000"/>
                </a:solidFill>
              </a:rPr>
              <a:pPr>
                <a:defRPr/>
              </a:pPr>
              <a:t>36</a:t>
            </a:fld>
            <a:r>
              <a:rPr lang="en-US" smtClean="0">
                <a:solidFill>
                  <a:srgbClr val="000000"/>
                </a:solidFill>
              </a:rPr>
              <a:t>]</a:t>
            </a:r>
            <a:endParaRPr lang="en-US" dirty="0">
              <a:solidFill>
                <a:srgbClr val="000000"/>
              </a:solidFill>
            </a:endParaRPr>
          </a:p>
        </p:txBody>
      </p:sp>
    </p:spTree>
    <p:extLst>
      <p:ext uri="{BB962C8B-B14F-4D97-AF65-F5344CB8AC3E}">
        <p14:creationId xmlns:p14="http://schemas.microsoft.com/office/powerpoint/2010/main" xmlns="" val="206623554"/>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txBox="1">
            <a:spLocks/>
          </p:cNvSpPr>
          <p:nvPr/>
        </p:nvSpPr>
        <p:spPr bwMode="auto">
          <a:xfrm>
            <a:off x="381000" y="333375"/>
            <a:ext cx="8305800" cy="581025"/>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ctr" rtl="0" eaLnBrk="0" fontAlgn="base" hangingPunct="0">
              <a:lnSpc>
                <a:spcPct val="85000"/>
              </a:lnSpc>
              <a:spcBef>
                <a:spcPct val="0"/>
              </a:spcBef>
              <a:spcAft>
                <a:spcPct val="0"/>
              </a:spcAft>
              <a:defRPr sz="3200" b="1" i="1">
                <a:solidFill>
                  <a:srgbClr val="0070C0"/>
                </a:solidFill>
                <a:effectLst>
                  <a:outerShdw blurRad="38100" dist="38100" dir="2700000" algn="tl">
                    <a:srgbClr val="C0C0C0"/>
                  </a:outerShdw>
                </a:effectLst>
                <a:latin typeface="Cambria" panose="02040503050406030204" pitchFamily="18" charset="0"/>
                <a:ea typeface="ＭＳ Ｐゴシック" charset="0"/>
                <a:cs typeface="Cambria" panose="02040503050406030204" pitchFamily="18" charset="0"/>
              </a:defRPr>
            </a:lvl1pPr>
            <a:lvl2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2pPr>
            <a:lvl3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3pPr>
            <a:lvl4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4pPr>
            <a:lvl5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5pPr>
            <a:lvl6pPr marL="4572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6pPr>
            <a:lvl7pPr marL="9144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7pPr>
            <a:lvl8pPr marL="13716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8pPr>
            <a:lvl9pPr marL="18288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9pPr>
          </a:lstStyle>
          <a:p>
            <a:pPr eaLnBrk="1" hangingPunct="1"/>
            <a:r>
              <a:rPr lang="en-US" altLang="zh-CN" dirty="0">
                <a:ea typeface="MS PGothic" pitchFamily="34" charset="-128"/>
              </a:rPr>
              <a:t>Utility &amp; Cost Optimization and Price Stabilization </a:t>
            </a:r>
            <a:r>
              <a:rPr lang="en-US" altLang="zh-CN" sz="2000" dirty="0">
                <a:ea typeface="MS PGothic" pitchFamily="34" charset="-128"/>
              </a:rPr>
              <a:t>of Management Objectives </a:t>
            </a:r>
            <a:endParaRPr lang="zh-CN" altLang="en-US" kern="0" dirty="0" smtClean="0"/>
          </a:p>
        </p:txBody>
      </p:sp>
      <p:sp>
        <p:nvSpPr>
          <p:cNvPr id="48130" name="Content Placeholder 2"/>
          <p:cNvSpPr>
            <a:spLocks noGrp="1"/>
          </p:cNvSpPr>
          <p:nvPr>
            <p:ph sz="quarter" idx="4294967295"/>
          </p:nvPr>
        </p:nvSpPr>
        <p:spPr>
          <a:xfrm>
            <a:off x="338400" y="1260000"/>
            <a:ext cx="8348400" cy="5334000"/>
          </a:xfrm>
          <a:prstGeom prst="rect">
            <a:avLst/>
          </a:prstGeom>
        </p:spPr>
        <p:txBody>
          <a:bodyPr/>
          <a:lstStyle/>
          <a:p>
            <a:pPr eaLnBrk="1" hangingPunct="1">
              <a:lnSpc>
                <a:spcPct val="90000"/>
              </a:lnSpc>
            </a:pPr>
            <a:r>
              <a:rPr lang="en-US" altLang="zh-CN" dirty="0">
                <a:latin typeface="Calibri" panose="020F0502020204030204" pitchFamily="34" charset="0"/>
                <a:ea typeface="+mj-ea"/>
              </a:rPr>
              <a:t>Improving utility, increasing profit, and reducing cost are also important.</a:t>
            </a:r>
          </a:p>
          <a:p>
            <a:pPr lvl="1" eaLnBrk="1" hangingPunct="1">
              <a:lnSpc>
                <a:spcPct val="90000"/>
              </a:lnSpc>
              <a:buFont typeface="Wingdings" charset="0"/>
              <a:buChar char="§"/>
            </a:pPr>
            <a:r>
              <a:rPr lang="en-US" altLang="zh-CN" sz="2000" dirty="0">
                <a:latin typeface="Calibri" panose="020F0502020204030204" pitchFamily="34" charset="0"/>
                <a:ea typeface="MS PGothic" charset="0"/>
              </a:rPr>
              <a:t>User cost/bill or profit, cost or utility of electricity industry and system.</a:t>
            </a:r>
          </a:p>
          <a:p>
            <a:pPr eaLnBrk="1" hangingPunct="1">
              <a:lnSpc>
                <a:spcPct val="90000"/>
              </a:lnSpc>
            </a:pPr>
            <a:r>
              <a:rPr lang="en-US" altLang="zh-CN" dirty="0">
                <a:latin typeface="Calibri" panose="020F0502020204030204" pitchFamily="34" charset="0"/>
                <a:ea typeface="+mj-ea"/>
              </a:rPr>
              <a:t>Stabilization of price in a close-looped feedback system btw. </a:t>
            </a:r>
            <a:r>
              <a:rPr lang="en-US" altLang="zh-CN" dirty="0" err="1">
                <a:latin typeface="Calibri" panose="020F0502020204030204" pitchFamily="34" charset="0"/>
                <a:ea typeface="+mj-ea"/>
              </a:rPr>
              <a:t>realtime</a:t>
            </a:r>
            <a:r>
              <a:rPr lang="en-US" altLang="zh-CN" dirty="0">
                <a:latin typeface="Calibri" panose="020F0502020204030204" pitchFamily="34" charset="0"/>
                <a:ea typeface="+mj-ea"/>
              </a:rPr>
              <a:t> wholesale market prices and end users</a:t>
            </a:r>
          </a:p>
          <a:p>
            <a:pPr lvl="1" eaLnBrk="1" hangingPunct="1">
              <a:lnSpc>
                <a:spcPct val="90000"/>
              </a:lnSpc>
              <a:buFont typeface="Wingdings" charset="0"/>
              <a:buChar char="§"/>
            </a:pPr>
            <a:r>
              <a:rPr lang="en-US" altLang="zh-CN" sz="2000" dirty="0">
                <a:latin typeface="Calibri" panose="020F0502020204030204" pitchFamily="34" charset="0"/>
                <a:ea typeface="MS PGothic" charset="0"/>
              </a:rPr>
              <a:t>Modeling for the dynamic evolution of supply, demand, and market clearing (locational marginal price LMP) price</a:t>
            </a:r>
          </a:p>
          <a:p>
            <a:pPr eaLnBrk="1" hangingPunct="1">
              <a:lnSpc>
                <a:spcPct val="90000"/>
              </a:lnSpc>
            </a:pPr>
            <a:r>
              <a:rPr lang="en-US" altLang="zh-CN" dirty="0">
                <a:latin typeface="Calibri" panose="020F0502020204030204" pitchFamily="34" charset="0"/>
                <a:ea typeface="+mj-ea"/>
              </a:rPr>
              <a:t>Emission control is another important management objective</a:t>
            </a:r>
          </a:p>
          <a:p>
            <a:pPr lvl="1" eaLnBrk="1" hangingPunct="1">
              <a:lnSpc>
                <a:spcPct val="90000"/>
              </a:lnSpc>
              <a:buFont typeface="Wingdings" charset="0"/>
              <a:buChar char="§"/>
            </a:pPr>
            <a:r>
              <a:rPr lang="en-US" altLang="zh-CN" sz="2000" dirty="0">
                <a:latin typeface="Calibri" panose="020F0502020204030204" pitchFamily="34" charset="0"/>
                <a:ea typeface="MS PGothic" charset="0"/>
              </a:rPr>
              <a:t>Min. generation cost or max. utility/profit ≠ min. emission by using green energy as much as possible</a:t>
            </a:r>
          </a:p>
          <a:p>
            <a:pPr lvl="1" eaLnBrk="1" hangingPunct="1">
              <a:lnSpc>
                <a:spcPct val="90000"/>
              </a:lnSpc>
              <a:buFont typeface="Wingdings" charset="0"/>
              <a:buChar char="§"/>
            </a:pPr>
            <a:r>
              <a:rPr lang="en-US" altLang="zh-CN" sz="2000" dirty="0">
                <a:latin typeface="Calibri" panose="020F0502020204030204" pitchFamily="34" charset="0"/>
                <a:ea typeface="MS PGothic" charset="0"/>
              </a:rPr>
              <a:t>Cost of renewable energy gen. is not always lowest, related with demand scheduling </a:t>
            </a:r>
          </a:p>
          <a:p>
            <a:pPr lvl="1" eaLnBrk="1" hangingPunct="1">
              <a:lnSpc>
                <a:spcPct val="90000"/>
              </a:lnSpc>
              <a:buFont typeface="Wingdings" charset="0"/>
              <a:buChar char="§"/>
            </a:pPr>
            <a:endParaRPr lang="en-US" altLang="zh-CN" sz="2000" dirty="0">
              <a:latin typeface="Calibri" charset="0"/>
              <a:ea typeface="MS PGothic" charset="0"/>
            </a:endParaRPr>
          </a:p>
          <a:p>
            <a:pPr eaLnBrk="1" hangingPunct="1">
              <a:lnSpc>
                <a:spcPct val="90000"/>
              </a:lnSpc>
            </a:pPr>
            <a:endParaRPr lang="en-US" altLang="zh-CN" sz="2600" dirty="0">
              <a:latin typeface="Calibri" charset="0"/>
              <a:ea typeface="MS PGothic" charset="0"/>
            </a:endParaRPr>
          </a:p>
        </p:txBody>
      </p:sp>
      <p:sp>
        <p:nvSpPr>
          <p:cNvPr id="2" name="灯片编号占位符 1"/>
          <p:cNvSpPr>
            <a:spLocks noGrp="1"/>
          </p:cNvSpPr>
          <p:nvPr>
            <p:ph type="sldNum" sz="quarter" idx="11"/>
          </p:nvPr>
        </p:nvSpPr>
        <p:spPr/>
        <p:txBody>
          <a:bodyPr/>
          <a:lstStyle/>
          <a:p>
            <a:pPr>
              <a:defRPr/>
            </a:pPr>
            <a:r>
              <a:rPr lang="en-US" smtClean="0">
                <a:solidFill>
                  <a:srgbClr val="000000"/>
                </a:solidFill>
              </a:rPr>
              <a:t>[</a:t>
            </a:r>
            <a:fld id="{76C16D65-260D-406F-A2BF-AB769FEB7B8A}" type="slidenum">
              <a:rPr lang="en-US" smtClean="0">
                <a:solidFill>
                  <a:srgbClr val="000000"/>
                </a:solidFill>
              </a:rPr>
              <a:pPr>
                <a:defRPr/>
              </a:pPr>
              <a:t>37</a:t>
            </a:fld>
            <a:r>
              <a:rPr lang="en-US" smtClean="0">
                <a:solidFill>
                  <a:srgbClr val="000000"/>
                </a:solidFill>
              </a:rPr>
              <a:t>]</a:t>
            </a:r>
            <a:endParaRPr lang="en-US" dirty="0">
              <a:solidFill>
                <a:srgbClr val="000000"/>
              </a:solidFill>
            </a:endParaRPr>
          </a:p>
        </p:txBody>
      </p:sp>
    </p:spTree>
    <p:extLst>
      <p:ext uri="{BB962C8B-B14F-4D97-AF65-F5344CB8AC3E}">
        <p14:creationId xmlns:p14="http://schemas.microsoft.com/office/powerpoint/2010/main" xmlns="" val="3466910215"/>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p:cNvSpPr txBox="1">
            <a:spLocks/>
          </p:cNvSpPr>
          <p:nvPr/>
        </p:nvSpPr>
        <p:spPr bwMode="auto">
          <a:xfrm>
            <a:off x="381000" y="333375"/>
            <a:ext cx="8305800" cy="581025"/>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ctr" rtl="0" eaLnBrk="0" fontAlgn="base" hangingPunct="0">
              <a:lnSpc>
                <a:spcPct val="85000"/>
              </a:lnSpc>
              <a:spcBef>
                <a:spcPct val="0"/>
              </a:spcBef>
              <a:spcAft>
                <a:spcPct val="0"/>
              </a:spcAft>
              <a:defRPr sz="3200" b="1" i="1">
                <a:solidFill>
                  <a:srgbClr val="0070C0"/>
                </a:solidFill>
                <a:effectLst>
                  <a:outerShdw blurRad="38100" dist="38100" dir="2700000" algn="tl">
                    <a:srgbClr val="C0C0C0"/>
                  </a:outerShdw>
                </a:effectLst>
                <a:latin typeface="Cambria" panose="02040503050406030204" pitchFamily="18" charset="0"/>
                <a:ea typeface="ＭＳ Ｐゴシック" charset="0"/>
                <a:cs typeface="Cambria" panose="02040503050406030204" pitchFamily="18" charset="0"/>
              </a:defRPr>
            </a:lvl1pPr>
            <a:lvl2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2pPr>
            <a:lvl3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3pPr>
            <a:lvl4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4pPr>
            <a:lvl5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5pPr>
            <a:lvl6pPr marL="4572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6pPr>
            <a:lvl7pPr marL="9144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7pPr>
            <a:lvl8pPr marL="13716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8pPr>
            <a:lvl9pPr marL="18288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9pPr>
          </a:lstStyle>
          <a:p>
            <a:pPr eaLnBrk="1" hangingPunct="1"/>
            <a:r>
              <a:rPr lang="en-US" altLang="zh-CN" dirty="0">
                <a:ea typeface="MS PGothic" pitchFamily="34" charset="-128"/>
              </a:rPr>
              <a:t>Smart Management System</a:t>
            </a:r>
            <a:endParaRPr lang="zh-CN" altLang="en-US" kern="0" dirty="0" smtClean="0"/>
          </a:p>
        </p:txBody>
      </p:sp>
      <p:sp>
        <p:nvSpPr>
          <p:cNvPr id="50178" name="Content Placeholder 2"/>
          <p:cNvSpPr>
            <a:spLocks noGrp="1"/>
          </p:cNvSpPr>
          <p:nvPr>
            <p:ph sz="quarter" idx="4294967295"/>
          </p:nvPr>
        </p:nvSpPr>
        <p:spPr>
          <a:xfrm>
            <a:off x="338400" y="1260000"/>
            <a:ext cx="8348400" cy="5043488"/>
          </a:xfrm>
          <a:prstGeom prst="rect">
            <a:avLst/>
          </a:prstGeom>
        </p:spPr>
        <p:txBody>
          <a:bodyPr/>
          <a:lstStyle/>
          <a:p>
            <a:pPr eaLnBrk="1" hangingPunct="1"/>
            <a:r>
              <a:rPr lang="en-US" altLang="zh-CN" dirty="0">
                <a:latin typeface="Calibri" panose="020F0502020204030204" pitchFamily="34" charset="0"/>
                <a:ea typeface="MS PGothic" charset="0"/>
              </a:rPr>
              <a:t>In order to solve the management objective, we need management methods and tools:</a:t>
            </a:r>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878464" y="2128838"/>
            <a:ext cx="3581400" cy="161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181"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43200" y="2135426"/>
            <a:ext cx="3657600" cy="2778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182" name="Picture 4" descr="C:\Users\admin\AppData\Local\Microsoft\Windows\Temporary Internet Files\Content.IE5\VM6R398Z\MC900287349[1].wmf"/>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934200" y="4651375"/>
            <a:ext cx="2063750" cy="177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오른쪽 화살표 7"/>
          <p:cNvSpPr>
            <a:spLocks noChangeArrowheads="1"/>
          </p:cNvSpPr>
          <p:nvPr/>
        </p:nvSpPr>
        <p:spPr bwMode="auto">
          <a:xfrm>
            <a:off x="263864" y="2135426"/>
            <a:ext cx="304800" cy="206375"/>
          </a:xfrm>
          <a:prstGeom prst="rightArrow">
            <a:avLst>
              <a:gd name="adj1" fmla="val 50000"/>
              <a:gd name="adj2" fmla="val 50003"/>
            </a:avLst>
          </a:prstGeom>
          <a:gradFill rotWithShape="1">
            <a:gsLst>
              <a:gs pos="0">
                <a:srgbClr val="3F73B9"/>
              </a:gs>
              <a:gs pos="100000">
                <a:srgbClr val="347FD8"/>
              </a:gs>
            </a:gsLst>
            <a:lin ang="16200000"/>
          </a:gradFill>
          <a:ln w="12700">
            <a:solidFill>
              <a:srgbClr val="4A7EBB"/>
            </a:solidFill>
            <a:miter lim="800000"/>
            <a:headEnd/>
            <a:tailEnd/>
          </a:ln>
          <a:effectLst>
            <a:outerShdw blurRad="63500" dist="25400" dir="6599969" sx="100999" sy="100999" rotWithShape="0">
              <a:srgbClr val="000000">
                <a:alpha val="75000"/>
              </a:srgbClr>
            </a:outerShdw>
          </a:effectLst>
        </p:spPr>
        <p:txBody>
          <a:bodyPr anchor="ctr"/>
          <a:lstStyle/>
          <a:p>
            <a:pPr algn="ctr">
              <a:defRPr/>
            </a:pPr>
            <a:endParaRPr lang="zh-CN" altLang="en-US">
              <a:solidFill>
                <a:srgbClr val="FFFFFF"/>
              </a:solidFill>
            </a:endParaRPr>
          </a:p>
        </p:txBody>
      </p:sp>
      <p:sp>
        <p:nvSpPr>
          <p:cNvPr id="2" name="灯片编号占位符 1"/>
          <p:cNvSpPr>
            <a:spLocks noGrp="1"/>
          </p:cNvSpPr>
          <p:nvPr>
            <p:ph type="sldNum" sz="quarter" idx="11"/>
          </p:nvPr>
        </p:nvSpPr>
        <p:spPr/>
        <p:txBody>
          <a:bodyPr/>
          <a:lstStyle/>
          <a:p>
            <a:pPr>
              <a:defRPr/>
            </a:pPr>
            <a:r>
              <a:rPr lang="en-US" smtClean="0">
                <a:solidFill>
                  <a:srgbClr val="000000"/>
                </a:solidFill>
              </a:rPr>
              <a:t>[</a:t>
            </a:r>
            <a:fld id="{76C16D65-260D-406F-A2BF-AB769FEB7B8A}" type="slidenum">
              <a:rPr lang="en-US" smtClean="0">
                <a:solidFill>
                  <a:srgbClr val="000000"/>
                </a:solidFill>
              </a:rPr>
              <a:pPr>
                <a:defRPr/>
              </a:pPr>
              <a:t>38</a:t>
            </a:fld>
            <a:r>
              <a:rPr lang="en-US" smtClean="0">
                <a:solidFill>
                  <a:srgbClr val="000000"/>
                </a:solidFill>
              </a:rPr>
              <a:t>]</a:t>
            </a:r>
            <a:endParaRPr lang="en-US" dirty="0">
              <a:solidFill>
                <a:srgbClr val="000000"/>
              </a:solidFill>
            </a:endParaRPr>
          </a:p>
        </p:txBody>
      </p:sp>
    </p:spTree>
    <p:extLst>
      <p:ext uri="{BB962C8B-B14F-4D97-AF65-F5344CB8AC3E}">
        <p14:creationId xmlns:p14="http://schemas.microsoft.com/office/powerpoint/2010/main" xmlns="" val="296768450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mph" presetSubtype="0" nodeType="withEffect">
                                  <p:stCondLst>
                                    <p:cond delay="0"/>
                                  </p:stCondLst>
                                  <p:childTnLst>
                                    <p:set>
                                      <p:cBhvr rctx="PPT">
                                        <p:cTn id="6" dur="indefinite"/>
                                        <p:tgtEl>
                                          <p:spTgt spid="8194"/>
                                        </p:tgtEl>
                                        <p:attrNameLst>
                                          <p:attrName>style.opacity</p:attrName>
                                        </p:attrNameLst>
                                      </p:cBhvr>
                                      <p:to>
                                        <p:strVal val="0.25"/>
                                      </p:to>
                                    </p:set>
                                    <p:animEffect filter="image" prLst="opacity: 0.25">
                                      <p:cBhvr rctx="IE">
                                        <p:cTn id="7" dur="indefinite"/>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txBox="1">
            <a:spLocks/>
          </p:cNvSpPr>
          <p:nvPr/>
        </p:nvSpPr>
        <p:spPr bwMode="auto">
          <a:xfrm>
            <a:off x="381000" y="333375"/>
            <a:ext cx="8305800" cy="581025"/>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ctr" rtl="0" eaLnBrk="0" fontAlgn="base" hangingPunct="0">
              <a:lnSpc>
                <a:spcPct val="85000"/>
              </a:lnSpc>
              <a:spcBef>
                <a:spcPct val="0"/>
              </a:spcBef>
              <a:spcAft>
                <a:spcPct val="0"/>
              </a:spcAft>
              <a:defRPr sz="3200" b="1" i="1">
                <a:solidFill>
                  <a:srgbClr val="0070C0"/>
                </a:solidFill>
                <a:effectLst>
                  <a:outerShdw blurRad="38100" dist="38100" dir="2700000" algn="tl">
                    <a:srgbClr val="C0C0C0"/>
                  </a:outerShdw>
                </a:effectLst>
                <a:latin typeface="Cambria" panose="02040503050406030204" pitchFamily="18" charset="0"/>
                <a:ea typeface="ＭＳ Ｐゴシック" charset="0"/>
                <a:cs typeface="Cambria" panose="02040503050406030204" pitchFamily="18" charset="0"/>
              </a:defRPr>
            </a:lvl1pPr>
            <a:lvl2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2pPr>
            <a:lvl3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3pPr>
            <a:lvl4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4pPr>
            <a:lvl5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5pPr>
            <a:lvl6pPr marL="4572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6pPr>
            <a:lvl7pPr marL="9144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7pPr>
            <a:lvl8pPr marL="13716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8pPr>
            <a:lvl9pPr marL="18288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9pPr>
          </a:lstStyle>
          <a:p>
            <a:pPr eaLnBrk="1" hangingPunct="1"/>
            <a:r>
              <a:rPr lang="en-US" altLang="zh-CN" dirty="0">
                <a:ea typeface="MS PGothic" pitchFamily="34" charset="-128"/>
              </a:rPr>
              <a:t>Management Methods and Tools</a:t>
            </a:r>
            <a:endParaRPr lang="zh-CN" altLang="en-US" kern="0" dirty="0" smtClean="0"/>
          </a:p>
        </p:txBody>
      </p:sp>
      <p:sp>
        <p:nvSpPr>
          <p:cNvPr id="3" name="Content Placeholder 2"/>
          <p:cNvSpPr>
            <a:spLocks noGrp="1"/>
          </p:cNvSpPr>
          <p:nvPr>
            <p:ph sz="quarter" idx="4294967295"/>
          </p:nvPr>
        </p:nvSpPr>
        <p:spPr>
          <a:xfrm>
            <a:off x="338400" y="1260000"/>
            <a:ext cx="8348400" cy="5410200"/>
          </a:xfrm>
          <a:prstGeom prst="rect">
            <a:avLst/>
          </a:prstGeom>
        </p:spPr>
        <p:txBody>
          <a:bodyPr rtlCol="0">
            <a:normAutofit fontScale="92500" lnSpcReduction="10000"/>
          </a:bodyPr>
          <a:lstStyle/>
          <a:p>
            <a:pPr eaLnBrk="1" fontAlgn="auto" hangingPunct="1">
              <a:spcAft>
                <a:spcPts val="0"/>
              </a:spcAft>
              <a:buClr>
                <a:schemeClr val="bg1">
                  <a:lumMod val="65000"/>
                </a:schemeClr>
              </a:buClr>
              <a:buFont typeface="Wingdings" pitchFamily="2" charset="2"/>
              <a:buChar char="v"/>
              <a:defRPr/>
            </a:pPr>
            <a:r>
              <a:rPr lang="en-US" sz="2600" b="1" dirty="0" smtClean="0">
                <a:solidFill>
                  <a:schemeClr val="tx1">
                    <a:lumMod val="85000"/>
                    <a:lumOff val="15000"/>
                  </a:schemeClr>
                </a:solidFill>
                <a:latin typeface="Calibri" panose="020F0502020204030204" pitchFamily="34" charset="0"/>
                <a:ea typeface="+mn-ea"/>
                <a:cs typeface="+mn-cs"/>
              </a:rPr>
              <a:t>Optimization</a:t>
            </a:r>
          </a:p>
          <a:p>
            <a:pPr lvl="1" eaLnBrk="1" fontAlgn="auto" hangingPunct="1">
              <a:spcAft>
                <a:spcPts val="0"/>
              </a:spcAft>
              <a:buClr>
                <a:schemeClr val="tx1">
                  <a:lumMod val="75000"/>
                  <a:lumOff val="25000"/>
                </a:schemeClr>
              </a:buClr>
              <a:defRPr/>
            </a:pPr>
            <a:r>
              <a:rPr lang="en-US" dirty="0" smtClean="0">
                <a:solidFill>
                  <a:schemeClr val="tx1">
                    <a:lumMod val="85000"/>
                    <a:lumOff val="15000"/>
                  </a:schemeClr>
                </a:solidFill>
                <a:latin typeface="Calibri" panose="020F0502020204030204" pitchFamily="34" charset="0"/>
                <a:ea typeface="+mn-ea"/>
                <a:cs typeface="+mn-cs"/>
              </a:rPr>
              <a:t>Convex &amp; dynamic programming</a:t>
            </a:r>
          </a:p>
          <a:p>
            <a:pPr lvl="1" eaLnBrk="1" fontAlgn="auto" hangingPunct="1">
              <a:spcAft>
                <a:spcPts val="0"/>
              </a:spcAft>
              <a:buClr>
                <a:schemeClr val="tx1">
                  <a:lumMod val="75000"/>
                  <a:lumOff val="25000"/>
                </a:schemeClr>
              </a:buClr>
              <a:defRPr/>
            </a:pPr>
            <a:r>
              <a:rPr lang="en-US" dirty="0" smtClean="0">
                <a:solidFill>
                  <a:schemeClr val="tx1">
                    <a:lumMod val="85000"/>
                    <a:lumOff val="15000"/>
                  </a:schemeClr>
                </a:solidFill>
                <a:latin typeface="Calibri" panose="020F0502020204030204" pitchFamily="34" charset="0"/>
                <a:ea typeface="+mn-ea"/>
                <a:cs typeface="+mn-cs"/>
              </a:rPr>
              <a:t>For green energy supply (time-varying process), we need stochastic programming, robust programming</a:t>
            </a:r>
          </a:p>
          <a:p>
            <a:pPr lvl="1" eaLnBrk="1" fontAlgn="auto" hangingPunct="1">
              <a:spcAft>
                <a:spcPts val="0"/>
              </a:spcAft>
              <a:buClr>
                <a:schemeClr val="tx1">
                  <a:lumMod val="75000"/>
                  <a:lumOff val="25000"/>
                </a:schemeClr>
              </a:buClr>
              <a:defRPr/>
            </a:pPr>
            <a:r>
              <a:rPr lang="en-US" dirty="0" smtClean="0">
                <a:solidFill>
                  <a:schemeClr val="tx1">
                    <a:lumMod val="85000"/>
                    <a:lumOff val="15000"/>
                  </a:schemeClr>
                </a:solidFill>
                <a:latin typeface="Calibri" panose="020F0502020204030204" pitchFamily="34" charset="0"/>
                <a:ea typeface="+mn-ea"/>
                <a:cs typeface="+mn-cs"/>
              </a:rPr>
              <a:t>Particle swarm optimization can quickly solve complex constrained optimization problems w/ low computation and high accuracy. </a:t>
            </a:r>
          </a:p>
          <a:p>
            <a:pPr eaLnBrk="1" fontAlgn="auto" hangingPunct="1">
              <a:spcAft>
                <a:spcPts val="0"/>
              </a:spcAft>
              <a:buClr>
                <a:schemeClr val="bg1">
                  <a:lumMod val="65000"/>
                </a:schemeClr>
              </a:buClr>
              <a:buFont typeface="Wingdings" pitchFamily="2" charset="2"/>
              <a:buChar char="v"/>
              <a:defRPr/>
            </a:pPr>
            <a:r>
              <a:rPr lang="en-US" sz="2600" b="1" dirty="0" smtClean="0">
                <a:solidFill>
                  <a:schemeClr val="tx1">
                    <a:lumMod val="85000"/>
                    <a:lumOff val="15000"/>
                  </a:schemeClr>
                </a:solidFill>
                <a:latin typeface="Calibri" panose="020F0502020204030204" pitchFamily="34" charset="0"/>
                <a:ea typeface="+mn-ea"/>
                <a:cs typeface="+mn-cs"/>
              </a:rPr>
              <a:t>Machine learning</a:t>
            </a:r>
          </a:p>
          <a:p>
            <a:pPr lvl="1" eaLnBrk="1" fontAlgn="auto" hangingPunct="1">
              <a:spcAft>
                <a:spcPts val="0"/>
              </a:spcAft>
              <a:buClr>
                <a:schemeClr val="tx1">
                  <a:lumMod val="75000"/>
                  <a:lumOff val="25000"/>
                </a:schemeClr>
              </a:buClr>
              <a:defRPr/>
            </a:pPr>
            <a:r>
              <a:rPr lang="en-US" dirty="0" smtClean="0">
                <a:solidFill>
                  <a:schemeClr val="tx1">
                    <a:lumMod val="85000"/>
                    <a:lumOff val="15000"/>
                  </a:schemeClr>
                </a:solidFill>
                <a:latin typeface="Calibri" panose="020F0502020204030204" pitchFamily="34" charset="0"/>
                <a:ea typeface="+mn-ea"/>
                <a:cs typeface="+mn-cs"/>
              </a:rPr>
              <a:t>Allow control systems to evolve behaviors based on empirical data</a:t>
            </a:r>
          </a:p>
          <a:p>
            <a:pPr lvl="1" eaLnBrk="1" fontAlgn="auto" hangingPunct="1">
              <a:spcAft>
                <a:spcPts val="0"/>
              </a:spcAft>
              <a:buClr>
                <a:schemeClr val="tx1">
                  <a:lumMod val="75000"/>
                  <a:lumOff val="25000"/>
                </a:schemeClr>
              </a:buClr>
              <a:defRPr/>
            </a:pPr>
            <a:r>
              <a:rPr lang="en-US" dirty="0" smtClean="0">
                <a:solidFill>
                  <a:schemeClr val="tx1">
                    <a:lumMod val="85000"/>
                    <a:lumOff val="15000"/>
                  </a:schemeClr>
                </a:solidFill>
                <a:latin typeface="Calibri" panose="020F0502020204030204" pitchFamily="34" charset="0"/>
                <a:ea typeface="+mn-ea"/>
                <a:cs typeface="+mn-cs"/>
              </a:rPr>
              <a:t>It plays a major role in analysis and processing of user data and grid states for a large number deployment of smart meters, sensors, PMUs. </a:t>
            </a:r>
          </a:p>
          <a:p>
            <a:pPr eaLnBrk="1" fontAlgn="auto" hangingPunct="1">
              <a:spcAft>
                <a:spcPts val="0"/>
              </a:spcAft>
              <a:buClr>
                <a:schemeClr val="bg1">
                  <a:lumMod val="65000"/>
                </a:schemeClr>
              </a:buClr>
              <a:buFont typeface="Wingdings" pitchFamily="2" charset="2"/>
              <a:buChar char="v"/>
              <a:defRPr/>
            </a:pPr>
            <a:r>
              <a:rPr lang="en-US" sz="2600" b="1" dirty="0" smtClean="0">
                <a:solidFill>
                  <a:schemeClr val="tx1">
                    <a:lumMod val="85000"/>
                    <a:lumOff val="15000"/>
                  </a:schemeClr>
                </a:solidFill>
                <a:latin typeface="Calibri" panose="020F0502020204030204" pitchFamily="34" charset="0"/>
                <a:ea typeface="+mn-ea"/>
                <a:cs typeface="+mn-cs"/>
              </a:rPr>
              <a:t>Game theory</a:t>
            </a:r>
          </a:p>
          <a:p>
            <a:pPr lvl="1" eaLnBrk="1" fontAlgn="auto" hangingPunct="1">
              <a:spcAft>
                <a:spcPts val="0"/>
              </a:spcAft>
              <a:buClr>
                <a:schemeClr val="tx1">
                  <a:lumMod val="75000"/>
                  <a:lumOff val="25000"/>
                </a:schemeClr>
              </a:buClr>
              <a:defRPr/>
            </a:pPr>
            <a:r>
              <a:rPr lang="en-US" dirty="0" smtClean="0">
                <a:solidFill>
                  <a:schemeClr val="tx1">
                    <a:lumMod val="85000"/>
                    <a:lumOff val="15000"/>
                  </a:schemeClr>
                </a:solidFill>
                <a:latin typeface="Calibri" panose="020F0502020204030204" pitchFamily="34" charset="0"/>
                <a:ea typeface="+mn-ea"/>
                <a:cs typeface="+mn-cs"/>
              </a:rPr>
              <a:t>Not all users to be cooperative, so we need guarantee solution</a:t>
            </a:r>
          </a:p>
          <a:p>
            <a:pPr lvl="1" eaLnBrk="1" fontAlgn="auto" hangingPunct="1">
              <a:spcAft>
                <a:spcPts val="0"/>
              </a:spcAft>
              <a:buClr>
                <a:schemeClr val="tx1">
                  <a:lumMod val="75000"/>
                  <a:lumOff val="25000"/>
                </a:schemeClr>
              </a:buClr>
              <a:defRPr/>
            </a:pPr>
            <a:r>
              <a:rPr lang="en-US" dirty="0" smtClean="0">
                <a:solidFill>
                  <a:schemeClr val="tx1">
                    <a:lumMod val="85000"/>
                    <a:lumOff val="15000"/>
                  </a:schemeClr>
                </a:solidFill>
                <a:latin typeface="Calibri" panose="020F0502020204030204" pitchFamily="34" charset="0"/>
                <a:ea typeface="+mn-ea"/>
                <a:cs typeface="+mn-cs"/>
              </a:rPr>
              <a:t>Emerging SG leads to the emergence of a large number of markets (i.e. it is akin to multi-player games, e.g. energy trading)</a:t>
            </a:r>
          </a:p>
          <a:p>
            <a:pPr eaLnBrk="1" fontAlgn="auto" hangingPunct="1">
              <a:spcAft>
                <a:spcPts val="0"/>
              </a:spcAft>
              <a:buClr>
                <a:schemeClr val="bg1">
                  <a:lumMod val="65000"/>
                </a:schemeClr>
              </a:buClr>
              <a:buFont typeface="Wingdings" pitchFamily="2" charset="2"/>
              <a:buChar char="v"/>
              <a:defRPr/>
            </a:pPr>
            <a:r>
              <a:rPr lang="en-US" sz="2600" b="1" dirty="0" smtClean="0">
                <a:solidFill>
                  <a:schemeClr val="tx1">
                    <a:lumMod val="85000"/>
                    <a:lumOff val="15000"/>
                  </a:schemeClr>
                </a:solidFill>
                <a:latin typeface="Calibri" panose="020F0502020204030204" pitchFamily="34" charset="0"/>
                <a:ea typeface="+mn-ea"/>
                <a:cs typeface="+mn-cs"/>
              </a:rPr>
              <a:t>Auction</a:t>
            </a:r>
          </a:p>
          <a:p>
            <a:pPr lvl="1" eaLnBrk="1" fontAlgn="auto" hangingPunct="1">
              <a:spcAft>
                <a:spcPts val="0"/>
              </a:spcAft>
              <a:buClr>
                <a:schemeClr val="tx1">
                  <a:lumMod val="75000"/>
                  <a:lumOff val="25000"/>
                </a:schemeClr>
              </a:buClr>
              <a:defRPr/>
            </a:pPr>
            <a:r>
              <a:rPr lang="en-US" dirty="0" smtClean="0">
                <a:solidFill>
                  <a:schemeClr val="tx1">
                    <a:lumMod val="85000"/>
                    <a:lumOff val="15000"/>
                  </a:schemeClr>
                </a:solidFill>
                <a:latin typeface="Calibri" panose="020F0502020204030204" pitchFamily="34" charset="0"/>
                <a:ea typeface="+mn-ea"/>
                <a:cs typeface="+mn-cs"/>
              </a:rPr>
              <a:t>Bidding &amp; auction can be used for energy sale w/in </a:t>
            </a:r>
            <a:r>
              <a:rPr lang="en-US" dirty="0" err="1" smtClean="0">
                <a:solidFill>
                  <a:schemeClr val="tx1">
                    <a:lumMod val="85000"/>
                    <a:lumOff val="15000"/>
                  </a:schemeClr>
                </a:solidFill>
                <a:latin typeface="Calibri" panose="020F0502020204030204" pitchFamily="34" charset="0"/>
                <a:ea typeface="+mn-ea"/>
                <a:cs typeface="+mn-cs"/>
              </a:rPr>
              <a:t>microgrid</a:t>
            </a:r>
            <a:r>
              <a:rPr lang="en-US" dirty="0" smtClean="0">
                <a:solidFill>
                  <a:schemeClr val="tx1">
                    <a:lumMod val="85000"/>
                    <a:lumOff val="15000"/>
                  </a:schemeClr>
                </a:solidFill>
                <a:latin typeface="Calibri" panose="020F0502020204030204" pitchFamily="34" charset="0"/>
                <a:ea typeface="+mn-ea"/>
                <a:cs typeface="+mn-cs"/>
              </a:rPr>
              <a:t> market (e.g. demand reduction bid for reducing peak load)</a:t>
            </a:r>
            <a:endParaRPr lang="en-US" dirty="0">
              <a:solidFill>
                <a:schemeClr val="tx1">
                  <a:lumMod val="85000"/>
                  <a:lumOff val="15000"/>
                </a:schemeClr>
              </a:solidFill>
              <a:latin typeface="Calibri" panose="020F0502020204030204" pitchFamily="34" charset="0"/>
              <a:ea typeface="+mn-ea"/>
              <a:cs typeface="+mn-cs"/>
            </a:endParaRPr>
          </a:p>
        </p:txBody>
      </p:sp>
      <p:sp>
        <p:nvSpPr>
          <p:cNvPr id="2" name="灯片编号占位符 1"/>
          <p:cNvSpPr>
            <a:spLocks noGrp="1"/>
          </p:cNvSpPr>
          <p:nvPr>
            <p:ph type="sldNum" sz="quarter" idx="11"/>
          </p:nvPr>
        </p:nvSpPr>
        <p:spPr/>
        <p:txBody>
          <a:bodyPr/>
          <a:lstStyle/>
          <a:p>
            <a:pPr>
              <a:defRPr/>
            </a:pPr>
            <a:r>
              <a:rPr lang="en-US" smtClean="0">
                <a:solidFill>
                  <a:srgbClr val="000000"/>
                </a:solidFill>
              </a:rPr>
              <a:t>[</a:t>
            </a:r>
            <a:fld id="{76C16D65-260D-406F-A2BF-AB769FEB7B8A}" type="slidenum">
              <a:rPr lang="en-US" smtClean="0">
                <a:solidFill>
                  <a:srgbClr val="000000"/>
                </a:solidFill>
              </a:rPr>
              <a:pPr>
                <a:defRPr/>
              </a:pPr>
              <a:t>39</a:t>
            </a:fld>
            <a:r>
              <a:rPr lang="en-US" smtClean="0">
                <a:solidFill>
                  <a:srgbClr val="000000"/>
                </a:solidFill>
              </a:rPr>
              <a:t>]</a:t>
            </a:r>
            <a:endParaRPr lang="en-US" dirty="0">
              <a:solidFill>
                <a:srgbClr val="000000"/>
              </a:solidFill>
            </a:endParaRPr>
          </a:p>
        </p:txBody>
      </p:sp>
    </p:spTree>
    <p:extLst>
      <p:ext uri="{BB962C8B-B14F-4D97-AF65-F5344CB8AC3E}">
        <p14:creationId xmlns:p14="http://schemas.microsoft.com/office/powerpoint/2010/main" xmlns="" val="2000313646"/>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338399" y="1260000"/>
            <a:ext cx="8442345" cy="4859792"/>
          </a:xfrm>
          <a:prstGeom prst="rect">
            <a:avLst/>
          </a:prstGeom>
        </p:spPr>
        <p:txBody>
          <a:bodyPr wrap="square">
            <a:spAutoFit/>
          </a:bodyPr>
          <a:lstStyle/>
          <a:p>
            <a:pPr marL="324000" lvl="1" indent="-324000" eaLnBrk="0" fontAlgn="base" hangingPunct="0">
              <a:lnSpc>
                <a:spcPct val="80000"/>
              </a:lnSpc>
              <a:spcBef>
                <a:spcPts val="600"/>
              </a:spcBef>
              <a:spcAft>
                <a:spcPct val="0"/>
              </a:spcAft>
              <a:buClr>
                <a:srgbClr val="404040"/>
              </a:buClr>
              <a:buSzPct val="90000"/>
              <a:buFont typeface="Corbel" pitchFamily="34" charset="0"/>
              <a:buAutoNum type="arabicPeriod"/>
            </a:pPr>
            <a:r>
              <a:rPr lang="en-US" altLang="zh-CN" b="1" i="1" dirty="0" smtClean="0">
                <a:solidFill>
                  <a:srgbClr val="262626"/>
                </a:solidFill>
                <a:ea typeface="MS PGothic" pitchFamily="34" charset="-128"/>
              </a:rPr>
              <a:t>Improving power reliability and quality;</a:t>
            </a:r>
          </a:p>
          <a:p>
            <a:pPr marL="324000" lvl="1" indent="-324000" eaLnBrk="0" fontAlgn="base" hangingPunct="0">
              <a:lnSpc>
                <a:spcPct val="80000"/>
              </a:lnSpc>
              <a:spcBef>
                <a:spcPts val="600"/>
              </a:spcBef>
              <a:spcAft>
                <a:spcPct val="0"/>
              </a:spcAft>
              <a:buClr>
                <a:srgbClr val="404040"/>
              </a:buClr>
              <a:buSzPct val="90000"/>
              <a:buFont typeface="Corbel" pitchFamily="34" charset="0"/>
              <a:buAutoNum type="arabicPeriod"/>
            </a:pPr>
            <a:r>
              <a:rPr lang="en-US" altLang="zh-CN" b="1" i="1" dirty="0" smtClean="0">
                <a:solidFill>
                  <a:srgbClr val="262626"/>
                </a:solidFill>
                <a:ea typeface="MS PGothic" pitchFamily="34" charset="-128"/>
              </a:rPr>
              <a:t>Optimizing facility utilization and averting construction of back-up (peak load) power plants;</a:t>
            </a:r>
          </a:p>
          <a:p>
            <a:pPr marL="324000" lvl="1" indent="-324000" eaLnBrk="0" fontAlgn="base" hangingPunct="0">
              <a:lnSpc>
                <a:spcPct val="80000"/>
              </a:lnSpc>
              <a:spcBef>
                <a:spcPts val="600"/>
              </a:spcBef>
              <a:spcAft>
                <a:spcPct val="0"/>
              </a:spcAft>
              <a:buClr>
                <a:srgbClr val="404040"/>
              </a:buClr>
              <a:buSzPct val="90000"/>
              <a:buFont typeface="Corbel" pitchFamily="34" charset="0"/>
              <a:buAutoNum type="arabicPeriod"/>
            </a:pPr>
            <a:r>
              <a:rPr lang="en-US" altLang="zh-CN" b="1" i="1" dirty="0" smtClean="0">
                <a:solidFill>
                  <a:srgbClr val="262626"/>
                </a:solidFill>
                <a:ea typeface="MS PGothic" pitchFamily="34" charset="-128"/>
              </a:rPr>
              <a:t>Enhancing capacity and efficiency of existing electric power networks;</a:t>
            </a:r>
          </a:p>
          <a:p>
            <a:pPr marL="324000" lvl="1" indent="-324000" eaLnBrk="0" fontAlgn="base" hangingPunct="0">
              <a:lnSpc>
                <a:spcPct val="80000"/>
              </a:lnSpc>
              <a:spcBef>
                <a:spcPts val="600"/>
              </a:spcBef>
              <a:spcAft>
                <a:spcPct val="0"/>
              </a:spcAft>
              <a:buClr>
                <a:srgbClr val="404040"/>
              </a:buClr>
              <a:buSzPct val="90000"/>
              <a:buFont typeface="Corbel" pitchFamily="34" charset="0"/>
              <a:buAutoNum type="arabicPeriod"/>
            </a:pPr>
            <a:r>
              <a:rPr lang="en-US" altLang="zh-CN" b="1" i="1" dirty="0" smtClean="0">
                <a:solidFill>
                  <a:srgbClr val="262626"/>
                </a:solidFill>
                <a:ea typeface="MS PGothic" pitchFamily="34" charset="-128"/>
              </a:rPr>
              <a:t>Improving resilience to disruption;</a:t>
            </a:r>
          </a:p>
          <a:p>
            <a:pPr marL="324000" lvl="1" indent="-324000" eaLnBrk="0" fontAlgn="base" hangingPunct="0">
              <a:lnSpc>
                <a:spcPct val="80000"/>
              </a:lnSpc>
              <a:spcBef>
                <a:spcPts val="600"/>
              </a:spcBef>
              <a:spcAft>
                <a:spcPct val="0"/>
              </a:spcAft>
              <a:buClr>
                <a:srgbClr val="404040"/>
              </a:buClr>
              <a:buSzPct val="90000"/>
              <a:buFont typeface="Corbel" pitchFamily="34" charset="0"/>
              <a:buAutoNum type="arabicPeriod"/>
            </a:pPr>
            <a:r>
              <a:rPr lang="en-US" altLang="zh-CN" b="1" i="1" dirty="0" smtClean="0">
                <a:solidFill>
                  <a:srgbClr val="262626"/>
                </a:solidFill>
                <a:ea typeface="MS PGothic" pitchFamily="34" charset="-128"/>
              </a:rPr>
              <a:t>Enabling predictive maintenance and self-healing responses to system disturbances;</a:t>
            </a:r>
          </a:p>
          <a:p>
            <a:pPr marL="324000" lvl="1" indent="-324000" eaLnBrk="0" fontAlgn="base" hangingPunct="0">
              <a:lnSpc>
                <a:spcPct val="80000"/>
              </a:lnSpc>
              <a:spcBef>
                <a:spcPts val="600"/>
              </a:spcBef>
              <a:spcAft>
                <a:spcPct val="0"/>
              </a:spcAft>
              <a:buClr>
                <a:srgbClr val="404040"/>
              </a:buClr>
              <a:buSzPct val="90000"/>
              <a:buFont typeface="Corbel" pitchFamily="34" charset="0"/>
              <a:buAutoNum type="arabicPeriod"/>
            </a:pPr>
            <a:r>
              <a:rPr lang="en-US" altLang="zh-CN" b="1" i="1" dirty="0" smtClean="0">
                <a:solidFill>
                  <a:srgbClr val="262626"/>
                </a:solidFill>
                <a:ea typeface="MS PGothic" pitchFamily="34" charset="-128"/>
              </a:rPr>
              <a:t>Facilitating expanded deployment of renewable energy sources;</a:t>
            </a:r>
          </a:p>
          <a:p>
            <a:pPr marL="324000" lvl="1" indent="-324000" eaLnBrk="0" fontAlgn="base" hangingPunct="0">
              <a:lnSpc>
                <a:spcPct val="80000"/>
              </a:lnSpc>
              <a:spcBef>
                <a:spcPts val="600"/>
              </a:spcBef>
              <a:spcAft>
                <a:spcPct val="0"/>
              </a:spcAft>
              <a:buClr>
                <a:srgbClr val="404040"/>
              </a:buClr>
              <a:buSzPct val="90000"/>
              <a:buFont typeface="Corbel" pitchFamily="34" charset="0"/>
              <a:buAutoNum type="arabicPeriod"/>
            </a:pPr>
            <a:r>
              <a:rPr lang="en-US" altLang="zh-CN" b="1" i="1" dirty="0" smtClean="0">
                <a:solidFill>
                  <a:srgbClr val="262626"/>
                </a:solidFill>
                <a:ea typeface="MS PGothic" pitchFamily="34" charset="-128"/>
              </a:rPr>
              <a:t>Accommodating distributed power sources;</a:t>
            </a:r>
          </a:p>
          <a:p>
            <a:pPr marL="324000" lvl="1" indent="-324000" eaLnBrk="0" fontAlgn="base" hangingPunct="0">
              <a:lnSpc>
                <a:spcPct val="80000"/>
              </a:lnSpc>
              <a:spcBef>
                <a:spcPts val="600"/>
              </a:spcBef>
              <a:spcAft>
                <a:spcPct val="0"/>
              </a:spcAft>
              <a:buClr>
                <a:srgbClr val="404040"/>
              </a:buClr>
              <a:buSzPct val="90000"/>
              <a:buFont typeface="Corbel" pitchFamily="34" charset="0"/>
              <a:buAutoNum type="arabicPeriod"/>
            </a:pPr>
            <a:r>
              <a:rPr lang="en-US" altLang="zh-CN" b="1" i="1" dirty="0" smtClean="0">
                <a:solidFill>
                  <a:srgbClr val="262626"/>
                </a:solidFill>
                <a:ea typeface="MS PGothic" pitchFamily="34" charset="-128"/>
              </a:rPr>
              <a:t>Automating maintenance and operation;</a:t>
            </a:r>
          </a:p>
          <a:p>
            <a:pPr marL="324000" lvl="1" indent="-324000" eaLnBrk="0" fontAlgn="base" hangingPunct="0">
              <a:lnSpc>
                <a:spcPct val="80000"/>
              </a:lnSpc>
              <a:spcBef>
                <a:spcPts val="600"/>
              </a:spcBef>
              <a:spcAft>
                <a:spcPct val="0"/>
              </a:spcAft>
              <a:buClr>
                <a:srgbClr val="404040"/>
              </a:buClr>
              <a:buSzPct val="90000"/>
              <a:buFont typeface="Corbel" pitchFamily="34" charset="0"/>
              <a:buAutoNum type="arabicPeriod"/>
            </a:pPr>
            <a:r>
              <a:rPr lang="en-US" altLang="zh-CN" b="1" i="1" dirty="0" smtClean="0">
                <a:solidFill>
                  <a:srgbClr val="262626"/>
                </a:solidFill>
                <a:ea typeface="MS PGothic" pitchFamily="34" charset="-128"/>
              </a:rPr>
              <a:t>Reducing greenhouse gas emissions by enabling electric vehicles and new power sources;</a:t>
            </a:r>
          </a:p>
          <a:p>
            <a:pPr marL="324000" lvl="1" indent="-324000" eaLnBrk="0" fontAlgn="base" hangingPunct="0">
              <a:lnSpc>
                <a:spcPct val="80000"/>
              </a:lnSpc>
              <a:spcBef>
                <a:spcPts val="600"/>
              </a:spcBef>
              <a:spcAft>
                <a:spcPct val="0"/>
              </a:spcAft>
              <a:buClr>
                <a:srgbClr val="404040"/>
              </a:buClr>
              <a:buSzPct val="90000"/>
              <a:buFont typeface="Corbel" pitchFamily="34" charset="0"/>
              <a:buAutoNum type="arabicPeriod"/>
            </a:pPr>
            <a:r>
              <a:rPr lang="en-US" altLang="zh-CN" b="1" i="1" dirty="0" smtClean="0">
                <a:solidFill>
                  <a:srgbClr val="262626"/>
                </a:solidFill>
                <a:ea typeface="MS PGothic" pitchFamily="34" charset="-128"/>
              </a:rPr>
              <a:t>Reducing oil consumption by reducing the need for inefficient generation during peak usage periods;</a:t>
            </a:r>
          </a:p>
          <a:p>
            <a:pPr marL="324000" lvl="1" indent="-324000" eaLnBrk="0" fontAlgn="base" hangingPunct="0">
              <a:lnSpc>
                <a:spcPct val="80000"/>
              </a:lnSpc>
              <a:spcBef>
                <a:spcPts val="600"/>
              </a:spcBef>
              <a:spcAft>
                <a:spcPct val="0"/>
              </a:spcAft>
              <a:buClr>
                <a:srgbClr val="404040"/>
              </a:buClr>
              <a:buSzPct val="90000"/>
              <a:buFont typeface="Corbel" pitchFamily="34" charset="0"/>
              <a:buAutoNum type="arabicPeriod"/>
            </a:pPr>
            <a:r>
              <a:rPr lang="en-US" altLang="zh-CN" b="1" i="1" dirty="0" smtClean="0">
                <a:solidFill>
                  <a:srgbClr val="262626"/>
                </a:solidFill>
                <a:ea typeface="MS PGothic" pitchFamily="34" charset="-128"/>
              </a:rPr>
              <a:t>Presenting opportunities to improve grid security;</a:t>
            </a:r>
          </a:p>
          <a:p>
            <a:pPr marL="324000" lvl="1" indent="-324000" eaLnBrk="0" fontAlgn="base" hangingPunct="0">
              <a:lnSpc>
                <a:spcPct val="80000"/>
              </a:lnSpc>
              <a:spcBef>
                <a:spcPts val="600"/>
              </a:spcBef>
              <a:spcAft>
                <a:spcPct val="0"/>
              </a:spcAft>
              <a:buClr>
                <a:srgbClr val="404040"/>
              </a:buClr>
              <a:buSzPct val="90000"/>
              <a:buFont typeface="Corbel" pitchFamily="34" charset="0"/>
              <a:buAutoNum type="arabicPeriod"/>
            </a:pPr>
            <a:r>
              <a:rPr lang="en-US" altLang="zh-CN" b="1" i="1" dirty="0" smtClean="0">
                <a:solidFill>
                  <a:srgbClr val="262626"/>
                </a:solidFill>
                <a:ea typeface="MS PGothic" pitchFamily="34" charset="-128"/>
              </a:rPr>
              <a:t>Enabling transition to plug-in electric vehicles and new energy storage options;</a:t>
            </a:r>
          </a:p>
          <a:p>
            <a:pPr marL="324000" lvl="1" indent="-324000" eaLnBrk="0" fontAlgn="base" hangingPunct="0">
              <a:lnSpc>
                <a:spcPct val="80000"/>
              </a:lnSpc>
              <a:spcBef>
                <a:spcPts val="600"/>
              </a:spcBef>
              <a:spcAft>
                <a:spcPct val="0"/>
              </a:spcAft>
              <a:buClr>
                <a:srgbClr val="404040"/>
              </a:buClr>
              <a:buSzPct val="90000"/>
              <a:buFont typeface="Corbel" pitchFamily="34" charset="0"/>
              <a:buAutoNum type="arabicPeriod"/>
            </a:pPr>
            <a:r>
              <a:rPr lang="en-US" altLang="zh-CN" b="1" i="1" dirty="0" smtClean="0">
                <a:solidFill>
                  <a:srgbClr val="262626"/>
                </a:solidFill>
                <a:ea typeface="MS PGothic" pitchFamily="34" charset="-128"/>
              </a:rPr>
              <a:t>Increasing consumer choice;</a:t>
            </a:r>
          </a:p>
          <a:p>
            <a:pPr marL="324000" lvl="1" indent="-324000" eaLnBrk="0" fontAlgn="base" hangingPunct="0">
              <a:lnSpc>
                <a:spcPct val="80000"/>
              </a:lnSpc>
              <a:spcBef>
                <a:spcPts val="600"/>
              </a:spcBef>
              <a:spcAft>
                <a:spcPct val="0"/>
              </a:spcAft>
              <a:buClr>
                <a:srgbClr val="404040"/>
              </a:buClr>
              <a:buSzPct val="90000"/>
              <a:buFont typeface="Corbel" pitchFamily="34" charset="0"/>
              <a:buAutoNum type="arabicPeriod"/>
            </a:pPr>
            <a:r>
              <a:rPr lang="en-US" altLang="zh-CN" b="1" i="1" dirty="0" smtClean="0">
                <a:solidFill>
                  <a:srgbClr val="262626"/>
                </a:solidFill>
                <a:ea typeface="MS PGothic" pitchFamily="34" charset="-128"/>
              </a:rPr>
              <a:t>Enabling new products, services, and markets.</a:t>
            </a:r>
          </a:p>
        </p:txBody>
      </p:sp>
      <p:sp>
        <p:nvSpPr>
          <p:cNvPr id="5" name="标题 1"/>
          <p:cNvSpPr>
            <a:spLocks noGrp="1"/>
          </p:cNvSpPr>
          <p:nvPr>
            <p:ph type="title"/>
          </p:nvPr>
        </p:nvSpPr>
        <p:spPr/>
        <p:txBody>
          <a:bodyPr/>
          <a:lstStyle/>
          <a:p>
            <a:pPr eaLnBrk="1" hangingPunct="1"/>
            <a:r>
              <a:rPr lang="en-US" altLang="zh-CN" sz="3600" b="1" dirty="0" smtClean="0">
                <a:solidFill>
                  <a:srgbClr val="0070C0"/>
                </a:solidFill>
                <a:latin typeface="Cambria" panose="02040503050406030204" pitchFamily="18" charset="0"/>
              </a:rPr>
              <a:t>Benefit and Requirement of SG(NIST)</a:t>
            </a:r>
            <a:endParaRPr lang="zh-CN" altLang="en-US" sz="3600" b="1" dirty="0" smtClean="0">
              <a:solidFill>
                <a:srgbClr val="0070C0"/>
              </a:solidFill>
              <a:latin typeface="Cambria" panose="02040503050406030204" pitchFamily="18" charset="0"/>
            </a:endParaRPr>
          </a:p>
        </p:txBody>
      </p:sp>
      <p:sp>
        <p:nvSpPr>
          <p:cNvPr id="4" name="灯片编号占位符 3"/>
          <p:cNvSpPr>
            <a:spLocks noGrp="1"/>
          </p:cNvSpPr>
          <p:nvPr>
            <p:ph type="sldNum" sz="quarter" idx="11"/>
          </p:nvPr>
        </p:nvSpPr>
        <p:spPr/>
        <p:txBody>
          <a:bodyPr/>
          <a:lstStyle/>
          <a:p>
            <a:pPr>
              <a:defRPr/>
            </a:pPr>
            <a:fld id="{A45FD141-6F48-4DB0-8ADD-A9FF19E03ACC}" type="slidenum">
              <a:rPr lang="zh-CN" altLang="en-US" smtClean="0">
                <a:solidFill>
                  <a:prstClr val="black">
                    <a:tint val="75000"/>
                  </a:prstClr>
                </a:solidFill>
              </a:rPr>
              <a:pPr>
                <a:defRPr/>
              </a:pPr>
              <a:t>4</a:t>
            </a:fld>
            <a:endParaRPr lang="zh-CN" altLang="en-US">
              <a:solidFill>
                <a:prstClr val="black">
                  <a:tint val="75000"/>
                </a:prstClr>
              </a:solidFill>
            </a:endParaRPr>
          </a:p>
        </p:txBody>
      </p:sp>
    </p:spTree>
    <p:extLst>
      <p:ext uri="{BB962C8B-B14F-4D97-AF65-F5344CB8AC3E}">
        <p14:creationId xmlns:p14="http://schemas.microsoft.com/office/powerpoint/2010/main" xmlns="" val="4179361373"/>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txBox="1">
            <a:spLocks/>
          </p:cNvSpPr>
          <p:nvPr/>
        </p:nvSpPr>
        <p:spPr bwMode="auto">
          <a:xfrm>
            <a:off x="381000" y="333375"/>
            <a:ext cx="8305800" cy="581025"/>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ctr" rtl="0" eaLnBrk="0" fontAlgn="base" hangingPunct="0">
              <a:lnSpc>
                <a:spcPct val="85000"/>
              </a:lnSpc>
              <a:spcBef>
                <a:spcPct val="0"/>
              </a:spcBef>
              <a:spcAft>
                <a:spcPct val="0"/>
              </a:spcAft>
              <a:defRPr sz="3200" b="1" i="1">
                <a:solidFill>
                  <a:srgbClr val="0070C0"/>
                </a:solidFill>
                <a:effectLst>
                  <a:outerShdw blurRad="38100" dist="38100" dir="2700000" algn="tl">
                    <a:srgbClr val="C0C0C0"/>
                  </a:outerShdw>
                </a:effectLst>
                <a:latin typeface="Cambria" panose="02040503050406030204" pitchFamily="18" charset="0"/>
                <a:ea typeface="ＭＳ Ｐゴシック" charset="0"/>
                <a:cs typeface="Cambria" panose="02040503050406030204" pitchFamily="18" charset="0"/>
              </a:defRPr>
            </a:lvl1pPr>
            <a:lvl2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2pPr>
            <a:lvl3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3pPr>
            <a:lvl4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4pPr>
            <a:lvl5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5pPr>
            <a:lvl6pPr marL="4572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6pPr>
            <a:lvl7pPr marL="9144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7pPr>
            <a:lvl8pPr marL="13716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8pPr>
            <a:lvl9pPr marL="18288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9pPr>
          </a:lstStyle>
          <a:p>
            <a:pPr eaLnBrk="1" hangingPunct="1"/>
            <a:r>
              <a:rPr lang="en-US" altLang="zh-CN" dirty="0">
                <a:ea typeface="MS PGothic" pitchFamily="34" charset="-128"/>
              </a:rPr>
              <a:t>Future Research and Challenges </a:t>
            </a:r>
            <a:endParaRPr lang="zh-CN" altLang="en-US" kern="0" dirty="0" smtClean="0"/>
          </a:p>
        </p:txBody>
      </p:sp>
      <p:sp>
        <p:nvSpPr>
          <p:cNvPr id="3" name="Content Placeholder 2"/>
          <p:cNvSpPr>
            <a:spLocks noGrp="1"/>
          </p:cNvSpPr>
          <p:nvPr>
            <p:ph sz="quarter" idx="4294967295"/>
          </p:nvPr>
        </p:nvSpPr>
        <p:spPr>
          <a:xfrm>
            <a:off x="338400" y="1260000"/>
            <a:ext cx="8348400" cy="5410200"/>
          </a:xfrm>
          <a:prstGeom prst="rect">
            <a:avLst/>
          </a:prstGeom>
        </p:spPr>
        <p:txBody>
          <a:bodyPr rtlCol="0">
            <a:normAutofit fontScale="92500" lnSpcReduction="20000"/>
          </a:bodyPr>
          <a:lstStyle/>
          <a:p>
            <a:pPr marL="0" indent="0" eaLnBrk="1" fontAlgn="auto" hangingPunct="1">
              <a:spcAft>
                <a:spcPts val="0"/>
              </a:spcAft>
              <a:buClr>
                <a:schemeClr val="bg1">
                  <a:lumMod val="65000"/>
                </a:schemeClr>
              </a:buClr>
              <a:buFont typeface="Wingdings" pitchFamily="2" charset="2"/>
              <a:buNone/>
              <a:defRPr/>
            </a:pPr>
            <a:r>
              <a:rPr lang="en-US" sz="2600" b="1" dirty="0" smtClean="0">
                <a:solidFill>
                  <a:schemeClr val="tx1">
                    <a:lumMod val="85000"/>
                    <a:lumOff val="15000"/>
                  </a:schemeClr>
                </a:solidFill>
                <a:latin typeface="Calibri" panose="020F0502020204030204" pitchFamily="34" charset="0"/>
                <a:ea typeface="+mn-ea"/>
                <a:cs typeface="+mn-cs"/>
              </a:rPr>
              <a:t>Future Research</a:t>
            </a:r>
          </a:p>
          <a:p>
            <a:pPr marL="974725" lvl="1" indent="-514350" eaLnBrk="1" fontAlgn="auto" hangingPunct="1">
              <a:spcAft>
                <a:spcPts val="0"/>
              </a:spcAft>
              <a:buClr>
                <a:schemeClr val="bg1">
                  <a:lumMod val="65000"/>
                </a:schemeClr>
              </a:buClr>
              <a:buFont typeface="+mj-lt"/>
              <a:buAutoNum type="arabicPeriod"/>
              <a:defRPr/>
            </a:pPr>
            <a:r>
              <a:rPr lang="en-US" dirty="0" smtClean="0">
                <a:solidFill>
                  <a:schemeClr val="tx1">
                    <a:lumMod val="85000"/>
                    <a:lumOff val="15000"/>
                  </a:schemeClr>
                </a:solidFill>
                <a:latin typeface="Calibri" panose="020F0502020204030204" pitchFamily="34" charset="0"/>
                <a:ea typeface="+mn-ea"/>
                <a:cs typeface="Arial" panose="020B0604020202020204" pitchFamily="34" charset="0"/>
              </a:rPr>
              <a:t>Integration of pervasive computing and smart grid</a:t>
            </a:r>
          </a:p>
          <a:p>
            <a:pPr marL="974725" lvl="1" indent="-514350" eaLnBrk="1" fontAlgn="auto" hangingPunct="1">
              <a:spcAft>
                <a:spcPts val="0"/>
              </a:spcAft>
              <a:buClr>
                <a:schemeClr val="bg1">
                  <a:lumMod val="65000"/>
                </a:schemeClr>
              </a:buClr>
              <a:buFont typeface="+mj-lt"/>
              <a:buAutoNum type="arabicPeriod"/>
              <a:defRPr/>
            </a:pPr>
            <a:r>
              <a:rPr lang="en-US" dirty="0" smtClean="0">
                <a:solidFill>
                  <a:schemeClr val="tx1">
                    <a:lumMod val="85000"/>
                    <a:lumOff val="15000"/>
                  </a:schemeClr>
                </a:solidFill>
                <a:latin typeface="Calibri" panose="020F0502020204030204" pitchFamily="34" charset="0"/>
                <a:ea typeface="+mn-ea"/>
                <a:cs typeface="Arial" panose="020B0604020202020204" pitchFamily="34" charset="0"/>
              </a:rPr>
              <a:t>Smart grid store</a:t>
            </a:r>
          </a:p>
          <a:p>
            <a:pPr marL="0" indent="0" eaLnBrk="1" fontAlgn="auto" hangingPunct="1">
              <a:spcAft>
                <a:spcPts val="0"/>
              </a:spcAft>
              <a:buClr>
                <a:schemeClr val="bg1">
                  <a:lumMod val="65000"/>
                </a:schemeClr>
              </a:buClr>
              <a:buFont typeface="Wingdings" pitchFamily="2" charset="2"/>
              <a:buNone/>
              <a:defRPr/>
            </a:pPr>
            <a:r>
              <a:rPr lang="en-US" sz="2600" b="1" dirty="0" smtClean="0">
                <a:solidFill>
                  <a:schemeClr val="tx1">
                    <a:lumMod val="85000"/>
                    <a:lumOff val="15000"/>
                  </a:schemeClr>
                </a:solidFill>
                <a:latin typeface="Calibri" panose="020F0502020204030204" pitchFamily="34" charset="0"/>
                <a:ea typeface="+mn-ea"/>
                <a:cs typeface="+mn-cs"/>
              </a:rPr>
              <a:t>Challenge</a:t>
            </a:r>
          </a:p>
          <a:p>
            <a:pPr marL="974725" lvl="1" indent="-514350" eaLnBrk="1" fontAlgn="auto" hangingPunct="1">
              <a:spcAft>
                <a:spcPts val="0"/>
              </a:spcAft>
              <a:buClr>
                <a:schemeClr val="bg1">
                  <a:lumMod val="65000"/>
                </a:schemeClr>
              </a:buClr>
              <a:buFont typeface="Wingdings" pitchFamily="2" charset="2"/>
              <a:buNone/>
              <a:defRPr/>
            </a:pPr>
            <a:r>
              <a:rPr lang="en-US" sz="2600" b="0" i="0" dirty="0" smtClean="0">
                <a:solidFill>
                  <a:schemeClr val="tx1">
                    <a:lumMod val="85000"/>
                    <a:lumOff val="15000"/>
                  </a:schemeClr>
                </a:solidFill>
                <a:latin typeface="Calibri" panose="020F0502020204030204" pitchFamily="34" charset="0"/>
                <a:ea typeface="+mn-ea"/>
                <a:cs typeface="+mn-cs"/>
              </a:rPr>
              <a:t>1. Regulating emerging markets</a:t>
            </a:r>
          </a:p>
          <a:p>
            <a:pPr lvl="1" eaLnBrk="1" fontAlgn="auto" hangingPunct="1">
              <a:spcAft>
                <a:spcPts val="0"/>
              </a:spcAft>
              <a:buClr>
                <a:schemeClr val="tx1">
                  <a:lumMod val="75000"/>
                  <a:lumOff val="25000"/>
                </a:schemeClr>
              </a:buClr>
              <a:defRPr/>
            </a:pPr>
            <a:r>
              <a:rPr lang="en-US" dirty="0" err="1" smtClean="0">
                <a:solidFill>
                  <a:schemeClr val="tx1">
                    <a:lumMod val="85000"/>
                    <a:lumOff val="15000"/>
                  </a:schemeClr>
                </a:solidFill>
                <a:latin typeface="Calibri" panose="020F0502020204030204" pitchFamily="34" charset="0"/>
                <a:ea typeface="+mn-ea"/>
                <a:cs typeface="Arial" panose="020B0604020202020204" pitchFamily="34" charset="0"/>
              </a:rPr>
              <a:t>Microgrid</a:t>
            </a:r>
            <a:r>
              <a:rPr lang="en-US" dirty="0" smtClean="0">
                <a:solidFill>
                  <a:schemeClr val="tx1">
                    <a:lumMod val="85000"/>
                    <a:lumOff val="15000"/>
                  </a:schemeClr>
                </a:solidFill>
                <a:latin typeface="Calibri" panose="020F0502020204030204" pitchFamily="34" charset="0"/>
                <a:ea typeface="+mn-ea"/>
                <a:cs typeface="Arial" panose="020B0604020202020204" pitchFamily="34" charset="0"/>
              </a:rPr>
              <a:t> leads to emergence of new market of trading energy</a:t>
            </a:r>
          </a:p>
          <a:p>
            <a:pPr lvl="1" eaLnBrk="1" fontAlgn="auto" hangingPunct="1">
              <a:spcAft>
                <a:spcPts val="0"/>
              </a:spcAft>
              <a:buClr>
                <a:schemeClr val="tx1">
                  <a:lumMod val="75000"/>
                  <a:lumOff val="25000"/>
                </a:schemeClr>
              </a:buClr>
              <a:defRPr/>
            </a:pPr>
            <a:r>
              <a:rPr lang="en-US" dirty="0">
                <a:solidFill>
                  <a:schemeClr val="tx1">
                    <a:lumMod val="85000"/>
                    <a:lumOff val="15000"/>
                  </a:schemeClr>
                </a:solidFill>
                <a:latin typeface="Calibri" panose="020F0502020204030204" pitchFamily="34" charset="0"/>
                <a:ea typeface="+mn-ea"/>
                <a:cs typeface="Arial" panose="020B0604020202020204" pitchFamily="34" charset="0"/>
              </a:rPr>
              <a:t>e</a:t>
            </a:r>
            <a:r>
              <a:rPr lang="en-US" dirty="0" smtClean="0">
                <a:solidFill>
                  <a:schemeClr val="tx1">
                    <a:lumMod val="85000"/>
                    <a:lumOff val="15000"/>
                  </a:schemeClr>
                </a:solidFill>
                <a:latin typeface="Calibri" panose="020F0502020204030204" pitchFamily="34" charset="0"/>
                <a:ea typeface="+mn-ea"/>
                <a:cs typeface="Arial" panose="020B0604020202020204" pitchFamily="34" charset="0"/>
              </a:rPr>
              <a:t>.g. How to guarantee truthful auction, </a:t>
            </a:r>
            <a:r>
              <a:rPr lang="en-US" dirty="0" err="1" smtClean="0">
                <a:solidFill>
                  <a:schemeClr val="tx1">
                    <a:lumMod val="85000"/>
                    <a:lumOff val="15000"/>
                  </a:schemeClr>
                </a:solidFill>
                <a:latin typeface="Calibri" panose="020F0502020204030204" pitchFamily="34" charset="0"/>
                <a:ea typeface="+mn-ea"/>
                <a:cs typeface="Arial" panose="020B0604020202020204" pitchFamily="34" charset="0"/>
              </a:rPr>
              <a:t>Vickrey</a:t>
            </a:r>
            <a:r>
              <a:rPr lang="en-US" dirty="0" smtClean="0">
                <a:solidFill>
                  <a:schemeClr val="tx1">
                    <a:lumMod val="85000"/>
                    <a:lumOff val="15000"/>
                  </a:schemeClr>
                </a:solidFill>
                <a:latin typeface="Calibri" panose="020F0502020204030204" pitchFamily="34" charset="0"/>
                <a:ea typeface="+mn-ea"/>
                <a:cs typeface="Arial" panose="020B0604020202020204" pitchFamily="34" charset="0"/>
              </a:rPr>
              <a:t>-Clarke-Groves scheme (a type of sealed-bid auction)</a:t>
            </a:r>
          </a:p>
          <a:p>
            <a:pPr marL="974725" lvl="1" indent="-514350" eaLnBrk="1" fontAlgn="auto" hangingPunct="1">
              <a:spcAft>
                <a:spcPts val="0"/>
              </a:spcAft>
              <a:buClr>
                <a:schemeClr val="bg1">
                  <a:lumMod val="65000"/>
                </a:schemeClr>
              </a:buClr>
              <a:buFont typeface="Wingdings" pitchFamily="2" charset="2"/>
              <a:buNone/>
              <a:defRPr/>
            </a:pPr>
            <a:r>
              <a:rPr lang="en-US" sz="2600" b="0" i="0" dirty="0" smtClean="0">
                <a:solidFill>
                  <a:schemeClr val="tx1">
                    <a:lumMod val="85000"/>
                    <a:lumOff val="15000"/>
                  </a:schemeClr>
                </a:solidFill>
                <a:latin typeface="Calibri" panose="020F0502020204030204" pitchFamily="34" charset="0"/>
                <a:ea typeface="+mn-ea"/>
                <a:cs typeface="+mn-cs"/>
              </a:rPr>
              <a:t>2. Effectiveness of the distributed management system</a:t>
            </a:r>
          </a:p>
          <a:p>
            <a:pPr lvl="1" eaLnBrk="1" fontAlgn="auto" hangingPunct="1">
              <a:spcAft>
                <a:spcPts val="0"/>
              </a:spcAft>
              <a:buClr>
                <a:schemeClr val="tx1">
                  <a:lumMod val="75000"/>
                  <a:lumOff val="25000"/>
                </a:schemeClr>
              </a:buClr>
              <a:defRPr/>
            </a:pPr>
            <a:r>
              <a:rPr lang="en-US" dirty="0" smtClean="0">
                <a:solidFill>
                  <a:schemeClr val="tx1">
                    <a:lumMod val="85000"/>
                    <a:lumOff val="15000"/>
                  </a:schemeClr>
                </a:solidFill>
                <a:latin typeface="Calibri" panose="020F0502020204030204" pitchFamily="34" charset="0"/>
                <a:ea typeface="+mn-ea"/>
                <a:cs typeface="Arial" panose="020B0604020202020204" pitchFamily="34" charset="0"/>
              </a:rPr>
              <a:t>DGs and plug-in-play components are widely used and formed a autonomous distributed </a:t>
            </a:r>
            <a:r>
              <a:rPr lang="en-US" dirty="0" err="1" smtClean="0">
                <a:solidFill>
                  <a:schemeClr val="tx1">
                    <a:lumMod val="85000"/>
                    <a:lumOff val="15000"/>
                  </a:schemeClr>
                </a:solidFill>
                <a:latin typeface="Calibri" panose="020F0502020204030204" pitchFamily="34" charset="0"/>
                <a:ea typeface="+mn-ea"/>
                <a:cs typeface="Arial" panose="020B0604020202020204" pitchFamily="34" charset="0"/>
              </a:rPr>
              <a:t>microgrid</a:t>
            </a:r>
            <a:r>
              <a:rPr lang="en-US" dirty="0" smtClean="0">
                <a:solidFill>
                  <a:schemeClr val="tx1">
                    <a:lumMod val="85000"/>
                    <a:lumOff val="15000"/>
                  </a:schemeClr>
                </a:solidFill>
                <a:latin typeface="Calibri" panose="020F0502020204030204" pitchFamily="34" charset="0"/>
                <a:ea typeface="+mn-ea"/>
                <a:cs typeface="Arial" panose="020B0604020202020204" pitchFamily="34" charset="0"/>
              </a:rPr>
              <a:t>.</a:t>
            </a:r>
          </a:p>
          <a:p>
            <a:pPr lvl="1" eaLnBrk="1" fontAlgn="auto" hangingPunct="1">
              <a:spcAft>
                <a:spcPts val="0"/>
              </a:spcAft>
              <a:buClr>
                <a:schemeClr val="tx1">
                  <a:lumMod val="75000"/>
                  <a:lumOff val="25000"/>
                </a:schemeClr>
              </a:buClr>
              <a:defRPr/>
            </a:pPr>
            <a:r>
              <a:rPr lang="en-US" dirty="0" smtClean="0">
                <a:solidFill>
                  <a:schemeClr val="tx1">
                    <a:lumMod val="85000"/>
                    <a:lumOff val="15000"/>
                  </a:schemeClr>
                </a:solidFill>
                <a:latin typeface="Calibri" panose="020F0502020204030204" pitchFamily="34" charset="0"/>
                <a:ea typeface="+mn-ea"/>
                <a:cs typeface="Arial" panose="020B0604020202020204" pitchFamily="34" charset="0"/>
              </a:rPr>
              <a:t>Hard to compute globally optimal decision (i.e. limited time &amp; information) </a:t>
            </a:r>
          </a:p>
          <a:p>
            <a:pPr lvl="1" eaLnBrk="1" fontAlgn="auto" hangingPunct="1">
              <a:spcAft>
                <a:spcPts val="0"/>
              </a:spcAft>
              <a:buClr>
                <a:schemeClr val="tx1">
                  <a:lumMod val="75000"/>
                  <a:lumOff val="25000"/>
                </a:schemeClr>
              </a:buClr>
              <a:buFont typeface="Wingdings" pitchFamily="2" charset="2"/>
              <a:buNone/>
              <a:defRPr/>
            </a:pPr>
            <a:r>
              <a:rPr lang="en-US" sz="2600" b="0" i="0" dirty="0" smtClean="0">
                <a:solidFill>
                  <a:schemeClr val="tx1">
                    <a:lumMod val="85000"/>
                    <a:lumOff val="15000"/>
                  </a:schemeClr>
                </a:solidFill>
                <a:latin typeface="Calibri" panose="020F0502020204030204" pitchFamily="34" charset="0"/>
                <a:ea typeface="+mn-ea"/>
                <a:cs typeface="+mn-cs"/>
              </a:rPr>
              <a:t>3. Impact of utilization of fluctuant &amp; intermittent renewables. </a:t>
            </a:r>
          </a:p>
          <a:p>
            <a:pPr lvl="1" eaLnBrk="1" fontAlgn="auto" hangingPunct="1">
              <a:spcAft>
                <a:spcPts val="0"/>
              </a:spcAft>
              <a:buClr>
                <a:schemeClr val="tx1">
                  <a:lumMod val="75000"/>
                  <a:lumOff val="25000"/>
                </a:schemeClr>
              </a:buClr>
              <a:defRPr/>
            </a:pPr>
            <a:r>
              <a:rPr lang="en-US" dirty="0" smtClean="0">
                <a:solidFill>
                  <a:schemeClr val="tx1">
                    <a:lumMod val="85000"/>
                    <a:lumOff val="15000"/>
                  </a:schemeClr>
                </a:solidFill>
                <a:latin typeface="Calibri" panose="020F0502020204030204" pitchFamily="34" charset="0"/>
                <a:ea typeface="+mn-ea"/>
                <a:cs typeface="Arial" panose="020B0604020202020204" pitchFamily="34" charset="0"/>
              </a:rPr>
              <a:t>System should maintain reliability and satisfy operational requirements, and taking into account the uncertainty and variability of energy source</a:t>
            </a:r>
          </a:p>
          <a:p>
            <a:pPr lvl="1" eaLnBrk="1" fontAlgn="auto" hangingPunct="1">
              <a:spcAft>
                <a:spcPts val="0"/>
              </a:spcAft>
              <a:buClr>
                <a:schemeClr val="tx1">
                  <a:lumMod val="75000"/>
                  <a:lumOff val="25000"/>
                </a:schemeClr>
              </a:buClr>
              <a:defRPr/>
            </a:pPr>
            <a:r>
              <a:rPr lang="en-US" dirty="0" smtClean="0">
                <a:solidFill>
                  <a:schemeClr val="tx1">
                    <a:lumMod val="85000"/>
                    <a:lumOff val="15000"/>
                  </a:schemeClr>
                </a:solidFill>
                <a:latin typeface="Calibri" panose="020F0502020204030204" pitchFamily="34" charset="0"/>
                <a:ea typeface="+mn-ea"/>
                <a:cs typeface="Arial" panose="020B0604020202020204" pitchFamily="34" charset="0"/>
              </a:rPr>
              <a:t>Stochastic programming or robust programming for green energy source  </a:t>
            </a:r>
          </a:p>
        </p:txBody>
      </p:sp>
      <p:sp>
        <p:nvSpPr>
          <p:cNvPr id="2" name="灯片编号占位符 1"/>
          <p:cNvSpPr>
            <a:spLocks noGrp="1"/>
          </p:cNvSpPr>
          <p:nvPr>
            <p:ph type="sldNum" sz="quarter" idx="11"/>
          </p:nvPr>
        </p:nvSpPr>
        <p:spPr/>
        <p:txBody>
          <a:bodyPr/>
          <a:lstStyle/>
          <a:p>
            <a:pPr>
              <a:defRPr/>
            </a:pPr>
            <a:r>
              <a:rPr lang="en-US" smtClean="0">
                <a:solidFill>
                  <a:srgbClr val="000000"/>
                </a:solidFill>
              </a:rPr>
              <a:t>[</a:t>
            </a:r>
            <a:fld id="{76C16D65-260D-406F-A2BF-AB769FEB7B8A}" type="slidenum">
              <a:rPr lang="en-US" smtClean="0">
                <a:solidFill>
                  <a:srgbClr val="000000"/>
                </a:solidFill>
              </a:rPr>
              <a:pPr>
                <a:defRPr/>
              </a:pPr>
              <a:t>40</a:t>
            </a:fld>
            <a:r>
              <a:rPr lang="en-US" smtClean="0">
                <a:solidFill>
                  <a:srgbClr val="000000"/>
                </a:solidFill>
              </a:rPr>
              <a:t>]</a:t>
            </a:r>
            <a:endParaRPr lang="en-US" dirty="0">
              <a:solidFill>
                <a:srgbClr val="000000"/>
              </a:solidFill>
            </a:endParaRPr>
          </a:p>
        </p:txBody>
      </p:sp>
    </p:spTree>
    <p:extLst>
      <p:ext uri="{BB962C8B-B14F-4D97-AF65-F5344CB8AC3E}">
        <p14:creationId xmlns:p14="http://schemas.microsoft.com/office/powerpoint/2010/main" xmlns="" val="3709090229"/>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标题 1"/>
          <p:cNvSpPr>
            <a:spLocks noGrp="1"/>
          </p:cNvSpPr>
          <p:nvPr>
            <p:ph type="title"/>
          </p:nvPr>
        </p:nvSpPr>
        <p:spPr/>
        <p:txBody>
          <a:bodyPr/>
          <a:lstStyle/>
          <a:p>
            <a:pPr eaLnBrk="1" hangingPunct="1"/>
            <a:r>
              <a:rPr lang="en-US" altLang="zh-CN" b="1" dirty="0" smtClean="0">
                <a:solidFill>
                  <a:srgbClr val="0070C0"/>
                </a:solidFill>
                <a:latin typeface="Cambria" panose="02040503050406030204" pitchFamily="18" charset="0"/>
              </a:rPr>
              <a:t>Outline</a:t>
            </a:r>
            <a:endParaRPr lang="zh-CN" altLang="en-US" b="1" dirty="0" smtClean="0">
              <a:solidFill>
                <a:srgbClr val="0070C0"/>
              </a:solidFill>
              <a:latin typeface="Cambria" panose="02040503050406030204" pitchFamily="18" charset="0"/>
            </a:endParaRPr>
          </a:p>
        </p:txBody>
      </p:sp>
      <p:sp>
        <p:nvSpPr>
          <p:cNvPr id="3" name="灯片编号占位符 2"/>
          <p:cNvSpPr>
            <a:spLocks noGrp="1"/>
          </p:cNvSpPr>
          <p:nvPr>
            <p:ph type="sldNum" sz="quarter" idx="11"/>
          </p:nvPr>
        </p:nvSpPr>
        <p:spPr/>
        <p:txBody>
          <a:bodyPr/>
          <a:lstStyle/>
          <a:p>
            <a:pPr>
              <a:defRPr/>
            </a:pPr>
            <a:fld id="{A45FD141-6F48-4DB0-8ADD-A9FF19E03ACC}" type="slidenum">
              <a:rPr lang="zh-CN" altLang="en-US" smtClean="0">
                <a:solidFill>
                  <a:prstClr val="black">
                    <a:tint val="75000"/>
                  </a:prstClr>
                </a:solidFill>
              </a:rPr>
              <a:pPr>
                <a:defRPr/>
              </a:pPr>
              <a:t>41</a:t>
            </a:fld>
            <a:endParaRPr lang="zh-CN" altLang="en-US">
              <a:solidFill>
                <a:prstClr val="black">
                  <a:tint val="75000"/>
                </a:prstClr>
              </a:solidFill>
            </a:endParaRPr>
          </a:p>
        </p:txBody>
      </p:sp>
      <p:sp>
        <p:nvSpPr>
          <p:cNvPr id="6" name="Content Placeholder 2"/>
          <p:cNvSpPr txBox="1">
            <a:spLocks/>
          </p:cNvSpPr>
          <p:nvPr/>
        </p:nvSpPr>
        <p:spPr>
          <a:xfrm>
            <a:off x="338400" y="1024350"/>
            <a:ext cx="8348400" cy="4395416"/>
          </a:xfrm>
          <a:prstGeom prst="rect">
            <a:avLst/>
          </a:prstGeom>
        </p:spPr>
        <p:txBody>
          <a:bodyPr/>
          <a:lstStyle/>
          <a:p>
            <a:pPr marL="342900" indent="-342900" fontAlgn="base">
              <a:spcBef>
                <a:spcPct val="20000"/>
              </a:spcBef>
              <a:spcAft>
                <a:spcPct val="0"/>
              </a:spcAft>
              <a:buFont typeface="Arial" charset="0"/>
              <a:buChar char="•"/>
              <a:defRPr/>
            </a:pPr>
            <a:r>
              <a:rPr lang="en-US" altLang="zh-CN" sz="2400" b="1" dirty="0">
                <a:solidFill>
                  <a:srgbClr val="1F497D"/>
                </a:solidFill>
                <a:latin typeface="Cambria" panose="02040503050406030204" pitchFamily="18" charset="0"/>
              </a:rPr>
              <a:t>Introduction of Smart Grid</a:t>
            </a:r>
          </a:p>
          <a:p>
            <a:pPr marL="342900" indent="-342900" fontAlgn="base">
              <a:spcBef>
                <a:spcPct val="20000"/>
              </a:spcBef>
              <a:spcAft>
                <a:spcPct val="0"/>
              </a:spcAft>
              <a:buFont typeface="Arial" charset="0"/>
              <a:buChar char="•"/>
              <a:defRPr/>
            </a:pPr>
            <a:r>
              <a:rPr lang="en-US" altLang="zh-CN" sz="2400" b="1" dirty="0" smtClean="0">
                <a:solidFill>
                  <a:schemeClr val="tx2"/>
                </a:solidFill>
                <a:latin typeface="Cambria" panose="02040503050406030204" pitchFamily="18" charset="0"/>
              </a:rPr>
              <a:t>Major </a:t>
            </a:r>
            <a:r>
              <a:rPr lang="en-US" altLang="zh-CN" sz="2400" b="1" dirty="0">
                <a:solidFill>
                  <a:schemeClr val="tx2"/>
                </a:solidFill>
                <a:latin typeface="Cambria" panose="02040503050406030204" pitchFamily="18" charset="0"/>
              </a:rPr>
              <a:t>topics in Smart Grid (SG)</a:t>
            </a:r>
          </a:p>
          <a:p>
            <a:pPr marL="800100" lvl="1" indent="-342900" fontAlgn="base">
              <a:spcBef>
                <a:spcPct val="20000"/>
              </a:spcBef>
              <a:spcAft>
                <a:spcPct val="0"/>
              </a:spcAft>
              <a:buFont typeface="Wingdings" panose="05000000000000000000" pitchFamily="2" charset="2"/>
              <a:buChar char="Ø"/>
              <a:defRPr/>
            </a:pPr>
            <a:r>
              <a:rPr lang="en-US" altLang="zh-CN" sz="2000" b="1" dirty="0">
                <a:solidFill>
                  <a:schemeClr val="tx2"/>
                </a:solidFill>
                <a:latin typeface="Cambria" panose="02040503050406030204" pitchFamily="18" charset="0"/>
              </a:rPr>
              <a:t>Smart Infrastructure </a:t>
            </a:r>
            <a:r>
              <a:rPr lang="en-US" altLang="zh-CN" sz="2000" b="1" dirty="0" smtClean="0">
                <a:solidFill>
                  <a:schemeClr val="tx2"/>
                </a:solidFill>
                <a:latin typeface="Cambria" panose="02040503050406030204" pitchFamily="18" charset="0"/>
              </a:rPr>
              <a:t>system</a:t>
            </a:r>
          </a:p>
          <a:p>
            <a:pPr marL="1257300" lvl="2" indent="-342900" fontAlgn="base">
              <a:spcBef>
                <a:spcPct val="20000"/>
              </a:spcBef>
              <a:spcAft>
                <a:spcPct val="0"/>
              </a:spcAft>
              <a:buFont typeface="Arial" panose="020B0604020202020204" pitchFamily="34" charset="0"/>
              <a:buChar char="•"/>
              <a:defRPr/>
            </a:pPr>
            <a:r>
              <a:rPr lang="en-US" altLang="zh-CN" sz="2000" b="1" dirty="0">
                <a:solidFill>
                  <a:schemeClr val="tx2"/>
                </a:solidFill>
                <a:latin typeface="Cambria" panose="02040503050406030204" pitchFamily="18" charset="0"/>
              </a:rPr>
              <a:t>Smart energy subsystem</a:t>
            </a:r>
          </a:p>
          <a:p>
            <a:pPr marL="1257300" lvl="2" indent="-342900" fontAlgn="base">
              <a:spcBef>
                <a:spcPct val="20000"/>
              </a:spcBef>
              <a:spcAft>
                <a:spcPct val="0"/>
              </a:spcAft>
              <a:buFont typeface="Arial" panose="020B0604020202020204" pitchFamily="34" charset="0"/>
              <a:buChar char="•"/>
              <a:defRPr/>
            </a:pPr>
            <a:r>
              <a:rPr lang="en-US" altLang="zh-CN" sz="2000" b="1" dirty="0">
                <a:solidFill>
                  <a:schemeClr val="tx2"/>
                </a:solidFill>
                <a:latin typeface="Cambria" panose="02040503050406030204" pitchFamily="18" charset="0"/>
              </a:rPr>
              <a:t>Smart information subsystem</a:t>
            </a:r>
          </a:p>
          <a:p>
            <a:pPr marL="1257300" lvl="2" indent="-342900" fontAlgn="base">
              <a:spcBef>
                <a:spcPct val="20000"/>
              </a:spcBef>
              <a:spcAft>
                <a:spcPct val="0"/>
              </a:spcAft>
              <a:buFont typeface="Arial" panose="020B0604020202020204" pitchFamily="34" charset="0"/>
              <a:buChar char="•"/>
              <a:defRPr/>
            </a:pPr>
            <a:r>
              <a:rPr lang="en-US" altLang="zh-CN" sz="2000" b="1" dirty="0">
                <a:solidFill>
                  <a:schemeClr val="tx2"/>
                </a:solidFill>
                <a:latin typeface="Cambria" panose="02040503050406030204" pitchFamily="18" charset="0"/>
              </a:rPr>
              <a:t>Smart communication </a:t>
            </a:r>
            <a:r>
              <a:rPr lang="en-US" altLang="zh-CN" sz="2000" b="1" dirty="0" smtClean="0">
                <a:solidFill>
                  <a:schemeClr val="tx2"/>
                </a:solidFill>
                <a:latin typeface="Cambria" panose="02040503050406030204" pitchFamily="18" charset="0"/>
              </a:rPr>
              <a:t>subsystem</a:t>
            </a:r>
          </a:p>
          <a:p>
            <a:pPr marL="800100" lvl="1" indent="-342900" fontAlgn="base">
              <a:spcBef>
                <a:spcPct val="20000"/>
              </a:spcBef>
              <a:spcAft>
                <a:spcPct val="0"/>
              </a:spcAft>
              <a:buFont typeface="Wingdings" panose="05000000000000000000" pitchFamily="2" charset="2"/>
              <a:buChar char="Ø"/>
              <a:defRPr/>
            </a:pPr>
            <a:r>
              <a:rPr lang="en-US" altLang="zh-CN" sz="2000" b="1" dirty="0">
                <a:solidFill>
                  <a:schemeClr val="tx2"/>
                </a:solidFill>
                <a:latin typeface="Cambria" panose="02040503050406030204" pitchFamily="18" charset="0"/>
              </a:rPr>
              <a:t>Smart Management system</a:t>
            </a:r>
          </a:p>
          <a:p>
            <a:pPr marL="800100" lvl="1" indent="-342900" fontAlgn="base">
              <a:spcBef>
                <a:spcPct val="20000"/>
              </a:spcBef>
              <a:spcAft>
                <a:spcPct val="0"/>
              </a:spcAft>
              <a:buFont typeface="Wingdings" panose="05000000000000000000" pitchFamily="2" charset="2"/>
              <a:buChar char="Ø"/>
              <a:defRPr/>
            </a:pPr>
            <a:r>
              <a:rPr lang="en-US" altLang="zh-CN" sz="2000" b="1" dirty="0">
                <a:solidFill>
                  <a:srgbClr val="FF0000"/>
                </a:solidFill>
                <a:latin typeface="Cambria" panose="02040503050406030204" pitchFamily="18" charset="0"/>
              </a:rPr>
              <a:t>Smart protection system</a:t>
            </a:r>
          </a:p>
          <a:p>
            <a:pPr marL="342900" indent="-342900" fontAlgn="base">
              <a:spcBef>
                <a:spcPct val="20000"/>
              </a:spcBef>
              <a:spcAft>
                <a:spcPct val="0"/>
              </a:spcAft>
              <a:buFont typeface="Arial" charset="0"/>
              <a:buChar char="•"/>
            </a:pPr>
            <a:r>
              <a:rPr lang="en-US" altLang="zh-CN" sz="2400" b="1" dirty="0" smtClean="0">
                <a:solidFill>
                  <a:srgbClr val="1F497D"/>
                </a:solidFill>
                <a:latin typeface="Cambria" panose="02040503050406030204" pitchFamily="18" charset="0"/>
              </a:rPr>
              <a:t>Research </a:t>
            </a:r>
            <a:r>
              <a:rPr lang="en-US" altLang="zh-CN" sz="2400" b="1" dirty="0">
                <a:solidFill>
                  <a:srgbClr val="1F497D"/>
                </a:solidFill>
                <a:latin typeface="Cambria" panose="02040503050406030204" pitchFamily="18" charset="0"/>
              </a:rPr>
              <a:t>t</a:t>
            </a:r>
            <a:r>
              <a:rPr lang="en-US" altLang="zh-CN" sz="2400" b="1" dirty="0" smtClean="0">
                <a:solidFill>
                  <a:srgbClr val="1F497D"/>
                </a:solidFill>
                <a:latin typeface="Cambria" panose="02040503050406030204" pitchFamily="18" charset="0"/>
              </a:rPr>
              <a:t>opic examples</a:t>
            </a:r>
          </a:p>
          <a:p>
            <a:pPr marL="800100" lvl="1" indent="-342900" fontAlgn="base">
              <a:spcBef>
                <a:spcPct val="20000"/>
              </a:spcBef>
              <a:spcAft>
                <a:spcPct val="0"/>
              </a:spcAft>
              <a:buFont typeface="Wingdings" panose="05000000000000000000" pitchFamily="2" charset="2"/>
              <a:buChar char="Ø"/>
              <a:defRPr/>
            </a:pPr>
            <a:r>
              <a:rPr lang="en-US" altLang="zh-CN" sz="2000" b="1" dirty="0">
                <a:solidFill>
                  <a:srgbClr val="1F497D"/>
                </a:solidFill>
                <a:latin typeface="Cambria" panose="02040503050406030204" pitchFamily="18" charset="0"/>
              </a:rPr>
              <a:t>Bad Data Injection Attack and Defense</a:t>
            </a:r>
          </a:p>
          <a:p>
            <a:pPr marL="800100" lvl="1" indent="-342900" fontAlgn="base">
              <a:spcBef>
                <a:spcPct val="20000"/>
              </a:spcBef>
              <a:spcAft>
                <a:spcPct val="0"/>
              </a:spcAft>
              <a:buFont typeface="Wingdings" panose="05000000000000000000" pitchFamily="2" charset="2"/>
              <a:buChar char="Ø"/>
              <a:defRPr/>
            </a:pPr>
            <a:r>
              <a:rPr lang="en-US" altLang="zh-CN" sz="2000" b="1" dirty="0">
                <a:solidFill>
                  <a:srgbClr val="1F497D"/>
                </a:solidFill>
                <a:latin typeface="Cambria" panose="02040503050406030204" pitchFamily="18" charset="0"/>
              </a:rPr>
              <a:t>Demand Side </a:t>
            </a:r>
            <a:r>
              <a:rPr lang="en-US" altLang="zh-CN" sz="2000" b="1" dirty="0" smtClean="0">
                <a:solidFill>
                  <a:srgbClr val="1F497D"/>
                </a:solidFill>
                <a:latin typeface="Cambria" panose="02040503050406030204" pitchFamily="18" charset="0"/>
              </a:rPr>
              <a:t>Management</a:t>
            </a:r>
          </a:p>
          <a:p>
            <a:pPr marL="800100" lvl="1" indent="-342900" fontAlgn="base">
              <a:spcBef>
                <a:spcPct val="20000"/>
              </a:spcBef>
              <a:spcAft>
                <a:spcPct val="0"/>
              </a:spcAft>
              <a:buFont typeface="Wingdings" panose="05000000000000000000" pitchFamily="2" charset="2"/>
              <a:buChar char="Ø"/>
              <a:defRPr/>
            </a:pPr>
            <a:r>
              <a:rPr lang="en-US" altLang="zh-CN" sz="2000" b="1" dirty="0" smtClean="0">
                <a:solidFill>
                  <a:srgbClr val="1F497D"/>
                </a:solidFill>
                <a:latin typeface="Cambria" panose="02040503050406030204" pitchFamily="18" charset="0"/>
              </a:rPr>
              <a:t>PHEV, renewable energy, </a:t>
            </a:r>
            <a:r>
              <a:rPr lang="en-US" altLang="zh-CN" sz="2000" b="1" dirty="0" err="1" smtClean="0">
                <a:solidFill>
                  <a:srgbClr val="1F497D"/>
                </a:solidFill>
                <a:latin typeface="Cambria" panose="02040503050406030204" pitchFamily="18" charset="0"/>
              </a:rPr>
              <a:t>microgrid</a:t>
            </a:r>
            <a:r>
              <a:rPr lang="en-US" altLang="zh-CN" sz="2000" b="1" dirty="0" smtClean="0">
                <a:solidFill>
                  <a:srgbClr val="1F497D"/>
                </a:solidFill>
                <a:latin typeface="Cambria" panose="02040503050406030204" pitchFamily="18" charset="0"/>
              </a:rPr>
              <a:t>, big data, assess management,  communication effects, etc.</a:t>
            </a:r>
            <a:endParaRPr lang="en-US" altLang="zh-CN" sz="2000" b="1" dirty="0">
              <a:solidFill>
                <a:srgbClr val="1F497D"/>
              </a:solidFill>
              <a:latin typeface="Cambria" panose="02040503050406030204" pitchFamily="18" charset="0"/>
            </a:endParaRPr>
          </a:p>
          <a:p>
            <a:pPr marL="342900" indent="-342900" fontAlgn="base">
              <a:spcBef>
                <a:spcPct val="20000"/>
              </a:spcBef>
              <a:spcAft>
                <a:spcPct val="0"/>
              </a:spcAft>
              <a:buFont typeface="Arial" charset="0"/>
              <a:buChar char="•"/>
              <a:defRPr/>
            </a:pPr>
            <a:r>
              <a:rPr lang="en-US" altLang="zh-CN" sz="2400" b="1" dirty="0" smtClean="0">
                <a:solidFill>
                  <a:srgbClr val="1F497D"/>
                </a:solidFill>
                <a:latin typeface="Cambria" panose="02040503050406030204" pitchFamily="18" charset="0"/>
              </a:rPr>
              <a:t>Conclusion</a:t>
            </a:r>
          </a:p>
          <a:p>
            <a:pPr marL="742950" lvl="1" indent="-285750" fontAlgn="base">
              <a:spcBef>
                <a:spcPct val="20000"/>
              </a:spcBef>
              <a:spcAft>
                <a:spcPct val="0"/>
              </a:spcAft>
              <a:buFont typeface="Arial" charset="0"/>
              <a:buChar char="–"/>
              <a:defRPr/>
            </a:pPr>
            <a:endParaRPr lang="en-US" altLang="zh-CN" sz="2800" dirty="0" smtClean="0">
              <a:solidFill>
                <a:prstClr val="black"/>
              </a:solidFill>
            </a:endParaRPr>
          </a:p>
        </p:txBody>
      </p:sp>
    </p:spTree>
    <p:extLst>
      <p:ext uri="{BB962C8B-B14F-4D97-AF65-F5344CB8AC3E}">
        <p14:creationId xmlns:p14="http://schemas.microsoft.com/office/powerpoint/2010/main" xmlns="" val="330478412"/>
      </p:ext>
    </p:extLst>
  </p:cSld>
  <p:clrMapOvr>
    <a:masterClrMapping/>
  </p:clrMapOvr>
  <p:transition advTm="22012"/>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Content Placeholder 2"/>
          <p:cNvSpPr>
            <a:spLocks noGrp="1"/>
          </p:cNvSpPr>
          <p:nvPr>
            <p:ph sz="quarter" idx="4294967295"/>
          </p:nvPr>
        </p:nvSpPr>
        <p:spPr>
          <a:xfrm>
            <a:off x="338400" y="1260000"/>
            <a:ext cx="8348400" cy="5043488"/>
          </a:xfrm>
          <a:prstGeom prst="rect">
            <a:avLst/>
          </a:prstGeom>
        </p:spPr>
        <p:txBody>
          <a:bodyPr/>
          <a:lstStyle/>
          <a:p>
            <a:pPr eaLnBrk="1" hangingPunct="1"/>
            <a:r>
              <a:rPr lang="en-US" altLang="zh-CN" dirty="0">
                <a:latin typeface="Calibri" panose="020F0502020204030204" pitchFamily="34" charset="0"/>
                <a:ea typeface="MS PGothic" charset="0"/>
              </a:rPr>
              <a:t>Inadvertent compromises of the grid infrastructure due user error, component failure, and natural disasters</a:t>
            </a:r>
          </a:p>
          <a:p>
            <a:pPr eaLnBrk="1" hangingPunct="1"/>
            <a:r>
              <a:rPr lang="en-US" altLang="zh-CN" dirty="0">
                <a:latin typeface="Calibri" panose="020F0502020204030204" pitchFamily="34" charset="0"/>
                <a:ea typeface="MS PGothic" charset="0"/>
              </a:rPr>
              <a:t>Deliberate cyber attacks such as from disgruntled employees, industrial spies, and terrorist</a:t>
            </a:r>
          </a:p>
          <a:p>
            <a:pPr eaLnBrk="1" hangingPunct="1">
              <a:buFont typeface="Wingdings" charset="0"/>
              <a:buNone/>
            </a:pPr>
            <a:r>
              <a:rPr lang="en-US" altLang="zh-CN" dirty="0">
                <a:latin typeface="Calibri" charset="0"/>
                <a:ea typeface="MS PGothic" charset="0"/>
              </a:rPr>
              <a:t> </a:t>
            </a:r>
          </a:p>
        </p:txBody>
      </p:sp>
      <p:sp>
        <p:nvSpPr>
          <p:cNvPr id="9" name="标题 1"/>
          <p:cNvSpPr txBox="1">
            <a:spLocks/>
          </p:cNvSpPr>
          <p:nvPr/>
        </p:nvSpPr>
        <p:spPr bwMode="auto">
          <a:xfrm>
            <a:off x="381000" y="333375"/>
            <a:ext cx="8305800" cy="581025"/>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ctr" rtl="0" eaLnBrk="0" fontAlgn="base" hangingPunct="0">
              <a:lnSpc>
                <a:spcPct val="85000"/>
              </a:lnSpc>
              <a:spcBef>
                <a:spcPct val="0"/>
              </a:spcBef>
              <a:spcAft>
                <a:spcPct val="0"/>
              </a:spcAft>
              <a:defRPr sz="3200" b="1" i="1">
                <a:solidFill>
                  <a:srgbClr val="0070C0"/>
                </a:solidFill>
                <a:effectLst>
                  <a:outerShdw blurRad="38100" dist="38100" dir="2700000" algn="tl">
                    <a:srgbClr val="C0C0C0"/>
                  </a:outerShdw>
                </a:effectLst>
                <a:latin typeface="Cambria" panose="02040503050406030204" pitchFamily="18" charset="0"/>
                <a:ea typeface="ＭＳ Ｐゴシック" charset="0"/>
                <a:cs typeface="Cambria" panose="02040503050406030204" pitchFamily="18" charset="0"/>
              </a:defRPr>
            </a:lvl1pPr>
            <a:lvl2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2pPr>
            <a:lvl3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3pPr>
            <a:lvl4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4pPr>
            <a:lvl5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5pPr>
            <a:lvl6pPr marL="4572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6pPr>
            <a:lvl7pPr marL="9144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7pPr>
            <a:lvl8pPr marL="13716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8pPr>
            <a:lvl9pPr marL="18288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9pPr>
          </a:lstStyle>
          <a:p>
            <a:pPr eaLnBrk="1" hangingPunct="1"/>
            <a:r>
              <a:rPr lang="en-US" altLang="zh-CN" dirty="0">
                <a:ea typeface="MS PGothic" pitchFamily="34" charset="-128"/>
              </a:rPr>
              <a:t>Smart Protection System</a:t>
            </a:r>
            <a:endParaRPr lang="zh-CN" altLang="en-US" kern="0" dirty="0" smtClean="0"/>
          </a:p>
        </p:txBody>
      </p:sp>
      <p:pic>
        <p:nvPicPr>
          <p:cNvPr id="5427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09719" y="3124200"/>
            <a:ext cx="4271962" cy="236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427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892675" y="3124200"/>
            <a:ext cx="3794125"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278" name="Picture 4" descr="C:\Users\admin\AppData\Local\Microsoft\Windows\Temporary Internet Files\Content.IE5\VM6R398Z\MC900370192[1].wmf"/>
          <p:cNvSpPr>
            <a:spLocks noChangeAspect="1" noChangeArrowheads="1"/>
          </p:cNvSpPr>
          <p:nvPr/>
        </p:nvSpPr>
        <p:spPr bwMode="auto">
          <a:xfrm>
            <a:off x="6324600" y="4876800"/>
            <a:ext cx="2457450"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p>
        </p:txBody>
      </p:sp>
      <p:sp>
        <p:nvSpPr>
          <p:cNvPr id="8" name="오른쪽 화살표 7"/>
          <p:cNvSpPr>
            <a:spLocks noChangeArrowheads="1"/>
          </p:cNvSpPr>
          <p:nvPr/>
        </p:nvSpPr>
        <p:spPr bwMode="auto">
          <a:xfrm>
            <a:off x="186000" y="3124200"/>
            <a:ext cx="304800" cy="206375"/>
          </a:xfrm>
          <a:prstGeom prst="rightArrow">
            <a:avLst>
              <a:gd name="adj1" fmla="val 50000"/>
              <a:gd name="adj2" fmla="val 50003"/>
            </a:avLst>
          </a:prstGeom>
          <a:gradFill rotWithShape="1">
            <a:gsLst>
              <a:gs pos="0">
                <a:srgbClr val="3F73B9"/>
              </a:gs>
              <a:gs pos="100000">
                <a:srgbClr val="347FD8"/>
              </a:gs>
            </a:gsLst>
            <a:lin ang="16200000"/>
          </a:gradFill>
          <a:ln w="12700">
            <a:solidFill>
              <a:srgbClr val="4A7EBB"/>
            </a:solidFill>
            <a:miter lim="800000"/>
            <a:headEnd/>
            <a:tailEnd/>
          </a:ln>
          <a:effectLst>
            <a:outerShdw blurRad="63500" dist="25400" dir="6599969" sx="100999" sy="100999" rotWithShape="0">
              <a:srgbClr val="000000">
                <a:alpha val="75000"/>
              </a:srgbClr>
            </a:outerShdw>
          </a:effectLst>
        </p:spPr>
        <p:txBody>
          <a:bodyPr anchor="ctr"/>
          <a:lstStyle/>
          <a:p>
            <a:pPr algn="ctr">
              <a:defRPr/>
            </a:pPr>
            <a:endParaRPr lang="zh-CN" altLang="en-US">
              <a:solidFill>
                <a:srgbClr val="FFFFFF"/>
              </a:solidFill>
            </a:endParaRPr>
          </a:p>
        </p:txBody>
      </p:sp>
      <p:sp>
        <p:nvSpPr>
          <p:cNvPr id="2" name="灯片编号占位符 1"/>
          <p:cNvSpPr>
            <a:spLocks noGrp="1"/>
          </p:cNvSpPr>
          <p:nvPr>
            <p:ph type="sldNum" sz="quarter" idx="11"/>
          </p:nvPr>
        </p:nvSpPr>
        <p:spPr/>
        <p:txBody>
          <a:bodyPr/>
          <a:lstStyle/>
          <a:p>
            <a:pPr>
              <a:defRPr/>
            </a:pPr>
            <a:r>
              <a:rPr lang="en-US" smtClean="0">
                <a:solidFill>
                  <a:srgbClr val="000000"/>
                </a:solidFill>
              </a:rPr>
              <a:t>[</a:t>
            </a:r>
            <a:fld id="{76C16D65-260D-406F-A2BF-AB769FEB7B8A}" type="slidenum">
              <a:rPr lang="en-US" smtClean="0">
                <a:solidFill>
                  <a:srgbClr val="000000"/>
                </a:solidFill>
              </a:rPr>
              <a:pPr>
                <a:defRPr/>
              </a:pPr>
              <a:t>42</a:t>
            </a:fld>
            <a:r>
              <a:rPr lang="en-US" smtClean="0">
                <a:solidFill>
                  <a:srgbClr val="000000"/>
                </a:solidFill>
              </a:rPr>
              <a:t>]</a:t>
            </a:r>
            <a:endParaRPr lang="en-US" dirty="0">
              <a:solidFill>
                <a:srgbClr val="000000"/>
              </a:solidFill>
            </a:endParaRPr>
          </a:p>
        </p:txBody>
      </p:sp>
    </p:spTree>
    <p:extLst>
      <p:ext uri="{BB962C8B-B14F-4D97-AF65-F5344CB8AC3E}">
        <p14:creationId xmlns:p14="http://schemas.microsoft.com/office/powerpoint/2010/main" xmlns="" val="4159094959"/>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txBox="1">
            <a:spLocks/>
          </p:cNvSpPr>
          <p:nvPr/>
        </p:nvSpPr>
        <p:spPr bwMode="auto">
          <a:xfrm>
            <a:off x="381000" y="333375"/>
            <a:ext cx="8305800" cy="581025"/>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ctr" rtl="0" eaLnBrk="0" fontAlgn="base" hangingPunct="0">
              <a:lnSpc>
                <a:spcPct val="85000"/>
              </a:lnSpc>
              <a:spcBef>
                <a:spcPct val="0"/>
              </a:spcBef>
              <a:spcAft>
                <a:spcPct val="0"/>
              </a:spcAft>
              <a:defRPr sz="3200" b="1" i="1">
                <a:solidFill>
                  <a:srgbClr val="0070C0"/>
                </a:solidFill>
                <a:effectLst>
                  <a:outerShdw blurRad="38100" dist="38100" dir="2700000" algn="tl">
                    <a:srgbClr val="C0C0C0"/>
                  </a:outerShdw>
                </a:effectLst>
                <a:latin typeface="Cambria" panose="02040503050406030204" pitchFamily="18" charset="0"/>
                <a:ea typeface="ＭＳ Ｐゴシック" charset="0"/>
                <a:cs typeface="Cambria" panose="02040503050406030204" pitchFamily="18" charset="0"/>
              </a:defRPr>
            </a:lvl1pPr>
            <a:lvl2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2pPr>
            <a:lvl3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3pPr>
            <a:lvl4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4pPr>
            <a:lvl5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5pPr>
            <a:lvl6pPr marL="4572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6pPr>
            <a:lvl7pPr marL="9144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7pPr>
            <a:lvl8pPr marL="13716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8pPr>
            <a:lvl9pPr marL="18288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9pPr>
          </a:lstStyle>
          <a:p>
            <a:pPr eaLnBrk="1" hangingPunct="1"/>
            <a:r>
              <a:rPr lang="en-US" altLang="zh-CN" dirty="0">
                <a:ea typeface="MS PGothic" pitchFamily="34" charset="-128"/>
              </a:rPr>
              <a:t>System Reliability</a:t>
            </a:r>
            <a:endParaRPr lang="zh-CN" altLang="en-US" kern="0" dirty="0" smtClean="0"/>
          </a:p>
        </p:txBody>
      </p:sp>
      <p:sp>
        <p:nvSpPr>
          <p:cNvPr id="55298" name="Content Placeholder 2"/>
          <p:cNvSpPr>
            <a:spLocks noGrp="1"/>
          </p:cNvSpPr>
          <p:nvPr>
            <p:ph sz="quarter" idx="4294967295"/>
          </p:nvPr>
        </p:nvSpPr>
        <p:spPr>
          <a:xfrm>
            <a:off x="338400" y="1260000"/>
            <a:ext cx="8348400" cy="5043488"/>
          </a:xfrm>
          <a:prstGeom prst="rect">
            <a:avLst/>
          </a:prstGeom>
        </p:spPr>
        <p:txBody>
          <a:bodyPr/>
          <a:lstStyle/>
          <a:p>
            <a:pPr eaLnBrk="1" hangingPunct="1">
              <a:lnSpc>
                <a:spcPct val="90000"/>
              </a:lnSpc>
            </a:pPr>
            <a:r>
              <a:rPr lang="en-US" altLang="zh-CN" dirty="0">
                <a:latin typeface="Calibri" panose="020F0502020204030204" pitchFamily="34" charset="0"/>
                <a:ea typeface="+mj-ea"/>
              </a:rPr>
              <a:t>In US, average annual cost of outages is $79B (32% of total electricity revenue)</a:t>
            </a:r>
          </a:p>
          <a:p>
            <a:pPr eaLnBrk="1" hangingPunct="1">
              <a:lnSpc>
                <a:spcPct val="90000"/>
              </a:lnSpc>
            </a:pPr>
            <a:r>
              <a:rPr lang="en-US" altLang="zh-CN" dirty="0">
                <a:latin typeface="Calibri" panose="020F0502020204030204" pitchFamily="34" charset="0"/>
                <a:ea typeface="+mj-ea"/>
              </a:rPr>
              <a:t>In 2003 East Coast blackout, 50 million people were w/out power for several days</a:t>
            </a:r>
          </a:p>
          <a:p>
            <a:pPr eaLnBrk="1" hangingPunct="1">
              <a:lnSpc>
                <a:spcPct val="90000"/>
              </a:lnSpc>
            </a:pPr>
            <a:r>
              <a:rPr lang="en-US" altLang="zh-CN" dirty="0">
                <a:latin typeface="Calibri" panose="020F0502020204030204" pitchFamily="34" charset="0"/>
                <a:ea typeface="+mj-ea"/>
              </a:rPr>
              <a:t>Some fluctuant and intermittent of green energy source (DGs) may compromise SG</a:t>
            </a:r>
            <a:r>
              <a:rPr lang="en-US" dirty="0">
                <a:latin typeface="Calibri" panose="020F0502020204030204" pitchFamily="34" charset="0"/>
                <a:ea typeface="+mj-ea"/>
              </a:rPr>
              <a:t>’</a:t>
            </a:r>
            <a:r>
              <a:rPr lang="en-US" altLang="zh-CN" dirty="0">
                <a:latin typeface="Calibri" panose="020F0502020204030204" pitchFamily="34" charset="0"/>
                <a:ea typeface="+mj-ea"/>
              </a:rPr>
              <a:t>s stability</a:t>
            </a:r>
          </a:p>
          <a:p>
            <a:pPr lvl="1" eaLnBrk="1" hangingPunct="1">
              <a:lnSpc>
                <a:spcPct val="90000"/>
              </a:lnSpc>
              <a:buFont typeface="Wingdings" charset="0"/>
              <a:buChar char="§"/>
            </a:pPr>
            <a:r>
              <a:rPr lang="en-US" altLang="zh-CN" sz="2000" dirty="0">
                <a:latin typeface="Calibri" panose="020F0502020204030204" pitchFamily="34" charset="0"/>
                <a:ea typeface="MS PGothic" charset="0"/>
              </a:rPr>
              <a:t>DGs serve locally, </a:t>
            </a:r>
            <a:r>
              <a:rPr lang="en-US" altLang="zh-CN" sz="2000" dirty="0" err="1">
                <a:latin typeface="Calibri" panose="020F0502020204030204" pitchFamily="34" charset="0"/>
                <a:ea typeface="MS PGothic" charset="0"/>
              </a:rPr>
              <a:t>microgrid</a:t>
            </a:r>
            <a:r>
              <a:rPr lang="en-US" altLang="zh-CN" sz="2000" dirty="0">
                <a:latin typeface="Calibri" panose="020F0502020204030204" pitchFamily="34" charset="0"/>
                <a:ea typeface="MS PGothic" charset="0"/>
              </a:rPr>
              <a:t> is isolated from </a:t>
            </a:r>
            <a:r>
              <a:rPr lang="en-US" altLang="zh-CN" sz="2000" dirty="0" err="1">
                <a:latin typeface="Calibri" panose="020F0502020204030204" pitchFamily="34" charset="0"/>
                <a:ea typeface="MS PGothic" charset="0"/>
              </a:rPr>
              <a:t>macrogrid</a:t>
            </a:r>
            <a:r>
              <a:rPr lang="en-US" altLang="zh-CN" sz="2000" dirty="0">
                <a:latin typeface="Calibri" panose="020F0502020204030204" pitchFamily="34" charset="0"/>
                <a:ea typeface="MS PGothic" charset="0"/>
              </a:rPr>
              <a:t> for better stability and reliability </a:t>
            </a:r>
          </a:p>
          <a:p>
            <a:pPr eaLnBrk="1" hangingPunct="1">
              <a:lnSpc>
                <a:spcPct val="90000"/>
              </a:lnSpc>
            </a:pPr>
            <a:r>
              <a:rPr lang="en-US" altLang="zh-CN" dirty="0">
                <a:latin typeface="Calibri" panose="020F0502020204030204" pitchFamily="34" charset="0"/>
                <a:ea typeface="+mj-ea"/>
              </a:rPr>
              <a:t>Wide-area measurement system (WAMS) based on PMUs becomes an essential component for monitoring, control, and protection.</a:t>
            </a:r>
          </a:p>
          <a:p>
            <a:pPr eaLnBrk="1" hangingPunct="1">
              <a:lnSpc>
                <a:spcPct val="90000"/>
              </a:lnSpc>
            </a:pPr>
            <a:endParaRPr lang="en-US" altLang="zh-CN" sz="2600" dirty="0">
              <a:latin typeface="Calibri" charset="0"/>
              <a:ea typeface="MS PGothic" charset="0"/>
            </a:endParaRPr>
          </a:p>
        </p:txBody>
      </p:sp>
      <p:sp>
        <p:nvSpPr>
          <p:cNvPr id="2" name="灯片编号占位符 1"/>
          <p:cNvSpPr>
            <a:spLocks noGrp="1"/>
          </p:cNvSpPr>
          <p:nvPr>
            <p:ph type="sldNum" sz="quarter" idx="11"/>
          </p:nvPr>
        </p:nvSpPr>
        <p:spPr/>
        <p:txBody>
          <a:bodyPr/>
          <a:lstStyle/>
          <a:p>
            <a:pPr>
              <a:defRPr/>
            </a:pPr>
            <a:r>
              <a:rPr lang="en-US" smtClean="0">
                <a:solidFill>
                  <a:srgbClr val="000000"/>
                </a:solidFill>
              </a:rPr>
              <a:t>[</a:t>
            </a:r>
            <a:fld id="{76C16D65-260D-406F-A2BF-AB769FEB7B8A}" type="slidenum">
              <a:rPr lang="en-US" smtClean="0">
                <a:solidFill>
                  <a:srgbClr val="000000"/>
                </a:solidFill>
              </a:rPr>
              <a:pPr>
                <a:defRPr/>
              </a:pPr>
              <a:t>43</a:t>
            </a:fld>
            <a:r>
              <a:rPr lang="en-US" smtClean="0">
                <a:solidFill>
                  <a:srgbClr val="000000"/>
                </a:solidFill>
              </a:rPr>
              <a:t>]</a:t>
            </a:r>
            <a:endParaRPr lang="en-US" dirty="0">
              <a:solidFill>
                <a:srgbClr val="000000"/>
              </a:solidFill>
            </a:endParaRPr>
          </a:p>
        </p:txBody>
      </p:sp>
    </p:spTree>
    <p:extLst>
      <p:ext uri="{BB962C8B-B14F-4D97-AF65-F5344CB8AC3E}">
        <p14:creationId xmlns:p14="http://schemas.microsoft.com/office/powerpoint/2010/main" xmlns="" val="79806167"/>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txBox="1">
            <a:spLocks/>
          </p:cNvSpPr>
          <p:nvPr/>
        </p:nvSpPr>
        <p:spPr bwMode="auto">
          <a:xfrm>
            <a:off x="381000" y="333375"/>
            <a:ext cx="8305800" cy="581025"/>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ctr" rtl="0" eaLnBrk="0" fontAlgn="base" hangingPunct="0">
              <a:lnSpc>
                <a:spcPct val="85000"/>
              </a:lnSpc>
              <a:spcBef>
                <a:spcPct val="0"/>
              </a:spcBef>
              <a:spcAft>
                <a:spcPct val="0"/>
              </a:spcAft>
              <a:defRPr sz="3200" b="1" i="1">
                <a:solidFill>
                  <a:srgbClr val="0070C0"/>
                </a:solidFill>
                <a:effectLst>
                  <a:outerShdw blurRad="38100" dist="38100" dir="2700000" algn="tl">
                    <a:srgbClr val="C0C0C0"/>
                  </a:outerShdw>
                </a:effectLst>
                <a:latin typeface="Cambria" panose="02040503050406030204" pitchFamily="18" charset="0"/>
                <a:ea typeface="ＭＳ Ｐゴシック" charset="0"/>
                <a:cs typeface="Cambria" panose="02040503050406030204" pitchFamily="18" charset="0"/>
              </a:defRPr>
            </a:lvl1pPr>
            <a:lvl2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2pPr>
            <a:lvl3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3pPr>
            <a:lvl4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4pPr>
            <a:lvl5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5pPr>
            <a:lvl6pPr marL="4572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6pPr>
            <a:lvl7pPr marL="9144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7pPr>
            <a:lvl8pPr marL="13716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8pPr>
            <a:lvl9pPr marL="18288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9pPr>
          </a:lstStyle>
          <a:p>
            <a:pPr eaLnBrk="1" hangingPunct="1"/>
            <a:r>
              <a:rPr lang="en-US" altLang="zh-CN" dirty="0">
                <a:ea typeface="MS PGothic" pitchFamily="34" charset="-128"/>
              </a:rPr>
              <a:t>Failure Protection Mechanism</a:t>
            </a:r>
            <a:endParaRPr lang="zh-CN" altLang="en-US" kern="0" dirty="0" smtClean="0"/>
          </a:p>
        </p:txBody>
      </p:sp>
      <p:sp>
        <p:nvSpPr>
          <p:cNvPr id="56322" name="Content Placeholder 2"/>
          <p:cNvSpPr>
            <a:spLocks noGrp="1"/>
          </p:cNvSpPr>
          <p:nvPr>
            <p:ph sz="quarter" idx="4294967295"/>
          </p:nvPr>
        </p:nvSpPr>
        <p:spPr>
          <a:xfrm>
            <a:off x="338400" y="1260000"/>
            <a:ext cx="8348400" cy="5043488"/>
          </a:xfrm>
          <a:prstGeom prst="rect">
            <a:avLst/>
          </a:prstGeom>
        </p:spPr>
        <p:txBody>
          <a:bodyPr/>
          <a:lstStyle/>
          <a:p>
            <a:pPr eaLnBrk="1" hangingPunct="1"/>
            <a:r>
              <a:rPr lang="en-US" altLang="zh-CN" b="1" dirty="0">
                <a:latin typeface="Calibri" panose="020F0502020204030204" pitchFamily="34" charset="0"/>
                <a:ea typeface="MS PGothic" charset="0"/>
              </a:rPr>
              <a:t>Failure Prediction and Prevention:</a:t>
            </a:r>
          </a:p>
          <a:p>
            <a:pPr lvl="1" eaLnBrk="1" hangingPunct="1">
              <a:buFont typeface="Wingdings" charset="0"/>
              <a:buChar char="§"/>
            </a:pPr>
            <a:r>
              <a:rPr lang="en-US" altLang="zh-CN" sz="2000" dirty="0">
                <a:latin typeface="Calibri" panose="020F0502020204030204" pitchFamily="34" charset="0"/>
                <a:ea typeface="MS PGothic" charset="0"/>
              </a:rPr>
              <a:t>Identify the most probable failure modes in static load distribution (i.e. the failures are caused by load fluctuations at only a few buses)</a:t>
            </a:r>
          </a:p>
          <a:p>
            <a:pPr lvl="1" eaLnBrk="1" hangingPunct="1">
              <a:buFont typeface="Wingdings" charset="0"/>
              <a:buChar char="§"/>
            </a:pPr>
            <a:r>
              <a:rPr lang="en-US" altLang="zh-CN" sz="2000" dirty="0">
                <a:latin typeface="Calibri" panose="020F0502020204030204" pitchFamily="34" charset="0"/>
                <a:ea typeface="MS PGothic" charset="0"/>
              </a:rPr>
              <a:t>Utilize PMU data to compute the region of stability existence and operational margins</a:t>
            </a:r>
          </a:p>
          <a:p>
            <a:pPr eaLnBrk="1" hangingPunct="1"/>
            <a:r>
              <a:rPr lang="en-US" altLang="zh-CN" b="1" dirty="0">
                <a:latin typeface="Calibri" panose="020F0502020204030204" pitchFamily="34" charset="0"/>
                <a:ea typeface="MS PGothic" charset="0"/>
              </a:rPr>
              <a:t>Failure Identification, Diagnosis, and Recovery:</a:t>
            </a:r>
          </a:p>
          <a:p>
            <a:pPr lvl="1" eaLnBrk="1" hangingPunct="1">
              <a:buFont typeface="Wingdings" charset="0"/>
              <a:buChar char="§"/>
            </a:pPr>
            <a:r>
              <a:rPr lang="en-US" altLang="zh-CN" sz="2000" dirty="0">
                <a:latin typeface="Calibri" panose="020F0502020204030204" pitchFamily="34" charset="0"/>
                <a:ea typeface="MS PGothic" charset="0"/>
              </a:rPr>
              <a:t>Once failure occurs, 1</a:t>
            </a:r>
            <a:r>
              <a:rPr lang="en-US" altLang="zh-CN" sz="2000" baseline="30000" dirty="0">
                <a:latin typeface="Calibri" panose="020F0502020204030204" pitchFamily="34" charset="0"/>
                <a:ea typeface="MS PGothic" charset="0"/>
              </a:rPr>
              <a:t>st</a:t>
            </a:r>
            <a:r>
              <a:rPr lang="en-US" altLang="zh-CN" sz="2000" dirty="0">
                <a:latin typeface="Calibri" panose="020F0502020204030204" pitchFamily="34" charset="0"/>
                <a:ea typeface="MS PGothic" charset="0"/>
              </a:rPr>
              <a:t> step is to locate, identify the problem to avoid cascading events</a:t>
            </a:r>
          </a:p>
          <a:p>
            <a:pPr lvl="1" eaLnBrk="1" hangingPunct="1">
              <a:buFont typeface="Wingdings" charset="0"/>
              <a:buChar char="§"/>
            </a:pPr>
            <a:r>
              <a:rPr lang="en-US" altLang="zh-CN" sz="2000" dirty="0">
                <a:latin typeface="Calibri" panose="020F0502020204030204" pitchFamily="34" charset="0"/>
                <a:ea typeface="MS PGothic" charset="0"/>
              </a:rPr>
              <a:t>Utilize PMU for line outage detection and network parameter error identification</a:t>
            </a:r>
          </a:p>
          <a:p>
            <a:pPr lvl="1" eaLnBrk="1" hangingPunct="1">
              <a:buFont typeface="Wingdings" charset="0"/>
              <a:buChar char="§"/>
            </a:pPr>
            <a:r>
              <a:rPr lang="en-US" altLang="zh-CN" sz="2000" dirty="0">
                <a:latin typeface="Calibri" panose="020F0502020204030204" pitchFamily="34" charset="0"/>
                <a:ea typeface="MS PGothic" charset="0"/>
              </a:rPr>
              <a:t>Use known system topology data with PMU </a:t>
            </a:r>
            <a:r>
              <a:rPr lang="en-US" altLang="zh-CN" sz="2000" dirty="0" err="1">
                <a:latin typeface="Calibri" panose="020F0502020204030204" pitchFamily="34" charset="0"/>
                <a:ea typeface="MS PGothic" charset="0"/>
              </a:rPr>
              <a:t>phasor</a:t>
            </a:r>
            <a:r>
              <a:rPr lang="en-US" altLang="zh-CN" sz="2000" dirty="0">
                <a:latin typeface="Calibri" panose="020F0502020204030204" pitchFamily="34" charset="0"/>
                <a:ea typeface="MS PGothic" charset="0"/>
              </a:rPr>
              <a:t> angle measurement for system line outage or pre-outage flow on the outage line</a:t>
            </a:r>
          </a:p>
          <a:p>
            <a:pPr eaLnBrk="1" hangingPunct="1"/>
            <a:endParaRPr lang="en-US" altLang="zh-CN" sz="2600" dirty="0">
              <a:latin typeface="Calibri" charset="0"/>
              <a:ea typeface="MS PGothic" charset="0"/>
            </a:endParaRPr>
          </a:p>
        </p:txBody>
      </p:sp>
      <p:sp>
        <p:nvSpPr>
          <p:cNvPr id="2" name="灯片编号占位符 1"/>
          <p:cNvSpPr>
            <a:spLocks noGrp="1"/>
          </p:cNvSpPr>
          <p:nvPr>
            <p:ph type="sldNum" sz="quarter" idx="11"/>
          </p:nvPr>
        </p:nvSpPr>
        <p:spPr/>
        <p:txBody>
          <a:bodyPr/>
          <a:lstStyle/>
          <a:p>
            <a:pPr>
              <a:defRPr/>
            </a:pPr>
            <a:r>
              <a:rPr lang="en-US" smtClean="0">
                <a:solidFill>
                  <a:srgbClr val="000000"/>
                </a:solidFill>
              </a:rPr>
              <a:t>[</a:t>
            </a:r>
            <a:fld id="{76C16D65-260D-406F-A2BF-AB769FEB7B8A}" type="slidenum">
              <a:rPr lang="en-US" smtClean="0">
                <a:solidFill>
                  <a:srgbClr val="000000"/>
                </a:solidFill>
              </a:rPr>
              <a:pPr>
                <a:defRPr/>
              </a:pPr>
              <a:t>44</a:t>
            </a:fld>
            <a:r>
              <a:rPr lang="en-US" smtClean="0">
                <a:solidFill>
                  <a:srgbClr val="000000"/>
                </a:solidFill>
              </a:rPr>
              <a:t>]</a:t>
            </a:r>
            <a:endParaRPr lang="en-US" dirty="0">
              <a:solidFill>
                <a:srgbClr val="000000"/>
              </a:solidFill>
            </a:endParaRPr>
          </a:p>
        </p:txBody>
      </p:sp>
    </p:spTree>
    <p:extLst>
      <p:ext uri="{BB962C8B-B14F-4D97-AF65-F5344CB8AC3E}">
        <p14:creationId xmlns:p14="http://schemas.microsoft.com/office/powerpoint/2010/main" xmlns="" val="1002042031"/>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txBox="1">
            <a:spLocks/>
          </p:cNvSpPr>
          <p:nvPr/>
        </p:nvSpPr>
        <p:spPr bwMode="auto">
          <a:xfrm>
            <a:off x="381000" y="333375"/>
            <a:ext cx="8305800" cy="581025"/>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ctr" rtl="0" eaLnBrk="0" fontAlgn="base" hangingPunct="0">
              <a:lnSpc>
                <a:spcPct val="85000"/>
              </a:lnSpc>
              <a:spcBef>
                <a:spcPct val="0"/>
              </a:spcBef>
              <a:spcAft>
                <a:spcPct val="0"/>
              </a:spcAft>
              <a:defRPr sz="3200" b="1" i="1">
                <a:solidFill>
                  <a:srgbClr val="0070C0"/>
                </a:solidFill>
                <a:effectLst>
                  <a:outerShdw blurRad="38100" dist="38100" dir="2700000" algn="tl">
                    <a:srgbClr val="C0C0C0"/>
                  </a:outerShdw>
                </a:effectLst>
                <a:latin typeface="Cambria" panose="02040503050406030204" pitchFamily="18" charset="0"/>
                <a:ea typeface="ＭＳ Ｐゴシック" charset="0"/>
                <a:cs typeface="Cambria" panose="02040503050406030204" pitchFamily="18" charset="0"/>
              </a:defRPr>
            </a:lvl1pPr>
            <a:lvl2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2pPr>
            <a:lvl3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3pPr>
            <a:lvl4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4pPr>
            <a:lvl5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5pPr>
            <a:lvl6pPr marL="4572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6pPr>
            <a:lvl7pPr marL="9144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7pPr>
            <a:lvl8pPr marL="13716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8pPr>
            <a:lvl9pPr marL="18288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9pPr>
          </a:lstStyle>
          <a:p>
            <a:pPr eaLnBrk="1" hangingPunct="1"/>
            <a:r>
              <a:rPr lang="en-US" altLang="zh-CN" dirty="0"/>
              <a:t>Self-Healing &amp; </a:t>
            </a:r>
            <a:r>
              <a:rPr lang="en-US" altLang="zh-CN" dirty="0" err="1"/>
              <a:t>Microgrid</a:t>
            </a:r>
            <a:r>
              <a:rPr lang="en-US" altLang="zh-CN" dirty="0"/>
              <a:t> Protection</a:t>
            </a:r>
            <a:endParaRPr lang="zh-CN" altLang="en-US" kern="0" dirty="0" smtClean="0"/>
          </a:p>
        </p:txBody>
      </p:sp>
      <p:sp>
        <p:nvSpPr>
          <p:cNvPr id="57346" name="Content Placeholder 2"/>
          <p:cNvSpPr>
            <a:spLocks noGrp="1"/>
          </p:cNvSpPr>
          <p:nvPr>
            <p:ph sz="quarter" idx="4294967295"/>
          </p:nvPr>
        </p:nvSpPr>
        <p:spPr>
          <a:xfrm>
            <a:off x="338400" y="1260000"/>
            <a:ext cx="8348400" cy="5043488"/>
          </a:xfrm>
          <a:prstGeom prst="rect">
            <a:avLst/>
          </a:prstGeom>
        </p:spPr>
        <p:txBody>
          <a:bodyPr/>
          <a:lstStyle/>
          <a:p>
            <a:pPr eaLnBrk="1" hangingPunct="1"/>
            <a:r>
              <a:rPr lang="en-US" altLang="zh-CN" b="1" dirty="0">
                <a:latin typeface="Calibri" panose="020F0502020204030204" pitchFamily="34" charset="0"/>
                <a:ea typeface="MS PGothic" charset="0"/>
              </a:rPr>
              <a:t>Self-Healing is an important characteristic of SG.</a:t>
            </a:r>
          </a:p>
          <a:p>
            <a:pPr lvl="1" eaLnBrk="1" hangingPunct="1">
              <a:buFont typeface="Wingdings" charset="0"/>
              <a:buChar char="§"/>
            </a:pPr>
            <a:r>
              <a:rPr lang="en-US" altLang="zh-CN" sz="2000" dirty="0">
                <a:latin typeface="Calibri" panose="020F0502020204030204" pitchFamily="34" charset="0"/>
                <a:ea typeface="MS PGothic" charset="0"/>
              </a:rPr>
              <a:t> an effective approach is to divide the </a:t>
            </a:r>
            <a:r>
              <a:rPr lang="en-US" altLang="zh-CN" sz="2000" dirty="0" err="1">
                <a:latin typeface="Calibri" panose="020F0502020204030204" pitchFamily="34" charset="0"/>
                <a:ea typeface="MS PGothic" charset="0"/>
              </a:rPr>
              <a:t>macrogrid</a:t>
            </a:r>
            <a:r>
              <a:rPr lang="en-US" altLang="zh-CN" sz="2000" dirty="0">
                <a:latin typeface="Calibri" panose="020F0502020204030204" pitchFamily="34" charset="0"/>
                <a:ea typeface="MS PGothic" charset="0"/>
              </a:rPr>
              <a:t> into small, autonomous </a:t>
            </a:r>
            <a:r>
              <a:rPr lang="en-US" altLang="zh-CN" sz="2000" dirty="0" err="1">
                <a:latin typeface="Calibri" panose="020F0502020204030204" pitchFamily="34" charset="0"/>
                <a:ea typeface="MS PGothic" charset="0"/>
              </a:rPr>
              <a:t>microgrid</a:t>
            </a:r>
            <a:endParaRPr lang="en-US" altLang="zh-CN" sz="2000" dirty="0">
              <a:latin typeface="Calibri" panose="020F0502020204030204" pitchFamily="34" charset="0"/>
              <a:ea typeface="MS PGothic" charset="0"/>
            </a:endParaRPr>
          </a:p>
          <a:p>
            <a:pPr lvl="1" eaLnBrk="1" hangingPunct="1">
              <a:buFont typeface="Wingdings" charset="0"/>
              <a:buChar char="§"/>
            </a:pPr>
            <a:r>
              <a:rPr lang="en-US" altLang="zh-CN" sz="2000" dirty="0">
                <a:latin typeface="Calibri" panose="020F0502020204030204" pitchFamily="34" charset="0"/>
                <a:ea typeface="MS PGothic" charset="0"/>
              </a:rPr>
              <a:t>Cascading events and further system failure can be avoided, because any failure, outage, or disturbance can be isolated inside the individual </a:t>
            </a:r>
            <a:r>
              <a:rPr lang="en-US" altLang="zh-CN" sz="2000" dirty="0" err="1">
                <a:latin typeface="Calibri" panose="020F0502020204030204" pitchFamily="34" charset="0"/>
                <a:ea typeface="MS PGothic" charset="0"/>
              </a:rPr>
              <a:t>microgird</a:t>
            </a:r>
            <a:r>
              <a:rPr lang="en-US" altLang="zh-CN" sz="2000" dirty="0">
                <a:latin typeface="Calibri" panose="020F0502020204030204" pitchFamily="34" charset="0"/>
                <a:ea typeface="MS PGothic" charset="0"/>
              </a:rPr>
              <a:t>.</a:t>
            </a:r>
          </a:p>
          <a:p>
            <a:pPr eaLnBrk="1" hangingPunct="1"/>
            <a:r>
              <a:rPr lang="en-US" altLang="zh-CN" b="1" dirty="0">
                <a:latin typeface="Calibri" panose="020F0502020204030204" pitchFamily="34" charset="0"/>
                <a:ea typeface="MS PGothic" charset="0"/>
              </a:rPr>
              <a:t>Protecting </a:t>
            </a:r>
            <a:r>
              <a:rPr lang="en-US" altLang="zh-CN" b="1" dirty="0" err="1">
                <a:latin typeface="Calibri" panose="020F0502020204030204" pitchFamily="34" charset="0"/>
                <a:ea typeface="MS PGothic" charset="0"/>
              </a:rPr>
              <a:t>microgrid</a:t>
            </a:r>
            <a:r>
              <a:rPr lang="en-US" altLang="zh-CN" b="1" dirty="0">
                <a:latin typeface="Calibri" panose="020F0502020204030204" pitchFamily="34" charset="0"/>
                <a:ea typeface="MS PGothic" charset="0"/>
              </a:rPr>
              <a:t> during isolated or normal operations is also </a:t>
            </a:r>
            <a:r>
              <a:rPr lang="en-US" altLang="zh-CN" b="1" dirty="0" smtClean="0">
                <a:latin typeface="Calibri" panose="020F0502020204030204" pitchFamily="34" charset="0"/>
                <a:ea typeface="MS PGothic" charset="0"/>
              </a:rPr>
              <a:t>important.</a:t>
            </a:r>
            <a:endParaRPr lang="en-US" altLang="zh-CN" b="1" dirty="0">
              <a:latin typeface="Calibri" panose="020F0502020204030204" pitchFamily="34" charset="0"/>
              <a:ea typeface="MS PGothic" charset="0"/>
            </a:endParaRPr>
          </a:p>
          <a:p>
            <a:pPr lvl="1" eaLnBrk="1" hangingPunct="1">
              <a:buFont typeface="Wingdings" charset="0"/>
              <a:buChar char="§"/>
            </a:pPr>
            <a:r>
              <a:rPr lang="en-US" altLang="zh-CN" sz="2000" dirty="0">
                <a:latin typeface="Calibri" panose="020F0502020204030204" pitchFamily="34" charset="0"/>
                <a:ea typeface="MS PGothic" charset="0"/>
              </a:rPr>
              <a:t>How to determine when an isolated </a:t>
            </a:r>
            <a:r>
              <a:rPr lang="en-US" altLang="zh-CN" sz="2000" dirty="0" err="1">
                <a:latin typeface="Calibri" panose="020F0502020204030204" pitchFamily="34" charset="0"/>
                <a:ea typeface="MS PGothic" charset="0"/>
              </a:rPr>
              <a:t>microgrid</a:t>
            </a:r>
            <a:r>
              <a:rPr lang="en-US" altLang="zh-CN" sz="2000" dirty="0">
                <a:latin typeface="Calibri" panose="020F0502020204030204" pitchFamily="34" charset="0"/>
                <a:ea typeface="MS PGothic" charset="0"/>
              </a:rPr>
              <a:t> should be formed in the face of abnormal condition ?</a:t>
            </a:r>
          </a:p>
          <a:p>
            <a:pPr lvl="1" eaLnBrk="1" hangingPunct="1">
              <a:buFont typeface="Wingdings" charset="0"/>
              <a:buChar char="§"/>
            </a:pPr>
            <a:r>
              <a:rPr lang="en-US" altLang="zh-CN" sz="2000" dirty="0">
                <a:latin typeface="Calibri" panose="020F0502020204030204" pitchFamily="34" charset="0"/>
                <a:ea typeface="MS PGothic" charset="0"/>
              </a:rPr>
              <a:t>How to provide segments of the </a:t>
            </a:r>
            <a:r>
              <a:rPr lang="en-US" altLang="zh-CN" sz="2000" dirty="0" err="1">
                <a:latin typeface="Calibri" panose="020F0502020204030204" pitchFamily="34" charset="0"/>
                <a:ea typeface="MS PGothic" charset="0"/>
              </a:rPr>
              <a:t>microgrid</a:t>
            </a:r>
            <a:r>
              <a:rPr lang="en-US" altLang="zh-CN" sz="2000" dirty="0">
                <a:latin typeface="Calibri" panose="020F0502020204030204" pitchFamily="34" charset="0"/>
                <a:ea typeface="MS PGothic" charset="0"/>
              </a:rPr>
              <a:t> with sufficient coordinated fault protection while acts independently?  </a:t>
            </a:r>
          </a:p>
        </p:txBody>
      </p:sp>
      <p:sp>
        <p:nvSpPr>
          <p:cNvPr id="3" name="灯片编号占位符 2"/>
          <p:cNvSpPr>
            <a:spLocks noGrp="1"/>
          </p:cNvSpPr>
          <p:nvPr>
            <p:ph type="sldNum" sz="quarter" idx="11"/>
          </p:nvPr>
        </p:nvSpPr>
        <p:spPr/>
        <p:txBody>
          <a:bodyPr/>
          <a:lstStyle/>
          <a:p>
            <a:pPr>
              <a:defRPr/>
            </a:pPr>
            <a:r>
              <a:rPr lang="en-US" smtClean="0">
                <a:solidFill>
                  <a:srgbClr val="000000"/>
                </a:solidFill>
              </a:rPr>
              <a:t>[</a:t>
            </a:r>
            <a:fld id="{76C16D65-260D-406F-A2BF-AB769FEB7B8A}" type="slidenum">
              <a:rPr lang="en-US" smtClean="0">
                <a:solidFill>
                  <a:srgbClr val="000000"/>
                </a:solidFill>
              </a:rPr>
              <a:pPr>
                <a:defRPr/>
              </a:pPr>
              <a:t>45</a:t>
            </a:fld>
            <a:r>
              <a:rPr lang="en-US" smtClean="0">
                <a:solidFill>
                  <a:srgbClr val="000000"/>
                </a:solidFill>
              </a:rPr>
              <a:t>]</a:t>
            </a:r>
            <a:endParaRPr lang="en-US" dirty="0">
              <a:solidFill>
                <a:srgbClr val="000000"/>
              </a:solidFill>
            </a:endParaRPr>
          </a:p>
        </p:txBody>
      </p:sp>
    </p:spTree>
    <p:extLst>
      <p:ext uri="{BB962C8B-B14F-4D97-AF65-F5344CB8AC3E}">
        <p14:creationId xmlns:p14="http://schemas.microsoft.com/office/powerpoint/2010/main" xmlns="" val="901433898"/>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p:cNvSpPr txBox="1">
            <a:spLocks/>
          </p:cNvSpPr>
          <p:nvPr/>
        </p:nvSpPr>
        <p:spPr bwMode="auto">
          <a:xfrm>
            <a:off x="381000" y="333375"/>
            <a:ext cx="8305800" cy="581025"/>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ctr" rtl="0" eaLnBrk="0" fontAlgn="base" hangingPunct="0">
              <a:lnSpc>
                <a:spcPct val="85000"/>
              </a:lnSpc>
              <a:spcBef>
                <a:spcPct val="0"/>
              </a:spcBef>
              <a:spcAft>
                <a:spcPct val="0"/>
              </a:spcAft>
              <a:defRPr sz="3200" b="1" i="1">
                <a:solidFill>
                  <a:srgbClr val="0070C0"/>
                </a:solidFill>
                <a:effectLst>
                  <a:outerShdw blurRad="38100" dist="38100" dir="2700000" algn="tl">
                    <a:srgbClr val="C0C0C0"/>
                  </a:outerShdw>
                </a:effectLst>
                <a:latin typeface="Cambria" panose="02040503050406030204" pitchFamily="18" charset="0"/>
                <a:ea typeface="ＭＳ Ｐゴシック" charset="0"/>
                <a:cs typeface="Cambria" panose="02040503050406030204" pitchFamily="18" charset="0"/>
              </a:defRPr>
            </a:lvl1pPr>
            <a:lvl2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2pPr>
            <a:lvl3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3pPr>
            <a:lvl4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4pPr>
            <a:lvl5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5pPr>
            <a:lvl6pPr marL="4572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6pPr>
            <a:lvl7pPr marL="9144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7pPr>
            <a:lvl8pPr marL="13716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8pPr>
            <a:lvl9pPr marL="18288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9pPr>
          </a:lstStyle>
          <a:p>
            <a:pPr eaLnBrk="1" hangingPunct="1"/>
            <a:r>
              <a:rPr lang="en-US" altLang="zh-CN" dirty="0">
                <a:ea typeface="MS PGothic" pitchFamily="34" charset="-128"/>
              </a:rPr>
              <a:t>Smart Protection System</a:t>
            </a:r>
            <a:endParaRPr lang="zh-CN" altLang="en-US" kern="0" dirty="0" smtClean="0"/>
          </a:p>
        </p:txBody>
      </p:sp>
      <p:sp>
        <p:nvSpPr>
          <p:cNvPr id="58370" name="Content Placeholder 2"/>
          <p:cNvSpPr>
            <a:spLocks noGrp="1"/>
          </p:cNvSpPr>
          <p:nvPr>
            <p:ph sz="quarter" idx="4294967295"/>
          </p:nvPr>
        </p:nvSpPr>
        <p:spPr>
          <a:xfrm>
            <a:off x="338401" y="1260000"/>
            <a:ext cx="8348400" cy="5043488"/>
          </a:xfrm>
          <a:prstGeom prst="rect">
            <a:avLst/>
          </a:prstGeom>
        </p:spPr>
        <p:txBody>
          <a:bodyPr/>
          <a:lstStyle/>
          <a:p>
            <a:pPr eaLnBrk="1" hangingPunct="1"/>
            <a:r>
              <a:rPr lang="en-US" altLang="zh-CN" dirty="0">
                <a:latin typeface="Calibri" panose="020F0502020204030204" pitchFamily="34" charset="0"/>
                <a:ea typeface="MS PGothic" charset="0"/>
              </a:rPr>
              <a:t>Security is a never-ending game of wits, pitting attackers versus asset owners.</a:t>
            </a:r>
          </a:p>
          <a:p>
            <a:pPr eaLnBrk="1" hangingPunct="1"/>
            <a:r>
              <a:rPr lang="en-US" altLang="zh-CN" dirty="0">
                <a:latin typeface="Calibri" panose="020F0502020204030204" pitchFamily="34" charset="0"/>
                <a:ea typeface="MS PGothic" charset="0"/>
              </a:rPr>
              <a:t>Attacker can penetrate a system, obtain user privacy, gain access to control software, and alter load conditions to stabilize the grid in unpredictable way.  </a:t>
            </a:r>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09720" y="3314700"/>
            <a:ext cx="4271962" cy="236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8373"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892675" y="3314700"/>
            <a:ext cx="3794125"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8374" name="Picture 4" descr="C:\Users\admin\AppData\Local\Microsoft\Windows\Temporary Internet Files\Content.IE5\VM6R398Z\MC900370192[1].wmf"/>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023975" y="4799556"/>
            <a:ext cx="2457450"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오른쪽 화살표 7"/>
          <p:cNvSpPr>
            <a:spLocks noChangeArrowheads="1"/>
          </p:cNvSpPr>
          <p:nvPr/>
        </p:nvSpPr>
        <p:spPr bwMode="auto">
          <a:xfrm>
            <a:off x="4587874" y="3314700"/>
            <a:ext cx="304800" cy="206375"/>
          </a:xfrm>
          <a:prstGeom prst="rightArrow">
            <a:avLst>
              <a:gd name="adj1" fmla="val 50000"/>
              <a:gd name="adj2" fmla="val 50003"/>
            </a:avLst>
          </a:prstGeom>
          <a:gradFill rotWithShape="1">
            <a:gsLst>
              <a:gs pos="0">
                <a:srgbClr val="3F73B9"/>
              </a:gs>
              <a:gs pos="100000">
                <a:srgbClr val="347FD8"/>
              </a:gs>
            </a:gsLst>
            <a:lin ang="16200000"/>
          </a:gradFill>
          <a:ln w="12700">
            <a:solidFill>
              <a:srgbClr val="4A7EBB"/>
            </a:solidFill>
            <a:miter lim="800000"/>
            <a:headEnd/>
            <a:tailEnd/>
          </a:ln>
          <a:effectLst>
            <a:outerShdw blurRad="63500" dist="25400" dir="6599969" sx="100999" sy="100999" rotWithShape="0">
              <a:srgbClr val="000000">
                <a:alpha val="75000"/>
              </a:srgbClr>
            </a:outerShdw>
          </a:effectLst>
        </p:spPr>
        <p:txBody>
          <a:bodyPr anchor="ctr"/>
          <a:lstStyle/>
          <a:p>
            <a:pPr algn="ctr">
              <a:defRPr/>
            </a:pPr>
            <a:endParaRPr lang="zh-CN" altLang="en-US">
              <a:solidFill>
                <a:srgbClr val="FFFFFF"/>
              </a:solidFill>
            </a:endParaRPr>
          </a:p>
        </p:txBody>
      </p:sp>
      <p:sp>
        <p:nvSpPr>
          <p:cNvPr id="2" name="灯片编号占位符 1"/>
          <p:cNvSpPr>
            <a:spLocks noGrp="1"/>
          </p:cNvSpPr>
          <p:nvPr>
            <p:ph type="sldNum" sz="quarter" idx="11"/>
          </p:nvPr>
        </p:nvSpPr>
        <p:spPr/>
        <p:txBody>
          <a:bodyPr/>
          <a:lstStyle/>
          <a:p>
            <a:pPr>
              <a:defRPr/>
            </a:pPr>
            <a:r>
              <a:rPr lang="en-US" smtClean="0">
                <a:solidFill>
                  <a:srgbClr val="000000"/>
                </a:solidFill>
              </a:rPr>
              <a:t>[</a:t>
            </a:r>
            <a:fld id="{76C16D65-260D-406F-A2BF-AB769FEB7B8A}" type="slidenum">
              <a:rPr lang="en-US" smtClean="0">
                <a:solidFill>
                  <a:srgbClr val="000000"/>
                </a:solidFill>
              </a:rPr>
              <a:pPr>
                <a:defRPr/>
              </a:pPr>
              <a:t>46</a:t>
            </a:fld>
            <a:r>
              <a:rPr lang="en-US" smtClean="0">
                <a:solidFill>
                  <a:srgbClr val="000000"/>
                </a:solidFill>
              </a:rPr>
              <a:t>]</a:t>
            </a:r>
            <a:endParaRPr lang="en-US" dirty="0">
              <a:solidFill>
                <a:srgbClr val="000000"/>
              </a:solidFill>
            </a:endParaRPr>
          </a:p>
        </p:txBody>
      </p:sp>
    </p:spTree>
    <p:extLst>
      <p:ext uri="{BB962C8B-B14F-4D97-AF65-F5344CB8AC3E}">
        <p14:creationId xmlns:p14="http://schemas.microsoft.com/office/powerpoint/2010/main" xmlns="" val="21250273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mph" presetSubtype="0" nodeType="withEffect">
                                  <p:stCondLst>
                                    <p:cond delay="0"/>
                                  </p:stCondLst>
                                  <p:childTnLst>
                                    <p:set>
                                      <p:cBhvr rctx="PPT">
                                        <p:cTn id="6" dur="indefinite"/>
                                        <p:tgtEl>
                                          <p:spTgt spid="7170"/>
                                        </p:tgtEl>
                                        <p:attrNameLst>
                                          <p:attrName>style.opacity</p:attrName>
                                        </p:attrNameLst>
                                      </p:cBhvr>
                                      <p:to>
                                        <p:strVal val="0.5"/>
                                      </p:to>
                                    </p:set>
                                    <p:animEffect filter="image" prLst="opacity: 0.5">
                                      <p:cBhvr rctx="IE">
                                        <p:cTn id="7" dur="indefinite"/>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txBox="1">
            <a:spLocks/>
          </p:cNvSpPr>
          <p:nvPr/>
        </p:nvSpPr>
        <p:spPr bwMode="auto">
          <a:xfrm>
            <a:off x="381000" y="333375"/>
            <a:ext cx="8305800" cy="581025"/>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ctr" rtl="0" eaLnBrk="0" fontAlgn="base" hangingPunct="0">
              <a:lnSpc>
                <a:spcPct val="85000"/>
              </a:lnSpc>
              <a:spcBef>
                <a:spcPct val="0"/>
              </a:spcBef>
              <a:spcAft>
                <a:spcPct val="0"/>
              </a:spcAft>
              <a:defRPr sz="3200" b="1" i="1">
                <a:solidFill>
                  <a:srgbClr val="0070C0"/>
                </a:solidFill>
                <a:effectLst>
                  <a:outerShdw blurRad="38100" dist="38100" dir="2700000" algn="tl">
                    <a:srgbClr val="C0C0C0"/>
                  </a:outerShdw>
                </a:effectLst>
                <a:latin typeface="Cambria" panose="02040503050406030204" pitchFamily="18" charset="0"/>
                <a:ea typeface="ＭＳ Ｐゴシック" charset="0"/>
                <a:cs typeface="Cambria" panose="02040503050406030204" pitchFamily="18" charset="0"/>
              </a:defRPr>
            </a:lvl1pPr>
            <a:lvl2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2pPr>
            <a:lvl3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3pPr>
            <a:lvl4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4pPr>
            <a:lvl5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5pPr>
            <a:lvl6pPr marL="4572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6pPr>
            <a:lvl7pPr marL="9144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7pPr>
            <a:lvl8pPr marL="13716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8pPr>
            <a:lvl9pPr marL="18288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9pPr>
          </a:lstStyle>
          <a:p>
            <a:pPr eaLnBrk="1" hangingPunct="1"/>
            <a:r>
              <a:rPr lang="en-US" altLang="zh-CN" dirty="0">
                <a:ea typeface="MS PGothic" pitchFamily="34" charset="-128"/>
              </a:rPr>
              <a:t>Security in Smart Metering</a:t>
            </a:r>
            <a:endParaRPr lang="zh-CN" altLang="en-US" kern="0" dirty="0" smtClean="0"/>
          </a:p>
        </p:txBody>
      </p:sp>
      <p:sp>
        <p:nvSpPr>
          <p:cNvPr id="59394" name="Content Placeholder 2"/>
          <p:cNvSpPr>
            <a:spLocks noGrp="1"/>
          </p:cNvSpPr>
          <p:nvPr>
            <p:ph sz="quarter" idx="4294967295"/>
          </p:nvPr>
        </p:nvSpPr>
        <p:spPr>
          <a:xfrm>
            <a:off x="338400" y="1260000"/>
            <a:ext cx="8348400" cy="5043488"/>
          </a:xfrm>
          <a:prstGeom prst="rect">
            <a:avLst/>
          </a:prstGeom>
        </p:spPr>
        <p:txBody>
          <a:bodyPr/>
          <a:lstStyle/>
          <a:p>
            <a:pPr eaLnBrk="1" hangingPunct="1">
              <a:lnSpc>
                <a:spcPct val="90000"/>
              </a:lnSpc>
            </a:pPr>
            <a:r>
              <a:rPr lang="en-US" altLang="zh-CN" dirty="0">
                <a:latin typeface="Calibri" panose="020F0502020204030204" pitchFamily="34" charset="0"/>
                <a:ea typeface="MS PGothic" charset="0"/>
              </a:rPr>
              <a:t>Tens of millions of smart meters controlled by a few central controllers.</a:t>
            </a:r>
          </a:p>
          <a:p>
            <a:pPr eaLnBrk="1" hangingPunct="1">
              <a:lnSpc>
                <a:spcPct val="90000"/>
              </a:lnSpc>
            </a:pPr>
            <a:r>
              <a:rPr lang="en-US" altLang="zh-CN" b="1" dirty="0">
                <a:latin typeface="Calibri" panose="020F0502020204030204" pitchFamily="34" charset="0"/>
                <a:ea typeface="MS PGothic" charset="0"/>
              </a:rPr>
              <a:t>Easily to be monetized</a:t>
            </a:r>
          </a:p>
          <a:p>
            <a:pPr lvl="1" eaLnBrk="1" hangingPunct="1">
              <a:lnSpc>
                <a:spcPct val="90000"/>
              </a:lnSpc>
              <a:buFont typeface="Wingdings" charset="0"/>
              <a:buChar char="§"/>
            </a:pPr>
            <a:r>
              <a:rPr lang="en-US" altLang="zh-CN" sz="2000" dirty="0">
                <a:latin typeface="Calibri" panose="020F0502020204030204" pitchFamily="34" charset="0"/>
                <a:ea typeface="MS PGothic" charset="0"/>
              </a:rPr>
              <a:t>The compromised smart meter can be immediately used for manipulating the energy cost or fabricate meter reading to make money </a:t>
            </a:r>
          </a:p>
          <a:p>
            <a:pPr eaLnBrk="1" hangingPunct="1">
              <a:lnSpc>
                <a:spcPct val="90000"/>
              </a:lnSpc>
            </a:pPr>
            <a:r>
              <a:rPr lang="en-US" altLang="zh-CN" dirty="0">
                <a:latin typeface="Calibri" panose="020F0502020204030204" pitchFamily="34" charset="0"/>
                <a:ea typeface="MS PGothic" charset="0"/>
              </a:rPr>
              <a:t>Injecting false data misleads the utility into making incorrect decisions about usage and capacity.</a:t>
            </a:r>
          </a:p>
          <a:p>
            <a:pPr lvl="1" eaLnBrk="1" hangingPunct="1">
              <a:lnSpc>
                <a:spcPct val="90000"/>
              </a:lnSpc>
              <a:buFont typeface="Wingdings" charset="0"/>
              <a:buChar char="§"/>
            </a:pPr>
            <a:r>
              <a:rPr lang="en-US" altLang="zh-CN" sz="2000" dirty="0">
                <a:latin typeface="Calibri" panose="020F0502020204030204" pitchFamily="34" charset="0"/>
                <a:ea typeface="MS PGothic" charset="0"/>
              </a:rPr>
              <a:t>Outage, region blackout, generator failure, ….    </a:t>
            </a:r>
          </a:p>
          <a:p>
            <a:pPr eaLnBrk="1" hangingPunct="1">
              <a:lnSpc>
                <a:spcPct val="90000"/>
              </a:lnSpc>
            </a:pPr>
            <a:r>
              <a:rPr lang="en-US" altLang="zh-CN" dirty="0">
                <a:latin typeface="Calibri" panose="020F0502020204030204" pitchFamily="34" charset="0"/>
                <a:ea typeface="MS PGothic" charset="0"/>
              </a:rPr>
              <a:t>A secure method for power suppliers to echo the energy reading from meters back to users so that users can verify the integrity of smart meters.</a:t>
            </a:r>
          </a:p>
          <a:p>
            <a:pPr eaLnBrk="1" hangingPunct="1">
              <a:lnSpc>
                <a:spcPct val="90000"/>
              </a:lnSpc>
            </a:pPr>
            <a:endParaRPr lang="en-US" altLang="zh-CN" sz="2600" dirty="0">
              <a:latin typeface="Calibri" charset="0"/>
              <a:ea typeface="MS PGothic" charset="0"/>
            </a:endParaRPr>
          </a:p>
          <a:p>
            <a:pPr eaLnBrk="1" hangingPunct="1">
              <a:lnSpc>
                <a:spcPct val="90000"/>
              </a:lnSpc>
            </a:pPr>
            <a:endParaRPr lang="en-US" altLang="zh-CN" sz="2600" dirty="0">
              <a:latin typeface="Calibri" charset="0"/>
              <a:ea typeface="MS PGothic" charset="0"/>
            </a:endParaRPr>
          </a:p>
        </p:txBody>
      </p:sp>
      <p:sp>
        <p:nvSpPr>
          <p:cNvPr id="2" name="灯片编号占位符 1"/>
          <p:cNvSpPr>
            <a:spLocks noGrp="1"/>
          </p:cNvSpPr>
          <p:nvPr>
            <p:ph type="sldNum" sz="quarter" idx="11"/>
          </p:nvPr>
        </p:nvSpPr>
        <p:spPr/>
        <p:txBody>
          <a:bodyPr/>
          <a:lstStyle/>
          <a:p>
            <a:pPr>
              <a:defRPr/>
            </a:pPr>
            <a:r>
              <a:rPr lang="en-US" smtClean="0">
                <a:solidFill>
                  <a:srgbClr val="000000"/>
                </a:solidFill>
              </a:rPr>
              <a:t>[</a:t>
            </a:r>
            <a:fld id="{76C16D65-260D-406F-A2BF-AB769FEB7B8A}" type="slidenum">
              <a:rPr lang="en-US" smtClean="0">
                <a:solidFill>
                  <a:srgbClr val="000000"/>
                </a:solidFill>
              </a:rPr>
              <a:pPr>
                <a:defRPr/>
              </a:pPr>
              <a:t>47</a:t>
            </a:fld>
            <a:r>
              <a:rPr lang="en-US" smtClean="0">
                <a:solidFill>
                  <a:srgbClr val="000000"/>
                </a:solidFill>
              </a:rPr>
              <a:t>]</a:t>
            </a:r>
            <a:endParaRPr lang="en-US" dirty="0">
              <a:solidFill>
                <a:srgbClr val="000000"/>
              </a:solidFill>
            </a:endParaRPr>
          </a:p>
        </p:txBody>
      </p:sp>
    </p:spTree>
    <p:extLst>
      <p:ext uri="{BB962C8B-B14F-4D97-AF65-F5344CB8AC3E}">
        <p14:creationId xmlns:p14="http://schemas.microsoft.com/office/powerpoint/2010/main" xmlns="" val="54682524"/>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txBox="1">
            <a:spLocks/>
          </p:cNvSpPr>
          <p:nvPr/>
        </p:nvSpPr>
        <p:spPr bwMode="auto">
          <a:xfrm>
            <a:off x="381000" y="333375"/>
            <a:ext cx="8305800" cy="581025"/>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ctr" rtl="0" eaLnBrk="0" fontAlgn="base" hangingPunct="0">
              <a:lnSpc>
                <a:spcPct val="85000"/>
              </a:lnSpc>
              <a:spcBef>
                <a:spcPct val="0"/>
              </a:spcBef>
              <a:spcAft>
                <a:spcPct val="0"/>
              </a:spcAft>
              <a:defRPr sz="3200" b="1" i="1">
                <a:solidFill>
                  <a:srgbClr val="0070C0"/>
                </a:solidFill>
                <a:effectLst>
                  <a:outerShdw blurRad="38100" dist="38100" dir="2700000" algn="tl">
                    <a:srgbClr val="C0C0C0"/>
                  </a:outerShdw>
                </a:effectLst>
                <a:latin typeface="Cambria" panose="02040503050406030204" pitchFamily="18" charset="0"/>
                <a:ea typeface="ＭＳ Ｐゴシック" charset="0"/>
                <a:cs typeface="Cambria" panose="02040503050406030204" pitchFamily="18" charset="0"/>
              </a:defRPr>
            </a:lvl1pPr>
            <a:lvl2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2pPr>
            <a:lvl3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3pPr>
            <a:lvl4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4pPr>
            <a:lvl5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5pPr>
            <a:lvl6pPr marL="4572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6pPr>
            <a:lvl7pPr marL="9144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7pPr>
            <a:lvl8pPr marL="13716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8pPr>
            <a:lvl9pPr marL="18288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9pPr>
          </a:lstStyle>
          <a:p>
            <a:pPr eaLnBrk="1" hangingPunct="1"/>
            <a:r>
              <a:rPr lang="en-US" altLang="zh-CN" dirty="0">
                <a:ea typeface="MS PGothic" pitchFamily="34" charset="-128"/>
              </a:rPr>
              <a:t>Privacy in Smart Metering</a:t>
            </a:r>
            <a:endParaRPr lang="zh-CN" altLang="en-US" kern="0" dirty="0" smtClean="0"/>
          </a:p>
        </p:txBody>
      </p:sp>
      <p:sp>
        <p:nvSpPr>
          <p:cNvPr id="3" name="Content Placeholder 2"/>
          <p:cNvSpPr>
            <a:spLocks noGrp="1"/>
          </p:cNvSpPr>
          <p:nvPr>
            <p:ph sz="quarter" idx="4294967295"/>
          </p:nvPr>
        </p:nvSpPr>
        <p:spPr>
          <a:xfrm>
            <a:off x="338400" y="1260000"/>
            <a:ext cx="8348400" cy="5043488"/>
          </a:xfrm>
          <a:prstGeom prst="rect">
            <a:avLst/>
          </a:prstGeom>
        </p:spPr>
        <p:txBody>
          <a:bodyPr rtlCol="0">
            <a:normAutofit/>
          </a:bodyPr>
          <a:lstStyle/>
          <a:p>
            <a:pPr eaLnBrk="1" fontAlgn="auto" hangingPunct="1">
              <a:spcAft>
                <a:spcPts val="0"/>
              </a:spcAft>
              <a:buClr>
                <a:schemeClr val="bg1">
                  <a:lumMod val="65000"/>
                </a:schemeClr>
              </a:buClr>
              <a:buFont typeface="Wingdings" pitchFamily="2" charset="2"/>
              <a:buChar char="v"/>
              <a:defRPr/>
            </a:pPr>
            <a:r>
              <a:rPr lang="en-US" dirty="0" smtClean="0">
                <a:solidFill>
                  <a:schemeClr val="tx1">
                    <a:lumMod val="85000"/>
                    <a:lumOff val="15000"/>
                  </a:schemeClr>
                </a:solidFill>
                <a:latin typeface="Calibri" panose="020F0502020204030204" pitchFamily="34" charset="0"/>
                <a:ea typeface="+mn-ea"/>
                <a:cs typeface="+mn-cs"/>
              </a:rPr>
              <a:t>The energy use information stored at the meter acts as an information-rich side channel</a:t>
            </a:r>
          </a:p>
          <a:p>
            <a:pPr lvl="1" eaLnBrk="1" fontAlgn="auto" hangingPunct="1">
              <a:spcAft>
                <a:spcPts val="0"/>
              </a:spcAft>
              <a:buClr>
                <a:schemeClr val="tx1">
                  <a:lumMod val="75000"/>
                  <a:lumOff val="25000"/>
                </a:schemeClr>
              </a:buClr>
              <a:defRPr/>
            </a:pPr>
            <a:r>
              <a:rPr lang="en-US" sz="2000" dirty="0" smtClean="0">
                <a:solidFill>
                  <a:schemeClr val="tx1">
                    <a:lumMod val="85000"/>
                    <a:lumOff val="15000"/>
                  </a:schemeClr>
                </a:solidFill>
                <a:latin typeface="Calibri" panose="020F0502020204030204" pitchFamily="34" charset="0"/>
                <a:ea typeface="+mn-ea"/>
                <a:cs typeface="+mn-cs"/>
              </a:rPr>
              <a:t>Personal habits, behaviors, activities, preferences, and even b beliefs. </a:t>
            </a:r>
          </a:p>
          <a:p>
            <a:pPr eaLnBrk="1" fontAlgn="auto" hangingPunct="1">
              <a:spcAft>
                <a:spcPts val="0"/>
              </a:spcAft>
              <a:buClr>
                <a:schemeClr val="bg1">
                  <a:lumMod val="65000"/>
                </a:schemeClr>
              </a:buClr>
              <a:buFont typeface="Wingdings" pitchFamily="2" charset="2"/>
              <a:buChar char="v"/>
              <a:defRPr/>
            </a:pPr>
            <a:r>
              <a:rPr lang="en-US" dirty="0" smtClean="0">
                <a:solidFill>
                  <a:schemeClr val="tx1">
                    <a:lumMod val="85000"/>
                    <a:lumOff val="15000"/>
                  </a:schemeClr>
                </a:solidFill>
                <a:latin typeface="Calibri" panose="020F0502020204030204" pitchFamily="34" charset="0"/>
                <a:ea typeface="+mn-ea"/>
                <a:cs typeface="+mn-cs"/>
              </a:rPr>
              <a:t>A distributed incremental data aggregation approach</a:t>
            </a:r>
          </a:p>
          <a:p>
            <a:pPr lvl="1" eaLnBrk="1" fontAlgn="auto" hangingPunct="1">
              <a:spcAft>
                <a:spcPts val="0"/>
              </a:spcAft>
              <a:buClr>
                <a:schemeClr val="tx1">
                  <a:lumMod val="75000"/>
                  <a:lumOff val="25000"/>
                </a:schemeClr>
              </a:buClr>
              <a:defRPr/>
            </a:pPr>
            <a:r>
              <a:rPr lang="en-US" sz="2000" dirty="0" smtClean="0">
                <a:solidFill>
                  <a:schemeClr val="tx1">
                    <a:lumMod val="85000"/>
                    <a:lumOff val="15000"/>
                  </a:schemeClr>
                </a:solidFill>
                <a:latin typeface="Calibri" panose="020F0502020204030204" pitchFamily="34" charset="0"/>
                <a:ea typeface="+mn-ea"/>
                <a:cs typeface="+mn-cs"/>
              </a:rPr>
              <a:t>Data aggregation is performed on all meters, data encryption is used.</a:t>
            </a:r>
          </a:p>
          <a:p>
            <a:pPr eaLnBrk="1" fontAlgn="auto" hangingPunct="1">
              <a:spcAft>
                <a:spcPts val="0"/>
              </a:spcAft>
              <a:buClr>
                <a:schemeClr val="bg1">
                  <a:lumMod val="65000"/>
                </a:schemeClr>
              </a:buClr>
              <a:buFont typeface="Wingdings" pitchFamily="2" charset="2"/>
              <a:buChar char="v"/>
              <a:defRPr/>
            </a:pPr>
            <a:r>
              <a:rPr lang="en-US" dirty="0" smtClean="0">
                <a:solidFill>
                  <a:schemeClr val="tx1">
                    <a:lumMod val="85000"/>
                    <a:lumOff val="15000"/>
                  </a:schemeClr>
                </a:solidFill>
                <a:latin typeface="Calibri" panose="020F0502020204030204" pitchFamily="34" charset="0"/>
                <a:ea typeface="+mn-ea"/>
                <a:cs typeface="+mn-cs"/>
              </a:rPr>
              <a:t>A Scheme to compress meter readings and use random sequences in the compressed sensing to enhance the privacy and integrity of meter reading</a:t>
            </a:r>
          </a:p>
          <a:p>
            <a:pPr eaLnBrk="1" fontAlgn="auto" hangingPunct="1">
              <a:spcAft>
                <a:spcPts val="0"/>
              </a:spcAft>
              <a:buClr>
                <a:schemeClr val="bg1">
                  <a:lumMod val="65000"/>
                </a:schemeClr>
              </a:buClr>
              <a:buFont typeface="Wingdings" pitchFamily="2" charset="2"/>
              <a:buChar char="v"/>
              <a:defRPr/>
            </a:pPr>
            <a:r>
              <a:rPr lang="en-US" dirty="0" smtClean="0">
                <a:solidFill>
                  <a:schemeClr val="tx1">
                    <a:lumMod val="85000"/>
                    <a:lumOff val="15000"/>
                  </a:schemeClr>
                </a:solidFill>
                <a:latin typeface="Calibri" panose="020F0502020204030204" pitchFamily="34" charset="0"/>
                <a:ea typeface="+mn-ea"/>
                <a:cs typeface="+mn-cs"/>
              </a:rPr>
              <a:t>A load signature moderation system, a privacy-preserving protocol for billing, an </a:t>
            </a:r>
            <a:r>
              <a:rPr lang="en-US" dirty="0" err="1" smtClean="0">
                <a:solidFill>
                  <a:schemeClr val="tx1">
                    <a:lumMod val="85000"/>
                    <a:lumOff val="15000"/>
                  </a:schemeClr>
                </a:solidFill>
                <a:latin typeface="Calibri" panose="020F0502020204030204" pitchFamily="34" charset="0"/>
                <a:ea typeface="+mn-ea"/>
                <a:cs typeface="+mn-cs"/>
              </a:rPr>
              <a:t>anonymizing</a:t>
            </a:r>
            <a:r>
              <a:rPr lang="en-US" dirty="0" smtClean="0">
                <a:solidFill>
                  <a:schemeClr val="tx1">
                    <a:lumMod val="85000"/>
                    <a:lumOff val="15000"/>
                  </a:schemeClr>
                </a:solidFill>
                <a:latin typeface="Calibri" panose="020F0502020204030204" pitchFamily="34" charset="0"/>
                <a:ea typeface="+mn-ea"/>
                <a:cs typeface="+mn-cs"/>
              </a:rPr>
              <a:t> method for dissociating information and identified person.</a:t>
            </a:r>
            <a:endParaRPr lang="en-US" dirty="0">
              <a:solidFill>
                <a:schemeClr val="tx1">
                  <a:lumMod val="85000"/>
                  <a:lumOff val="15000"/>
                </a:schemeClr>
              </a:solidFill>
              <a:latin typeface="Calibri" panose="020F0502020204030204" pitchFamily="34" charset="0"/>
              <a:ea typeface="+mn-ea"/>
              <a:cs typeface="+mn-cs"/>
            </a:endParaRPr>
          </a:p>
        </p:txBody>
      </p:sp>
      <p:sp>
        <p:nvSpPr>
          <p:cNvPr id="2" name="灯片编号占位符 1"/>
          <p:cNvSpPr>
            <a:spLocks noGrp="1"/>
          </p:cNvSpPr>
          <p:nvPr>
            <p:ph type="sldNum" sz="quarter" idx="11"/>
          </p:nvPr>
        </p:nvSpPr>
        <p:spPr/>
        <p:txBody>
          <a:bodyPr/>
          <a:lstStyle/>
          <a:p>
            <a:pPr>
              <a:defRPr/>
            </a:pPr>
            <a:r>
              <a:rPr lang="en-US" smtClean="0">
                <a:solidFill>
                  <a:srgbClr val="000000"/>
                </a:solidFill>
              </a:rPr>
              <a:t>[</a:t>
            </a:r>
            <a:fld id="{76C16D65-260D-406F-A2BF-AB769FEB7B8A}" type="slidenum">
              <a:rPr lang="en-US" smtClean="0">
                <a:solidFill>
                  <a:srgbClr val="000000"/>
                </a:solidFill>
              </a:rPr>
              <a:pPr>
                <a:defRPr/>
              </a:pPr>
              <a:t>48</a:t>
            </a:fld>
            <a:r>
              <a:rPr lang="en-US" smtClean="0">
                <a:solidFill>
                  <a:srgbClr val="000000"/>
                </a:solidFill>
              </a:rPr>
              <a:t>]</a:t>
            </a:r>
            <a:endParaRPr lang="en-US" dirty="0">
              <a:solidFill>
                <a:srgbClr val="000000"/>
              </a:solidFill>
            </a:endParaRPr>
          </a:p>
        </p:txBody>
      </p:sp>
    </p:spTree>
    <p:extLst>
      <p:ext uri="{BB962C8B-B14F-4D97-AF65-F5344CB8AC3E}">
        <p14:creationId xmlns:p14="http://schemas.microsoft.com/office/powerpoint/2010/main" xmlns="" val="2660400614"/>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txBox="1">
            <a:spLocks/>
          </p:cNvSpPr>
          <p:nvPr/>
        </p:nvSpPr>
        <p:spPr bwMode="auto">
          <a:xfrm>
            <a:off x="381000" y="333375"/>
            <a:ext cx="8305800" cy="581025"/>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ctr" rtl="0" eaLnBrk="0" fontAlgn="base" hangingPunct="0">
              <a:lnSpc>
                <a:spcPct val="85000"/>
              </a:lnSpc>
              <a:spcBef>
                <a:spcPct val="0"/>
              </a:spcBef>
              <a:spcAft>
                <a:spcPct val="0"/>
              </a:spcAft>
              <a:defRPr sz="3200" b="1" i="1">
                <a:solidFill>
                  <a:srgbClr val="0070C0"/>
                </a:solidFill>
                <a:effectLst>
                  <a:outerShdw blurRad="38100" dist="38100" dir="2700000" algn="tl">
                    <a:srgbClr val="C0C0C0"/>
                  </a:outerShdw>
                </a:effectLst>
                <a:latin typeface="Cambria" panose="02040503050406030204" pitchFamily="18" charset="0"/>
                <a:ea typeface="ＭＳ Ｐゴシック" charset="0"/>
                <a:cs typeface="Cambria" panose="02040503050406030204" pitchFamily="18" charset="0"/>
              </a:defRPr>
            </a:lvl1pPr>
            <a:lvl2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2pPr>
            <a:lvl3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3pPr>
            <a:lvl4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4pPr>
            <a:lvl5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5pPr>
            <a:lvl6pPr marL="4572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6pPr>
            <a:lvl7pPr marL="9144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7pPr>
            <a:lvl8pPr marL="13716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8pPr>
            <a:lvl9pPr marL="18288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9pPr>
          </a:lstStyle>
          <a:p>
            <a:pPr eaLnBrk="1" hangingPunct="1"/>
            <a:r>
              <a:rPr lang="en-US" altLang="zh-CN" dirty="0"/>
              <a:t>Security in Monitoring and Measurement</a:t>
            </a:r>
            <a:endParaRPr lang="zh-CN" altLang="en-US" kern="0" dirty="0" smtClean="0"/>
          </a:p>
        </p:txBody>
      </p:sp>
      <p:sp>
        <p:nvSpPr>
          <p:cNvPr id="61442" name="Content Placeholder 2"/>
          <p:cNvSpPr>
            <a:spLocks noGrp="1"/>
          </p:cNvSpPr>
          <p:nvPr>
            <p:ph sz="quarter" idx="4294967295"/>
          </p:nvPr>
        </p:nvSpPr>
        <p:spPr>
          <a:xfrm>
            <a:off x="338400" y="1260000"/>
            <a:ext cx="8348400" cy="5043488"/>
          </a:xfrm>
          <a:prstGeom prst="rect">
            <a:avLst/>
          </a:prstGeom>
        </p:spPr>
        <p:txBody>
          <a:bodyPr/>
          <a:lstStyle/>
          <a:p>
            <a:pPr eaLnBrk="1" hangingPunct="1"/>
            <a:r>
              <a:rPr lang="en-US" altLang="zh-CN" dirty="0">
                <a:latin typeface="Calibri" panose="020F0502020204030204" pitchFamily="34" charset="0"/>
                <a:ea typeface="MS PGothic" charset="0"/>
              </a:rPr>
              <a:t>Monitoring and measurement devices (e.g. sensors, PMUs) can also lead to system vulnerabilities.</a:t>
            </a:r>
          </a:p>
          <a:p>
            <a:pPr eaLnBrk="1" hangingPunct="1"/>
            <a:r>
              <a:rPr lang="en-US" altLang="zh-CN" dirty="0">
                <a:latin typeface="Calibri" panose="020F0502020204030204" pitchFamily="34" charset="0"/>
                <a:ea typeface="MS PGothic" charset="0"/>
              </a:rPr>
              <a:t> Stealth attack or false-data injection attack is to manipulate the state estimate w/out triggering bad-data alarms in control center</a:t>
            </a:r>
          </a:p>
          <a:p>
            <a:pPr lvl="1" eaLnBrk="1" hangingPunct="1">
              <a:buFont typeface="Wingdings" charset="0"/>
              <a:buChar char="§"/>
            </a:pPr>
            <a:r>
              <a:rPr lang="en-US" altLang="zh-CN" sz="2000" dirty="0">
                <a:latin typeface="Calibri" panose="020F0502020204030204" pitchFamily="34" charset="0"/>
                <a:ea typeface="MS PGothic" charset="0"/>
              </a:rPr>
              <a:t>Profitable financial misconduct, purpose blackout</a:t>
            </a:r>
          </a:p>
          <a:p>
            <a:pPr eaLnBrk="1" hangingPunct="1"/>
            <a:r>
              <a:rPr lang="en-US" altLang="zh-CN" dirty="0">
                <a:latin typeface="Calibri" panose="020F0502020204030204" pitchFamily="34" charset="0"/>
                <a:ea typeface="MS PGothic" charset="0"/>
              </a:rPr>
              <a:t>The encryption on a sufficient number of measurement devices</a:t>
            </a:r>
          </a:p>
          <a:p>
            <a:pPr lvl="1" eaLnBrk="1" hangingPunct="1">
              <a:buFont typeface="Wingdings" charset="0"/>
              <a:buChar char="§"/>
            </a:pPr>
            <a:r>
              <a:rPr lang="en-US" altLang="zh-CN" sz="2000" dirty="0">
                <a:latin typeface="Calibri" panose="020F0502020204030204" pitchFamily="34" charset="0"/>
                <a:ea typeface="MS PGothic" charset="0"/>
              </a:rPr>
              <a:t>Place encrypted devices in the system to max. utility in term of increased system security</a:t>
            </a:r>
          </a:p>
          <a:p>
            <a:pPr eaLnBrk="1" hangingPunct="1"/>
            <a:endParaRPr lang="en-US" altLang="zh-CN" dirty="0">
              <a:latin typeface="Calibri" charset="0"/>
              <a:ea typeface="MS PGothic" charset="0"/>
            </a:endParaRPr>
          </a:p>
        </p:txBody>
      </p:sp>
      <p:sp>
        <p:nvSpPr>
          <p:cNvPr id="3" name="灯片编号占位符 2"/>
          <p:cNvSpPr>
            <a:spLocks noGrp="1"/>
          </p:cNvSpPr>
          <p:nvPr>
            <p:ph type="sldNum" sz="quarter" idx="11"/>
          </p:nvPr>
        </p:nvSpPr>
        <p:spPr/>
        <p:txBody>
          <a:bodyPr/>
          <a:lstStyle/>
          <a:p>
            <a:pPr>
              <a:defRPr/>
            </a:pPr>
            <a:r>
              <a:rPr lang="en-US" smtClean="0">
                <a:solidFill>
                  <a:srgbClr val="000000"/>
                </a:solidFill>
              </a:rPr>
              <a:t>[</a:t>
            </a:r>
            <a:fld id="{76C16D65-260D-406F-A2BF-AB769FEB7B8A}" type="slidenum">
              <a:rPr lang="en-US" smtClean="0">
                <a:solidFill>
                  <a:srgbClr val="000000"/>
                </a:solidFill>
              </a:rPr>
              <a:pPr>
                <a:defRPr/>
              </a:pPr>
              <a:t>49</a:t>
            </a:fld>
            <a:r>
              <a:rPr lang="en-US" smtClean="0">
                <a:solidFill>
                  <a:srgbClr val="000000"/>
                </a:solidFill>
              </a:rPr>
              <a:t>]</a:t>
            </a:r>
            <a:endParaRPr lang="en-US" dirty="0">
              <a:solidFill>
                <a:srgbClr val="000000"/>
              </a:solidFill>
            </a:endParaRPr>
          </a:p>
        </p:txBody>
      </p:sp>
    </p:spTree>
    <p:extLst>
      <p:ext uri="{BB962C8B-B14F-4D97-AF65-F5344CB8AC3E}">
        <p14:creationId xmlns:p14="http://schemas.microsoft.com/office/powerpoint/2010/main" xmlns="" val="483612390"/>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p:cNvSpPr>
          <p:nvPr>
            <p:ph type="title"/>
          </p:nvPr>
        </p:nvSpPr>
        <p:spPr/>
        <p:txBody>
          <a:bodyPr/>
          <a:lstStyle/>
          <a:p>
            <a:pPr eaLnBrk="1" hangingPunct="1"/>
            <a:r>
              <a:rPr lang="en-US" altLang="zh-CN" b="1" dirty="0" smtClean="0">
                <a:solidFill>
                  <a:srgbClr val="0070C0"/>
                </a:solidFill>
                <a:latin typeface="Cambria" panose="02040503050406030204" pitchFamily="18" charset="0"/>
              </a:rPr>
              <a:t>Smart Grid Domains</a:t>
            </a:r>
            <a:endParaRPr lang="zh-CN" altLang="en-US" b="1" dirty="0" smtClean="0">
              <a:solidFill>
                <a:srgbClr val="0070C0"/>
              </a:solidFill>
              <a:latin typeface="Cambria" panose="02040503050406030204" pitchFamily="18" charset="0"/>
            </a:endParaRPr>
          </a:p>
        </p:txBody>
      </p:sp>
      <p:sp>
        <p:nvSpPr>
          <p:cNvPr id="3" name="灯片编号占位符 2"/>
          <p:cNvSpPr>
            <a:spLocks noGrp="1"/>
          </p:cNvSpPr>
          <p:nvPr>
            <p:ph type="sldNum" sz="quarter" idx="11"/>
          </p:nvPr>
        </p:nvSpPr>
        <p:spPr/>
        <p:txBody>
          <a:bodyPr/>
          <a:lstStyle/>
          <a:p>
            <a:pPr>
              <a:defRPr/>
            </a:pPr>
            <a:fld id="{A45FD141-6F48-4DB0-8ADD-A9FF19E03ACC}" type="slidenum">
              <a:rPr lang="zh-CN" altLang="en-US" smtClean="0">
                <a:solidFill>
                  <a:prstClr val="black">
                    <a:tint val="75000"/>
                  </a:prstClr>
                </a:solidFill>
              </a:rPr>
              <a:pPr>
                <a:defRPr/>
              </a:pPr>
              <a:t>5</a:t>
            </a:fld>
            <a:endParaRPr lang="zh-CN" altLang="en-US">
              <a:solidFill>
                <a:prstClr val="black">
                  <a:tint val="75000"/>
                </a:prstClr>
              </a:solidFill>
            </a:endParaRP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tretch>
            <a:fillRect/>
          </a:stretch>
        </p:blipFill>
        <p:spPr bwMode="auto">
          <a:xfrm>
            <a:off x="1835696" y="1628800"/>
            <a:ext cx="5472608" cy="3746130"/>
          </a:xfrm>
          <a:prstGeom prst="rect">
            <a:avLst/>
          </a:prstGeom>
          <a:noFill/>
          <a:ln w="9525">
            <a:noFill/>
            <a:miter lim="800000"/>
            <a:headEnd/>
            <a:tailEnd/>
          </a:ln>
        </p:spPr>
      </p:pic>
      <p:sp>
        <p:nvSpPr>
          <p:cNvPr id="7" name="矩形 6"/>
          <p:cNvSpPr/>
          <p:nvPr/>
        </p:nvSpPr>
        <p:spPr>
          <a:xfrm>
            <a:off x="2016299" y="5537252"/>
            <a:ext cx="5111402" cy="400110"/>
          </a:xfrm>
          <a:prstGeom prst="rect">
            <a:avLst/>
          </a:prstGeom>
        </p:spPr>
        <p:txBody>
          <a:bodyPr wrap="square">
            <a:spAutoFit/>
          </a:bodyPr>
          <a:lstStyle/>
          <a:p>
            <a:pPr algn="ctr" fontAlgn="base">
              <a:spcBef>
                <a:spcPct val="20000"/>
              </a:spcBef>
              <a:spcAft>
                <a:spcPct val="0"/>
              </a:spcAft>
            </a:pPr>
            <a:r>
              <a:rPr lang="en-US" altLang="zh-CN" sz="2000" b="1" dirty="0" smtClean="0">
                <a:solidFill>
                  <a:prstClr val="black"/>
                </a:solidFill>
                <a:latin typeface="Cambria" panose="02040503050406030204" pitchFamily="18" charset="0"/>
              </a:rPr>
              <a:t>Fig. 1 Smart </a:t>
            </a:r>
            <a:r>
              <a:rPr lang="en-US" altLang="zh-CN" sz="2000" b="1" dirty="0">
                <a:solidFill>
                  <a:prstClr val="black"/>
                </a:solidFill>
                <a:latin typeface="Cambria" panose="02040503050406030204" pitchFamily="18" charset="0"/>
              </a:rPr>
              <a:t>Grid domains by the U.S. DOE</a:t>
            </a:r>
            <a:endParaRPr lang="en-US" altLang="zh-CN" sz="2000" b="1" dirty="0" smtClean="0">
              <a:solidFill>
                <a:prstClr val="black"/>
              </a:solidFill>
              <a:latin typeface="Cambria" panose="02040503050406030204" pitchFamily="18" charset="0"/>
            </a:endParaRPr>
          </a:p>
        </p:txBody>
      </p:sp>
    </p:spTree>
    <p:extLst>
      <p:ext uri="{BB962C8B-B14F-4D97-AF65-F5344CB8AC3E}">
        <p14:creationId xmlns:p14="http://schemas.microsoft.com/office/powerpoint/2010/main" xmlns="" val="3810694192"/>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txBox="1">
            <a:spLocks/>
          </p:cNvSpPr>
          <p:nvPr/>
        </p:nvSpPr>
        <p:spPr bwMode="auto">
          <a:xfrm>
            <a:off x="381000" y="333375"/>
            <a:ext cx="8305800" cy="581025"/>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ctr" rtl="0" eaLnBrk="0" fontAlgn="base" hangingPunct="0">
              <a:lnSpc>
                <a:spcPct val="85000"/>
              </a:lnSpc>
              <a:spcBef>
                <a:spcPct val="0"/>
              </a:spcBef>
              <a:spcAft>
                <a:spcPct val="0"/>
              </a:spcAft>
              <a:defRPr sz="3200" b="1" i="1">
                <a:solidFill>
                  <a:srgbClr val="0070C0"/>
                </a:solidFill>
                <a:effectLst>
                  <a:outerShdw blurRad="38100" dist="38100" dir="2700000" algn="tl">
                    <a:srgbClr val="C0C0C0"/>
                  </a:outerShdw>
                </a:effectLst>
                <a:latin typeface="Cambria" panose="02040503050406030204" pitchFamily="18" charset="0"/>
                <a:ea typeface="ＭＳ Ｐゴシック" charset="0"/>
                <a:cs typeface="Cambria" panose="02040503050406030204" pitchFamily="18" charset="0"/>
              </a:defRPr>
            </a:lvl1pPr>
            <a:lvl2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2pPr>
            <a:lvl3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3pPr>
            <a:lvl4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4pPr>
            <a:lvl5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5pPr>
            <a:lvl6pPr marL="4572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6pPr>
            <a:lvl7pPr marL="9144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7pPr>
            <a:lvl8pPr marL="13716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8pPr>
            <a:lvl9pPr marL="18288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9pPr>
          </a:lstStyle>
          <a:p>
            <a:pPr eaLnBrk="1" hangingPunct="1"/>
            <a:r>
              <a:rPr lang="en-US" altLang="zh-CN" dirty="0">
                <a:ea typeface="MS PGothic" pitchFamily="34" charset="-128"/>
              </a:rPr>
              <a:t>Security in Information Transmission </a:t>
            </a:r>
            <a:endParaRPr lang="zh-CN" altLang="en-US" kern="0" dirty="0" smtClean="0"/>
          </a:p>
        </p:txBody>
      </p:sp>
      <p:sp>
        <p:nvSpPr>
          <p:cNvPr id="62466" name="Content Placeholder 2"/>
          <p:cNvSpPr>
            <a:spLocks noGrp="1"/>
          </p:cNvSpPr>
          <p:nvPr>
            <p:ph sz="quarter" idx="4294967295"/>
          </p:nvPr>
        </p:nvSpPr>
        <p:spPr>
          <a:xfrm>
            <a:off x="338400" y="1260000"/>
            <a:ext cx="8348400" cy="5043488"/>
          </a:xfrm>
          <a:prstGeom prst="rect">
            <a:avLst/>
          </a:prstGeom>
        </p:spPr>
        <p:txBody>
          <a:bodyPr/>
          <a:lstStyle/>
          <a:p>
            <a:pPr eaLnBrk="1" hangingPunct="1"/>
            <a:r>
              <a:rPr lang="en-US" altLang="zh-CN" dirty="0">
                <a:latin typeface="Calibri" panose="020F0502020204030204" pitchFamily="34" charset="0"/>
                <a:ea typeface="MS PGothic" charset="0"/>
              </a:rPr>
              <a:t>It is well-known that communication technologies we are </a:t>
            </a:r>
            <a:r>
              <a:rPr lang="en-US" altLang="zh-CN" dirty="0" smtClean="0">
                <a:latin typeface="Calibri" panose="020F0502020204030204" pitchFamily="34" charset="0"/>
                <a:ea typeface="MS PGothic" charset="0"/>
              </a:rPr>
              <a:t>using </a:t>
            </a:r>
            <a:r>
              <a:rPr lang="en-US" altLang="zh-CN" dirty="0">
                <a:latin typeface="Calibri" panose="020F0502020204030204" pitchFamily="34" charset="0"/>
                <a:ea typeface="MS PGothic" charset="0"/>
              </a:rPr>
              <a:t>are often not secure enough</a:t>
            </a:r>
          </a:p>
          <a:p>
            <a:pPr eaLnBrk="1" hangingPunct="1"/>
            <a:r>
              <a:rPr lang="en-US" altLang="zh-CN" dirty="0">
                <a:latin typeface="Calibri" panose="020F0502020204030204" pitchFamily="34" charset="0"/>
                <a:ea typeface="MS PGothic" charset="0"/>
              </a:rPr>
              <a:t>Malicious attacks on information transmission in SG can be followed 2 major type based on their goals:</a:t>
            </a:r>
          </a:p>
          <a:p>
            <a:pPr lvl="1" eaLnBrk="1" hangingPunct="1">
              <a:buFont typeface="Wingdings" charset="0"/>
              <a:buChar char="§"/>
            </a:pPr>
            <a:r>
              <a:rPr lang="en-US" altLang="zh-CN" sz="2000" dirty="0">
                <a:latin typeface="Calibri" panose="020F0502020204030204" pitchFamily="34" charset="0"/>
                <a:ea typeface="MS PGothic" charset="0"/>
              </a:rPr>
              <a:t>Network availability: attempt to delay, block, or corrupt information transmission in order to make network resource unavailable (</a:t>
            </a:r>
            <a:r>
              <a:rPr lang="en-US" altLang="zh-CN" sz="2000" dirty="0" err="1">
                <a:latin typeface="Calibri" panose="020F0502020204030204" pitchFamily="34" charset="0"/>
                <a:ea typeface="MS PGothic" charset="0"/>
              </a:rPr>
              <a:t>DoS</a:t>
            </a:r>
            <a:r>
              <a:rPr lang="en-US" altLang="zh-CN" sz="2000" dirty="0">
                <a:latin typeface="Calibri" panose="020F0502020204030204" pitchFamily="34" charset="0"/>
                <a:ea typeface="MS PGothic" charset="0"/>
              </a:rPr>
              <a:t> attack)</a:t>
            </a:r>
          </a:p>
          <a:p>
            <a:pPr lvl="1" eaLnBrk="1" hangingPunct="1">
              <a:buFont typeface="Wingdings" charset="0"/>
              <a:buChar char="§"/>
            </a:pPr>
            <a:r>
              <a:rPr lang="en-US" altLang="zh-CN" sz="2000" dirty="0">
                <a:latin typeface="Calibri" panose="020F0502020204030204" pitchFamily="34" charset="0"/>
                <a:ea typeface="MS PGothic" charset="0"/>
              </a:rPr>
              <a:t>Data  Integrity: attempt to deliberately modify or corrupt information</a:t>
            </a:r>
          </a:p>
          <a:p>
            <a:pPr lvl="1" eaLnBrk="1" hangingPunct="1">
              <a:buFont typeface="Wingdings" charset="0"/>
              <a:buChar char="§"/>
            </a:pPr>
            <a:r>
              <a:rPr lang="en-US" altLang="zh-CN" sz="2000" dirty="0">
                <a:latin typeface="Calibri" panose="020F0502020204030204" pitchFamily="34" charset="0"/>
                <a:ea typeface="MS PGothic" charset="0"/>
              </a:rPr>
              <a:t>Information privacy: attempt to </a:t>
            </a:r>
            <a:r>
              <a:rPr lang="en-US" altLang="zh-CN" sz="2000" dirty="0" err="1">
                <a:latin typeface="Calibri" panose="020F0502020204030204" pitchFamily="34" charset="0"/>
                <a:ea typeface="MS PGothic" charset="0"/>
              </a:rPr>
              <a:t>eacesdrop</a:t>
            </a:r>
            <a:r>
              <a:rPr lang="en-US" altLang="zh-CN" sz="2000" dirty="0">
                <a:latin typeface="Calibri" panose="020F0502020204030204" pitchFamily="34" charset="0"/>
                <a:ea typeface="MS PGothic" charset="0"/>
              </a:rPr>
              <a:t> on communication to acquire </a:t>
            </a:r>
            <a:r>
              <a:rPr lang="en-US" altLang="zh-CN" sz="2000" dirty="0" err="1">
                <a:latin typeface="Calibri" panose="020F0502020204030204" pitchFamily="34" charset="0"/>
                <a:ea typeface="MS PGothic" charset="0"/>
              </a:rPr>
              <a:t>deired</a:t>
            </a:r>
            <a:r>
              <a:rPr lang="en-US" altLang="zh-CN" sz="2000" dirty="0">
                <a:latin typeface="Calibri" panose="020F0502020204030204" pitchFamily="34" charset="0"/>
                <a:ea typeface="MS PGothic" charset="0"/>
              </a:rPr>
              <a:t> information. </a:t>
            </a:r>
          </a:p>
          <a:p>
            <a:pPr eaLnBrk="1" hangingPunct="1"/>
            <a:endParaRPr lang="en-US" altLang="zh-CN" dirty="0">
              <a:latin typeface="Calibri" charset="0"/>
              <a:ea typeface="MS PGothic" charset="0"/>
            </a:endParaRPr>
          </a:p>
          <a:p>
            <a:pPr eaLnBrk="1" hangingPunct="1"/>
            <a:endParaRPr lang="en-US" altLang="zh-CN" dirty="0">
              <a:latin typeface="Calibri" charset="0"/>
              <a:ea typeface="MS PGothic" charset="0"/>
            </a:endParaRPr>
          </a:p>
        </p:txBody>
      </p:sp>
      <p:sp>
        <p:nvSpPr>
          <p:cNvPr id="2" name="灯片编号占位符 1"/>
          <p:cNvSpPr>
            <a:spLocks noGrp="1"/>
          </p:cNvSpPr>
          <p:nvPr>
            <p:ph type="sldNum" sz="quarter" idx="11"/>
          </p:nvPr>
        </p:nvSpPr>
        <p:spPr/>
        <p:txBody>
          <a:bodyPr/>
          <a:lstStyle/>
          <a:p>
            <a:pPr>
              <a:defRPr/>
            </a:pPr>
            <a:r>
              <a:rPr lang="en-US" smtClean="0">
                <a:solidFill>
                  <a:srgbClr val="000000"/>
                </a:solidFill>
              </a:rPr>
              <a:t>[</a:t>
            </a:r>
            <a:fld id="{76C16D65-260D-406F-A2BF-AB769FEB7B8A}" type="slidenum">
              <a:rPr lang="en-US" smtClean="0">
                <a:solidFill>
                  <a:srgbClr val="000000"/>
                </a:solidFill>
              </a:rPr>
              <a:pPr>
                <a:defRPr/>
              </a:pPr>
              <a:t>50</a:t>
            </a:fld>
            <a:r>
              <a:rPr lang="en-US" smtClean="0">
                <a:solidFill>
                  <a:srgbClr val="000000"/>
                </a:solidFill>
              </a:rPr>
              <a:t>]</a:t>
            </a:r>
            <a:endParaRPr lang="en-US" dirty="0">
              <a:solidFill>
                <a:srgbClr val="000000"/>
              </a:solidFill>
            </a:endParaRPr>
          </a:p>
        </p:txBody>
      </p:sp>
    </p:spTree>
    <p:extLst>
      <p:ext uri="{BB962C8B-B14F-4D97-AF65-F5344CB8AC3E}">
        <p14:creationId xmlns:p14="http://schemas.microsoft.com/office/powerpoint/2010/main" xmlns="" val="3721594850"/>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txBox="1">
            <a:spLocks/>
          </p:cNvSpPr>
          <p:nvPr/>
        </p:nvSpPr>
        <p:spPr bwMode="auto">
          <a:xfrm>
            <a:off x="381000" y="333375"/>
            <a:ext cx="8305800" cy="581025"/>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ctr" rtl="0" eaLnBrk="0" fontAlgn="base" hangingPunct="0">
              <a:lnSpc>
                <a:spcPct val="85000"/>
              </a:lnSpc>
              <a:spcBef>
                <a:spcPct val="0"/>
              </a:spcBef>
              <a:spcAft>
                <a:spcPct val="0"/>
              </a:spcAft>
              <a:defRPr sz="3200" b="1" i="1">
                <a:solidFill>
                  <a:srgbClr val="0070C0"/>
                </a:solidFill>
                <a:effectLst>
                  <a:outerShdw blurRad="38100" dist="38100" dir="2700000" algn="tl">
                    <a:srgbClr val="C0C0C0"/>
                  </a:outerShdw>
                </a:effectLst>
                <a:latin typeface="Cambria" panose="02040503050406030204" pitchFamily="18" charset="0"/>
                <a:ea typeface="ＭＳ Ｐゴシック" charset="0"/>
                <a:cs typeface="Cambria" panose="02040503050406030204" pitchFamily="18" charset="0"/>
              </a:defRPr>
            </a:lvl1pPr>
            <a:lvl2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2pPr>
            <a:lvl3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3pPr>
            <a:lvl4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4pPr>
            <a:lvl5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5pPr>
            <a:lvl6pPr marL="4572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6pPr>
            <a:lvl7pPr marL="9144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7pPr>
            <a:lvl8pPr marL="13716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8pPr>
            <a:lvl9pPr marL="18288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9pPr>
          </a:lstStyle>
          <a:p>
            <a:pPr eaLnBrk="1" hangingPunct="1"/>
            <a:r>
              <a:rPr lang="en-US" altLang="zh-CN" kern="0" dirty="0" smtClean="0"/>
              <a:t>Challenges</a:t>
            </a:r>
            <a:endParaRPr lang="zh-CN" altLang="en-US" kern="0" dirty="0" smtClean="0"/>
          </a:p>
        </p:txBody>
      </p:sp>
      <p:sp>
        <p:nvSpPr>
          <p:cNvPr id="3" name="Content Placeholder 2"/>
          <p:cNvSpPr>
            <a:spLocks noGrp="1"/>
          </p:cNvSpPr>
          <p:nvPr>
            <p:ph sz="quarter" idx="4294967295"/>
          </p:nvPr>
        </p:nvSpPr>
        <p:spPr>
          <a:xfrm>
            <a:off x="338400" y="1043862"/>
            <a:ext cx="8348400" cy="5486400"/>
          </a:xfrm>
          <a:prstGeom prst="rect">
            <a:avLst/>
          </a:prstGeom>
        </p:spPr>
        <p:txBody>
          <a:bodyPr rtlCol="0">
            <a:normAutofit fontScale="92500" lnSpcReduction="20000"/>
          </a:bodyPr>
          <a:lstStyle/>
          <a:p>
            <a:pPr eaLnBrk="1" fontAlgn="auto" hangingPunct="1">
              <a:spcAft>
                <a:spcPts val="0"/>
              </a:spcAft>
              <a:buClr>
                <a:schemeClr val="bg1">
                  <a:lumMod val="65000"/>
                </a:schemeClr>
              </a:buClr>
              <a:buFont typeface="Wingdings" pitchFamily="2" charset="2"/>
              <a:buChar char="v"/>
              <a:defRPr/>
            </a:pPr>
            <a:r>
              <a:rPr lang="en-US" dirty="0" smtClean="0">
                <a:solidFill>
                  <a:schemeClr val="tx1">
                    <a:lumMod val="85000"/>
                    <a:lumOff val="15000"/>
                  </a:schemeClr>
                </a:solidFill>
                <a:latin typeface="Calibri" panose="020F0502020204030204" pitchFamily="34" charset="0"/>
                <a:ea typeface="+mn-ea"/>
                <a:cs typeface="+mn-cs"/>
              </a:rPr>
              <a:t>Interoperability btw. Cryptographic systems</a:t>
            </a:r>
          </a:p>
          <a:p>
            <a:pPr lvl="1" eaLnBrk="1" fontAlgn="auto" hangingPunct="1">
              <a:spcAft>
                <a:spcPts val="0"/>
              </a:spcAft>
              <a:buClr>
                <a:schemeClr val="tx1">
                  <a:lumMod val="75000"/>
                  <a:lumOff val="25000"/>
                </a:schemeClr>
              </a:buClr>
              <a:defRPr/>
            </a:pPr>
            <a:r>
              <a:rPr lang="en-US" sz="2100" dirty="0" smtClean="0">
                <a:solidFill>
                  <a:schemeClr val="tx1">
                    <a:lumMod val="85000"/>
                    <a:lumOff val="15000"/>
                  </a:schemeClr>
                </a:solidFill>
                <a:latin typeface="Calibri" panose="020F0502020204030204" pitchFamily="34" charset="0"/>
                <a:ea typeface="+mn-ea"/>
                <a:cs typeface="+mn-cs"/>
              </a:rPr>
              <a:t>Many different communication protocol and technologies are in SG, each has its own cryptography requirements, security needs, </a:t>
            </a:r>
          </a:p>
          <a:p>
            <a:pPr lvl="1" eaLnBrk="1" fontAlgn="auto" hangingPunct="1">
              <a:spcAft>
                <a:spcPts val="0"/>
              </a:spcAft>
              <a:buClr>
                <a:schemeClr val="tx1">
                  <a:lumMod val="75000"/>
                  <a:lumOff val="25000"/>
                </a:schemeClr>
              </a:buClr>
              <a:defRPr/>
            </a:pPr>
            <a:r>
              <a:rPr lang="en-US" sz="2100" dirty="0" smtClean="0">
                <a:solidFill>
                  <a:schemeClr val="tx1">
                    <a:lumMod val="85000"/>
                    <a:lumOff val="15000"/>
                  </a:schemeClr>
                </a:solidFill>
                <a:latin typeface="Calibri" panose="020F0502020204030204" pitchFamily="34" charset="0"/>
                <a:ea typeface="+mn-ea"/>
                <a:cs typeface="+mn-cs"/>
              </a:rPr>
              <a:t>A method of securely issuing and exchanging cryptographic keys (a public key infrastructure approach)</a:t>
            </a:r>
          </a:p>
          <a:p>
            <a:pPr eaLnBrk="1" fontAlgn="auto" hangingPunct="1">
              <a:spcAft>
                <a:spcPts val="0"/>
              </a:spcAft>
              <a:buClr>
                <a:schemeClr val="bg1">
                  <a:lumMod val="65000"/>
                </a:schemeClr>
              </a:buClr>
              <a:buFont typeface="Wingdings" pitchFamily="2" charset="2"/>
              <a:buChar char="v"/>
              <a:defRPr/>
            </a:pPr>
            <a:r>
              <a:rPr lang="en-US" dirty="0" smtClean="0">
                <a:solidFill>
                  <a:schemeClr val="tx1">
                    <a:lumMod val="85000"/>
                    <a:lumOff val="15000"/>
                  </a:schemeClr>
                </a:solidFill>
                <a:latin typeface="Calibri" panose="020F0502020204030204" pitchFamily="34" charset="0"/>
                <a:ea typeface="+mn-ea"/>
                <a:cs typeface="+mn-cs"/>
              </a:rPr>
              <a:t>Conflict btw. privacy preservation and information accessibility</a:t>
            </a:r>
          </a:p>
          <a:p>
            <a:pPr lvl="1" eaLnBrk="1" fontAlgn="auto" hangingPunct="1">
              <a:spcAft>
                <a:spcPts val="0"/>
              </a:spcAft>
              <a:buClr>
                <a:schemeClr val="tx1">
                  <a:lumMod val="75000"/>
                  <a:lumOff val="25000"/>
                </a:schemeClr>
              </a:buClr>
              <a:defRPr/>
            </a:pPr>
            <a:r>
              <a:rPr lang="en-US" sz="2100" dirty="0" smtClean="0">
                <a:solidFill>
                  <a:schemeClr val="tx1">
                    <a:lumMod val="85000"/>
                    <a:lumOff val="15000"/>
                  </a:schemeClr>
                </a:solidFill>
                <a:latin typeface="Calibri" panose="020F0502020204030204" pitchFamily="34" charset="0"/>
                <a:ea typeface="+mn-ea"/>
                <a:cs typeface="+mn-cs"/>
              </a:rPr>
              <a:t>Balance btw. Privacy preservation and information accessibility</a:t>
            </a:r>
          </a:p>
          <a:p>
            <a:pPr lvl="1" eaLnBrk="1" fontAlgn="auto" hangingPunct="1">
              <a:spcAft>
                <a:spcPts val="0"/>
              </a:spcAft>
              <a:buClr>
                <a:schemeClr val="tx1">
                  <a:lumMod val="75000"/>
                  <a:lumOff val="25000"/>
                </a:schemeClr>
              </a:buClr>
              <a:defRPr/>
            </a:pPr>
            <a:r>
              <a:rPr lang="en-US" sz="2100" dirty="0" smtClean="0">
                <a:solidFill>
                  <a:schemeClr val="tx1">
                    <a:lumMod val="85000"/>
                    <a:lumOff val="15000"/>
                  </a:schemeClr>
                </a:solidFill>
                <a:latin typeface="Calibri" panose="020F0502020204030204" pitchFamily="34" charset="0"/>
                <a:ea typeface="+mn-ea"/>
                <a:cs typeface="+mn-cs"/>
              </a:rPr>
              <a:t>More information, smarter the decision but less privacy</a:t>
            </a:r>
          </a:p>
          <a:p>
            <a:pPr eaLnBrk="1" fontAlgn="auto" hangingPunct="1">
              <a:spcAft>
                <a:spcPts val="0"/>
              </a:spcAft>
              <a:buClr>
                <a:schemeClr val="bg1">
                  <a:lumMod val="65000"/>
                </a:schemeClr>
              </a:buClr>
              <a:buFont typeface="Wingdings" pitchFamily="2" charset="2"/>
              <a:buChar char="v"/>
              <a:defRPr/>
            </a:pPr>
            <a:r>
              <a:rPr lang="en-US" dirty="0" smtClean="0">
                <a:solidFill>
                  <a:schemeClr val="tx1">
                    <a:lumMod val="85000"/>
                    <a:lumOff val="15000"/>
                  </a:schemeClr>
                </a:solidFill>
                <a:latin typeface="Calibri" panose="020F0502020204030204" pitchFamily="34" charset="0"/>
                <a:ea typeface="+mn-ea"/>
                <a:cs typeface="+mn-cs"/>
              </a:rPr>
              <a:t>Impact of increased system complexity and expanded communication paths</a:t>
            </a:r>
          </a:p>
          <a:p>
            <a:pPr lvl="1" eaLnBrk="1" fontAlgn="auto" hangingPunct="1">
              <a:spcAft>
                <a:spcPts val="0"/>
              </a:spcAft>
              <a:buClr>
                <a:schemeClr val="tx1">
                  <a:lumMod val="75000"/>
                  <a:lumOff val="25000"/>
                </a:schemeClr>
              </a:buClr>
              <a:defRPr/>
            </a:pPr>
            <a:r>
              <a:rPr lang="en-US" sz="2100" dirty="0" smtClean="0">
                <a:solidFill>
                  <a:schemeClr val="tx1">
                    <a:lumMod val="85000"/>
                    <a:lumOff val="15000"/>
                  </a:schemeClr>
                </a:solidFill>
                <a:latin typeface="Calibri" panose="020F0502020204030204" pitchFamily="34" charset="0"/>
                <a:ea typeface="+mn-ea"/>
                <a:cs typeface="+mn-cs"/>
              </a:rPr>
              <a:t>Advance infrastructure is a double-edge sword; increasing system complexity and communication paths provides better service for </a:t>
            </a:r>
            <a:r>
              <a:rPr lang="en-US" sz="2100" dirty="0" err="1" smtClean="0">
                <a:solidFill>
                  <a:schemeClr val="tx1">
                    <a:lumMod val="85000"/>
                    <a:lumOff val="15000"/>
                  </a:schemeClr>
                </a:solidFill>
                <a:latin typeface="Calibri" panose="020F0502020204030204" pitchFamily="34" charset="0"/>
                <a:ea typeface="+mn-ea"/>
                <a:cs typeface="+mn-cs"/>
              </a:rPr>
              <a:t>endusers</a:t>
            </a:r>
            <a:r>
              <a:rPr lang="en-US" sz="2100" dirty="0" smtClean="0">
                <a:solidFill>
                  <a:schemeClr val="tx1">
                    <a:lumMod val="85000"/>
                    <a:lumOff val="15000"/>
                  </a:schemeClr>
                </a:solidFill>
                <a:latin typeface="Calibri" panose="020F0502020204030204" pitchFamily="34" charset="0"/>
                <a:ea typeface="+mn-ea"/>
                <a:cs typeface="+mn-cs"/>
              </a:rPr>
              <a:t>, but may leads to an increase on vulnerability to cyber attack and system failure </a:t>
            </a:r>
          </a:p>
          <a:p>
            <a:pPr lvl="1" eaLnBrk="1" fontAlgn="auto" hangingPunct="1">
              <a:spcAft>
                <a:spcPts val="0"/>
              </a:spcAft>
              <a:buClr>
                <a:schemeClr val="tx1">
                  <a:lumMod val="75000"/>
                  <a:lumOff val="25000"/>
                </a:schemeClr>
              </a:buClr>
              <a:defRPr/>
            </a:pPr>
            <a:r>
              <a:rPr lang="en-US" sz="2100" dirty="0" smtClean="0">
                <a:solidFill>
                  <a:schemeClr val="tx1">
                    <a:lumMod val="85000"/>
                    <a:lumOff val="15000"/>
                  </a:schemeClr>
                </a:solidFill>
                <a:latin typeface="Calibri" panose="020F0502020204030204" pitchFamily="34" charset="0"/>
                <a:ea typeface="+mn-ea"/>
                <a:cs typeface="+mn-cs"/>
              </a:rPr>
              <a:t>A method of dividing whole system into autonomous sub-grid (</a:t>
            </a:r>
            <a:r>
              <a:rPr lang="en-US" sz="2100" dirty="0" err="1" smtClean="0">
                <a:solidFill>
                  <a:schemeClr val="tx1">
                    <a:lumMod val="85000"/>
                    <a:lumOff val="15000"/>
                  </a:schemeClr>
                </a:solidFill>
                <a:latin typeface="Calibri" panose="020F0502020204030204" pitchFamily="34" charset="0"/>
                <a:ea typeface="+mn-ea"/>
                <a:cs typeface="+mn-cs"/>
              </a:rPr>
              <a:t>mircogrid</a:t>
            </a:r>
            <a:r>
              <a:rPr lang="en-US" sz="2100" dirty="0" smtClean="0">
                <a:solidFill>
                  <a:schemeClr val="tx1">
                    <a:lumMod val="85000"/>
                    <a:lumOff val="15000"/>
                  </a:schemeClr>
                </a:solidFill>
                <a:latin typeface="Calibri" panose="020F0502020204030204" pitchFamily="34" charset="0"/>
                <a:ea typeface="+mn-ea"/>
                <a:cs typeface="+mn-cs"/>
              </a:rPr>
              <a:t>)</a:t>
            </a:r>
          </a:p>
          <a:p>
            <a:pPr eaLnBrk="1" fontAlgn="auto" hangingPunct="1">
              <a:spcAft>
                <a:spcPts val="0"/>
              </a:spcAft>
              <a:buClr>
                <a:schemeClr val="bg1">
                  <a:lumMod val="65000"/>
                </a:schemeClr>
              </a:buClr>
              <a:buFont typeface="Wingdings" pitchFamily="2" charset="2"/>
              <a:buChar char="v"/>
              <a:defRPr/>
            </a:pPr>
            <a:r>
              <a:rPr lang="en-US" dirty="0" smtClean="0">
                <a:solidFill>
                  <a:schemeClr val="tx1">
                    <a:lumMod val="85000"/>
                    <a:lumOff val="15000"/>
                  </a:schemeClr>
                </a:solidFill>
                <a:latin typeface="Calibri" panose="020F0502020204030204" pitchFamily="34" charset="0"/>
                <a:ea typeface="+mn-ea"/>
                <a:cs typeface="+mn-cs"/>
              </a:rPr>
              <a:t>Impact of increasing energy  consumption and asset utilization</a:t>
            </a:r>
          </a:p>
          <a:p>
            <a:pPr lvl="1" eaLnBrk="1" fontAlgn="auto" hangingPunct="1">
              <a:spcAft>
                <a:spcPts val="0"/>
              </a:spcAft>
              <a:buClr>
                <a:schemeClr val="tx1">
                  <a:lumMod val="75000"/>
                  <a:lumOff val="25000"/>
                </a:schemeClr>
              </a:buClr>
              <a:defRPr/>
            </a:pPr>
            <a:r>
              <a:rPr lang="en-US" sz="2100" dirty="0" smtClean="0">
                <a:solidFill>
                  <a:schemeClr val="tx1">
                    <a:lumMod val="85000"/>
                    <a:lumOff val="15000"/>
                  </a:schemeClr>
                </a:solidFill>
                <a:latin typeface="Calibri" panose="020F0502020204030204" pitchFamily="34" charset="0"/>
                <a:ea typeface="+mn-ea"/>
                <a:cs typeface="+mn-cs"/>
              </a:rPr>
              <a:t>Balance btw. Utilization maximization and the risk increase.</a:t>
            </a:r>
          </a:p>
          <a:p>
            <a:pPr eaLnBrk="1" fontAlgn="auto" hangingPunct="1">
              <a:spcAft>
                <a:spcPts val="0"/>
              </a:spcAft>
              <a:buClr>
                <a:schemeClr val="bg1">
                  <a:lumMod val="65000"/>
                </a:schemeClr>
              </a:buClr>
              <a:buFont typeface="Wingdings" pitchFamily="2" charset="2"/>
              <a:buChar char="v"/>
              <a:defRPr/>
            </a:pPr>
            <a:r>
              <a:rPr lang="en-US" dirty="0" smtClean="0">
                <a:solidFill>
                  <a:schemeClr val="tx1">
                    <a:lumMod val="85000"/>
                    <a:lumOff val="15000"/>
                  </a:schemeClr>
                </a:solidFill>
                <a:latin typeface="Calibri" panose="020F0502020204030204" pitchFamily="34" charset="0"/>
                <a:ea typeface="+mn-ea"/>
                <a:cs typeface="+mn-cs"/>
              </a:rPr>
              <a:t>Complicated decision making process</a:t>
            </a:r>
          </a:p>
          <a:p>
            <a:pPr lvl="1" eaLnBrk="1" fontAlgn="auto" hangingPunct="1">
              <a:spcAft>
                <a:spcPts val="0"/>
              </a:spcAft>
              <a:buClr>
                <a:schemeClr val="tx1">
                  <a:lumMod val="75000"/>
                  <a:lumOff val="25000"/>
                </a:schemeClr>
              </a:buClr>
              <a:defRPr/>
            </a:pPr>
            <a:r>
              <a:rPr lang="en-US" sz="2100" dirty="0" smtClean="0">
                <a:solidFill>
                  <a:schemeClr val="tx1">
                    <a:lumMod val="85000"/>
                    <a:lumOff val="15000"/>
                  </a:schemeClr>
                </a:solidFill>
                <a:latin typeface="Calibri" panose="020F0502020204030204" pitchFamily="34" charset="0"/>
                <a:ea typeface="+mn-ea"/>
                <a:cs typeface="+mn-cs"/>
              </a:rPr>
              <a:t>Solving complex decision problems w/in limited time</a:t>
            </a:r>
          </a:p>
          <a:p>
            <a:pPr lvl="1" eaLnBrk="1" fontAlgn="auto" hangingPunct="1">
              <a:spcAft>
                <a:spcPts val="0"/>
              </a:spcAft>
              <a:buClr>
                <a:schemeClr val="tx1">
                  <a:lumMod val="75000"/>
                  <a:lumOff val="25000"/>
                </a:schemeClr>
              </a:buClr>
              <a:defRPr/>
            </a:pPr>
            <a:r>
              <a:rPr lang="en-US" sz="2100" dirty="0" smtClean="0">
                <a:solidFill>
                  <a:schemeClr val="tx1">
                    <a:lumMod val="85000"/>
                    <a:lumOff val="15000"/>
                  </a:schemeClr>
                </a:solidFill>
                <a:latin typeface="Calibri" panose="020F0502020204030204" pitchFamily="34" charset="0"/>
                <a:ea typeface="+mn-ea"/>
                <a:cs typeface="+mn-cs"/>
              </a:rPr>
              <a:t>A distributed decision making systems, but considering balance btw. Response time and effectiveness of local decision </a:t>
            </a:r>
            <a:endParaRPr lang="en-US" sz="2100" dirty="0">
              <a:solidFill>
                <a:schemeClr val="tx1">
                  <a:lumMod val="85000"/>
                  <a:lumOff val="15000"/>
                </a:schemeClr>
              </a:solidFill>
              <a:latin typeface="Calibri" panose="020F0502020204030204" pitchFamily="34" charset="0"/>
              <a:ea typeface="+mn-ea"/>
              <a:cs typeface="+mn-cs"/>
            </a:endParaRPr>
          </a:p>
        </p:txBody>
      </p:sp>
      <p:sp>
        <p:nvSpPr>
          <p:cNvPr id="6" name="灯片编号占位符 5"/>
          <p:cNvSpPr>
            <a:spLocks noGrp="1"/>
          </p:cNvSpPr>
          <p:nvPr>
            <p:ph type="sldNum" sz="quarter" idx="11"/>
          </p:nvPr>
        </p:nvSpPr>
        <p:spPr/>
        <p:txBody>
          <a:bodyPr/>
          <a:lstStyle/>
          <a:p>
            <a:pPr>
              <a:defRPr/>
            </a:pPr>
            <a:r>
              <a:rPr lang="en-US" smtClean="0">
                <a:solidFill>
                  <a:srgbClr val="000000"/>
                </a:solidFill>
              </a:rPr>
              <a:t>[</a:t>
            </a:r>
            <a:fld id="{76C16D65-260D-406F-A2BF-AB769FEB7B8A}" type="slidenum">
              <a:rPr lang="en-US" smtClean="0">
                <a:solidFill>
                  <a:srgbClr val="000000"/>
                </a:solidFill>
              </a:rPr>
              <a:pPr>
                <a:defRPr/>
              </a:pPr>
              <a:t>51</a:t>
            </a:fld>
            <a:r>
              <a:rPr lang="en-US" smtClean="0">
                <a:solidFill>
                  <a:srgbClr val="000000"/>
                </a:solidFill>
              </a:rPr>
              <a:t>]</a:t>
            </a:r>
            <a:endParaRPr lang="en-US" dirty="0">
              <a:solidFill>
                <a:srgbClr val="000000"/>
              </a:solidFill>
            </a:endParaRPr>
          </a:p>
        </p:txBody>
      </p:sp>
    </p:spTree>
    <p:extLst>
      <p:ext uri="{BB962C8B-B14F-4D97-AF65-F5344CB8AC3E}">
        <p14:creationId xmlns:p14="http://schemas.microsoft.com/office/powerpoint/2010/main" xmlns="" val="4013882531"/>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txBox="1">
            <a:spLocks/>
          </p:cNvSpPr>
          <p:nvPr/>
        </p:nvSpPr>
        <p:spPr bwMode="auto">
          <a:xfrm>
            <a:off x="381000" y="333375"/>
            <a:ext cx="8305800" cy="581025"/>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ctr" rtl="0" eaLnBrk="0" fontAlgn="base" hangingPunct="0">
              <a:lnSpc>
                <a:spcPct val="85000"/>
              </a:lnSpc>
              <a:spcBef>
                <a:spcPct val="0"/>
              </a:spcBef>
              <a:spcAft>
                <a:spcPct val="0"/>
              </a:spcAft>
              <a:defRPr sz="3200" b="1" i="1">
                <a:solidFill>
                  <a:srgbClr val="0070C0"/>
                </a:solidFill>
                <a:effectLst>
                  <a:outerShdw blurRad="38100" dist="38100" dir="2700000" algn="tl">
                    <a:srgbClr val="C0C0C0"/>
                  </a:outerShdw>
                </a:effectLst>
                <a:latin typeface="Cambria" panose="02040503050406030204" pitchFamily="18" charset="0"/>
                <a:ea typeface="ＭＳ Ｐゴシック" charset="0"/>
                <a:cs typeface="Cambria" panose="02040503050406030204" pitchFamily="18" charset="0"/>
              </a:defRPr>
            </a:lvl1pPr>
            <a:lvl2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2pPr>
            <a:lvl3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3pPr>
            <a:lvl4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4pPr>
            <a:lvl5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5pPr>
            <a:lvl6pPr marL="4572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6pPr>
            <a:lvl7pPr marL="9144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7pPr>
            <a:lvl8pPr marL="13716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8pPr>
            <a:lvl9pPr marL="18288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9pPr>
          </a:lstStyle>
          <a:p>
            <a:pPr eaLnBrk="1" hangingPunct="1"/>
            <a:r>
              <a:rPr lang="en-US" altLang="zh-CN" dirty="0">
                <a:ea typeface="MS PGothic" charset="0"/>
                <a:cs typeface="MS PGothic" charset="0"/>
              </a:rPr>
              <a:t>Quick Recap</a:t>
            </a:r>
            <a:r>
              <a:rPr lang="en-US" altLang="zh-CN" dirty="0" smtClean="0">
                <a:ea typeface="MS PGothic" charset="0"/>
                <a:cs typeface="MS PGothic" charset="0"/>
              </a:rPr>
              <a:t>…</a:t>
            </a:r>
            <a:endParaRPr lang="zh-CN" altLang="en-US" kern="0" dirty="0" smtClean="0"/>
          </a:p>
        </p:txBody>
      </p:sp>
      <p:pic>
        <p:nvPicPr>
          <p:cNvPr id="64514" name="Content Placeholder 5"/>
          <p:cNvPicPr>
            <a:picLocks noGrp="1" noChangeAspect="1"/>
          </p:cNvPicPr>
          <p:nvPr>
            <p:ph sz="quarter" idx="4294967295"/>
          </p:nvPr>
        </p:nvPicPr>
        <p:blipFill>
          <a:blip r:embed="rId2" cstate="print">
            <a:extLst>
              <a:ext uri="{28A0092B-C50C-407E-A947-70E740481C1C}">
                <a14:useLocalDpi xmlns:a14="http://schemas.microsoft.com/office/drawing/2010/main" xmlns="" val="0"/>
              </a:ext>
            </a:extLst>
          </a:blip>
          <a:srcRect l="-64961" r="-64961"/>
          <a:stretch>
            <a:fillRect/>
          </a:stretch>
        </p:blipFill>
        <p:spPr>
          <a:xfrm>
            <a:off x="-29369" y="1028700"/>
            <a:ext cx="9126537" cy="5334000"/>
          </a:xfrm>
          <a:prstGeom prst="rect">
            <a:avLst/>
          </a:prstGeom>
        </p:spPr>
      </p:pic>
      <p:sp>
        <p:nvSpPr>
          <p:cNvPr id="2" name="灯片编号占位符 1"/>
          <p:cNvSpPr>
            <a:spLocks noGrp="1"/>
          </p:cNvSpPr>
          <p:nvPr>
            <p:ph type="sldNum" sz="quarter" idx="11"/>
          </p:nvPr>
        </p:nvSpPr>
        <p:spPr/>
        <p:txBody>
          <a:bodyPr/>
          <a:lstStyle/>
          <a:p>
            <a:pPr>
              <a:defRPr/>
            </a:pPr>
            <a:r>
              <a:rPr lang="en-US" smtClean="0">
                <a:solidFill>
                  <a:srgbClr val="000000"/>
                </a:solidFill>
              </a:rPr>
              <a:t>[</a:t>
            </a:r>
            <a:fld id="{76C16D65-260D-406F-A2BF-AB769FEB7B8A}" type="slidenum">
              <a:rPr lang="en-US" smtClean="0">
                <a:solidFill>
                  <a:srgbClr val="000000"/>
                </a:solidFill>
              </a:rPr>
              <a:pPr>
                <a:defRPr/>
              </a:pPr>
              <a:t>52</a:t>
            </a:fld>
            <a:r>
              <a:rPr lang="en-US" smtClean="0">
                <a:solidFill>
                  <a:srgbClr val="000000"/>
                </a:solidFill>
              </a:rPr>
              <a:t>]</a:t>
            </a:r>
            <a:endParaRPr lang="en-US" dirty="0">
              <a:solidFill>
                <a:srgbClr val="000000"/>
              </a:solidFill>
            </a:endParaRPr>
          </a:p>
        </p:txBody>
      </p:sp>
      <p:sp>
        <p:nvSpPr>
          <p:cNvPr id="6" name="文本框 5"/>
          <p:cNvSpPr txBox="1"/>
          <p:nvPr/>
        </p:nvSpPr>
        <p:spPr>
          <a:xfrm>
            <a:off x="6370652" y="5654814"/>
            <a:ext cx="2316148" cy="707886"/>
          </a:xfrm>
          <a:prstGeom prst="rect">
            <a:avLst/>
          </a:prstGeom>
          <a:noFill/>
        </p:spPr>
        <p:txBody>
          <a:bodyPr wrap="square" rtlCol="0">
            <a:spAutoFit/>
          </a:bodyPr>
          <a:lstStyle/>
          <a:p>
            <a:pPr algn="ctr"/>
            <a:r>
              <a:rPr lang="en-US" altLang="zh-CN" sz="2000" b="1" dirty="0" smtClean="0">
                <a:latin typeface="Cambria" panose="02040503050406030204" pitchFamily="18" charset="0"/>
              </a:rPr>
              <a:t>Fig. 11 Smart Grid System Review</a:t>
            </a:r>
            <a:endParaRPr lang="zh-CN" altLang="en-US" sz="2000" b="1" dirty="0">
              <a:latin typeface="Cambria" panose="02040503050406030204" pitchFamily="18" charset="0"/>
            </a:endParaRPr>
          </a:p>
        </p:txBody>
      </p:sp>
    </p:spTree>
    <p:extLst>
      <p:ext uri="{BB962C8B-B14F-4D97-AF65-F5344CB8AC3E}">
        <p14:creationId xmlns:p14="http://schemas.microsoft.com/office/powerpoint/2010/main" xmlns="" val="560833236"/>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txBox="1">
            <a:spLocks/>
          </p:cNvSpPr>
          <p:nvPr/>
        </p:nvSpPr>
        <p:spPr bwMode="auto">
          <a:xfrm>
            <a:off x="381000" y="333375"/>
            <a:ext cx="8305800" cy="581025"/>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ctr" rtl="0" eaLnBrk="0" fontAlgn="base" hangingPunct="0">
              <a:lnSpc>
                <a:spcPct val="85000"/>
              </a:lnSpc>
              <a:spcBef>
                <a:spcPct val="0"/>
              </a:spcBef>
              <a:spcAft>
                <a:spcPct val="0"/>
              </a:spcAft>
              <a:defRPr sz="3200" b="1" i="1">
                <a:solidFill>
                  <a:srgbClr val="0070C0"/>
                </a:solidFill>
                <a:effectLst>
                  <a:outerShdw blurRad="38100" dist="38100" dir="2700000" algn="tl">
                    <a:srgbClr val="C0C0C0"/>
                  </a:outerShdw>
                </a:effectLst>
                <a:latin typeface="Cambria" panose="02040503050406030204" pitchFamily="18" charset="0"/>
                <a:ea typeface="ＭＳ Ｐゴシック" charset="0"/>
                <a:cs typeface="Cambria" panose="02040503050406030204" pitchFamily="18" charset="0"/>
              </a:defRPr>
            </a:lvl1pPr>
            <a:lvl2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2pPr>
            <a:lvl3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3pPr>
            <a:lvl4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4pPr>
            <a:lvl5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5pPr>
            <a:lvl6pPr marL="4572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6pPr>
            <a:lvl7pPr marL="9144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7pPr>
            <a:lvl8pPr marL="13716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8pPr>
            <a:lvl9pPr marL="18288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9pPr>
          </a:lstStyle>
          <a:p>
            <a:pPr eaLnBrk="1" hangingPunct="1"/>
            <a:r>
              <a:rPr lang="en-US" altLang="zh-CN" dirty="0">
                <a:ea typeface="MS PGothic" pitchFamily="34" charset="-128"/>
              </a:rPr>
              <a:t>Useful </a:t>
            </a:r>
            <a:r>
              <a:rPr lang="en-US" altLang="zh-CN" dirty="0" smtClean="0">
                <a:ea typeface="MS PGothic" pitchFamily="34" charset="-128"/>
              </a:rPr>
              <a:t>Lessons</a:t>
            </a:r>
            <a:endParaRPr lang="zh-CN" altLang="en-US" kern="0" dirty="0" smtClean="0"/>
          </a:p>
        </p:txBody>
      </p:sp>
      <p:sp>
        <p:nvSpPr>
          <p:cNvPr id="8" name="Content Placeholder 7"/>
          <p:cNvSpPr>
            <a:spLocks noGrp="1"/>
          </p:cNvSpPr>
          <p:nvPr>
            <p:ph sz="quarter" idx="4294967295"/>
          </p:nvPr>
        </p:nvSpPr>
        <p:spPr>
          <a:xfrm>
            <a:off x="338400" y="1260000"/>
            <a:ext cx="8348400" cy="5043488"/>
          </a:xfrm>
          <a:prstGeom prst="rect">
            <a:avLst/>
          </a:prstGeom>
        </p:spPr>
        <p:txBody>
          <a:bodyPr rtlCol="0">
            <a:normAutofit/>
          </a:bodyPr>
          <a:lstStyle/>
          <a:p>
            <a:pPr eaLnBrk="1" fontAlgn="auto" hangingPunct="1">
              <a:spcAft>
                <a:spcPts val="0"/>
              </a:spcAft>
              <a:buClr>
                <a:schemeClr val="bg1">
                  <a:lumMod val="65000"/>
                </a:schemeClr>
              </a:buClr>
              <a:buFont typeface="Wingdings" pitchFamily="2" charset="2"/>
              <a:buChar char="v"/>
              <a:defRPr/>
            </a:pPr>
            <a:r>
              <a:rPr lang="en-US" dirty="0" smtClean="0">
                <a:solidFill>
                  <a:schemeClr val="tx1">
                    <a:lumMod val="85000"/>
                    <a:lumOff val="15000"/>
                  </a:schemeClr>
                </a:solidFill>
                <a:latin typeface="Calibri" panose="020F0502020204030204" pitchFamily="34" charset="0"/>
                <a:ea typeface="+mn-ea"/>
                <a:cs typeface="+mn-cs"/>
              </a:rPr>
              <a:t>The practical deployment and projects of SG should be well-analyzed before the initiative begins</a:t>
            </a:r>
          </a:p>
          <a:p>
            <a:pPr eaLnBrk="1" fontAlgn="auto" hangingPunct="1">
              <a:spcAft>
                <a:spcPts val="0"/>
              </a:spcAft>
              <a:buClr>
                <a:schemeClr val="bg1">
                  <a:lumMod val="65000"/>
                </a:schemeClr>
              </a:buClr>
              <a:buFont typeface="Wingdings" pitchFamily="2" charset="2"/>
              <a:buChar char="v"/>
              <a:defRPr/>
            </a:pPr>
            <a:r>
              <a:rPr lang="en-US" dirty="0" smtClean="0">
                <a:solidFill>
                  <a:schemeClr val="tx1">
                    <a:lumMod val="85000"/>
                    <a:lumOff val="15000"/>
                  </a:schemeClr>
                </a:solidFill>
                <a:latin typeface="Calibri" panose="020F0502020204030204" pitchFamily="34" charset="0"/>
                <a:ea typeface="+mn-ea"/>
                <a:cs typeface="+mn-cs"/>
              </a:rPr>
              <a:t>Electric utilities may not have enough experience on design and deployment of complicated communication and information systems.</a:t>
            </a:r>
          </a:p>
          <a:p>
            <a:pPr eaLnBrk="1" fontAlgn="auto" hangingPunct="1">
              <a:spcAft>
                <a:spcPts val="0"/>
              </a:spcAft>
              <a:buClr>
                <a:schemeClr val="bg1">
                  <a:lumMod val="65000"/>
                </a:schemeClr>
              </a:buClr>
              <a:buFont typeface="Wingdings" pitchFamily="2" charset="2"/>
              <a:buChar char="v"/>
              <a:defRPr/>
            </a:pPr>
            <a:r>
              <a:rPr lang="en-US" dirty="0" smtClean="0">
                <a:solidFill>
                  <a:schemeClr val="tx1">
                    <a:lumMod val="85000"/>
                    <a:lumOff val="15000"/>
                  </a:schemeClr>
                </a:solidFill>
                <a:latin typeface="Calibri" panose="020F0502020204030204" pitchFamily="34" charset="0"/>
                <a:ea typeface="+mn-ea"/>
                <a:cs typeface="+mn-cs"/>
              </a:rPr>
              <a:t>Leak of consumer-oriented functionality; need to motive users to buy into SG ideas</a:t>
            </a:r>
          </a:p>
          <a:p>
            <a:pPr lvl="1" eaLnBrk="1" fontAlgn="auto" hangingPunct="1">
              <a:spcAft>
                <a:spcPts val="0"/>
              </a:spcAft>
              <a:buClr>
                <a:schemeClr val="tx1">
                  <a:lumMod val="75000"/>
                  <a:lumOff val="25000"/>
                </a:schemeClr>
              </a:buClr>
              <a:defRPr/>
            </a:pPr>
            <a:r>
              <a:rPr lang="en-US" sz="2000" dirty="0" smtClean="0">
                <a:solidFill>
                  <a:schemeClr val="tx1">
                    <a:lumMod val="85000"/>
                    <a:lumOff val="15000"/>
                  </a:schemeClr>
                </a:solidFill>
                <a:latin typeface="Calibri" panose="020F0502020204030204" pitchFamily="34" charset="0"/>
                <a:ea typeface="+mn-ea"/>
                <a:cs typeface="+mn-cs"/>
              </a:rPr>
              <a:t> (i.e. Reducing CO2 emission is one of main objective, but not all users like to upgrade their devices and paying more  for new feature )</a:t>
            </a:r>
          </a:p>
          <a:p>
            <a:pPr eaLnBrk="1" fontAlgn="auto" hangingPunct="1">
              <a:spcAft>
                <a:spcPts val="0"/>
              </a:spcAft>
              <a:buClr>
                <a:schemeClr val="bg1">
                  <a:lumMod val="65000"/>
                </a:schemeClr>
              </a:buClr>
              <a:buFont typeface="Wingdings" pitchFamily="2" charset="2"/>
              <a:buChar char="v"/>
              <a:defRPr/>
            </a:pPr>
            <a:r>
              <a:rPr lang="en-US" dirty="0" smtClean="0">
                <a:solidFill>
                  <a:schemeClr val="tx1">
                    <a:lumMod val="85000"/>
                    <a:lumOff val="15000"/>
                  </a:schemeClr>
                </a:solidFill>
                <a:latin typeface="Calibri" panose="020F0502020204030204" pitchFamily="34" charset="0"/>
                <a:ea typeface="+mn-ea"/>
                <a:cs typeface="+mn-cs"/>
              </a:rPr>
              <a:t>Electric utilities desire to provide services to min. cost or max. profits</a:t>
            </a:r>
          </a:p>
          <a:p>
            <a:pPr lvl="1" eaLnBrk="1" fontAlgn="auto" hangingPunct="1">
              <a:spcAft>
                <a:spcPts val="0"/>
              </a:spcAft>
              <a:buClr>
                <a:schemeClr val="tx1">
                  <a:lumMod val="75000"/>
                  <a:lumOff val="25000"/>
                </a:schemeClr>
              </a:buClr>
              <a:defRPr/>
            </a:pPr>
            <a:r>
              <a:rPr lang="en-US" sz="2000" dirty="0" smtClean="0">
                <a:solidFill>
                  <a:schemeClr val="tx1">
                    <a:lumMod val="85000"/>
                    <a:lumOff val="15000"/>
                  </a:schemeClr>
                </a:solidFill>
                <a:latin typeface="Calibri" panose="020F0502020204030204" pitchFamily="34" charset="0"/>
                <a:ea typeface="+mn-ea"/>
                <a:cs typeface="+mn-cs"/>
              </a:rPr>
              <a:t> (user privacy and network security may not be their main priority)</a:t>
            </a:r>
            <a:endParaRPr lang="en-US" sz="2000" dirty="0">
              <a:solidFill>
                <a:schemeClr val="tx1">
                  <a:lumMod val="85000"/>
                  <a:lumOff val="15000"/>
                </a:schemeClr>
              </a:solidFill>
              <a:latin typeface="Calibri" panose="020F0502020204030204" pitchFamily="34" charset="0"/>
              <a:ea typeface="+mn-ea"/>
              <a:cs typeface="+mn-cs"/>
            </a:endParaRPr>
          </a:p>
        </p:txBody>
      </p:sp>
      <p:sp>
        <p:nvSpPr>
          <p:cNvPr id="2" name="灯片编号占位符 1"/>
          <p:cNvSpPr>
            <a:spLocks noGrp="1"/>
          </p:cNvSpPr>
          <p:nvPr>
            <p:ph type="sldNum" sz="quarter" idx="11"/>
          </p:nvPr>
        </p:nvSpPr>
        <p:spPr/>
        <p:txBody>
          <a:bodyPr/>
          <a:lstStyle/>
          <a:p>
            <a:pPr>
              <a:defRPr/>
            </a:pPr>
            <a:r>
              <a:rPr lang="en-US" smtClean="0">
                <a:solidFill>
                  <a:srgbClr val="000000"/>
                </a:solidFill>
              </a:rPr>
              <a:t>[</a:t>
            </a:r>
            <a:fld id="{76C16D65-260D-406F-A2BF-AB769FEB7B8A}" type="slidenum">
              <a:rPr lang="en-US" smtClean="0">
                <a:solidFill>
                  <a:srgbClr val="000000"/>
                </a:solidFill>
              </a:rPr>
              <a:pPr>
                <a:defRPr/>
              </a:pPr>
              <a:t>53</a:t>
            </a:fld>
            <a:r>
              <a:rPr lang="en-US" smtClean="0">
                <a:solidFill>
                  <a:srgbClr val="000000"/>
                </a:solidFill>
              </a:rPr>
              <a:t>]</a:t>
            </a:r>
            <a:endParaRPr lang="en-US" dirty="0">
              <a:solidFill>
                <a:srgbClr val="000000"/>
              </a:solidFill>
            </a:endParaRPr>
          </a:p>
        </p:txBody>
      </p:sp>
    </p:spTree>
    <p:extLst>
      <p:ext uri="{BB962C8B-B14F-4D97-AF65-F5344CB8AC3E}">
        <p14:creationId xmlns:p14="http://schemas.microsoft.com/office/powerpoint/2010/main" xmlns="" val="328453768"/>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标题 1"/>
          <p:cNvSpPr>
            <a:spLocks noGrp="1"/>
          </p:cNvSpPr>
          <p:nvPr>
            <p:ph type="title"/>
          </p:nvPr>
        </p:nvSpPr>
        <p:spPr/>
        <p:txBody>
          <a:bodyPr/>
          <a:lstStyle/>
          <a:p>
            <a:pPr eaLnBrk="1" hangingPunct="1"/>
            <a:r>
              <a:rPr lang="en-US" altLang="zh-CN" b="1" dirty="0" smtClean="0">
                <a:solidFill>
                  <a:srgbClr val="0070C0"/>
                </a:solidFill>
                <a:latin typeface="Cambria" panose="02040503050406030204" pitchFamily="18" charset="0"/>
              </a:rPr>
              <a:t>Outline</a:t>
            </a:r>
            <a:endParaRPr lang="zh-CN" altLang="en-US" b="1" dirty="0" smtClean="0">
              <a:solidFill>
                <a:srgbClr val="0070C0"/>
              </a:solidFill>
              <a:latin typeface="Cambria" panose="02040503050406030204" pitchFamily="18" charset="0"/>
            </a:endParaRPr>
          </a:p>
        </p:txBody>
      </p:sp>
      <p:sp>
        <p:nvSpPr>
          <p:cNvPr id="3" name="灯片编号占位符 2"/>
          <p:cNvSpPr>
            <a:spLocks noGrp="1"/>
          </p:cNvSpPr>
          <p:nvPr>
            <p:ph type="sldNum" sz="quarter" idx="11"/>
          </p:nvPr>
        </p:nvSpPr>
        <p:spPr/>
        <p:txBody>
          <a:bodyPr/>
          <a:lstStyle/>
          <a:p>
            <a:pPr>
              <a:defRPr/>
            </a:pPr>
            <a:fld id="{A45FD141-6F48-4DB0-8ADD-A9FF19E03ACC}" type="slidenum">
              <a:rPr lang="zh-CN" altLang="en-US" smtClean="0">
                <a:solidFill>
                  <a:prstClr val="black">
                    <a:tint val="75000"/>
                  </a:prstClr>
                </a:solidFill>
              </a:rPr>
              <a:pPr>
                <a:defRPr/>
              </a:pPr>
              <a:t>54</a:t>
            </a:fld>
            <a:endParaRPr lang="zh-CN" altLang="en-US">
              <a:solidFill>
                <a:prstClr val="black">
                  <a:tint val="75000"/>
                </a:prstClr>
              </a:solidFill>
            </a:endParaRPr>
          </a:p>
        </p:txBody>
      </p:sp>
      <p:sp>
        <p:nvSpPr>
          <p:cNvPr id="6" name="Content Placeholder 2"/>
          <p:cNvSpPr txBox="1">
            <a:spLocks/>
          </p:cNvSpPr>
          <p:nvPr/>
        </p:nvSpPr>
        <p:spPr>
          <a:xfrm>
            <a:off x="338400" y="1024350"/>
            <a:ext cx="8348400" cy="4395416"/>
          </a:xfrm>
          <a:prstGeom prst="rect">
            <a:avLst/>
          </a:prstGeom>
        </p:spPr>
        <p:txBody>
          <a:bodyPr/>
          <a:lstStyle/>
          <a:p>
            <a:pPr marL="342900" indent="-342900" fontAlgn="base">
              <a:spcBef>
                <a:spcPct val="20000"/>
              </a:spcBef>
              <a:spcAft>
                <a:spcPct val="0"/>
              </a:spcAft>
              <a:buFont typeface="Arial" charset="0"/>
              <a:buChar char="•"/>
              <a:defRPr/>
            </a:pPr>
            <a:r>
              <a:rPr lang="en-US" altLang="zh-CN" sz="2400" b="1" dirty="0">
                <a:solidFill>
                  <a:srgbClr val="1F497D"/>
                </a:solidFill>
                <a:latin typeface="Cambria" panose="02040503050406030204" pitchFamily="18" charset="0"/>
              </a:rPr>
              <a:t>Introduction of Smart Grid</a:t>
            </a:r>
          </a:p>
          <a:p>
            <a:pPr marL="342900" indent="-342900" fontAlgn="base">
              <a:spcBef>
                <a:spcPct val="20000"/>
              </a:spcBef>
              <a:spcAft>
                <a:spcPct val="0"/>
              </a:spcAft>
              <a:buFont typeface="Arial" charset="0"/>
              <a:buChar char="•"/>
              <a:defRPr/>
            </a:pPr>
            <a:r>
              <a:rPr lang="en-US" altLang="zh-CN" sz="2400" b="1" dirty="0" smtClean="0">
                <a:solidFill>
                  <a:schemeClr val="tx2"/>
                </a:solidFill>
                <a:latin typeface="Cambria" panose="02040503050406030204" pitchFamily="18" charset="0"/>
              </a:rPr>
              <a:t>Major </a:t>
            </a:r>
            <a:r>
              <a:rPr lang="en-US" altLang="zh-CN" sz="2400" b="1" dirty="0">
                <a:solidFill>
                  <a:schemeClr val="tx2"/>
                </a:solidFill>
                <a:latin typeface="Cambria" panose="02040503050406030204" pitchFamily="18" charset="0"/>
              </a:rPr>
              <a:t>topics in Smart Grid (SG)</a:t>
            </a:r>
          </a:p>
          <a:p>
            <a:pPr marL="800100" lvl="1" indent="-342900" fontAlgn="base">
              <a:spcBef>
                <a:spcPct val="20000"/>
              </a:spcBef>
              <a:spcAft>
                <a:spcPct val="0"/>
              </a:spcAft>
              <a:buFont typeface="Wingdings" panose="05000000000000000000" pitchFamily="2" charset="2"/>
              <a:buChar char="Ø"/>
              <a:defRPr/>
            </a:pPr>
            <a:r>
              <a:rPr lang="en-US" altLang="zh-CN" sz="2000" b="1" dirty="0">
                <a:solidFill>
                  <a:schemeClr val="tx2"/>
                </a:solidFill>
                <a:latin typeface="Cambria" panose="02040503050406030204" pitchFamily="18" charset="0"/>
              </a:rPr>
              <a:t>Smart Infrastructure </a:t>
            </a:r>
            <a:r>
              <a:rPr lang="en-US" altLang="zh-CN" sz="2000" b="1" dirty="0" smtClean="0">
                <a:solidFill>
                  <a:schemeClr val="tx2"/>
                </a:solidFill>
                <a:latin typeface="Cambria" panose="02040503050406030204" pitchFamily="18" charset="0"/>
              </a:rPr>
              <a:t>system</a:t>
            </a:r>
          </a:p>
          <a:p>
            <a:pPr marL="1257300" lvl="2" indent="-342900" fontAlgn="base">
              <a:spcBef>
                <a:spcPct val="20000"/>
              </a:spcBef>
              <a:spcAft>
                <a:spcPct val="0"/>
              </a:spcAft>
              <a:buFont typeface="Arial" panose="020B0604020202020204" pitchFamily="34" charset="0"/>
              <a:buChar char="•"/>
              <a:defRPr/>
            </a:pPr>
            <a:r>
              <a:rPr lang="en-US" altLang="zh-CN" sz="2000" b="1" dirty="0">
                <a:solidFill>
                  <a:schemeClr val="tx2"/>
                </a:solidFill>
                <a:latin typeface="Cambria" panose="02040503050406030204" pitchFamily="18" charset="0"/>
              </a:rPr>
              <a:t>Smart energy subsystem</a:t>
            </a:r>
          </a:p>
          <a:p>
            <a:pPr marL="1257300" lvl="2" indent="-342900" fontAlgn="base">
              <a:spcBef>
                <a:spcPct val="20000"/>
              </a:spcBef>
              <a:spcAft>
                <a:spcPct val="0"/>
              </a:spcAft>
              <a:buFont typeface="Arial" panose="020B0604020202020204" pitchFamily="34" charset="0"/>
              <a:buChar char="•"/>
              <a:defRPr/>
            </a:pPr>
            <a:r>
              <a:rPr lang="en-US" altLang="zh-CN" sz="2000" b="1" dirty="0">
                <a:solidFill>
                  <a:schemeClr val="tx2"/>
                </a:solidFill>
                <a:latin typeface="Cambria" panose="02040503050406030204" pitchFamily="18" charset="0"/>
              </a:rPr>
              <a:t>Smart information subsystem</a:t>
            </a:r>
          </a:p>
          <a:p>
            <a:pPr marL="1257300" lvl="2" indent="-342900" fontAlgn="base">
              <a:spcBef>
                <a:spcPct val="20000"/>
              </a:spcBef>
              <a:spcAft>
                <a:spcPct val="0"/>
              </a:spcAft>
              <a:buFont typeface="Arial" panose="020B0604020202020204" pitchFamily="34" charset="0"/>
              <a:buChar char="•"/>
              <a:defRPr/>
            </a:pPr>
            <a:r>
              <a:rPr lang="en-US" altLang="zh-CN" sz="2000" b="1" dirty="0">
                <a:solidFill>
                  <a:schemeClr val="tx2"/>
                </a:solidFill>
                <a:latin typeface="Cambria" panose="02040503050406030204" pitchFamily="18" charset="0"/>
              </a:rPr>
              <a:t>Smart communication </a:t>
            </a:r>
            <a:r>
              <a:rPr lang="en-US" altLang="zh-CN" sz="2000" b="1" dirty="0" smtClean="0">
                <a:solidFill>
                  <a:schemeClr val="tx2"/>
                </a:solidFill>
                <a:latin typeface="Cambria" panose="02040503050406030204" pitchFamily="18" charset="0"/>
              </a:rPr>
              <a:t>subsystem</a:t>
            </a:r>
          </a:p>
          <a:p>
            <a:pPr marL="800100" lvl="1" indent="-342900" fontAlgn="base">
              <a:spcBef>
                <a:spcPct val="20000"/>
              </a:spcBef>
              <a:spcAft>
                <a:spcPct val="0"/>
              </a:spcAft>
              <a:buFont typeface="Wingdings" panose="05000000000000000000" pitchFamily="2" charset="2"/>
              <a:buChar char="Ø"/>
              <a:defRPr/>
            </a:pPr>
            <a:r>
              <a:rPr lang="en-US" altLang="zh-CN" sz="2000" b="1" dirty="0">
                <a:solidFill>
                  <a:schemeClr val="tx2"/>
                </a:solidFill>
                <a:latin typeface="Cambria" panose="02040503050406030204" pitchFamily="18" charset="0"/>
              </a:rPr>
              <a:t>Smart Management system</a:t>
            </a:r>
          </a:p>
          <a:p>
            <a:pPr marL="800100" lvl="1" indent="-342900" fontAlgn="base">
              <a:spcBef>
                <a:spcPct val="20000"/>
              </a:spcBef>
              <a:spcAft>
                <a:spcPct val="0"/>
              </a:spcAft>
              <a:buFont typeface="Wingdings" panose="05000000000000000000" pitchFamily="2" charset="2"/>
              <a:buChar char="Ø"/>
              <a:defRPr/>
            </a:pPr>
            <a:r>
              <a:rPr lang="en-US" altLang="zh-CN" sz="2000" b="1" dirty="0">
                <a:solidFill>
                  <a:schemeClr val="tx2"/>
                </a:solidFill>
                <a:latin typeface="Cambria" panose="02040503050406030204" pitchFamily="18" charset="0"/>
              </a:rPr>
              <a:t>Smart protection system</a:t>
            </a:r>
          </a:p>
          <a:p>
            <a:pPr marL="342900" indent="-342900" fontAlgn="base">
              <a:spcBef>
                <a:spcPct val="20000"/>
              </a:spcBef>
              <a:spcAft>
                <a:spcPct val="0"/>
              </a:spcAft>
              <a:buFont typeface="Arial" charset="0"/>
              <a:buChar char="•"/>
            </a:pPr>
            <a:r>
              <a:rPr lang="en-US" altLang="zh-CN" sz="2400" b="1" dirty="0" smtClean="0">
                <a:solidFill>
                  <a:srgbClr val="1F497D"/>
                </a:solidFill>
                <a:latin typeface="Cambria" panose="02040503050406030204" pitchFamily="18" charset="0"/>
              </a:rPr>
              <a:t>Research </a:t>
            </a:r>
            <a:r>
              <a:rPr lang="en-US" altLang="zh-CN" sz="2400" b="1" dirty="0">
                <a:solidFill>
                  <a:srgbClr val="1F497D"/>
                </a:solidFill>
                <a:latin typeface="Cambria" panose="02040503050406030204" pitchFamily="18" charset="0"/>
              </a:rPr>
              <a:t>t</a:t>
            </a:r>
            <a:r>
              <a:rPr lang="en-US" altLang="zh-CN" sz="2400" b="1" dirty="0" smtClean="0">
                <a:solidFill>
                  <a:srgbClr val="1F497D"/>
                </a:solidFill>
                <a:latin typeface="Cambria" panose="02040503050406030204" pitchFamily="18" charset="0"/>
              </a:rPr>
              <a:t>opic examples</a:t>
            </a:r>
          </a:p>
          <a:p>
            <a:pPr marL="800100" lvl="1" indent="-342900" fontAlgn="base">
              <a:spcBef>
                <a:spcPct val="20000"/>
              </a:spcBef>
              <a:spcAft>
                <a:spcPct val="0"/>
              </a:spcAft>
              <a:buFont typeface="Wingdings" panose="05000000000000000000" pitchFamily="2" charset="2"/>
              <a:buChar char="Ø"/>
              <a:defRPr/>
            </a:pPr>
            <a:r>
              <a:rPr lang="en-US" altLang="zh-CN" sz="2000" b="1" dirty="0">
                <a:solidFill>
                  <a:srgbClr val="FF0000"/>
                </a:solidFill>
                <a:latin typeface="Cambria" panose="02040503050406030204" pitchFamily="18" charset="0"/>
              </a:rPr>
              <a:t>Bad Data Injection Attack and Defense</a:t>
            </a:r>
          </a:p>
          <a:p>
            <a:pPr marL="800100" lvl="1" indent="-342900" fontAlgn="base">
              <a:spcBef>
                <a:spcPct val="20000"/>
              </a:spcBef>
              <a:spcAft>
                <a:spcPct val="0"/>
              </a:spcAft>
              <a:buFont typeface="Wingdings" panose="05000000000000000000" pitchFamily="2" charset="2"/>
              <a:buChar char="Ø"/>
              <a:defRPr/>
            </a:pPr>
            <a:r>
              <a:rPr lang="en-US" altLang="zh-CN" sz="2000" b="1" dirty="0">
                <a:solidFill>
                  <a:srgbClr val="1F497D"/>
                </a:solidFill>
                <a:latin typeface="Cambria" panose="02040503050406030204" pitchFamily="18" charset="0"/>
              </a:rPr>
              <a:t>Demand Side </a:t>
            </a:r>
            <a:r>
              <a:rPr lang="en-US" altLang="zh-CN" sz="2000" b="1" dirty="0" smtClean="0">
                <a:solidFill>
                  <a:srgbClr val="1F497D"/>
                </a:solidFill>
                <a:latin typeface="Cambria" panose="02040503050406030204" pitchFamily="18" charset="0"/>
              </a:rPr>
              <a:t>Management</a:t>
            </a:r>
          </a:p>
          <a:p>
            <a:pPr marL="800100" lvl="1" indent="-342900" fontAlgn="base">
              <a:spcBef>
                <a:spcPct val="20000"/>
              </a:spcBef>
              <a:spcAft>
                <a:spcPct val="0"/>
              </a:spcAft>
              <a:buFont typeface="Wingdings" panose="05000000000000000000" pitchFamily="2" charset="2"/>
              <a:buChar char="Ø"/>
              <a:defRPr/>
            </a:pPr>
            <a:r>
              <a:rPr lang="en-US" altLang="zh-CN" sz="2000" b="1" dirty="0" smtClean="0">
                <a:solidFill>
                  <a:srgbClr val="1F497D"/>
                </a:solidFill>
                <a:latin typeface="Cambria" panose="02040503050406030204" pitchFamily="18" charset="0"/>
              </a:rPr>
              <a:t>PHEV, renewable energy, </a:t>
            </a:r>
            <a:r>
              <a:rPr lang="en-US" altLang="zh-CN" sz="2000" b="1" dirty="0" err="1" smtClean="0">
                <a:solidFill>
                  <a:srgbClr val="1F497D"/>
                </a:solidFill>
                <a:latin typeface="Cambria" panose="02040503050406030204" pitchFamily="18" charset="0"/>
              </a:rPr>
              <a:t>microgrid</a:t>
            </a:r>
            <a:r>
              <a:rPr lang="en-US" altLang="zh-CN" sz="2000" b="1" dirty="0" smtClean="0">
                <a:solidFill>
                  <a:srgbClr val="1F497D"/>
                </a:solidFill>
                <a:latin typeface="Cambria" panose="02040503050406030204" pitchFamily="18" charset="0"/>
              </a:rPr>
              <a:t>, big data, assess management,  communication effects, etc.</a:t>
            </a:r>
            <a:endParaRPr lang="en-US" altLang="zh-CN" sz="2000" b="1" dirty="0">
              <a:solidFill>
                <a:srgbClr val="1F497D"/>
              </a:solidFill>
              <a:latin typeface="Cambria" panose="02040503050406030204" pitchFamily="18" charset="0"/>
            </a:endParaRPr>
          </a:p>
          <a:p>
            <a:pPr marL="342900" indent="-342900" fontAlgn="base">
              <a:spcBef>
                <a:spcPct val="20000"/>
              </a:spcBef>
              <a:spcAft>
                <a:spcPct val="0"/>
              </a:spcAft>
              <a:buFont typeface="Arial" charset="0"/>
              <a:buChar char="•"/>
              <a:defRPr/>
            </a:pPr>
            <a:r>
              <a:rPr lang="en-US" altLang="zh-CN" sz="2400" b="1" dirty="0" smtClean="0">
                <a:solidFill>
                  <a:srgbClr val="1F497D"/>
                </a:solidFill>
                <a:latin typeface="Cambria" panose="02040503050406030204" pitchFamily="18" charset="0"/>
              </a:rPr>
              <a:t>Conclusion</a:t>
            </a:r>
          </a:p>
          <a:p>
            <a:pPr marL="742950" lvl="1" indent="-285750" fontAlgn="base">
              <a:spcBef>
                <a:spcPct val="20000"/>
              </a:spcBef>
              <a:spcAft>
                <a:spcPct val="0"/>
              </a:spcAft>
              <a:buFont typeface="Arial" charset="0"/>
              <a:buChar char="–"/>
              <a:defRPr/>
            </a:pPr>
            <a:endParaRPr lang="en-US" altLang="zh-CN" sz="2800" dirty="0" smtClean="0">
              <a:solidFill>
                <a:prstClr val="black"/>
              </a:solidFill>
            </a:endParaRPr>
          </a:p>
        </p:txBody>
      </p:sp>
    </p:spTree>
    <p:extLst>
      <p:ext uri="{BB962C8B-B14F-4D97-AF65-F5344CB8AC3E}">
        <p14:creationId xmlns:p14="http://schemas.microsoft.com/office/powerpoint/2010/main" xmlns="" val="330478412"/>
      </p:ext>
    </p:extLst>
  </p:cSld>
  <p:clrMapOvr>
    <a:masterClrMapping/>
  </p:clrMapOvr>
  <p:transition advTm="22012"/>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a:spLocks/>
          </p:cNvSpPr>
          <p:nvPr/>
        </p:nvSpPr>
        <p:spPr bwMode="auto">
          <a:xfrm>
            <a:off x="381000" y="333375"/>
            <a:ext cx="8305800" cy="581025"/>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ctr" rtl="0" eaLnBrk="0" fontAlgn="base" hangingPunct="0">
              <a:lnSpc>
                <a:spcPct val="85000"/>
              </a:lnSpc>
              <a:spcBef>
                <a:spcPct val="0"/>
              </a:spcBef>
              <a:spcAft>
                <a:spcPct val="0"/>
              </a:spcAft>
              <a:defRPr sz="3200" b="1" i="1">
                <a:solidFill>
                  <a:srgbClr val="0070C0"/>
                </a:solidFill>
                <a:effectLst>
                  <a:outerShdw blurRad="38100" dist="38100" dir="2700000" algn="tl">
                    <a:srgbClr val="C0C0C0"/>
                  </a:outerShdw>
                </a:effectLst>
                <a:latin typeface="Cambria" panose="02040503050406030204" pitchFamily="18" charset="0"/>
                <a:ea typeface="ＭＳ Ｐゴシック" charset="0"/>
                <a:cs typeface="Cambria" panose="02040503050406030204" pitchFamily="18" charset="0"/>
              </a:defRPr>
            </a:lvl1pPr>
            <a:lvl2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2pPr>
            <a:lvl3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3pPr>
            <a:lvl4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4pPr>
            <a:lvl5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5pPr>
            <a:lvl6pPr marL="4572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6pPr>
            <a:lvl7pPr marL="9144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7pPr>
            <a:lvl8pPr marL="13716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8pPr>
            <a:lvl9pPr marL="18288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9pPr>
          </a:lstStyle>
          <a:p>
            <a:pPr eaLnBrk="1" hangingPunct="1"/>
            <a:r>
              <a:rPr lang="en-US" altLang="zh-CN" dirty="0">
                <a:effectLst>
                  <a:outerShdw blurRad="38100" dist="38100" dir="2700000" algn="tl">
                    <a:srgbClr val="DDDDDD"/>
                  </a:outerShdw>
                </a:effectLst>
                <a:ea typeface="宋体" charset="0"/>
                <a:cs typeface="宋体" charset="0"/>
              </a:rPr>
              <a:t>Overview</a:t>
            </a:r>
            <a:endParaRPr lang="zh-CN" altLang="en-US" kern="0" dirty="0" smtClean="0"/>
          </a:p>
        </p:txBody>
      </p:sp>
      <p:sp>
        <p:nvSpPr>
          <p:cNvPr id="67586" name="内容占位符 2"/>
          <p:cNvSpPr>
            <a:spLocks noGrp="1"/>
          </p:cNvSpPr>
          <p:nvPr>
            <p:ph idx="4294967295"/>
          </p:nvPr>
        </p:nvSpPr>
        <p:spPr>
          <a:xfrm>
            <a:off x="336550" y="1260000"/>
            <a:ext cx="8350250" cy="5181600"/>
          </a:xfrm>
        </p:spPr>
        <p:txBody>
          <a:bodyPr/>
          <a:lstStyle/>
          <a:p>
            <a:r>
              <a:rPr lang="en-US" altLang="zh-CN" b="1" dirty="0">
                <a:solidFill>
                  <a:srgbClr val="FF0000"/>
                </a:solidFill>
                <a:latin typeface="Cambria" panose="02040503050406030204" pitchFamily="18" charset="0"/>
                <a:ea typeface="宋体" charset="0"/>
                <a:cs typeface="宋体" charset="0"/>
              </a:rPr>
              <a:t>Power System State Estimation Model</a:t>
            </a:r>
          </a:p>
          <a:p>
            <a:pPr lvl="1"/>
            <a:r>
              <a:rPr lang="en-US" altLang="zh-CN" sz="2400" b="1" dirty="0">
                <a:solidFill>
                  <a:srgbClr val="FF0000"/>
                </a:solidFill>
                <a:latin typeface="Cambria" panose="02040503050406030204" pitchFamily="18" charset="0"/>
                <a:ea typeface="宋体" charset="0"/>
                <a:cs typeface="宋体" charset="0"/>
              </a:rPr>
              <a:t>Bad Data Injection</a:t>
            </a:r>
          </a:p>
          <a:p>
            <a:r>
              <a:rPr lang="en-US" altLang="zh-CN" b="1" dirty="0">
                <a:solidFill>
                  <a:schemeClr val="tx2"/>
                </a:solidFill>
                <a:latin typeface="Cambria" panose="02040503050406030204" pitchFamily="18" charset="0"/>
                <a:ea typeface="宋体" charset="0"/>
                <a:cs typeface="宋体" charset="0"/>
              </a:rPr>
              <a:t>Defender Mechanism </a:t>
            </a:r>
          </a:p>
          <a:p>
            <a:pPr lvl="1"/>
            <a:r>
              <a:rPr lang="en-US" altLang="zh-CN" sz="2400" b="1" dirty="0">
                <a:solidFill>
                  <a:schemeClr val="tx2"/>
                </a:solidFill>
                <a:latin typeface="Cambria" panose="02040503050406030204" pitchFamily="18" charset="0"/>
                <a:ea typeface="宋体" charset="0"/>
                <a:cs typeface="宋体" charset="0"/>
              </a:rPr>
              <a:t>Quickest Detection</a:t>
            </a:r>
          </a:p>
          <a:p>
            <a:r>
              <a:rPr lang="en-US" altLang="zh-CN" b="1" dirty="0">
                <a:solidFill>
                  <a:schemeClr val="tx2"/>
                </a:solidFill>
                <a:latin typeface="Cambria" panose="02040503050406030204" pitchFamily="18" charset="0"/>
                <a:ea typeface="宋体" charset="0"/>
                <a:cs typeface="宋体" charset="0"/>
              </a:rPr>
              <a:t>Attacker Learning Scheme</a:t>
            </a:r>
          </a:p>
          <a:p>
            <a:pPr lvl="1"/>
            <a:r>
              <a:rPr lang="en-US" altLang="zh-CN" sz="2400" b="1" dirty="0">
                <a:solidFill>
                  <a:schemeClr val="tx2"/>
                </a:solidFill>
                <a:latin typeface="Cambria" panose="02040503050406030204" pitchFamily="18" charset="0"/>
                <a:ea typeface="宋体" charset="0"/>
                <a:cs typeface="宋体" charset="0"/>
              </a:rPr>
              <a:t>Independent Component Analysis</a:t>
            </a:r>
          </a:p>
          <a:p>
            <a:r>
              <a:rPr lang="en-US" altLang="zh-CN" b="1" dirty="0">
                <a:solidFill>
                  <a:schemeClr val="tx2"/>
                </a:solidFill>
                <a:latin typeface="Cambria" panose="02040503050406030204" pitchFamily="18" charset="0"/>
                <a:ea typeface="宋体" charset="0"/>
                <a:cs typeface="宋体" charset="0"/>
              </a:rPr>
              <a:t>Electrical Market</a:t>
            </a:r>
          </a:p>
          <a:p>
            <a:r>
              <a:rPr lang="en-US" altLang="zh-CN" b="1" dirty="0">
                <a:solidFill>
                  <a:schemeClr val="tx2"/>
                </a:solidFill>
                <a:latin typeface="Cambria" panose="02040503050406030204" pitchFamily="18" charset="0"/>
                <a:ea typeface="宋体" charset="0"/>
                <a:cs typeface="宋体" charset="0"/>
              </a:rPr>
              <a:t>Game Theory Approach</a:t>
            </a:r>
          </a:p>
        </p:txBody>
      </p:sp>
      <p:sp>
        <p:nvSpPr>
          <p:cNvPr id="3" name="灯片编号占位符 2"/>
          <p:cNvSpPr>
            <a:spLocks noGrp="1"/>
          </p:cNvSpPr>
          <p:nvPr>
            <p:ph type="sldNum" sz="quarter" idx="11"/>
          </p:nvPr>
        </p:nvSpPr>
        <p:spPr/>
        <p:txBody>
          <a:bodyPr/>
          <a:lstStyle/>
          <a:p>
            <a:pPr>
              <a:defRPr/>
            </a:pPr>
            <a:r>
              <a:rPr lang="en-US" smtClean="0">
                <a:solidFill>
                  <a:srgbClr val="000000"/>
                </a:solidFill>
              </a:rPr>
              <a:t>[</a:t>
            </a:r>
            <a:fld id="{76C16D65-260D-406F-A2BF-AB769FEB7B8A}" type="slidenum">
              <a:rPr lang="en-US" smtClean="0">
                <a:solidFill>
                  <a:srgbClr val="000000"/>
                </a:solidFill>
              </a:rPr>
              <a:pPr>
                <a:defRPr/>
              </a:pPr>
              <a:t>55</a:t>
            </a:fld>
            <a:r>
              <a:rPr lang="en-US" smtClean="0">
                <a:solidFill>
                  <a:srgbClr val="000000"/>
                </a:solidFill>
              </a:rPr>
              <a:t>]</a:t>
            </a:r>
            <a:endParaRPr lang="en-US" dirty="0">
              <a:solidFill>
                <a:srgbClr val="000000"/>
              </a:solidFill>
            </a:endParaRPr>
          </a:p>
        </p:txBody>
      </p:sp>
    </p:spTree>
    <p:extLst>
      <p:ext uri="{BB962C8B-B14F-4D97-AF65-F5344CB8AC3E}">
        <p14:creationId xmlns:p14="http://schemas.microsoft.com/office/powerpoint/2010/main" xmlns="" val="341577834"/>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a:spLocks/>
          </p:cNvSpPr>
          <p:nvPr/>
        </p:nvSpPr>
        <p:spPr bwMode="auto">
          <a:xfrm>
            <a:off x="381000" y="333375"/>
            <a:ext cx="8305800" cy="581025"/>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ctr" rtl="0" eaLnBrk="0" fontAlgn="base" hangingPunct="0">
              <a:lnSpc>
                <a:spcPct val="85000"/>
              </a:lnSpc>
              <a:spcBef>
                <a:spcPct val="0"/>
              </a:spcBef>
              <a:spcAft>
                <a:spcPct val="0"/>
              </a:spcAft>
              <a:defRPr sz="3200" b="1" i="1">
                <a:solidFill>
                  <a:srgbClr val="0070C0"/>
                </a:solidFill>
                <a:effectLst>
                  <a:outerShdw blurRad="38100" dist="38100" dir="2700000" algn="tl">
                    <a:srgbClr val="C0C0C0"/>
                  </a:outerShdw>
                </a:effectLst>
                <a:latin typeface="Cambria" panose="02040503050406030204" pitchFamily="18" charset="0"/>
                <a:ea typeface="ＭＳ Ｐゴシック" charset="0"/>
                <a:cs typeface="Cambria" panose="02040503050406030204" pitchFamily="18" charset="0"/>
              </a:defRPr>
            </a:lvl1pPr>
            <a:lvl2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2pPr>
            <a:lvl3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3pPr>
            <a:lvl4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4pPr>
            <a:lvl5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5pPr>
            <a:lvl6pPr marL="4572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6pPr>
            <a:lvl7pPr marL="9144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7pPr>
            <a:lvl8pPr marL="13716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8pPr>
            <a:lvl9pPr marL="18288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9pPr>
          </a:lstStyle>
          <a:p>
            <a:pPr eaLnBrk="1" hangingPunct="1"/>
            <a:r>
              <a:rPr lang="en-US" altLang="ko-KR" dirty="0">
                <a:effectLst>
                  <a:outerShdw blurRad="38100" dist="38100" dir="2700000" algn="tl">
                    <a:srgbClr val="DDDDDD"/>
                  </a:outerShdw>
                </a:effectLst>
              </a:rPr>
              <a:t>Supervisory  Control and Data Acquisition Center</a:t>
            </a:r>
            <a:endParaRPr lang="zh-CN" altLang="en-US" kern="0" dirty="0" smtClean="0"/>
          </a:p>
        </p:txBody>
      </p:sp>
      <p:sp>
        <p:nvSpPr>
          <p:cNvPr id="41986" name="Content Placeholder 2"/>
          <p:cNvSpPr>
            <a:spLocks noGrp="1"/>
          </p:cNvSpPr>
          <p:nvPr>
            <p:ph sz="quarter" idx="4294967295"/>
          </p:nvPr>
        </p:nvSpPr>
        <p:spPr>
          <a:xfrm>
            <a:off x="338400" y="1260000"/>
            <a:ext cx="8348400" cy="5486400"/>
          </a:xfrm>
        </p:spPr>
        <p:txBody>
          <a:bodyPr/>
          <a:lstStyle/>
          <a:p>
            <a:r>
              <a:rPr lang="hu-HU" altLang="ko-KR" b="1" dirty="0">
                <a:latin typeface="Calibri" panose="020F0502020204030204" pitchFamily="34" charset="0"/>
              </a:rPr>
              <a:t>Real-time data acquisition</a:t>
            </a:r>
          </a:p>
          <a:p>
            <a:pPr lvl="1"/>
            <a:r>
              <a:rPr lang="en-US" altLang="ko-KR" dirty="0">
                <a:latin typeface="Calibri" panose="020F0502020204030204" pitchFamily="34" charset="0"/>
                <a:ea typeface="굴림" charset="0"/>
                <a:cs typeface="굴림" charset="0"/>
              </a:rPr>
              <a:t>Noisy a</a:t>
            </a:r>
            <a:r>
              <a:rPr lang="hu-HU" altLang="ko-KR" dirty="0">
                <a:latin typeface="Calibri" panose="020F0502020204030204" pitchFamily="34" charset="0"/>
              </a:rPr>
              <a:t>nalog measurements</a:t>
            </a:r>
          </a:p>
          <a:p>
            <a:pPr lvl="2"/>
            <a:r>
              <a:rPr lang="hu-HU" altLang="ko-KR" dirty="0">
                <a:latin typeface="Calibri" panose="020F0502020204030204" pitchFamily="34" charset="0"/>
              </a:rPr>
              <a:t>Voltage, current, power flow</a:t>
            </a:r>
          </a:p>
          <a:p>
            <a:pPr lvl="1"/>
            <a:r>
              <a:rPr lang="hu-HU" altLang="ko-KR" dirty="0">
                <a:latin typeface="Calibri" panose="020F0502020204030204" pitchFamily="34" charset="0"/>
              </a:rPr>
              <a:t>Digital measurements</a:t>
            </a:r>
          </a:p>
          <a:p>
            <a:r>
              <a:rPr lang="hu-HU" altLang="ko-KR" b="1" dirty="0">
                <a:latin typeface="Calibri" panose="020F0502020204030204" pitchFamily="34" charset="0"/>
              </a:rPr>
              <a:t>State estimation</a:t>
            </a:r>
          </a:p>
          <a:p>
            <a:pPr lvl="1"/>
            <a:r>
              <a:rPr lang="hu-HU" altLang="ko-KR" dirty="0">
                <a:latin typeface="Calibri" panose="020F0502020204030204" pitchFamily="34" charset="0"/>
              </a:rPr>
              <a:t>Maintain system in </a:t>
            </a:r>
            <a:r>
              <a:rPr lang="hu-HU" altLang="ko-KR" i="1" dirty="0">
                <a:latin typeface="Calibri" panose="020F0502020204030204" pitchFamily="34" charset="0"/>
              </a:rPr>
              <a:t>normal</a:t>
            </a:r>
            <a:endParaRPr lang="en-US" altLang="ko-KR" i="1" dirty="0">
              <a:latin typeface="Calibri" panose="020F0502020204030204" pitchFamily="34" charset="0"/>
              <a:ea typeface="굴림" charset="0"/>
              <a:cs typeface="굴림" charset="0"/>
            </a:endParaRPr>
          </a:p>
          <a:p>
            <a:pPr lvl="1">
              <a:buFontTx/>
              <a:buNone/>
            </a:pPr>
            <a:r>
              <a:rPr lang="hu-HU" altLang="ko-KR" dirty="0">
                <a:latin typeface="Calibri" panose="020F0502020204030204" pitchFamily="34" charset="0"/>
              </a:rPr>
              <a:t> state</a:t>
            </a:r>
          </a:p>
          <a:p>
            <a:pPr lvl="1"/>
            <a:r>
              <a:rPr lang="hu-HU" altLang="ko-KR" dirty="0">
                <a:latin typeface="Calibri" panose="020F0502020204030204" pitchFamily="34" charset="0"/>
              </a:rPr>
              <a:t>Fault detection</a:t>
            </a:r>
          </a:p>
          <a:p>
            <a:pPr lvl="1"/>
            <a:r>
              <a:rPr lang="hu-HU" altLang="ko-KR" dirty="0">
                <a:latin typeface="Calibri" panose="020F0502020204030204" pitchFamily="34" charset="0"/>
              </a:rPr>
              <a:t>Power flow optimization</a:t>
            </a:r>
          </a:p>
          <a:p>
            <a:pPr lvl="1"/>
            <a:r>
              <a:rPr lang="en-US" altLang="ko-KR" dirty="0">
                <a:latin typeface="Calibri" panose="020F0502020204030204" pitchFamily="34" charset="0"/>
                <a:ea typeface="굴림" charset="0"/>
                <a:cs typeface="굴림" charset="0"/>
              </a:rPr>
              <a:t>S</a:t>
            </a:r>
            <a:r>
              <a:rPr lang="hu-HU" altLang="ko-KR" dirty="0">
                <a:latin typeface="Calibri" panose="020F0502020204030204" pitchFamily="34" charset="0"/>
              </a:rPr>
              <a:t>upply vs. demand</a:t>
            </a:r>
          </a:p>
          <a:p>
            <a:endParaRPr lang="en-US" altLang="ko-KR" dirty="0">
              <a:latin typeface="Times New Roman" charset="0"/>
              <a:ea typeface="굴림" charset="0"/>
              <a:cs typeface="굴림" charset="0"/>
            </a:endParaRPr>
          </a:p>
        </p:txBody>
      </p:sp>
      <p:pic>
        <p:nvPicPr>
          <p:cNvPr id="5" name="Picture 15"/>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486400" y="2720975"/>
            <a:ext cx="3117850" cy="3043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4" descr="http://www.lococarriage.org.uk/GothbSB.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512600" y="3234294"/>
            <a:ext cx="4067175" cy="302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Rounded Rectangular Callout 11"/>
          <p:cNvSpPr>
            <a:spLocks noChangeArrowheads="1"/>
          </p:cNvSpPr>
          <p:nvPr/>
        </p:nvSpPr>
        <p:spPr bwMode="auto">
          <a:xfrm>
            <a:off x="4749800" y="1730375"/>
            <a:ext cx="3937000" cy="990600"/>
          </a:xfrm>
          <a:prstGeom prst="wedgeRoundRectCallout">
            <a:avLst>
              <a:gd name="adj1" fmla="val -22292"/>
              <a:gd name="adj2" fmla="val 74532"/>
              <a:gd name="adj3" fmla="val 16667"/>
            </a:avLst>
          </a:prstGeom>
          <a:solidFill>
            <a:srgbClr val="92D050"/>
          </a:solidFill>
          <a:ln w="9525">
            <a:solidFill>
              <a:srgbClr val="AEAEAE"/>
            </a:solidFill>
            <a:miter lim="800000"/>
            <a:headEnd/>
            <a:tailEnd/>
          </a:ln>
          <a:effectLst>
            <a:outerShdw blurRad="63500" dist="23000" dir="5400000" rotWithShape="0">
              <a:srgbClr val="000000">
                <a:alpha val="34998"/>
              </a:srgbClr>
            </a:outerShdw>
          </a:effectLst>
        </p:spPr>
        <p:txBody>
          <a:bodyPr anchor="ctr"/>
          <a:lstStyle/>
          <a:p>
            <a:pPr algn="ctr">
              <a:defRPr/>
            </a:pPr>
            <a:r>
              <a:rPr lang="en-US" sz="2000" dirty="0">
                <a:latin typeface="Arial" panose="020B0604020202020204" pitchFamily="34" charset="0"/>
                <a:cs typeface="Arial" panose="020B0604020202020204" pitchFamily="34" charset="0"/>
              </a:rPr>
              <a:t>SCADA TX data from/to Remote Terminal Units (RTUs), the substations in the grid</a:t>
            </a:r>
          </a:p>
        </p:txBody>
      </p:sp>
      <p:sp>
        <p:nvSpPr>
          <p:cNvPr id="3" name="灯片编号占位符 2"/>
          <p:cNvSpPr>
            <a:spLocks noGrp="1"/>
          </p:cNvSpPr>
          <p:nvPr>
            <p:ph type="sldNum" sz="quarter" idx="11"/>
          </p:nvPr>
        </p:nvSpPr>
        <p:spPr/>
        <p:txBody>
          <a:bodyPr/>
          <a:lstStyle/>
          <a:p>
            <a:pPr>
              <a:defRPr/>
            </a:pPr>
            <a:r>
              <a:rPr lang="en-US" smtClean="0">
                <a:solidFill>
                  <a:srgbClr val="000000"/>
                </a:solidFill>
              </a:rPr>
              <a:t>[</a:t>
            </a:r>
            <a:fld id="{76C16D65-260D-406F-A2BF-AB769FEB7B8A}" type="slidenum">
              <a:rPr lang="en-US" smtClean="0">
                <a:solidFill>
                  <a:srgbClr val="000000"/>
                </a:solidFill>
              </a:rPr>
              <a:pPr>
                <a:defRPr/>
              </a:pPr>
              <a:t>56</a:t>
            </a:fld>
            <a:r>
              <a:rPr lang="en-US" smtClean="0">
                <a:solidFill>
                  <a:srgbClr val="000000"/>
                </a:solidFill>
              </a:rPr>
              <a:t>]</a:t>
            </a:r>
            <a:endParaRPr lang="en-US" dirty="0">
              <a:solidFill>
                <a:srgbClr val="000000"/>
              </a:solidFill>
            </a:endParaRPr>
          </a:p>
        </p:txBody>
      </p:sp>
    </p:spTree>
    <p:custDataLst>
      <p:tags r:id="rId1"/>
    </p:custDataLst>
    <p:extLst>
      <p:ext uri="{BB962C8B-B14F-4D97-AF65-F5344CB8AC3E}">
        <p14:creationId xmlns:p14="http://schemas.microsoft.com/office/powerpoint/2010/main" xmlns="" val="24358765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par>
                                <p:cTn id="7" presetID="10"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childTnLst>
                          </p:cTn>
                        </p:par>
                        <p:par>
                          <p:cTn id="10" fill="hold" nodeType="afterGroup">
                            <p:stCondLst>
                              <p:cond delay="500"/>
                            </p:stCondLst>
                            <p:childTnLst>
                              <p:par>
                                <p:cTn id="11" presetID="1" presetClass="entr" presetSubtype="0" fill="hold" grpId="0" nodeType="afterEffect">
                                  <p:stCondLst>
                                    <p:cond delay="25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txBox="1">
            <a:spLocks/>
          </p:cNvSpPr>
          <p:nvPr/>
        </p:nvSpPr>
        <p:spPr bwMode="auto">
          <a:xfrm>
            <a:off x="381000" y="333375"/>
            <a:ext cx="8305800" cy="581025"/>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ctr" rtl="0" eaLnBrk="0" fontAlgn="base" hangingPunct="0">
              <a:lnSpc>
                <a:spcPct val="85000"/>
              </a:lnSpc>
              <a:spcBef>
                <a:spcPct val="0"/>
              </a:spcBef>
              <a:spcAft>
                <a:spcPct val="0"/>
              </a:spcAft>
              <a:defRPr sz="3200" b="1" i="1">
                <a:solidFill>
                  <a:srgbClr val="0070C0"/>
                </a:solidFill>
                <a:effectLst>
                  <a:outerShdw blurRad="38100" dist="38100" dir="2700000" algn="tl">
                    <a:srgbClr val="C0C0C0"/>
                  </a:outerShdw>
                </a:effectLst>
                <a:latin typeface="Cambria" panose="02040503050406030204" pitchFamily="18" charset="0"/>
                <a:ea typeface="ＭＳ Ｐゴシック" charset="0"/>
                <a:cs typeface="Cambria" panose="02040503050406030204" pitchFamily="18" charset="0"/>
              </a:defRPr>
            </a:lvl1pPr>
            <a:lvl2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2pPr>
            <a:lvl3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3pPr>
            <a:lvl4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4pPr>
            <a:lvl5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5pPr>
            <a:lvl6pPr marL="4572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6pPr>
            <a:lvl7pPr marL="9144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7pPr>
            <a:lvl8pPr marL="13716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8pPr>
            <a:lvl9pPr marL="18288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9pPr>
          </a:lstStyle>
          <a:p>
            <a:pPr eaLnBrk="1" hangingPunct="1"/>
            <a:r>
              <a:rPr lang="en-US" altLang="ko-KR" dirty="0">
                <a:effectLst>
                  <a:outerShdw blurRad="38100" dist="38100" dir="2700000" algn="tl">
                    <a:srgbClr val="DDDDDD"/>
                  </a:outerShdw>
                </a:effectLst>
                <a:ea typeface="宋体" charset="0"/>
                <a:cs typeface="宋体" charset="0"/>
              </a:rPr>
              <a:t>Privacy &amp; Security Concern </a:t>
            </a:r>
            <a:endParaRPr lang="zh-CN" altLang="en-US" kern="0" dirty="0" smtClean="0"/>
          </a:p>
        </p:txBody>
      </p:sp>
      <p:sp>
        <p:nvSpPr>
          <p:cNvPr id="44034" name="Content Placeholder 2"/>
          <p:cNvSpPr>
            <a:spLocks noGrp="1"/>
          </p:cNvSpPr>
          <p:nvPr>
            <p:ph idx="4294967295"/>
          </p:nvPr>
        </p:nvSpPr>
        <p:spPr>
          <a:xfrm>
            <a:off x="336550" y="1260000"/>
            <a:ext cx="8350250" cy="5181600"/>
          </a:xfrm>
        </p:spPr>
        <p:txBody>
          <a:bodyPr/>
          <a:lstStyle/>
          <a:p>
            <a:pPr>
              <a:buFont typeface="Wingdings" pitchFamily="2" charset="2"/>
              <a:buChar char="v"/>
              <a:defRPr/>
            </a:pPr>
            <a:r>
              <a:rPr lang="en-US" altLang="ko-KR" b="1" dirty="0">
                <a:latin typeface="Calibri" panose="020F0502020204030204" pitchFamily="34" charset="0"/>
                <a:ea typeface="굴림" charset="0"/>
                <a:cs typeface="굴림" charset="0"/>
              </a:rPr>
              <a:t>More connections, </a:t>
            </a:r>
            <a:r>
              <a:rPr lang="en-US" altLang="ko-KR" b="1" dirty="0" smtClean="0">
                <a:latin typeface="Calibri" panose="020F0502020204030204" pitchFamily="34" charset="0"/>
                <a:ea typeface="굴림" charset="0"/>
                <a:cs typeface="굴림" charset="0"/>
              </a:rPr>
              <a:t>technology to </a:t>
            </a:r>
            <a:r>
              <a:rPr lang="en-US" altLang="ko-KR" b="1" dirty="0">
                <a:latin typeface="Calibri" panose="020F0502020204030204" pitchFamily="34" charset="0"/>
                <a:ea typeface="굴림" charset="0"/>
                <a:cs typeface="굴림" charset="0"/>
              </a:rPr>
              <a:t>the </a:t>
            </a:r>
            <a:r>
              <a:rPr lang="en-US" altLang="ko-KR" b="1" dirty="0" smtClean="0">
                <a:latin typeface="Calibri" panose="020F0502020204030204" pitchFamily="34" charset="0"/>
                <a:ea typeface="굴림" charset="0"/>
                <a:cs typeface="굴림" charset="0"/>
              </a:rPr>
              <a:t>obsolete infrastructure</a:t>
            </a:r>
            <a:r>
              <a:rPr lang="en-US" altLang="ko-KR" b="1" dirty="0">
                <a:latin typeface="Calibri" panose="020F0502020204030204" pitchFamily="34" charset="0"/>
                <a:ea typeface="굴림" charset="0"/>
                <a:cs typeface="굴림" charset="0"/>
              </a:rPr>
              <a:t>. </a:t>
            </a:r>
          </a:p>
          <a:p>
            <a:pPr lvl="1">
              <a:buFont typeface="Wingdings" pitchFamily="2" charset="2"/>
              <a:buChar char="q"/>
              <a:defRPr/>
            </a:pPr>
            <a:r>
              <a:rPr lang="en-US" altLang="ko-KR" dirty="0">
                <a:latin typeface="Calibri" panose="020F0502020204030204" pitchFamily="34" charset="0"/>
                <a:ea typeface="굴림" charset="0"/>
                <a:cs typeface="굴림" charset="0"/>
              </a:rPr>
              <a:t>Add-on network technology: sensors and controls estimation</a:t>
            </a:r>
          </a:p>
          <a:p>
            <a:pPr lvl="1">
              <a:buFont typeface="Wingdings" pitchFamily="2" charset="2"/>
              <a:buChar char="q"/>
              <a:defRPr/>
            </a:pPr>
            <a:r>
              <a:rPr lang="en-US" altLang="ko-KR" dirty="0">
                <a:latin typeface="Calibri" panose="020F0502020204030204" pitchFamily="34" charset="0"/>
                <a:ea typeface="굴림" charset="0"/>
                <a:cs typeface="굴림" charset="0"/>
              </a:rPr>
              <a:t>More substations are automated/unmanned</a:t>
            </a:r>
          </a:p>
          <a:p>
            <a:pPr>
              <a:buFont typeface="Wingdings" pitchFamily="2" charset="2"/>
              <a:buChar char="v"/>
              <a:defRPr/>
            </a:pPr>
            <a:r>
              <a:rPr lang="en-US" altLang="ko-KR" b="1" dirty="0">
                <a:latin typeface="Calibri" panose="020F0502020204030204" pitchFamily="34" charset="0"/>
                <a:ea typeface="굴림" charset="0"/>
                <a:cs typeface="굴림" charset="0"/>
              </a:rPr>
              <a:t>Vulnerable to manipulate by third party</a:t>
            </a:r>
          </a:p>
          <a:p>
            <a:pPr lvl="1">
              <a:buFont typeface="Wingdings" pitchFamily="2" charset="2"/>
              <a:buChar char="q"/>
              <a:defRPr/>
            </a:pPr>
            <a:r>
              <a:rPr lang="en-US" altLang="ko-KR" dirty="0">
                <a:latin typeface="Calibri" panose="020F0502020204030204" pitchFamily="34" charset="0"/>
                <a:ea typeface="굴림" charset="0"/>
                <a:cs typeface="굴림" charset="0"/>
              </a:rPr>
              <a:t>Purposely </a:t>
            </a:r>
            <a:r>
              <a:rPr lang="en-US" altLang="ko-KR" dirty="0" smtClean="0">
                <a:latin typeface="Calibri" panose="020F0502020204030204" pitchFamily="34" charset="0"/>
                <a:ea typeface="굴림" charset="0"/>
                <a:cs typeface="굴림" charset="0"/>
              </a:rPr>
              <a:t>blackout</a:t>
            </a:r>
          </a:p>
          <a:p>
            <a:pPr marL="457200" lvl="1" indent="0">
              <a:buFont typeface="Wingdings" pitchFamily="2" charset="2"/>
              <a:buNone/>
              <a:defRPr/>
            </a:pPr>
            <a:r>
              <a:rPr lang="en-US" altLang="ko-KR" dirty="0">
                <a:latin typeface="Calibri" panose="020F0502020204030204" pitchFamily="34" charset="0"/>
                <a:ea typeface="굴림" charset="0"/>
                <a:cs typeface="굴림" charset="0"/>
              </a:rPr>
              <a:t>	M</a:t>
            </a:r>
            <a:r>
              <a:rPr lang="en-US" altLang="ko-KR" dirty="0" smtClean="0">
                <a:latin typeface="Calibri" panose="020F0502020204030204" pitchFamily="34" charset="0"/>
                <a:ea typeface="굴림" charset="0"/>
                <a:cs typeface="굴림" charset="0"/>
              </a:rPr>
              <a:t>ovie Matrix </a:t>
            </a:r>
            <a:endParaRPr lang="en-US" altLang="ko-KR" dirty="0">
              <a:latin typeface="Calibri" panose="020F0502020204030204" pitchFamily="34" charset="0"/>
              <a:ea typeface="굴림" charset="0"/>
              <a:cs typeface="굴림" charset="0"/>
            </a:endParaRPr>
          </a:p>
          <a:p>
            <a:pPr lvl="1">
              <a:buFont typeface="Wingdings" pitchFamily="2" charset="2"/>
              <a:buChar char="q"/>
              <a:defRPr/>
            </a:pPr>
            <a:r>
              <a:rPr lang="en-US" altLang="ko-KR" dirty="0">
                <a:latin typeface="Calibri" panose="020F0502020204030204" pitchFamily="34" charset="0"/>
                <a:ea typeface="굴림" charset="0"/>
                <a:cs typeface="굴림" charset="0"/>
              </a:rPr>
              <a:t>Financial gain</a:t>
            </a:r>
          </a:p>
          <a:p>
            <a:pPr marL="457200" lvl="1" indent="0">
              <a:buFont typeface="Wingdings" pitchFamily="2" charset="2"/>
              <a:buNone/>
              <a:defRPr/>
            </a:pPr>
            <a:r>
              <a:rPr lang="en-US" altLang="ko-KR" dirty="0" smtClean="0">
                <a:latin typeface="Calibri" panose="020F0502020204030204" pitchFamily="34" charset="0"/>
                <a:ea typeface="굴림" charset="0"/>
                <a:cs typeface="굴림" charset="0"/>
              </a:rPr>
              <a:t>	Story </a:t>
            </a:r>
            <a:r>
              <a:rPr lang="en-US" altLang="ko-KR" dirty="0">
                <a:latin typeface="Calibri" panose="020F0502020204030204" pitchFamily="34" charset="0"/>
                <a:ea typeface="굴림" charset="0"/>
                <a:cs typeface="굴림" charset="0"/>
              </a:rPr>
              <a:t>of Enron</a:t>
            </a:r>
          </a:p>
          <a:p>
            <a:pPr>
              <a:buFont typeface="Wingdings" pitchFamily="2" charset="2"/>
              <a:buChar char="v"/>
              <a:defRPr/>
            </a:pPr>
            <a:endParaRPr lang="en-US" altLang="ko-KR" dirty="0">
              <a:latin typeface="Calibri" panose="020F0502020204030204" pitchFamily="34" charset="0"/>
              <a:ea typeface="굴림" charset="0"/>
              <a:cs typeface="굴림" charset="0"/>
            </a:endParaRPr>
          </a:p>
        </p:txBody>
      </p:sp>
      <p:pic>
        <p:nvPicPr>
          <p:cNvPr id="4" name="Staged_cyber_attack_reveals_vulnerability_in_power_grid.mp4">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2895600" y="2890380"/>
            <a:ext cx="5791200" cy="3257550"/>
          </a:xfrm>
          <a:prstGeom prst="rect">
            <a:avLst/>
          </a:prstGeom>
        </p:spPr>
      </p:pic>
      <p:sp>
        <p:nvSpPr>
          <p:cNvPr id="3" name="灯片编号占位符 2"/>
          <p:cNvSpPr>
            <a:spLocks noGrp="1"/>
          </p:cNvSpPr>
          <p:nvPr>
            <p:ph type="sldNum" sz="quarter" idx="11"/>
          </p:nvPr>
        </p:nvSpPr>
        <p:spPr/>
        <p:txBody>
          <a:bodyPr/>
          <a:lstStyle/>
          <a:p>
            <a:pPr>
              <a:defRPr/>
            </a:pPr>
            <a:r>
              <a:rPr lang="en-US" smtClean="0">
                <a:solidFill>
                  <a:srgbClr val="000000"/>
                </a:solidFill>
              </a:rPr>
              <a:t>[</a:t>
            </a:r>
            <a:fld id="{76C16D65-260D-406F-A2BF-AB769FEB7B8A}" type="slidenum">
              <a:rPr lang="en-US" smtClean="0">
                <a:solidFill>
                  <a:srgbClr val="000000"/>
                </a:solidFill>
              </a:rPr>
              <a:pPr>
                <a:defRPr/>
              </a:pPr>
              <a:t>57</a:t>
            </a:fld>
            <a:r>
              <a:rPr lang="en-US" smtClean="0">
                <a:solidFill>
                  <a:srgbClr val="000000"/>
                </a:solidFill>
              </a:rPr>
              <a:t>]</a:t>
            </a:r>
            <a:endParaRPr lang="en-US" dirty="0">
              <a:solidFill>
                <a:srgbClr val="000000"/>
              </a:solidFill>
            </a:endParaRPr>
          </a:p>
        </p:txBody>
      </p:sp>
    </p:spTree>
    <p:extLst>
      <p:ext uri="{BB962C8B-B14F-4D97-AF65-F5344CB8AC3E}">
        <p14:creationId xmlns:p14="http://schemas.microsoft.com/office/powerpoint/2010/main" xmlns="" val="3278103801"/>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内容占位符 2"/>
          <p:cNvSpPr txBox="1">
            <a:spLocks/>
          </p:cNvSpPr>
          <p:nvPr/>
        </p:nvSpPr>
        <p:spPr bwMode="auto">
          <a:xfrm>
            <a:off x="338400" y="1260000"/>
            <a:ext cx="6737697" cy="53702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454025" indent="-454025" eaLnBrk="0" fontAlgn="base" hangingPunct="0">
              <a:spcBef>
                <a:spcPts val="2000"/>
              </a:spcBef>
              <a:spcAft>
                <a:spcPct val="0"/>
              </a:spcAft>
              <a:buClr>
                <a:srgbClr val="A6A6A6"/>
              </a:buClr>
              <a:buSzPct val="90000"/>
              <a:buFont typeface="Wingdings" pitchFamily="2" charset="2"/>
              <a:buChar char="v"/>
              <a:defRPr/>
            </a:pPr>
            <a:r>
              <a:rPr lang="en-US" altLang="zh-CN" sz="2400" b="1" dirty="0" smtClean="0">
                <a:solidFill>
                  <a:srgbClr val="262626"/>
                </a:solidFill>
                <a:latin typeface="Calibri" panose="020F0502020204030204" pitchFamily="34" charset="0"/>
                <a:ea typeface="宋体" pitchFamily="2" charset="-122"/>
                <a:cs typeface="MS PGothic" charset="0"/>
              </a:rPr>
              <a:t>Transmitted active power from bus </a:t>
            </a:r>
            <a:r>
              <a:rPr lang="en-US" altLang="zh-CN" sz="2400" b="1" dirty="0" err="1" smtClean="0">
                <a:solidFill>
                  <a:srgbClr val="262626"/>
                </a:solidFill>
                <a:latin typeface="Calibri" panose="020F0502020204030204" pitchFamily="34" charset="0"/>
                <a:ea typeface="宋体" pitchFamily="2" charset="-122"/>
                <a:cs typeface="MS PGothic" charset="0"/>
              </a:rPr>
              <a:t>i</a:t>
            </a:r>
            <a:r>
              <a:rPr lang="en-US" altLang="zh-CN" sz="2400" b="1" dirty="0" smtClean="0">
                <a:solidFill>
                  <a:srgbClr val="262626"/>
                </a:solidFill>
                <a:latin typeface="Calibri" panose="020F0502020204030204" pitchFamily="34" charset="0"/>
                <a:ea typeface="宋体" pitchFamily="2" charset="-122"/>
                <a:cs typeface="MS PGothic" charset="0"/>
              </a:rPr>
              <a:t> to bus j</a:t>
            </a:r>
          </a:p>
        </p:txBody>
      </p:sp>
      <p:pic>
        <p:nvPicPr>
          <p:cNvPr id="13" name="Picture 3"/>
          <p:cNvPicPr>
            <a:picLocks noChangeAspect="1" noChangeArrowheads="1"/>
          </p:cNvPicPr>
          <p:nvPr/>
        </p:nvPicPr>
        <p:blipFill>
          <a:blip r:embed="rId3" cstate="print"/>
          <a:srcRect/>
          <a:stretch>
            <a:fillRect/>
          </a:stretch>
        </p:blipFill>
        <p:spPr bwMode="auto">
          <a:xfrm>
            <a:off x="5089888" y="2007982"/>
            <a:ext cx="3048000" cy="965200"/>
          </a:xfrm>
          <a:prstGeom prst="rect">
            <a:avLst/>
          </a:prstGeom>
          <a:noFill/>
          <a:ln w="9525">
            <a:noFill/>
            <a:miter lim="800000"/>
            <a:headEnd/>
            <a:tailEnd/>
          </a:ln>
        </p:spPr>
      </p:pic>
      <p:grpSp>
        <p:nvGrpSpPr>
          <p:cNvPr id="2" name="组合 1"/>
          <p:cNvGrpSpPr/>
          <p:nvPr/>
        </p:nvGrpSpPr>
        <p:grpSpPr>
          <a:xfrm>
            <a:off x="338400" y="1797028"/>
            <a:ext cx="4547540" cy="4939814"/>
            <a:chOff x="338400" y="1797028"/>
            <a:chExt cx="4547540" cy="4939814"/>
          </a:xfrm>
        </p:grpSpPr>
        <p:sp>
          <p:nvSpPr>
            <p:cNvPr id="4" name="矩形 3"/>
            <p:cNvSpPr/>
            <p:nvPr/>
          </p:nvSpPr>
          <p:spPr>
            <a:xfrm>
              <a:off x="338400" y="1797028"/>
              <a:ext cx="4547540" cy="4939814"/>
            </a:xfrm>
            <a:prstGeom prst="rect">
              <a:avLst/>
            </a:prstGeom>
          </p:spPr>
          <p:txBody>
            <a:bodyPr wrap="square">
              <a:spAutoFit/>
            </a:bodyPr>
            <a:lstStyle/>
            <a:p>
              <a:pPr marL="914400" lvl="1" indent="-457200" eaLnBrk="0" fontAlgn="base" hangingPunct="0">
                <a:spcAft>
                  <a:spcPts val="1200"/>
                </a:spcAft>
                <a:buClr>
                  <a:srgbClr val="404040"/>
                </a:buClr>
                <a:buSzPct val="90000"/>
                <a:buFont typeface="Wingdings" pitchFamily="2" charset="2"/>
                <a:buChar char="q"/>
                <a:defRPr/>
              </a:pPr>
              <a:r>
                <a:rPr lang="en-US" altLang="ko-KR" sz="2000" dirty="0">
                  <a:solidFill>
                    <a:srgbClr val="262626"/>
                  </a:solidFill>
                  <a:latin typeface="Calibri" panose="020F0502020204030204" pitchFamily="34" charset="0"/>
                  <a:ea typeface="굴림" pitchFamily="34" charset="-127"/>
                  <a:cs typeface="MS PGothic" charset="0"/>
                </a:rPr>
                <a:t>High reactance over resistance </a:t>
              </a:r>
              <a:r>
                <a:rPr lang="en-US" altLang="ko-KR" sz="2000" dirty="0" smtClean="0">
                  <a:solidFill>
                    <a:srgbClr val="262626"/>
                  </a:solidFill>
                  <a:latin typeface="Calibri" panose="020F0502020204030204" pitchFamily="34" charset="0"/>
                  <a:ea typeface="굴림" pitchFamily="34" charset="-127"/>
                  <a:cs typeface="MS PGothic" charset="0"/>
                </a:rPr>
                <a:t>ratio</a:t>
              </a:r>
            </a:p>
            <a:p>
              <a:pPr marL="914400" lvl="1" indent="-457200" eaLnBrk="0" fontAlgn="base" hangingPunct="0">
                <a:spcAft>
                  <a:spcPts val="1200"/>
                </a:spcAft>
                <a:buClr>
                  <a:srgbClr val="404040"/>
                </a:buClr>
                <a:buSzPct val="90000"/>
                <a:buFont typeface="Wingdings" pitchFamily="2" charset="2"/>
                <a:buChar char="q"/>
                <a:defRPr/>
              </a:pPr>
              <a:endParaRPr lang="en-US" altLang="zh-CN" sz="2000" dirty="0">
                <a:solidFill>
                  <a:srgbClr val="262626"/>
                </a:solidFill>
                <a:latin typeface="Calibri" panose="020F0502020204030204" pitchFamily="34" charset="0"/>
                <a:cs typeface="MS PGothic" charset="0"/>
              </a:endParaRPr>
            </a:p>
            <a:p>
              <a:pPr marL="914400" lvl="1" indent="-457200" eaLnBrk="0" fontAlgn="base" hangingPunct="0">
                <a:spcAft>
                  <a:spcPts val="1200"/>
                </a:spcAft>
                <a:buClr>
                  <a:srgbClr val="404040"/>
                </a:buClr>
                <a:buSzPct val="90000"/>
                <a:buFont typeface="Wingdings" pitchFamily="2" charset="2"/>
                <a:buChar char="q"/>
                <a:defRPr/>
              </a:pPr>
              <a:r>
                <a:rPr lang="en-US" altLang="zh-CN" sz="2000" dirty="0">
                  <a:solidFill>
                    <a:srgbClr val="262626"/>
                  </a:solidFill>
                  <a:latin typeface="Calibri" panose="020F0502020204030204" pitchFamily="34" charset="0"/>
                  <a:cs typeface="MS PGothic" charset="0"/>
                </a:rPr>
                <a:t>Linear approximation for small </a:t>
              </a:r>
              <a:r>
                <a:rPr lang="en-US" altLang="zh-CN" sz="2000" dirty="0" smtClean="0">
                  <a:solidFill>
                    <a:srgbClr val="262626"/>
                  </a:solidFill>
                  <a:latin typeface="Calibri" panose="020F0502020204030204" pitchFamily="34" charset="0"/>
                  <a:cs typeface="MS PGothic" charset="0"/>
                </a:rPr>
                <a:t>variance</a:t>
              </a:r>
            </a:p>
            <a:p>
              <a:pPr marL="914400" lvl="1" indent="-457200" eaLnBrk="0" fontAlgn="base" hangingPunct="0">
                <a:spcBef>
                  <a:spcPts val="600"/>
                </a:spcBef>
                <a:spcAft>
                  <a:spcPct val="0"/>
                </a:spcAft>
                <a:buClr>
                  <a:srgbClr val="404040"/>
                </a:buClr>
                <a:buSzPct val="90000"/>
                <a:buFont typeface="Wingdings" pitchFamily="2" charset="2"/>
                <a:buChar char="q"/>
                <a:defRPr/>
              </a:pPr>
              <a:endParaRPr lang="en-US" altLang="zh-CN" sz="2000" dirty="0" smtClean="0">
                <a:solidFill>
                  <a:srgbClr val="262626"/>
                </a:solidFill>
                <a:latin typeface="Calibri" panose="020F0502020204030204" pitchFamily="34" charset="0"/>
                <a:cs typeface="MS PGothic" charset="0"/>
              </a:endParaRPr>
            </a:p>
            <a:p>
              <a:pPr marL="914400" lvl="1" indent="-457200" eaLnBrk="0" fontAlgn="base" hangingPunct="0">
                <a:spcBef>
                  <a:spcPts val="600"/>
                </a:spcBef>
                <a:spcAft>
                  <a:spcPct val="0"/>
                </a:spcAft>
                <a:buClr>
                  <a:srgbClr val="404040"/>
                </a:buClr>
                <a:buSzPct val="90000"/>
                <a:buFont typeface="Wingdings" pitchFamily="2" charset="2"/>
                <a:buChar char="q"/>
                <a:defRPr/>
              </a:pPr>
              <a:r>
                <a:rPr lang="en-US" altLang="zh-CN" sz="2000" dirty="0" smtClean="0">
                  <a:solidFill>
                    <a:srgbClr val="262626"/>
                  </a:solidFill>
                  <a:latin typeface="Calibri" panose="020F0502020204030204" pitchFamily="34" charset="0"/>
                  <a:cs typeface="MS PGothic" charset="0"/>
                </a:rPr>
                <a:t>State </a:t>
              </a:r>
              <a:r>
                <a:rPr lang="en-US" altLang="zh-CN" sz="2000" dirty="0">
                  <a:solidFill>
                    <a:srgbClr val="262626"/>
                  </a:solidFill>
                  <a:latin typeface="Calibri" panose="020F0502020204030204" pitchFamily="34" charset="0"/>
                  <a:cs typeface="MS PGothic" charset="0"/>
                </a:rPr>
                <a:t>vector </a:t>
              </a:r>
              <a:r>
                <a:rPr lang="en-US" altLang="zh-CN" sz="2000" dirty="0" smtClean="0">
                  <a:solidFill>
                    <a:srgbClr val="262626"/>
                  </a:solidFill>
                  <a:latin typeface="Calibri" panose="020F0502020204030204" pitchFamily="34" charset="0"/>
                  <a:cs typeface="MS PGothic" charset="0"/>
                </a:rPr>
                <a:t>                   , </a:t>
              </a:r>
              <a:r>
                <a:rPr lang="en-US" altLang="zh-CN" sz="2000" dirty="0">
                  <a:solidFill>
                    <a:srgbClr val="262626"/>
                  </a:solidFill>
                  <a:latin typeface="Calibri" panose="020F0502020204030204" pitchFamily="34" charset="0"/>
                  <a:cs typeface="MS PGothic" charset="0"/>
                </a:rPr>
                <a:t>measure noise </a:t>
              </a:r>
              <a:r>
                <a:rPr lang="en-US" altLang="zh-CN" sz="2000" b="1" dirty="0">
                  <a:solidFill>
                    <a:srgbClr val="262626"/>
                  </a:solidFill>
                  <a:latin typeface="Calibri" panose="020F0502020204030204" pitchFamily="34" charset="0"/>
                  <a:cs typeface="MS PGothic" charset="0"/>
                </a:rPr>
                <a:t>e </a:t>
              </a:r>
              <a:r>
                <a:rPr lang="en-US" altLang="zh-CN" sz="2000" dirty="0">
                  <a:solidFill>
                    <a:srgbClr val="262626"/>
                  </a:solidFill>
                  <a:latin typeface="Calibri" panose="020F0502020204030204" pitchFamily="34" charset="0"/>
                  <a:cs typeface="MS PGothic" charset="0"/>
                </a:rPr>
                <a:t>with covariance </a:t>
              </a:r>
              <a:r>
                <a:rPr lang="en-US" altLang="zh-CN" sz="2000" dirty="0" err="1">
                  <a:solidFill>
                    <a:srgbClr val="262626"/>
                  </a:solidFill>
                  <a:latin typeface="Calibri" panose="020F0502020204030204" pitchFamily="34" charset="0"/>
                  <a:cs typeface="MS PGothic" charset="0"/>
                </a:rPr>
                <a:t>Ʃe</a:t>
              </a:r>
              <a:r>
                <a:rPr lang="en-US" altLang="zh-CN" sz="2000" dirty="0">
                  <a:solidFill>
                    <a:srgbClr val="262626"/>
                  </a:solidFill>
                  <a:latin typeface="Calibri" panose="020F0502020204030204" pitchFamily="34" charset="0"/>
                  <a:cs typeface="MS PGothic" charset="0"/>
                </a:rPr>
                <a:t> </a:t>
              </a:r>
            </a:p>
            <a:p>
              <a:pPr marL="914400" lvl="1" indent="-457200" eaLnBrk="0" fontAlgn="base" hangingPunct="0">
                <a:spcBef>
                  <a:spcPts val="600"/>
                </a:spcBef>
                <a:spcAft>
                  <a:spcPct val="0"/>
                </a:spcAft>
                <a:buClr>
                  <a:srgbClr val="404040"/>
                </a:buClr>
                <a:buSzPct val="90000"/>
                <a:buFont typeface="Wingdings" pitchFamily="2" charset="2"/>
                <a:buChar char="q"/>
                <a:defRPr/>
              </a:pPr>
              <a:r>
                <a:rPr lang="en-US" altLang="zh-CN" sz="2000" dirty="0">
                  <a:solidFill>
                    <a:srgbClr val="262626"/>
                  </a:solidFill>
                  <a:latin typeface="Calibri" panose="020F0502020204030204" pitchFamily="34" charset="0"/>
                  <a:cs typeface="MS PGothic" charset="0"/>
                </a:rPr>
                <a:t>Actual power flow measurement for m active power-flow branches</a:t>
              </a:r>
            </a:p>
            <a:p>
              <a:pPr marL="914400" lvl="1" indent="-457200" eaLnBrk="0" fontAlgn="base" hangingPunct="0">
                <a:spcBef>
                  <a:spcPts val="600"/>
                </a:spcBef>
                <a:spcAft>
                  <a:spcPct val="0"/>
                </a:spcAft>
                <a:buClr>
                  <a:srgbClr val="404040"/>
                </a:buClr>
                <a:buSzPct val="90000"/>
                <a:buFont typeface="Wingdings" pitchFamily="2" charset="2"/>
                <a:buChar char="q"/>
                <a:defRPr/>
              </a:pPr>
              <a:endParaRPr lang="en-US" altLang="zh-CN" sz="2000" dirty="0">
                <a:solidFill>
                  <a:srgbClr val="262626"/>
                </a:solidFill>
                <a:latin typeface="Calibri" panose="020F0502020204030204" pitchFamily="34" charset="0"/>
                <a:cs typeface="MS PGothic" charset="0"/>
              </a:endParaRPr>
            </a:p>
            <a:p>
              <a:pPr marL="914400" lvl="1" indent="-457200" eaLnBrk="0" fontAlgn="base" hangingPunct="0">
                <a:spcBef>
                  <a:spcPts val="600"/>
                </a:spcBef>
                <a:spcAft>
                  <a:spcPct val="0"/>
                </a:spcAft>
                <a:buClr>
                  <a:srgbClr val="404040"/>
                </a:buClr>
                <a:buSzPct val="90000"/>
                <a:buFont typeface="Wingdings" pitchFamily="2" charset="2"/>
                <a:buChar char="q"/>
                <a:defRPr/>
              </a:pPr>
              <a:endParaRPr lang="en-US" altLang="zh-CN" sz="2000" dirty="0">
                <a:solidFill>
                  <a:srgbClr val="FF0000"/>
                </a:solidFill>
                <a:latin typeface="Calibri" panose="020F0502020204030204" pitchFamily="34" charset="0"/>
                <a:cs typeface="MS PGothic" charset="0"/>
              </a:endParaRPr>
            </a:p>
          </p:txBody>
        </p:sp>
        <p:graphicFrame>
          <p:nvGraphicFramePr>
            <p:cNvPr id="2055" name="Object 12"/>
            <p:cNvGraphicFramePr>
              <a:graphicFrameLocks noChangeAspect="1"/>
            </p:cNvGraphicFramePr>
            <p:nvPr>
              <p:extLst>
                <p:ext uri="{D42A27DB-BD31-4B8C-83A1-F6EECF244321}">
                  <p14:modId xmlns:p14="http://schemas.microsoft.com/office/powerpoint/2010/main" xmlns="" val="1099896833"/>
                </p:ext>
              </p:extLst>
            </p:nvPr>
          </p:nvGraphicFramePr>
          <p:xfrm>
            <a:off x="1964470" y="3588601"/>
            <a:ext cx="1295400" cy="704850"/>
          </p:xfrm>
          <a:graphic>
            <a:graphicData uri="http://schemas.openxmlformats.org/presentationml/2006/ole">
              <p:oleObj spid="_x0000_s55886" name="Equation" r:id="rId4" imgW="863225" imgH="469696" progId="Equation.3">
                <p:embed/>
              </p:oleObj>
            </a:graphicData>
          </a:graphic>
        </p:graphicFrame>
        <p:graphicFrame>
          <p:nvGraphicFramePr>
            <p:cNvPr id="2057" name="Object 12"/>
            <p:cNvGraphicFramePr>
              <a:graphicFrameLocks noChangeAspect="1"/>
            </p:cNvGraphicFramePr>
            <p:nvPr>
              <p:extLst>
                <p:ext uri="{D42A27DB-BD31-4B8C-83A1-F6EECF244321}">
                  <p14:modId xmlns:p14="http://schemas.microsoft.com/office/powerpoint/2010/main" xmlns="" val="3854798899"/>
                </p:ext>
              </p:extLst>
            </p:nvPr>
          </p:nvGraphicFramePr>
          <p:xfrm>
            <a:off x="1783198" y="2353254"/>
            <a:ext cx="1924050" cy="666750"/>
          </p:xfrm>
          <a:graphic>
            <a:graphicData uri="http://schemas.openxmlformats.org/presentationml/2006/ole">
              <p:oleObj spid="_x0000_s55887" name="公式" r:id="rId5" imgW="1282700" imgH="444500" progId="Equation.3">
                <p:embed/>
              </p:oleObj>
            </a:graphicData>
          </a:graphic>
        </p:graphicFrame>
        <p:graphicFrame>
          <p:nvGraphicFramePr>
            <p:cNvPr id="2059" name="Object 12"/>
            <p:cNvGraphicFramePr>
              <a:graphicFrameLocks noChangeAspect="1"/>
            </p:cNvGraphicFramePr>
            <p:nvPr>
              <p:extLst>
                <p:ext uri="{D42A27DB-BD31-4B8C-83A1-F6EECF244321}">
                  <p14:modId xmlns:p14="http://schemas.microsoft.com/office/powerpoint/2010/main" xmlns="" val="3316512763"/>
                </p:ext>
              </p:extLst>
            </p:nvPr>
          </p:nvGraphicFramePr>
          <p:xfrm>
            <a:off x="2593627" y="4265426"/>
            <a:ext cx="1314450" cy="342900"/>
          </p:xfrm>
          <a:graphic>
            <a:graphicData uri="http://schemas.openxmlformats.org/presentationml/2006/ole">
              <p:oleObj spid="_x0000_s55888" name="公式" r:id="rId6" imgW="876300" imgH="228600" progId="Equation.3">
                <p:embed/>
              </p:oleObj>
            </a:graphicData>
          </a:graphic>
        </p:graphicFrame>
        <p:graphicFrame>
          <p:nvGraphicFramePr>
            <p:cNvPr id="2060" name="Object 12"/>
            <p:cNvGraphicFramePr>
              <a:graphicFrameLocks noChangeAspect="1"/>
            </p:cNvGraphicFramePr>
            <p:nvPr>
              <p:extLst>
                <p:ext uri="{D42A27DB-BD31-4B8C-83A1-F6EECF244321}">
                  <p14:modId xmlns:p14="http://schemas.microsoft.com/office/powerpoint/2010/main" xmlns="" val="4164449712"/>
                </p:ext>
              </p:extLst>
            </p:nvPr>
          </p:nvGraphicFramePr>
          <p:xfrm>
            <a:off x="2092650" y="5807442"/>
            <a:ext cx="1305145" cy="360040"/>
          </p:xfrm>
          <a:graphic>
            <a:graphicData uri="http://schemas.openxmlformats.org/presentationml/2006/ole">
              <p:oleObj spid="_x0000_s55889" name="公式" r:id="rId7" imgW="736600" imgH="203200" progId="Equation.3">
                <p:embed/>
              </p:oleObj>
            </a:graphicData>
          </a:graphic>
        </p:graphicFrame>
      </p:grpSp>
      <p:grpSp>
        <p:nvGrpSpPr>
          <p:cNvPr id="9" name="组合 8"/>
          <p:cNvGrpSpPr/>
          <p:nvPr/>
        </p:nvGrpSpPr>
        <p:grpSpPr>
          <a:xfrm>
            <a:off x="4366283" y="3020004"/>
            <a:ext cx="4325956" cy="2862322"/>
            <a:chOff x="4638324" y="3164341"/>
            <a:chExt cx="4325956" cy="2862322"/>
          </a:xfrm>
        </p:grpSpPr>
        <p:grpSp>
          <p:nvGrpSpPr>
            <p:cNvPr id="7" name="组合 6"/>
            <p:cNvGrpSpPr/>
            <p:nvPr/>
          </p:nvGrpSpPr>
          <p:grpSpPr>
            <a:xfrm>
              <a:off x="4638324" y="3164341"/>
              <a:ext cx="4325956" cy="2862322"/>
              <a:chOff x="4638324" y="3164341"/>
              <a:chExt cx="4325956" cy="2862322"/>
            </a:xfrm>
          </p:grpSpPr>
          <p:sp>
            <p:nvSpPr>
              <p:cNvPr id="5" name="矩形 4"/>
              <p:cNvSpPr/>
              <p:nvPr/>
            </p:nvSpPr>
            <p:spPr>
              <a:xfrm>
                <a:off x="4638324" y="3164341"/>
                <a:ext cx="4325956" cy="2862322"/>
              </a:xfrm>
              <a:prstGeom prst="rect">
                <a:avLst/>
              </a:prstGeom>
            </p:spPr>
            <p:txBody>
              <a:bodyPr wrap="square">
                <a:spAutoFit/>
              </a:bodyPr>
              <a:lstStyle/>
              <a:p>
                <a:pPr marL="914400" lvl="1" indent="-457200" eaLnBrk="0" fontAlgn="base" hangingPunct="0">
                  <a:spcAft>
                    <a:spcPts val="1200"/>
                  </a:spcAft>
                  <a:buClr>
                    <a:srgbClr val="404040"/>
                  </a:buClr>
                  <a:buSzPct val="90000"/>
                  <a:buFont typeface="Wingdings" pitchFamily="2" charset="2"/>
                  <a:buChar char="q"/>
                  <a:defRPr/>
                </a:pPr>
                <a:r>
                  <a:rPr lang="en-US" altLang="zh-CN" sz="2000" dirty="0">
                    <a:solidFill>
                      <a:srgbClr val="262626"/>
                    </a:solidFill>
                    <a:latin typeface="Calibri" panose="020F0502020204030204" pitchFamily="34" charset="0"/>
                    <a:cs typeface="MS PGothic" charset="0"/>
                  </a:rPr>
                  <a:t>Define the </a:t>
                </a:r>
                <a:r>
                  <a:rPr lang="en-US" altLang="zh-CN" sz="2000" dirty="0" err="1">
                    <a:solidFill>
                      <a:srgbClr val="262626"/>
                    </a:solidFill>
                    <a:latin typeface="Calibri" panose="020F0502020204030204" pitchFamily="34" charset="0"/>
                    <a:cs typeface="MS PGothic" charset="0"/>
                  </a:rPr>
                  <a:t>Jacobian</a:t>
                </a:r>
                <a:r>
                  <a:rPr lang="en-US" altLang="zh-CN" sz="2000" dirty="0">
                    <a:solidFill>
                      <a:srgbClr val="262626"/>
                    </a:solidFill>
                    <a:latin typeface="Calibri" panose="020F0502020204030204" pitchFamily="34" charset="0"/>
                    <a:cs typeface="MS PGothic" charset="0"/>
                  </a:rPr>
                  <a:t> matrix </a:t>
                </a:r>
                <a:endParaRPr lang="en-US" altLang="zh-CN" sz="2000" dirty="0" smtClean="0">
                  <a:solidFill>
                    <a:srgbClr val="262626"/>
                  </a:solidFill>
                  <a:latin typeface="Calibri" panose="020F0502020204030204" pitchFamily="34" charset="0"/>
                  <a:cs typeface="MS PGothic" charset="0"/>
                </a:endParaRPr>
              </a:p>
              <a:p>
                <a:pPr marL="914400" lvl="1" indent="-457200" eaLnBrk="0" fontAlgn="base" hangingPunct="0">
                  <a:spcAft>
                    <a:spcPts val="1200"/>
                  </a:spcAft>
                  <a:buClr>
                    <a:srgbClr val="404040"/>
                  </a:buClr>
                  <a:buSzPct val="90000"/>
                  <a:buFont typeface="Wingdings" pitchFamily="2" charset="2"/>
                  <a:buChar char="q"/>
                  <a:defRPr/>
                </a:pPr>
                <a:endParaRPr lang="en-US" altLang="zh-CN" sz="2000" dirty="0">
                  <a:solidFill>
                    <a:srgbClr val="262626"/>
                  </a:solidFill>
                  <a:latin typeface="Calibri" panose="020F0502020204030204" pitchFamily="34" charset="0"/>
                  <a:cs typeface="MS PGothic" charset="0"/>
                </a:endParaRPr>
              </a:p>
              <a:p>
                <a:pPr marL="914400" lvl="1" indent="-457200" eaLnBrk="0" fontAlgn="base" hangingPunct="0">
                  <a:spcAft>
                    <a:spcPts val="1200"/>
                  </a:spcAft>
                  <a:buClr>
                    <a:srgbClr val="404040"/>
                  </a:buClr>
                  <a:buSzPct val="90000"/>
                  <a:buFont typeface="Wingdings" pitchFamily="2" charset="2"/>
                  <a:buChar char="q"/>
                  <a:defRPr/>
                </a:pPr>
                <a:r>
                  <a:rPr lang="en-US" altLang="zh-CN" sz="2000" dirty="0">
                    <a:solidFill>
                      <a:srgbClr val="262626"/>
                    </a:solidFill>
                    <a:latin typeface="Calibri" panose="020F0502020204030204" pitchFamily="34" charset="0"/>
                    <a:cs typeface="MS PGothic" charset="0"/>
                  </a:rPr>
                  <a:t>T</a:t>
                </a:r>
                <a:r>
                  <a:rPr lang="en-US" altLang="zh-CN" sz="2000" dirty="0" smtClean="0">
                    <a:solidFill>
                      <a:srgbClr val="262626"/>
                    </a:solidFill>
                    <a:latin typeface="Calibri" panose="020F0502020204030204" pitchFamily="34" charset="0"/>
                    <a:cs typeface="MS PGothic" charset="0"/>
                  </a:rPr>
                  <a:t>he </a:t>
                </a:r>
                <a:r>
                  <a:rPr lang="en-US" altLang="zh-CN" sz="2000" dirty="0">
                    <a:solidFill>
                      <a:srgbClr val="262626"/>
                    </a:solidFill>
                    <a:latin typeface="Calibri" panose="020F0502020204030204" pitchFamily="34" charset="0"/>
                    <a:cs typeface="MS PGothic" charset="0"/>
                  </a:rPr>
                  <a:t>linear approximation </a:t>
                </a:r>
              </a:p>
              <a:p>
                <a:pPr marL="914400" lvl="1" indent="-457200" eaLnBrk="0" fontAlgn="base" hangingPunct="0">
                  <a:spcBef>
                    <a:spcPts val="600"/>
                  </a:spcBef>
                  <a:spcAft>
                    <a:spcPct val="0"/>
                  </a:spcAft>
                  <a:buClr>
                    <a:srgbClr val="404040"/>
                  </a:buClr>
                  <a:buSzPct val="90000"/>
                  <a:buFont typeface="Wingdings" pitchFamily="2" charset="2"/>
                  <a:buChar char="q"/>
                  <a:defRPr/>
                </a:pPr>
                <a:endParaRPr lang="en-US" altLang="zh-CN" sz="2000" dirty="0">
                  <a:solidFill>
                    <a:srgbClr val="262626"/>
                  </a:solidFill>
                  <a:latin typeface="Calibri" panose="020F0502020204030204" pitchFamily="34" charset="0"/>
                  <a:cs typeface="MS PGothic" charset="0"/>
                </a:endParaRPr>
              </a:p>
              <a:p>
                <a:pPr marL="914400" lvl="1" indent="-457200" eaLnBrk="0" fontAlgn="base" hangingPunct="0">
                  <a:spcBef>
                    <a:spcPts val="600"/>
                  </a:spcBef>
                  <a:spcAft>
                    <a:spcPct val="0"/>
                  </a:spcAft>
                  <a:buClr>
                    <a:srgbClr val="404040"/>
                  </a:buClr>
                  <a:buSzPct val="90000"/>
                  <a:buFont typeface="Wingdings" pitchFamily="2" charset="2"/>
                  <a:buChar char="q"/>
                  <a:defRPr/>
                </a:pPr>
                <a:r>
                  <a:rPr lang="en-US" altLang="zh-CN" sz="2000" b="1" dirty="0">
                    <a:solidFill>
                      <a:srgbClr val="FF0000"/>
                    </a:solidFill>
                    <a:latin typeface="Calibri" panose="020F0502020204030204" pitchFamily="34" charset="0"/>
                    <a:cs typeface="MS PGothic" charset="0"/>
                  </a:rPr>
                  <a:t>H is known to the power system but might not known to the </a:t>
                </a:r>
                <a:r>
                  <a:rPr lang="en-US" altLang="zh-CN" sz="2000" b="1" dirty="0" smtClean="0">
                    <a:solidFill>
                      <a:srgbClr val="FF0000"/>
                    </a:solidFill>
                    <a:latin typeface="Calibri" panose="020F0502020204030204" pitchFamily="34" charset="0"/>
                    <a:cs typeface="MS PGothic" charset="0"/>
                  </a:rPr>
                  <a:t>attackers.</a:t>
                </a:r>
                <a:endParaRPr lang="zh-CN" altLang="en-US" b="1" dirty="0">
                  <a:solidFill>
                    <a:prstClr val="black"/>
                  </a:solidFill>
                  <a:latin typeface="Calibri" panose="020F0502020204030204" pitchFamily="34" charset="0"/>
                </a:endParaRPr>
              </a:p>
            </p:txBody>
          </p:sp>
          <p:sp>
            <p:nvSpPr>
              <p:cNvPr id="16" name="文本框 15"/>
              <p:cNvSpPr txBox="1"/>
              <p:nvPr/>
            </p:nvSpPr>
            <p:spPr>
              <a:xfrm>
                <a:off x="7897584" y="4458579"/>
                <a:ext cx="792088" cy="369332"/>
              </a:xfrm>
              <a:prstGeom prst="rect">
                <a:avLst/>
              </a:prstGeom>
              <a:noFill/>
            </p:spPr>
            <p:txBody>
              <a:bodyPr wrap="square" rtlCol="0">
                <a:spAutoFit/>
              </a:bodyPr>
              <a:lstStyle/>
              <a:p>
                <a:r>
                  <a:rPr lang="en-US" altLang="zh-CN" b="1" dirty="0" smtClean="0">
                    <a:solidFill>
                      <a:prstClr val="black"/>
                    </a:solidFill>
                    <a:cs typeface="Times New Roman" panose="02020603050405020304" pitchFamily="18" charset="0"/>
                  </a:rPr>
                  <a:t>(2)</a:t>
                </a:r>
                <a:endParaRPr lang="zh-CN" altLang="en-US" b="1" dirty="0">
                  <a:solidFill>
                    <a:prstClr val="black"/>
                  </a:solidFill>
                  <a:cs typeface="Times New Roman" panose="02020603050405020304" pitchFamily="18" charset="0"/>
                </a:endParaRPr>
              </a:p>
            </p:txBody>
          </p:sp>
        </p:grpSp>
        <p:graphicFrame>
          <p:nvGraphicFramePr>
            <p:cNvPr id="2061" name="Object 12"/>
            <p:cNvGraphicFramePr>
              <a:graphicFrameLocks noChangeAspect="1"/>
            </p:cNvGraphicFramePr>
            <p:nvPr>
              <p:extLst/>
            </p:nvPr>
          </p:nvGraphicFramePr>
          <p:xfrm>
            <a:off x="6204541" y="3573016"/>
            <a:ext cx="1543050" cy="590550"/>
          </p:xfrm>
          <a:graphic>
            <a:graphicData uri="http://schemas.openxmlformats.org/presentationml/2006/ole">
              <p:oleObj spid="_x0000_s55890" name="公式" r:id="rId8" imgW="1028254" imgH="393529" progId="Equation.3">
                <p:embed/>
              </p:oleObj>
            </a:graphicData>
          </a:graphic>
        </p:graphicFrame>
        <p:graphicFrame>
          <p:nvGraphicFramePr>
            <p:cNvPr id="2062" name="Object 12"/>
            <p:cNvGraphicFramePr>
              <a:graphicFrameLocks noChangeAspect="1"/>
            </p:cNvGraphicFramePr>
            <p:nvPr>
              <p:extLst/>
            </p:nvPr>
          </p:nvGraphicFramePr>
          <p:xfrm>
            <a:off x="6209864" y="4498343"/>
            <a:ext cx="1363009" cy="360040"/>
          </p:xfrm>
          <a:graphic>
            <a:graphicData uri="http://schemas.openxmlformats.org/presentationml/2006/ole">
              <p:oleObj spid="_x0000_s55891" name="公式" r:id="rId9" imgW="672516" imgH="177646" progId="Equation.3">
                <p:embed/>
              </p:oleObj>
            </a:graphicData>
          </a:graphic>
        </p:graphicFrame>
      </p:grpSp>
      <p:sp>
        <p:nvSpPr>
          <p:cNvPr id="43" name="标题 1"/>
          <p:cNvSpPr>
            <a:spLocks noGrp="1"/>
          </p:cNvSpPr>
          <p:nvPr>
            <p:ph type="title"/>
          </p:nvPr>
        </p:nvSpPr>
        <p:spPr/>
        <p:txBody>
          <a:bodyPr/>
          <a:lstStyle/>
          <a:p>
            <a:pPr eaLnBrk="1" hangingPunct="1"/>
            <a:r>
              <a:rPr lang="en-US" altLang="zh-CN" b="1" dirty="0" smtClean="0">
                <a:solidFill>
                  <a:srgbClr val="0070C0"/>
                </a:solidFill>
                <a:latin typeface="Cambria" panose="02040503050406030204" pitchFamily="18" charset="0"/>
              </a:rPr>
              <a:t>Power System State Estimation Model</a:t>
            </a:r>
            <a:endParaRPr lang="zh-CN" altLang="en-US" b="1" dirty="0" smtClean="0">
              <a:solidFill>
                <a:srgbClr val="0070C0"/>
              </a:solidFill>
              <a:latin typeface="Cambria" panose="02040503050406030204" pitchFamily="18" charset="0"/>
            </a:endParaRPr>
          </a:p>
        </p:txBody>
      </p:sp>
      <p:sp>
        <p:nvSpPr>
          <p:cNvPr id="3" name="灯片编号占位符 2"/>
          <p:cNvSpPr>
            <a:spLocks noGrp="1"/>
          </p:cNvSpPr>
          <p:nvPr>
            <p:ph type="sldNum" sz="quarter" idx="11"/>
          </p:nvPr>
        </p:nvSpPr>
        <p:spPr/>
        <p:txBody>
          <a:bodyPr/>
          <a:lstStyle/>
          <a:p>
            <a:pPr>
              <a:defRPr/>
            </a:pPr>
            <a:fld id="{A45FD141-6F48-4DB0-8ADD-A9FF19E03ACC}" type="slidenum">
              <a:rPr lang="zh-CN" altLang="en-US" smtClean="0">
                <a:solidFill>
                  <a:prstClr val="black">
                    <a:tint val="75000"/>
                  </a:prstClr>
                </a:solidFill>
              </a:rPr>
              <a:pPr>
                <a:defRPr/>
              </a:pPr>
              <a:t>58</a:t>
            </a:fld>
            <a:endParaRPr lang="zh-CN" altLang="en-US">
              <a:solidFill>
                <a:prstClr val="black">
                  <a:tint val="75000"/>
                </a:prstClr>
              </a:solidFill>
            </a:endParaRPr>
          </a:p>
        </p:txBody>
      </p:sp>
      <p:sp>
        <p:nvSpPr>
          <p:cNvPr id="6" name="文本框 5"/>
          <p:cNvSpPr txBox="1"/>
          <p:nvPr/>
        </p:nvSpPr>
        <p:spPr>
          <a:xfrm>
            <a:off x="3574195" y="3723983"/>
            <a:ext cx="792088" cy="369332"/>
          </a:xfrm>
          <a:prstGeom prst="rect">
            <a:avLst/>
          </a:prstGeom>
          <a:noFill/>
        </p:spPr>
        <p:txBody>
          <a:bodyPr wrap="square" rtlCol="0">
            <a:spAutoFit/>
          </a:bodyPr>
          <a:lstStyle/>
          <a:p>
            <a:r>
              <a:rPr lang="en-US" altLang="zh-CN" b="1" dirty="0" smtClean="0">
                <a:solidFill>
                  <a:prstClr val="black"/>
                </a:solidFill>
                <a:cs typeface="Times New Roman" panose="02020603050405020304" pitchFamily="18" charset="0"/>
              </a:rPr>
              <a:t>(1)</a:t>
            </a:r>
            <a:endParaRPr lang="zh-CN" altLang="en-US" b="1" dirty="0">
              <a:solidFill>
                <a:prstClr val="black"/>
              </a:solidFill>
              <a:cs typeface="Times New Roman" panose="02020603050405020304" pitchFamily="18" charset="0"/>
            </a:endParaRPr>
          </a:p>
        </p:txBody>
      </p:sp>
    </p:spTree>
    <p:extLst>
      <p:ext uri="{BB962C8B-B14F-4D97-AF65-F5344CB8AC3E}">
        <p14:creationId xmlns:p14="http://schemas.microsoft.com/office/powerpoint/2010/main" xmlns="" val="3184090147"/>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Bad Data Injection and Detection </a:t>
            </a:r>
            <a:endParaRPr lang="zh-CN" altLang="en-US" dirty="0"/>
          </a:p>
        </p:txBody>
      </p:sp>
      <p:sp>
        <p:nvSpPr>
          <p:cNvPr id="4" name="灯片编号占位符 3"/>
          <p:cNvSpPr>
            <a:spLocks noGrp="1"/>
          </p:cNvSpPr>
          <p:nvPr>
            <p:ph type="sldNum" sz="quarter" idx="11"/>
          </p:nvPr>
        </p:nvSpPr>
        <p:spPr/>
        <p:txBody>
          <a:bodyPr/>
          <a:lstStyle/>
          <a:p>
            <a:pPr>
              <a:defRPr/>
            </a:pPr>
            <a:fld id="{A45FD141-6F48-4DB0-8ADD-A9FF19E03ACC}" type="slidenum">
              <a:rPr lang="zh-CN" altLang="en-US" smtClean="0">
                <a:solidFill>
                  <a:prstClr val="black">
                    <a:tint val="75000"/>
                  </a:prstClr>
                </a:solidFill>
              </a:rPr>
              <a:pPr>
                <a:defRPr/>
              </a:pPr>
              <a:t>59</a:t>
            </a:fld>
            <a:endParaRPr lang="zh-CN" altLang="en-US">
              <a:solidFill>
                <a:prstClr val="black">
                  <a:tint val="75000"/>
                </a:prstClr>
              </a:solidFill>
            </a:endParaRPr>
          </a:p>
        </p:txBody>
      </p:sp>
      <p:grpSp>
        <p:nvGrpSpPr>
          <p:cNvPr id="6" name="组合 5"/>
          <p:cNvGrpSpPr/>
          <p:nvPr/>
        </p:nvGrpSpPr>
        <p:grpSpPr>
          <a:xfrm>
            <a:off x="338400" y="1124744"/>
            <a:ext cx="8426450" cy="5181600"/>
            <a:chOff x="338400" y="1124744"/>
            <a:chExt cx="8426450" cy="5181600"/>
          </a:xfrm>
        </p:grpSpPr>
        <p:grpSp>
          <p:nvGrpSpPr>
            <p:cNvPr id="5" name="组合 4"/>
            <p:cNvGrpSpPr/>
            <p:nvPr/>
          </p:nvGrpSpPr>
          <p:grpSpPr>
            <a:xfrm>
              <a:off x="338400" y="1124744"/>
              <a:ext cx="8426450" cy="5181600"/>
              <a:chOff x="338400" y="1271736"/>
              <a:chExt cx="8426450" cy="5181600"/>
            </a:xfrm>
          </p:grpSpPr>
          <p:sp>
            <p:nvSpPr>
              <p:cNvPr id="12" name="内容占位符 2"/>
              <p:cNvSpPr txBox="1">
                <a:spLocks/>
              </p:cNvSpPr>
              <p:nvPr/>
            </p:nvSpPr>
            <p:spPr bwMode="auto">
              <a:xfrm>
                <a:off x="338400" y="1271736"/>
                <a:ext cx="842645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454025" indent="-454025" eaLnBrk="0" fontAlgn="base" hangingPunct="0">
                  <a:spcBef>
                    <a:spcPts val="2000"/>
                  </a:spcBef>
                  <a:spcAft>
                    <a:spcPct val="0"/>
                  </a:spcAft>
                  <a:buClr>
                    <a:srgbClr val="A6A6A6"/>
                  </a:buClr>
                  <a:buSzPct val="90000"/>
                  <a:buFont typeface="Wingdings" pitchFamily="2" charset="2"/>
                  <a:buChar char="v"/>
                  <a:defRPr/>
                </a:pPr>
                <a:r>
                  <a:rPr lang="en-US" altLang="ko-KR" sz="2400" dirty="0" smtClean="0">
                    <a:solidFill>
                      <a:srgbClr val="262626"/>
                    </a:solidFill>
                    <a:latin typeface="Calibri" panose="020F0502020204030204" pitchFamily="34" charset="0"/>
                    <a:ea typeface="굴림" pitchFamily="34" charset="-127"/>
                    <a:cs typeface="MS PGothic" charset="0"/>
                  </a:rPr>
                  <a:t>State estimation from z</a:t>
                </a:r>
                <a:endParaRPr lang="en-US" altLang="ko-KR" sz="2400" b="1" dirty="0" smtClean="0">
                  <a:solidFill>
                    <a:srgbClr val="262626"/>
                  </a:solidFill>
                  <a:latin typeface="Calibri" panose="020F0502020204030204" pitchFamily="34" charset="0"/>
                  <a:ea typeface="굴림" pitchFamily="34" charset="-127"/>
                  <a:cs typeface="MS PGothic" charset="0"/>
                </a:endParaRPr>
              </a:p>
              <a:p>
                <a:pPr marL="454025" indent="-454025" eaLnBrk="0" fontAlgn="base" hangingPunct="0">
                  <a:spcBef>
                    <a:spcPts val="2000"/>
                  </a:spcBef>
                  <a:spcAft>
                    <a:spcPct val="0"/>
                  </a:spcAft>
                  <a:buClr>
                    <a:srgbClr val="A6A6A6"/>
                  </a:buClr>
                  <a:buSzPct val="90000"/>
                  <a:buFont typeface="Wingdings" pitchFamily="2" charset="2"/>
                  <a:buChar char="v"/>
                  <a:defRPr/>
                </a:pPr>
                <a:r>
                  <a:rPr lang="en-US" altLang="zh-CN" sz="2400" dirty="0" smtClean="0">
                    <a:solidFill>
                      <a:srgbClr val="262626"/>
                    </a:solidFill>
                    <a:latin typeface="Calibri" panose="020F0502020204030204" pitchFamily="34" charset="0"/>
                    <a:ea typeface="굴림" pitchFamily="34" charset="-127"/>
                    <a:cs typeface="MS PGothic" charset="0"/>
                  </a:rPr>
                  <a:t>Bad data detection</a:t>
                </a:r>
              </a:p>
              <a:p>
                <a:pPr marL="914400" lvl="1" indent="-457200" eaLnBrk="0" fontAlgn="base" hangingPunct="0">
                  <a:spcBef>
                    <a:spcPts val="600"/>
                  </a:spcBef>
                  <a:spcAft>
                    <a:spcPct val="0"/>
                  </a:spcAft>
                  <a:buClr>
                    <a:srgbClr val="404040"/>
                  </a:buClr>
                  <a:buSzPct val="90000"/>
                  <a:buFont typeface="Wingdings" pitchFamily="2" charset="2"/>
                  <a:buChar char="q"/>
                  <a:defRPr/>
                </a:pPr>
                <a:r>
                  <a:rPr lang="en-US" altLang="zh-CN" sz="2200" dirty="0" smtClean="0">
                    <a:solidFill>
                      <a:srgbClr val="262626"/>
                    </a:solidFill>
                    <a:latin typeface="Calibri" panose="020F0502020204030204" pitchFamily="34" charset="0"/>
                    <a:ea typeface="굴림" pitchFamily="34" charset="-127"/>
                    <a:cs typeface="MS PGothic" charset="0"/>
                  </a:rPr>
                  <a:t>Residual vector </a:t>
                </a:r>
              </a:p>
              <a:p>
                <a:pPr marL="914400" lvl="1" indent="-457200" eaLnBrk="0" fontAlgn="base" hangingPunct="0">
                  <a:spcBef>
                    <a:spcPts val="600"/>
                  </a:spcBef>
                  <a:spcAft>
                    <a:spcPct val="0"/>
                  </a:spcAft>
                  <a:buClr>
                    <a:srgbClr val="404040"/>
                  </a:buClr>
                  <a:buSzPct val="90000"/>
                  <a:buFont typeface="Wingdings" pitchFamily="2" charset="2"/>
                  <a:buChar char="q"/>
                  <a:defRPr/>
                </a:pPr>
                <a:r>
                  <a:rPr lang="en-US" altLang="zh-CN" sz="2200" dirty="0" smtClean="0">
                    <a:solidFill>
                      <a:srgbClr val="262626"/>
                    </a:solidFill>
                    <a:latin typeface="Calibri" panose="020F0502020204030204" pitchFamily="34" charset="0"/>
                    <a:ea typeface="굴림" pitchFamily="34" charset="-127"/>
                    <a:cs typeface="MS PGothic" charset="0"/>
                  </a:rPr>
                  <a:t>Without attacker</a:t>
                </a:r>
              </a:p>
              <a:p>
                <a:pPr marL="914400" lvl="1" indent="-457200" eaLnBrk="0" fontAlgn="base" hangingPunct="0">
                  <a:spcBef>
                    <a:spcPts val="600"/>
                  </a:spcBef>
                  <a:spcAft>
                    <a:spcPct val="0"/>
                  </a:spcAft>
                  <a:buClr>
                    <a:srgbClr val="404040"/>
                  </a:buClr>
                  <a:buSzPct val="90000"/>
                  <a:defRPr/>
                </a:pPr>
                <a:r>
                  <a:rPr lang="en-US" altLang="zh-CN" sz="2200" dirty="0" smtClean="0">
                    <a:solidFill>
                      <a:srgbClr val="262626"/>
                    </a:solidFill>
                    <a:latin typeface="Calibri" panose="020F0502020204030204" pitchFamily="34" charset="0"/>
                    <a:ea typeface="굴림" pitchFamily="34" charset="-127"/>
                    <a:cs typeface="MS PGothic" charset="0"/>
                  </a:rPr>
                  <a:t>	where</a:t>
                </a:r>
              </a:p>
              <a:p>
                <a:pPr marL="914400" lvl="1" indent="-457200" eaLnBrk="0" fontAlgn="base" hangingPunct="0">
                  <a:spcBef>
                    <a:spcPts val="600"/>
                  </a:spcBef>
                  <a:spcAft>
                    <a:spcPct val="0"/>
                  </a:spcAft>
                  <a:buClr>
                    <a:srgbClr val="404040"/>
                  </a:buClr>
                  <a:buSzPct val="90000"/>
                  <a:buFont typeface="Wingdings" pitchFamily="2" charset="2"/>
                  <a:buChar char="q"/>
                  <a:defRPr/>
                </a:pPr>
                <a:r>
                  <a:rPr lang="en-US" altLang="zh-CN" sz="2200" dirty="0" smtClean="0">
                    <a:solidFill>
                      <a:srgbClr val="262626"/>
                    </a:solidFill>
                    <a:latin typeface="Calibri" panose="020F0502020204030204" pitchFamily="34" charset="0"/>
                    <a:ea typeface="굴림" pitchFamily="34" charset="-127"/>
                    <a:cs typeface="MS PGothic" charset="0"/>
                  </a:rPr>
                  <a:t>Bad data detection (with threshold </a:t>
                </a:r>
                <a:r>
                  <a:rPr lang="en-US" altLang="zh-CN" sz="2200" dirty="0" smtClean="0">
                    <a:solidFill>
                      <a:srgbClr val="262626"/>
                    </a:solidFill>
                    <a:latin typeface="Calibri" panose="020F0502020204030204" pitchFamily="34" charset="0"/>
                    <a:ea typeface="굴림" pitchFamily="34" charset="-127"/>
                    <a:cs typeface="MS PGothic" charset="0"/>
                    <a:sym typeface="Symbol" pitchFamily="18" charset="2"/>
                  </a:rPr>
                  <a:t>): </a:t>
                </a:r>
                <a:endParaRPr lang="en-US" altLang="zh-CN" sz="2200" dirty="0" smtClean="0">
                  <a:solidFill>
                    <a:srgbClr val="262626"/>
                  </a:solidFill>
                  <a:latin typeface="Calibri" panose="020F0502020204030204" pitchFamily="34" charset="0"/>
                  <a:ea typeface="굴림" pitchFamily="34" charset="-127"/>
                  <a:cs typeface="MS PGothic" charset="0"/>
                </a:endParaRPr>
              </a:p>
              <a:p>
                <a:pPr marL="914400" lvl="1" indent="-457200" eaLnBrk="0" fontAlgn="base" hangingPunct="0">
                  <a:spcBef>
                    <a:spcPts val="600"/>
                  </a:spcBef>
                  <a:spcAft>
                    <a:spcPct val="0"/>
                  </a:spcAft>
                  <a:buClr>
                    <a:srgbClr val="404040"/>
                  </a:buClr>
                  <a:buSzPct val="90000"/>
                  <a:defRPr/>
                </a:pPr>
                <a:r>
                  <a:rPr lang="en-US" altLang="zh-CN" sz="2200" dirty="0" smtClean="0">
                    <a:solidFill>
                      <a:srgbClr val="262626"/>
                    </a:solidFill>
                    <a:latin typeface="Calibri" panose="020F0502020204030204" pitchFamily="34" charset="0"/>
                    <a:ea typeface="굴림" pitchFamily="34" charset="-127"/>
                    <a:cs typeface="MS PGothic" charset="0"/>
                  </a:rPr>
                  <a:t>	without attacker: 	</a:t>
                </a:r>
              </a:p>
              <a:p>
                <a:pPr marL="914400" lvl="1" indent="-457200" eaLnBrk="0" fontAlgn="base" hangingPunct="0">
                  <a:spcBef>
                    <a:spcPts val="600"/>
                  </a:spcBef>
                  <a:spcAft>
                    <a:spcPct val="0"/>
                  </a:spcAft>
                  <a:buClr>
                    <a:srgbClr val="404040"/>
                  </a:buClr>
                  <a:buSzPct val="90000"/>
                  <a:defRPr/>
                </a:pPr>
                <a:r>
                  <a:rPr lang="en-US" altLang="zh-CN" sz="2200" dirty="0" smtClean="0">
                    <a:solidFill>
                      <a:srgbClr val="262626"/>
                    </a:solidFill>
                    <a:latin typeface="Calibri" panose="020F0502020204030204" pitchFamily="34" charset="0"/>
                    <a:ea typeface="굴림" pitchFamily="34" charset="-127"/>
                    <a:cs typeface="MS PGothic" charset="0"/>
                  </a:rPr>
                  <a:t>	with attacker: otherwise</a:t>
                </a:r>
              </a:p>
              <a:p>
                <a:pPr marL="454025" indent="-454025" eaLnBrk="0" fontAlgn="base" hangingPunct="0">
                  <a:spcBef>
                    <a:spcPts val="2000"/>
                  </a:spcBef>
                  <a:spcAft>
                    <a:spcPct val="0"/>
                  </a:spcAft>
                  <a:buClr>
                    <a:srgbClr val="A6A6A6"/>
                  </a:buClr>
                  <a:buSzPct val="90000"/>
                  <a:buFont typeface="Wingdings" pitchFamily="2" charset="2"/>
                  <a:buChar char="v"/>
                  <a:defRPr/>
                </a:pPr>
                <a:r>
                  <a:rPr lang="en-US" altLang="zh-CN" sz="2400" b="1" dirty="0" smtClean="0">
                    <a:solidFill>
                      <a:srgbClr val="FF0000"/>
                    </a:solidFill>
                    <a:latin typeface="Calibri" panose="020F0502020204030204" pitchFamily="34" charset="0"/>
                    <a:ea typeface="굴림" pitchFamily="34" charset="-127"/>
                    <a:cs typeface="MS PGothic" charset="0"/>
                  </a:rPr>
                  <a:t>Stealthy (unobservable) attack: c=</a:t>
                </a:r>
                <a:r>
                  <a:rPr lang="en-US" altLang="zh-CN" sz="2400" b="1" dirty="0" err="1" smtClean="0">
                    <a:solidFill>
                      <a:srgbClr val="FF0000"/>
                    </a:solidFill>
                    <a:latin typeface="Calibri" panose="020F0502020204030204" pitchFamily="34" charset="0"/>
                    <a:ea typeface="굴림" pitchFamily="34" charset="-127"/>
                    <a:cs typeface="MS PGothic" charset="0"/>
                  </a:rPr>
                  <a:t>H</a:t>
                </a:r>
                <a:r>
                  <a:rPr lang="en-US" altLang="ko-KR" sz="2400" b="1" dirty="0" err="1" smtClean="0">
                    <a:solidFill>
                      <a:srgbClr val="FF0000"/>
                    </a:solidFill>
                    <a:latin typeface="Calibri" panose="020F0502020204030204" pitchFamily="34" charset="0"/>
                    <a:ea typeface="MS PGothic" pitchFamily="34" charset="-128"/>
                    <a:cs typeface="MS PGothic" charset="0"/>
                    <a:sym typeface="Symbol" pitchFamily="18" charset="2"/>
                  </a:rPr>
                  <a:t></a:t>
                </a:r>
                <a:r>
                  <a:rPr lang="en-US" altLang="ko-KR" sz="2400" b="1" dirty="0" err="1" smtClean="0">
                    <a:solidFill>
                      <a:srgbClr val="FF0000"/>
                    </a:solidFill>
                    <a:latin typeface="Calibri" panose="020F0502020204030204" pitchFamily="34" charset="0"/>
                    <a:ea typeface="MS PGothic" pitchFamily="34" charset="-128"/>
                    <a:cs typeface="MS PGothic" charset="0"/>
                  </a:rPr>
                  <a:t>x</a:t>
                </a:r>
                <a:endParaRPr lang="en-US" altLang="ko-KR" sz="2400" b="1" dirty="0" smtClean="0">
                  <a:solidFill>
                    <a:srgbClr val="FF0000"/>
                  </a:solidFill>
                  <a:latin typeface="Calibri" panose="020F0502020204030204" pitchFamily="34" charset="0"/>
                  <a:ea typeface="굴림" pitchFamily="34" charset="-127"/>
                  <a:cs typeface="MS PGothic" charset="0"/>
                </a:endParaRPr>
              </a:p>
              <a:p>
                <a:pPr eaLnBrk="0" fontAlgn="base" hangingPunct="0">
                  <a:spcBef>
                    <a:spcPts val="2000"/>
                  </a:spcBef>
                  <a:spcAft>
                    <a:spcPct val="0"/>
                  </a:spcAft>
                  <a:buClr>
                    <a:srgbClr val="A6A6A6"/>
                  </a:buClr>
                  <a:buSzPct val="90000"/>
                  <a:defRPr/>
                </a:pPr>
                <a:endParaRPr lang="en-US" altLang="zh-CN" sz="800" dirty="0" smtClean="0">
                  <a:solidFill>
                    <a:srgbClr val="262626"/>
                  </a:solidFill>
                  <a:latin typeface="Calibri" panose="020F0502020204030204" pitchFamily="34" charset="0"/>
                  <a:ea typeface="굴림" pitchFamily="34" charset="-127"/>
                  <a:cs typeface="MS PGothic" charset="0"/>
                </a:endParaRPr>
              </a:p>
              <a:p>
                <a:pPr marL="914400" lvl="1" indent="-457200" eaLnBrk="0" fontAlgn="base" hangingPunct="0">
                  <a:spcBef>
                    <a:spcPts val="600"/>
                  </a:spcBef>
                  <a:spcAft>
                    <a:spcPct val="0"/>
                  </a:spcAft>
                  <a:buClr>
                    <a:srgbClr val="404040"/>
                  </a:buClr>
                  <a:buSzPct val="90000"/>
                  <a:buFont typeface="Wingdings" pitchFamily="2" charset="2"/>
                  <a:buChar char="q"/>
                  <a:defRPr/>
                </a:pPr>
                <a:r>
                  <a:rPr lang="en-US" altLang="ko-KR" sz="2200" dirty="0" smtClean="0">
                    <a:solidFill>
                      <a:srgbClr val="262626"/>
                    </a:solidFill>
                    <a:latin typeface="Calibri" panose="020F0502020204030204" pitchFamily="34" charset="0"/>
                    <a:ea typeface="MS PGothic" pitchFamily="34" charset="-128"/>
                    <a:cs typeface="MS PGothic" charset="0"/>
                  </a:rPr>
                  <a:t>Hypothesis test would fail in detecting the attacker, since the control center believes that the true state is x + </a:t>
                </a:r>
                <a:r>
                  <a:rPr lang="en-US" altLang="ko-KR" sz="2200" dirty="0" smtClean="0">
                    <a:solidFill>
                      <a:srgbClr val="262626"/>
                    </a:solidFill>
                    <a:latin typeface="Calibri" panose="020F0502020204030204" pitchFamily="34" charset="0"/>
                    <a:ea typeface="MS PGothic" pitchFamily="34" charset="-128"/>
                    <a:cs typeface="MS PGothic" charset="0"/>
                    <a:sym typeface="Symbol" pitchFamily="18" charset="2"/>
                  </a:rPr>
                  <a:t></a:t>
                </a:r>
                <a:r>
                  <a:rPr lang="en-US" altLang="ko-KR" sz="2200" dirty="0" smtClean="0">
                    <a:solidFill>
                      <a:srgbClr val="262626"/>
                    </a:solidFill>
                    <a:latin typeface="Calibri" panose="020F0502020204030204" pitchFamily="34" charset="0"/>
                    <a:ea typeface="MS PGothic" pitchFamily="34" charset="-128"/>
                    <a:cs typeface="MS PGothic" charset="0"/>
                  </a:rPr>
                  <a:t>x.</a:t>
                </a:r>
              </a:p>
              <a:p>
                <a:pPr marL="914400" lvl="1" indent="-457200" eaLnBrk="0" fontAlgn="base" hangingPunct="0">
                  <a:spcBef>
                    <a:spcPts val="600"/>
                  </a:spcBef>
                  <a:spcAft>
                    <a:spcPct val="0"/>
                  </a:spcAft>
                  <a:buClr>
                    <a:srgbClr val="404040"/>
                  </a:buClr>
                  <a:buSzPct val="90000"/>
                  <a:defRPr/>
                </a:pPr>
                <a:endParaRPr lang="zh-CN" altLang="en-US" sz="2200" dirty="0" smtClean="0">
                  <a:solidFill>
                    <a:srgbClr val="262626"/>
                  </a:solidFill>
                  <a:ea typeface="宋体" pitchFamily="2" charset="-122"/>
                  <a:cs typeface="MS PGothic" charset="0"/>
                </a:endParaRPr>
              </a:p>
            </p:txBody>
          </p:sp>
          <p:graphicFrame>
            <p:nvGraphicFramePr>
              <p:cNvPr id="4098" name="Object 6"/>
              <p:cNvGraphicFramePr>
                <a:graphicFrameLocks noChangeAspect="1"/>
              </p:cNvGraphicFramePr>
              <p:nvPr/>
            </p:nvGraphicFramePr>
            <p:xfrm>
              <a:off x="4038352" y="1297614"/>
              <a:ext cx="2837904" cy="484676"/>
            </p:xfrm>
            <a:graphic>
              <a:graphicData uri="http://schemas.openxmlformats.org/presentationml/2006/ole">
                <p:oleObj spid="_x0000_s59056" name="公式" r:id="rId3" imgW="1447800" imgH="241300" progId="Equation.3">
                  <p:embed/>
                </p:oleObj>
              </a:graphicData>
            </a:graphic>
          </p:graphicFrame>
          <p:graphicFrame>
            <p:nvGraphicFramePr>
              <p:cNvPr id="4099" name="Object 6"/>
              <p:cNvGraphicFramePr>
                <a:graphicFrameLocks noChangeAspect="1"/>
              </p:cNvGraphicFramePr>
              <p:nvPr/>
            </p:nvGraphicFramePr>
            <p:xfrm>
              <a:off x="3347865" y="2403705"/>
              <a:ext cx="1213818" cy="305215"/>
            </p:xfrm>
            <a:graphic>
              <a:graphicData uri="http://schemas.openxmlformats.org/presentationml/2006/ole">
                <p:oleObj spid="_x0000_s59057" name="公式" r:id="rId4" imgW="672808" imgH="165028" progId="Equation.3">
                  <p:embed/>
                </p:oleObj>
              </a:graphicData>
            </a:graphic>
          </p:graphicFrame>
          <p:graphicFrame>
            <p:nvGraphicFramePr>
              <p:cNvPr id="4100" name="Object 6"/>
              <p:cNvGraphicFramePr>
                <a:graphicFrameLocks noChangeAspect="1"/>
              </p:cNvGraphicFramePr>
              <p:nvPr>
                <p:extLst>
                  <p:ext uri="{D42A27DB-BD31-4B8C-83A1-F6EECF244321}">
                    <p14:modId xmlns:p14="http://schemas.microsoft.com/office/powerpoint/2010/main" xmlns="" val="3097124985"/>
                  </p:ext>
                </p:extLst>
              </p:nvPr>
            </p:nvGraphicFramePr>
            <p:xfrm>
              <a:off x="3275856" y="2777902"/>
              <a:ext cx="969661" cy="361224"/>
            </p:xfrm>
            <a:graphic>
              <a:graphicData uri="http://schemas.openxmlformats.org/presentationml/2006/ole">
                <p:oleObj spid="_x0000_s59058" name="公式" r:id="rId5" imgW="558558" imgH="203112" progId="Equation.3">
                  <p:embed/>
                </p:oleObj>
              </a:graphicData>
            </a:graphic>
          </p:graphicFrame>
          <p:graphicFrame>
            <p:nvGraphicFramePr>
              <p:cNvPr id="4101" name="Object 6"/>
              <p:cNvGraphicFramePr>
                <a:graphicFrameLocks noChangeAspect="1"/>
              </p:cNvGraphicFramePr>
              <p:nvPr>
                <p:extLst>
                  <p:ext uri="{D42A27DB-BD31-4B8C-83A1-F6EECF244321}">
                    <p14:modId xmlns:p14="http://schemas.microsoft.com/office/powerpoint/2010/main" xmlns="" val="1074447334"/>
                  </p:ext>
                </p:extLst>
              </p:nvPr>
            </p:nvGraphicFramePr>
            <p:xfrm>
              <a:off x="4408521" y="2738792"/>
              <a:ext cx="2089226" cy="414392"/>
            </p:xfrm>
            <a:graphic>
              <a:graphicData uri="http://schemas.openxmlformats.org/presentationml/2006/ole">
                <p:oleObj spid="_x0000_s59059" name="公式" r:id="rId6" imgW="1181100" imgH="228600" progId="Equation.3">
                  <p:embed/>
                </p:oleObj>
              </a:graphicData>
            </a:graphic>
          </p:graphicFrame>
          <p:graphicFrame>
            <p:nvGraphicFramePr>
              <p:cNvPr id="4102" name="Object 6"/>
              <p:cNvGraphicFramePr>
                <a:graphicFrameLocks noChangeAspect="1"/>
              </p:cNvGraphicFramePr>
              <p:nvPr/>
            </p:nvGraphicFramePr>
            <p:xfrm>
              <a:off x="2126744" y="3174863"/>
              <a:ext cx="2880320" cy="445109"/>
            </p:xfrm>
            <a:graphic>
              <a:graphicData uri="http://schemas.openxmlformats.org/presentationml/2006/ole">
                <p:oleObj spid="_x0000_s59060" name="公式" r:id="rId7" imgW="1600200" imgH="241300" progId="Equation.3">
                  <p:embed/>
                </p:oleObj>
              </a:graphicData>
            </a:graphic>
          </p:graphicFrame>
          <p:graphicFrame>
            <p:nvGraphicFramePr>
              <p:cNvPr id="4104" name="Object 6"/>
              <p:cNvGraphicFramePr>
                <a:graphicFrameLocks noChangeAspect="1"/>
              </p:cNvGraphicFramePr>
              <p:nvPr>
                <p:extLst>
                  <p:ext uri="{D42A27DB-BD31-4B8C-83A1-F6EECF244321}">
                    <p14:modId xmlns:p14="http://schemas.microsoft.com/office/powerpoint/2010/main" xmlns="" val="1065657377"/>
                  </p:ext>
                </p:extLst>
              </p:nvPr>
            </p:nvGraphicFramePr>
            <p:xfrm>
              <a:off x="3266678" y="5391436"/>
              <a:ext cx="2417638" cy="466332"/>
            </p:xfrm>
            <a:graphic>
              <a:graphicData uri="http://schemas.openxmlformats.org/presentationml/2006/ole">
                <p:oleObj spid="_x0000_s59061" name="公式" r:id="rId8" imgW="1079032" imgH="203112" progId="Equation.3">
                  <p:embed/>
                </p:oleObj>
              </a:graphicData>
            </a:graphic>
          </p:graphicFrame>
        </p:grpSp>
        <p:sp>
          <p:nvSpPr>
            <p:cNvPr id="20" name="Rectangle 2"/>
            <p:cNvSpPr>
              <a:spLocks noChangeArrowheads="1"/>
            </p:cNvSpPr>
            <p:nvPr/>
          </p:nvSpPr>
          <p:spPr bwMode="auto">
            <a:xfrm>
              <a:off x="3266678" y="1771275"/>
              <a:ext cx="1784474" cy="400110"/>
            </a:xfrm>
            <a:prstGeom prst="rect">
              <a:avLst/>
            </a:prstGeom>
            <a:noFill/>
            <a:ln w="9525">
              <a:noFill/>
              <a:miter lim="800000"/>
              <a:headEnd/>
              <a:tailEnd/>
            </a:ln>
          </p:spPr>
          <p:txBody>
            <a:bodyPr wrap="square">
              <a:spAutoFit/>
            </a:bodyPr>
            <a:lstStyle/>
            <a:p>
              <a:pPr>
                <a:defRPr/>
              </a:pPr>
              <a:r>
                <a:rPr lang="en-US" altLang="zh-CN" sz="2000" b="1" kern="0" dirty="0" smtClean="0">
                  <a:solidFill>
                    <a:srgbClr val="FF0000"/>
                  </a:solidFill>
                  <a:ea typeface="굴림" pitchFamily="34" charset="-127"/>
                </a:rPr>
                <a:t>z=</a:t>
              </a:r>
              <a:r>
                <a:rPr lang="en-US" altLang="zh-CN" sz="2000" b="1" kern="0" dirty="0" err="1" smtClean="0">
                  <a:solidFill>
                    <a:srgbClr val="FF0000"/>
                  </a:solidFill>
                  <a:ea typeface="굴림" pitchFamily="34" charset="-127"/>
                </a:rPr>
                <a:t>Hx+c+e</a:t>
              </a:r>
              <a:r>
                <a:rPr lang="en-US" altLang="zh-CN" sz="2000" b="1" kern="0" dirty="0" smtClean="0">
                  <a:solidFill>
                    <a:srgbClr val="FF0000"/>
                  </a:solidFill>
                  <a:ea typeface="굴림" pitchFamily="34" charset="-127"/>
                </a:rPr>
                <a:t>,</a:t>
              </a:r>
              <a:endParaRPr lang="en-US" altLang="zh-CN" sz="2000" b="1" kern="0" dirty="0" smtClean="0">
                <a:solidFill>
                  <a:sysClr val="windowText" lastClr="000000"/>
                </a:solidFill>
              </a:endParaRPr>
            </a:p>
          </p:txBody>
        </p:sp>
      </p:grpSp>
      <p:graphicFrame>
        <p:nvGraphicFramePr>
          <p:cNvPr id="4103" name="Object 6"/>
          <p:cNvGraphicFramePr>
            <a:graphicFrameLocks noChangeAspect="1"/>
          </p:cNvGraphicFramePr>
          <p:nvPr>
            <p:extLst>
              <p:ext uri="{D42A27DB-BD31-4B8C-83A1-F6EECF244321}">
                <p14:modId xmlns:p14="http://schemas.microsoft.com/office/powerpoint/2010/main" xmlns="" val="3296677402"/>
              </p:ext>
            </p:extLst>
          </p:nvPr>
        </p:nvGraphicFramePr>
        <p:xfrm>
          <a:off x="3361311" y="3825480"/>
          <a:ext cx="1342356" cy="546249"/>
        </p:xfrm>
        <a:graphic>
          <a:graphicData uri="http://schemas.openxmlformats.org/presentationml/2006/ole">
            <p:oleObj spid="_x0000_s59062" name="公式" r:id="rId9" imgW="863225" imgH="342751" progId="Equation.3">
              <p:embed/>
            </p:oleObj>
          </a:graphicData>
        </a:graphic>
      </p:graphicFrame>
    </p:spTree>
    <p:extLst>
      <p:ext uri="{BB962C8B-B14F-4D97-AF65-F5344CB8AC3E}">
        <p14:creationId xmlns:p14="http://schemas.microsoft.com/office/powerpoint/2010/main" xmlns="" val="2113691499"/>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p:cNvSpPr>
          <p:nvPr>
            <p:ph type="title"/>
          </p:nvPr>
        </p:nvSpPr>
        <p:spPr/>
        <p:txBody>
          <a:bodyPr/>
          <a:lstStyle/>
          <a:p>
            <a:pPr eaLnBrk="1" hangingPunct="1"/>
            <a:r>
              <a:rPr lang="en-US" altLang="zh-CN" b="1" dirty="0" smtClean="0">
                <a:solidFill>
                  <a:srgbClr val="0070C0"/>
                </a:solidFill>
                <a:latin typeface="Cambria" panose="02040503050406030204" pitchFamily="18" charset="0"/>
              </a:rPr>
              <a:t>Smart Grid Domains</a:t>
            </a:r>
            <a:endParaRPr lang="zh-CN" altLang="en-US" b="1" dirty="0" smtClean="0">
              <a:solidFill>
                <a:srgbClr val="0070C0"/>
              </a:solidFill>
              <a:latin typeface="Cambria" panose="02040503050406030204" pitchFamily="18" charset="0"/>
            </a:endParaRPr>
          </a:p>
        </p:txBody>
      </p:sp>
      <p:sp>
        <p:nvSpPr>
          <p:cNvPr id="3" name="灯片编号占位符 2"/>
          <p:cNvSpPr>
            <a:spLocks noGrp="1"/>
          </p:cNvSpPr>
          <p:nvPr>
            <p:ph type="sldNum" sz="quarter" idx="11"/>
          </p:nvPr>
        </p:nvSpPr>
        <p:spPr/>
        <p:txBody>
          <a:bodyPr/>
          <a:lstStyle/>
          <a:p>
            <a:pPr>
              <a:defRPr/>
            </a:pPr>
            <a:fld id="{A45FD141-6F48-4DB0-8ADD-A9FF19E03ACC}" type="slidenum">
              <a:rPr lang="zh-CN" altLang="en-US" smtClean="0">
                <a:solidFill>
                  <a:prstClr val="black">
                    <a:tint val="75000"/>
                  </a:prstClr>
                </a:solidFill>
              </a:rPr>
              <a:pPr>
                <a:defRPr/>
              </a:pPr>
              <a:t>6</a:t>
            </a:fld>
            <a:endParaRPr lang="zh-CN" altLang="en-US">
              <a:solidFill>
                <a:prstClr val="black">
                  <a:tint val="75000"/>
                </a:prstClr>
              </a:solidFill>
            </a:endParaRPr>
          </a:p>
        </p:txBody>
      </p:sp>
      <p:sp>
        <p:nvSpPr>
          <p:cNvPr id="7" name="矩形 6"/>
          <p:cNvSpPr/>
          <p:nvPr/>
        </p:nvSpPr>
        <p:spPr>
          <a:xfrm>
            <a:off x="1896974" y="5450588"/>
            <a:ext cx="5273849" cy="400110"/>
          </a:xfrm>
          <a:prstGeom prst="rect">
            <a:avLst/>
          </a:prstGeom>
        </p:spPr>
        <p:txBody>
          <a:bodyPr wrap="square">
            <a:spAutoFit/>
          </a:bodyPr>
          <a:lstStyle/>
          <a:p>
            <a:pPr algn="ctr" fontAlgn="base">
              <a:spcBef>
                <a:spcPct val="20000"/>
              </a:spcBef>
              <a:spcAft>
                <a:spcPct val="0"/>
              </a:spcAft>
            </a:pPr>
            <a:r>
              <a:rPr lang="en-US" altLang="zh-CN" sz="2000" b="1" dirty="0" smtClean="0">
                <a:solidFill>
                  <a:prstClr val="black"/>
                </a:solidFill>
                <a:latin typeface="Cambria" panose="02040503050406030204" pitchFamily="18" charset="0"/>
              </a:rPr>
              <a:t>Table 2 Smart </a:t>
            </a:r>
            <a:r>
              <a:rPr lang="en-US" altLang="zh-CN" sz="2000" b="1" dirty="0">
                <a:solidFill>
                  <a:prstClr val="black"/>
                </a:solidFill>
                <a:latin typeface="Cambria" panose="02040503050406030204" pitchFamily="18" charset="0"/>
              </a:rPr>
              <a:t>Grid domains by the U.S. DOE</a:t>
            </a:r>
            <a:endParaRPr lang="en-US" altLang="zh-CN" sz="2000" b="1" dirty="0" smtClean="0">
              <a:solidFill>
                <a:prstClr val="black"/>
              </a:solidFill>
              <a:latin typeface="Cambria" panose="02040503050406030204" pitchFamily="18" charset="0"/>
            </a:endParaRPr>
          </a:p>
        </p:txBody>
      </p:sp>
      <p:pic>
        <p:nvPicPr>
          <p:cNvPr id="8" name="Picture 6"/>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01061" y="1877886"/>
            <a:ext cx="6065676" cy="294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988343959"/>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Jamming Attack</a:t>
            </a:r>
            <a:endParaRPr lang="zh-CN" altLang="en-US" dirty="0"/>
          </a:p>
        </p:txBody>
      </p:sp>
      <p:sp>
        <p:nvSpPr>
          <p:cNvPr id="5" name="灯片编号占位符 4"/>
          <p:cNvSpPr>
            <a:spLocks noGrp="1"/>
          </p:cNvSpPr>
          <p:nvPr>
            <p:ph type="sldNum" sz="quarter" idx="11"/>
          </p:nvPr>
        </p:nvSpPr>
        <p:spPr/>
        <p:txBody>
          <a:bodyPr/>
          <a:lstStyle/>
          <a:p>
            <a:pPr>
              <a:defRPr/>
            </a:pPr>
            <a:fld id="{A45FD141-6F48-4DB0-8ADD-A9FF19E03ACC}" type="slidenum">
              <a:rPr lang="zh-CN" altLang="en-US" smtClean="0">
                <a:solidFill>
                  <a:prstClr val="black">
                    <a:tint val="75000"/>
                  </a:prstClr>
                </a:solidFill>
              </a:rPr>
              <a:pPr>
                <a:defRPr/>
              </a:pPr>
              <a:t>60</a:t>
            </a:fld>
            <a:endParaRPr lang="zh-CN" altLang="en-US">
              <a:solidFill>
                <a:prstClr val="black">
                  <a:tint val="75000"/>
                </a:prstClr>
              </a:solidFill>
            </a:endParaRPr>
          </a:p>
        </p:txBody>
      </p:sp>
      <p:sp>
        <p:nvSpPr>
          <p:cNvPr id="3" name="矩形 2"/>
          <p:cNvSpPr/>
          <p:nvPr/>
        </p:nvSpPr>
        <p:spPr>
          <a:xfrm>
            <a:off x="338400" y="1260000"/>
            <a:ext cx="8064896" cy="3130088"/>
          </a:xfrm>
          <a:prstGeom prst="rect">
            <a:avLst/>
          </a:prstGeom>
        </p:spPr>
        <p:txBody>
          <a:bodyPr wrap="square">
            <a:spAutoFit/>
          </a:bodyPr>
          <a:lstStyle/>
          <a:p>
            <a:pPr marL="457200" indent="-457200">
              <a:spcAft>
                <a:spcPts val="600"/>
              </a:spcAft>
              <a:buFont typeface="Arial" panose="020B0604020202020204" pitchFamily="34" charset="0"/>
              <a:buChar char="•"/>
            </a:pPr>
            <a:r>
              <a:rPr lang="en-US" altLang="zh-CN" sz="2400" dirty="0">
                <a:solidFill>
                  <a:prstClr val="black"/>
                </a:solidFill>
                <a:latin typeface="Calibri" panose="020F0502020204030204" pitchFamily="34" charset="0"/>
              </a:rPr>
              <a:t>A</a:t>
            </a:r>
            <a:r>
              <a:rPr lang="en-US" altLang="zh-CN" sz="2400" dirty="0" smtClean="0">
                <a:solidFill>
                  <a:prstClr val="black"/>
                </a:solidFill>
                <a:latin typeface="Calibri" panose="020F0502020204030204" pitchFamily="34" charset="0"/>
              </a:rPr>
              <a:t>ssume that a jammer sends jamming signals to affect the reception of the signal from the remote sensor. </a:t>
            </a:r>
          </a:p>
          <a:p>
            <a:pPr marL="457200" indent="-457200">
              <a:spcAft>
                <a:spcPts val="600"/>
              </a:spcAft>
              <a:buFont typeface="Arial" panose="020B0604020202020204" pitchFamily="34" charset="0"/>
              <a:buChar char="•"/>
            </a:pPr>
            <a:r>
              <a:rPr lang="en-US" altLang="zh-CN" sz="2400" dirty="0">
                <a:solidFill>
                  <a:prstClr val="black"/>
                </a:solidFill>
                <a:latin typeface="Calibri" panose="020F0502020204030204" pitchFamily="34" charset="0"/>
              </a:rPr>
              <a:t>O</a:t>
            </a:r>
            <a:r>
              <a:rPr lang="en-US" altLang="zh-CN" sz="2400" dirty="0" smtClean="0">
                <a:solidFill>
                  <a:prstClr val="black"/>
                </a:solidFill>
                <a:latin typeface="Calibri" panose="020F0502020204030204" pitchFamily="34" charset="0"/>
              </a:rPr>
              <a:t>nce jammed, the data </a:t>
            </a:r>
            <a:r>
              <a:rPr lang="en-US" altLang="zh-CN" sz="2400" dirty="0">
                <a:solidFill>
                  <a:prstClr val="black"/>
                </a:solidFill>
                <a:latin typeface="Calibri" panose="020F0502020204030204" pitchFamily="34" charset="0"/>
              </a:rPr>
              <a:t>in </a:t>
            </a:r>
            <a:r>
              <a:rPr lang="en-US" altLang="zh-CN" sz="2400" dirty="0" smtClean="0">
                <a:solidFill>
                  <a:prstClr val="black"/>
                </a:solidFill>
                <a:latin typeface="Calibri" panose="020F0502020204030204" pitchFamily="34" charset="0"/>
              </a:rPr>
              <a:t>the channel will be lost transmitted. </a:t>
            </a:r>
          </a:p>
          <a:p>
            <a:pPr marL="457200" indent="-457200">
              <a:spcAft>
                <a:spcPts val="600"/>
              </a:spcAft>
              <a:buFont typeface="Arial" panose="020B0604020202020204" pitchFamily="34" charset="0"/>
              <a:buChar char="•"/>
            </a:pPr>
            <a:r>
              <a:rPr lang="en-US" altLang="zh-CN" sz="2400" dirty="0" smtClean="0">
                <a:solidFill>
                  <a:prstClr val="black"/>
                </a:solidFill>
                <a:latin typeface="Calibri" panose="020F0502020204030204" pitchFamily="34" charset="0"/>
              </a:rPr>
              <a:t>Once the signal is lost, the control center will use the default value of this dimension.</a:t>
            </a:r>
          </a:p>
          <a:p>
            <a:pPr marL="342900" indent="-342900" fontAlgn="base">
              <a:spcBef>
                <a:spcPct val="20000"/>
              </a:spcBef>
              <a:spcAft>
                <a:spcPct val="0"/>
              </a:spcAft>
              <a:buFont typeface="Arial" charset="0"/>
              <a:buChar char="•"/>
            </a:pPr>
            <a:endParaRPr lang="en-US" altLang="zh-CN" sz="3200" dirty="0" smtClean="0">
              <a:solidFill>
                <a:prstClr val="black"/>
              </a:solidFill>
            </a:endParaRPr>
          </a:p>
        </p:txBody>
      </p:sp>
      <p:graphicFrame>
        <p:nvGraphicFramePr>
          <p:cNvPr id="6146" name="Object 2"/>
          <p:cNvGraphicFramePr>
            <a:graphicFrameLocks noChangeAspect="1"/>
          </p:cNvGraphicFramePr>
          <p:nvPr>
            <p:extLst>
              <p:ext uri="{D42A27DB-BD31-4B8C-83A1-F6EECF244321}">
                <p14:modId xmlns:p14="http://schemas.microsoft.com/office/powerpoint/2010/main" xmlns="" val="3330127319"/>
              </p:ext>
            </p:extLst>
          </p:nvPr>
        </p:nvGraphicFramePr>
        <p:xfrm>
          <a:off x="3071650" y="3824695"/>
          <a:ext cx="2924498" cy="565393"/>
        </p:xfrm>
        <a:graphic>
          <a:graphicData uri="http://schemas.openxmlformats.org/presentationml/2006/ole">
            <p:oleObj spid="_x0000_s53362" name="公式" r:id="rId3" imgW="1345616" imgH="253890" progId="Equation.3">
              <p:embed/>
            </p:oleObj>
          </a:graphicData>
        </a:graphic>
      </p:graphicFrame>
    </p:spTree>
    <p:extLst>
      <p:ext uri="{BB962C8B-B14F-4D97-AF65-F5344CB8AC3E}">
        <p14:creationId xmlns:p14="http://schemas.microsoft.com/office/powerpoint/2010/main" xmlns="" val="3522745654"/>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a:spLocks/>
          </p:cNvSpPr>
          <p:nvPr/>
        </p:nvSpPr>
        <p:spPr bwMode="auto">
          <a:xfrm>
            <a:off x="381000" y="333375"/>
            <a:ext cx="8305800" cy="581025"/>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ctr" rtl="0" eaLnBrk="0" fontAlgn="base" hangingPunct="0">
              <a:lnSpc>
                <a:spcPct val="85000"/>
              </a:lnSpc>
              <a:spcBef>
                <a:spcPct val="0"/>
              </a:spcBef>
              <a:spcAft>
                <a:spcPct val="0"/>
              </a:spcAft>
              <a:defRPr sz="3200" b="1" i="1">
                <a:solidFill>
                  <a:srgbClr val="0070C0"/>
                </a:solidFill>
                <a:effectLst>
                  <a:outerShdw blurRad="38100" dist="38100" dir="2700000" algn="tl">
                    <a:srgbClr val="C0C0C0"/>
                  </a:outerShdw>
                </a:effectLst>
                <a:latin typeface="Cambria" panose="02040503050406030204" pitchFamily="18" charset="0"/>
                <a:ea typeface="ＭＳ Ｐゴシック" charset="0"/>
                <a:cs typeface="Cambria" panose="02040503050406030204" pitchFamily="18" charset="0"/>
              </a:defRPr>
            </a:lvl1pPr>
            <a:lvl2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2pPr>
            <a:lvl3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3pPr>
            <a:lvl4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4pPr>
            <a:lvl5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5pPr>
            <a:lvl6pPr marL="4572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6pPr>
            <a:lvl7pPr marL="9144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7pPr>
            <a:lvl8pPr marL="13716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8pPr>
            <a:lvl9pPr marL="18288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9pPr>
          </a:lstStyle>
          <a:p>
            <a:pPr eaLnBrk="1" hangingPunct="1"/>
            <a:r>
              <a:rPr lang="en-US" altLang="zh-CN" dirty="0">
                <a:effectLst>
                  <a:outerShdw blurRad="38100" dist="38100" dir="2700000" algn="tl">
                    <a:srgbClr val="DDDDDD"/>
                  </a:outerShdw>
                </a:effectLst>
                <a:ea typeface="宋体" charset="0"/>
                <a:cs typeface="宋体" charset="0"/>
              </a:rPr>
              <a:t>Overview</a:t>
            </a:r>
            <a:endParaRPr lang="zh-CN" altLang="en-US" kern="0" dirty="0" smtClean="0"/>
          </a:p>
        </p:txBody>
      </p:sp>
      <p:sp>
        <p:nvSpPr>
          <p:cNvPr id="67586" name="内容占位符 2"/>
          <p:cNvSpPr>
            <a:spLocks noGrp="1"/>
          </p:cNvSpPr>
          <p:nvPr>
            <p:ph idx="4294967295"/>
          </p:nvPr>
        </p:nvSpPr>
        <p:spPr>
          <a:xfrm>
            <a:off x="336550" y="1260000"/>
            <a:ext cx="8350250" cy="5181600"/>
          </a:xfrm>
        </p:spPr>
        <p:txBody>
          <a:bodyPr/>
          <a:lstStyle/>
          <a:p>
            <a:r>
              <a:rPr lang="en-US" altLang="zh-CN" b="1" dirty="0">
                <a:solidFill>
                  <a:schemeClr val="tx2"/>
                </a:solidFill>
                <a:latin typeface="Cambria" panose="02040503050406030204" pitchFamily="18" charset="0"/>
                <a:ea typeface="宋体" charset="0"/>
                <a:cs typeface="宋体" charset="0"/>
              </a:rPr>
              <a:t>Power System State Estimation Model</a:t>
            </a:r>
          </a:p>
          <a:p>
            <a:pPr lvl="1"/>
            <a:r>
              <a:rPr lang="en-US" altLang="zh-CN" sz="2400" b="1" dirty="0">
                <a:solidFill>
                  <a:schemeClr val="tx2"/>
                </a:solidFill>
                <a:latin typeface="Cambria" panose="02040503050406030204" pitchFamily="18" charset="0"/>
                <a:ea typeface="宋体" charset="0"/>
                <a:cs typeface="宋体" charset="0"/>
              </a:rPr>
              <a:t>Bad Data Injection</a:t>
            </a:r>
          </a:p>
          <a:p>
            <a:r>
              <a:rPr lang="en-US" altLang="zh-CN" b="1" dirty="0">
                <a:solidFill>
                  <a:srgbClr val="FF0000"/>
                </a:solidFill>
                <a:latin typeface="Cambria" panose="02040503050406030204" pitchFamily="18" charset="0"/>
                <a:ea typeface="宋体" charset="0"/>
                <a:cs typeface="宋体" charset="0"/>
              </a:rPr>
              <a:t>Defender Mechanism </a:t>
            </a:r>
          </a:p>
          <a:p>
            <a:pPr lvl="1"/>
            <a:r>
              <a:rPr lang="en-US" altLang="zh-CN" sz="2400" b="1" dirty="0">
                <a:solidFill>
                  <a:srgbClr val="FF0000"/>
                </a:solidFill>
                <a:latin typeface="Cambria" panose="02040503050406030204" pitchFamily="18" charset="0"/>
                <a:ea typeface="宋体" charset="0"/>
                <a:cs typeface="宋体" charset="0"/>
              </a:rPr>
              <a:t>Quickest Detection</a:t>
            </a:r>
          </a:p>
          <a:p>
            <a:r>
              <a:rPr lang="en-US" altLang="zh-CN" b="1" dirty="0">
                <a:solidFill>
                  <a:schemeClr val="tx2"/>
                </a:solidFill>
                <a:latin typeface="Cambria" panose="02040503050406030204" pitchFamily="18" charset="0"/>
                <a:ea typeface="宋体" charset="0"/>
                <a:cs typeface="宋体" charset="0"/>
              </a:rPr>
              <a:t>Attacker Learning Scheme</a:t>
            </a:r>
          </a:p>
          <a:p>
            <a:pPr lvl="1"/>
            <a:r>
              <a:rPr lang="en-US" altLang="zh-CN" sz="2400" b="1" dirty="0">
                <a:solidFill>
                  <a:schemeClr val="tx2"/>
                </a:solidFill>
                <a:latin typeface="Cambria" panose="02040503050406030204" pitchFamily="18" charset="0"/>
                <a:ea typeface="宋体" charset="0"/>
                <a:cs typeface="宋体" charset="0"/>
              </a:rPr>
              <a:t>Independent Component Analysis</a:t>
            </a:r>
          </a:p>
          <a:p>
            <a:r>
              <a:rPr lang="en-US" altLang="zh-CN" b="1" dirty="0">
                <a:solidFill>
                  <a:schemeClr val="tx2"/>
                </a:solidFill>
                <a:latin typeface="Cambria" panose="02040503050406030204" pitchFamily="18" charset="0"/>
                <a:ea typeface="宋体" charset="0"/>
                <a:cs typeface="宋体" charset="0"/>
              </a:rPr>
              <a:t>Electrical Market</a:t>
            </a:r>
          </a:p>
          <a:p>
            <a:r>
              <a:rPr lang="en-US" altLang="zh-CN" b="1" dirty="0">
                <a:solidFill>
                  <a:schemeClr val="tx2"/>
                </a:solidFill>
                <a:latin typeface="Cambria" panose="02040503050406030204" pitchFamily="18" charset="0"/>
                <a:ea typeface="宋体" charset="0"/>
                <a:cs typeface="宋体" charset="0"/>
              </a:rPr>
              <a:t>Game Theory Approach</a:t>
            </a:r>
          </a:p>
        </p:txBody>
      </p:sp>
      <p:sp>
        <p:nvSpPr>
          <p:cNvPr id="2" name="灯片编号占位符 1"/>
          <p:cNvSpPr>
            <a:spLocks noGrp="1"/>
          </p:cNvSpPr>
          <p:nvPr>
            <p:ph type="sldNum" sz="quarter" idx="11"/>
          </p:nvPr>
        </p:nvSpPr>
        <p:spPr/>
        <p:txBody>
          <a:bodyPr/>
          <a:lstStyle/>
          <a:p>
            <a:pPr>
              <a:defRPr/>
            </a:pPr>
            <a:r>
              <a:rPr lang="en-US" smtClean="0">
                <a:solidFill>
                  <a:srgbClr val="000000"/>
                </a:solidFill>
              </a:rPr>
              <a:t>[</a:t>
            </a:r>
            <a:fld id="{76C16D65-260D-406F-A2BF-AB769FEB7B8A}" type="slidenum">
              <a:rPr lang="en-US" smtClean="0">
                <a:solidFill>
                  <a:srgbClr val="000000"/>
                </a:solidFill>
              </a:rPr>
              <a:pPr>
                <a:defRPr/>
              </a:pPr>
              <a:t>61</a:t>
            </a:fld>
            <a:r>
              <a:rPr lang="en-US" smtClean="0">
                <a:solidFill>
                  <a:srgbClr val="000000"/>
                </a:solidFill>
              </a:rPr>
              <a:t>]</a:t>
            </a:r>
            <a:endParaRPr lang="en-US" dirty="0">
              <a:solidFill>
                <a:srgbClr val="000000"/>
              </a:solidFill>
            </a:endParaRPr>
          </a:p>
        </p:txBody>
      </p:sp>
    </p:spTree>
    <p:extLst>
      <p:ext uri="{BB962C8B-B14F-4D97-AF65-F5344CB8AC3E}">
        <p14:creationId xmlns:p14="http://schemas.microsoft.com/office/powerpoint/2010/main" xmlns="" val="1291660041"/>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a:spLocks/>
          </p:cNvSpPr>
          <p:nvPr/>
        </p:nvSpPr>
        <p:spPr bwMode="auto">
          <a:xfrm>
            <a:off x="381000" y="333375"/>
            <a:ext cx="8305800" cy="581025"/>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ctr" rtl="0" eaLnBrk="0" fontAlgn="base" hangingPunct="0">
              <a:lnSpc>
                <a:spcPct val="85000"/>
              </a:lnSpc>
              <a:spcBef>
                <a:spcPct val="0"/>
              </a:spcBef>
              <a:spcAft>
                <a:spcPct val="0"/>
              </a:spcAft>
              <a:defRPr sz="3200" b="1" i="1">
                <a:solidFill>
                  <a:srgbClr val="0070C0"/>
                </a:solidFill>
                <a:effectLst>
                  <a:outerShdw blurRad="38100" dist="38100" dir="2700000" algn="tl">
                    <a:srgbClr val="C0C0C0"/>
                  </a:outerShdw>
                </a:effectLst>
                <a:latin typeface="Cambria" panose="02040503050406030204" pitchFamily="18" charset="0"/>
                <a:ea typeface="ＭＳ Ｐゴシック" charset="0"/>
                <a:cs typeface="Cambria" panose="02040503050406030204" pitchFamily="18" charset="0"/>
              </a:defRPr>
            </a:lvl1pPr>
            <a:lvl2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2pPr>
            <a:lvl3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3pPr>
            <a:lvl4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4pPr>
            <a:lvl5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5pPr>
            <a:lvl6pPr marL="4572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6pPr>
            <a:lvl7pPr marL="9144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7pPr>
            <a:lvl8pPr marL="13716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8pPr>
            <a:lvl9pPr marL="18288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9pPr>
          </a:lstStyle>
          <a:p>
            <a:pPr eaLnBrk="1" hangingPunct="1"/>
            <a:r>
              <a:rPr lang="en-US" altLang="ko-KR" dirty="0">
                <a:effectLst>
                  <a:outerShdw blurRad="38100" dist="38100" dir="2700000" algn="tl">
                    <a:srgbClr val="DDDDDD"/>
                  </a:outerShdw>
                </a:effectLst>
                <a:ea typeface="宋体" charset="0"/>
                <a:cs typeface="宋体" charset="0"/>
              </a:rPr>
              <a:t>Basics of Quickest Detection (QD)</a:t>
            </a:r>
            <a:endParaRPr lang="zh-CN" altLang="en-US" kern="0" dirty="0" smtClean="0"/>
          </a:p>
        </p:txBody>
      </p:sp>
      <p:sp>
        <p:nvSpPr>
          <p:cNvPr id="75778" name="Content Placeholder 2"/>
          <p:cNvSpPr>
            <a:spLocks noGrp="1"/>
          </p:cNvSpPr>
          <p:nvPr>
            <p:ph idx="4294967295"/>
          </p:nvPr>
        </p:nvSpPr>
        <p:spPr>
          <a:xfrm>
            <a:off x="336550" y="1260000"/>
            <a:ext cx="8350250" cy="5181600"/>
          </a:xfrm>
        </p:spPr>
        <p:txBody>
          <a:bodyPr/>
          <a:lstStyle/>
          <a:p>
            <a:pPr marL="342900" lvl="1" indent="-342900">
              <a:lnSpc>
                <a:spcPct val="95000"/>
              </a:lnSpc>
              <a:spcBef>
                <a:spcPct val="25000"/>
              </a:spcBef>
              <a:spcAft>
                <a:spcPct val="15000"/>
              </a:spcAft>
              <a:buSzPct val="75000"/>
              <a:buFont typeface="Wingdings" charset="0"/>
              <a:buChar char="l"/>
            </a:pPr>
            <a:r>
              <a:rPr lang="en-US" altLang="ko-KR" sz="2400" b="1" dirty="0">
                <a:latin typeface="Calibri" panose="020F0502020204030204" pitchFamily="34" charset="0"/>
                <a:ea typeface="굴림" charset="0"/>
                <a:cs typeface="굴림" charset="0"/>
              </a:rPr>
              <a:t>Detect distribution changes of a sequence of observations </a:t>
            </a:r>
          </a:p>
          <a:p>
            <a:pPr marL="685800" lvl="2" indent="-342900">
              <a:lnSpc>
                <a:spcPct val="95000"/>
              </a:lnSpc>
              <a:spcBef>
                <a:spcPct val="25000"/>
              </a:spcBef>
              <a:spcAft>
                <a:spcPct val="15000"/>
              </a:spcAft>
              <a:buSzPct val="75000"/>
              <a:buFont typeface="Wingdings" charset="0"/>
              <a:buChar char="l"/>
            </a:pPr>
            <a:r>
              <a:rPr lang="en-US" altLang="ko-KR" dirty="0">
                <a:latin typeface="Calibri" panose="020F0502020204030204" pitchFamily="34" charset="0"/>
                <a:ea typeface="굴림" charset="0"/>
                <a:cs typeface="굴림" charset="0"/>
              </a:rPr>
              <a:t>as quick as possible </a:t>
            </a:r>
          </a:p>
          <a:p>
            <a:pPr marL="685800" lvl="2" indent="-342900">
              <a:lnSpc>
                <a:spcPct val="95000"/>
              </a:lnSpc>
              <a:spcBef>
                <a:spcPct val="25000"/>
              </a:spcBef>
              <a:spcAft>
                <a:spcPct val="15000"/>
              </a:spcAft>
              <a:buSzPct val="75000"/>
              <a:buFont typeface="Wingdings" charset="0"/>
              <a:buChar char="l"/>
            </a:pPr>
            <a:r>
              <a:rPr lang="en-US" altLang="ko-KR" dirty="0">
                <a:latin typeface="Calibri" panose="020F0502020204030204" pitchFamily="34" charset="0"/>
                <a:ea typeface="굴림" charset="0"/>
                <a:cs typeface="굴림" charset="0"/>
              </a:rPr>
              <a:t>with the constraint of false alarm or detection probability.</a:t>
            </a:r>
          </a:p>
          <a:p>
            <a:pPr marL="342900" lvl="1" indent="-342900">
              <a:buFontTx/>
              <a:buNone/>
            </a:pPr>
            <a:r>
              <a:rPr lang="en-US" altLang="ko-KR" dirty="0">
                <a:latin typeface="Calibri" panose="020F0502020204030204" pitchFamily="34" charset="0"/>
                <a:ea typeface="굴림" charset="0"/>
                <a:cs typeface="굴림" charset="0"/>
              </a:rPr>
              <a:t>		      min [processing time]</a:t>
            </a:r>
          </a:p>
          <a:p>
            <a:pPr>
              <a:buFont typeface="Wingdings" charset="0"/>
              <a:buNone/>
            </a:pPr>
            <a:r>
              <a:rPr lang="en-US" altLang="ko-KR" dirty="0">
                <a:latin typeface="Calibri" panose="020F0502020204030204" pitchFamily="34" charset="0"/>
                <a:ea typeface="굴림" charset="0"/>
                <a:cs typeface="굴림" charset="0"/>
              </a:rPr>
              <a:t>     	</a:t>
            </a:r>
            <a:r>
              <a:rPr lang="en-US" altLang="ko-KR" dirty="0" err="1">
                <a:latin typeface="Calibri" panose="020F0502020204030204" pitchFamily="34" charset="0"/>
                <a:ea typeface="굴림" charset="0"/>
                <a:cs typeface="굴림" charset="0"/>
              </a:rPr>
              <a:t>s.t.</a:t>
            </a:r>
            <a:r>
              <a:rPr lang="en-US" altLang="ko-KR" dirty="0">
                <a:latin typeface="Calibri" panose="020F0502020204030204" pitchFamily="34" charset="0"/>
                <a:ea typeface="굴림" charset="0"/>
                <a:cs typeface="굴림" charset="0"/>
              </a:rPr>
              <a:t>  </a:t>
            </a:r>
            <a:r>
              <a:rPr lang="en-US" altLang="ko-KR" dirty="0" err="1">
                <a:latin typeface="Calibri" panose="020F0502020204030204" pitchFamily="34" charset="0"/>
                <a:ea typeface="굴림" charset="0"/>
                <a:cs typeface="굴림" charset="0"/>
              </a:rPr>
              <a:t>Prob</a:t>
            </a:r>
            <a:r>
              <a:rPr lang="en-US" altLang="ko-KR" dirty="0">
                <a:latin typeface="Calibri" panose="020F0502020204030204" pitchFamily="34" charset="0"/>
                <a:ea typeface="굴림" charset="0"/>
                <a:cs typeface="굴림" charset="0"/>
              </a:rPr>
              <a:t>(true ≠ estimated) &lt; ŋ</a:t>
            </a:r>
          </a:p>
          <a:p>
            <a:pPr marL="342900" lvl="1" indent="-342900">
              <a:lnSpc>
                <a:spcPct val="80000"/>
              </a:lnSpc>
              <a:spcBef>
                <a:spcPct val="25000"/>
              </a:spcBef>
              <a:spcAft>
                <a:spcPct val="15000"/>
              </a:spcAft>
              <a:buSzPct val="75000"/>
              <a:buFont typeface="Wingdings" charset="0"/>
              <a:buChar char="l"/>
            </a:pPr>
            <a:r>
              <a:rPr lang="en-US" altLang="ko-KR" sz="2400" b="1" dirty="0">
                <a:latin typeface="Calibri" panose="020F0502020204030204" pitchFamily="34" charset="0"/>
                <a:ea typeface="굴림" charset="0"/>
                <a:cs typeface="굴림" charset="0"/>
              </a:rPr>
              <a:t>Classification</a:t>
            </a:r>
          </a:p>
          <a:p>
            <a:pPr marL="685800" lvl="2" indent="-342900">
              <a:lnSpc>
                <a:spcPct val="80000"/>
              </a:lnSpc>
              <a:spcBef>
                <a:spcPct val="25000"/>
              </a:spcBef>
              <a:spcAft>
                <a:spcPct val="15000"/>
              </a:spcAft>
              <a:buSzPct val="75000"/>
              <a:buFont typeface="Arial" charset="0"/>
              <a:buAutoNum type="arabicPeriod"/>
            </a:pPr>
            <a:r>
              <a:rPr lang="en-US" altLang="ko-KR" sz="2400" b="1" dirty="0">
                <a:latin typeface="Calibri" panose="020F0502020204030204" pitchFamily="34" charset="0"/>
                <a:ea typeface="굴림" charset="0"/>
                <a:cs typeface="굴림" charset="0"/>
              </a:rPr>
              <a:t>Bayesian framework:</a:t>
            </a:r>
          </a:p>
          <a:p>
            <a:pPr marL="800100" lvl="3" indent="0">
              <a:lnSpc>
                <a:spcPct val="80000"/>
              </a:lnSpc>
              <a:spcBef>
                <a:spcPct val="25000"/>
              </a:spcBef>
              <a:spcAft>
                <a:spcPct val="15000"/>
              </a:spcAft>
              <a:buSzPct val="75000"/>
            </a:pPr>
            <a:r>
              <a:rPr lang="en-US" altLang="ko-KR" sz="2200" dirty="0" smtClean="0">
                <a:latin typeface="Calibri" panose="020F0502020204030204" pitchFamily="34" charset="0"/>
                <a:ea typeface="굴림" charset="0"/>
                <a:cs typeface="굴림" charset="0"/>
              </a:rPr>
              <a:t> known prior information on probability</a:t>
            </a:r>
          </a:p>
          <a:p>
            <a:pPr marL="800100" lvl="3" indent="0">
              <a:lnSpc>
                <a:spcPct val="80000"/>
              </a:lnSpc>
              <a:spcBef>
                <a:spcPct val="25000"/>
              </a:spcBef>
              <a:spcAft>
                <a:spcPct val="15000"/>
              </a:spcAft>
              <a:buSzPct val="75000"/>
            </a:pPr>
            <a:r>
              <a:rPr lang="en-US" altLang="ko-KR" sz="2200" dirty="0" smtClean="0">
                <a:latin typeface="Calibri" panose="020F0502020204030204" pitchFamily="34" charset="0"/>
                <a:ea typeface="굴림" charset="0"/>
                <a:cs typeface="굴림" charset="0"/>
              </a:rPr>
              <a:t> SPRT (e.g. quality control, drug test,  )</a:t>
            </a:r>
          </a:p>
          <a:p>
            <a:pPr marL="685800" lvl="2" indent="-342900">
              <a:lnSpc>
                <a:spcPct val="80000"/>
              </a:lnSpc>
              <a:spcBef>
                <a:spcPct val="25000"/>
              </a:spcBef>
              <a:spcAft>
                <a:spcPct val="15000"/>
              </a:spcAft>
              <a:buSzPct val="75000"/>
              <a:buFont typeface="Arial" charset="0"/>
              <a:buAutoNum type="arabicPeriod"/>
            </a:pPr>
            <a:r>
              <a:rPr lang="en-US" altLang="ko-KR" sz="2400" b="1" dirty="0" smtClean="0">
                <a:latin typeface="Calibri" panose="020F0502020204030204" pitchFamily="34" charset="0"/>
                <a:ea typeface="굴림" charset="0"/>
                <a:cs typeface="굴림" charset="0"/>
              </a:rPr>
              <a:t>N</a:t>
            </a:r>
            <a:r>
              <a:rPr lang="en-GB" altLang="ko-KR" sz="2400" b="1" dirty="0" smtClean="0">
                <a:latin typeface="Calibri" panose="020F0502020204030204" pitchFamily="34" charset="0"/>
                <a:ea typeface="굴림" charset="0"/>
                <a:cs typeface="굴림" charset="0"/>
              </a:rPr>
              <a:t>on-Bayesian framework:</a:t>
            </a:r>
          </a:p>
          <a:p>
            <a:pPr marL="800100" lvl="3" indent="0">
              <a:lnSpc>
                <a:spcPct val="80000"/>
              </a:lnSpc>
              <a:spcBef>
                <a:spcPct val="25000"/>
              </a:spcBef>
              <a:spcAft>
                <a:spcPct val="15000"/>
              </a:spcAft>
              <a:buSzPct val="75000"/>
            </a:pPr>
            <a:r>
              <a:rPr lang="en-GB" altLang="ko-KR" sz="2200" dirty="0" smtClean="0">
                <a:latin typeface="Calibri" panose="020F0502020204030204" pitchFamily="34" charset="0"/>
                <a:ea typeface="굴림" charset="0"/>
                <a:cs typeface="굴림" charset="0"/>
              </a:rPr>
              <a:t> </a:t>
            </a:r>
            <a:r>
              <a:rPr lang="en-GB" altLang="ko-KR" sz="2200" dirty="0">
                <a:latin typeface="Calibri" panose="020F0502020204030204" pitchFamily="34" charset="0"/>
                <a:ea typeface="굴림" charset="0"/>
                <a:cs typeface="굴림" charset="0"/>
              </a:rPr>
              <a:t>unknown distribution and no prior</a:t>
            </a:r>
            <a:endParaRPr lang="en-US" altLang="ko-KR" sz="2200" dirty="0">
              <a:latin typeface="Calibri" panose="020F0502020204030204" pitchFamily="34" charset="0"/>
              <a:ea typeface="굴림" charset="0"/>
              <a:cs typeface="굴림" charset="0"/>
            </a:endParaRPr>
          </a:p>
          <a:p>
            <a:pPr marL="800100" lvl="3" indent="0">
              <a:lnSpc>
                <a:spcPct val="80000"/>
              </a:lnSpc>
              <a:spcBef>
                <a:spcPct val="25000"/>
              </a:spcBef>
              <a:spcAft>
                <a:spcPct val="15000"/>
              </a:spcAft>
              <a:buSzPct val="75000"/>
            </a:pPr>
            <a:r>
              <a:rPr lang="en-US" altLang="ko-KR" sz="2200" dirty="0">
                <a:latin typeface="Calibri" panose="020F0502020204030204" pitchFamily="34" charset="0"/>
                <a:ea typeface="굴림" charset="0"/>
                <a:cs typeface="굴림" charset="0"/>
              </a:rPr>
              <a:t> </a:t>
            </a:r>
            <a:r>
              <a:rPr lang="en-US" altLang="ko-KR" sz="2200" dirty="0">
                <a:solidFill>
                  <a:srgbClr val="FF0000"/>
                </a:solidFill>
                <a:latin typeface="Calibri" panose="020F0502020204030204" pitchFamily="34" charset="0"/>
                <a:ea typeface="굴림" charset="0"/>
                <a:cs typeface="굴림" charset="0"/>
              </a:rPr>
              <a:t>CUSUM</a:t>
            </a:r>
            <a:r>
              <a:rPr lang="en-US" altLang="ko-KR" sz="2200" dirty="0">
                <a:latin typeface="Calibri" panose="020F0502020204030204" pitchFamily="34" charset="0"/>
                <a:ea typeface="굴림" charset="0"/>
                <a:cs typeface="굴림" charset="0"/>
              </a:rPr>
              <a:t>  </a:t>
            </a:r>
            <a:r>
              <a:rPr lang="en-GB" altLang="ko-KR" sz="2200" dirty="0">
                <a:latin typeface="Calibri" panose="020F0502020204030204" pitchFamily="34" charset="0"/>
                <a:ea typeface="굴림" charset="0"/>
                <a:cs typeface="굴림" charset="0"/>
              </a:rPr>
              <a:t>(e.g. spectrum sensing, abnormal detection )</a:t>
            </a:r>
          </a:p>
          <a:p>
            <a:pPr>
              <a:buFont typeface="Wingdings" charset="0"/>
              <a:buNone/>
            </a:pPr>
            <a:r>
              <a:rPr lang="en-US" altLang="ko-KR" dirty="0">
                <a:latin typeface="Times New Roman" charset="0"/>
                <a:ea typeface="굴림" charset="0"/>
                <a:cs typeface="굴림" charset="0"/>
              </a:rPr>
              <a:t> </a:t>
            </a:r>
          </a:p>
          <a:p>
            <a:pPr marL="342900" lvl="1" indent="-342900"/>
            <a:endParaRPr lang="en-US" altLang="ko-KR" dirty="0">
              <a:latin typeface="Times New Roman" charset="0"/>
              <a:ea typeface="굴림" charset="0"/>
              <a:cs typeface="굴림" charset="0"/>
            </a:endParaRPr>
          </a:p>
        </p:txBody>
      </p:sp>
      <p:sp>
        <p:nvSpPr>
          <p:cNvPr id="3" name="灯片编号占位符 2"/>
          <p:cNvSpPr>
            <a:spLocks noGrp="1"/>
          </p:cNvSpPr>
          <p:nvPr>
            <p:ph type="sldNum" sz="quarter" idx="11"/>
          </p:nvPr>
        </p:nvSpPr>
        <p:spPr/>
        <p:txBody>
          <a:bodyPr/>
          <a:lstStyle/>
          <a:p>
            <a:pPr>
              <a:defRPr/>
            </a:pPr>
            <a:r>
              <a:rPr lang="en-US" smtClean="0">
                <a:solidFill>
                  <a:srgbClr val="000000"/>
                </a:solidFill>
              </a:rPr>
              <a:t>[</a:t>
            </a:r>
            <a:fld id="{76C16D65-260D-406F-A2BF-AB769FEB7B8A}" type="slidenum">
              <a:rPr lang="en-US" smtClean="0">
                <a:solidFill>
                  <a:srgbClr val="000000"/>
                </a:solidFill>
              </a:rPr>
              <a:pPr>
                <a:defRPr/>
              </a:pPr>
              <a:t>62</a:t>
            </a:fld>
            <a:r>
              <a:rPr lang="en-US" smtClean="0">
                <a:solidFill>
                  <a:srgbClr val="000000"/>
                </a:solidFill>
              </a:rPr>
              <a:t>]</a:t>
            </a:r>
            <a:endParaRPr lang="en-US" dirty="0">
              <a:solidFill>
                <a:srgbClr val="000000"/>
              </a:solidFill>
            </a:endParaRPr>
          </a:p>
        </p:txBody>
      </p:sp>
    </p:spTree>
    <p:extLst>
      <p:ext uri="{BB962C8B-B14F-4D97-AF65-F5344CB8AC3E}">
        <p14:creationId xmlns:p14="http://schemas.microsoft.com/office/powerpoint/2010/main" xmlns="" val="2487116134"/>
      </p:ext>
    </p:extLst>
  </p:cSld>
  <p:clrMapOvr>
    <a:masterClrMapping/>
  </p:clrMapOvr>
  <p:transition spd="slow">
    <p:push dir="u"/>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1"/>
          <p:cNvSpPr txBox="1">
            <a:spLocks/>
          </p:cNvSpPr>
          <p:nvPr/>
        </p:nvSpPr>
        <p:spPr bwMode="auto">
          <a:xfrm>
            <a:off x="381000" y="333375"/>
            <a:ext cx="8305800" cy="581025"/>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ctr" rtl="0" eaLnBrk="0" fontAlgn="base" hangingPunct="0">
              <a:lnSpc>
                <a:spcPct val="85000"/>
              </a:lnSpc>
              <a:spcBef>
                <a:spcPct val="0"/>
              </a:spcBef>
              <a:spcAft>
                <a:spcPct val="0"/>
              </a:spcAft>
              <a:defRPr sz="3200" b="1" i="1">
                <a:solidFill>
                  <a:srgbClr val="0070C0"/>
                </a:solidFill>
                <a:effectLst>
                  <a:outerShdw blurRad="38100" dist="38100" dir="2700000" algn="tl">
                    <a:srgbClr val="C0C0C0"/>
                  </a:outerShdw>
                </a:effectLst>
                <a:latin typeface="Cambria" panose="02040503050406030204" pitchFamily="18" charset="0"/>
                <a:ea typeface="ＭＳ Ｐゴシック" charset="0"/>
                <a:cs typeface="Cambria" panose="02040503050406030204" pitchFamily="18" charset="0"/>
              </a:defRPr>
            </a:lvl1pPr>
            <a:lvl2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2pPr>
            <a:lvl3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3pPr>
            <a:lvl4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4pPr>
            <a:lvl5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5pPr>
            <a:lvl6pPr marL="4572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6pPr>
            <a:lvl7pPr marL="9144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7pPr>
            <a:lvl8pPr marL="13716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8pPr>
            <a:lvl9pPr marL="18288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9pPr>
          </a:lstStyle>
          <a:p>
            <a:pPr eaLnBrk="1" hangingPunct="1"/>
            <a:r>
              <a:rPr lang="en-US" altLang="zh-CN" kern="0" dirty="0" smtClean="0"/>
              <a:t>QD System Model</a:t>
            </a:r>
            <a:endParaRPr lang="zh-CN" altLang="en-US" kern="0" dirty="0" smtClean="0"/>
          </a:p>
        </p:txBody>
      </p:sp>
      <p:sp>
        <p:nvSpPr>
          <p:cNvPr id="77826" name="Content Placeholder 2"/>
          <p:cNvSpPr>
            <a:spLocks noGrp="1"/>
          </p:cNvSpPr>
          <p:nvPr>
            <p:ph sz="quarter" idx="4294967295"/>
          </p:nvPr>
        </p:nvSpPr>
        <p:spPr>
          <a:xfrm>
            <a:off x="338400" y="1260000"/>
            <a:ext cx="8348400" cy="5043488"/>
          </a:xfrm>
        </p:spPr>
        <p:txBody>
          <a:bodyPr/>
          <a:lstStyle/>
          <a:p>
            <a:r>
              <a:rPr lang="en-US" altLang="ko-KR" dirty="0">
                <a:latin typeface="Calibri" panose="020F0502020204030204" pitchFamily="34" charset="0"/>
                <a:ea typeface="굴림" charset="0"/>
                <a:cs typeface="굴림" charset="0"/>
              </a:rPr>
              <a:t>Assuming Non-Bayesian framework with non-stealthy attack</a:t>
            </a:r>
          </a:p>
          <a:p>
            <a:pPr lvl="1"/>
            <a:r>
              <a:rPr lang="en-US" altLang="ko-KR" dirty="0">
                <a:latin typeface="Calibri" panose="020F0502020204030204" pitchFamily="34" charset="0"/>
                <a:ea typeface="굴림" charset="0"/>
                <a:cs typeface="굴림" charset="0"/>
              </a:rPr>
              <a:t>the state variables are random with </a:t>
            </a:r>
          </a:p>
          <a:p>
            <a:r>
              <a:rPr lang="en-US" altLang="ko-KR" dirty="0">
                <a:latin typeface="Calibri" panose="020F0502020204030204" pitchFamily="34" charset="0"/>
                <a:ea typeface="굴림" charset="0"/>
                <a:cs typeface="굴림" charset="0"/>
              </a:rPr>
              <a:t>The binary hypothesis test:</a:t>
            </a:r>
          </a:p>
          <a:p>
            <a:pPr lvl="1"/>
            <a:endParaRPr lang="en-US" altLang="ko-KR" dirty="0">
              <a:latin typeface="Calibri" panose="020F0502020204030204" pitchFamily="34" charset="0"/>
              <a:ea typeface="굴림" charset="0"/>
              <a:cs typeface="굴림" charset="0"/>
            </a:endParaRPr>
          </a:p>
          <a:p>
            <a:r>
              <a:rPr lang="en-US" altLang="ko-KR" dirty="0">
                <a:latin typeface="Calibri" panose="020F0502020204030204" pitchFamily="34" charset="0"/>
                <a:ea typeface="굴림" charset="0"/>
                <a:cs typeface="굴림" charset="0"/>
              </a:rPr>
              <a:t>The distribution of measurement z under binary hypotheses: (differ only in mean) </a:t>
            </a:r>
          </a:p>
          <a:p>
            <a:endParaRPr lang="en-US" altLang="ko-KR" dirty="0">
              <a:latin typeface="Calibri" panose="020F0502020204030204" pitchFamily="34" charset="0"/>
              <a:ea typeface="굴림" charset="0"/>
              <a:cs typeface="굴림" charset="0"/>
            </a:endParaRPr>
          </a:p>
          <a:p>
            <a:pPr lvl="1">
              <a:buFontTx/>
              <a:buNone/>
            </a:pPr>
            <a:endParaRPr lang="en-US" altLang="ko-KR" dirty="0">
              <a:latin typeface="Calibri" panose="020F0502020204030204" pitchFamily="34" charset="0"/>
              <a:ea typeface="굴림" charset="0"/>
              <a:cs typeface="굴림" charset="0"/>
            </a:endParaRPr>
          </a:p>
          <a:p>
            <a:r>
              <a:rPr lang="en-US" altLang="ko-KR" dirty="0">
                <a:latin typeface="Calibri" panose="020F0502020204030204" pitchFamily="34" charset="0"/>
                <a:ea typeface="굴림" charset="0"/>
                <a:cs typeface="굴림" charset="0"/>
              </a:rPr>
              <a:t> We want a detector</a:t>
            </a:r>
          </a:p>
          <a:p>
            <a:pPr lvl="1"/>
            <a:r>
              <a:rPr lang="en-US" altLang="ko-KR" dirty="0">
                <a:latin typeface="Calibri" panose="020F0502020204030204" pitchFamily="34" charset="0"/>
                <a:ea typeface="굴림" charset="0"/>
                <a:cs typeface="굴림" charset="0"/>
              </a:rPr>
              <a:t>False alarm and detection probabilities </a:t>
            </a:r>
          </a:p>
        </p:txBody>
      </p:sp>
      <p:pic>
        <p:nvPicPr>
          <p:cNvPr id="7782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r="50000" b="-30318"/>
          <a:stretch>
            <a:fillRect/>
          </a:stretch>
        </p:blipFill>
        <p:spPr bwMode="auto">
          <a:xfrm>
            <a:off x="2743200" y="2535238"/>
            <a:ext cx="3429000" cy="817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7828"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172200" y="5358312"/>
            <a:ext cx="1481138"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7829"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828931" y="5742544"/>
            <a:ext cx="536733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7830" name="Picture 6"/>
          <p:cNvPicPr>
            <a:picLocks noChangeAspect="1" noChangeArrowheads="1"/>
          </p:cNvPicPr>
          <p:nvPr/>
        </p:nvPicPr>
        <p:blipFill>
          <a:blip r:embed="rId6" cstate="print">
            <a:extLst>
              <a:ext uri="{28A0092B-C50C-407E-A947-70E740481C1C}">
                <a14:useLocalDpi xmlns:a14="http://schemas.microsoft.com/office/drawing/2010/main" xmlns="" val="0"/>
              </a:ext>
            </a:extLst>
          </a:blip>
          <a:srcRect r="37411"/>
          <a:stretch>
            <a:fillRect/>
          </a:stretch>
        </p:blipFill>
        <p:spPr bwMode="auto">
          <a:xfrm>
            <a:off x="1976480" y="3864845"/>
            <a:ext cx="3051175" cy="995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7831" name="Picture 7"/>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5275546" y="4210126"/>
            <a:ext cx="2971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7832" name="Picture 11"/>
          <p:cNvPicPr>
            <a:picLocks noChangeAspect="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5275546" y="1705450"/>
            <a:ext cx="1524000" cy="484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灯片编号占位符 3"/>
          <p:cNvSpPr>
            <a:spLocks noGrp="1"/>
          </p:cNvSpPr>
          <p:nvPr>
            <p:ph type="sldNum" sz="quarter" idx="11"/>
          </p:nvPr>
        </p:nvSpPr>
        <p:spPr/>
        <p:txBody>
          <a:bodyPr/>
          <a:lstStyle/>
          <a:p>
            <a:pPr>
              <a:defRPr/>
            </a:pPr>
            <a:r>
              <a:rPr lang="en-US" smtClean="0">
                <a:solidFill>
                  <a:srgbClr val="000000"/>
                </a:solidFill>
              </a:rPr>
              <a:t>[</a:t>
            </a:r>
            <a:fld id="{76C16D65-260D-406F-A2BF-AB769FEB7B8A}" type="slidenum">
              <a:rPr lang="en-US" smtClean="0">
                <a:solidFill>
                  <a:srgbClr val="000000"/>
                </a:solidFill>
              </a:rPr>
              <a:pPr>
                <a:defRPr/>
              </a:pPr>
              <a:t>63</a:t>
            </a:fld>
            <a:r>
              <a:rPr lang="en-US" smtClean="0">
                <a:solidFill>
                  <a:srgbClr val="000000"/>
                </a:solidFill>
              </a:rPr>
              <a:t>]</a:t>
            </a:r>
            <a:endParaRPr lang="en-US" dirty="0">
              <a:solidFill>
                <a:srgbClr val="000000"/>
              </a:solidFill>
            </a:endParaRPr>
          </a:p>
        </p:txBody>
      </p:sp>
    </p:spTree>
    <p:extLst>
      <p:ext uri="{BB962C8B-B14F-4D97-AF65-F5344CB8AC3E}">
        <p14:creationId xmlns:p14="http://schemas.microsoft.com/office/powerpoint/2010/main" xmlns="" val="17993059"/>
      </p:ext>
    </p:extLst>
  </p:cSld>
  <p:clrMapOvr>
    <a:masterClrMapping/>
  </p:clrMapOvr>
  <p:transition spd="slow">
    <p:push dir="u"/>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
          <p:cNvSpPr txBox="1">
            <a:spLocks/>
          </p:cNvSpPr>
          <p:nvPr/>
        </p:nvSpPr>
        <p:spPr bwMode="auto">
          <a:xfrm>
            <a:off x="381000" y="333375"/>
            <a:ext cx="8305800" cy="581025"/>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ctr" rtl="0" eaLnBrk="0" fontAlgn="base" hangingPunct="0">
              <a:lnSpc>
                <a:spcPct val="85000"/>
              </a:lnSpc>
              <a:spcBef>
                <a:spcPct val="0"/>
              </a:spcBef>
              <a:spcAft>
                <a:spcPct val="0"/>
              </a:spcAft>
              <a:defRPr sz="3200" b="1" i="1">
                <a:solidFill>
                  <a:srgbClr val="0070C0"/>
                </a:solidFill>
                <a:effectLst>
                  <a:outerShdw blurRad="38100" dist="38100" dir="2700000" algn="tl">
                    <a:srgbClr val="C0C0C0"/>
                  </a:outerShdw>
                </a:effectLst>
                <a:latin typeface="Cambria" panose="02040503050406030204" pitchFamily="18" charset="0"/>
                <a:ea typeface="ＭＳ Ｐゴシック" charset="0"/>
                <a:cs typeface="Cambria" panose="02040503050406030204" pitchFamily="18" charset="0"/>
              </a:defRPr>
            </a:lvl1pPr>
            <a:lvl2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2pPr>
            <a:lvl3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3pPr>
            <a:lvl4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4pPr>
            <a:lvl5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5pPr>
            <a:lvl6pPr marL="4572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6pPr>
            <a:lvl7pPr marL="9144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7pPr>
            <a:lvl8pPr marL="13716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8pPr>
            <a:lvl9pPr marL="18288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9pPr>
          </a:lstStyle>
          <a:p>
            <a:pPr eaLnBrk="1" hangingPunct="1"/>
            <a:r>
              <a:rPr lang="en-US" altLang="ko-KR" dirty="0">
                <a:effectLst>
                  <a:outerShdw blurRad="38100" dist="38100" dir="2700000" algn="tl">
                    <a:srgbClr val="DDDDDD"/>
                  </a:outerShdw>
                </a:effectLst>
                <a:ea typeface="宋体" charset="0"/>
                <a:cs typeface="宋体" charset="0"/>
              </a:rPr>
              <a:t>Detection Model - </a:t>
            </a:r>
            <a:r>
              <a:rPr lang="en-US" altLang="ko-KR" dirty="0" err="1">
                <a:effectLst>
                  <a:outerShdw blurRad="38100" dist="38100" dir="2700000" algn="tl">
                    <a:srgbClr val="DDDDDD"/>
                  </a:outerShdw>
                </a:effectLst>
                <a:ea typeface="宋体" charset="0"/>
                <a:cs typeface="宋体" charset="0"/>
              </a:rPr>
              <a:t>NonBayesian</a:t>
            </a:r>
            <a:endParaRPr lang="zh-CN" altLang="en-US" kern="0" dirty="0" smtClean="0"/>
          </a:p>
        </p:txBody>
      </p:sp>
      <p:sp>
        <p:nvSpPr>
          <p:cNvPr id="79874" name="Content Placeholder 2"/>
          <p:cNvSpPr>
            <a:spLocks noGrp="1"/>
          </p:cNvSpPr>
          <p:nvPr>
            <p:ph sz="quarter" idx="4294967295"/>
          </p:nvPr>
        </p:nvSpPr>
        <p:spPr>
          <a:xfrm>
            <a:off x="338400" y="1260000"/>
            <a:ext cx="8348400" cy="5043488"/>
          </a:xfrm>
        </p:spPr>
        <p:txBody>
          <a:bodyPr/>
          <a:lstStyle/>
          <a:p>
            <a:r>
              <a:rPr lang="en-US" altLang="ko-KR" sz="2800" dirty="0">
                <a:latin typeface="Calibri" panose="020F0502020204030204" pitchFamily="34" charset="0"/>
                <a:ea typeface="굴림" charset="0"/>
                <a:cs typeface="굴림" charset="0"/>
              </a:rPr>
              <a:t>Non-Bayesian approach </a:t>
            </a:r>
          </a:p>
          <a:p>
            <a:pPr lvl="1"/>
            <a:r>
              <a:rPr lang="en-US" altLang="ko-KR" sz="2400" dirty="0" smtClean="0">
                <a:latin typeface="Calibri" panose="020F0502020204030204" pitchFamily="34" charset="0"/>
                <a:ea typeface="굴림" charset="0"/>
                <a:cs typeface="굴림" charset="0"/>
              </a:rPr>
              <a:t>unknown prior probability, attacker statistic model</a:t>
            </a:r>
          </a:p>
          <a:p>
            <a:r>
              <a:rPr lang="en-US" altLang="ko-KR" sz="2800" dirty="0" smtClean="0">
                <a:latin typeface="Calibri" panose="020F0502020204030204" pitchFamily="34" charset="0"/>
                <a:ea typeface="굴림" charset="0"/>
                <a:cs typeface="굴림" charset="0"/>
              </a:rPr>
              <a:t>The unknown parameter exists </a:t>
            </a:r>
          </a:p>
          <a:p>
            <a:pPr lvl="1"/>
            <a:r>
              <a:rPr lang="en-US" altLang="ko-KR" sz="2400" dirty="0" smtClean="0">
                <a:latin typeface="Calibri" panose="020F0502020204030204" pitchFamily="34" charset="0"/>
                <a:ea typeface="굴림" charset="0"/>
                <a:cs typeface="굴림" charset="0"/>
              </a:rPr>
              <a:t>You do not know when the attacker attacks</a:t>
            </a:r>
          </a:p>
          <a:p>
            <a:pPr lvl="1"/>
            <a:r>
              <a:rPr lang="en-US" altLang="ko-KR" sz="2400" dirty="0" smtClean="0">
                <a:latin typeface="Calibri" panose="020F0502020204030204" pitchFamily="34" charset="0"/>
                <a:ea typeface="굴림" charset="0"/>
                <a:cs typeface="굴림" charset="0"/>
              </a:rPr>
              <a:t>You do not know how the attacker attacks.</a:t>
            </a:r>
          </a:p>
          <a:p>
            <a:r>
              <a:rPr lang="en-US" altLang="ko-KR" sz="2800" dirty="0" smtClean="0">
                <a:latin typeface="Calibri" panose="020F0502020204030204" pitchFamily="34" charset="0"/>
                <a:ea typeface="굴림" charset="0"/>
                <a:cs typeface="굴림" charset="0"/>
              </a:rPr>
              <a:t>Minimizing </a:t>
            </a:r>
            <a:r>
              <a:rPr lang="en-US" altLang="ko-KR" sz="2800" dirty="0">
                <a:latin typeface="Calibri" panose="020F0502020204030204" pitchFamily="34" charset="0"/>
                <a:ea typeface="굴림" charset="0"/>
                <a:cs typeface="굴림" charset="0"/>
              </a:rPr>
              <a:t>the worst-case effect via detection delay:</a:t>
            </a:r>
          </a:p>
          <a:p>
            <a:endParaRPr lang="en-US" altLang="ko-KR" dirty="0">
              <a:latin typeface="Calibri" panose="020F0502020204030204" pitchFamily="34" charset="0"/>
              <a:ea typeface="굴림" charset="0"/>
              <a:cs typeface="굴림" charset="0"/>
            </a:endParaRPr>
          </a:p>
          <a:p>
            <a:endParaRPr lang="en-US" altLang="ko-KR" dirty="0">
              <a:latin typeface="Calibri" panose="020F0502020204030204" pitchFamily="34" charset="0"/>
              <a:ea typeface="굴림" charset="0"/>
              <a:cs typeface="굴림" charset="0"/>
            </a:endParaRPr>
          </a:p>
          <a:p>
            <a:r>
              <a:rPr lang="en-US" altLang="ko-KR" sz="2800" dirty="0">
                <a:solidFill>
                  <a:srgbClr val="FF0000"/>
                </a:solidFill>
                <a:latin typeface="Calibri" panose="020F0502020204030204" pitchFamily="34" charset="0"/>
                <a:ea typeface="굴림" charset="0"/>
                <a:cs typeface="굴림" charset="0"/>
              </a:rPr>
              <a:t>We want to detect the intruder as soon as possible while maintaining P</a:t>
            </a:r>
            <a:r>
              <a:rPr lang="en-US" altLang="ko-KR" sz="2800" baseline="-25000" dirty="0">
                <a:solidFill>
                  <a:srgbClr val="FF0000"/>
                </a:solidFill>
                <a:latin typeface="Calibri" panose="020F0502020204030204" pitchFamily="34" charset="0"/>
                <a:ea typeface="굴림" charset="0"/>
                <a:cs typeface="굴림" charset="0"/>
              </a:rPr>
              <a:t>D.</a:t>
            </a:r>
            <a:endParaRPr lang="en-US" altLang="ko-KR" sz="2800" dirty="0">
              <a:solidFill>
                <a:srgbClr val="FF0000"/>
              </a:solidFill>
              <a:latin typeface="Calibri" panose="020F0502020204030204" pitchFamily="34" charset="0"/>
              <a:ea typeface="굴림" charset="0"/>
              <a:cs typeface="굴림" charset="0"/>
            </a:endParaRPr>
          </a:p>
          <a:p>
            <a:endParaRPr lang="en-US" altLang="ko-KR" dirty="0">
              <a:latin typeface="Times New Roman" charset="0"/>
              <a:ea typeface="굴림" charset="0"/>
              <a:cs typeface="굴림" charset="0"/>
            </a:endParaRPr>
          </a:p>
        </p:txBody>
      </p:sp>
      <p:pic>
        <p:nvPicPr>
          <p:cNvPr id="79875"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372518" y="4457700"/>
            <a:ext cx="4322763"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ounded Rectangular Callout 5"/>
          <p:cNvSpPr>
            <a:spLocks noChangeArrowheads="1"/>
          </p:cNvSpPr>
          <p:nvPr/>
        </p:nvSpPr>
        <p:spPr bwMode="auto">
          <a:xfrm>
            <a:off x="6969919" y="4168818"/>
            <a:ext cx="1828800" cy="457200"/>
          </a:xfrm>
          <a:prstGeom prst="wedgeRoundRectCallout">
            <a:avLst>
              <a:gd name="adj1" fmla="val -79759"/>
              <a:gd name="adj2" fmla="val 91148"/>
              <a:gd name="adj3" fmla="val 16667"/>
            </a:avLst>
          </a:prstGeom>
          <a:solidFill>
            <a:srgbClr val="92D050"/>
          </a:solidFill>
          <a:ln w="9525">
            <a:solidFill>
              <a:srgbClr val="AEAEAE"/>
            </a:solidFill>
            <a:miter lim="800000"/>
            <a:headEnd/>
            <a:tailEnd/>
          </a:ln>
          <a:effectLst>
            <a:outerShdw blurRad="63500" dist="23000" dir="5400000" rotWithShape="0">
              <a:srgbClr val="000000">
                <a:alpha val="34998"/>
              </a:srgbClr>
            </a:outerShdw>
          </a:effectLst>
        </p:spPr>
        <p:txBody>
          <a:bodyPr anchor="ctr"/>
          <a:lstStyle/>
          <a:p>
            <a:pPr algn="ctr">
              <a:defRPr/>
            </a:pPr>
            <a:r>
              <a:rPr lang="en-US" sz="2000" dirty="0">
                <a:latin typeface="Arial" panose="020B0604020202020204" pitchFamily="34" charset="0"/>
                <a:cs typeface="Arial" panose="020B0604020202020204" pitchFamily="34" charset="0"/>
              </a:rPr>
              <a:t>Actual time of active attack</a:t>
            </a:r>
          </a:p>
        </p:txBody>
      </p:sp>
      <p:sp>
        <p:nvSpPr>
          <p:cNvPr id="9" name="Rounded Rectangular Callout 8"/>
          <p:cNvSpPr>
            <a:spLocks noChangeArrowheads="1"/>
          </p:cNvSpPr>
          <p:nvPr/>
        </p:nvSpPr>
        <p:spPr bwMode="auto">
          <a:xfrm>
            <a:off x="5023643" y="4168818"/>
            <a:ext cx="1447800" cy="457200"/>
          </a:xfrm>
          <a:prstGeom prst="wedgeRoundRectCallout">
            <a:avLst>
              <a:gd name="adj1" fmla="val -11032"/>
              <a:gd name="adj2" fmla="val 75991"/>
              <a:gd name="adj3" fmla="val 16667"/>
            </a:avLst>
          </a:prstGeom>
          <a:solidFill>
            <a:srgbClr val="92D050"/>
          </a:solidFill>
          <a:ln w="9525">
            <a:solidFill>
              <a:srgbClr val="AEAEAE"/>
            </a:solidFill>
            <a:miter lim="800000"/>
            <a:headEnd/>
            <a:tailEnd/>
          </a:ln>
          <a:effectLst>
            <a:outerShdw blurRad="63500" dist="23000" dir="5400000" rotWithShape="0">
              <a:srgbClr val="000000">
                <a:alpha val="34998"/>
              </a:srgbClr>
            </a:outerShdw>
          </a:effectLst>
        </p:spPr>
        <p:txBody>
          <a:bodyPr anchor="ctr"/>
          <a:lstStyle/>
          <a:p>
            <a:pPr algn="ctr">
              <a:defRPr/>
            </a:pPr>
            <a:r>
              <a:rPr lang="en-US" sz="2000" dirty="0">
                <a:latin typeface="Arial" panose="020B0604020202020204" pitchFamily="34" charset="0"/>
                <a:cs typeface="Arial" panose="020B0604020202020204" pitchFamily="34" charset="0"/>
              </a:rPr>
              <a:t>Detection time</a:t>
            </a:r>
          </a:p>
        </p:txBody>
      </p:sp>
      <p:sp>
        <p:nvSpPr>
          <p:cNvPr id="11" name="Rounded Rectangular Callout 10"/>
          <p:cNvSpPr>
            <a:spLocks noChangeArrowheads="1"/>
          </p:cNvSpPr>
          <p:nvPr/>
        </p:nvSpPr>
        <p:spPr bwMode="auto">
          <a:xfrm>
            <a:off x="2808287" y="4168818"/>
            <a:ext cx="1447800" cy="457200"/>
          </a:xfrm>
          <a:prstGeom prst="wedgeRoundRectCallout">
            <a:avLst>
              <a:gd name="adj1" fmla="val -66796"/>
              <a:gd name="adj2" fmla="val 79403"/>
              <a:gd name="adj3" fmla="val 16667"/>
            </a:avLst>
          </a:prstGeom>
          <a:solidFill>
            <a:srgbClr val="92D050"/>
          </a:solidFill>
          <a:ln w="9525">
            <a:solidFill>
              <a:srgbClr val="AEAEAE"/>
            </a:solidFill>
            <a:miter lim="800000"/>
            <a:headEnd/>
            <a:tailEnd/>
          </a:ln>
          <a:effectLst>
            <a:outerShdw blurRad="63500" dist="23000" dir="5400000" rotWithShape="0">
              <a:srgbClr val="000000">
                <a:alpha val="34998"/>
              </a:srgbClr>
            </a:outerShdw>
          </a:effectLst>
        </p:spPr>
        <p:txBody>
          <a:bodyPr anchor="ctr"/>
          <a:lstStyle/>
          <a:p>
            <a:pPr algn="ctr">
              <a:defRPr/>
            </a:pPr>
            <a:r>
              <a:rPr lang="en-US" sz="2000" dirty="0">
                <a:latin typeface="Arial" panose="020B0604020202020204" pitchFamily="34" charset="0"/>
                <a:cs typeface="Arial" panose="020B0604020202020204" pitchFamily="34" charset="0"/>
              </a:rPr>
              <a:t>Detection  delay</a:t>
            </a:r>
          </a:p>
        </p:txBody>
      </p:sp>
      <p:sp>
        <p:nvSpPr>
          <p:cNvPr id="3" name="灯片编号占位符 2"/>
          <p:cNvSpPr>
            <a:spLocks noGrp="1"/>
          </p:cNvSpPr>
          <p:nvPr>
            <p:ph type="sldNum" sz="quarter" idx="11"/>
          </p:nvPr>
        </p:nvSpPr>
        <p:spPr/>
        <p:txBody>
          <a:bodyPr/>
          <a:lstStyle/>
          <a:p>
            <a:pPr>
              <a:defRPr/>
            </a:pPr>
            <a:r>
              <a:rPr lang="en-US" smtClean="0">
                <a:solidFill>
                  <a:srgbClr val="000000"/>
                </a:solidFill>
              </a:rPr>
              <a:t>[</a:t>
            </a:r>
            <a:fld id="{76C16D65-260D-406F-A2BF-AB769FEB7B8A}" type="slidenum">
              <a:rPr lang="en-US" smtClean="0">
                <a:solidFill>
                  <a:srgbClr val="000000"/>
                </a:solidFill>
              </a:rPr>
              <a:pPr>
                <a:defRPr/>
              </a:pPr>
              <a:t>64</a:t>
            </a:fld>
            <a:r>
              <a:rPr lang="en-US" smtClean="0">
                <a:solidFill>
                  <a:srgbClr val="000000"/>
                </a:solidFill>
              </a:rPr>
              <a:t>]</a:t>
            </a:r>
            <a:endParaRPr lang="en-US" dirty="0">
              <a:solidFill>
                <a:srgbClr val="000000"/>
              </a:solidFill>
            </a:endParaRPr>
          </a:p>
        </p:txBody>
      </p:sp>
    </p:spTree>
    <p:extLst>
      <p:ext uri="{BB962C8B-B14F-4D97-AF65-F5344CB8AC3E}">
        <p14:creationId xmlns:p14="http://schemas.microsoft.com/office/powerpoint/2010/main" xmlns="" val="3278647363"/>
      </p:ext>
    </p:extLst>
  </p:cSld>
  <p:clrMapOvr>
    <a:masterClrMapping/>
  </p:clrMapOvr>
  <p:transition spd="slow">
    <p:push dir="u"/>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
          <p:cNvSpPr txBox="1">
            <a:spLocks/>
          </p:cNvSpPr>
          <p:nvPr/>
        </p:nvSpPr>
        <p:spPr bwMode="auto">
          <a:xfrm>
            <a:off x="381000" y="333375"/>
            <a:ext cx="8305800" cy="581025"/>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ctr" rtl="0" eaLnBrk="0" fontAlgn="base" hangingPunct="0">
              <a:lnSpc>
                <a:spcPct val="85000"/>
              </a:lnSpc>
              <a:spcBef>
                <a:spcPct val="0"/>
              </a:spcBef>
              <a:spcAft>
                <a:spcPct val="0"/>
              </a:spcAft>
              <a:defRPr sz="3200" b="1" i="1">
                <a:solidFill>
                  <a:srgbClr val="0070C0"/>
                </a:solidFill>
                <a:effectLst>
                  <a:outerShdw blurRad="38100" dist="38100" dir="2700000" algn="tl">
                    <a:srgbClr val="C0C0C0"/>
                  </a:outerShdw>
                </a:effectLst>
                <a:latin typeface="Cambria" panose="02040503050406030204" pitchFamily="18" charset="0"/>
                <a:ea typeface="ＭＳ Ｐゴシック" charset="0"/>
                <a:cs typeface="Cambria" panose="02040503050406030204" pitchFamily="18" charset="0"/>
              </a:defRPr>
            </a:lvl1pPr>
            <a:lvl2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2pPr>
            <a:lvl3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3pPr>
            <a:lvl4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4pPr>
            <a:lvl5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5pPr>
            <a:lvl6pPr marL="4572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6pPr>
            <a:lvl7pPr marL="9144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7pPr>
            <a:lvl8pPr marL="13716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8pPr>
            <a:lvl9pPr marL="18288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9pPr>
          </a:lstStyle>
          <a:p>
            <a:pPr eaLnBrk="1" hangingPunct="1"/>
            <a:r>
              <a:rPr lang="en-US" altLang="ko-KR" dirty="0">
                <a:effectLst>
                  <a:outerShdw blurRad="38100" dist="38100" dir="2700000" algn="tl">
                    <a:srgbClr val="DDDDDD"/>
                  </a:outerShdw>
                </a:effectLst>
                <a:ea typeface="宋体" charset="0"/>
                <a:cs typeface="宋体" charset="0"/>
              </a:rPr>
              <a:t>Multi-thread CUSUM  Algorithm</a:t>
            </a:r>
            <a:endParaRPr lang="zh-CN" altLang="en-US" kern="0" dirty="0" smtClean="0"/>
          </a:p>
        </p:txBody>
      </p:sp>
      <p:sp>
        <p:nvSpPr>
          <p:cNvPr id="81922" name="Content Placeholder 2"/>
          <p:cNvSpPr>
            <a:spLocks noGrp="1"/>
          </p:cNvSpPr>
          <p:nvPr>
            <p:ph sz="quarter" idx="4294967295"/>
          </p:nvPr>
        </p:nvSpPr>
        <p:spPr>
          <a:xfrm>
            <a:off x="338400" y="1260000"/>
            <a:ext cx="8348400" cy="5043487"/>
          </a:xfrm>
        </p:spPr>
        <p:txBody>
          <a:bodyPr/>
          <a:lstStyle/>
          <a:p>
            <a:r>
              <a:rPr lang="en-US" altLang="ko-KR" dirty="0">
                <a:latin typeface="Calibri" panose="020F0502020204030204" pitchFamily="34" charset="0"/>
                <a:ea typeface="굴림" charset="0"/>
                <a:cs typeface="굴림" charset="0"/>
              </a:rPr>
              <a:t>CUSUM Statistic:</a:t>
            </a:r>
          </a:p>
          <a:p>
            <a:pPr lvl="1"/>
            <a:endParaRPr lang="en-US" altLang="ko-KR" dirty="0">
              <a:latin typeface="Calibri" panose="020F0502020204030204" pitchFamily="34" charset="0"/>
              <a:ea typeface="굴림" charset="0"/>
              <a:cs typeface="굴림" charset="0"/>
            </a:endParaRPr>
          </a:p>
          <a:p>
            <a:pPr>
              <a:buFont typeface="Wingdings" charset="0"/>
              <a:buNone/>
            </a:pPr>
            <a:endParaRPr lang="en-US" altLang="ko-KR" dirty="0">
              <a:latin typeface="Calibri" panose="020F0502020204030204" pitchFamily="34" charset="0"/>
              <a:ea typeface="굴림" charset="0"/>
              <a:cs typeface="굴림" charset="0"/>
            </a:endParaRPr>
          </a:p>
          <a:p>
            <a:pPr lvl="1">
              <a:buFontTx/>
              <a:buNone/>
            </a:pPr>
            <a:r>
              <a:rPr lang="en-US" altLang="ko-KR" dirty="0">
                <a:latin typeface="Calibri" panose="020F0502020204030204" pitchFamily="34" charset="0"/>
                <a:ea typeface="굴림" charset="0"/>
                <a:cs typeface="굴림" charset="0"/>
              </a:rPr>
              <a:t>        where Likelihood ratio term of </a:t>
            </a:r>
            <a:r>
              <a:rPr lang="en-US" altLang="ko-KR" i="1" dirty="0">
                <a:latin typeface="Calibri" panose="020F0502020204030204" pitchFamily="34" charset="0"/>
                <a:ea typeface="굴림" charset="0"/>
                <a:cs typeface="굴림" charset="0"/>
              </a:rPr>
              <a:t>m</a:t>
            </a:r>
            <a:r>
              <a:rPr lang="en-US" altLang="ko-KR" dirty="0">
                <a:latin typeface="Calibri" panose="020F0502020204030204" pitchFamily="34" charset="0"/>
                <a:ea typeface="굴림" charset="0"/>
                <a:cs typeface="굴림" charset="0"/>
              </a:rPr>
              <a:t> measurements:</a:t>
            </a:r>
          </a:p>
          <a:p>
            <a:pPr lvl="1">
              <a:buFontTx/>
              <a:buNone/>
            </a:pPr>
            <a:r>
              <a:rPr lang="en-US" altLang="ko-KR" dirty="0">
                <a:latin typeface="Calibri" panose="020F0502020204030204" pitchFamily="34" charset="0"/>
                <a:ea typeface="굴림" charset="0"/>
                <a:cs typeface="굴림" charset="0"/>
              </a:rPr>
              <a:t>	</a:t>
            </a:r>
          </a:p>
          <a:p>
            <a:pPr>
              <a:buFont typeface="Wingdings" charset="0"/>
              <a:buNone/>
            </a:pPr>
            <a:r>
              <a:rPr lang="en-US" altLang="ko-KR" dirty="0">
                <a:latin typeface="Calibri" panose="020F0502020204030204" pitchFamily="34" charset="0"/>
                <a:ea typeface="굴림" charset="0"/>
                <a:cs typeface="굴림" charset="0"/>
              </a:rPr>
              <a:t>	</a:t>
            </a:r>
          </a:p>
          <a:p>
            <a:r>
              <a:rPr lang="en-US" altLang="ko-KR" dirty="0">
                <a:latin typeface="Calibri" panose="020F0502020204030204" pitchFamily="34" charset="0"/>
                <a:ea typeface="굴림" charset="0"/>
                <a:cs typeface="굴림" charset="0"/>
              </a:rPr>
              <a:t>By recursion, CUSUM Statistic S</a:t>
            </a:r>
            <a:r>
              <a:rPr lang="en-US" altLang="ko-KR" baseline="-25000" dirty="0">
                <a:latin typeface="Calibri" panose="020F0502020204030204" pitchFamily="34" charset="0"/>
                <a:ea typeface="굴림" charset="0"/>
                <a:cs typeface="굴림" charset="0"/>
              </a:rPr>
              <a:t>t</a:t>
            </a:r>
            <a:r>
              <a:rPr lang="en-US" altLang="ko-KR" dirty="0">
                <a:latin typeface="Calibri" panose="020F0502020204030204" pitchFamily="34" charset="0"/>
                <a:ea typeface="굴림" charset="0"/>
                <a:cs typeface="굴림" charset="0"/>
              </a:rPr>
              <a:t> at time t:</a:t>
            </a:r>
          </a:p>
          <a:p>
            <a:endParaRPr lang="en-US" altLang="ko-KR" sz="2800" dirty="0">
              <a:latin typeface="Calibri" panose="020F0502020204030204" pitchFamily="34" charset="0"/>
              <a:ea typeface="굴림" charset="0"/>
              <a:cs typeface="굴림" charset="0"/>
            </a:endParaRPr>
          </a:p>
          <a:p>
            <a:r>
              <a:rPr lang="en-US" altLang="ko-KR" dirty="0">
                <a:latin typeface="Calibri" panose="020F0502020204030204" pitchFamily="34" charset="0"/>
                <a:ea typeface="굴림" charset="0"/>
                <a:cs typeface="굴림" charset="0"/>
              </a:rPr>
              <a:t>Average run length (ARL) for declaring attack with threshold h</a:t>
            </a:r>
          </a:p>
          <a:p>
            <a:endParaRPr lang="en-US" altLang="ko-KR" dirty="0">
              <a:latin typeface="Calibri" panose="020F0502020204030204" pitchFamily="34" charset="0"/>
              <a:ea typeface="굴림" charset="0"/>
              <a:cs typeface="굴림" charset="0"/>
            </a:endParaRPr>
          </a:p>
          <a:p>
            <a:pPr lvl="1"/>
            <a:endParaRPr lang="en-US" altLang="ko-KR" dirty="0">
              <a:latin typeface="Calibri" panose="020F0502020204030204" pitchFamily="34" charset="0"/>
              <a:ea typeface="굴림" charset="0"/>
              <a:cs typeface="굴림" charset="0"/>
            </a:endParaRPr>
          </a:p>
          <a:p>
            <a:endParaRPr lang="en-US" altLang="ko-KR" dirty="0">
              <a:latin typeface="Times New Roman" charset="0"/>
              <a:ea typeface="굴림" charset="0"/>
              <a:cs typeface="굴림" charset="0"/>
            </a:endParaRPr>
          </a:p>
        </p:txBody>
      </p:sp>
      <p:pic>
        <p:nvPicPr>
          <p:cNvPr id="81923" name="Picture 3"/>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967038" y="1677194"/>
            <a:ext cx="238125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 name="组合 2"/>
          <p:cNvGrpSpPr/>
          <p:nvPr/>
        </p:nvGrpSpPr>
        <p:grpSpPr>
          <a:xfrm>
            <a:off x="1311624" y="3033118"/>
            <a:ext cx="5728167" cy="962025"/>
            <a:chOff x="1311624" y="3033118"/>
            <a:chExt cx="5728167" cy="962025"/>
          </a:xfrm>
        </p:grpSpPr>
        <p:pic>
          <p:nvPicPr>
            <p:cNvPr id="81924" name="Picture 4"/>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311624" y="3033118"/>
              <a:ext cx="2838450" cy="962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925" name="Picture 6"/>
            <p:cNvPicPr>
              <a:picLocks noChangeAspect="1" noChangeArrowheads="1"/>
            </p:cNvPicPr>
            <p:nvPr/>
          </p:nvPicPr>
          <p:blipFill>
            <a:blip r:embed="rId7" cstate="print">
              <a:extLst>
                <a:ext uri="{28A0092B-C50C-407E-A947-70E740481C1C}">
                  <a14:useLocalDpi xmlns:a14="http://schemas.microsoft.com/office/drawing/2010/main" xmlns="" val="0"/>
                </a:ext>
              </a:extLst>
            </a:blip>
            <a:srcRect b="2940"/>
            <a:stretch>
              <a:fillRect/>
            </a:stretch>
          </p:blipFill>
          <p:spPr bwMode="auto">
            <a:xfrm>
              <a:off x="4782366" y="3359468"/>
              <a:ext cx="2257425" cy="314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926" name="Picture 7"/>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4373715" y="3352006"/>
              <a:ext cx="295275" cy="314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81928" name="Picture 1"/>
          <p:cNvPicPr>
            <a:picLocks noChangeAspect="1" noChangeArrowheads="1"/>
          </p:cNvPicPr>
          <p:nvPr/>
        </p:nvPicPr>
        <p:blipFill>
          <a:blip r:embed="rId9" cstate="print">
            <a:extLst>
              <a:ext uri="{28A0092B-C50C-407E-A947-70E740481C1C}">
                <a14:useLocalDpi xmlns:a14="http://schemas.microsoft.com/office/drawing/2010/main" xmlns="" val="0"/>
              </a:ext>
            </a:extLst>
          </a:blip>
          <a:srcRect l="57722" t="6306" r="8020" b="2702"/>
          <a:stretch>
            <a:fillRect/>
          </a:stretch>
        </p:blipFill>
        <p:spPr bwMode="auto">
          <a:xfrm>
            <a:off x="7150795" y="2601675"/>
            <a:ext cx="1647825" cy="962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Rounded Rectangular Callout 15"/>
          <p:cNvSpPr>
            <a:spLocks noChangeArrowheads="1"/>
          </p:cNvSpPr>
          <p:nvPr/>
        </p:nvSpPr>
        <p:spPr bwMode="auto">
          <a:xfrm>
            <a:off x="6347619" y="1558189"/>
            <a:ext cx="2449512" cy="685800"/>
          </a:xfrm>
          <a:prstGeom prst="wedgeRoundRectCallout">
            <a:avLst>
              <a:gd name="adj1" fmla="val 16875"/>
              <a:gd name="adj2" fmla="val 129023"/>
              <a:gd name="adj3" fmla="val 16667"/>
            </a:avLst>
          </a:prstGeom>
          <a:solidFill>
            <a:srgbClr val="92D050"/>
          </a:solidFill>
          <a:ln w="9525">
            <a:solidFill>
              <a:srgbClr val="AEAEAE"/>
            </a:solidFill>
            <a:miter lim="800000"/>
            <a:headEnd/>
            <a:tailEnd/>
          </a:ln>
          <a:effectLst>
            <a:outerShdw blurRad="63500" dist="23000" dir="5400000" rotWithShape="0">
              <a:srgbClr val="000000">
                <a:alpha val="34998"/>
              </a:srgbClr>
            </a:outerShdw>
          </a:effectLst>
        </p:spPr>
        <p:txBody>
          <a:bodyPr anchor="ctr"/>
          <a:lstStyle/>
          <a:p>
            <a:pPr algn="ctr">
              <a:defRPr/>
            </a:pPr>
            <a:r>
              <a:rPr lang="en-US" sz="2000" dirty="0">
                <a:latin typeface="Arial" panose="020B0604020202020204" pitchFamily="34" charset="0"/>
                <a:cs typeface="Arial" panose="020B0604020202020204" pitchFamily="34" charset="0"/>
              </a:rPr>
              <a:t>How about the unknown?</a:t>
            </a:r>
          </a:p>
        </p:txBody>
      </p:sp>
      <p:grpSp>
        <p:nvGrpSpPr>
          <p:cNvPr id="5" name="组合 4"/>
          <p:cNvGrpSpPr/>
          <p:nvPr/>
        </p:nvGrpSpPr>
        <p:grpSpPr>
          <a:xfrm>
            <a:off x="1126083" y="5441771"/>
            <a:ext cx="7371957" cy="1016000"/>
            <a:chOff x="1126083" y="5441771"/>
            <a:chExt cx="7371957" cy="1016000"/>
          </a:xfrm>
        </p:grpSpPr>
        <p:pic>
          <p:nvPicPr>
            <p:cNvPr id="81930" name="Picture 2"/>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1126083" y="5660191"/>
              <a:ext cx="280035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 name="TextBox 18"/>
            <p:cNvSpPr txBox="1">
              <a:spLocks noChangeArrowheads="1"/>
            </p:cNvSpPr>
            <p:nvPr/>
          </p:nvSpPr>
          <p:spPr bwMode="auto">
            <a:xfrm>
              <a:off x="4373715" y="5441771"/>
              <a:ext cx="4124325"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altLang="ko-KR" sz="2000" dirty="0">
                  <a:latin typeface="Calibri" panose="020F0502020204030204" pitchFamily="34" charset="0"/>
                  <a:ea typeface="굴림" charset="0"/>
                  <a:cs typeface="굴림" charset="0"/>
                </a:rPr>
                <a:t>Declare the attacker is existing!</a:t>
              </a:r>
            </a:p>
            <a:p>
              <a:pPr eaLnBrk="1" hangingPunct="1"/>
              <a:endParaRPr lang="en-US" altLang="ko-KR" sz="2000" dirty="0">
                <a:latin typeface="Calibri" panose="020F0502020204030204" pitchFamily="34" charset="0"/>
                <a:ea typeface="굴림" charset="0"/>
                <a:cs typeface="굴림" charset="0"/>
              </a:endParaRPr>
            </a:p>
            <a:p>
              <a:pPr eaLnBrk="1" hangingPunct="1"/>
              <a:r>
                <a:rPr lang="en-US" altLang="ko-KR" sz="2000" dirty="0">
                  <a:latin typeface="Calibri" panose="020F0502020204030204" pitchFamily="34" charset="0"/>
                  <a:ea typeface="굴림" charset="0"/>
                  <a:cs typeface="굴림" charset="0"/>
                </a:rPr>
                <a:t>Otherwise, continuous to the process. </a:t>
              </a:r>
            </a:p>
          </p:txBody>
        </p:sp>
        <p:sp>
          <p:nvSpPr>
            <p:cNvPr id="20" name="Left Brace 19"/>
            <p:cNvSpPr>
              <a:spLocks/>
            </p:cNvSpPr>
            <p:nvPr/>
          </p:nvSpPr>
          <p:spPr bwMode="auto">
            <a:xfrm>
              <a:off x="3981005" y="5697911"/>
              <a:ext cx="338138" cy="533400"/>
            </a:xfrm>
            <a:prstGeom prst="leftBrace">
              <a:avLst>
                <a:gd name="adj1" fmla="val 8333"/>
                <a:gd name="adj2" fmla="val 50000"/>
              </a:avLst>
            </a:prstGeom>
            <a:noFill/>
            <a:ln w="25400">
              <a:solidFill>
                <a:srgbClr val="008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xmlns="">
                  <a:solidFill>
                    <a:srgbClr val="FFFFFF"/>
                  </a:solidFill>
                </a14:hiddenFill>
              </a:ext>
            </a:extLst>
          </p:spPr>
          <p:txBody>
            <a:bodyPr anchor="ctr"/>
            <a:lstStyle/>
            <a:p>
              <a:pPr algn="ctr">
                <a:defRPr/>
              </a:pPr>
              <a:endParaRPr lang="en-US" altLang="ko-KR">
                <a:latin typeface="Calibri" pitchFamily="34" charset="0"/>
                <a:ea typeface="굴림" charset="0"/>
                <a:cs typeface="굴림" charset="0"/>
              </a:endParaRPr>
            </a:p>
          </p:txBody>
        </p:sp>
      </p:grpSp>
      <p:grpSp>
        <p:nvGrpSpPr>
          <p:cNvPr id="4" name="组合 3"/>
          <p:cNvGrpSpPr/>
          <p:nvPr/>
        </p:nvGrpSpPr>
        <p:grpSpPr>
          <a:xfrm>
            <a:off x="3004485" y="4532602"/>
            <a:ext cx="5068127" cy="436769"/>
            <a:chOff x="3004485" y="4532602"/>
            <a:chExt cx="5068127" cy="436769"/>
          </a:xfrm>
        </p:grpSpPr>
        <p:pic>
          <p:nvPicPr>
            <p:cNvPr id="81927" name="Picture 9"/>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6281912" y="4544100"/>
              <a:ext cx="1790700" cy="34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81933" name="Object 2"/>
            <p:cNvGraphicFramePr>
              <a:graphicFrameLocks noChangeAspect="1"/>
            </p:cNvGraphicFramePr>
            <p:nvPr>
              <p:extLst>
                <p:ext uri="{D42A27DB-BD31-4B8C-83A1-F6EECF244321}">
                  <p14:modId xmlns:p14="http://schemas.microsoft.com/office/powerpoint/2010/main" xmlns="" val="28518153"/>
                </p:ext>
              </p:extLst>
            </p:nvPr>
          </p:nvGraphicFramePr>
          <p:xfrm>
            <a:off x="3004485" y="4532602"/>
            <a:ext cx="3058830" cy="436769"/>
          </p:xfrm>
          <a:graphic>
            <a:graphicData uri="http://schemas.openxmlformats.org/presentationml/2006/ole">
              <p:oleObj spid="_x0000_s56421" name="Equation" r:id="rId12" imgW="1499400" imgH="200880" progId="Equation.3">
                <p:embed/>
              </p:oleObj>
            </a:graphicData>
          </a:graphic>
        </p:graphicFrame>
      </p:grpSp>
      <p:sp>
        <p:nvSpPr>
          <p:cNvPr id="81934" name="TextBox 3"/>
          <p:cNvSpPr txBox="1">
            <a:spLocks noChangeArrowheads="1"/>
          </p:cNvSpPr>
          <p:nvPr/>
        </p:nvSpPr>
        <p:spPr bwMode="auto">
          <a:xfrm>
            <a:off x="9753600" y="4249738"/>
            <a:ext cx="1841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endParaRPr lang="en-US">
              <a:latin typeface="Times New Roman" charset="0"/>
            </a:endParaRPr>
          </a:p>
        </p:txBody>
      </p:sp>
      <p:sp>
        <p:nvSpPr>
          <p:cNvPr id="6" name="灯片编号占位符 5"/>
          <p:cNvSpPr>
            <a:spLocks noGrp="1"/>
          </p:cNvSpPr>
          <p:nvPr>
            <p:ph type="sldNum" sz="quarter" idx="11"/>
          </p:nvPr>
        </p:nvSpPr>
        <p:spPr/>
        <p:txBody>
          <a:bodyPr/>
          <a:lstStyle/>
          <a:p>
            <a:pPr>
              <a:defRPr/>
            </a:pPr>
            <a:r>
              <a:rPr lang="en-US" smtClean="0">
                <a:solidFill>
                  <a:srgbClr val="000000"/>
                </a:solidFill>
              </a:rPr>
              <a:t>[</a:t>
            </a:r>
            <a:fld id="{76C16D65-260D-406F-A2BF-AB769FEB7B8A}" type="slidenum">
              <a:rPr lang="en-US" smtClean="0">
                <a:solidFill>
                  <a:srgbClr val="000000"/>
                </a:solidFill>
              </a:rPr>
              <a:pPr>
                <a:defRPr/>
              </a:pPr>
              <a:t>65</a:t>
            </a:fld>
            <a:r>
              <a:rPr lang="en-US" smtClean="0">
                <a:solidFill>
                  <a:srgbClr val="000000"/>
                </a:solidFill>
              </a:rPr>
              <a:t>]</a:t>
            </a:r>
            <a:endParaRPr lang="en-US" dirty="0">
              <a:solidFill>
                <a:srgbClr val="000000"/>
              </a:solidFill>
            </a:endParaRPr>
          </a:p>
        </p:txBody>
      </p:sp>
    </p:spTree>
    <p:custDataLst>
      <p:tags r:id="rId2"/>
    </p:custDataLst>
    <p:extLst>
      <p:ext uri="{BB962C8B-B14F-4D97-AF65-F5344CB8AC3E}">
        <p14:creationId xmlns:p14="http://schemas.microsoft.com/office/powerpoint/2010/main" xmlns="" val="2735149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1"/>
          <p:cNvSpPr txBox="1">
            <a:spLocks/>
          </p:cNvSpPr>
          <p:nvPr/>
        </p:nvSpPr>
        <p:spPr bwMode="auto">
          <a:xfrm>
            <a:off x="381000" y="333375"/>
            <a:ext cx="8305800" cy="581025"/>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ctr" rtl="0" eaLnBrk="0" fontAlgn="base" hangingPunct="0">
              <a:lnSpc>
                <a:spcPct val="85000"/>
              </a:lnSpc>
              <a:spcBef>
                <a:spcPct val="0"/>
              </a:spcBef>
              <a:spcAft>
                <a:spcPct val="0"/>
              </a:spcAft>
              <a:defRPr sz="3200" b="1" i="1">
                <a:solidFill>
                  <a:srgbClr val="0070C0"/>
                </a:solidFill>
                <a:effectLst>
                  <a:outerShdw blurRad="38100" dist="38100" dir="2700000" algn="tl">
                    <a:srgbClr val="C0C0C0"/>
                  </a:outerShdw>
                </a:effectLst>
                <a:latin typeface="Cambria" panose="02040503050406030204" pitchFamily="18" charset="0"/>
                <a:ea typeface="ＭＳ Ｐゴシック" charset="0"/>
                <a:cs typeface="Cambria" panose="02040503050406030204" pitchFamily="18" charset="0"/>
              </a:defRPr>
            </a:lvl1pPr>
            <a:lvl2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2pPr>
            <a:lvl3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3pPr>
            <a:lvl4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4pPr>
            <a:lvl5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5pPr>
            <a:lvl6pPr marL="4572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6pPr>
            <a:lvl7pPr marL="9144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7pPr>
            <a:lvl8pPr marL="13716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8pPr>
            <a:lvl9pPr marL="18288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9pPr>
          </a:lstStyle>
          <a:p>
            <a:pPr eaLnBrk="1" hangingPunct="1"/>
            <a:r>
              <a:rPr lang="en-US" altLang="ko-KR" dirty="0">
                <a:effectLst>
                  <a:outerShdw blurRad="38100" dist="38100" dir="2700000" algn="tl">
                    <a:srgbClr val="DDDDDD"/>
                  </a:outerShdw>
                </a:effectLst>
                <a:ea typeface="宋体" charset="0"/>
                <a:cs typeface="宋体" charset="0"/>
              </a:rPr>
              <a:t>Linear  Solver for  the Unknown</a:t>
            </a:r>
            <a:endParaRPr lang="zh-CN" altLang="en-US" kern="0" dirty="0" smtClean="0"/>
          </a:p>
        </p:txBody>
      </p:sp>
      <p:sp>
        <p:nvSpPr>
          <p:cNvPr id="83970" name="Content Placeholder 2"/>
          <p:cNvSpPr>
            <a:spLocks noGrp="1"/>
          </p:cNvSpPr>
          <p:nvPr>
            <p:ph sz="quarter" idx="4294967295"/>
          </p:nvPr>
        </p:nvSpPr>
        <p:spPr>
          <a:xfrm>
            <a:off x="338400" y="1260000"/>
            <a:ext cx="8496300" cy="5257800"/>
          </a:xfrm>
        </p:spPr>
        <p:txBody>
          <a:bodyPr/>
          <a:lstStyle/>
          <a:p>
            <a:r>
              <a:rPr lang="en-US" altLang="ko-KR" dirty="0">
                <a:latin typeface="Calibri" panose="020F0502020204030204" pitchFamily="34" charset="0"/>
                <a:ea typeface="굴림" charset="0"/>
                <a:cs typeface="굴림" charset="0"/>
              </a:rPr>
              <a:t>Rao test:</a:t>
            </a:r>
          </a:p>
          <a:p>
            <a:endParaRPr lang="en-US" altLang="ko-KR" dirty="0">
              <a:latin typeface="Calibri" panose="020F0502020204030204" pitchFamily="34" charset="0"/>
              <a:ea typeface="굴림" charset="0"/>
              <a:cs typeface="굴림" charset="0"/>
            </a:endParaRPr>
          </a:p>
          <a:p>
            <a:endParaRPr lang="en-US" altLang="ko-KR" dirty="0">
              <a:latin typeface="Calibri" panose="020F0502020204030204" pitchFamily="34" charset="0"/>
              <a:ea typeface="굴림" charset="0"/>
              <a:cs typeface="굴림" charset="0"/>
            </a:endParaRPr>
          </a:p>
          <a:p>
            <a:r>
              <a:rPr lang="en-US" altLang="ko-KR" dirty="0">
                <a:latin typeface="Calibri" panose="020F0502020204030204" pitchFamily="34" charset="0"/>
                <a:ea typeface="굴림" charset="0"/>
                <a:cs typeface="굴림" charset="0"/>
              </a:rPr>
              <a:t>The linear unknown solver for m measurements:</a:t>
            </a:r>
          </a:p>
          <a:p>
            <a:r>
              <a:rPr lang="en-US" altLang="ko-KR" dirty="0">
                <a:latin typeface="Calibri" panose="020F0502020204030204" pitchFamily="34" charset="0"/>
                <a:ea typeface="굴림" charset="0"/>
                <a:cs typeface="굴림" charset="0"/>
              </a:rPr>
              <a:t>Recursive CUSUM Statistic w/ linear unknown parameter solve:</a:t>
            </a:r>
          </a:p>
          <a:p>
            <a:pPr lvl="1"/>
            <a:r>
              <a:rPr lang="en-US" altLang="ko-KR" dirty="0">
                <a:latin typeface="Calibri" panose="020F0502020204030204" pitchFamily="34" charset="0"/>
                <a:ea typeface="굴림" charset="0"/>
                <a:cs typeface="굴림" charset="0"/>
              </a:rPr>
              <a:t>Modified CUSUM statistics</a:t>
            </a:r>
          </a:p>
          <a:p>
            <a:pPr lvl="1"/>
            <a:r>
              <a:rPr lang="en-US" altLang="ko-KR" dirty="0">
                <a:latin typeface="Calibri" panose="020F0502020204030204" pitchFamily="34" charset="0"/>
                <a:ea typeface="굴림" charset="0"/>
                <a:cs typeface="굴림" charset="0"/>
              </a:rPr>
              <a:t>Asymptotically equivalent model of GLRT</a:t>
            </a:r>
          </a:p>
          <a:p>
            <a:endParaRPr lang="en-US" altLang="ko-KR" dirty="0">
              <a:latin typeface="Times New Roman" charset="0"/>
              <a:ea typeface="굴림" charset="0"/>
              <a:cs typeface="굴림" charset="0"/>
            </a:endParaRPr>
          </a:p>
          <a:p>
            <a:pPr lvl="1">
              <a:buFontTx/>
              <a:buNone/>
            </a:pPr>
            <a:endParaRPr lang="en-US" altLang="ko-KR" dirty="0">
              <a:latin typeface="Times New Roman" charset="0"/>
              <a:ea typeface="굴림" charset="0"/>
              <a:cs typeface="굴림" charset="0"/>
            </a:endParaRPr>
          </a:p>
          <a:p>
            <a:pPr lvl="1"/>
            <a:endParaRPr lang="en-US" altLang="ko-KR" dirty="0">
              <a:latin typeface="Times New Roman" charset="0"/>
              <a:ea typeface="굴림" charset="0"/>
              <a:cs typeface="굴림" charset="0"/>
            </a:endParaRPr>
          </a:p>
          <a:p>
            <a:pPr lvl="1"/>
            <a:endParaRPr lang="en-US" altLang="ko-KR" dirty="0">
              <a:latin typeface="Times New Roman" charset="0"/>
              <a:ea typeface="굴림" charset="0"/>
              <a:cs typeface="굴림" charset="0"/>
            </a:endParaRPr>
          </a:p>
          <a:p>
            <a:endParaRPr lang="en-US" altLang="ko-KR" dirty="0">
              <a:latin typeface="Times New Roman" charset="0"/>
              <a:ea typeface="굴림" charset="0"/>
              <a:cs typeface="굴림" charset="0"/>
            </a:endParaRPr>
          </a:p>
          <a:p>
            <a:pPr>
              <a:buFont typeface="Wingdings" charset="0"/>
              <a:buNone/>
            </a:pPr>
            <a:endParaRPr lang="en-US" altLang="ko-KR" dirty="0">
              <a:latin typeface="Times New Roman" charset="0"/>
              <a:ea typeface="굴림" charset="0"/>
              <a:cs typeface="굴림" charset="0"/>
            </a:endParaRPr>
          </a:p>
        </p:txBody>
      </p:sp>
      <p:pic>
        <p:nvPicPr>
          <p:cNvPr id="83971"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t="12088"/>
          <a:stretch>
            <a:fillRect/>
          </a:stretch>
        </p:blipFill>
        <p:spPr bwMode="auto">
          <a:xfrm>
            <a:off x="1104900" y="2035128"/>
            <a:ext cx="34290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972" name="Picture 3"/>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728118" y="2101850"/>
            <a:ext cx="3781425" cy="771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974" name="Picture 6"/>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1447800" y="1676400"/>
            <a:ext cx="6572250" cy="285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83975" name="Object 2"/>
          <p:cNvGraphicFramePr>
            <a:graphicFrameLocks noChangeAspect="1"/>
          </p:cNvGraphicFramePr>
          <p:nvPr>
            <p:extLst>
              <p:ext uri="{D42A27DB-BD31-4B8C-83A1-F6EECF244321}">
                <p14:modId xmlns:p14="http://schemas.microsoft.com/office/powerpoint/2010/main" xmlns="" val="3627900871"/>
              </p:ext>
            </p:extLst>
          </p:nvPr>
        </p:nvGraphicFramePr>
        <p:xfrm>
          <a:off x="2133120" y="5136572"/>
          <a:ext cx="4801559" cy="945145"/>
        </p:xfrm>
        <a:graphic>
          <a:graphicData uri="http://schemas.openxmlformats.org/presentationml/2006/ole">
            <p:oleObj spid="_x0000_s57445" name="Equation" r:id="rId8" imgW="2440800" imgH="466200" progId="Equation.3">
              <p:embed/>
            </p:oleObj>
          </a:graphicData>
        </a:graphic>
      </p:graphicFrame>
      <p:sp>
        <p:nvSpPr>
          <p:cNvPr id="12" name="Rounded Rectangular Callout 11"/>
          <p:cNvSpPr>
            <a:spLocks noChangeArrowheads="1"/>
          </p:cNvSpPr>
          <p:nvPr/>
        </p:nvSpPr>
        <p:spPr bwMode="auto">
          <a:xfrm>
            <a:off x="6207125" y="4190998"/>
            <a:ext cx="2479675" cy="685800"/>
          </a:xfrm>
          <a:prstGeom prst="wedgeRoundRectCallout">
            <a:avLst>
              <a:gd name="adj1" fmla="val -56819"/>
              <a:gd name="adj2" fmla="val 101255"/>
              <a:gd name="adj3" fmla="val 16667"/>
            </a:avLst>
          </a:prstGeom>
          <a:solidFill>
            <a:srgbClr val="92D050"/>
          </a:solidFill>
          <a:ln w="9525">
            <a:solidFill>
              <a:srgbClr val="AEAEAE"/>
            </a:solidFill>
            <a:miter lim="800000"/>
            <a:headEnd/>
            <a:tailEnd/>
          </a:ln>
          <a:effectLst>
            <a:outerShdw blurRad="63500" dist="23000" dir="5400000" rotWithShape="0">
              <a:srgbClr val="000000">
                <a:alpha val="34998"/>
              </a:srgbClr>
            </a:outerShdw>
          </a:effectLst>
        </p:spPr>
        <p:txBody>
          <a:bodyPr anchor="ctr"/>
          <a:lstStyle/>
          <a:p>
            <a:pPr algn="ctr">
              <a:defRPr/>
            </a:pPr>
            <a:r>
              <a:rPr lang="en-US" sz="2000" dirty="0">
                <a:latin typeface="Arial" panose="020B0604020202020204" pitchFamily="34" charset="0"/>
                <a:cs typeface="Arial" panose="020B0604020202020204" pitchFamily="34" charset="0"/>
              </a:rPr>
              <a:t>The unknown is no long involved</a:t>
            </a:r>
          </a:p>
        </p:txBody>
      </p:sp>
      <p:sp>
        <p:nvSpPr>
          <p:cNvPr id="3" name="灯片编号占位符 2"/>
          <p:cNvSpPr>
            <a:spLocks noGrp="1"/>
          </p:cNvSpPr>
          <p:nvPr>
            <p:ph type="sldNum" sz="quarter" idx="11"/>
          </p:nvPr>
        </p:nvSpPr>
        <p:spPr/>
        <p:txBody>
          <a:bodyPr/>
          <a:lstStyle/>
          <a:p>
            <a:pPr>
              <a:defRPr/>
            </a:pPr>
            <a:r>
              <a:rPr lang="en-US" smtClean="0">
                <a:solidFill>
                  <a:srgbClr val="000000"/>
                </a:solidFill>
              </a:rPr>
              <a:t>[</a:t>
            </a:r>
            <a:fld id="{76C16D65-260D-406F-A2BF-AB769FEB7B8A}" type="slidenum">
              <a:rPr lang="en-US" smtClean="0">
                <a:solidFill>
                  <a:srgbClr val="000000"/>
                </a:solidFill>
              </a:rPr>
              <a:pPr>
                <a:defRPr/>
              </a:pPr>
              <a:t>66</a:t>
            </a:fld>
            <a:r>
              <a:rPr lang="en-US" smtClean="0">
                <a:solidFill>
                  <a:srgbClr val="000000"/>
                </a:solidFill>
              </a:rPr>
              <a:t>]</a:t>
            </a:r>
            <a:endParaRPr lang="en-US" dirty="0">
              <a:solidFill>
                <a:srgbClr val="000000"/>
              </a:solidFill>
            </a:endParaRPr>
          </a:p>
        </p:txBody>
      </p:sp>
    </p:spTree>
    <p:custDataLst>
      <p:tags r:id="rId2"/>
    </p:custDataLst>
    <p:extLst>
      <p:ext uri="{BB962C8B-B14F-4D97-AF65-F5344CB8AC3E}">
        <p14:creationId xmlns:p14="http://schemas.microsoft.com/office/powerpoint/2010/main" xmlns="" val="25511247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txBox="1">
            <a:spLocks/>
          </p:cNvSpPr>
          <p:nvPr/>
        </p:nvSpPr>
        <p:spPr bwMode="auto">
          <a:xfrm>
            <a:off x="381000" y="333375"/>
            <a:ext cx="8305800" cy="581025"/>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ctr" rtl="0" eaLnBrk="0" fontAlgn="base" hangingPunct="0">
              <a:lnSpc>
                <a:spcPct val="85000"/>
              </a:lnSpc>
              <a:spcBef>
                <a:spcPct val="0"/>
              </a:spcBef>
              <a:spcAft>
                <a:spcPct val="0"/>
              </a:spcAft>
              <a:defRPr sz="3200" b="1" i="1">
                <a:solidFill>
                  <a:srgbClr val="0070C0"/>
                </a:solidFill>
                <a:effectLst>
                  <a:outerShdw blurRad="38100" dist="38100" dir="2700000" algn="tl">
                    <a:srgbClr val="C0C0C0"/>
                  </a:outerShdw>
                </a:effectLst>
                <a:latin typeface="Cambria" panose="02040503050406030204" pitchFamily="18" charset="0"/>
                <a:ea typeface="ＭＳ Ｐゴシック" charset="0"/>
                <a:cs typeface="Cambria" panose="02040503050406030204" pitchFamily="18" charset="0"/>
              </a:defRPr>
            </a:lvl1pPr>
            <a:lvl2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2pPr>
            <a:lvl3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3pPr>
            <a:lvl4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4pPr>
            <a:lvl5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5pPr>
            <a:lvl6pPr marL="4572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6pPr>
            <a:lvl7pPr marL="9144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7pPr>
            <a:lvl8pPr marL="13716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8pPr>
            <a:lvl9pPr marL="18288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9pPr>
          </a:lstStyle>
          <a:p>
            <a:pPr eaLnBrk="1" hangingPunct="1"/>
            <a:r>
              <a:rPr lang="en-US" altLang="ko-KR" dirty="0">
                <a:effectLst>
                  <a:outerShdw blurRad="38100" dist="38100" dir="2700000" algn="tl">
                    <a:srgbClr val="DDDDDD"/>
                  </a:outerShdw>
                </a:effectLst>
                <a:ea typeface="宋体" charset="0"/>
                <a:cs typeface="宋体" charset="0"/>
              </a:rPr>
              <a:t>Simulation: Adaptive CUSUM algorithm</a:t>
            </a:r>
            <a:endParaRPr lang="zh-CN" altLang="en-US" kern="0" dirty="0" smtClean="0"/>
          </a:p>
        </p:txBody>
      </p:sp>
      <p:sp>
        <p:nvSpPr>
          <p:cNvPr id="86018" name="Content Placeholder 2"/>
          <p:cNvSpPr>
            <a:spLocks noGrp="1"/>
          </p:cNvSpPr>
          <p:nvPr>
            <p:ph sz="quarter" idx="4294967295"/>
          </p:nvPr>
        </p:nvSpPr>
        <p:spPr>
          <a:xfrm>
            <a:off x="338399" y="4943510"/>
            <a:ext cx="8348400" cy="1447800"/>
          </a:xfrm>
        </p:spPr>
        <p:txBody>
          <a:bodyPr/>
          <a:lstStyle/>
          <a:p>
            <a:pPr>
              <a:lnSpc>
                <a:spcPct val="100000"/>
              </a:lnSpc>
              <a:spcBef>
                <a:spcPts val="600"/>
              </a:spcBef>
              <a:spcAft>
                <a:spcPts val="0"/>
              </a:spcAft>
            </a:pPr>
            <a:r>
              <a:rPr lang="en-US" altLang="ko-KR" dirty="0">
                <a:latin typeface="Calibri" panose="020F0502020204030204" pitchFamily="34" charset="0"/>
                <a:ea typeface="굴림" charset="0"/>
                <a:cs typeface="굴림" charset="0"/>
              </a:rPr>
              <a:t>2 different detection tests: FAR: 1% and 0.1%</a:t>
            </a:r>
          </a:p>
          <a:p>
            <a:pPr>
              <a:lnSpc>
                <a:spcPct val="100000"/>
              </a:lnSpc>
              <a:spcBef>
                <a:spcPts val="600"/>
              </a:spcBef>
              <a:spcAft>
                <a:spcPts val="0"/>
              </a:spcAft>
            </a:pPr>
            <a:r>
              <a:rPr lang="en-US" altLang="ko-KR" dirty="0">
                <a:latin typeface="Calibri" panose="020F0502020204030204" pitchFamily="34" charset="0"/>
                <a:ea typeface="굴림" charset="0"/>
                <a:cs typeface="굴림" charset="0"/>
              </a:rPr>
              <a:t>Active attack starts at time 5</a:t>
            </a:r>
          </a:p>
          <a:p>
            <a:pPr>
              <a:lnSpc>
                <a:spcPct val="100000"/>
              </a:lnSpc>
              <a:spcBef>
                <a:spcPts val="600"/>
              </a:spcBef>
              <a:spcAft>
                <a:spcPts val="0"/>
              </a:spcAft>
            </a:pPr>
            <a:r>
              <a:rPr lang="en-US" altLang="ko-KR" dirty="0">
                <a:latin typeface="Calibri" panose="020F0502020204030204" pitchFamily="34" charset="0"/>
                <a:ea typeface="굴림" charset="0"/>
                <a:cs typeface="굴림" charset="0"/>
              </a:rPr>
              <a:t>Detection of attack at time 7 and 8, for different FARs</a:t>
            </a:r>
          </a:p>
        </p:txBody>
      </p:sp>
      <p:pic>
        <p:nvPicPr>
          <p:cNvPr id="86019" name="Picture 2"/>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05312" y="1061676"/>
            <a:ext cx="7014575" cy="37440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灯片编号占位符 2"/>
          <p:cNvSpPr>
            <a:spLocks noGrp="1"/>
          </p:cNvSpPr>
          <p:nvPr>
            <p:ph type="sldNum" sz="quarter" idx="11"/>
          </p:nvPr>
        </p:nvSpPr>
        <p:spPr/>
        <p:txBody>
          <a:bodyPr/>
          <a:lstStyle/>
          <a:p>
            <a:pPr>
              <a:defRPr/>
            </a:pPr>
            <a:r>
              <a:rPr lang="en-US" smtClean="0">
                <a:solidFill>
                  <a:srgbClr val="000000"/>
                </a:solidFill>
              </a:rPr>
              <a:t>[</a:t>
            </a:r>
            <a:fld id="{76C16D65-260D-406F-A2BF-AB769FEB7B8A}" type="slidenum">
              <a:rPr lang="en-US" smtClean="0">
                <a:solidFill>
                  <a:srgbClr val="000000"/>
                </a:solidFill>
              </a:rPr>
              <a:pPr>
                <a:defRPr/>
              </a:pPr>
              <a:t>67</a:t>
            </a:fld>
            <a:r>
              <a:rPr lang="en-US" smtClean="0">
                <a:solidFill>
                  <a:srgbClr val="000000"/>
                </a:solidFill>
              </a:rPr>
              <a:t>]</a:t>
            </a:r>
            <a:endParaRPr lang="en-US" dirty="0">
              <a:solidFill>
                <a:srgbClr val="000000"/>
              </a:solidFill>
            </a:endParaRPr>
          </a:p>
        </p:txBody>
      </p:sp>
    </p:spTree>
    <p:extLst>
      <p:ext uri="{BB962C8B-B14F-4D97-AF65-F5344CB8AC3E}">
        <p14:creationId xmlns:p14="http://schemas.microsoft.com/office/powerpoint/2010/main" xmlns="" val="3113207759"/>
      </p:ext>
    </p:extLst>
  </p:cSld>
  <p:clrMapOvr>
    <a:masterClrMapping/>
  </p:clrMapOvr>
  <p:transition spd="slow">
    <p:push dir="u"/>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txBox="1">
            <a:spLocks/>
          </p:cNvSpPr>
          <p:nvPr/>
        </p:nvSpPr>
        <p:spPr bwMode="auto">
          <a:xfrm>
            <a:off x="381000" y="333375"/>
            <a:ext cx="8305800" cy="581025"/>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ctr" rtl="0" eaLnBrk="0" fontAlgn="base" hangingPunct="0">
              <a:lnSpc>
                <a:spcPct val="85000"/>
              </a:lnSpc>
              <a:spcBef>
                <a:spcPct val="0"/>
              </a:spcBef>
              <a:spcAft>
                <a:spcPct val="0"/>
              </a:spcAft>
              <a:defRPr sz="3200" b="1" i="1">
                <a:solidFill>
                  <a:srgbClr val="0070C0"/>
                </a:solidFill>
                <a:effectLst>
                  <a:outerShdw blurRad="38100" dist="38100" dir="2700000" algn="tl">
                    <a:srgbClr val="C0C0C0"/>
                  </a:outerShdw>
                </a:effectLst>
                <a:latin typeface="Cambria" panose="02040503050406030204" pitchFamily="18" charset="0"/>
                <a:ea typeface="ＭＳ Ｐゴシック" charset="0"/>
                <a:cs typeface="Cambria" panose="02040503050406030204" pitchFamily="18" charset="0"/>
              </a:defRPr>
            </a:lvl1pPr>
            <a:lvl2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2pPr>
            <a:lvl3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3pPr>
            <a:lvl4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4pPr>
            <a:lvl5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5pPr>
            <a:lvl6pPr marL="4572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6pPr>
            <a:lvl7pPr marL="9144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7pPr>
            <a:lvl8pPr marL="13716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8pPr>
            <a:lvl9pPr marL="18288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9pPr>
          </a:lstStyle>
          <a:p>
            <a:pPr eaLnBrk="1" hangingPunct="1"/>
            <a:r>
              <a:rPr lang="en-US" altLang="ko-KR" dirty="0">
                <a:effectLst>
                  <a:outerShdw blurRad="38100" dist="38100" dir="2700000" algn="tl">
                    <a:srgbClr val="DDDDDD"/>
                  </a:outerShdw>
                </a:effectLst>
                <a:ea typeface="宋体" charset="0"/>
                <a:cs typeface="宋体" charset="0"/>
              </a:rPr>
              <a:t>Markov Chain based Analytical Model</a:t>
            </a:r>
            <a:endParaRPr lang="zh-CN" altLang="en-US" kern="0" dirty="0" smtClean="0"/>
          </a:p>
        </p:txBody>
      </p:sp>
      <p:sp>
        <p:nvSpPr>
          <p:cNvPr id="61442" name="Content Placeholder 2"/>
          <p:cNvSpPr>
            <a:spLocks noGrp="1"/>
          </p:cNvSpPr>
          <p:nvPr>
            <p:ph sz="quarter" idx="4294967295"/>
          </p:nvPr>
        </p:nvSpPr>
        <p:spPr>
          <a:xfrm>
            <a:off x="338400" y="1260000"/>
            <a:ext cx="8496300" cy="5257800"/>
          </a:xfrm>
        </p:spPr>
        <p:txBody>
          <a:bodyPr/>
          <a:lstStyle/>
          <a:p>
            <a:pPr>
              <a:buFont typeface="Wingdings" pitchFamily="2" charset="2"/>
              <a:buChar char="v"/>
              <a:defRPr/>
            </a:pPr>
            <a:r>
              <a:rPr lang="en-US" altLang="ko-KR" dirty="0">
                <a:latin typeface="Calibri" panose="020F0502020204030204" pitchFamily="34" charset="0"/>
                <a:ea typeface="굴림" charset="0"/>
                <a:cs typeface="굴림" charset="0"/>
              </a:rPr>
              <a:t>Divide statistic space into discrete states between 0 and threshold</a:t>
            </a:r>
          </a:p>
          <a:p>
            <a:pPr lvl="1">
              <a:buFont typeface="Wingdings" pitchFamily="2" charset="2"/>
              <a:buChar char="q"/>
              <a:defRPr/>
            </a:pPr>
            <a:r>
              <a:rPr lang="en-US" altLang="ko-KR" dirty="0">
                <a:latin typeface="Calibri" panose="020F0502020204030204" pitchFamily="34" charset="0"/>
                <a:ea typeface="굴림" charset="0"/>
                <a:cs typeface="굴림" charset="0"/>
              </a:rPr>
              <a:t>Obtain the transition probabilities</a:t>
            </a:r>
          </a:p>
          <a:p>
            <a:pPr lvl="1">
              <a:buFont typeface="Wingdings" pitchFamily="2" charset="2"/>
              <a:buChar char="q"/>
              <a:defRPr/>
            </a:pPr>
            <a:r>
              <a:rPr lang="en-US" altLang="ko-KR" dirty="0">
                <a:latin typeface="Calibri" panose="020F0502020204030204" pitchFamily="34" charset="0"/>
                <a:ea typeface="굴림" charset="0"/>
                <a:cs typeface="굴림" charset="0"/>
              </a:rPr>
              <a:t>Obtain expectation of detection delay, false alarm rate and missing </a:t>
            </a:r>
            <a:r>
              <a:rPr lang="en-US" altLang="ko-KR" dirty="0" smtClean="0">
                <a:latin typeface="Calibri" panose="020F0502020204030204" pitchFamily="34" charset="0"/>
                <a:ea typeface="굴림" charset="0"/>
                <a:cs typeface="굴림" charset="0"/>
              </a:rPr>
              <a:t>probability</a:t>
            </a:r>
          </a:p>
          <a:p>
            <a:pPr>
              <a:buFont typeface="Wingdings" pitchFamily="2" charset="2"/>
              <a:buChar char="v"/>
              <a:defRPr/>
            </a:pPr>
            <a:r>
              <a:rPr lang="en-US" altLang="ko-KR" dirty="0" smtClean="0">
                <a:latin typeface="Calibri" panose="020F0502020204030204" pitchFamily="34" charset="0"/>
                <a:ea typeface="굴림" charset="0"/>
                <a:cs typeface="굴림" charset="0"/>
              </a:rPr>
              <a:t>How about topology error</a:t>
            </a:r>
          </a:p>
          <a:p>
            <a:pPr>
              <a:buFont typeface="Wingdings" pitchFamily="2" charset="2"/>
              <a:buChar char="v"/>
              <a:defRPr/>
            </a:pPr>
            <a:r>
              <a:rPr lang="en-US" altLang="ko-KR" dirty="0" smtClean="0">
                <a:latin typeface="Calibri" panose="020F0502020204030204" pitchFamily="34" charset="0"/>
                <a:ea typeface="굴림" charset="0"/>
                <a:cs typeface="굴림" charset="0"/>
              </a:rPr>
              <a:t>Any other applications</a:t>
            </a:r>
          </a:p>
          <a:p>
            <a:pPr>
              <a:buFont typeface="Wingdings" pitchFamily="2" charset="2"/>
              <a:buChar char="v"/>
              <a:defRPr/>
            </a:pPr>
            <a:r>
              <a:rPr lang="en-US" altLang="ko-KR" dirty="0">
                <a:latin typeface="Calibri" panose="020F0502020204030204" pitchFamily="34" charset="0"/>
                <a:ea typeface="굴림" charset="0"/>
                <a:cs typeface="굴림" charset="0"/>
              </a:rPr>
              <a:t>Using QD?</a:t>
            </a:r>
          </a:p>
        </p:txBody>
      </p:sp>
      <p:pic>
        <p:nvPicPr>
          <p:cNvPr id="8806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446741" y="2722531"/>
            <a:ext cx="4240059" cy="3463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灯片编号占位符 2"/>
          <p:cNvSpPr>
            <a:spLocks noGrp="1"/>
          </p:cNvSpPr>
          <p:nvPr>
            <p:ph type="sldNum" sz="quarter" idx="11"/>
          </p:nvPr>
        </p:nvSpPr>
        <p:spPr/>
        <p:txBody>
          <a:bodyPr/>
          <a:lstStyle/>
          <a:p>
            <a:pPr>
              <a:defRPr/>
            </a:pPr>
            <a:r>
              <a:rPr lang="en-US" smtClean="0">
                <a:solidFill>
                  <a:srgbClr val="000000"/>
                </a:solidFill>
              </a:rPr>
              <a:t>[</a:t>
            </a:r>
            <a:fld id="{76C16D65-260D-406F-A2BF-AB769FEB7B8A}" type="slidenum">
              <a:rPr lang="en-US" smtClean="0">
                <a:solidFill>
                  <a:srgbClr val="000000"/>
                </a:solidFill>
              </a:rPr>
              <a:pPr>
                <a:defRPr/>
              </a:pPr>
              <a:t>68</a:t>
            </a:fld>
            <a:r>
              <a:rPr lang="en-US" smtClean="0">
                <a:solidFill>
                  <a:srgbClr val="000000"/>
                </a:solidFill>
              </a:rPr>
              <a:t>]</a:t>
            </a:r>
            <a:endParaRPr lang="en-US" dirty="0">
              <a:solidFill>
                <a:srgbClr val="000000"/>
              </a:solidFill>
            </a:endParaRPr>
          </a:p>
        </p:txBody>
      </p:sp>
    </p:spTree>
    <p:extLst>
      <p:ext uri="{BB962C8B-B14F-4D97-AF65-F5344CB8AC3E}">
        <p14:creationId xmlns:p14="http://schemas.microsoft.com/office/powerpoint/2010/main" xmlns="" val="1567481154"/>
      </p:ext>
    </p:extLst>
  </p:cSld>
  <p:clrMapOvr>
    <a:masterClrMapping/>
  </p:clrMapOvr>
  <p:transition spd="slow">
    <p:push dir="u"/>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a:spLocks/>
          </p:cNvSpPr>
          <p:nvPr/>
        </p:nvSpPr>
        <p:spPr bwMode="auto">
          <a:xfrm>
            <a:off x="381000" y="333375"/>
            <a:ext cx="8305800" cy="581025"/>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ctr" rtl="0" eaLnBrk="0" fontAlgn="base" hangingPunct="0">
              <a:lnSpc>
                <a:spcPct val="85000"/>
              </a:lnSpc>
              <a:spcBef>
                <a:spcPct val="0"/>
              </a:spcBef>
              <a:spcAft>
                <a:spcPct val="0"/>
              </a:spcAft>
              <a:defRPr sz="3200" b="1" i="1">
                <a:solidFill>
                  <a:srgbClr val="0070C0"/>
                </a:solidFill>
                <a:effectLst>
                  <a:outerShdw blurRad="38100" dist="38100" dir="2700000" algn="tl">
                    <a:srgbClr val="C0C0C0"/>
                  </a:outerShdw>
                </a:effectLst>
                <a:latin typeface="Cambria" panose="02040503050406030204" pitchFamily="18" charset="0"/>
                <a:ea typeface="ＭＳ Ｐゴシック" charset="0"/>
                <a:cs typeface="Cambria" panose="02040503050406030204" pitchFamily="18" charset="0"/>
              </a:defRPr>
            </a:lvl1pPr>
            <a:lvl2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2pPr>
            <a:lvl3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3pPr>
            <a:lvl4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4pPr>
            <a:lvl5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5pPr>
            <a:lvl6pPr marL="4572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6pPr>
            <a:lvl7pPr marL="9144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7pPr>
            <a:lvl8pPr marL="13716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8pPr>
            <a:lvl9pPr marL="18288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9pPr>
          </a:lstStyle>
          <a:p>
            <a:pPr eaLnBrk="1" hangingPunct="1"/>
            <a:r>
              <a:rPr lang="en-US" altLang="zh-CN" dirty="0">
                <a:effectLst>
                  <a:outerShdw blurRad="38100" dist="38100" dir="2700000" algn="tl">
                    <a:srgbClr val="DDDDDD"/>
                  </a:outerShdw>
                </a:effectLst>
                <a:ea typeface="宋体" charset="0"/>
                <a:cs typeface="宋体" charset="0"/>
              </a:rPr>
              <a:t>Overview</a:t>
            </a:r>
            <a:endParaRPr lang="zh-CN" altLang="en-US" kern="0" dirty="0" smtClean="0"/>
          </a:p>
        </p:txBody>
      </p:sp>
      <p:sp>
        <p:nvSpPr>
          <p:cNvPr id="67586" name="内容占位符 2"/>
          <p:cNvSpPr>
            <a:spLocks noGrp="1"/>
          </p:cNvSpPr>
          <p:nvPr>
            <p:ph idx="4294967295"/>
          </p:nvPr>
        </p:nvSpPr>
        <p:spPr>
          <a:xfrm>
            <a:off x="336550" y="1260000"/>
            <a:ext cx="8350250" cy="5181600"/>
          </a:xfrm>
        </p:spPr>
        <p:txBody>
          <a:bodyPr/>
          <a:lstStyle/>
          <a:p>
            <a:r>
              <a:rPr lang="en-US" altLang="zh-CN" b="1" dirty="0">
                <a:solidFill>
                  <a:schemeClr val="tx2"/>
                </a:solidFill>
                <a:latin typeface="Cambria" panose="02040503050406030204" pitchFamily="18" charset="0"/>
                <a:ea typeface="宋体" charset="0"/>
                <a:cs typeface="宋体" charset="0"/>
              </a:rPr>
              <a:t>Power System State Estimation Model</a:t>
            </a:r>
          </a:p>
          <a:p>
            <a:pPr lvl="1"/>
            <a:r>
              <a:rPr lang="en-US" altLang="zh-CN" sz="2400" b="1" dirty="0">
                <a:solidFill>
                  <a:schemeClr val="tx2"/>
                </a:solidFill>
                <a:latin typeface="Cambria" panose="02040503050406030204" pitchFamily="18" charset="0"/>
                <a:ea typeface="宋体" charset="0"/>
                <a:cs typeface="宋体" charset="0"/>
              </a:rPr>
              <a:t>Bad Data Injection</a:t>
            </a:r>
          </a:p>
          <a:p>
            <a:r>
              <a:rPr lang="en-US" altLang="zh-CN" b="1" dirty="0">
                <a:solidFill>
                  <a:schemeClr val="tx2"/>
                </a:solidFill>
                <a:latin typeface="Cambria" panose="02040503050406030204" pitchFamily="18" charset="0"/>
                <a:ea typeface="宋体" charset="0"/>
                <a:cs typeface="宋体" charset="0"/>
              </a:rPr>
              <a:t>Defender Mechanism </a:t>
            </a:r>
          </a:p>
          <a:p>
            <a:pPr lvl="1"/>
            <a:r>
              <a:rPr lang="en-US" altLang="zh-CN" sz="2400" b="1" dirty="0">
                <a:solidFill>
                  <a:schemeClr val="tx2"/>
                </a:solidFill>
                <a:latin typeface="Cambria" panose="02040503050406030204" pitchFamily="18" charset="0"/>
                <a:ea typeface="宋体" charset="0"/>
                <a:cs typeface="宋体" charset="0"/>
              </a:rPr>
              <a:t>Quickest Detection</a:t>
            </a:r>
          </a:p>
          <a:p>
            <a:r>
              <a:rPr lang="en-US" altLang="zh-CN" b="1" dirty="0">
                <a:solidFill>
                  <a:srgbClr val="FF0000"/>
                </a:solidFill>
                <a:latin typeface="Cambria" panose="02040503050406030204" pitchFamily="18" charset="0"/>
                <a:ea typeface="宋体" charset="0"/>
                <a:cs typeface="宋体" charset="0"/>
              </a:rPr>
              <a:t>Attacker Learning Scheme</a:t>
            </a:r>
          </a:p>
          <a:p>
            <a:pPr lvl="1"/>
            <a:r>
              <a:rPr lang="en-US" altLang="zh-CN" sz="2400" b="1" dirty="0">
                <a:solidFill>
                  <a:srgbClr val="FF0000"/>
                </a:solidFill>
                <a:latin typeface="Cambria" panose="02040503050406030204" pitchFamily="18" charset="0"/>
                <a:ea typeface="宋体" charset="0"/>
                <a:cs typeface="宋体" charset="0"/>
              </a:rPr>
              <a:t>Independent Component Analysis</a:t>
            </a:r>
          </a:p>
          <a:p>
            <a:r>
              <a:rPr lang="en-US" altLang="zh-CN" b="1" dirty="0">
                <a:solidFill>
                  <a:schemeClr val="tx2"/>
                </a:solidFill>
                <a:latin typeface="Cambria" panose="02040503050406030204" pitchFamily="18" charset="0"/>
                <a:ea typeface="宋体" charset="0"/>
                <a:cs typeface="宋体" charset="0"/>
              </a:rPr>
              <a:t>Electrical Market</a:t>
            </a:r>
          </a:p>
          <a:p>
            <a:r>
              <a:rPr lang="en-US" altLang="zh-CN" b="1" dirty="0">
                <a:solidFill>
                  <a:schemeClr val="tx2"/>
                </a:solidFill>
                <a:latin typeface="Cambria" panose="02040503050406030204" pitchFamily="18" charset="0"/>
                <a:ea typeface="宋体" charset="0"/>
                <a:cs typeface="宋体" charset="0"/>
              </a:rPr>
              <a:t>Game Theory Approach</a:t>
            </a:r>
          </a:p>
        </p:txBody>
      </p:sp>
      <p:sp>
        <p:nvSpPr>
          <p:cNvPr id="2" name="灯片编号占位符 1"/>
          <p:cNvSpPr>
            <a:spLocks noGrp="1"/>
          </p:cNvSpPr>
          <p:nvPr>
            <p:ph type="sldNum" sz="quarter" idx="11"/>
          </p:nvPr>
        </p:nvSpPr>
        <p:spPr/>
        <p:txBody>
          <a:bodyPr/>
          <a:lstStyle/>
          <a:p>
            <a:pPr>
              <a:defRPr/>
            </a:pPr>
            <a:r>
              <a:rPr lang="en-US" smtClean="0">
                <a:solidFill>
                  <a:srgbClr val="000000"/>
                </a:solidFill>
              </a:rPr>
              <a:t>[</a:t>
            </a:r>
            <a:fld id="{76C16D65-260D-406F-A2BF-AB769FEB7B8A}" type="slidenum">
              <a:rPr lang="en-US" smtClean="0">
                <a:solidFill>
                  <a:srgbClr val="000000"/>
                </a:solidFill>
              </a:rPr>
              <a:pPr>
                <a:defRPr/>
              </a:pPr>
              <a:t>69</a:t>
            </a:fld>
            <a:r>
              <a:rPr lang="en-US" smtClean="0">
                <a:solidFill>
                  <a:srgbClr val="000000"/>
                </a:solidFill>
              </a:rPr>
              <a:t>]</a:t>
            </a:r>
            <a:endParaRPr lang="en-US" dirty="0">
              <a:solidFill>
                <a:srgbClr val="000000"/>
              </a:solidFill>
            </a:endParaRPr>
          </a:p>
        </p:txBody>
      </p:sp>
    </p:spTree>
    <p:extLst>
      <p:ext uri="{BB962C8B-B14F-4D97-AF65-F5344CB8AC3E}">
        <p14:creationId xmlns:p14="http://schemas.microsoft.com/office/powerpoint/2010/main" xmlns="" val="1499014941"/>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531019" y="1326753"/>
            <a:ext cx="8081962" cy="4814094"/>
            <a:chOff x="242888" y="1810544"/>
            <a:chExt cx="8081962" cy="4814094"/>
          </a:xfrm>
        </p:grpSpPr>
        <p:pic>
          <p:nvPicPr>
            <p:cNvPr id="14339" name="Picture 5"/>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42888" y="5957888"/>
              <a:ext cx="2876550"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40" name="Picture 6"/>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60350" y="6186488"/>
              <a:ext cx="2352675"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41" name="Picture 7"/>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238500" y="5986463"/>
              <a:ext cx="2286000" cy="20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42" name="Picture 8"/>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238500" y="6186488"/>
              <a:ext cx="2095500"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43" name="Picture 9"/>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629275" y="6008688"/>
              <a:ext cx="2390775"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44" name="Picture 11"/>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5629275" y="6237288"/>
              <a:ext cx="2695575" cy="20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45" name="Picture 12"/>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5635625" y="6415088"/>
              <a:ext cx="2609850" cy="209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46" name="Picture 14"/>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304800" y="6400800"/>
              <a:ext cx="2543175" cy="209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47" name="Picture 2"/>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867568" y="1810544"/>
              <a:ext cx="6837363" cy="4144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3" name="标题 2"/>
          <p:cNvSpPr>
            <a:spLocks noGrp="1"/>
          </p:cNvSpPr>
          <p:nvPr>
            <p:ph type="title"/>
          </p:nvPr>
        </p:nvSpPr>
        <p:spPr/>
        <p:txBody>
          <a:bodyPr/>
          <a:lstStyle/>
          <a:p>
            <a:r>
              <a:rPr lang="en-US" altLang="zh-CN" dirty="0" smtClean="0"/>
              <a:t>SG Projects in the Worldwide</a:t>
            </a:r>
            <a:endParaRPr lang="zh-CN" altLang="en-US" dirty="0"/>
          </a:p>
        </p:txBody>
      </p:sp>
      <p:sp>
        <p:nvSpPr>
          <p:cNvPr id="5" name="灯片编号占位符 4"/>
          <p:cNvSpPr>
            <a:spLocks noGrp="1"/>
          </p:cNvSpPr>
          <p:nvPr>
            <p:ph type="sldNum" sz="quarter" idx="11"/>
          </p:nvPr>
        </p:nvSpPr>
        <p:spPr/>
        <p:txBody>
          <a:bodyPr/>
          <a:lstStyle/>
          <a:p>
            <a:pPr>
              <a:defRPr/>
            </a:pPr>
            <a:r>
              <a:rPr lang="en-US" smtClean="0">
                <a:solidFill>
                  <a:srgbClr val="000000"/>
                </a:solidFill>
              </a:rPr>
              <a:t>[</a:t>
            </a:r>
            <a:fld id="{76C16D65-260D-406F-A2BF-AB769FEB7B8A}" type="slidenum">
              <a:rPr lang="en-US" smtClean="0">
                <a:solidFill>
                  <a:srgbClr val="000000"/>
                </a:solidFill>
              </a:rPr>
              <a:pPr>
                <a:defRPr/>
              </a:pPr>
              <a:t>7</a:t>
            </a:fld>
            <a:r>
              <a:rPr lang="en-US" smtClean="0">
                <a:solidFill>
                  <a:srgbClr val="000000"/>
                </a:solidFill>
              </a:rPr>
              <a:t>]</a:t>
            </a:r>
            <a:endParaRPr lang="en-US" dirty="0">
              <a:solidFill>
                <a:srgbClr val="000000"/>
              </a:solidFill>
            </a:endParaRPr>
          </a:p>
        </p:txBody>
      </p:sp>
      <p:sp>
        <p:nvSpPr>
          <p:cNvPr id="4" name="矩形 3"/>
          <p:cNvSpPr/>
          <p:nvPr/>
        </p:nvSpPr>
        <p:spPr>
          <a:xfrm>
            <a:off x="2730959" y="6045870"/>
            <a:ext cx="3877343" cy="369332"/>
          </a:xfrm>
          <a:prstGeom prst="rect">
            <a:avLst/>
          </a:prstGeom>
        </p:spPr>
        <p:txBody>
          <a:bodyPr wrap="none">
            <a:spAutoFit/>
          </a:bodyPr>
          <a:lstStyle/>
          <a:p>
            <a:pPr algn="ctr"/>
            <a:r>
              <a:rPr lang="en-US" altLang="zh-CN" b="1" dirty="0">
                <a:solidFill>
                  <a:prstClr val="black"/>
                </a:solidFill>
                <a:latin typeface="Cambria" panose="02040503050406030204" pitchFamily="18" charset="0"/>
              </a:rPr>
              <a:t>Fig. </a:t>
            </a:r>
            <a:r>
              <a:rPr lang="en-US" altLang="zh-CN" b="1" dirty="0" smtClean="0">
                <a:solidFill>
                  <a:prstClr val="black"/>
                </a:solidFill>
                <a:latin typeface="Cambria" panose="02040503050406030204" pitchFamily="18" charset="0"/>
              </a:rPr>
              <a:t>2 SG projects in the worldwide </a:t>
            </a:r>
            <a:endParaRPr lang="zh-CN" altLang="en-US" dirty="0"/>
          </a:p>
        </p:txBody>
      </p:sp>
    </p:spTree>
    <p:extLst>
      <p:ext uri="{BB962C8B-B14F-4D97-AF65-F5344CB8AC3E}">
        <p14:creationId xmlns:p14="http://schemas.microsoft.com/office/powerpoint/2010/main" xmlns="" val="2979882132"/>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74638"/>
            <a:ext cx="7848600" cy="639762"/>
          </a:xfrm>
        </p:spPr>
        <p:txBody>
          <a:bodyPr>
            <a:noAutofit/>
          </a:bodyPr>
          <a:lstStyle/>
          <a:p>
            <a:pPr algn="ctr">
              <a:defRPr/>
            </a:pPr>
            <a:r>
              <a:rPr lang="en-US" altLang="ko-KR" dirty="0">
                <a:effectLst>
                  <a:outerShdw blurRad="38100" dist="38100" dir="2700000" algn="tl">
                    <a:srgbClr val="DDDDDD"/>
                  </a:outerShdw>
                </a:effectLst>
                <a:ea typeface="宋体" charset="0"/>
                <a:cs typeface="宋体" charset="0"/>
              </a:rPr>
              <a:t>Independent Component Analysis (ICA)</a:t>
            </a:r>
          </a:p>
        </p:txBody>
      </p:sp>
      <p:sp>
        <p:nvSpPr>
          <p:cNvPr id="91138" name="Content Placeholder 2"/>
          <p:cNvSpPr>
            <a:spLocks noGrp="1"/>
          </p:cNvSpPr>
          <p:nvPr>
            <p:ph idx="4294967295"/>
          </p:nvPr>
        </p:nvSpPr>
        <p:spPr>
          <a:xfrm>
            <a:off x="338400" y="1260000"/>
            <a:ext cx="8196000" cy="4525963"/>
          </a:xfrm>
        </p:spPr>
        <p:txBody>
          <a:bodyPr/>
          <a:lstStyle/>
          <a:p>
            <a:r>
              <a:rPr lang="en-US" altLang="ko-KR" b="1" dirty="0">
                <a:latin typeface="Calibri" panose="020F0502020204030204" pitchFamily="34" charset="0"/>
                <a:ea typeface="굴림" charset="0"/>
                <a:cs typeface="Times New Roman" panose="02020603050405020304" pitchFamily="18" charset="0"/>
              </a:rPr>
              <a:t>Question for bad data injection:</a:t>
            </a:r>
          </a:p>
          <a:p>
            <a:pPr lvl="1"/>
            <a:r>
              <a:rPr lang="en-US" altLang="ko-KR" dirty="0">
                <a:latin typeface="Calibri" panose="020F0502020204030204" pitchFamily="34" charset="0"/>
                <a:ea typeface="굴림" charset="0"/>
                <a:cs typeface="Times New Roman" panose="02020603050405020304" pitchFamily="18" charset="0"/>
              </a:rPr>
              <a:t>Without knowing </a:t>
            </a:r>
            <a:r>
              <a:rPr lang="en-US" altLang="ko-KR" b="1" dirty="0">
                <a:latin typeface="Calibri" panose="020F0502020204030204" pitchFamily="34" charset="0"/>
                <a:ea typeface="굴림" charset="0"/>
                <a:cs typeface="Times New Roman" panose="02020603050405020304" pitchFamily="18" charset="0"/>
              </a:rPr>
              <a:t>H</a:t>
            </a:r>
            <a:r>
              <a:rPr lang="en-US" altLang="ko-KR" dirty="0">
                <a:latin typeface="Calibri" panose="020F0502020204030204" pitchFamily="34" charset="0"/>
                <a:ea typeface="굴림" charset="0"/>
                <a:cs typeface="Times New Roman" panose="02020603050405020304" pitchFamily="18" charset="0"/>
              </a:rPr>
              <a:t>, the attacker can be caught. </a:t>
            </a:r>
          </a:p>
          <a:p>
            <a:pPr lvl="1"/>
            <a:r>
              <a:rPr lang="en-US" altLang="ko-KR" dirty="0">
                <a:latin typeface="Calibri" panose="020F0502020204030204" pitchFamily="34" charset="0"/>
                <a:ea typeface="굴림" charset="0"/>
                <a:cs typeface="Times New Roman" panose="02020603050405020304" pitchFamily="18" charset="0"/>
              </a:rPr>
              <a:t>Could attacker launch stealthy attack to the system even without knowledge about </a:t>
            </a:r>
            <a:r>
              <a:rPr lang="en-US" altLang="ko-KR" b="1" dirty="0">
                <a:latin typeface="Calibri" panose="020F0502020204030204" pitchFamily="34" charset="0"/>
                <a:ea typeface="굴림" charset="0"/>
                <a:cs typeface="Times New Roman" panose="02020603050405020304" pitchFamily="18" charset="0"/>
              </a:rPr>
              <a:t>H</a:t>
            </a:r>
            <a:r>
              <a:rPr lang="en-US" altLang="ko-KR" dirty="0">
                <a:latin typeface="Calibri" panose="020F0502020204030204" pitchFamily="34" charset="0"/>
                <a:ea typeface="굴림" charset="0"/>
                <a:cs typeface="Times New Roman" panose="02020603050405020304" pitchFamily="18" charset="0"/>
              </a:rPr>
              <a:t>?</a:t>
            </a:r>
          </a:p>
          <a:p>
            <a:pPr lvl="1"/>
            <a:r>
              <a:rPr lang="en-US" altLang="ko-KR" dirty="0">
                <a:latin typeface="Calibri" panose="020F0502020204030204" pitchFamily="34" charset="0"/>
                <a:ea typeface="굴림" charset="0"/>
                <a:cs typeface="Times New Roman" panose="02020603050405020304" pitchFamily="18" charset="0"/>
              </a:rPr>
              <a:t>Using ICA, attacker could estimate </a:t>
            </a:r>
            <a:r>
              <a:rPr lang="en-US" altLang="ko-KR" b="1" dirty="0">
                <a:latin typeface="Calibri" panose="020F0502020204030204" pitchFamily="34" charset="0"/>
                <a:ea typeface="굴림" charset="0"/>
                <a:cs typeface="Times New Roman" panose="02020603050405020304" pitchFamily="18" charset="0"/>
              </a:rPr>
              <a:t>H</a:t>
            </a:r>
            <a:r>
              <a:rPr lang="en-US" altLang="ko-KR" dirty="0">
                <a:latin typeface="Calibri" panose="020F0502020204030204" pitchFamily="34" charset="0"/>
                <a:ea typeface="굴림" charset="0"/>
                <a:cs typeface="Times New Roman" panose="02020603050405020304" pitchFamily="18" charset="0"/>
              </a:rPr>
              <a:t> and consequently, lunch an undetectable attack. </a:t>
            </a:r>
          </a:p>
          <a:p>
            <a:pPr algn="just"/>
            <a:endParaRPr lang="en-US" altLang="ko-KR" dirty="0">
              <a:latin typeface="Calibri" panose="020F0502020204030204" pitchFamily="34" charset="0"/>
              <a:ea typeface="굴림" charset="0"/>
              <a:cs typeface="Times New Roman" panose="02020603050405020304" pitchFamily="18" charset="0"/>
            </a:endParaRPr>
          </a:p>
          <a:p>
            <a:pPr algn="just"/>
            <a:r>
              <a:rPr lang="en-US" altLang="ko-KR" dirty="0">
                <a:latin typeface="Calibri" panose="020F0502020204030204" pitchFamily="34" charset="0"/>
                <a:ea typeface="굴림" charset="0"/>
                <a:cs typeface="Times New Roman" panose="02020603050405020304" pitchFamily="18" charset="0"/>
              </a:rPr>
              <a:t>Linear Independent Component Analysis</a:t>
            </a:r>
          </a:p>
          <a:p>
            <a:pPr lvl="1" algn="just"/>
            <a:r>
              <a:rPr lang="en-US" altLang="ko-KR" dirty="0">
                <a:latin typeface="Calibri" panose="020F0502020204030204" pitchFamily="34" charset="0"/>
                <a:ea typeface="굴림" charset="0"/>
                <a:cs typeface="Times New Roman" panose="02020603050405020304" pitchFamily="18" charset="0"/>
              </a:rPr>
              <a:t>Find a linear representation of the data so that components are as </a:t>
            </a:r>
            <a:r>
              <a:rPr lang="en-US" altLang="ko-KR" dirty="0">
                <a:solidFill>
                  <a:srgbClr val="FF0000"/>
                </a:solidFill>
                <a:latin typeface="Calibri" panose="020F0502020204030204" pitchFamily="34" charset="0"/>
                <a:ea typeface="굴림" charset="0"/>
                <a:cs typeface="Times New Roman" panose="02020603050405020304" pitchFamily="18" charset="0"/>
              </a:rPr>
              <a:t>statistically independent </a:t>
            </a:r>
            <a:r>
              <a:rPr lang="en-US" altLang="ko-KR" dirty="0">
                <a:latin typeface="Calibri" panose="020F0502020204030204" pitchFamily="34" charset="0"/>
                <a:ea typeface="굴림" charset="0"/>
                <a:cs typeface="Times New Roman" panose="02020603050405020304" pitchFamily="18" charset="0"/>
              </a:rPr>
              <a:t>as possible.</a:t>
            </a:r>
          </a:p>
          <a:p>
            <a:pPr lvl="1" algn="just"/>
            <a:r>
              <a:rPr lang="en-US" altLang="ko-KR" dirty="0">
                <a:latin typeface="Calibri" panose="020F0502020204030204" pitchFamily="34" charset="0"/>
                <a:ea typeface="굴림" charset="0"/>
                <a:cs typeface="Times New Roman" panose="02020603050405020304" pitchFamily="18" charset="0"/>
              </a:rPr>
              <a:t>i.e., among the data, find how many independent sources.</a:t>
            </a:r>
          </a:p>
          <a:p>
            <a:pPr algn="just"/>
            <a:endParaRPr lang="en-US" altLang="ko-KR" dirty="0">
              <a:latin typeface="Times New Roman" charset="0"/>
              <a:ea typeface="굴림" charset="0"/>
              <a:cs typeface="굴림" charset="0"/>
            </a:endParaRPr>
          </a:p>
        </p:txBody>
      </p:sp>
      <p:pic>
        <p:nvPicPr>
          <p:cNvPr id="91139" name="Picture 11"/>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302131" y="3638702"/>
            <a:ext cx="2268538"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灯片编号占位符 2"/>
          <p:cNvSpPr>
            <a:spLocks noGrp="1"/>
          </p:cNvSpPr>
          <p:nvPr>
            <p:ph type="sldNum" sz="quarter" idx="11"/>
          </p:nvPr>
        </p:nvSpPr>
        <p:spPr/>
        <p:txBody>
          <a:bodyPr/>
          <a:lstStyle/>
          <a:p>
            <a:pPr>
              <a:defRPr/>
            </a:pPr>
            <a:r>
              <a:rPr lang="en-US" smtClean="0">
                <a:solidFill>
                  <a:srgbClr val="000000"/>
                </a:solidFill>
              </a:rPr>
              <a:t>[</a:t>
            </a:r>
            <a:fld id="{76C16D65-260D-406F-A2BF-AB769FEB7B8A}" type="slidenum">
              <a:rPr lang="en-US" smtClean="0">
                <a:solidFill>
                  <a:srgbClr val="000000"/>
                </a:solidFill>
              </a:rPr>
              <a:pPr>
                <a:defRPr/>
              </a:pPr>
              <a:t>70</a:t>
            </a:fld>
            <a:r>
              <a:rPr lang="en-US" smtClean="0">
                <a:solidFill>
                  <a:srgbClr val="000000"/>
                </a:solidFill>
              </a:rPr>
              <a:t>]</a:t>
            </a:r>
            <a:endParaRPr lang="en-US" dirty="0">
              <a:solidFill>
                <a:srgbClr val="000000"/>
              </a:solidFill>
            </a:endParaRPr>
          </a:p>
        </p:txBody>
      </p:sp>
    </p:spTree>
    <p:extLst>
      <p:ext uri="{BB962C8B-B14F-4D97-AF65-F5344CB8AC3E}">
        <p14:creationId xmlns:p14="http://schemas.microsoft.com/office/powerpoint/2010/main" xmlns="" val="1645573928"/>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36230"/>
            <a:ext cx="8001000" cy="609600"/>
          </a:xfrm>
        </p:spPr>
        <p:txBody>
          <a:bodyPr>
            <a:noAutofit/>
          </a:bodyPr>
          <a:lstStyle/>
          <a:p>
            <a:pPr>
              <a:defRPr/>
            </a:pPr>
            <a:r>
              <a:rPr lang="en-US" altLang="ko-KR" dirty="0">
                <a:effectLst>
                  <a:outerShdw blurRad="38100" dist="38100" dir="2700000" algn="tl">
                    <a:srgbClr val="DDDDDD"/>
                  </a:outerShdw>
                </a:effectLst>
                <a:ea typeface="宋体" charset="0"/>
                <a:cs typeface="宋体" charset="0"/>
              </a:rPr>
              <a:t>ICA Basics</a:t>
            </a:r>
          </a:p>
        </p:txBody>
      </p:sp>
      <p:sp>
        <p:nvSpPr>
          <p:cNvPr id="92162" name="Content Placeholder 2"/>
          <p:cNvSpPr>
            <a:spLocks noGrp="1"/>
          </p:cNvSpPr>
          <p:nvPr>
            <p:ph idx="4294967295"/>
          </p:nvPr>
        </p:nvSpPr>
        <p:spPr>
          <a:xfrm>
            <a:off x="338400" y="1260000"/>
            <a:ext cx="8272200" cy="4525963"/>
          </a:xfrm>
        </p:spPr>
        <p:txBody>
          <a:bodyPr/>
          <a:lstStyle/>
          <a:p>
            <a:pPr>
              <a:lnSpc>
                <a:spcPct val="110000"/>
              </a:lnSpc>
            </a:pPr>
            <a:r>
              <a:rPr lang="en-US" altLang="ko-KR" dirty="0">
                <a:latin typeface="Calibri" panose="020F0502020204030204" pitchFamily="34" charset="0"/>
                <a:ea typeface="굴림" charset="0"/>
                <a:cs typeface="굴림" charset="0"/>
              </a:rPr>
              <a:t>A special case of blind source separation</a:t>
            </a:r>
            <a:endParaRPr lang="en-US" altLang="ko-KR" sz="2300" dirty="0">
              <a:latin typeface="Calibri" panose="020F0502020204030204" pitchFamily="34" charset="0"/>
              <a:ea typeface="굴림" charset="0"/>
              <a:cs typeface="굴림" charset="0"/>
            </a:endParaRPr>
          </a:p>
          <a:p>
            <a:pPr algn="ctr">
              <a:lnSpc>
                <a:spcPct val="110000"/>
              </a:lnSpc>
              <a:buFont typeface="Wingdings" charset="0"/>
              <a:buNone/>
            </a:pPr>
            <a:r>
              <a:rPr lang="en-US" altLang="ko-KR" sz="2600" b="1" dirty="0">
                <a:latin typeface="Calibri" panose="020F0502020204030204" pitchFamily="34" charset="0"/>
                <a:ea typeface="굴림" charset="0"/>
                <a:cs typeface="굴림" charset="0"/>
              </a:rPr>
              <a:t>u = G v</a:t>
            </a:r>
          </a:p>
          <a:p>
            <a:pPr>
              <a:lnSpc>
                <a:spcPct val="110000"/>
              </a:lnSpc>
            </a:pPr>
            <a:r>
              <a:rPr lang="en-US" altLang="ko-KR" b="1" dirty="0">
                <a:latin typeface="Calibri" panose="020F0502020204030204" pitchFamily="34" charset="0"/>
                <a:ea typeface="굴림" charset="0"/>
                <a:cs typeface="굴림" charset="0"/>
              </a:rPr>
              <a:t>u</a:t>
            </a:r>
            <a:r>
              <a:rPr lang="en-US" altLang="ko-KR" dirty="0">
                <a:latin typeface="Calibri" panose="020F0502020204030204" pitchFamily="34" charset="0"/>
                <a:ea typeface="굴림" charset="0"/>
                <a:cs typeface="굴림" charset="0"/>
              </a:rPr>
              <a:t> = [</a:t>
            </a:r>
            <a:r>
              <a:rPr lang="en-US" altLang="ko-KR" dirty="0" err="1">
                <a:latin typeface="Calibri" panose="020F0502020204030204" pitchFamily="34" charset="0"/>
                <a:ea typeface="굴림" charset="0"/>
                <a:cs typeface="굴림" charset="0"/>
              </a:rPr>
              <a:t>u</a:t>
            </a:r>
            <a:r>
              <a:rPr lang="en-US" altLang="ko-KR" baseline="-25000" dirty="0" err="1">
                <a:latin typeface="Calibri" panose="020F0502020204030204" pitchFamily="34" charset="0"/>
                <a:ea typeface="굴림" charset="0"/>
                <a:cs typeface="굴림" charset="0"/>
              </a:rPr>
              <a:t>i</a:t>
            </a:r>
            <a:r>
              <a:rPr lang="en-US" altLang="ko-KR" dirty="0">
                <a:latin typeface="Calibri" panose="020F0502020204030204" pitchFamily="34" charset="0"/>
                <a:ea typeface="굴림" charset="0"/>
                <a:cs typeface="굴림" charset="0"/>
              </a:rPr>
              <a:t>, </a:t>
            </a:r>
            <a:r>
              <a:rPr lang="en-US" altLang="ko-KR" dirty="0" err="1">
                <a:latin typeface="Calibri" panose="020F0502020204030204" pitchFamily="34" charset="0"/>
                <a:ea typeface="굴림" charset="0"/>
                <a:cs typeface="굴림" charset="0"/>
              </a:rPr>
              <a:t>i</a:t>
            </a:r>
            <a:r>
              <a:rPr lang="en-US" altLang="ko-KR" dirty="0">
                <a:latin typeface="Calibri" panose="020F0502020204030204" pitchFamily="34" charset="0"/>
                <a:ea typeface="굴림" charset="0"/>
                <a:cs typeface="굴림" charset="0"/>
              </a:rPr>
              <a:t> = 1, 2, … m]: observable vector</a:t>
            </a:r>
          </a:p>
          <a:p>
            <a:pPr>
              <a:lnSpc>
                <a:spcPct val="110000"/>
              </a:lnSpc>
            </a:pPr>
            <a:r>
              <a:rPr lang="en-US" altLang="ko-KR" b="1" dirty="0">
                <a:latin typeface="Calibri" panose="020F0502020204030204" pitchFamily="34" charset="0"/>
                <a:ea typeface="굴림" charset="0"/>
                <a:cs typeface="굴림" charset="0"/>
              </a:rPr>
              <a:t>G</a:t>
            </a:r>
            <a:r>
              <a:rPr lang="en-US" altLang="ko-KR" dirty="0">
                <a:latin typeface="Calibri" panose="020F0502020204030204" pitchFamily="34" charset="0"/>
                <a:ea typeface="굴림" charset="0"/>
                <a:cs typeface="굴림" charset="0"/>
              </a:rPr>
              <a:t> = [</a:t>
            </a:r>
            <a:r>
              <a:rPr lang="en-US" altLang="ko-KR" dirty="0" err="1">
                <a:latin typeface="Calibri" panose="020F0502020204030204" pitchFamily="34" charset="0"/>
                <a:ea typeface="굴림" charset="0"/>
                <a:cs typeface="굴림" charset="0"/>
              </a:rPr>
              <a:t>g</a:t>
            </a:r>
            <a:r>
              <a:rPr lang="en-US" altLang="ko-KR" baseline="-25000" dirty="0" err="1">
                <a:latin typeface="Calibri" panose="020F0502020204030204" pitchFamily="34" charset="0"/>
                <a:ea typeface="굴림" charset="0"/>
                <a:cs typeface="굴림" charset="0"/>
              </a:rPr>
              <a:t>ij</a:t>
            </a:r>
            <a:r>
              <a:rPr lang="en-US" altLang="ko-KR" dirty="0">
                <a:latin typeface="Calibri" panose="020F0502020204030204" pitchFamily="34" charset="0"/>
                <a:ea typeface="굴림" charset="0"/>
                <a:cs typeface="굴림" charset="0"/>
              </a:rPr>
              <a:t>, </a:t>
            </a:r>
            <a:r>
              <a:rPr lang="en-US" altLang="ko-KR" dirty="0" err="1">
                <a:latin typeface="Calibri" panose="020F0502020204030204" pitchFamily="34" charset="0"/>
                <a:ea typeface="굴림" charset="0"/>
                <a:cs typeface="굴림" charset="0"/>
              </a:rPr>
              <a:t>i</a:t>
            </a:r>
            <a:r>
              <a:rPr lang="en-US" altLang="ko-KR" dirty="0">
                <a:latin typeface="Calibri" panose="020F0502020204030204" pitchFamily="34" charset="0"/>
                <a:ea typeface="굴림" charset="0"/>
                <a:cs typeface="굴림" charset="0"/>
              </a:rPr>
              <a:t> = 1, 2, … m, j = 1, 2, … n]: mixing matrix</a:t>
            </a:r>
          </a:p>
          <a:p>
            <a:pPr>
              <a:lnSpc>
                <a:spcPct val="110000"/>
              </a:lnSpc>
              <a:buFont typeface="Wingdings" charset="0"/>
              <a:buNone/>
            </a:pPr>
            <a:r>
              <a:rPr lang="en-US" altLang="ko-KR" dirty="0">
                <a:latin typeface="Calibri" panose="020F0502020204030204" pitchFamily="34" charset="0"/>
                <a:ea typeface="굴림" charset="0"/>
                <a:cs typeface="굴림" charset="0"/>
              </a:rPr>
              <a:t>	</a:t>
            </a:r>
            <a:r>
              <a:rPr lang="en-US" altLang="ko-KR" dirty="0">
                <a:solidFill>
                  <a:srgbClr val="FF0000"/>
                </a:solidFill>
                <a:latin typeface="Calibri" panose="020F0502020204030204" pitchFamily="34" charset="0"/>
                <a:ea typeface="굴림" charset="0"/>
                <a:cs typeface="굴림" charset="0"/>
              </a:rPr>
              <a:t>(unknown)</a:t>
            </a:r>
          </a:p>
          <a:p>
            <a:pPr>
              <a:lnSpc>
                <a:spcPct val="110000"/>
              </a:lnSpc>
            </a:pPr>
            <a:r>
              <a:rPr lang="en-US" altLang="ko-KR" b="1" dirty="0">
                <a:latin typeface="Calibri" panose="020F0502020204030204" pitchFamily="34" charset="0"/>
                <a:ea typeface="굴림" charset="0"/>
                <a:cs typeface="굴림" charset="0"/>
              </a:rPr>
              <a:t>v</a:t>
            </a:r>
            <a:r>
              <a:rPr lang="en-US" altLang="ko-KR" dirty="0">
                <a:latin typeface="Calibri" panose="020F0502020204030204" pitchFamily="34" charset="0"/>
                <a:ea typeface="굴림" charset="0"/>
                <a:cs typeface="굴림" charset="0"/>
              </a:rPr>
              <a:t>  = [v</a:t>
            </a:r>
            <a:r>
              <a:rPr lang="en-US" altLang="ko-KR" baseline="-25000" dirty="0">
                <a:latin typeface="Calibri" panose="020F0502020204030204" pitchFamily="34" charset="0"/>
                <a:ea typeface="굴림" charset="0"/>
                <a:cs typeface="굴림" charset="0"/>
              </a:rPr>
              <a:t>i</a:t>
            </a:r>
            <a:r>
              <a:rPr lang="en-US" altLang="ko-KR" dirty="0">
                <a:latin typeface="Calibri" panose="020F0502020204030204" pitchFamily="34" charset="0"/>
                <a:ea typeface="굴림" charset="0"/>
                <a:cs typeface="굴림" charset="0"/>
              </a:rPr>
              <a:t>, </a:t>
            </a:r>
            <a:r>
              <a:rPr lang="en-US" altLang="ko-KR" dirty="0" err="1">
                <a:latin typeface="Calibri" panose="020F0502020204030204" pitchFamily="34" charset="0"/>
                <a:ea typeface="굴림" charset="0"/>
                <a:cs typeface="굴림" charset="0"/>
              </a:rPr>
              <a:t>i</a:t>
            </a:r>
            <a:r>
              <a:rPr lang="en-US" altLang="ko-KR" dirty="0">
                <a:latin typeface="Calibri" panose="020F0502020204030204" pitchFamily="34" charset="0"/>
                <a:ea typeface="굴림" charset="0"/>
                <a:cs typeface="굴림" charset="0"/>
              </a:rPr>
              <a:t> = 1, 2, … n]: source vector </a:t>
            </a:r>
            <a:r>
              <a:rPr lang="en-US" altLang="ko-KR" dirty="0">
                <a:solidFill>
                  <a:srgbClr val="FF0000"/>
                </a:solidFill>
                <a:latin typeface="Calibri" panose="020F0502020204030204" pitchFamily="34" charset="0"/>
                <a:ea typeface="굴림" charset="0"/>
                <a:cs typeface="굴림" charset="0"/>
              </a:rPr>
              <a:t>(unknown)</a:t>
            </a:r>
          </a:p>
          <a:p>
            <a:pPr>
              <a:lnSpc>
                <a:spcPct val="110000"/>
              </a:lnSpc>
            </a:pPr>
            <a:r>
              <a:rPr lang="en-US" altLang="ko-KR" dirty="0">
                <a:latin typeface="Calibri" panose="020F0502020204030204" pitchFamily="34" charset="0"/>
                <a:ea typeface="굴림" charset="0"/>
                <a:cs typeface="굴림" charset="0"/>
              </a:rPr>
              <a:t>Linear ICA implementation: </a:t>
            </a:r>
            <a:r>
              <a:rPr lang="en-US" altLang="ko-KR" dirty="0" err="1">
                <a:latin typeface="Calibri" panose="020F0502020204030204" pitchFamily="34" charset="0"/>
                <a:ea typeface="굴림" charset="0"/>
                <a:cs typeface="굴림" charset="0"/>
              </a:rPr>
              <a:t>FastICA</a:t>
            </a:r>
            <a:r>
              <a:rPr lang="en-US" altLang="ko-KR" dirty="0">
                <a:latin typeface="Calibri" panose="020F0502020204030204" pitchFamily="34" charset="0"/>
                <a:ea typeface="굴림" charset="0"/>
                <a:cs typeface="굴림" charset="0"/>
              </a:rPr>
              <a:t> from [</a:t>
            </a:r>
            <a:r>
              <a:rPr lang="en-US" altLang="ko-KR" dirty="0" err="1">
                <a:latin typeface="Calibri" panose="020F0502020204030204" pitchFamily="34" charset="0"/>
                <a:ea typeface="굴림" charset="0"/>
                <a:cs typeface="굴림" charset="0"/>
              </a:rPr>
              <a:t>Hyvärinen</a:t>
            </a:r>
            <a:r>
              <a:rPr lang="en-US" altLang="ko-KR" dirty="0">
                <a:latin typeface="Calibri" panose="020F0502020204030204" pitchFamily="34" charset="0"/>
                <a:ea typeface="굴림" charset="0"/>
                <a:cs typeface="굴림" charset="0"/>
              </a:rPr>
              <a:t>]</a:t>
            </a:r>
          </a:p>
          <a:p>
            <a:pPr>
              <a:lnSpc>
                <a:spcPct val="110000"/>
              </a:lnSpc>
            </a:pPr>
            <a:endParaRPr lang="en-US" altLang="ko-KR" sz="2300" dirty="0">
              <a:solidFill>
                <a:srgbClr val="FF0000"/>
              </a:solidFill>
              <a:latin typeface="Times New Roman" charset="0"/>
              <a:ea typeface="굴림" charset="0"/>
              <a:cs typeface="굴림" charset="0"/>
            </a:endParaRPr>
          </a:p>
          <a:p>
            <a:pPr>
              <a:lnSpc>
                <a:spcPct val="110000"/>
              </a:lnSpc>
            </a:pPr>
            <a:endParaRPr lang="en-US" altLang="ko-KR" sz="2300" dirty="0">
              <a:latin typeface="Times New Roman" charset="0"/>
              <a:ea typeface="굴림" charset="0"/>
              <a:cs typeface="굴림" charset="0"/>
            </a:endParaRPr>
          </a:p>
        </p:txBody>
      </p:sp>
      <p:sp>
        <p:nvSpPr>
          <p:cNvPr id="3" name="灯片编号占位符 2"/>
          <p:cNvSpPr>
            <a:spLocks noGrp="1"/>
          </p:cNvSpPr>
          <p:nvPr>
            <p:ph type="sldNum" sz="quarter" idx="11"/>
          </p:nvPr>
        </p:nvSpPr>
        <p:spPr/>
        <p:txBody>
          <a:bodyPr/>
          <a:lstStyle/>
          <a:p>
            <a:pPr>
              <a:defRPr/>
            </a:pPr>
            <a:r>
              <a:rPr lang="en-US" smtClean="0">
                <a:solidFill>
                  <a:srgbClr val="000000"/>
                </a:solidFill>
              </a:rPr>
              <a:t>[</a:t>
            </a:r>
            <a:fld id="{76C16D65-260D-406F-A2BF-AB769FEB7B8A}" type="slidenum">
              <a:rPr lang="en-US" smtClean="0">
                <a:solidFill>
                  <a:srgbClr val="000000"/>
                </a:solidFill>
              </a:rPr>
              <a:pPr>
                <a:defRPr/>
              </a:pPr>
              <a:t>71</a:t>
            </a:fld>
            <a:r>
              <a:rPr lang="en-US" smtClean="0">
                <a:solidFill>
                  <a:srgbClr val="000000"/>
                </a:solidFill>
              </a:rPr>
              <a:t>]</a:t>
            </a:r>
            <a:endParaRPr lang="en-US" dirty="0">
              <a:solidFill>
                <a:srgbClr val="000000"/>
              </a:solidFill>
            </a:endParaRPr>
          </a:p>
        </p:txBody>
      </p:sp>
    </p:spTree>
    <p:extLst>
      <p:ext uri="{BB962C8B-B14F-4D97-AF65-F5344CB8AC3E}">
        <p14:creationId xmlns:p14="http://schemas.microsoft.com/office/powerpoint/2010/main" xmlns="" val="3038698372"/>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37268"/>
            <a:ext cx="8382000" cy="563562"/>
          </a:xfrm>
        </p:spPr>
        <p:txBody>
          <a:bodyPr>
            <a:noAutofit/>
          </a:bodyPr>
          <a:lstStyle/>
          <a:p>
            <a:pPr>
              <a:defRPr/>
            </a:pPr>
            <a:r>
              <a:rPr lang="en-US" altLang="ko-KR" dirty="0">
                <a:effectLst>
                  <a:outerShdw blurRad="38100" dist="38100" dir="2700000" algn="tl">
                    <a:srgbClr val="DDDDDD"/>
                  </a:outerShdw>
                </a:effectLst>
                <a:ea typeface="宋体" charset="0"/>
                <a:cs typeface="宋体" charset="0"/>
              </a:rPr>
              <a:t>Stealth False Data Injection with ICA</a:t>
            </a:r>
          </a:p>
        </p:txBody>
      </p:sp>
      <p:sp>
        <p:nvSpPr>
          <p:cNvPr id="93186" name="Content Placeholder 2"/>
          <p:cNvSpPr>
            <a:spLocks noGrp="1"/>
          </p:cNvSpPr>
          <p:nvPr>
            <p:ph idx="4294967295"/>
          </p:nvPr>
        </p:nvSpPr>
        <p:spPr>
          <a:xfrm>
            <a:off x="338400" y="1260000"/>
            <a:ext cx="8001000" cy="5334000"/>
          </a:xfrm>
        </p:spPr>
        <p:txBody>
          <a:bodyPr/>
          <a:lstStyle/>
          <a:p>
            <a:pPr>
              <a:lnSpc>
                <a:spcPct val="120000"/>
              </a:lnSpc>
            </a:pPr>
            <a:r>
              <a:rPr lang="en-US" altLang="ko-KR" dirty="0">
                <a:latin typeface="Calibri" panose="020F0502020204030204" pitchFamily="34" charset="0"/>
                <a:ea typeface="굴림" charset="0"/>
                <a:cs typeface="굴림" charset="0"/>
              </a:rPr>
              <a:t>Supposing small noise, we what to do the mapping:</a:t>
            </a:r>
          </a:p>
          <a:p>
            <a:pPr algn="ctr">
              <a:lnSpc>
                <a:spcPct val="120000"/>
              </a:lnSpc>
              <a:buFont typeface="Wingdings" charset="0"/>
              <a:buNone/>
            </a:pPr>
            <a:r>
              <a:rPr lang="en-US" altLang="ko-KR" sz="2800" b="1" dirty="0">
                <a:latin typeface="Calibri" panose="020F0502020204030204" pitchFamily="34" charset="0"/>
                <a:ea typeface="굴림" charset="0"/>
                <a:cs typeface="굴림" charset="0"/>
              </a:rPr>
              <a:t>u = G v                   z = H x</a:t>
            </a:r>
          </a:p>
          <a:p>
            <a:pPr>
              <a:lnSpc>
                <a:spcPct val="120000"/>
              </a:lnSpc>
            </a:pPr>
            <a:r>
              <a:rPr lang="en-US" altLang="ko-KR" dirty="0">
                <a:latin typeface="Calibri" panose="020F0502020204030204" pitchFamily="34" charset="0"/>
                <a:ea typeface="굴림" charset="0"/>
                <a:cs typeface="굴림" charset="0"/>
              </a:rPr>
              <a:t>Problem: state vector </a:t>
            </a:r>
            <a:r>
              <a:rPr lang="en-US" altLang="ko-KR" b="1" dirty="0">
                <a:latin typeface="Calibri" panose="020F0502020204030204" pitchFamily="34" charset="0"/>
                <a:ea typeface="굴림" charset="0"/>
                <a:cs typeface="굴림" charset="0"/>
              </a:rPr>
              <a:t>x</a:t>
            </a:r>
            <a:r>
              <a:rPr lang="en-US" altLang="ko-KR" dirty="0">
                <a:latin typeface="Calibri" panose="020F0502020204030204" pitchFamily="34" charset="0"/>
                <a:ea typeface="굴림" charset="0"/>
                <a:cs typeface="굴림" charset="0"/>
              </a:rPr>
              <a:t> is highly correlated</a:t>
            </a:r>
          </a:p>
          <a:p>
            <a:pPr>
              <a:lnSpc>
                <a:spcPct val="120000"/>
              </a:lnSpc>
            </a:pPr>
            <a:r>
              <a:rPr lang="en-US" altLang="ko-KR" dirty="0">
                <a:latin typeface="Calibri" panose="020F0502020204030204" pitchFamily="34" charset="0"/>
                <a:ea typeface="굴림" charset="0"/>
                <a:cs typeface="굴림" charset="0"/>
              </a:rPr>
              <a:t>Consider: </a:t>
            </a:r>
            <a:r>
              <a:rPr lang="en-US" altLang="ko-KR" b="1" dirty="0">
                <a:latin typeface="Calibri" panose="020F0502020204030204" pitchFamily="34" charset="0"/>
                <a:ea typeface="굴림" charset="0"/>
                <a:cs typeface="굴림" charset="0"/>
              </a:rPr>
              <a:t>x = A y</a:t>
            </a:r>
            <a:r>
              <a:rPr lang="en-US" altLang="ko-KR" dirty="0">
                <a:latin typeface="Calibri" panose="020F0502020204030204" pitchFamily="34" charset="0"/>
                <a:ea typeface="굴림" charset="0"/>
                <a:cs typeface="굴림" charset="0"/>
              </a:rPr>
              <a:t>, where</a:t>
            </a:r>
          </a:p>
          <a:p>
            <a:pPr lvl="1">
              <a:lnSpc>
                <a:spcPct val="120000"/>
              </a:lnSpc>
            </a:pPr>
            <a:r>
              <a:rPr lang="en-US" altLang="ko-KR" sz="2000" b="1" dirty="0">
                <a:latin typeface="Calibri" panose="020F0502020204030204" pitchFamily="34" charset="0"/>
                <a:ea typeface="굴림" charset="0"/>
                <a:cs typeface="굴림" charset="0"/>
              </a:rPr>
              <a:t>A</a:t>
            </a:r>
            <a:r>
              <a:rPr lang="en-US" altLang="ko-KR" sz="2000" dirty="0">
                <a:latin typeface="Calibri" panose="020F0502020204030204" pitchFamily="34" charset="0"/>
                <a:ea typeface="굴림" charset="0"/>
                <a:cs typeface="굴림" charset="0"/>
              </a:rPr>
              <a:t>: constant matrix that can be estimated</a:t>
            </a:r>
            <a:endParaRPr lang="en-US" altLang="ko-KR" sz="2000" b="1" dirty="0">
              <a:latin typeface="Calibri" panose="020F0502020204030204" pitchFamily="34" charset="0"/>
              <a:ea typeface="굴림" charset="0"/>
              <a:cs typeface="굴림" charset="0"/>
            </a:endParaRPr>
          </a:p>
          <a:p>
            <a:pPr lvl="1">
              <a:lnSpc>
                <a:spcPct val="120000"/>
              </a:lnSpc>
            </a:pPr>
            <a:r>
              <a:rPr lang="en-US" altLang="ko-KR" sz="2000" b="1" dirty="0">
                <a:latin typeface="Calibri" panose="020F0502020204030204" pitchFamily="34" charset="0"/>
                <a:ea typeface="굴림" charset="0"/>
                <a:cs typeface="굴림" charset="0"/>
              </a:rPr>
              <a:t>y</a:t>
            </a:r>
            <a:r>
              <a:rPr lang="en-US" altLang="ko-KR" sz="2000" dirty="0">
                <a:latin typeface="Calibri" panose="020F0502020204030204" pitchFamily="34" charset="0"/>
                <a:ea typeface="굴림" charset="0"/>
                <a:cs typeface="굴림" charset="0"/>
              </a:rPr>
              <a:t>: independent random vectors</a:t>
            </a:r>
          </a:p>
          <a:p>
            <a:pPr>
              <a:lnSpc>
                <a:spcPct val="120000"/>
              </a:lnSpc>
            </a:pPr>
            <a:r>
              <a:rPr lang="en-US" altLang="ko-KR" dirty="0">
                <a:latin typeface="Calibri" panose="020F0502020204030204" pitchFamily="34" charset="0"/>
                <a:ea typeface="굴림" charset="0"/>
                <a:cs typeface="굴림" charset="0"/>
              </a:rPr>
              <a:t>Then we can apply Linear ICA on </a:t>
            </a:r>
            <a:r>
              <a:rPr lang="en-US" altLang="ko-KR" b="1" dirty="0">
                <a:latin typeface="Calibri" panose="020F0502020204030204" pitchFamily="34" charset="0"/>
                <a:ea typeface="굴림" charset="0"/>
                <a:cs typeface="굴림" charset="0"/>
              </a:rPr>
              <a:t>z = HA y</a:t>
            </a:r>
          </a:p>
          <a:p>
            <a:pPr lvl="1">
              <a:lnSpc>
                <a:spcPct val="120000"/>
              </a:lnSpc>
            </a:pPr>
            <a:r>
              <a:rPr lang="en-US" altLang="ko-KR" dirty="0">
                <a:latin typeface="Calibri" panose="020F0502020204030204" pitchFamily="34" charset="0"/>
                <a:ea typeface="굴림" charset="0"/>
                <a:cs typeface="굴림" charset="0"/>
              </a:rPr>
              <a:t>We cannot know </a:t>
            </a:r>
            <a:r>
              <a:rPr lang="en-US" altLang="ko-KR" b="1" dirty="0">
                <a:latin typeface="Calibri" panose="020F0502020204030204" pitchFamily="34" charset="0"/>
                <a:ea typeface="굴림" charset="0"/>
                <a:cs typeface="굴림" charset="0"/>
              </a:rPr>
              <a:t>H</a:t>
            </a:r>
            <a:r>
              <a:rPr lang="en-US" altLang="ko-KR" dirty="0">
                <a:latin typeface="Calibri" panose="020F0502020204030204" pitchFamily="34" charset="0"/>
                <a:ea typeface="굴림" charset="0"/>
                <a:cs typeface="굴림" charset="0"/>
              </a:rPr>
              <a:t>, but we can know </a:t>
            </a:r>
            <a:r>
              <a:rPr lang="en-US" altLang="ko-KR" sz="2400" b="1" dirty="0">
                <a:latin typeface="Calibri" panose="020F0502020204030204" pitchFamily="34" charset="0"/>
                <a:ea typeface="굴림" charset="0"/>
                <a:cs typeface="굴림" charset="0"/>
              </a:rPr>
              <a:t>HA</a:t>
            </a:r>
            <a:endParaRPr lang="en-US" altLang="ko-KR" b="1" dirty="0">
              <a:latin typeface="Calibri" panose="020F0502020204030204" pitchFamily="34" charset="0"/>
              <a:ea typeface="굴림" charset="0"/>
              <a:cs typeface="굴림" charset="0"/>
            </a:endParaRPr>
          </a:p>
          <a:p>
            <a:pPr lvl="1">
              <a:lnSpc>
                <a:spcPct val="120000"/>
              </a:lnSpc>
            </a:pPr>
            <a:r>
              <a:rPr lang="en-US" altLang="ko-KR" dirty="0">
                <a:latin typeface="Calibri" panose="020F0502020204030204" pitchFamily="34" charset="0"/>
                <a:ea typeface="굴림" charset="0"/>
                <a:cs typeface="굴림" charset="0"/>
              </a:rPr>
              <a:t>Stealthy attack: </a:t>
            </a:r>
            <a:r>
              <a:rPr lang="en-US" altLang="ko-KR" b="1" dirty="0">
                <a:latin typeface="Calibri" panose="020F0502020204030204" pitchFamily="34" charset="0"/>
                <a:ea typeface="굴림" charset="0"/>
                <a:cs typeface="굴림" charset="0"/>
              </a:rPr>
              <a:t>Z=</a:t>
            </a:r>
            <a:r>
              <a:rPr lang="en-US" altLang="ko-KR" b="1" dirty="0" err="1">
                <a:latin typeface="Calibri" panose="020F0502020204030204" pitchFamily="34" charset="0"/>
                <a:ea typeface="굴림" charset="0"/>
                <a:cs typeface="굴림" charset="0"/>
              </a:rPr>
              <a:t>Hx+HA</a:t>
            </a:r>
            <a:r>
              <a:rPr lang="en-US" altLang="ko-KR" b="1" dirty="0" err="1">
                <a:latin typeface="Calibri" panose="020F0502020204030204" pitchFamily="34" charset="0"/>
                <a:ea typeface="굴림" charset="0"/>
                <a:cs typeface="굴림" charset="0"/>
                <a:sym typeface="Symbol" charset="0"/>
              </a:rPr>
              <a:t>y+e</a:t>
            </a:r>
            <a:endParaRPr lang="en-US" altLang="ko-KR" b="1" dirty="0">
              <a:latin typeface="Calibri" panose="020F0502020204030204" pitchFamily="34" charset="0"/>
              <a:ea typeface="굴림" charset="0"/>
              <a:cs typeface="굴림" charset="0"/>
            </a:endParaRPr>
          </a:p>
        </p:txBody>
      </p:sp>
      <p:cxnSp>
        <p:nvCxnSpPr>
          <p:cNvPr id="5" name="Straight Arrow Connector 4"/>
          <p:cNvCxnSpPr/>
          <p:nvPr/>
        </p:nvCxnSpPr>
        <p:spPr>
          <a:xfrm>
            <a:off x="3805500" y="2187967"/>
            <a:ext cx="1066800" cy="1588"/>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sp>
        <p:nvSpPr>
          <p:cNvPr id="3" name="灯片编号占位符 2"/>
          <p:cNvSpPr>
            <a:spLocks noGrp="1"/>
          </p:cNvSpPr>
          <p:nvPr>
            <p:ph type="sldNum" sz="quarter" idx="11"/>
          </p:nvPr>
        </p:nvSpPr>
        <p:spPr/>
        <p:txBody>
          <a:bodyPr/>
          <a:lstStyle/>
          <a:p>
            <a:pPr>
              <a:defRPr/>
            </a:pPr>
            <a:r>
              <a:rPr lang="en-US" smtClean="0">
                <a:solidFill>
                  <a:srgbClr val="000000"/>
                </a:solidFill>
              </a:rPr>
              <a:t>[</a:t>
            </a:r>
            <a:fld id="{76C16D65-260D-406F-A2BF-AB769FEB7B8A}" type="slidenum">
              <a:rPr lang="en-US" smtClean="0">
                <a:solidFill>
                  <a:srgbClr val="000000"/>
                </a:solidFill>
              </a:rPr>
              <a:pPr>
                <a:defRPr/>
              </a:pPr>
              <a:t>72</a:t>
            </a:fld>
            <a:r>
              <a:rPr lang="en-US" smtClean="0">
                <a:solidFill>
                  <a:srgbClr val="000000"/>
                </a:solidFill>
              </a:rPr>
              <a:t>]</a:t>
            </a:r>
            <a:endParaRPr lang="en-US" dirty="0">
              <a:solidFill>
                <a:srgbClr val="000000"/>
              </a:solidFill>
            </a:endParaRPr>
          </a:p>
        </p:txBody>
      </p:sp>
    </p:spTree>
    <p:extLst>
      <p:ext uri="{BB962C8B-B14F-4D97-AF65-F5344CB8AC3E}">
        <p14:creationId xmlns:p14="http://schemas.microsoft.com/office/powerpoint/2010/main" xmlns="" val="2298153026"/>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30896"/>
            <a:ext cx="7848600" cy="533400"/>
          </a:xfrm>
        </p:spPr>
        <p:txBody>
          <a:bodyPr>
            <a:noAutofit/>
          </a:bodyPr>
          <a:lstStyle/>
          <a:p>
            <a:pPr>
              <a:defRPr/>
            </a:pPr>
            <a:r>
              <a:rPr lang="en-US" altLang="ko-KR" dirty="0">
                <a:effectLst>
                  <a:outerShdw blurRad="38100" dist="38100" dir="2700000" algn="tl">
                    <a:srgbClr val="DDDDDD"/>
                  </a:outerShdw>
                </a:effectLst>
                <a:ea typeface="宋体" charset="0"/>
                <a:cs typeface="宋体" charset="0"/>
              </a:rPr>
              <a:t>Numerical Simulation Setting</a:t>
            </a:r>
          </a:p>
        </p:txBody>
      </p:sp>
      <p:sp>
        <p:nvSpPr>
          <p:cNvPr id="94210" name="Content Placeholder 2"/>
          <p:cNvSpPr>
            <a:spLocks noGrp="1"/>
          </p:cNvSpPr>
          <p:nvPr>
            <p:ph idx="4294967295"/>
          </p:nvPr>
        </p:nvSpPr>
        <p:spPr>
          <a:xfrm>
            <a:off x="338400" y="1260000"/>
            <a:ext cx="8305800" cy="4754563"/>
          </a:xfrm>
        </p:spPr>
        <p:txBody>
          <a:bodyPr/>
          <a:lstStyle/>
          <a:p>
            <a:pPr algn="just"/>
            <a:r>
              <a:rPr lang="en-US" altLang="ko-KR" dirty="0">
                <a:latin typeface="Calibri" panose="020F0502020204030204" pitchFamily="34" charset="0"/>
                <a:ea typeface="굴림" charset="0"/>
                <a:cs typeface="굴림" charset="0"/>
              </a:rPr>
              <a:t>Simulation setup</a:t>
            </a:r>
          </a:p>
          <a:p>
            <a:pPr lvl="1" algn="just"/>
            <a:r>
              <a:rPr lang="en-US" altLang="ko-KR" dirty="0">
                <a:latin typeface="Calibri" panose="020F0502020204030204" pitchFamily="34" charset="0"/>
                <a:ea typeface="굴림" charset="0"/>
                <a:cs typeface="굴림" charset="0"/>
              </a:rPr>
              <a:t>4-Bus test system, IEEE 14-Bus and 30-bus</a:t>
            </a:r>
          </a:p>
          <a:p>
            <a:pPr lvl="1" algn="just"/>
            <a:r>
              <a:rPr lang="en-US" altLang="ko-KR" dirty="0" err="1">
                <a:latin typeface="Calibri" panose="020F0502020204030204" pitchFamily="34" charset="0"/>
                <a:ea typeface="굴림" charset="0"/>
                <a:cs typeface="굴림" charset="0"/>
              </a:rPr>
              <a:t>Matpower</a:t>
            </a:r>
            <a:endParaRPr lang="en-US" altLang="ko-KR" dirty="0">
              <a:latin typeface="Calibri" panose="020F0502020204030204" pitchFamily="34" charset="0"/>
              <a:ea typeface="굴림" charset="0"/>
              <a:cs typeface="굴림" charset="0"/>
            </a:endParaRPr>
          </a:p>
          <a:p>
            <a:pPr algn="just"/>
            <a:endParaRPr lang="en-US" altLang="ko-KR" dirty="0">
              <a:latin typeface="Times New Roman" charset="0"/>
              <a:ea typeface="굴림" charset="0"/>
              <a:cs typeface="굴림" charset="0"/>
            </a:endParaRPr>
          </a:p>
          <a:p>
            <a:pPr algn="just"/>
            <a:endParaRPr lang="en-US" altLang="ko-KR" dirty="0">
              <a:latin typeface="Times New Roman" charset="0"/>
              <a:ea typeface="굴림" charset="0"/>
              <a:cs typeface="굴림" charset="0"/>
            </a:endParaRPr>
          </a:p>
        </p:txBody>
      </p:sp>
      <p:pic>
        <p:nvPicPr>
          <p:cNvPr id="94211" name="Picture 3" descr="14bus600 (1).tif"/>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028650" y="2564686"/>
            <a:ext cx="4780311" cy="36810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灯片编号占位符 2"/>
          <p:cNvSpPr>
            <a:spLocks noGrp="1"/>
          </p:cNvSpPr>
          <p:nvPr>
            <p:ph type="sldNum" sz="quarter" idx="11"/>
          </p:nvPr>
        </p:nvSpPr>
        <p:spPr/>
        <p:txBody>
          <a:bodyPr/>
          <a:lstStyle/>
          <a:p>
            <a:pPr>
              <a:defRPr/>
            </a:pPr>
            <a:r>
              <a:rPr lang="en-US" smtClean="0">
                <a:solidFill>
                  <a:srgbClr val="000000"/>
                </a:solidFill>
              </a:rPr>
              <a:t>[</a:t>
            </a:r>
            <a:fld id="{76C16D65-260D-406F-A2BF-AB769FEB7B8A}" type="slidenum">
              <a:rPr lang="en-US" smtClean="0">
                <a:solidFill>
                  <a:srgbClr val="000000"/>
                </a:solidFill>
              </a:rPr>
              <a:pPr>
                <a:defRPr/>
              </a:pPr>
              <a:t>73</a:t>
            </a:fld>
            <a:r>
              <a:rPr lang="en-US" smtClean="0">
                <a:solidFill>
                  <a:srgbClr val="000000"/>
                </a:solidFill>
              </a:rPr>
              <a:t>]</a:t>
            </a:r>
            <a:endParaRPr lang="en-US" dirty="0">
              <a:solidFill>
                <a:srgbClr val="000000"/>
              </a:solidFill>
            </a:endParaRPr>
          </a:p>
        </p:txBody>
      </p:sp>
    </p:spTree>
    <p:extLst>
      <p:ext uri="{BB962C8B-B14F-4D97-AF65-F5344CB8AC3E}">
        <p14:creationId xmlns:p14="http://schemas.microsoft.com/office/powerpoint/2010/main" xmlns="" val="3350694997"/>
      </p:ext>
    </p:extLst>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l="29630" t="17017" r="14815" b="9897"/>
          <a:stretch>
            <a:fillRect/>
          </a:stretch>
        </p:blipFill>
        <p:spPr bwMode="auto">
          <a:xfrm>
            <a:off x="1923041" y="2128363"/>
            <a:ext cx="5060318" cy="37662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2057400" y="330896"/>
            <a:ext cx="5486400" cy="533400"/>
          </a:xfrm>
        </p:spPr>
        <p:txBody>
          <a:bodyPr>
            <a:noAutofit/>
          </a:bodyPr>
          <a:lstStyle/>
          <a:p>
            <a:pPr>
              <a:defRPr/>
            </a:pPr>
            <a:r>
              <a:rPr lang="en-US" altLang="ko-KR" dirty="0">
                <a:effectLst>
                  <a:outerShdw blurRad="38100" dist="38100" dir="2700000" algn="tl">
                    <a:srgbClr val="DDDDDD"/>
                  </a:outerShdw>
                </a:effectLst>
                <a:ea typeface="宋体" charset="0"/>
                <a:cs typeface="宋体" charset="0"/>
              </a:rPr>
              <a:t>Numerical Results </a:t>
            </a:r>
          </a:p>
        </p:txBody>
      </p:sp>
      <p:sp>
        <p:nvSpPr>
          <p:cNvPr id="95235" name="Content Placeholder 2"/>
          <p:cNvSpPr>
            <a:spLocks noGrp="1"/>
          </p:cNvSpPr>
          <p:nvPr>
            <p:ph idx="4294967295"/>
          </p:nvPr>
        </p:nvSpPr>
        <p:spPr>
          <a:xfrm>
            <a:off x="338400" y="1260000"/>
            <a:ext cx="8229600" cy="868363"/>
          </a:xfrm>
        </p:spPr>
        <p:txBody>
          <a:bodyPr/>
          <a:lstStyle/>
          <a:p>
            <a:r>
              <a:rPr lang="en-US" altLang="ko-KR" dirty="0">
                <a:latin typeface="Calibri" panose="020F0502020204030204" pitchFamily="34" charset="0"/>
                <a:ea typeface="굴림" charset="0"/>
                <a:cs typeface="굴림" charset="0"/>
              </a:rPr>
              <a:t>MSE of ICA inference (z-</a:t>
            </a:r>
            <a:r>
              <a:rPr lang="en-US" altLang="ko-KR" dirty="0" err="1">
                <a:latin typeface="Calibri" panose="020F0502020204030204" pitchFamily="34" charset="0"/>
                <a:ea typeface="굴림" charset="0"/>
                <a:cs typeface="굴림" charset="0"/>
              </a:rPr>
              <a:t>Gy</a:t>
            </a:r>
            <a:r>
              <a:rPr lang="en-US" altLang="ko-KR" dirty="0">
                <a:latin typeface="Calibri" panose="020F0502020204030204" pitchFamily="34" charset="0"/>
                <a:ea typeface="굴림" charset="0"/>
                <a:cs typeface="굴림" charset="0"/>
              </a:rPr>
              <a:t>) vs. the number of observations (14-bus case).</a:t>
            </a:r>
          </a:p>
        </p:txBody>
      </p:sp>
      <p:sp>
        <p:nvSpPr>
          <p:cNvPr id="3" name="灯片编号占位符 2"/>
          <p:cNvSpPr>
            <a:spLocks noGrp="1"/>
          </p:cNvSpPr>
          <p:nvPr>
            <p:ph type="sldNum" sz="quarter" idx="11"/>
          </p:nvPr>
        </p:nvSpPr>
        <p:spPr/>
        <p:txBody>
          <a:bodyPr/>
          <a:lstStyle/>
          <a:p>
            <a:pPr>
              <a:defRPr/>
            </a:pPr>
            <a:r>
              <a:rPr lang="en-US" smtClean="0">
                <a:solidFill>
                  <a:srgbClr val="000000"/>
                </a:solidFill>
              </a:rPr>
              <a:t>[</a:t>
            </a:r>
            <a:fld id="{76C16D65-260D-406F-A2BF-AB769FEB7B8A}" type="slidenum">
              <a:rPr lang="en-US" smtClean="0">
                <a:solidFill>
                  <a:srgbClr val="000000"/>
                </a:solidFill>
              </a:rPr>
              <a:pPr>
                <a:defRPr/>
              </a:pPr>
              <a:t>74</a:t>
            </a:fld>
            <a:r>
              <a:rPr lang="en-US" smtClean="0">
                <a:solidFill>
                  <a:srgbClr val="000000"/>
                </a:solidFill>
              </a:rPr>
              <a:t>]</a:t>
            </a:r>
            <a:endParaRPr lang="en-US" dirty="0">
              <a:solidFill>
                <a:srgbClr val="000000"/>
              </a:solidFill>
            </a:endParaRPr>
          </a:p>
        </p:txBody>
      </p:sp>
    </p:spTree>
    <p:extLst>
      <p:ext uri="{BB962C8B-B14F-4D97-AF65-F5344CB8AC3E}">
        <p14:creationId xmlns:p14="http://schemas.microsoft.com/office/powerpoint/2010/main" xmlns="" val="289928726"/>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3812" y="408140"/>
            <a:ext cx="6934200" cy="457200"/>
          </a:xfrm>
        </p:spPr>
        <p:txBody>
          <a:bodyPr>
            <a:noAutofit/>
          </a:bodyPr>
          <a:lstStyle/>
          <a:p>
            <a:pPr>
              <a:defRPr/>
            </a:pPr>
            <a:r>
              <a:rPr lang="en-US" altLang="ko-KR" dirty="0">
                <a:effectLst>
                  <a:outerShdw blurRad="38100" dist="38100" dir="2700000" algn="tl">
                    <a:srgbClr val="DDDDDD"/>
                  </a:outerShdw>
                </a:effectLst>
                <a:ea typeface="宋体" charset="0"/>
                <a:cs typeface="宋体" charset="0"/>
              </a:rPr>
              <a:t>Performance of the Attack</a:t>
            </a:r>
          </a:p>
        </p:txBody>
      </p:sp>
      <p:pic>
        <p:nvPicPr>
          <p:cNvPr id="9625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l="35625" t="16000" r="10625" b="11946"/>
          <a:stretch>
            <a:fillRect/>
          </a:stretch>
        </p:blipFill>
        <p:spPr bwMode="auto">
          <a:xfrm>
            <a:off x="2186313" y="2108963"/>
            <a:ext cx="5076173" cy="4252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6259" name="TextBox 6"/>
          <p:cNvSpPr txBox="1">
            <a:spLocks noChangeArrowheads="1"/>
          </p:cNvSpPr>
          <p:nvPr/>
        </p:nvSpPr>
        <p:spPr bwMode="auto">
          <a:xfrm>
            <a:off x="1524000" y="1078282"/>
            <a:ext cx="64008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r>
              <a:rPr lang="en-US" altLang="ko-KR" dirty="0">
                <a:latin typeface="Calibri" panose="020F0502020204030204" pitchFamily="34" charset="0"/>
                <a:ea typeface="굴림" charset="0"/>
                <a:cs typeface="굴림" charset="0"/>
              </a:rPr>
              <a:t>The CDF is the same w or w/o attacking. </a:t>
            </a:r>
          </a:p>
          <a:p>
            <a:pPr algn="ctr" eaLnBrk="1" hangingPunct="1"/>
            <a:r>
              <a:rPr lang="en-US" altLang="ko-KR" dirty="0">
                <a:latin typeface="Calibri" panose="020F0502020204030204" pitchFamily="34" charset="0"/>
                <a:ea typeface="굴림" charset="0"/>
                <a:cs typeface="굴림" charset="0"/>
              </a:rPr>
              <a:t>So log likelihood is equal to 1– unable to detect</a:t>
            </a:r>
          </a:p>
        </p:txBody>
      </p:sp>
      <p:sp>
        <p:nvSpPr>
          <p:cNvPr id="3" name="灯片编号占位符 2"/>
          <p:cNvSpPr>
            <a:spLocks noGrp="1"/>
          </p:cNvSpPr>
          <p:nvPr>
            <p:ph type="sldNum" sz="quarter" idx="11"/>
          </p:nvPr>
        </p:nvSpPr>
        <p:spPr/>
        <p:txBody>
          <a:bodyPr/>
          <a:lstStyle/>
          <a:p>
            <a:pPr>
              <a:defRPr/>
            </a:pPr>
            <a:r>
              <a:rPr lang="en-US" smtClean="0">
                <a:solidFill>
                  <a:srgbClr val="000000"/>
                </a:solidFill>
              </a:rPr>
              <a:t>[</a:t>
            </a:r>
            <a:fld id="{76C16D65-260D-406F-A2BF-AB769FEB7B8A}" type="slidenum">
              <a:rPr lang="en-US" smtClean="0">
                <a:solidFill>
                  <a:srgbClr val="000000"/>
                </a:solidFill>
              </a:rPr>
              <a:pPr>
                <a:defRPr/>
              </a:pPr>
              <a:t>75</a:t>
            </a:fld>
            <a:r>
              <a:rPr lang="en-US" smtClean="0">
                <a:solidFill>
                  <a:srgbClr val="000000"/>
                </a:solidFill>
              </a:rPr>
              <a:t>]</a:t>
            </a:r>
            <a:endParaRPr lang="en-US" dirty="0">
              <a:solidFill>
                <a:srgbClr val="000000"/>
              </a:solidFill>
            </a:endParaRPr>
          </a:p>
        </p:txBody>
      </p:sp>
    </p:spTree>
    <p:extLst>
      <p:ext uri="{BB962C8B-B14F-4D97-AF65-F5344CB8AC3E}">
        <p14:creationId xmlns:p14="http://schemas.microsoft.com/office/powerpoint/2010/main" xmlns="" val="3760403029"/>
      </p:ext>
    </p:ext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a:spLocks/>
          </p:cNvSpPr>
          <p:nvPr/>
        </p:nvSpPr>
        <p:spPr bwMode="auto">
          <a:xfrm>
            <a:off x="381000" y="333375"/>
            <a:ext cx="8305800" cy="581025"/>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ctr" rtl="0" eaLnBrk="0" fontAlgn="base" hangingPunct="0">
              <a:lnSpc>
                <a:spcPct val="85000"/>
              </a:lnSpc>
              <a:spcBef>
                <a:spcPct val="0"/>
              </a:spcBef>
              <a:spcAft>
                <a:spcPct val="0"/>
              </a:spcAft>
              <a:defRPr sz="3200" b="1" i="1">
                <a:solidFill>
                  <a:srgbClr val="0070C0"/>
                </a:solidFill>
                <a:effectLst>
                  <a:outerShdw blurRad="38100" dist="38100" dir="2700000" algn="tl">
                    <a:srgbClr val="C0C0C0"/>
                  </a:outerShdw>
                </a:effectLst>
                <a:latin typeface="Cambria" panose="02040503050406030204" pitchFamily="18" charset="0"/>
                <a:ea typeface="ＭＳ Ｐゴシック" charset="0"/>
                <a:cs typeface="Cambria" panose="02040503050406030204" pitchFamily="18" charset="0"/>
              </a:defRPr>
            </a:lvl1pPr>
            <a:lvl2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2pPr>
            <a:lvl3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3pPr>
            <a:lvl4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4pPr>
            <a:lvl5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5pPr>
            <a:lvl6pPr marL="4572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6pPr>
            <a:lvl7pPr marL="9144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7pPr>
            <a:lvl8pPr marL="13716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8pPr>
            <a:lvl9pPr marL="18288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9pPr>
          </a:lstStyle>
          <a:p>
            <a:pPr eaLnBrk="1" hangingPunct="1"/>
            <a:r>
              <a:rPr lang="en-US" altLang="zh-CN" dirty="0">
                <a:effectLst>
                  <a:outerShdw blurRad="38100" dist="38100" dir="2700000" algn="tl">
                    <a:srgbClr val="DDDDDD"/>
                  </a:outerShdw>
                </a:effectLst>
                <a:ea typeface="宋体" charset="0"/>
                <a:cs typeface="宋体" charset="0"/>
              </a:rPr>
              <a:t>Overview</a:t>
            </a:r>
            <a:endParaRPr lang="zh-CN" altLang="en-US" kern="0" dirty="0" smtClean="0"/>
          </a:p>
        </p:txBody>
      </p:sp>
      <p:sp>
        <p:nvSpPr>
          <p:cNvPr id="67586" name="内容占位符 2"/>
          <p:cNvSpPr>
            <a:spLocks noGrp="1"/>
          </p:cNvSpPr>
          <p:nvPr>
            <p:ph idx="4294967295"/>
          </p:nvPr>
        </p:nvSpPr>
        <p:spPr>
          <a:xfrm>
            <a:off x="336550" y="1260000"/>
            <a:ext cx="8350250" cy="5181600"/>
          </a:xfrm>
        </p:spPr>
        <p:txBody>
          <a:bodyPr/>
          <a:lstStyle/>
          <a:p>
            <a:r>
              <a:rPr lang="en-US" altLang="zh-CN" b="1" dirty="0">
                <a:solidFill>
                  <a:schemeClr val="tx2"/>
                </a:solidFill>
                <a:latin typeface="Cambria" panose="02040503050406030204" pitchFamily="18" charset="0"/>
                <a:ea typeface="宋体" charset="0"/>
                <a:cs typeface="宋体" charset="0"/>
              </a:rPr>
              <a:t>Power System State Estimation Model</a:t>
            </a:r>
          </a:p>
          <a:p>
            <a:pPr lvl="1"/>
            <a:r>
              <a:rPr lang="en-US" altLang="zh-CN" sz="2400" b="1" dirty="0">
                <a:solidFill>
                  <a:schemeClr val="tx2"/>
                </a:solidFill>
                <a:latin typeface="Cambria" panose="02040503050406030204" pitchFamily="18" charset="0"/>
                <a:ea typeface="宋体" charset="0"/>
                <a:cs typeface="宋体" charset="0"/>
              </a:rPr>
              <a:t>Bad Data Injection</a:t>
            </a:r>
          </a:p>
          <a:p>
            <a:r>
              <a:rPr lang="en-US" altLang="zh-CN" b="1" dirty="0">
                <a:solidFill>
                  <a:schemeClr val="tx2"/>
                </a:solidFill>
                <a:latin typeface="Cambria" panose="02040503050406030204" pitchFamily="18" charset="0"/>
                <a:ea typeface="宋体" charset="0"/>
                <a:cs typeface="宋体" charset="0"/>
              </a:rPr>
              <a:t>Defender Mechanism </a:t>
            </a:r>
          </a:p>
          <a:p>
            <a:pPr lvl="1"/>
            <a:r>
              <a:rPr lang="en-US" altLang="zh-CN" sz="2400" b="1" dirty="0">
                <a:solidFill>
                  <a:schemeClr val="tx2"/>
                </a:solidFill>
                <a:latin typeface="Cambria" panose="02040503050406030204" pitchFamily="18" charset="0"/>
                <a:ea typeface="宋体" charset="0"/>
                <a:cs typeface="宋体" charset="0"/>
              </a:rPr>
              <a:t>Quickest Detection</a:t>
            </a:r>
          </a:p>
          <a:p>
            <a:r>
              <a:rPr lang="en-US" altLang="zh-CN" b="1" dirty="0">
                <a:solidFill>
                  <a:schemeClr val="tx2"/>
                </a:solidFill>
                <a:latin typeface="Cambria" panose="02040503050406030204" pitchFamily="18" charset="0"/>
                <a:ea typeface="宋体" charset="0"/>
                <a:cs typeface="宋体" charset="0"/>
              </a:rPr>
              <a:t>Attacker Learning Scheme</a:t>
            </a:r>
          </a:p>
          <a:p>
            <a:pPr lvl="1"/>
            <a:r>
              <a:rPr lang="en-US" altLang="zh-CN" sz="2400" b="1" dirty="0">
                <a:solidFill>
                  <a:schemeClr val="tx2"/>
                </a:solidFill>
                <a:latin typeface="Cambria" panose="02040503050406030204" pitchFamily="18" charset="0"/>
                <a:ea typeface="宋体" charset="0"/>
                <a:cs typeface="宋体" charset="0"/>
              </a:rPr>
              <a:t>Independent Component Analysis</a:t>
            </a:r>
          </a:p>
          <a:p>
            <a:r>
              <a:rPr lang="en-US" altLang="zh-CN" b="1" dirty="0">
                <a:solidFill>
                  <a:srgbClr val="FF0000"/>
                </a:solidFill>
                <a:latin typeface="Cambria" panose="02040503050406030204" pitchFamily="18" charset="0"/>
                <a:ea typeface="宋体" charset="0"/>
                <a:cs typeface="宋体" charset="0"/>
              </a:rPr>
              <a:t>Electrical Market</a:t>
            </a:r>
          </a:p>
          <a:p>
            <a:r>
              <a:rPr lang="en-US" altLang="zh-CN" b="1" dirty="0">
                <a:solidFill>
                  <a:schemeClr val="tx2"/>
                </a:solidFill>
                <a:latin typeface="Cambria" panose="02040503050406030204" pitchFamily="18" charset="0"/>
                <a:ea typeface="宋体" charset="0"/>
                <a:cs typeface="宋体" charset="0"/>
              </a:rPr>
              <a:t>Game Theory Approach</a:t>
            </a:r>
          </a:p>
        </p:txBody>
      </p:sp>
      <p:sp>
        <p:nvSpPr>
          <p:cNvPr id="2" name="灯片编号占位符 1"/>
          <p:cNvSpPr>
            <a:spLocks noGrp="1"/>
          </p:cNvSpPr>
          <p:nvPr>
            <p:ph type="sldNum" sz="quarter" idx="11"/>
          </p:nvPr>
        </p:nvSpPr>
        <p:spPr/>
        <p:txBody>
          <a:bodyPr/>
          <a:lstStyle/>
          <a:p>
            <a:pPr>
              <a:defRPr/>
            </a:pPr>
            <a:r>
              <a:rPr lang="en-US" smtClean="0">
                <a:solidFill>
                  <a:srgbClr val="000000"/>
                </a:solidFill>
              </a:rPr>
              <a:t>[</a:t>
            </a:r>
            <a:fld id="{76C16D65-260D-406F-A2BF-AB769FEB7B8A}" type="slidenum">
              <a:rPr lang="en-US" smtClean="0">
                <a:solidFill>
                  <a:srgbClr val="000000"/>
                </a:solidFill>
              </a:rPr>
              <a:pPr>
                <a:defRPr/>
              </a:pPr>
              <a:t>76</a:t>
            </a:fld>
            <a:r>
              <a:rPr lang="en-US" smtClean="0">
                <a:solidFill>
                  <a:srgbClr val="000000"/>
                </a:solidFill>
              </a:rPr>
              <a:t>]</a:t>
            </a:r>
            <a:endParaRPr lang="en-US" dirty="0">
              <a:solidFill>
                <a:srgbClr val="000000"/>
              </a:solidFill>
            </a:endParaRPr>
          </a:p>
        </p:txBody>
      </p:sp>
    </p:spTree>
    <p:extLst>
      <p:ext uri="{BB962C8B-B14F-4D97-AF65-F5344CB8AC3E}">
        <p14:creationId xmlns:p14="http://schemas.microsoft.com/office/powerpoint/2010/main" xmlns="" val="4068519618"/>
      </p:ext>
    </p:extLst>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标题 1"/>
          <p:cNvSpPr txBox="1">
            <a:spLocks/>
          </p:cNvSpPr>
          <p:nvPr/>
        </p:nvSpPr>
        <p:spPr bwMode="auto">
          <a:xfrm>
            <a:off x="381000" y="333375"/>
            <a:ext cx="8305800" cy="581025"/>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ctr" rtl="0" eaLnBrk="0" fontAlgn="base" hangingPunct="0">
              <a:lnSpc>
                <a:spcPct val="85000"/>
              </a:lnSpc>
              <a:spcBef>
                <a:spcPct val="0"/>
              </a:spcBef>
              <a:spcAft>
                <a:spcPct val="0"/>
              </a:spcAft>
              <a:defRPr sz="3200" b="1" i="1">
                <a:solidFill>
                  <a:srgbClr val="0070C0"/>
                </a:solidFill>
                <a:effectLst>
                  <a:outerShdw blurRad="38100" dist="38100" dir="2700000" algn="tl">
                    <a:srgbClr val="C0C0C0"/>
                  </a:outerShdw>
                </a:effectLst>
                <a:latin typeface="Cambria" panose="02040503050406030204" pitchFamily="18" charset="0"/>
                <a:ea typeface="ＭＳ Ｐゴシック" charset="0"/>
                <a:cs typeface="Cambria" panose="02040503050406030204" pitchFamily="18" charset="0"/>
              </a:defRPr>
            </a:lvl1pPr>
            <a:lvl2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2pPr>
            <a:lvl3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3pPr>
            <a:lvl4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4pPr>
            <a:lvl5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5pPr>
            <a:lvl6pPr marL="4572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6pPr>
            <a:lvl7pPr marL="9144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7pPr>
            <a:lvl8pPr marL="13716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8pPr>
            <a:lvl9pPr marL="18288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9pPr>
          </a:lstStyle>
          <a:p>
            <a:pPr eaLnBrk="1" hangingPunct="1"/>
            <a:r>
              <a:rPr lang="en-US" altLang="ko-KR" dirty="0">
                <a:effectLst>
                  <a:outerShdw blurRad="38100" dist="38100" dir="2700000" algn="tl">
                    <a:srgbClr val="DDDDDD"/>
                  </a:outerShdw>
                </a:effectLst>
                <a:ea typeface="宋体" charset="0"/>
                <a:cs typeface="宋体" charset="0"/>
              </a:rPr>
              <a:t>Electrical </a:t>
            </a:r>
            <a:r>
              <a:rPr lang="en-US" altLang="ko-KR" dirty="0" smtClean="0">
                <a:effectLst>
                  <a:outerShdw blurRad="38100" dist="38100" dir="2700000" algn="tl">
                    <a:srgbClr val="DDDDDD"/>
                  </a:outerShdw>
                </a:effectLst>
                <a:ea typeface="宋体" charset="0"/>
                <a:cs typeface="宋体" charset="0"/>
              </a:rPr>
              <a:t>Market</a:t>
            </a:r>
            <a:endParaRPr lang="en-US" altLang="ko-KR" dirty="0">
              <a:effectLst>
                <a:outerShdw blurRad="38100" dist="38100" dir="2700000" algn="tl">
                  <a:srgbClr val="DDDDDD"/>
                </a:outerShdw>
              </a:effectLst>
              <a:ea typeface="宋体" charset="0"/>
              <a:cs typeface="宋体" charset="0"/>
            </a:endParaRPr>
          </a:p>
        </p:txBody>
      </p:sp>
      <p:pic>
        <p:nvPicPr>
          <p:cNvPr id="16" name="Picture 15" descr="power system.jpg"/>
          <p:cNvPicPr>
            <a:picLocks noChangeAspect="1"/>
          </p:cNvPicPr>
          <p:nvPr/>
        </p:nvPicPr>
        <p:blipFill>
          <a:blip r:embed="rId4" cstate="print">
            <a:extLst>
              <a:ext uri="{28A0092B-C50C-407E-A947-70E740481C1C}">
                <a14:useLocalDpi xmlns:a14="http://schemas.microsoft.com/office/drawing/2010/main" xmlns="" val="0"/>
              </a:ext>
            </a:extLst>
          </a:blip>
          <a:srcRect t="23363"/>
          <a:stretch>
            <a:fillRect/>
          </a:stretch>
        </p:blipFill>
        <p:spPr bwMode="auto">
          <a:xfrm>
            <a:off x="4181900" y="2953357"/>
            <a:ext cx="4297551" cy="2992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 name="组合 2"/>
          <p:cNvGrpSpPr/>
          <p:nvPr/>
        </p:nvGrpSpPr>
        <p:grpSpPr>
          <a:xfrm>
            <a:off x="460346" y="2377858"/>
            <a:ext cx="4343400" cy="2209800"/>
            <a:chOff x="152400" y="2971800"/>
            <a:chExt cx="4343400" cy="2209800"/>
          </a:xfrm>
        </p:grpSpPr>
        <p:sp>
          <p:nvSpPr>
            <p:cNvPr id="22" name="Oval 21"/>
            <p:cNvSpPr/>
            <p:nvPr/>
          </p:nvSpPr>
          <p:spPr>
            <a:xfrm>
              <a:off x="152400" y="3657600"/>
              <a:ext cx="1295400" cy="838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Control Center</a:t>
              </a:r>
            </a:p>
          </p:txBody>
        </p:sp>
        <p:sp>
          <p:nvSpPr>
            <p:cNvPr id="23" name="Left Brace 22"/>
            <p:cNvSpPr/>
            <p:nvPr/>
          </p:nvSpPr>
          <p:spPr>
            <a:xfrm>
              <a:off x="1524000" y="3124200"/>
              <a:ext cx="457200" cy="1905000"/>
            </a:xfrm>
            <a:prstGeom prst="leftBrace">
              <a:avLst/>
            </a:prstGeom>
          </p:spPr>
          <p:style>
            <a:lnRef idx="2">
              <a:schemeClr val="dk1"/>
            </a:lnRef>
            <a:fillRef idx="0">
              <a:schemeClr val="dk1"/>
            </a:fillRef>
            <a:effectRef idx="1">
              <a:schemeClr val="dk1"/>
            </a:effectRef>
            <a:fontRef idx="minor">
              <a:schemeClr val="tx1"/>
            </a:fontRef>
          </p:style>
          <p:txBody>
            <a:bodyPr anchor="ctr"/>
            <a:lstStyle/>
            <a:p>
              <a:pPr algn="ctr"/>
              <a:endParaRPr lang="zh-CN">
                <a:latin typeface="Calibri" charset="0"/>
                <a:ea typeface="MS PGothic" charset="0"/>
                <a:cs typeface="MS PGothic" charset="0"/>
              </a:endParaRPr>
            </a:p>
          </p:txBody>
        </p:sp>
        <p:sp>
          <p:nvSpPr>
            <p:cNvPr id="77830" name="TextBox 23"/>
            <p:cNvSpPr txBox="1">
              <a:spLocks noChangeArrowheads="1"/>
            </p:cNvSpPr>
            <p:nvPr/>
          </p:nvSpPr>
          <p:spPr bwMode="auto">
            <a:xfrm>
              <a:off x="2057400" y="2971800"/>
              <a:ext cx="17526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eaLnBrk="1" hangingPunct="1"/>
              <a:r>
                <a:rPr lang="en-US" altLang="zh-CN" b="1" dirty="0"/>
                <a:t>Power flow (PF)</a:t>
              </a:r>
            </a:p>
          </p:txBody>
        </p:sp>
        <p:sp>
          <p:nvSpPr>
            <p:cNvPr id="77831" name="TextBox 24"/>
            <p:cNvSpPr txBox="1">
              <a:spLocks noChangeArrowheads="1"/>
            </p:cNvSpPr>
            <p:nvPr/>
          </p:nvSpPr>
          <p:spPr bwMode="auto">
            <a:xfrm>
              <a:off x="2057400" y="3363913"/>
              <a:ext cx="243840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eaLnBrk="1" hangingPunct="1"/>
              <a:r>
                <a:rPr lang="en-US" altLang="zh-CN" b="1" dirty="0"/>
                <a:t>Optimal Power Flow (</a:t>
              </a:r>
              <a:r>
                <a:rPr lang="en-US" altLang="zh-CN" b="1" dirty="0" err="1"/>
                <a:t>opf</a:t>
              </a:r>
              <a:r>
                <a:rPr lang="en-US" altLang="zh-CN" b="1" dirty="0"/>
                <a:t>)</a:t>
              </a:r>
            </a:p>
          </p:txBody>
        </p:sp>
        <p:sp>
          <p:nvSpPr>
            <p:cNvPr id="77832" name="TextBox 25"/>
            <p:cNvSpPr txBox="1">
              <a:spLocks noChangeArrowheads="1"/>
            </p:cNvSpPr>
            <p:nvPr/>
          </p:nvSpPr>
          <p:spPr bwMode="auto">
            <a:xfrm>
              <a:off x="1981200" y="4535488"/>
              <a:ext cx="243840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eaLnBrk="1" hangingPunct="1"/>
              <a:r>
                <a:rPr lang="en-US" altLang="zh-CN" b="1"/>
                <a:t>Power system  Management </a:t>
              </a:r>
            </a:p>
          </p:txBody>
        </p:sp>
        <p:sp>
          <p:nvSpPr>
            <p:cNvPr id="27" name="Oval 26"/>
            <p:cNvSpPr/>
            <p:nvPr/>
          </p:nvSpPr>
          <p:spPr>
            <a:xfrm>
              <a:off x="2438400" y="4068763"/>
              <a:ext cx="46038" cy="76200"/>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endParaRPr lang="zh-CN">
                <a:solidFill>
                  <a:srgbClr val="FFFFFF"/>
                </a:solidFill>
                <a:latin typeface="Calibri" charset="0"/>
                <a:ea typeface="MS PGothic" charset="0"/>
                <a:cs typeface="MS PGothic" charset="0"/>
              </a:endParaRPr>
            </a:p>
          </p:txBody>
        </p:sp>
        <p:sp>
          <p:nvSpPr>
            <p:cNvPr id="28" name="Oval 27"/>
            <p:cNvSpPr/>
            <p:nvPr/>
          </p:nvSpPr>
          <p:spPr>
            <a:xfrm>
              <a:off x="2451100" y="4271963"/>
              <a:ext cx="46038" cy="76200"/>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endParaRPr lang="zh-CN">
                <a:solidFill>
                  <a:srgbClr val="FFFFFF"/>
                </a:solidFill>
                <a:latin typeface="Calibri" charset="0"/>
                <a:ea typeface="MS PGothic" charset="0"/>
                <a:cs typeface="MS PGothic" charset="0"/>
              </a:endParaRPr>
            </a:p>
          </p:txBody>
        </p:sp>
        <p:sp>
          <p:nvSpPr>
            <p:cNvPr id="29" name="Oval 28"/>
            <p:cNvSpPr/>
            <p:nvPr/>
          </p:nvSpPr>
          <p:spPr>
            <a:xfrm>
              <a:off x="2463800" y="4449763"/>
              <a:ext cx="46038" cy="46037"/>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endParaRPr lang="zh-CN">
                <a:solidFill>
                  <a:srgbClr val="FFFFFF"/>
                </a:solidFill>
                <a:latin typeface="Calibri" charset="0"/>
                <a:ea typeface="MS PGothic" charset="0"/>
                <a:cs typeface="MS PGothic" charset="0"/>
              </a:endParaRPr>
            </a:p>
          </p:txBody>
        </p:sp>
      </p:grpSp>
      <p:grpSp>
        <p:nvGrpSpPr>
          <p:cNvPr id="4" name="组合 3"/>
          <p:cNvGrpSpPr/>
          <p:nvPr/>
        </p:nvGrpSpPr>
        <p:grpSpPr>
          <a:xfrm>
            <a:off x="4866697" y="1496024"/>
            <a:ext cx="3556549" cy="1193920"/>
            <a:chOff x="5171281" y="1660406"/>
            <a:chExt cx="3556549" cy="1193920"/>
          </a:xfrm>
        </p:grpSpPr>
        <p:grpSp>
          <p:nvGrpSpPr>
            <p:cNvPr id="2" name="Group 20"/>
            <p:cNvGrpSpPr>
              <a:grpSpLocks/>
            </p:cNvGrpSpPr>
            <p:nvPr/>
          </p:nvGrpSpPr>
          <p:grpSpPr bwMode="auto">
            <a:xfrm>
              <a:off x="5171281" y="2039938"/>
              <a:ext cx="990600" cy="381000"/>
              <a:chOff x="4365938" y="1056068"/>
              <a:chExt cx="1148367" cy="643943"/>
            </a:xfrm>
          </p:grpSpPr>
          <p:sp>
            <p:nvSpPr>
              <p:cNvPr id="18" name="Freeform 17"/>
              <p:cNvSpPr>
                <a:spLocks/>
              </p:cNvSpPr>
              <p:nvPr/>
            </p:nvSpPr>
            <p:spPr bwMode="auto">
              <a:xfrm>
                <a:off x="4855466" y="1056068"/>
                <a:ext cx="658839" cy="520521"/>
              </a:xfrm>
              <a:custGeom>
                <a:avLst/>
                <a:gdLst>
                  <a:gd name="T0" fmla="*/ 0 w 658970"/>
                  <a:gd name="T1" fmla="*/ 0 h 519448"/>
                  <a:gd name="T2" fmla="*/ 296155 w 658970"/>
                  <a:gd name="T3" fmla="*/ 438786 h 519448"/>
                  <a:gd name="T4" fmla="*/ 656692 w 658970"/>
                  <a:gd name="T5" fmla="*/ 490408 h 519448"/>
                  <a:gd name="T6" fmla="*/ 0 60000 65536"/>
                  <a:gd name="T7" fmla="*/ 0 60000 65536"/>
                  <a:gd name="T8" fmla="*/ 0 60000 65536"/>
                </a:gdLst>
                <a:ahLst/>
                <a:cxnLst>
                  <a:cxn ang="T6">
                    <a:pos x="T0" y="T1"/>
                  </a:cxn>
                  <a:cxn ang="T7">
                    <a:pos x="T2" y="T3"/>
                  </a:cxn>
                  <a:cxn ang="T8">
                    <a:pos x="T4" y="T5"/>
                  </a:cxn>
                </a:cxnLst>
                <a:rect l="0" t="0" r="r" b="b"/>
                <a:pathLst>
                  <a:path w="658970" h="519448">
                    <a:moveTo>
                      <a:pt x="0" y="0"/>
                    </a:moveTo>
                    <a:cubicBezTo>
                      <a:pt x="93372" y="178157"/>
                      <a:pt x="186744" y="356315"/>
                      <a:pt x="296214" y="437881"/>
                    </a:cubicBezTo>
                    <a:cubicBezTo>
                      <a:pt x="405685" y="519447"/>
                      <a:pt x="658970" y="519448"/>
                      <a:pt x="656823" y="489397"/>
                    </a:cubicBezTo>
                  </a:path>
                </a:pathLst>
              </a:custGeom>
              <a:noFill/>
              <a:ln w="25400" cap="flat" cmpd="sng">
                <a:solidFill>
                  <a:schemeClr val="tx1"/>
                </a:solidFill>
                <a:prstDash val="solid"/>
                <a:round/>
                <a:headEnd/>
                <a:tailEnd/>
              </a:ln>
              <a:effectLst>
                <a:outerShdw blurRad="63500" dist="25400" dir="6599969" sx="100999" sy="100999" rotWithShape="0">
                  <a:srgbClr val="000000">
                    <a:alpha val="75000"/>
                  </a:srgbClr>
                </a:outerShdw>
              </a:effectLst>
              <a:extLst>
                <a:ext uri="{909E8E84-426E-40DD-AFC4-6F175D3DCCD1}">
                  <a14:hiddenFill xmlns:a14="http://schemas.microsoft.com/office/drawing/2010/main" xmlns="">
                    <a:solidFill>
                      <a:srgbClr val="FFFFFF"/>
                    </a:solidFill>
                  </a14:hiddenFill>
                </a:ext>
              </a:extLst>
            </p:spPr>
            <p:txBody>
              <a:bodyPr anchor="ctr"/>
              <a:lstStyle/>
              <a:p>
                <a:endParaRPr lang="en-US"/>
              </a:p>
            </p:txBody>
          </p:sp>
          <p:sp>
            <p:nvSpPr>
              <p:cNvPr id="19" name="Freeform 18"/>
              <p:cNvSpPr>
                <a:spLocks/>
              </p:cNvSpPr>
              <p:nvPr/>
            </p:nvSpPr>
            <p:spPr bwMode="auto">
              <a:xfrm>
                <a:off x="4365938" y="1082899"/>
                <a:ext cx="502411" cy="617112"/>
              </a:xfrm>
              <a:custGeom>
                <a:avLst/>
                <a:gdLst>
                  <a:gd name="T0" fmla="*/ 502411 w 502276"/>
                  <a:gd name="T1" fmla="*/ 0 h 618186"/>
                  <a:gd name="T2" fmla="*/ 386470 w 502276"/>
                  <a:gd name="T3" fmla="*/ 462834 h 618186"/>
                  <a:gd name="T4" fmla="*/ 0 w 502276"/>
                  <a:gd name="T5" fmla="*/ 617112 h 618186"/>
                  <a:gd name="T6" fmla="*/ 0 60000 65536"/>
                  <a:gd name="T7" fmla="*/ 0 60000 65536"/>
                  <a:gd name="T8" fmla="*/ 0 60000 65536"/>
                </a:gdLst>
                <a:ahLst/>
                <a:cxnLst>
                  <a:cxn ang="T6">
                    <a:pos x="T0" y="T1"/>
                  </a:cxn>
                  <a:cxn ang="T7">
                    <a:pos x="T2" y="T3"/>
                  </a:cxn>
                  <a:cxn ang="T8">
                    <a:pos x="T4" y="T5"/>
                  </a:cxn>
                </a:cxnLst>
                <a:rect l="0" t="0" r="r" b="b"/>
                <a:pathLst>
                  <a:path w="502276" h="618186">
                    <a:moveTo>
                      <a:pt x="502276" y="0"/>
                    </a:moveTo>
                    <a:cubicBezTo>
                      <a:pt x="486177" y="180304"/>
                      <a:pt x="470079" y="360609"/>
                      <a:pt x="386366" y="463640"/>
                    </a:cubicBezTo>
                    <a:cubicBezTo>
                      <a:pt x="302653" y="566671"/>
                      <a:pt x="113763" y="607454"/>
                      <a:pt x="0" y="618186"/>
                    </a:cubicBezTo>
                  </a:path>
                </a:pathLst>
              </a:custGeom>
              <a:noFill/>
              <a:ln w="25400" cap="flat" cmpd="sng">
                <a:solidFill>
                  <a:schemeClr val="tx1"/>
                </a:solidFill>
                <a:prstDash val="solid"/>
                <a:round/>
                <a:headEnd/>
                <a:tailEnd/>
              </a:ln>
              <a:effectLst>
                <a:outerShdw blurRad="63500" dist="25400" dir="6599969" sx="100999" sy="100999" rotWithShape="0">
                  <a:srgbClr val="000000">
                    <a:alpha val="75000"/>
                  </a:srgbClr>
                </a:outerShdw>
              </a:effectLst>
              <a:extLst>
                <a:ext uri="{909E8E84-426E-40DD-AFC4-6F175D3DCCD1}">
                  <a14:hiddenFill xmlns:a14="http://schemas.microsoft.com/office/drawing/2010/main" xmlns="">
                    <a:solidFill>
                      <a:srgbClr val="FFFFFF"/>
                    </a:solidFill>
                  </a14:hiddenFill>
                </a:ext>
              </a:extLst>
            </p:spPr>
            <p:txBody>
              <a:bodyPr anchor="ctr"/>
              <a:lstStyle/>
              <a:p>
                <a:endParaRPr lang="en-US"/>
              </a:p>
            </p:txBody>
          </p:sp>
          <p:sp>
            <p:nvSpPr>
              <p:cNvPr id="20" name="Oval 19"/>
              <p:cNvSpPr/>
              <p:nvPr/>
            </p:nvSpPr>
            <p:spPr>
              <a:xfrm>
                <a:off x="4811298" y="1501462"/>
                <a:ext cx="358865" cy="142205"/>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endParaRPr lang="zh-CN">
                  <a:solidFill>
                    <a:srgbClr val="FFFFFF"/>
                  </a:solidFill>
                  <a:latin typeface="Calibri" charset="0"/>
                  <a:ea typeface="MS PGothic" charset="0"/>
                  <a:cs typeface="MS PGothic" charset="0"/>
                </a:endParaRPr>
              </a:p>
            </p:txBody>
          </p:sp>
          <p:sp>
            <p:nvSpPr>
              <p:cNvPr id="21" name="Oval 20"/>
              <p:cNvSpPr/>
              <p:nvPr/>
            </p:nvSpPr>
            <p:spPr>
              <a:xfrm>
                <a:off x="4964046" y="1557808"/>
                <a:ext cx="108579" cy="72443"/>
              </a:xfrm>
              <a:prstGeom prst="ellipse">
                <a:avLst/>
              </a:prstGeom>
            </p:spPr>
            <p:style>
              <a:lnRef idx="1">
                <a:schemeClr val="dk1"/>
              </a:lnRef>
              <a:fillRef idx="2">
                <a:schemeClr val="dk1"/>
              </a:fillRef>
              <a:effectRef idx="1">
                <a:schemeClr val="dk1"/>
              </a:effectRef>
              <a:fontRef idx="minor">
                <a:schemeClr val="dk1"/>
              </a:fontRef>
            </p:style>
            <p:txBody>
              <a:bodyPr anchor="ctr"/>
              <a:lstStyle/>
              <a:p>
                <a:pPr algn="ctr"/>
                <a:endParaRPr lang="zh-CN">
                  <a:solidFill>
                    <a:srgbClr val="000000"/>
                  </a:solidFill>
                  <a:latin typeface="Calibri" charset="0"/>
                  <a:ea typeface="MS PGothic" charset="0"/>
                  <a:cs typeface="MS PGothic" charset="0"/>
                </a:endParaRPr>
              </a:p>
            </p:txBody>
          </p:sp>
        </p:grpSp>
        <p:sp>
          <p:nvSpPr>
            <p:cNvPr id="30" name="Left Brace 29"/>
            <p:cNvSpPr/>
            <p:nvPr/>
          </p:nvSpPr>
          <p:spPr>
            <a:xfrm>
              <a:off x="7127630" y="1845350"/>
              <a:ext cx="304800" cy="838200"/>
            </a:xfrm>
            <a:prstGeom prst="leftBrace">
              <a:avLst/>
            </a:prstGeom>
          </p:spPr>
          <p:style>
            <a:lnRef idx="2">
              <a:schemeClr val="dk1"/>
            </a:lnRef>
            <a:fillRef idx="0">
              <a:schemeClr val="dk1"/>
            </a:fillRef>
            <a:effectRef idx="1">
              <a:schemeClr val="dk1"/>
            </a:effectRef>
            <a:fontRef idx="minor">
              <a:schemeClr val="tx1"/>
            </a:fontRef>
          </p:style>
          <p:txBody>
            <a:bodyPr anchor="ctr"/>
            <a:lstStyle/>
            <a:p>
              <a:pPr algn="ctr"/>
              <a:endParaRPr lang="zh-CN">
                <a:latin typeface="Calibri" charset="0"/>
                <a:ea typeface="MS PGothic" charset="0"/>
                <a:cs typeface="MS PGothic" charset="0"/>
              </a:endParaRPr>
            </a:p>
          </p:txBody>
        </p:sp>
        <p:cxnSp>
          <p:nvCxnSpPr>
            <p:cNvPr id="31" name="Straight Arrow Connector 30"/>
            <p:cNvCxnSpPr/>
            <p:nvPr/>
          </p:nvCxnSpPr>
          <p:spPr>
            <a:xfrm>
              <a:off x="6406660" y="2236788"/>
              <a:ext cx="457200" cy="158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32" name="TextBox 31"/>
            <p:cNvSpPr txBox="1">
              <a:spLocks noChangeArrowheads="1"/>
            </p:cNvSpPr>
            <p:nvPr/>
          </p:nvSpPr>
          <p:spPr bwMode="auto">
            <a:xfrm>
              <a:off x="7432430" y="1660406"/>
              <a:ext cx="9144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eaLnBrk="1" hangingPunct="1"/>
              <a:r>
                <a:rPr lang="en-US" altLang="zh-CN" dirty="0"/>
                <a:t>Directly </a:t>
              </a:r>
            </a:p>
          </p:txBody>
        </p:sp>
        <p:sp>
          <p:nvSpPr>
            <p:cNvPr id="33" name="TextBox 32"/>
            <p:cNvSpPr txBox="1">
              <a:spLocks noChangeArrowheads="1"/>
            </p:cNvSpPr>
            <p:nvPr/>
          </p:nvSpPr>
          <p:spPr bwMode="auto">
            <a:xfrm>
              <a:off x="7432430" y="2486026"/>
              <a:ext cx="12954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eaLnBrk="1" hangingPunct="1"/>
              <a:r>
                <a:rPr lang="en-US" altLang="zh-CN" dirty="0"/>
                <a:t>Estimation</a:t>
              </a:r>
            </a:p>
          </p:txBody>
        </p:sp>
      </p:grpSp>
      <p:sp>
        <p:nvSpPr>
          <p:cNvPr id="5" name="灯片编号占位符 4"/>
          <p:cNvSpPr>
            <a:spLocks noGrp="1"/>
          </p:cNvSpPr>
          <p:nvPr>
            <p:ph type="sldNum" sz="quarter" idx="11"/>
          </p:nvPr>
        </p:nvSpPr>
        <p:spPr/>
        <p:txBody>
          <a:bodyPr/>
          <a:lstStyle/>
          <a:p>
            <a:pPr>
              <a:defRPr/>
            </a:pPr>
            <a:r>
              <a:rPr lang="en-US" smtClean="0">
                <a:solidFill>
                  <a:srgbClr val="000000"/>
                </a:solidFill>
              </a:rPr>
              <a:t>[</a:t>
            </a:r>
            <a:fld id="{76C16D65-260D-406F-A2BF-AB769FEB7B8A}" type="slidenum">
              <a:rPr lang="en-US" smtClean="0">
                <a:solidFill>
                  <a:srgbClr val="000000"/>
                </a:solidFill>
              </a:rPr>
              <a:pPr>
                <a:defRPr/>
              </a:pPr>
              <a:t>77</a:t>
            </a:fld>
            <a:r>
              <a:rPr lang="en-US" smtClean="0">
                <a:solidFill>
                  <a:srgbClr val="000000"/>
                </a:solidFill>
              </a:rPr>
              <a:t>]</a:t>
            </a:r>
            <a:endParaRPr lang="en-US" dirty="0">
              <a:solidFill>
                <a:srgbClr val="000000"/>
              </a:solidFill>
            </a:endParaRPr>
          </a:p>
        </p:txBody>
      </p:sp>
    </p:spTree>
    <p:custDataLst>
      <p:tags r:id="rId1"/>
    </p:custDataLst>
    <p:extLst>
      <p:ext uri="{BB962C8B-B14F-4D97-AF65-F5344CB8AC3E}">
        <p14:creationId xmlns:p14="http://schemas.microsoft.com/office/powerpoint/2010/main" xmlns="" val="334989714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p:cNvGrpSpPr/>
          <p:nvPr/>
        </p:nvGrpSpPr>
        <p:grpSpPr>
          <a:xfrm>
            <a:off x="585152" y="1412776"/>
            <a:ext cx="7880986" cy="1676400"/>
            <a:chOff x="585152" y="1624013"/>
            <a:chExt cx="7880986" cy="1676400"/>
          </a:xfrm>
        </p:grpSpPr>
        <p:sp>
          <p:nvSpPr>
            <p:cNvPr id="21" name="Oval 27"/>
            <p:cNvSpPr/>
            <p:nvPr/>
          </p:nvSpPr>
          <p:spPr>
            <a:xfrm>
              <a:off x="3429000" y="1624013"/>
              <a:ext cx="2133600" cy="1676400"/>
            </a:xfrm>
            <a:prstGeom prst="ellipse">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prstClr val="white"/>
                  </a:solidFill>
                  <a:latin typeface="Calibri" panose="020F0502020204030204" pitchFamily="34" charset="0"/>
                </a:rPr>
                <a:t>Electricity Market</a:t>
              </a:r>
            </a:p>
            <a:p>
              <a:pPr algn="ctr">
                <a:defRPr/>
              </a:pPr>
              <a:r>
                <a:rPr lang="en-US" sz="2000" b="1" dirty="0">
                  <a:solidFill>
                    <a:prstClr val="white"/>
                  </a:solidFill>
                  <a:latin typeface="Calibri" panose="020F0502020204030204" pitchFamily="34" charset="0"/>
                </a:rPr>
                <a:t>(OPF)</a:t>
              </a:r>
            </a:p>
          </p:txBody>
        </p:sp>
        <p:cxnSp>
          <p:nvCxnSpPr>
            <p:cNvPr id="22" name="Straight Arrow Connector 28"/>
            <p:cNvCxnSpPr/>
            <p:nvPr/>
          </p:nvCxnSpPr>
          <p:spPr>
            <a:xfrm>
              <a:off x="2438400" y="2438400"/>
              <a:ext cx="990600" cy="15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3" name="Straight Arrow Connector 29"/>
            <p:cNvCxnSpPr/>
            <p:nvPr/>
          </p:nvCxnSpPr>
          <p:spPr>
            <a:xfrm>
              <a:off x="5577840" y="2459038"/>
              <a:ext cx="762000" cy="158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4" name="TextBox 23"/>
            <p:cNvSpPr txBox="1">
              <a:spLocks noChangeArrowheads="1"/>
            </p:cNvSpPr>
            <p:nvPr/>
          </p:nvSpPr>
          <p:spPr bwMode="auto">
            <a:xfrm>
              <a:off x="585152" y="1891249"/>
              <a:ext cx="1708150" cy="1323439"/>
            </a:xfrm>
            <a:prstGeom prst="rect">
              <a:avLst/>
            </a:prstGeom>
            <a:noFill/>
            <a:ln w="9525">
              <a:noFill/>
              <a:miter lim="800000"/>
              <a:headEnd/>
              <a:tailEnd/>
            </a:ln>
          </p:spPr>
          <p:txBody>
            <a:bodyPr wrap="square">
              <a:spAutoFit/>
            </a:bodyPr>
            <a:lstStyle/>
            <a:p>
              <a:r>
                <a:rPr lang="en-US" altLang="zh-CN" sz="2000" b="1" dirty="0">
                  <a:solidFill>
                    <a:prstClr val="black"/>
                  </a:solidFill>
                  <a:latin typeface="Calibri" panose="020F0502020204030204" pitchFamily="34" charset="0"/>
                </a:rPr>
                <a:t>Bid’s from Gen and loads, Structure of network, </a:t>
              </a:r>
              <a:r>
                <a:rPr lang="en-US" altLang="zh-CN" sz="2000" b="1" dirty="0" err="1">
                  <a:solidFill>
                    <a:prstClr val="black"/>
                  </a:solidFill>
                  <a:latin typeface="Calibri" panose="020F0502020204030204" pitchFamily="34" charset="0"/>
                </a:rPr>
                <a:t>etc</a:t>
              </a:r>
              <a:endParaRPr lang="en-US" altLang="zh-CN" sz="2000" b="1" dirty="0">
                <a:solidFill>
                  <a:prstClr val="black"/>
                </a:solidFill>
                <a:latin typeface="Calibri" panose="020F0502020204030204" pitchFamily="34" charset="0"/>
              </a:endParaRPr>
            </a:p>
          </p:txBody>
        </p:sp>
        <p:sp>
          <p:nvSpPr>
            <p:cNvPr id="25" name="TextBox 24"/>
            <p:cNvSpPr txBox="1">
              <a:spLocks noChangeArrowheads="1"/>
            </p:cNvSpPr>
            <p:nvPr/>
          </p:nvSpPr>
          <p:spPr bwMode="auto">
            <a:xfrm>
              <a:off x="6484938" y="2050435"/>
              <a:ext cx="1981200" cy="1015663"/>
            </a:xfrm>
            <a:prstGeom prst="rect">
              <a:avLst/>
            </a:prstGeom>
            <a:noFill/>
            <a:ln w="9525">
              <a:noFill/>
              <a:miter lim="800000"/>
              <a:headEnd/>
              <a:tailEnd/>
            </a:ln>
          </p:spPr>
          <p:txBody>
            <a:bodyPr>
              <a:spAutoFit/>
            </a:bodyPr>
            <a:lstStyle/>
            <a:p>
              <a:r>
                <a:rPr lang="en-US" altLang="zh-CN" sz="2000" b="1" dirty="0">
                  <a:solidFill>
                    <a:prstClr val="black"/>
                  </a:solidFill>
                  <a:latin typeface="Calibri" panose="020F0502020204030204" pitchFamily="34" charset="0"/>
                </a:rPr>
                <a:t>Electricity Prices, Schedule for gen, </a:t>
              </a:r>
              <a:r>
                <a:rPr lang="en-US" altLang="zh-CN" sz="2000" b="1" dirty="0" err="1">
                  <a:solidFill>
                    <a:prstClr val="black"/>
                  </a:solidFill>
                  <a:latin typeface="Calibri" panose="020F0502020204030204" pitchFamily="34" charset="0"/>
                </a:rPr>
                <a:t>etc</a:t>
              </a:r>
              <a:endParaRPr lang="en-US" altLang="zh-CN" sz="2000" b="1" dirty="0">
                <a:solidFill>
                  <a:prstClr val="black"/>
                </a:solidFill>
                <a:latin typeface="Calibri" panose="020F0502020204030204" pitchFamily="34" charset="0"/>
              </a:endParaRPr>
            </a:p>
          </p:txBody>
        </p:sp>
      </p:grpSp>
      <p:sp>
        <p:nvSpPr>
          <p:cNvPr id="27" name="标题 1"/>
          <p:cNvSpPr>
            <a:spLocks noGrp="1"/>
          </p:cNvSpPr>
          <p:nvPr>
            <p:ph type="title"/>
          </p:nvPr>
        </p:nvSpPr>
        <p:spPr/>
        <p:txBody>
          <a:bodyPr/>
          <a:lstStyle/>
          <a:p>
            <a:pPr eaLnBrk="1" hangingPunct="1"/>
            <a:r>
              <a:rPr lang="en-US" altLang="zh-CN" b="1" dirty="0" smtClean="0">
                <a:solidFill>
                  <a:srgbClr val="0070C0"/>
                </a:solidFill>
                <a:latin typeface="Cambria" panose="02040503050406030204" pitchFamily="18" charset="0"/>
              </a:rPr>
              <a:t>Electricity Market Overview</a:t>
            </a:r>
          </a:p>
        </p:txBody>
      </p:sp>
      <p:sp>
        <p:nvSpPr>
          <p:cNvPr id="30" name="灯片编号占位符 29"/>
          <p:cNvSpPr>
            <a:spLocks noGrp="1"/>
          </p:cNvSpPr>
          <p:nvPr>
            <p:ph type="sldNum" sz="quarter" idx="11"/>
          </p:nvPr>
        </p:nvSpPr>
        <p:spPr/>
        <p:txBody>
          <a:bodyPr/>
          <a:lstStyle/>
          <a:p>
            <a:pPr>
              <a:defRPr/>
            </a:pPr>
            <a:fld id="{A45FD141-6F48-4DB0-8ADD-A9FF19E03ACC}" type="slidenum">
              <a:rPr lang="zh-CN" altLang="en-US" smtClean="0">
                <a:solidFill>
                  <a:prstClr val="black">
                    <a:tint val="75000"/>
                  </a:prstClr>
                </a:solidFill>
              </a:rPr>
              <a:pPr>
                <a:defRPr/>
              </a:pPr>
              <a:t>78</a:t>
            </a:fld>
            <a:endParaRPr lang="zh-CN" altLang="en-US">
              <a:solidFill>
                <a:prstClr val="black">
                  <a:tint val="75000"/>
                </a:prstClr>
              </a:solidFill>
            </a:endParaRPr>
          </a:p>
        </p:txBody>
      </p:sp>
      <p:grpSp>
        <p:nvGrpSpPr>
          <p:cNvPr id="32" name="组合 31"/>
          <p:cNvGrpSpPr/>
          <p:nvPr/>
        </p:nvGrpSpPr>
        <p:grpSpPr>
          <a:xfrm>
            <a:off x="152400" y="3356992"/>
            <a:ext cx="8763001" cy="1428750"/>
            <a:chOff x="152400" y="3505200"/>
            <a:chExt cx="8763001" cy="1428750"/>
          </a:xfrm>
        </p:grpSpPr>
        <p:sp>
          <p:nvSpPr>
            <p:cNvPr id="3" name="Rectangle 55"/>
            <p:cNvSpPr/>
            <p:nvPr/>
          </p:nvSpPr>
          <p:spPr>
            <a:xfrm>
              <a:off x="2165350" y="3529013"/>
              <a:ext cx="2039938" cy="871537"/>
            </a:xfrm>
            <a:prstGeom prst="rect">
              <a:avLst/>
            </a:prstGeom>
            <a:solidFill>
              <a:srgbClr val="FF99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prstClr val="black"/>
                  </a:solidFill>
                  <a:latin typeface="Calibri" panose="020F0502020204030204" pitchFamily="34" charset="0"/>
                </a:rPr>
                <a:t>Predicted values for power network</a:t>
              </a:r>
            </a:p>
          </p:txBody>
        </p:sp>
        <p:sp>
          <p:nvSpPr>
            <p:cNvPr id="4" name="Rectangle 56"/>
            <p:cNvSpPr/>
            <p:nvPr/>
          </p:nvSpPr>
          <p:spPr>
            <a:xfrm>
              <a:off x="4675188" y="3505200"/>
              <a:ext cx="2039937" cy="914400"/>
            </a:xfrm>
            <a:prstGeom prst="rect">
              <a:avLst/>
            </a:prstGeom>
            <a:solidFill>
              <a:srgbClr val="FF99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prstClr val="black"/>
                  </a:solidFill>
                  <a:latin typeface="Calibri" panose="020F0502020204030204" pitchFamily="34" charset="0"/>
                </a:rPr>
                <a:t>DCOPF</a:t>
              </a:r>
              <a:r>
                <a:rPr lang="en-US" dirty="0">
                  <a:solidFill>
                    <a:prstClr val="black"/>
                  </a:solidFill>
                  <a:latin typeface="Calibri" panose="020F0502020204030204" pitchFamily="34" charset="0"/>
                </a:rPr>
                <a:t> for </a:t>
              </a:r>
              <a:r>
                <a:rPr lang="en-US" b="1" dirty="0">
                  <a:solidFill>
                    <a:prstClr val="black"/>
                  </a:solidFill>
                  <a:latin typeface="Calibri" panose="020F0502020204030204" pitchFamily="34" charset="0"/>
                </a:rPr>
                <a:t>EX-Ante</a:t>
              </a:r>
              <a:r>
                <a:rPr lang="en-US" dirty="0">
                  <a:solidFill>
                    <a:prstClr val="black"/>
                  </a:solidFill>
                  <a:latin typeface="Calibri" panose="020F0502020204030204" pitchFamily="34" charset="0"/>
                </a:rPr>
                <a:t> Electricity Market</a:t>
              </a:r>
            </a:p>
          </p:txBody>
        </p:sp>
        <p:graphicFrame>
          <p:nvGraphicFramePr>
            <p:cNvPr id="5" name="Object 2"/>
            <p:cNvGraphicFramePr>
              <a:graphicFrameLocks noChangeAspect="1"/>
            </p:cNvGraphicFramePr>
            <p:nvPr/>
          </p:nvGraphicFramePr>
          <p:xfrm>
            <a:off x="7475538" y="3570288"/>
            <a:ext cx="1058862" cy="296862"/>
          </p:xfrm>
          <a:graphic>
            <a:graphicData uri="http://schemas.openxmlformats.org/presentationml/2006/ole">
              <p:oleObj spid="_x0000_s61814" name="Equation" r:id="rId3" imgW="698500" imgH="190500" progId="Equation.3">
                <p:embed/>
              </p:oleObj>
            </a:graphicData>
          </a:graphic>
        </p:graphicFrame>
        <p:graphicFrame>
          <p:nvGraphicFramePr>
            <p:cNvPr id="6" name="Object 3"/>
            <p:cNvGraphicFramePr>
              <a:graphicFrameLocks noChangeAspect="1"/>
            </p:cNvGraphicFramePr>
            <p:nvPr/>
          </p:nvGraphicFramePr>
          <p:xfrm>
            <a:off x="7472363" y="4040188"/>
            <a:ext cx="1443037" cy="360362"/>
          </p:xfrm>
          <a:graphic>
            <a:graphicData uri="http://schemas.openxmlformats.org/presentationml/2006/ole">
              <p:oleObj spid="_x0000_s61815" name="Equation" r:id="rId4" imgW="939800" imgH="228600" progId="Equation.3">
                <p:embed/>
              </p:oleObj>
            </a:graphicData>
          </a:graphic>
        </p:graphicFrame>
        <p:cxnSp>
          <p:nvCxnSpPr>
            <p:cNvPr id="7" name="Straight Arrow Connector 113"/>
            <p:cNvCxnSpPr/>
            <p:nvPr/>
          </p:nvCxnSpPr>
          <p:spPr>
            <a:xfrm flipV="1">
              <a:off x="4205288" y="3962400"/>
              <a:ext cx="469900" cy="15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3" name="Straight Connector 122"/>
            <p:cNvCxnSpPr/>
            <p:nvPr/>
          </p:nvCxnSpPr>
          <p:spPr>
            <a:xfrm flipH="1">
              <a:off x="7048500" y="4210050"/>
              <a:ext cx="9525" cy="497842"/>
            </a:xfrm>
            <a:prstGeom prst="line">
              <a:avLst/>
            </a:prstGeom>
          </p:spPr>
          <p:style>
            <a:lnRef idx="2">
              <a:schemeClr val="dk1"/>
            </a:lnRef>
            <a:fillRef idx="0">
              <a:schemeClr val="dk1"/>
            </a:fillRef>
            <a:effectRef idx="1">
              <a:schemeClr val="dk1"/>
            </a:effectRef>
            <a:fontRef idx="minor">
              <a:schemeClr val="tx1"/>
            </a:fontRef>
          </p:style>
        </p:cxnSp>
        <p:cxnSp>
          <p:nvCxnSpPr>
            <p:cNvPr id="14" name="Straight Arrow Connector 129"/>
            <p:cNvCxnSpPr/>
            <p:nvPr/>
          </p:nvCxnSpPr>
          <p:spPr>
            <a:xfrm>
              <a:off x="6705600" y="3752850"/>
              <a:ext cx="685800" cy="15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5" name="Straight Arrow Connector 130"/>
            <p:cNvCxnSpPr/>
            <p:nvPr/>
          </p:nvCxnSpPr>
          <p:spPr>
            <a:xfrm>
              <a:off x="6718300" y="4197350"/>
              <a:ext cx="685800" cy="15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6" name="Straight Arrow Connector 134"/>
            <p:cNvCxnSpPr/>
            <p:nvPr/>
          </p:nvCxnSpPr>
          <p:spPr>
            <a:xfrm flipV="1">
              <a:off x="7048500" y="4701540"/>
              <a:ext cx="343752" cy="635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aphicFrame>
          <p:nvGraphicFramePr>
            <p:cNvPr id="19" name="Object 4"/>
            <p:cNvGraphicFramePr>
              <a:graphicFrameLocks noChangeAspect="1"/>
            </p:cNvGraphicFramePr>
            <p:nvPr>
              <p:extLst/>
            </p:nvPr>
          </p:nvGraphicFramePr>
          <p:xfrm>
            <a:off x="7472363" y="4573588"/>
            <a:ext cx="1443038" cy="360362"/>
          </p:xfrm>
          <a:graphic>
            <a:graphicData uri="http://schemas.openxmlformats.org/presentationml/2006/ole">
              <p:oleObj spid="_x0000_s61816" name="Equation" r:id="rId5" imgW="939800" imgH="228600" progId="Equation.3">
                <p:embed/>
              </p:oleObj>
            </a:graphicData>
          </a:graphic>
        </p:graphicFrame>
        <p:sp>
          <p:nvSpPr>
            <p:cNvPr id="28" name="Rectangle 136"/>
            <p:cNvSpPr/>
            <p:nvPr/>
          </p:nvSpPr>
          <p:spPr>
            <a:xfrm>
              <a:off x="152400" y="3562290"/>
              <a:ext cx="2057400" cy="646331"/>
            </a:xfrm>
            <a:prstGeom prst="rect">
              <a:avLst/>
            </a:prstGeom>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b="1" spc="50" dirty="0">
                  <a:ln w="11430"/>
                  <a:solidFill>
                    <a:srgbClr val="C0504D">
                      <a:lumMod val="75000"/>
                    </a:srgbClr>
                  </a:solidFill>
                  <a:effectLst>
                    <a:outerShdw blurRad="38100" dist="38100" dir="2700000" algn="tl">
                      <a:srgbClr val="000000">
                        <a:alpha val="43137"/>
                      </a:srgbClr>
                    </a:outerShdw>
                  </a:effectLst>
                  <a:latin typeface="Calibri" panose="020F0502020204030204" pitchFamily="34" charset="0"/>
                </a:rPr>
                <a:t>Day-Ahead </a:t>
              </a:r>
            </a:p>
            <a:p>
              <a:pPr algn="ctr">
                <a:defRPr/>
              </a:pPr>
              <a:r>
                <a:rPr lang="en-US" b="1" spc="50" dirty="0">
                  <a:ln w="11430"/>
                  <a:solidFill>
                    <a:srgbClr val="C0504D">
                      <a:lumMod val="75000"/>
                    </a:srgbClr>
                  </a:solidFill>
                  <a:effectLst>
                    <a:outerShdw blurRad="38100" dist="38100" dir="2700000" algn="tl">
                      <a:srgbClr val="000000">
                        <a:alpha val="43137"/>
                      </a:srgbClr>
                    </a:outerShdw>
                  </a:effectLst>
                  <a:latin typeface="Calibri" panose="020F0502020204030204" pitchFamily="34" charset="0"/>
                </a:rPr>
                <a:t>Market:</a:t>
              </a:r>
            </a:p>
          </p:txBody>
        </p:sp>
      </p:grpSp>
      <p:grpSp>
        <p:nvGrpSpPr>
          <p:cNvPr id="35" name="组合 34"/>
          <p:cNvGrpSpPr/>
          <p:nvPr/>
        </p:nvGrpSpPr>
        <p:grpSpPr>
          <a:xfrm>
            <a:off x="76200" y="4437752"/>
            <a:ext cx="8448675" cy="1943576"/>
            <a:chOff x="76200" y="4595336"/>
            <a:chExt cx="8448675" cy="1943576"/>
          </a:xfrm>
        </p:grpSpPr>
        <p:sp>
          <p:nvSpPr>
            <p:cNvPr id="8" name="Rectangle 58"/>
            <p:cNvSpPr/>
            <p:nvPr/>
          </p:nvSpPr>
          <p:spPr>
            <a:xfrm>
              <a:off x="381000" y="5029200"/>
              <a:ext cx="2209800" cy="838200"/>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prstClr val="white"/>
                  </a:solidFill>
                  <a:latin typeface="Calibri" panose="020F0502020204030204" pitchFamily="34" charset="0"/>
                </a:rPr>
                <a:t>Direct Measurements</a:t>
              </a:r>
            </a:p>
            <a:p>
              <a:pPr algn="ctr">
                <a:defRPr/>
              </a:pPr>
              <a:r>
                <a:rPr lang="en-US" sz="1600" b="1" dirty="0">
                  <a:solidFill>
                    <a:prstClr val="white"/>
                  </a:solidFill>
                  <a:latin typeface="Calibri" panose="020F0502020204030204" pitchFamily="34" charset="0"/>
                </a:rPr>
                <a:t>in power network</a:t>
              </a:r>
            </a:p>
          </p:txBody>
        </p:sp>
        <p:sp>
          <p:nvSpPr>
            <p:cNvPr id="9" name="Rectangle 59"/>
            <p:cNvSpPr/>
            <p:nvPr/>
          </p:nvSpPr>
          <p:spPr>
            <a:xfrm>
              <a:off x="3070225" y="5073650"/>
              <a:ext cx="1260475" cy="742950"/>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prstClr val="white"/>
                  </a:solidFill>
                  <a:latin typeface="Calibri" panose="020F0502020204030204" pitchFamily="34" charset="0"/>
                </a:rPr>
                <a:t>State </a:t>
              </a:r>
            </a:p>
            <a:p>
              <a:pPr algn="ctr">
                <a:defRPr/>
              </a:pPr>
              <a:r>
                <a:rPr lang="en-US" b="1" dirty="0" smtClean="0">
                  <a:solidFill>
                    <a:prstClr val="white"/>
                  </a:solidFill>
                  <a:latin typeface="Calibri" panose="020F0502020204030204" pitchFamily="34" charset="0"/>
                </a:rPr>
                <a:t>Estimatio</a:t>
              </a:r>
              <a:r>
                <a:rPr lang="en-US" altLang="zh-CN" b="1" dirty="0" smtClean="0">
                  <a:solidFill>
                    <a:prstClr val="white"/>
                  </a:solidFill>
                  <a:latin typeface="Calibri" panose="020F0502020204030204" pitchFamily="34" charset="0"/>
                </a:rPr>
                <a:t>n</a:t>
              </a:r>
              <a:r>
                <a:rPr lang="en-US" b="1" dirty="0" smtClean="0">
                  <a:solidFill>
                    <a:prstClr val="white"/>
                  </a:solidFill>
                  <a:latin typeface="Calibri" panose="020F0502020204030204" pitchFamily="34" charset="0"/>
                </a:rPr>
                <a:t> </a:t>
              </a:r>
              <a:endParaRPr lang="en-US" b="1" dirty="0">
                <a:solidFill>
                  <a:prstClr val="white"/>
                </a:solidFill>
                <a:latin typeface="Calibri" panose="020F0502020204030204" pitchFamily="34" charset="0"/>
              </a:endParaRPr>
            </a:p>
          </p:txBody>
        </p:sp>
        <p:sp>
          <p:nvSpPr>
            <p:cNvPr id="10" name="Rectangle 60"/>
            <p:cNvSpPr/>
            <p:nvPr/>
          </p:nvSpPr>
          <p:spPr>
            <a:xfrm>
              <a:off x="4762500" y="4981575"/>
              <a:ext cx="1981200" cy="885825"/>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prstClr val="white"/>
                  </a:solidFill>
                  <a:latin typeface="Calibri" panose="020F0502020204030204" pitchFamily="34" charset="0"/>
                </a:rPr>
                <a:t>DCOPF</a:t>
              </a:r>
              <a:r>
                <a:rPr lang="en-US" dirty="0">
                  <a:solidFill>
                    <a:prstClr val="white"/>
                  </a:solidFill>
                  <a:latin typeface="Calibri" panose="020F0502020204030204" pitchFamily="34" charset="0"/>
                </a:rPr>
                <a:t> for </a:t>
              </a:r>
              <a:r>
                <a:rPr lang="en-US" b="1" dirty="0">
                  <a:solidFill>
                    <a:prstClr val="white"/>
                  </a:solidFill>
                  <a:latin typeface="Calibri" panose="020F0502020204030204" pitchFamily="34" charset="0"/>
                </a:rPr>
                <a:t>EX-Post</a:t>
              </a:r>
              <a:r>
                <a:rPr lang="en-US" dirty="0">
                  <a:solidFill>
                    <a:prstClr val="white"/>
                  </a:solidFill>
                  <a:latin typeface="Calibri" panose="020F0502020204030204" pitchFamily="34" charset="0"/>
                </a:rPr>
                <a:t> Electricity Market</a:t>
              </a:r>
            </a:p>
          </p:txBody>
        </p:sp>
        <p:cxnSp>
          <p:nvCxnSpPr>
            <p:cNvPr id="11" name="Straight Arrow Connector 116"/>
            <p:cNvCxnSpPr/>
            <p:nvPr/>
          </p:nvCxnSpPr>
          <p:spPr>
            <a:xfrm flipV="1">
              <a:off x="4305300" y="5408613"/>
              <a:ext cx="471488" cy="158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2" name="Straight Arrow Connector 117"/>
            <p:cNvCxnSpPr/>
            <p:nvPr/>
          </p:nvCxnSpPr>
          <p:spPr>
            <a:xfrm flipV="1">
              <a:off x="2598738" y="5437188"/>
              <a:ext cx="471487" cy="158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7" name="Straight Arrow Connector 135"/>
            <p:cNvCxnSpPr/>
            <p:nvPr/>
          </p:nvCxnSpPr>
          <p:spPr>
            <a:xfrm>
              <a:off x="6743700" y="5580063"/>
              <a:ext cx="685800" cy="158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8" name="Straight Arrow Connector 139"/>
            <p:cNvCxnSpPr/>
            <p:nvPr/>
          </p:nvCxnSpPr>
          <p:spPr>
            <a:xfrm rot="5400000" flipH="1" flipV="1">
              <a:off x="2569369" y="5691981"/>
              <a:ext cx="501650" cy="15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aphicFrame>
          <p:nvGraphicFramePr>
            <p:cNvPr id="20" name="Object 5"/>
            <p:cNvGraphicFramePr>
              <a:graphicFrameLocks noChangeAspect="1"/>
            </p:cNvGraphicFramePr>
            <p:nvPr>
              <p:extLst/>
            </p:nvPr>
          </p:nvGraphicFramePr>
          <p:xfrm>
            <a:off x="7485063" y="5475288"/>
            <a:ext cx="1039812" cy="296862"/>
          </p:xfrm>
          <a:graphic>
            <a:graphicData uri="http://schemas.openxmlformats.org/presentationml/2006/ole">
              <p:oleObj spid="_x0000_s61817" name="Equation" r:id="rId6" imgW="685800" imgH="190500" progId="">
                <p:embed/>
              </p:oleObj>
            </a:graphicData>
          </a:graphic>
        </p:graphicFrame>
        <p:sp>
          <p:nvSpPr>
            <p:cNvPr id="29" name="Rectangle 137"/>
            <p:cNvSpPr/>
            <p:nvPr/>
          </p:nvSpPr>
          <p:spPr>
            <a:xfrm>
              <a:off x="76200" y="4595336"/>
              <a:ext cx="2438400" cy="400110"/>
            </a:xfrm>
            <a:prstGeom prst="rect">
              <a:avLst/>
            </a:prstGeom>
          </p:spPr>
          <p:txBody>
            <a:bodyPr>
              <a:spAutoFit/>
            </a:bodyPr>
            <a:lstStyle/>
            <a:p>
              <a:pPr algn="ctr">
                <a:defRPr/>
              </a:pPr>
              <a:r>
                <a:rPr lang="en-US" sz="2000" b="1" dirty="0">
                  <a:ln w="1905"/>
                  <a:solidFill>
                    <a:srgbClr val="FF0000"/>
                  </a:solidFill>
                  <a:effectLst>
                    <a:innerShdw blurRad="69850" dist="43180" dir="5400000">
                      <a:srgbClr val="000000">
                        <a:alpha val="65000"/>
                      </a:srgbClr>
                    </a:innerShdw>
                  </a:effectLst>
                  <a:latin typeface="Calibri" panose="020F0502020204030204" pitchFamily="34" charset="0"/>
                </a:rPr>
                <a:t>Real-time Market:</a:t>
              </a:r>
            </a:p>
          </p:txBody>
        </p:sp>
        <p:grpSp>
          <p:nvGrpSpPr>
            <p:cNvPr id="34" name="组合 33"/>
            <p:cNvGrpSpPr/>
            <p:nvPr/>
          </p:nvGrpSpPr>
          <p:grpSpPr>
            <a:xfrm>
              <a:off x="2670810" y="6057899"/>
              <a:ext cx="1316342" cy="481013"/>
              <a:chOff x="2670810" y="6057899"/>
              <a:chExt cx="1316342" cy="481013"/>
            </a:xfrm>
          </p:grpSpPr>
          <p:pic>
            <p:nvPicPr>
              <p:cNvPr id="26" name="Picture 33" descr="robber_mg (1).jpg"/>
              <p:cNvPicPr>
                <a:picLocks noChangeAspect="1"/>
              </p:cNvPicPr>
              <p:nvPr/>
            </p:nvPicPr>
            <p:blipFill>
              <a:blip r:embed="rId7" cstate="print"/>
              <a:srcRect/>
              <a:stretch>
                <a:fillRect/>
              </a:stretch>
            </p:blipFill>
            <p:spPr bwMode="auto">
              <a:xfrm>
                <a:off x="2670810" y="6057899"/>
                <a:ext cx="333375" cy="481013"/>
              </a:xfrm>
              <a:prstGeom prst="rect">
                <a:avLst/>
              </a:prstGeom>
              <a:noFill/>
              <a:ln w="9525">
                <a:noFill/>
                <a:miter lim="800000"/>
                <a:headEnd/>
                <a:tailEnd/>
              </a:ln>
            </p:spPr>
          </p:pic>
          <p:sp>
            <p:nvSpPr>
              <p:cNvPr id="33" name="文本框 32"/>
              <p:cNvSpPr txBox="1"/>
              <p:nvPr/>
            </p:nvSpPr>
            <p:spPr>
              <a:xfrm>
                <a:off x="3003293" y="6106081"/>
                <a:ext cx="983859" cy="369332"/>
              </a:xfrm>
              <a:prstGeom prst="rect">
                <a:avLst/>
              </a:prstGeom>
              <a:noFill/>
            </p:spPr>
            <p:txBody>
              <a:bodyPr wrap="none" rtlCol="0">
                <a:spAutoFit/>
              </a:bodyPr>
              <a:lstStyle/>
              <a:p>
                <a:r>
                  <a:rPr lang="en-US" altLang="zh-CN" b="1" dirty="0" smtClean="0">
                    <a:solidFill>
                      <a:prstClr val="black"/>
                    </a:solidFill>
                    <a:latin typeface="Calibri" panose="020F0502020204030204" pitchFamily="34" charset="0"/>
                  </a:rPr>
                  <a:t>Attacker</a:t>
                </a:r>
                <a:endParaRPr lang="zh-CN" altLang="en-US" b="1" dirty="0">
                  <a:solidFill>
                    <a:prstClr val="black"/>
                  </a:solidFill>
                  <a:latin typeface="Calibri" panose="020F0502020204030204" pitchFamily="34" charset="0"/>
                </a:endParaRPr>
              </a:p>
            </p:txBody>
          </p:sp>
        </p:grpSp>
      </p:grpSp>
    </p:spTree>
    <p:extLst>
      <p:ext uri="{BB962C8B-B14F-4D97-AF65-F5344CB8AC3E}">
        <p14:creationId xmlns:p14="http://schemas.microsoft.com/office/powerpoint/2010/main" xmlns="" val="2253748142"/>
      </p:ext>
    </p:extLst>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Bad Data Injection</a:t>
            </a:r>
            <a:endParaRPr lang="zh-CN" altLang="en-US" dirty="0"/>
          </a:p>
        </p:txBody>
      </p:sp>
      <p:sp>
        <p:nvSpPr>
          <p:cNvPr id="47" name="灯片编号占位符 46"/>
          <p:cNvSpPr>
            <a:spLocks noGrp="1"/>
          </p:cNvSpPr>
          <p:nvPr>
            <p:ph type="sldNum" sz="quarter" idx="11"/>
          </p:nvPr>
        </p:nvSpPr>
        <p:spPr/>
        <p:txBody>
          <a:bodyPr/>
          <a:lstStyle/>
          <a:p>
            <a:pPr>
              <a:defRPr/>
            </a:pPr>
            <a:fld id="{A45FD141-6F48-4DB0-8ADD-A9FF19E03ACC}" type="slidenum">
              <a:rPr lang="zh-CN" altLang="en-US" smtClean="0">
                <a:solidFill>
                  <a:prstClr val="black">
                    <a:tint val="75000"/>
                  </a:prstClr>
                </a:solidFill>
              </a:rPr>
              <a:pPr>
                <a:defRPr/>
              </a:pPr>
              <a:t>79</a:t>
            </a:fld>
            <a:endParaRPr lang="zh-CN" altLang="en-US">
              <a:solidFill>
                <a:prstClr val="black">
                  <a:tint val="75000"/>
                </a:prstClr>
              </a:solidFill>
            </a:endParaRPr>
          </a:p>
        </p:txBody>
      </p:sp>
      <p:grpSp>
        <p:nvGrpSpPr>
          <p:cNvPr id="48" name="组合 47"/>
          <p:cNvGrpSpPr/>
          <p:nvPr/>
        </p:nvGrpSpPr>
        <p:grpSpPr>
          <a:xfrm>
            <a:off x="605652" y="1416983"/>
            <a:ext cx="6019800" cy="4075112"/>
            <a:chOff x="1828800" y="1611313"/>
            <a:chExt cx="6019800" cy="4075112"/>
          </a:xfrm>
        </p:grpSpPr>
        <p:grpSp>
          <p:nvGrpSpPr>
            <p:cNvPr id="16" name="Group 19"/>
            <p:cNvGrpSpPr>
              <a:grpSpLocks/>
            </p:cNvGrpSpPr>
            <p:nvPr/>
          </p:nvGrpSpPr>
          <p:grpSpPr bwMode="auto">
            <a:xfrm>
              <a:off x="1828800" y="2028825"/>
              <a:ext cx="6019800" cy="3657600"/>
              <a:chOff x="2743200" y="1219200"/>
              <a:chExt cx="6019800" cy="3657600"/>
            </a:xfrm>
          </p:grpSpPr>
          <p:grpSp>
            <p:nvGrpSpPr>
              <p:cNvPr id="17" name="Group 13"/>
              <p:cNvGrpSpPr>
                <a:grpSpLocks/>
              </p:cNvGrpSpPr>
              <p:nvPr/>
            </p:nvGrpSpPr>
            <p:grpSpPr bwMode="auto">
              <a:xfrm>
                <a:off x="2743200" y="1219200"/>
                <a:ext cx="6019800" cy="3657600"/>
                <a:chOff x="1254904" y="411773"/>
                <a:chExt cx="6860256" cy="5123716"/>
              </a:xfrm>
            </p:grpSpPr>
            <p:pic>
              <p:nvPicPr>
                <p:cNvPr id="24" name="Picture 97" descr="6bus.png"/>
                <p:cNvPicPr>
                  <a:picLocks noChangeAspect="1"/>
                </p:cNvPicPr>
                <p:nvPr/>
              </p:nvPicPr>
              <p:blipFill>
                <a:blip r:embed="rId2" cstate="print"/>
                <a:srcRect l="9370" t="7692" r="10037" b="11539"/>
                <a:stretch>
                  <a:fillRect/>
                </a:stretch>
              </p:blipFill>
              <p:spPr bwMode="auto">
                <a:xfrm>
                  <a:off x="1254904" y="411773"/>
                  <a:ext cx="6860256" cy="5123716"/>
                </a:xfrm>
                <a:prstGeom prst="rect">
                  <a:avLst/>
                </a:prstGeom>
                <a:noFill/>
                <a:ln w="9525">
                  <a:noFill/>
                  <a:miter lim="800000"/>
                  <a:headEnd/>
                  <a:tailEnd/>
                </a:ln>
              </p:spPr>
            </p:pic>
            <p:sp>
              <p:nvSpPr>
                <p:cNvPr id="25" name="TextBox 98"/>
                <p:cNvSpPr txBox="1">
                  <a:spLocks noChangeArrowheads="1"/>
                </p:cNvSpPr>
                <p:nvPr/>
              </p:nvSpPr>
              <p:spPr bwMode="auto">
                <a:xfrm>
                  <a:off x="1503052" y="518517"/>
                  <a:ext cx="533400" cy="517375"/>
                </a:xfrm>
                <a:prstGeom prst="rect">
                  <a:avLst/>
                </a:prstGeom>
                <a:noFill/>
                <a:ln w="9525">
                  <a:noFill/>
                  <a:miter lim="800000"/>
                  <a:headEnd/>
                  <a:tailEnd/>
                </a:ln>
              </p:spPr>
              <p:txBody>
                <a:bodyPr>
                  <a:spAutoFit/>
                </a:bodyPr>
                <a:lstStyle/>
                <a:p>
                  <a:r>
                    <a:rPr lang="en-US" altLang="zh-CN" b="1">
                      <a:solidFill>
                        <a:prstClr val="black"/>
                      </a:solidFill>
                    </a:rPr>
                    <a:t>G</a:t>
                  </a:r>
                </a:p>
              </p:txBody>
            </p:sp>
            <p:sp>
              <p:nvSpPr>
                <p:cNvPr id="26" name="TextBox 99"/>
                <p:cNvSpPr txBox="1">
                  <a:spLocks noChangeArrowheads="1"/>
                </p:cNvSpPr>
                <p:nvPr/>
              </p:nvSpPr>
              <p:spPr bwMode="auto">
                <a:xfrm>
                  <a:off x="7391399" y="4909841"/>
                  <a:ext cx="533400" cy="517375"/>
                </a:xfrm>
                <a:prstGeom prst="rect">
                  <a:avLst/>
                </a:prstGeom>
                <a:noFill/>
                <a:ln w="9525">
                  <a:noFill/>
                  <a:miter lim="800000"/>
                  <a:headEnd/>
                  <a:tailEnd/>
                </a:ln>
              </p:spPr>
              <p:txBody>
                <a:bodyPr>
                  <a:spAutoFit/>
                </a:bodyPr>
                <a:lstStyle/>
                <a:p>
                  <a:r>
                    <a:rPr lang="en-US" altLang="zh-CN" b="1">
                      <a:solidFill>
                        <a:prstClr val="black"/>
                      </a:solidFill>
                    </a:rPr>
                    <a:t>G</a:t>
                  </a:r>
                </a:p>
              </p:txBody>
            </p:sp>
            <p:sp>
              <p:nvSpPr>
                <p:cNvPr id="27" name="TextBox 100"/>
                <p:cNvSpPr txBox="1">
                  <a:spLocks noChangeArrowheads="1"/>
                </p:cNvSpPr>
                <p:nvPr/>
              </p:nvSpPr>
              <p:spPr bwMode="auto">
                <a:xfrm>
                  <a:off x="3078517" y="1624386"/>
                  <a:ext cx="521032" cy="431147"/>
                </a:xfrm>
                <a:prstGeom prst="rect">
                  <a:avLst/>
                </a:prstGeom>
                <a:noFill/>
                <a:ln w="9525">
                  <a:noFill/>
                  <a:miter lim="800000"/>
                  <a:headEnd/>
                  <a:tailEnd/>
                </a:ln>
              </p:spPr>
              <p:txBody>
                <a:bodyPr>
                  <a:spAutoFit/>
                </a:bodyPr>
                <a:lstStyle/>
                <a:p>
                  <a:r>
                    <a:rPr lang="en-US" altLang="zh-CN" sz="1400" b="1">
                      <a:solidFill>
                        <a:prstClr val="black"/>
                      </a:solidFill>
                    </a:rPr>
                    <a:t>ZL</a:t>
                  </a:r>
                </a:p>
              </p:txBody>
            </p:sp>
          </p:grpSp>
          <p:sp>
            <p:nvSpPr>
              <p:cNvPr id="18" name="TextBox 91"/>
              <p:cNvSpPr txBox="1">
                <a:spLocks noChangeArrowheads="1"/>
              </p:cNvSpPr>
              <p:nvPr/>
            </p:nvSpPr>
            <p:spPr bwMode="auto">
              <a:xfrm>
                <a:off x="4523233" y="2892623"/>
                <a:ext cx="457200" cy="307777"/>
              </a:xfrm>
              <a:prstGeom prst="rect">
                <a:avLst/>
              </a:prstGeom>
              <a:noFill/>
              <a:ln w="9525">
                <a:noFill/>
                <a:miter lim="800000"/>
                <a:headEnd/>
                <a:tailEnd/>
              </a:ln>
            </p:spPr>
            <p:txBody>
              <a:bodyPr>
                <a:spAutoFit/>
              </a:bodyPr>
              <a:lstStyle/>
              <a:p>
                <a:r>
                  <a:rPr lang="en-US" altLang="zh-CN" sz="1400" b="1">
                    <a:solidFill>
                      <a:prstClr val="black"/>
                    </a:solidFill>
                  </a:rPr>
                  <a:t>ZL</a:t>
                </a:r>
              </a:p>
            </p:txBody>
          </p:sp>
          <p:sp>
            <p:nvSpPr>
              <p:cNvPr id="19" name="TextBox 92"/>
              <p:cNvSpPr txBox="1">
                <a:spLocks noChangeArrowheads="1"/>
              </p:cNvSpPr>
              <p:nvPr/>
            </p:nvSpPr>
            <p:spPr bwMode="auto">
              <a:xfrm>
                <a:off x="2944368" y="2846832"/>
                <a:ext cx="380999" cy="307777"/>
              </a:xfrm>
              <a:prstGeom prst="rect">
                <a:avLst/>
              </a:prstGeom>
              <a:noFill/>
              <a:ln w="9525">
                <a:noFill/>
                <a:miter lim="800000"/>
                <a:headEnd/>
                <a:tailEnd/>
              </a:ln>
            </p:spPr>
            <p:txBody>
              <a:bodyPr>
                <a:spAutoFit/>
              </a:bodyPr>
              <a:lstStyle/>
              <a:p>
                <a:r>
                  <a:rPr lang="en-US" altLang="zh-CN" sz="1400" b="1">
                    <a:solidFill>
                      <a:prstClr val="black"/>
                    </a:solidFill>
                  </a:rPr>
                  <a:t>ZL</a:t>
                </a:r>
              </a:p>
            </p:txBody>
          </p:sp>
          <p:sp>
            <p:nvSpPr>
              <p:cNvPr id="20" name="TextBox 93"/>
              <p:cNvSpPr txBox="1">
                <a:spLocks noChangeArrowheads="1"/>
              </p:cNvSpPr>
              <p:nvPr/>
            </p:nvSpPr>
            <p:spPr bwMode="auto">
              <a:xfrm>
                <a:off x="3913632" y="4008120"/>
                <a:ext cx="457200" cy="307777"/>
              </a:xfrm>
              <a:prstGeom prst="rect">
                <a:avLst/>
              </a:prstGeom>
              <a:noFill/>
              <a:ln w="9525">
                <a:noFill/>
                <a:miter lim="800000"/>
                <a:headEnd/>
                <a:tailEnd/>
              </a:ln>
            </p:spPr>
            <p:txBody>
              <a:bodyPr>
                <a:spAutoFit/>
              </a:bodyPr>
              <a:lstStyle/>
              <a:p>
                <a:r>
                  <a:rPr lang="en-US" altLang="zh-CN" sz="1400" b="1">
                    <a:solidFill>
                      <a:prstClr val="black"/>
                    </a:solidFill>
                  </a:rPr>
                  <a:t>ZL</a:t>
                </a:r>
              </a:p>
            </p:txBody>
          </p:sp>
          <p:sp>
            <p:nvSpPr>
              <p:cNvPr id="21" name="TextBox 94"/>
              <p:cNvSpPr txBox="1">
                <a:spLocks noChangeArrowheads="1"/>
              </p:cNvSpPr>
              <p:nvPr/>
            </p:nvSpPr>
            <p:spPr bwMode="auto">
              <a:xfrm>
                <a:off x="6096000" y="4002024"/>
                <a:ext cx="457200" cy="307777"/>
              </a:xfrm>
              <a:prstGeom prst="rect">
                <a:avLst/>
              </a:prstGeom>
              <a:noFill/>
              <a:ln w="9525">
                <a:noFill/>
                <a:miter lim="800000"/>
                <a:headEnd/>
                <a:tailEnd/>
              </a:ln>
            </p:spPr>
            <p:txBody>
              <a:bodyPr>
                <a:spAutoFit/>
              </a:bodyPr>
              <a:lstStyle/>
              <a:p>
                <a:r>
                  <a:rPr lang="en-US" altLang="zh-CN" sz="1400" b="1">
                    <a:solidFill>
                      <a:prstClr val="black"/>
                    </a:solidFill>
                  </a:rPr>
                  <a:t>ZL</a:t>
                </a:r>
              </a:p>
            </p:txBody>
          </p:sp>
          <p:sp>
            <p:nvSpPr>
              <p:cNvPr id="22" name="TextBox 95"/>
              <p:cNvSpPr txBox="1">
                <a:spLocks noChangeArrowheads="1"/>
              </p:cNvSpPr>
              <p:nvPr/>
            </p:nvSpPr>
            <p:spPr bwMode="auto">
              <a:xfrm>
                <a:off x="6723888" y="2093976"/>
                <a:ext cx="457200" cy="307777"/>
              </a:xfrm>
              <a:prstGeom prst="rect">
                <a:avLst/>
              </a:prstGeom>
              <a:noFill/>
              <a:ln w="9525">
                <a:noFill/>
                <a:miter lim="800000"/>
                <a:headEnd/>
                <a:tailEnd/>
              </a:ln>
            </p:spPr>
            <p:txBody>
              <a:bodyPr>
                <a:spAutoFit/>
              </a:bodyPr>
              <a:lstStyle/>
              <a:p>
                <a:r>
                  <a:rPr lang="en-US" altLang="zh-CN" sz="1400" b="1">
                    <a:solidFill>
                      <a:prstClr val="black"/>
                    </a:solidFill>
                  </a:rPr>
                  <a:t>ZL</a:t>
                </a:r>
              </a:p>
            </p:txBody>
          </p:sp>
          <p:sp>
            <p:nvSpPr>
              <p:cNvPr id="23" name="TextBox 96"/>
              <p:cNvSpPr txBox="1">
                <a:spLocks noChangeArrowheads="1"/>
              </p:cNvSpPr>
              <p:nvPr/>
            </p:nvSpPr>
            <p:spPr bwMode="auto">
              <a:xfrm>
                <a:off x="8144256" y="3048000"/>
                <a:ext cx="457200" cy="307777"/>
              </a:xfrm>
              <a:prstGeom prst="rect">
                <a:avLst/>
              </a:prstGeom>
              <a:noFill/>
              <a:ln w="9525">
                <a:noFill/>
                <a:miter lim="800000"/>
                <a:headEnd/>
                <a:tailEnd/>
              </a:ln>
            </p:spPr>
            <p:txBody>
              <a:bodyPr>
                <a:spAutoFit/>
              </a:bodyPr>
              <a:lstStyle/>
              <a:p>
                <a:r>
                  <a:rPr lang="en-US" altLang="zh-CN" sz="1400" b="1">
                    <a:solidFill>
                      <a:prstClr val="black"/>
                    </a:solidFill>
                  </a:rPr>
                  <a:t>ZL</a:t>
                </a:r>
              </a:p>
            </p:txBody>
          </p:sp>
        </p:grpSp>
        <p:grpSp>
          <p:nvGrpSpPr>
            <p:cNvPr id="28" name="Group 31"/>
            <p:cNvGrpSpPr>
              <a:grpSpLocks/>
            </p:cNvGrpSpPr>
            <p:nvPr/>
          </p:nvGrpSpPr>
          <p:grpSpPr bwMode="auto">
            <a:xfrm>
              <a:off x="2224088" y="1611313"/>
              <a:ext cx="5443537" cy="3784600"/>
              <a:chOff x="3124200" y="786129"/>
              <a:chExt cx="5444329" cy="3785871"/>
            </a:xfrm>
          </p:grpSpPr>
          <p:grpSp>
            <p:nvGrpSpPr>
              <p:cNvPr id="29" name="Group 72"/>
              <p:cNvGrpSpPr>
                <a:grpSpLocks/>
              </p:cNvGrpSpPr>
              <p:nvPr/>
            </p:nvGrpSpPr>
            <p:grpSpPr bwMode="auto">
              <a:xfrm>
                <a:off x="3661137" y="786129"/>
                <a:ext cx="3934049" cy="3466557"/>
                <a:chOff x="2362200" y="179305"/>
                <a:chExt cx="4282633" cy="4549852"/>
              </a:xfrm>
            </p:grpSpPr>
            <p:sp>
              <p:nvSpPr>
                <p:cNvPr id="39" name="Oval 112"/>
                <p:cNvSpPr/>
                <p:nvPr/>
              </p:nvSpPr>
              <p:spPr>
                <a:xfrm>
                  <a:off x="4251048" y="1748776"/>
                  <a:ext cx="399264" cy="516904"/>
                </a:xfrm>
                <a:prstGeom prst="ellipse">
                  <a:avLst/>
                </a:prstGeom>
                <a:solidFill>
                  <a:srgbClr val="FFFF00"/>
                </a:solidFill>
              </p:spPr>
              <p:style>
                <a:lnRef idx="1">
                  <a:schemeClr val="accent1"/>
                </a:lnRef>
                <a:fillRef idx="2">
                  <a:schemeClr val="accent1"/>
                </a:fillRef>
                <a:effectRef idx="1">
                  <a:schemeClr val="accent1"/>
                </a:effectRef>
                <a:fontRef idx="minor">
                  <a:schemeClr val="dk1"/>
                </a:fontRef>
              </p:style>
              <p:txBody>
                <a:bodyPr anchor="ctr"/>
                <a:lstStyle/>
                <a:p>
                  <a:pPr algn="ctr"/>
                  <a:r>
                    <a:rPr lang="en-US" altLang="zh-CN" sz="1200" b="1">
                      <a:solidFill>
                        <a:srgbClr val="000000"/>
                      </a:solidFill>
                      <a:ea typeface="MS PGothic" pitchFamily="34" charset="-128"/>
                    </a:rPr>
                    <a:t>M</a:t>
                  </a:r>
                </a:p>
              </p:txBody>
            </p:sp>
            <p:sp>
              <p:nvSpPr>
                <p:cNvPr id="40" name="Oval 114"/>
                <p:cNvSpPr/>
                <p:nvPr/>
              </p:nvSpPr>
              <p:spPr>
                <a:xfrm>
                  <a:off x="6340702" y="4347889"/>
                  <a:ext cx="304201" cy="381425"/>
                </a:xfrm>
                <a:prstGeom prst="ellipse">
                  <a:avLst/>
                </a:prstGeom>
                <a:solidFill>
                  <a:srgbClr val="FFFF00"/>
                </a:solidFill>
              </p:spPr>
              <p:style>
                <a:lnRef idx="1">
                  <a:schemeClr val="accent1"/>
                </a:lnRef>
                <a:fillRef idx="2">
                  <a:schemeClr val="accent1"/>
                </a:fillRef>
                <a:effectRef idx="1">
                  <a:schemeClr val="accent1"/>
                </a:effectRef>
                <a:fontRef idx="minor">
                  <a:schemeClr val="dk1"/>
                </a:fontRef>
              </p:style>
              <p:txBody>
                <a:bodyPr anchor="ctr"/>
                <a:lstStyle/>
                <a:p>
                  <a:pPr algn="ctr"/>
                  <a:r>
                    <a:rPr lang="en-US" altLang="zh-CN" sz="1200" b="1">
                      <a:solidFill>
                        <a:srgbClr val="000000"/>
                      </a:solidFill>
                      <a:ea typeface="MS PGothic" pitchFamily="34" charset="-128"/>
                    </a:rPr>
                    <a:t>M</a:t>
                  </a:r>
                </a:p>
              </p:txBody>
            </p:sp>
            <p:sp>
              <p:nvSpPr>
                <p:cNvPr id="41" name="Oval 115"/>
                <p:cNvSpPr/>
                <p:nvPr/>
              </p:nvSpPr>
              <p:spPr>
                <a:xfrm>
                  <a:off x="3333260" y="4347889"/>
                  <a:ext cx="292102" cy="225104"/>
                </a:xfrm>
                <a:prstGeom prst="ellipse">
                  <a:avLst/>
                </a:prstGeom>
                <a:solidFill>
                  <a:srgbClr val="FFFF00"/>
                </a:solidFill>
              </p:spPr>
              <p:style>
                <a:lnRef idx="1">
                  <a:schemeClr val="accent1"/>
                </a:lnRef>
                <a:fillRef idx="2">
                  <a:schemeClr val="accent1"/>
                </a:fillRef>
                <a:effectRef idx="1">
                  <a:schemeClr val="accent1"/>
                </a:effectRef>
                <a:fontRef idx="minor">
                  <a:schemeClr val="dk1"/>
                </a:fontRef>
              </p:style>
              <p:txBody>
                <a:bodyPr anchor="ctr"/>
                <a:lstStyle/>
                <a:p>
                  <a:pPr algn="ctr"/>
                  <a:r>
                    <a:rPr lang="en-US" altLang="zh-CN" sz="1200" b="1">
                      <a:solidFill>
                        <a:srgbClr val="000000"/>
                      </a:solidFill>
                      <a:ea typeface="MS PGothic" pitchFamily="34" charset="-128"/>
                    </a:rPr>
                    <a:t>M</a:t>
                  </a:r>
                </a:p>
              </p:txBody>
            </p:sp>
            <p:sp>
              <p:nvSpPr>
                <p:cNvPr id="42" name="Oval 118"/>
                <p:cNvSpPr/>
                <p:nvPr/>
              </p:nvSpPr>
              <p:spPr>
                <a:xfrm>
                  <a:off x="2361891" y="1919688"/>
                  <a:ext cx="304201" cy="381426"/>
                </a:xfrm>
                <a:prstGeom prst="ellipse">
                  <a:avLst/>
                </a:prstGeom>
                <a:solidFill>
                  <a:srgbClr val="FFFF00"/>
                </a:solidFill>
              </p:spPr>
              <p:style>
                <a:lnRef idx="1">
                  <a:schemeClr val="accent1"/>
                </a:lnRef>
                <a:fillRef idx="2">
                  <a:schemeClr val="accent1"/>
                </a:fillRef>
                <a:effectRef idx="1">
                  <a:schemeClr val="accent1"/>
                </a:effectRef>
                <a:fontRef idx="minor">
                  <a:schemeClr val="dk1"/>
                </a:fontRef>
              </p:style>
              <p:txBody>
                <a:bodyPr anchor="ctr"/>
                <a:lstStyle/>
                <a:p>
                  <a:pPr algn="ctr"/>
                  <a:r>
                    <a:rPr lang="en-US" altLang="zh-CN" sz="1400" b="1">
                      <a:solidFill>
                        <a:srgbClr val="000000"/>
                      </a:solidFill>
                      <a:ea typeface="MS PGothic" pitchFamily="34" charset="-128"/>
                    </a:rPr>
                    <a:t>M</a:t>
                  </a:r>
                </a:p>
              </p:txBody>
            </p:sp>
            <p:sp>
              <p:nvSpPr>
                <p:cNvPr id="43" name="Rectangle 119"/>
                <p:cNvSpPr/>
                <p:nvPr/>
              </p:nvSpPr>
              <p:spPr>
                <a:xfrm>
                  <a:off x="3685857" y="179305"/>
                  <a:ext cx="1123470" cy="869149"/>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prstClr val="black"/>
                      </a:solidFill>
                      <a:latin typeface="Calibri" panose="020F0502020204030204" pitchFamily="34" charset="0"/>
                    </a:rPr>
                    <a:t>Control Center</a:t>
                  </a:r>
                </a:p>
              </p:txBody>
            </p:sp>
            <p:cxnSp>
              <p:nvCxnSpPr>
                <p:cNvPr id="44" name="Straight Arrow Connector 120"/>
                <p:cNvCxnSpPr/>
                <p:nvPr/>
              </p:nvCxnSpPr>
              <p:spPr>
                <a:xfrm flipV="1">
                  <a:off x="4432532" y="1048454"/>
                  <a:ext cx="0" cy="700322"/>
                </a:xfrm>
                <a:prstGeom prst="straightConnector1">
                  <a:avLst/>
                </a:prstGeom>
                <a:ln w="12700">
                  <a:prstDash val="dash"/>
                  <a:tailEnd type="arrow"/>
                </a:ln>
              </p:spPr>
              <p:style>
                <a:lnRef idx="1">
                  <a:schemeClr val="accent2"/>
                </a:lnRef>
                <a:fillRef idx="0">
                  <a:schemeClr val="accent2"/>
                </a:fillRef>
                <a:effectRef idx="0">
                  <a:schemeClr val="accent2"/>
                </a:effectRef>
                <a:fontRef idx="minor">
                  <a:schemeClr val="tx1"/>
                </a:fontRef>
              </p:style>
            </p:cxnSp>
          </p:grpSp>
          <p:cxnSp>
            <p:nvCxnSpPr>
              <p:cNvPr id="30" name="Elbow Connector 103"/>
              <p:cNvCxnSpPr/>
              <p:nvPr/>
            </p:nvCxnSpPr>
            <p:spPr>
              <a:xfrm rot="5400000" flipH="1" flipV="1">
                <a:off x="3604246" y="2532207"/>
                <a:ext cx="2539265" cy="371529"/>
              </a:xfrm>
              <a:prstGeom prst="bentConnector3">
                <a:avLst>
                  <a:gd name="adj1" fmla="val 18314"/>
                </a:avLst>
              </a:prstGeom>
              <a:ln>
                <a:solidFill>
                  <a:schemeClr val="accent6">
                    <a:lumMod val="50000"/>
                  </a:schemeClr>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31" name="Elbow Connector 92"/>
              <p:cNvCxnSpPr/>
              <p:nvPr/>
            </p:nvCxnSpPr>
            <p:spPr>
              <a:xfrm rot="5400000" flipH="1" flipV="1">
                <a:off x="3860024" y="1098282"/>
                <a:ext cx="935351" cy="1098710"/>
              </a:xfrm>
              <a:prstGeom prst="bentConnector2">
                <a:avLst/>
              </a:prstGeom>
              <a:ln>
                <a:solidFill>
                  <a:schemeClr val="accent6">
                    <a:lumMod val="50000"/>
                  </a:schemeClr>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32" name="Elbow Connector 100"/>
              <p:cNvCxnSpPr/>
              <p:nvPr/>
            </p:nvCxnSpPr>
            <p:spPr>
              <a:xfrm rot="16200000" flipH="1" flipV="1">
                <a:off x="4026785" y="-33879"/>
                <a:ext cx="419241" cy="2224411"/>
              </a:xfrm>
              <a:prstGeom prst="bentConnector4">
                <a:avLst>
                  <a:gd name="adj1" fmla="val -54424"/>
                  <a:gd name="adj2" fmla="val 100057"/>
                </a:avLst>
              </a:prstGeom>
              <a:ln>
                <a:solidFill>
                  <a:schemeClr val="accent6">
                    <a:lumMod val="50000"/>
                  </a:schemeClr>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33" name="Elbow Connector 106"/>
              <p:cNvCxnSpPr/>
              <p:nvPr/>
            </p:nvCxnSpPr>
            <p:spPr>
              <a:xfrm>
                <a:off x="5829694" y="1133908"/>
                <a:ext cx="2738835" cy="3438092"/>
              </a:xfrm>
              <a:prstGeom prst="bentConnector3">
                <a:avLst>
                  <a:gd name="adj1" fmla="val 111684"/>
                </a:avLst>
              </a:prstGeom>
              <a:ln>
                <a:solidFill>
                  <a:schemeClr val="accent6">
                    <a:lumMod val="50000"/>
                  </a:schemeClr>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34" name="Elbow Connector 107"/>
              <p:cNvCxnSpPr/>
              <p:nvPr/>
            </p:nvCxnSpPr>
            <p:spPr>
              <a:xfrm>
                <a:off x="5867799" y="1295887"/>
                <a:ext cx="2133910" cy="609805"/>
              </a:xfrm>
              <a:prstGeom prst="bentConnector3">
                <a:avLst>
                  <a:gd name="adj1" fmla="val 65857"/>
                </a:avLst>
              </a:prstGeom>
              <a:ln>
                <a:solidFill>
                  <a:schemeClr val="accent6">
                    <a:lumMod val="50000"/>
                  </a:schemeClr>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108"/>
              <p:cNvCxnSpPr/>
              <p:nvPr/>
            </p:nvCxnSpPr>
            <p:spPr>
              <a:xfrm flipH="1" flipV="1">
                <a:off x="5791588" y="1448338"/>
                <a:ext cx="1563915" cy="2556733"/>
              </a:xfrm>
              <a:prstGeom prst="straightConnector1">
                <a:avLst/>
              </a:prstGeom>
              <a:ln>
                <a:solidFill>
                  <a:schemeClr val="accent6">
                    <a:lumMod val="50000"/>
                  </a:schemeClr>
                </a:solidFill>
                <a:prstDash val="dash"/>
                <a:tailEnd type="arrow"/>
              </a:ln>
            </p:spPr>
            <p:style>
              <a:lnRef idx="1">
                <a:schemeClr val="accent1"/>
              </a:lnRef>
              <a:fillRef idx="0">
                <a:schemeClr val="accent1"/>
              </a:fillRef>
              <a:effectRef idx="0">
                <a:schemeClr val="accent1"/>
              </a:effectRef>
              <a:fontRef idx="minor">
                <a:schemeClr val="tx1"/>
              </a:fontRef>
            </p:style>
          </p:cxnSp>
          <p:pic>
            <p:nvPicPr>
              <p:cNvPr id="36" name="Picture 109" descr="robber_mg (1).jpg"/>
              <p:cNvPicPr>
                <a:picLocks noChangeAspect="1"/>
              </p:cNvPicPr>
              <p:nvPr/>
            </p:nvPicPr>
            <p:blipFill>
              <a:blip r:embed="rId3" cstate="print"/>
              <a:srcRect/>
              <a:stretch>
                <a:fillRect/>
              </a:stretch>
            </p:blipFill>
            <p:spPr bwMode="auto">
              <a:xfrm>
                <a:off x="3657600" y="1066800"/>
                <a:ext cx="333079" cy="481760"/>
              </a:xfrm>
              <a:prstGeom prst="rect">
                <a:avLst/>
              </a:prstGeom>
              <a:noFill/>
              <a:ln w="9525">
                <a:noFill/>
                <a:miter lim="800000"/>
                <a:headEnd/>
                <a:tailEnd/>
              </a:ln>
            </p:spPr>
          </p:pic>
          <p:pic>
            <p:nvPicPr>
              <p:cNvPr id="37" name="Picture 110" descr="robber_mg (1).jpg"/>
              <p:cNvPicPr>
                <a:picLocks noChangeAspect="1"/>
              </p:cNvPicPr>
              <p:nvPr/>
            </p:nvPicPr>
            <p:blipFill>
              <a:blip r:embed="rId4" cstate="print"/>
              <a:srcRect/>
              <a:stretch>
                <a:fillRect/>
              </a:stretch>
            </p:blipFill>
            <p:spPr bwMode="auto">
              <a:xfrm>
                <a:off x="7086600" y="1295400"/>
                <a:ext cx="385762" cy="557960"/>
              </a:xfrm>
              <a:prstGeom prst="rect">
                <a:avLst/>
              </a:prstGeom>
              <a:noFill/>
              <a:ln w="9525">
                <a:noFill/>
                <a:miter lim="800000"/>
                <a:headEnd/>
                <a:tailEnd/>
              </a:ln>
            </p:spPr>
          </p:pic>
          <p:pic>
            <p:nvPicPr>
              <p:cNvPr id="38" name="Picture 111" descr="robber_mg (1).jpg"/>
              <p:cNvPicPr>
                <a:picLocks noChangeAspect="1"/>
              </p:cNvPicPr>
              <p:nvPr/>
            </p:nvPicPr>
            <p:blipFill>
              <a:blip r:embed="rId4" cstate="print"/>
              <a:srcRect/>
              <a:stretch>
                <a:fillRect/>
              </a:stretch>
            </p:blipFill>
            <p:spPr bwMode="auto">
              <a:xfrm>
                <a:off x="4953000" y="2971800"/>
                <a:ext cx="385762" cy="557960"/>
              </a:xfrm>
              <a:prstGeom prst="rect">
                <a:avLst/>
              </a:prstGeom>
              <a:noFill/>
              <a:ln w="9525">
                <a:noFill/>
                <a:miter lim="800000"/>
                <a:headEnd/>
                <a:tailEnd/>
              </a:ln>
            </p:spPr>
          </p:pic>
        </p:grpSp>
      </p:grpSp>
      <p:grpSp>
        <p:nvGrpSpPr>
          <p:cNvPr id="50" name="组合 49"/>
          <p:cNvGrpSpPr/>
          <p:nvPr/>
        </p:nvGrpSpPr>
        <p:grpSpPr>
          <a:xfrm>
            <a:off x="683568" y="5301208"/>
            <a:ext cx="8054210" cy="990219"/>
            <a:chOff x="736601" y="5422673"/>
            <a:chExt cx="8054210" cy="990219"/>
          </a:xfrm>
        </p:grpSpPr>
        <p:sp>
          <p:nvSpPr>
            <p:cNvPr id="3" name="Oval 73"/>
            <p:cNvSpPr/>
            <p:nvPr/>
          </p:nvSpPr>
          <p:spPr>
            <a:xfrm>
              <a:off x="736601" y="5439941"/>
              <a:ext cx="280987" cy="290513"/>
            </a:xfrm>
            <a:prstGeom prst="ellipse">
              <a:avLst/>
            </a:prstGeom>
            <a:solidFill>
              <a:srgbClr val="FFFF00"/>
            </a:solidFill>
          </p:spPr>
          <p:style>
            <a:lnRef idx="1">
              <a:schemeClr val="accent1"/>
            </a:lnRef>
            <a:fillRef idx="2">
              <a:schemeClr val="accent1"/>
            </a:fillRef>
            <a:effectRef idx="1">
              <a:schemeClr val="accent1"/>
            </a:effectRef>
            <a:fontRef idx="minor">
              <a:schemeClr val="dk1"/>
            </a:fontRef>
          </p:style>
          <p:txBody>
            <a:bodyPr anchor="ctr"/>
            <a:lstStyle/>
            <a:p>
              <a:pPr algn="ctr"/>
              <a:r>
                <a:rPr lang="en-US" altLang="zh-CN" sz="1400" b="1" dirty="0">
                  <a:solidFill>
                    <a:srgbClr val="000000"/>
                  </a:solidFill>
                  <a:ea typeface="MS PGothic" pitchFamily="34" charset="-128"/>
                </a:rPr>
                <a:t>M</a:t>
              </a:r>
            </a:p>
          </p:txBody>
        </p:sp>
        <p:sp>
          <p:nvSpPr>
            <p:cNvPr id="4" name="TextBox 74"/>
            <p:cNvSpPr txBox="1">
              <a:spLocks noChangeArrowheads="1"/>
            </p:cNvSpPr>
            <p:nvPr/>
          </p:nvSpPr>
          <p:spPr bwMode="auto">
            <a:xfrm>
              <a:off x="1322482" y="5998440"/>
              <a:ext cx="838200" cy="304800"/>
            </a:xfrm>
            <a:prstGeom prst="rect">
              <a:avLst/>
            </a:prstGeom>
            <a:noFill/>
            <a:ln w="9525">
              <a:noFill/>
              <a:miter lim="800000"/>
              <a:headEnd/>
              <a:tailEnd/>
            </a:ln>
          </p:spPr>
          <p:txBody>
            <a:bodyPr>
              <a:spAutoFit/>
            </a:bodyPr>
            <a:lstStyle/>
            <a:p>
              <a:r>
                <a:rPr lang="en-US" altLang="zh-CN" sz="1400" dirty="0">
                  <a:solidFill>
                    <a:prstClr val="black"/>
                  </a:solidFill>
                  <a:latin typeface="Calibri" panose="020F0502020204030204" pitchFamily="34" charset="0"/>
                </a:rPr>
                <a:t>Attacker</a:t>
              </a:r>
            </a:p>
          </p:txBody>
        </p:sp>
        <p:cxnSp>
          <p:nvCxnSpPr>
            <p:cNvPr id="5" name="Straight Connector 75"/>
            <p:cNvCxnSpPr/>
            <p:nvPr/>
          </p:nvCxnSpPr>
          <p:spPr>
            <a:xfrm>
              <a:off x="6258749" y="5683612"/>
              <a:ext cx="630237" cy="0"/>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6" name="TextBox 76"/>
            <p:cNvSpPr txBox="1">
              <a:spLocks noChangeArrowheads="1"/>
            </p:cNvSpPr>
            <p:nvPr/>
          </p:nvSpPr>
          <p:spPr bwMode="auto">
            <a:xfrm>
              <a:off x="1017588" y="5422673"/>
              <a:ext cx="2030412" cy="523875"/>
            </a:xfrm>
            <a:prstGeom prst="rect">
              <a:avLst/>
            </a:prstGeom>
            <a:noFill/>
            <a:ln w="9525">
              <a:noFill/>
              <a:miter lim="800000"/>
              <a:headEnd/>
              <a:tailEnd/>
            </a:ln>
          </p:spPr>
          <p:txBody>
            <a:bodyPr>
              <a:spAutoFit/>
            </a:bodyPr>
            <a:lstStyle/>
            <a:p>
              <a:r>
                <a:rPr lang="en-US" altLang="zh-CN" sz="1400" dirty="0">
                  <a:solidFill>
                    <a:prstClr val="black"/>
                  </a:solidFill>
                  <a:latin typeface="Calibri" panose="020F0502020204030204" pitchFamily="34" charset="0"/>
                </a:rPr>
                <a:t>Conventional measurement</a:t>
              </a:r>
            </a:p>
          </p:txBody>
        </p:sp>
        <p:sp>
          <p:nvSpPr>
            <p:cNvPr id="7" name="TextBox 78"/>
            <p:cNvSpPr txBox="1">
              <a:spLocks noChangeArrowheads="1"/>
            </p:cNvSpPr>
            <p:nvPr/>
          </p:nvSpPr>
          <p:spPr bwMode="auto">
            <a:xfrm>
              <a:off x="6888986" y="5516054"/>
              <a:ext cx="1901825" cy="522287"/>
            </a:xfrm>
            <a:prstGeom prst="rect">
              <a:avLst/>
            </a:prstGeom>
            <a:noFill/>
            <a:ln w="9525">
              <a:noFill/>
              <a:miter lim="800000"/>
              <a:headEnd/>
              <a:tailEnd/>
            </a:ln>
          </p:spPr>
          <p:txBody>
            <a:bodyPr>
              <a:spAutoFit/>
            </a:bodyPr>
            <a:lstStyle/>
            <a:p>
              <a:r>
                <a:rPr lang="en-US" altLang="zh-CN" sz="1400" dirty="0">
                  <a:solidFill>
                    <a:prstClr val="black"/>
                  </a:solidFill>
                  <a:latin typeface="Calibri" panose="020F0502020204030204" pitchFamily="34" charset="0"/>
                </a:rPr>
                <a:t>Cyber links from meas. </a:t>
              </a:r>
            </a:p>
            <a:p>
              <a:r>
                <a:rPr lang="en-US" altLang="zh-CN" sz="1400" dirty="0">
                  <a:solidFill>
                    <a:prstClr val="black"/>
                  </a:solidFill>
                  <a:latin typeface="Calibri" panose="020F0502020204030204" pitchFamily="34" charset="0"/>
                </a:rPr>
                <a:t>to control center</a:t>
              </a:r>
            </a:p>
          </p:txBody>
        </p:sp>
        <p:sp>
          <p:nvSpPr>
            <p:cNvPr id="9" name="Oval 80"/>
            <p:cNvSpPr/>
            <p:nvPr/>
          </p:nvSpPr>
          <p:spPr>
            <a:xfrm>
              <a:off x="3580755" y="5860794"/>
              <a:ext cx="280988" cy="288925"/>
            </a:xfrm>
            <a:prstGeom prst="ellipse">
              <a:avLst/>
            </a:prstGeom>
          </p:spPr>
          <p:style>
            <a:lnRef idx="2">
              <a:schemeClr val="dk1"/>
            </a:lnRef>
            <a:fillRef idx="1">
              <a:schemeClr val="lt1"/>
            </a:fillRef>
            <a:effectRef idx="0">
              <a:schemeClr val="dk1"/>
            </a:effectRef>
            <a:fontRef idx="minor">
              <a:schemeClr val="dk1"/>
            </a:fontRef>
          </p:style>
          <p:txBody>
            <a:bodyPr anchor="ctr"/>
            <a:lstStyle/>
            <a:p>
              <a:pPr algn="ctr"/>
              <a:r>
                <a:rPr lang="en-US" altLang="zh-CN" dirty="0">
                  <a:solidFill>
                    <a:srgbClr val="000000"/>
                  </a:solidFill>
                  <a:ea typeface="MS PGothic" pitchFamily="34" charset="-128"/>
                </a:rPr>
                <a:t>G</a:t>
              </a:r>
            </a:p>
          </p:txBody>
        </p:sp>
        <p:cxnSp>
          <p:nvCxnSpPr>
            <p:cNvPr id="10" name="Straight Arrow Connector 81"/>
            <p:cNvCxnSpPr/>
            <p:nvPr/>
          </p:nvCxnSpPr>
          <p:spPr>
            <a:xfrm>
              <a:off x="6660232" y="5975888"/>
              <a:ext cx="0" cy="34766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1" name="TextBox 82"/>
            <p:cNvSpPr txBox="1">
              <a:spLocks noChangeArrowheads="1"/>
            </p:cNvSpPr>
            <p:nvPr/>
          </p:nvSpPr>
          <p:spPr bwMode="auto">
            <a:xfrm>
              <a:off x="4318564" y="5498642"/>
              <a:ext cx="1958975" cy="306387"/>
            </a:xfrm>
            <a:prstGeom prst="rect">
              <a:avLst/>
            </a:prstGeom>
            <a:noFill/>
            <a:ln w="9525">
              <a:noFill/>
              <a:miter lim="800000"/>
              <a:headEnd/>
              <a:tailEnd/>
            </a:ln>
          </p:spPr>
          <p:txBody>
            <a:bodyPr>
              <a:spAutoFit/>
            </a:bodyPr>
            <a:lstStyle/>
            <a:p>
              <a:r>
                <a:rPr lang="en-US" altLang="zh-CN" sz="1400" dirty="0">
                  <a:solidFill>
                    <a:prstClr val="black"/>
                  </a:solidFill>
                  <a:latin typeface="Calibri" panose="020F0502020204030204" pitchFamily="34" charset="0"/>
                </a:rPr>
                <a:t>Transmission Line</a:t>
              </a:r>
            </a:p>
          </p:txBody>
        </p:sp>
        <p:sp>
          <p:nvSpPr>
            <p:cNvPr id="12" name="TextBox 83"/>
            <p:cNvSpPr txBox="1">
              <a:spLocks noChangeArrowheads="1"/>
            </p:cNvSpPr>
            <p:nvPr/>
          </p:nvSpPr>
          <p:spPr bwMode="auto">
            <a:xfrm>
              <a:off x="4318563" y="5851268"/>
              <a:ext cx="1958975" cy="307975"/>
            </a:xfrm>
            <a:prstGeom prst="rect">
              <a:avLst/>
            </a:prstGeom>
            <a:noFill/>
            <a:ln w="9525">
              <a:noFill/>
              <a:miter lim="800000"/>
              <a:headEnd/>
              <a:tailEnd/>
            </a:ln>
          </p:spPr>
          <p:txBody>
            <a:bodyPr>
              <a:spAutoFit/>
            </a:bodyPr>
            <a:lstStyle/>
            <a:p>
              <a:r>
                <a:rPr lang="en-US" altLang="zh-CN" sz="1400" dirty="0">
                  <a:solidFill>
                    <a:prstClr val="black"/>
                  </a:solidFill>
                  <a:latin typeface="Calibri" panose="020F0502020204030204" pitchFamily="34" charset="0"/>
                </a:rPr>
                <a:t>Active power generator </a:t>
              </a:r>
            </a:p>
          </p:txBody>
        </p:sp>
        <p:sp>
          <p:nvSpPr>
            <p:cNvPr id="13" name="TextBox 84"/>
            <p:cNvSpPr txBox="1">
              <a:spLocks noChangeArrowheads="1"/>
            </p:cNvSpPr>
            <p:nvPr/>
          </p:nvSpPr>
          <p:spPr bwMode="auto">
            <a:xfrm>
              <a:off x="6891765" y="6005255"/>
              <a:ext cx="1143000" cy="307975"/>
            </a:xfrm>
            <a:prstGeom prst="rect">
              <a:avLst/>
            </a:prstGeom>
            <a:noFill/>
            <a:ln w="9525">
              <a:noFill/>
              <a:miter lim="800000"/>
              <a:headEnd/>
              <a:tailEnd/>
            </a:ln>
          </p:spPr>
          <p:txBody>
            <a:bodyPr>
              <a:spAutoFit/>
            </a:bodyPr>
            <a:lstStyle/>
            <a:p>
              <a:r>
                <a:rPr lang="en-US" altLang="zh-CN" sz="1400" dirty="0">
                  <a:solidFill>
                    <a:prstClr val="black"/>
                  </a:solidFill>
                  <a:latin typeface="Calibri" panose="020F0502020204030204" pitchFamily="34" charset="0"/>
                </a:rPr>
                <a:t>Active Load</a:t>
              </a:r>
            </a:p>
          </p:txBody>
        </p:sp>
        <p:grpSp>
          <p:nvGrpSpPr>
            <p:cNvPr id="49" name="组合 48"/>
            <p:cNvGrpSpPr/>
            <p:nvPr/>
          </p:nvGrpSpPr>
          <p:grpSpPr>
            <a:xfrm>
              <a:off x="3074067" y="5516054"/>
              <a:ext cx="1189037" cy="276225"/>
              <a:chOff x="3373438" y="5829300"/>
              <a:chExt cx="1189037" cy="276225"/>
            </a:xfrm>
          </p:grpSpPr>
          <p:cxnSp>
            <p:nvCxnSpPr>
              <p:cNvPr id="8" name="Straight Connector 79"/>
              <p:cNvCxnSpPr/>
              <p:nvPr/>
            </p:nvCxnSpPr>
            <p:spPr>
              <a:xfrm>
                <a:off x="3373438" y="5961063"/>
                <a:ext cx="1189037" cy="0"/>
              </a:xfrm>
              <a:prstGeom prst="line">
                <a:avLst/>
              </a:prstGeom>
              <a:ln w="15875"/>
            </p:spPr>
            <p:style>
              <a:lnRef idx="1">
                <a:schemeClr val="dk1"/>
              </a:lnRef>
              <a:fillRef idx="0">
                <a:schemeClr val="dk1"/>
              </a:fillRef>
              <a:effectRef idx="0">
                <a:schemeClr val="dk1"/>
              </a:effectRef>
              <a:fontRef idx="minor">
                <a:schemeClr val="tx1"/>
              </a:fontRef>
            </p:style>
          </p:cxnSp>
          <p:sp>
            <p:nvSpPr>
              <p:cNvPr id="14" name="Rectangle 85"/>
              <p:cNvSpPr/>
              <p:nvPr/>
            </p:nvSpPr>
            <p:spPr>
              <a:xfrm>
                <a:off x="3790950" y="5895975"/>
                <a:ext cx="381000" cy="152400"/>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a:endParaRPr lang="zh-CN" altLang="zh-CN">
                  <a:solidFill>
                    <a:srgbClr val="000000"/>
                  </a:solidFill>
                  <a:ea typeface="MS PGothic" pitchFamily="34" charset="-128"/>
                </a:endParaRPr>
              </a:p>
            </p:txBody>
          </p:sp>
          <p:sp>
            <p:nvSpPr>
              <p:cNvPr id="15" name="TextBox 86"/>
              <p:cNvSpPr txBox="1">
                <a:spLocks noChangeArrowheads="1"/>
              </p:cNvSpPr>
              <p:nvPr/>
            </p:nvSpPr>
            <p:spPr bwMode="auto">
              <a:xfrm>
                <a:off x="3830638" y="5829300"/>
                <a:ext cx="457200" cy="276225"/>
              </a:xfrm>
              <a:prstGeom prst="rect">
                <a:avLst/>
              </a:prstGeom>
              <a:noFill/>
              <a:ln w="9525">
                <a:noFill/>
                <a:miter lim="800000"/>
                <a:headEnd/>
                <a:tailEnd/>
              </a:ln>
            </p:spPr>
            <p:txBody>
              <a:bodyPr>
                <a:spAutoFit/>
              </a:bodyPr>
              <a:lstStyle/>
              <a:p>
                <a:r>
                  <a:rPr lang="en-US" altLang="zh-CN" sz="1200" b="1">
                    <a:solidFill>
                      <a:prstClr val="black"/>
                    </a:solidFill>
                  </a:rPr>
                  <a:t>ZL</a:t>
                </a:r>
              </a:p>
            </p:txBody>
          </p:sp>
        </p:grpSp>
        <p:pic>
          <p:nvPicPr>
            <p:cNvPr id="45" name="Picture 52" descr="robber_mg (1).jpg"/>
            <p:cNvPicPr>
              <a:picLocks noChangeAspect="1"/>
            </p:cNvPicPr>
            <p:nvPr/>
          </p:nvPicPr>
          <p:blipFill>
            <a:blip r:embed="rId3" cstate="print"/>
            <a:srcRect/>
            <a:stretch>
              <a:fillRect/>
            </a:stretch>
          </p:blipFill>
          <p:spPr bwMode="auto">
            <a:xfrm>
              <a:off x="989107" y="5931879"/>
              <a:ext cx="333375" cy="481013"/>
            </a:xfrm>
            <a:prstGeom prst="rect">
              <a:avLst/>
            </a:prstGeom>
            <a:noFill/>
            <a:ln w="9525">
              <a:noFill/>
              <a:miter lim="800000"/>
              <a:headEnd/>
              <a:tailEnd/>
            </a:ln>
          </p:spPr>
        </p:pic>
      </p:grpSp>
      <p:sp>
        <p:nvSpPr>
          <p:cNvPr id="51" name="矩形 50"/>
          <p:cNvSpPr/>
          <p:nvPr/>
        </p:nvSpPr>
        <p:spPr>
          <a:xfrm>
            <a:off x="7049795" y="4432755"/>
            <a:ext cx="1675457" cy="634020"/>
          </a:xfrm>
          <a:prstGeom prst="rect">
            <a:avLst/>
          </a:prstGeom>
        </p:spPr>
        <p:txBody>
          <a:bodyPr wrap="square">
            <a:spAutoFit/>
          </a:bodyPr>
          <a:lstStyle/>
          <a:p>
            <a:pPr algn="ctr" fontAlgn="base">
              <a:spcBef>
                <a:spcPct val="20000"/>
              </a:spcBef>
              <a:spcAft>
                <a:spcPct val="0"/>
              </a:spcAft>
            </a:pPr>
            <a:r>
              <a:rPr lang="en-US" altLang="zh-CN" sz="1600" b="1" dirty="0" smtClean="0">
                <a:solidFill>
                  <a:prstClr val="black"/>
                </a:solidFill>
                <a:latin typeface="Cambria" panose="02040503050406030204" pitchFamily="18" charset="0"/>
              </a:rPr>
              <a:t>Fig. 12 Attacker</a:t>
            </a:r>
          </a:p>
          <a:p>
            <a:pPr algn="ctr" fontAlgn="base">
              <a:spcBef>
                <a:spcPct val="20000"/>
              </a:spcBef>
              <a:spcAft>
                <a:spcPct val="0"/>
              </a:spcAft>
            </a:pPr>
            <a:r>
              <a:rPr lang="en-US" altLang="zh-CN" sz="1600" b="1" dirty="0" smtClean="0">
                <a:solidFill>
                  <a:prstClr val="black"/>
                </a:solidFill>
                <a:latin typeface="Cambria" panose="02040503050406030204" pitchFamily="18" charset="0"/>
              </a:rPr>
              <a:t> behavior</a:t>
            </a:r>
          </a:p>
        </p:txBody>
      </p:sp>
    </p:spTree>
    <p:extLst>
      <p:ext uri="{BB962C8B-B14F-4D97-AF65-F5344CB8AC3E}">
        <p14:creationId xmlns:p14="http://schemas.microsoft.com/office/powerpoint/2010/main" xmlns="" val="3970368494"/>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492919" y="1294682"/>
            <a:ext cx="8081962" cy="4621212"/>
            <a:chOff x="492919" y="1357312"/>
            <a:chExt cx="8081962" cy="4621212"/>
          </a:xfrm>
        </p:grpSpPr>
        <p:pic>
          <p:nvPicPr>
            <p:cNvPr id="13315"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14400" y="1357312"/>
              <a:ext cx="7315200" cy="3970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 name="组合 2"/>
            <p:cNvGrpSpPr/>
            <p:nvPr/>
          </p:nvGrpSpPr>
          <p:grpSpPr>
            <a:xfrm>
              <a:off x="492919" y="5311774"/>
              <a:ext cx="8081962" cy="666750"/>
              <a:chOff x="242888" y="5957888"/>
              <a:chExt cx="8081962" cy="666750"/>
            </a:xfrm>
          </p:grpSpPr>
          <p:pic>
            <p:nvPicPr>
              <p:cNvPr id="13316"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42888" y="5957888"/>
                <a:ext cx="2876550"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17" name="Picture 6"/>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60350" y="6186488"/>
                <a:ext cx="2352675"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18" name="Picture 7"/>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238500" y="5986463"/>
                <a:ext cx="2286000" cy="20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19" name="Picture 8"/>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238500" y="6186488"/>
                <a:ext cx="2095500"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20" name="Picture 9"/>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5629275" y="6008688"/>
                <a:ext cx="2390775"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21" name="Picture 11"/>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5629275" y="6237288"/>
                <a:ext cx="2695575" cy="20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22" name="Picture 12"/>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5635625" y="6415088"/>
                <a:ext cx="2609850" cy="209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23" name="Picture 14"/>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304800" y="6400800"/>
                <a:ext cx="2543175" cy="209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sp>
        <p:nvSpPr>
          <p:cNvPr id="2" name="标题 1"/>
          <p:cNvSpPr>
            <a:spLocks noGrp="1"/>
          </p:cNvSpPr>
          <p:nvPr>
            <p:ph type="title"/>
          </p:nvPr>
        </p:nvSpPr>
        <p:spPr/>
        <p:txBody>
          <a:bodyPr/>
          <a:lstStyle/>
          <a:p>
            <a:r>
              <a:rPr lang="en-US" altLang="zh-CN" dirty="0" smtClean="0"/>
              <a:t>SG Projects in U.S.</a:t>
            </a:r>
            <a:endParaRPr lang="zh-CN" altLang="en-US" dirty="0"/>
          </a:p>
        </p:txBody>
      </p:sp>
      <p:sp>
        <p:nvSpPr>
          <p:cNvPr id="6" name="灯片编号占位符 5"/>
          <p:cNvSpPr>
            <a:spLocks noGrp="1"/>
          </p:cNvSpPr>
          <p:nvPr>
            <p:ph type="sldNum" sz="quarter" idx="11"/>
          </p:nvPr>
        </p:nvSpPr>
        <p:spPr/>
        <p:txBody>
          <a:bodyPr/>
          <a:lstStyle/>
          <a:p>
            <a:pPr>
              <a:defRPr/>
            </a:pPr>
            <a:r>
              <a:rPr lang="en-US" smtClean="0">
                <a:solidFill>
                  <a:srgbClr val="000000"/>
                </a:solidFill>
              </a:rPr>
              <a:t>[</a:t>
            </a:r>
            <a:fld id="{76C16D65-260D-406F-A2BF-AB769FEB7B8A}" type="slidenum">
              <a:rPr lang="en-US" smtClean="0">
                <a:solidFill>
                  <a:srgbClr val="000000"/>
                </a:solidFill>
              </a:rPr>
              <a:pPr>
                <a:defRPr/>
              </a:pPr>
              <a:t>8</a:t>
            </a:fld>
            <a:r>
              <a:rPr lang="en-US" smtClean="0">
                <a:solidFill>
                  <a:srgbClr val="000000"/>
                </a:solidFill>
              </a:rPr>
              <a:t>]</a:t>
            </a:r>
            <a:endParaRPr lang="en-US" dirty="0">
              <a:solidFill>
                <a:srgbClr val="000000"/>
              </a:solidFill>
            </a:endParaRPr>
          </a:p>
        </p:txBody>
      </p:sp>
      <p:sp>
        <p:nvSpPr>
          <p:cNvPr id="4" name="矩形 3"/>
          <p:cNvSpPr/>
          <p:nvPr/>
        </p:nvSpPr>
        <p:spPr>
          <a:xfrm>
            <a:off x="3271800" y="5957169"/>
            <a:ext cx="2719462" cy="369332"/>
          </a:xfrm>
          <a:prstGeom prst="rect">
            <a:avLst/>
          </a:prstGeom>
        </p:spPr>
        <p:txBody>
          <a:bodyPr wrap="none">
            <a:spAutoFit/>
          </a:bodyPr>
          <a:lstStyle/>
          <a:p>
            <a:pPr algn="ctr"/>
            <a:r>
              <a:rPr lang="en-US" altLang="zh-CN" b="1" dirty="0">
                <a:solidFill>
                  <a:prstClr val="black"/>
                </a:solidFill>
                <a:latin typeface="Cambria" panose="02040503050406030204" pitchFamily="18" charset="0"/>
              </a:rPr>
              <a:t>Fig. </a:t>
            </a:r>
            <a:r>
              <a:rPr lang="en-US" altLang="zh-CN" b="1" dirty="0" smtClean="0">
                <a:solidFill>
                  <a:prstClr val="black"/>
                </a:solidFill>
                <a:latin typeface="Cambria" panose="02040503050406030204" pitchFamily="18" charset="0"/>
              </a:rPr>
              <a:t>3 SG </a:t>
            </a:r>
            <a:r>
              <a:rPr lang="en-US" altLang="zh-CN" b="1" dirty="0">
                <a:solidFill>
                  <a:prstClr val="black"/>
                </a:solidFill>
                <a:latin typeface="Cambria" panose="02040503050406030204" pitchFamily="18" charset="0"/>
              </a:rPr>
              <a:t>p</a:t>
            </a:r>
            <a:r>
              <a:rPr lang="en-US" altLang="zh-CN" b="1" dirty="0" smtClean="0">
                <a:solidFill>
                  <a:prstClr val="black"/>
                </a:solidFill>
                <a:latin typeface="Cambria" panose="02040503050406030204" pitchFamily="18" charset="0"/>
              </a:rPr>
              <a:t>rojects in U.S. </a:t>
            </a:r>
            <a:endParaRPr lang="zh-CN" altLang="en-US" dirty="0"/>
          </a:p>
        </p:txBody>
      </p:sp>
    </p:spTree>
    <p:extLst>
      <p:ext uri="{BB962C8B-B14F-4D97-AF65-F5344CB8AC3E}">
        <p14:creationId xmlns:p14="http://schemas.microsoft.com/office/powerpoint/2010/main" xmlns="" val="3223375437"/>
      </p:ext>
    </p:extLst>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b="1" dirty="0" smtClean="0">
                <a:solidFill>
                  <a:srgbClr val="0070C0"/>
                </a:solidFill>
                <a:latin typeface="Cambria" panose="02040503050406030204" pitchFamily="18" charset="0"/>
              </a:rPr>
              <a:t>State Estimation Model</a:t>
            </a:r>
            <a:endParaRPr lang="zh-CN" altLang="en-US" b="1" dirty="0">
              <a:solidFill>
                <a:srgbClr val="0070C0"/>
              </a:solidFill>
              <a:latin typeface="Cambria" panose="02040503050406030204" pitchFamily="18" charset="0"/>
            </a:endParaRPr>
          </a:p>
        </p:txBody>
      </p:sp>
      <p:sp>
        <p:nvSpPr>
          <p:cNvPr id="4" name="灯片编号占位符 3"/>
          <p:cNvSpPr>
            <a:spLocks noGrp="1"/>
          </p:cNvSpPr>
          <p:nvPr>
            <p:ph type="sldNum" sz="quarter" idx="11"/>
          </p:nvPr>
        </p:nvSpPr>
        <p:spPr/>
        <p:txBody>
          <a:bodyPr/>
          <a:lstStyle/>
          <a:p>
            <a:pPr>
              <a:defRPr/>
            </a:pPr>
            <a:fld id="{A45FD141-6F48-4DB0-8ADD-A9FF19E03ACC}" type="slidenum">
              <a:rPr lang="zh-CN" altLang="en-US" smtClean="0">
                <a:solidFill>
                  <a:prstClr val="black">
                    <a:tint val="75000"/>
                  </a:prstClr>
                </a:solidFill>
              </a:rPr>
              <a:pPr>
                <a:defRPr/>
              </a:pPr>
              <a:t>80</a:t>
            </a:fld>
            <a:endParaRPr lang="zh-CN" altLang="en-US">
              <a:solidFill>
                <a:prstClr val="black">
                  <a:tint val="75000"/>
                </a:prstClr>
              </a:solidFill>
            </a:endParaRPr>
          </a:p>
        </p:txBody>
      </p:sp>
      <p:grpSp>
        <p:nvGrpSpPr>
          <p:cNvPr id="7" name="组合 6"/>
          <p:cNvGrpSpPr/>
          <p:nvPr/>
        </p:nvGrpSpPr>
        <p:grpSpPr>
          <a:xfrm>
            <a:off x="2247899" y="1938647"/>
            <a:ext cx="4572000" cy="2505050"/>
            <a:chOff x="2628900" y="2420888"/>
            <a:chExt cx="4572000" cy="2505050"/>
          </a:xfrm>
        </p:grpSpPr>
        <p:graphicFrame>
          <p:nvGraphicFramePr>
            <p:cNvPr id="46" name="Object 12"/>
            <p:cNvGraphicFramePr>
              <a:graphicFrameLocks noChangeAspect="1"/>
            </p:cNvGraphicFramePr>
            <p:nvPr>
              <p:extLst/>
            </p:nvPr>
          </p:nvGraphicFramePr>
          <p:xfrm>
            <a:off x="3041650" y="4221088"/>
            <a:ext cx="1295400" cy="704850"/>
          </p:xfrm>
          <a:graphic>
            <a:graphicData uri="http://schemas.openxmlformats.org/presentationml/2006/ole">
              <p:oleObj spid="_x0000_s40503" name="Equation" r:id="rId3" imgW="863225" imgH="469696" progId="Equation.3">
                <p:embed/>
              </p:oleObj>
            </a:graphicData>
          </a:graphic>
        </p:graphicFrame>
        <p:grpSp>
          <p:nvGrpSpPr>
            <p:cNvPr id="47" name="Group 14"/>
            <p:cNvGrpSpPr>
              <a:grpSpLocks/>
            </p:cNvGrpSpPr>
            <p:nvPr/>
          </p:nvGrpSpPr>
          <p:grpSpPr bwMode="auto">
            <a:xfrm>
              <a:off x="2628900" y="2420888"/>
              <a:ext cx="4572000" cy="1371600"/>
              <a:chOff x="3276600" y="2362200"/>
              <a:chExt cx="4572000" cy="1371600"/>
            </a:xfrm>
          </p:grpSpPr>
          <p:pic>
            <p:nvPicPr>
              <p:cNvPr id="48" name="Picture 3"/>
              <p:cNvPicPr>
                <a:picLocks noChangeAspect="1" noChangeArrowheads="1"/>
              </p:cNvPicPr>
              <p:nvPr/>
            </p:nvPicPr>
            <p:blipFill>
              <a:blip r:embed="rId4" cstate="print"/>
              <a:srcRect/>
              <a:stretch>
                <a:fillRect/>
              </a:stretch>
            </p:blipFill>
            <p:spPr bwMode="auto">
              <a:xfrm>
                <a:off x="3276600" y="2362200"/>
                <a:ext cx="4572000" cy="1371600"/>
              </a:xfrm>
              <a:prstGeom prst="rect">
                <a:avLst/>
              </a:prstGeom>
              <a:noFill/>
              <a:ln w="38100">
                <a:noFill/>
                <a:miter lim="800000"/>
                <a:headEnd/>
                <a:tailEnd/>
              </a:ln>
            </p:spPr>
          </p:pic>
          <p:cxnSp>
            <p:nvCxnSpPr>
              <p:cNvPr id="49" name="Straight Arrow Connector 57"/>
              <p:cNvCxnSpPr/>
              <p:nvPr/>
            </p:nvCxnSpPr>
            <p:spPr>
              <a:xfrm>
                <a:off x="4419600" y="2959100"/>
                <a:ext cx="76200" cy="1588"/>
              </a:xfrm>
              <a:prstGeom prst="straightConnector1">
                <a:avLst/>
              </a:prstGeom>
              <a:noFill/>
              <a:ln w="25400" cap="flat" cmpd="sng" algn="ctr">
                <a:solidFill>
                  <a:sysClr val="windowText" lastClr="000000"/>
                </a:solidFill>
                <a:prstDash val="solid"/>
                <a:tailEnd type="arrow"/>
              </a:ln>
              <a:effectLst>
                <a:outerShdw blurRad="38100" dist="25400" dir="6600000" sx="101000" sy="101000" rotWithShape="0">
                  <a:srgbClr val="000000">
                    <a:alpha val="75000"/>
                  </a:srgbClr>
                </a:outerShdw>
              </a:effectLst>
            </p:spPr>
          </p:cxnSp>
          <p:graphicFrame>
            <p:nvGraphicFramePr>
              <p:cNvPr id="50" name="Object 3"/>
              <p:cNvGraphicFramePr>
                <a:graphicFrameLocks noChangeAspect="1"/>
              </p:cNvGraphicFramePr>
              <p:nvPr/>
            </p:nvGraphicFramePr>
            <p:xfrm>
              <a:off x="4191000" y="3010437"/>
              <a:ext cx="361950" cy="490537"/>
            </p:xfrm>
            <a:graphic>
              <a:graphicData uri="http://schemas.openxmlformats.org/presentationml/2006/ole">
                <p:oleObj spid="_x0000_s40504" name="Equation" r:id="rId5" imgW="177646" imgH="241091" progId="Equation.3">
                  <p:embed/>
                </p:oleObj>
              </a:graphicData>
            </a:graphic>
          </p:graphicFrame>
        </p:grpSp>
        <p:cxnSp>
          <p:nvCxnSpPr>
            <p:cNvPr id="51" name="Straight Arrow Connector 59"/>
            <p:cNvCxnSpPr/>
            <p:nvPr/>
          </p:nvCxnSpPr>
          <p:spPr>
            <a:xfrm>
              <a:off x="3724275" y="3518065"/>
              <a:ext cx="0" cy="703023"/>
            </a:xfrm>
            <a:prstGeom prst="straightConnector1">
              <a:avLst/>
            </a:prstGeom>
            <a:noFill/>
            <a:ln w="25400" cap="flat" cmpd="sng" algn="ctr">
              <a:solidFill>
                <a:sysClr val="windowText" lastClr="000000"/>
              </a:solidFill>
              <a:prstDash val="solid"/>
              <a:tailEnd type="arrow"/>
            </a:ln>
            <a:effectLst>
              <a:outerShdw blurRad="38100" dist="25400" dir="6600000" sx="101000" sy="101000" rotWithShape="0">
                <a:srgbClr val="000000">
                  <a:alpha val="75000"/>
                </a:srgbClr>
              </a:outerShdw>
            </a:effectLst>
          </p:spPr>
        </p:cxnSp>
        <p:cxnSp>
          <p:nvCxnSpPr>
            <p:cNvPr id="52" name="Straight Arrow Connector 60"/>
            <p:cNvCxnSpPr/>
            <p:nvPr/>
          </p:nvCxnSpPr>
          <p:spPr>
            <a:xfrm>
              <a:off x="4486927" y="4544731"/>
              <a:ext cx="685800" cy="1588"/>
            </a:xfrm>
            <a:prstGeom prst="straightConnector1">
              <a:avLst/>
            </a:prstGeom>
            <a:noFill/>
            <a:ln w="25400" cap="flat" cmpd="sng" algn="ctr">
              <a:solidFill>
                <a:sysClr val="windowText" lastClr="000000"/>
              </a:solidFill>
              <a:prstDash val="solid"/>
              <a:tailEnd type="arrow"/>
            </a:ln>
            <a:effectLst>
              <a:outerShdw blurRad="38100" dist="25400" dir="6600000" sx="101000" sy="101000" rotWithShape="0">
                <a:srgbClr val="000000">
                  <a:alpha val="75000"/>
                </a:srgbClr>
              </a:outerShdw>
            </a:effectLst>
          </p:spPr>
        </p:cxnSp>
        <p:graphicFrame>
          <p:nvGraphicFramePr>
            <p:cNvPr id="53" name="Object 4"/>
            <p:cNvGraphicFramePr>
              <a:graphicFrameLocks noChangeAspect="1"/>
            </p:cNvGraphicFramePr>
            <p:nvPr>
              <p:extLst/>
            </p:nvPr>
          </p:nvGraphicFramePr>
          <p:xfrm>
            <a:off x="5322604" y="4360068"/>
            <a:ext cx="1365250" cy="360363"/>
          </p:xfrm>
          <a:graphic>
            <a:graphicData uri="http://schemas.openxmlformats.org/presentationml/2006/ole">
              <p:oleObj spid="_x0000_s40505" name="公式" r:id="rId6" imgW="672516" imgH="177646" progId="Equation.3">
                <p:embed/>
              </p:oleObj>
            </a:graphicData>
          </a:graphic>
        </p:graphicFrame>
      </p:grpSp>
      <p:graphicFrame>
        <p:nvGraphicFramePr>
          <p:cNvPr id="54" name="Object 7"/>
          <p:cNvGraphicFramePr>
            <a:graphicFrameLocks noChangeAspect="1"/>
          </p:cNvGraphicFramePr>
          <p:nvPr>
            <p:extLst>
              <p:ext uri="{D42A27DB-BD31-4B8C-83A1-F6EECF244321}">
                <p14:modId xmlns:p14="http://schemas.microsoft.com/office/powerpoint/2010/main" xmlns="" val="3560750702"/>
              </p:ext>
            </p:extLst>
          </p:nvPr>
        </p:nvGraphicFramePr>
        <p:xfrm>
          <a:off x="4154488" y="4693011"/>
          <a:ext cx="217487" cy="409575"/>
        </p:xfrm>
        <a:graphic>
          <a:graphicData uri="http://schemas.openxmlformats.org/presentationml/2006/ole">
            <p:oleObj spid="_x0000_s40506" name="Equation" r:id="rId7" imgW="114151" imgH="215619" progId="Equation.3">
              <p:embed/>
            </p:oleObj>
          </a:graphicData>
        </a:graphic>
      </p:graphicFrame>
      <p:grpSp>
        <p:nvGrpSpPr>
          <p:cNvPr id="3" name="组合 2"/>
          <p:cNvGrpSpPr/>
          <p:nvPr/>
        </p:nvGrpSpPr>
        <p:grpSpPr>
          <a:xfrm>
            <a:off x="1716625" y="4634047"/>
            <a:ext cx="5634548" cy="1437019"/>
            <a:chOff x="1053306" y="4711779"/>
            <a:chExt cx="5634548" cy="1437019"/>
          </a:xfrm>
        </p:grpSpPr>
        <p:sp>
          <p:nvSpPr>
            <p:cNvPr id="55" name="Rounded Rectangular Callout 63"/>
            <p:cNvSpPr/>
            <p:nvPr/>
          </p:nvSpPr>
          <p:spPr>
            <a:xfrm>
              <a:off x="5011454" y="4929598"/>
              <a:ext cx="1676400" cy="609600"/>
            </a:xfrm>
            <a:prstGeom prst="wedgeRoundRectCallout">
              <a:avLst>
                <a:gd name="adj1" fmla="val -77448"/>
                <a:gd name="adj2" fmla="val -31654"/>
                <a:gd name="adj3" fmla="val 16667"/>
              </a:avLst>
            </a:prstGeom>
            <a:solidFill>
              <a:schemeClr val="accent2">
                <a:lumMod val="75000"/>
              </a:schemeClr>
            </a:solidFill>
            <a:ln w="25400" cap="flat" cmpd="sng" algn="ctr">
              <a:noFill/>
              <a:prstDash val="solid"/>
            </a:ln>
            <a:effectLst/>
          </p:spPr>
          <p:txBody>
            <a:bodyPr anchor="ctr"/>
            <a:lstStyle/>
            <a:p>
              <a:pPr algn="ctr">
                <a:defRPr/>
              </a:pPr>
              <a:r>
                <a:rPr lang="en-US" b="1" kern="0" dirty="0">
                  <a:solidFill>
                    <a:sysClr val="window" lastClr="FFFFFF"/>
                  </a:solidFill>
                  <a:latin typeface="Calibri"/>
                </a:rPr>
                <a:t>Measurements</a:t>
              </a:r>
              <a:r>
                <a:rPr lang="en-US" kern="0" dirty="0">
                  <a:solidFill>
                    <a:sysClr val="window" lastClr="FFFFFF"/>
                  </a:solidFill>
                  <a:latin typeface="Calibri"/>
                </a:rPr>
                <a:t> </a:t>
              </a:r>
            </a:p>
          </p:txBody>
        </p:sp>
        <p:sp>
          <p:nvSpPr>
            <p:cNvPr id="56" name="Oval 64"/>
            <p:cNvSpPr/>
            <p:nvPr/>
          </p:nvSpPr>
          <p:spPr>
            <a:xfrm>
              <a:off x="1578769" y="4711779"/>
              <a:ext cx="2362200" cy="685800"/>
            </a:xfrm>
            <a:prstGeom prst="ellipse">
              <a:avLst/>
            </a:prstGeom>
            <a:noFill/>
            <a:ln w="25400" cap="flat" cmpd="sng" algn="ctr">
              <a:solidFill>
                <a:schemeClr val="accent2">
                  <a:lumMod val="75000"/>
                </a:schemeClr>
              </a:solidFill>
              <a:prstDash val="solid"/>
            </a:ln>
            <a:effectLst/>
          </p:spPr>
          <p:txBody>
            <a:bodyPr anchor="ctr"/>
            <a:lstStyle/>
            <a:p>
              <a:pPr algn="ctr">
                <a:defRPr/>
              </a:pPr>
              <a:endParaRPr lang="zh-CN" altLang="zh-CN" kern="0" smtClean="0">
                <a:solidFill>
                  <a:srgbClr val="FFFFFF"/>
                </a:solidFill>
                <a:latin typeface="Calibri"/>
                <a:ea typeface="MS PGothic" pitchFamily="34" charset="-128"/>
              </a:endParaRPr>
            </a:p>
          </p:txBody>
        </p:sp>
        <p:sp>
          <p:nvSpPr>
            <p:cNvPr id="57" name="Rounded Rectangular Callout 65"/>
            <p:cNvSpPr/>
            <p:nvPr/>
          </p:nvSpPr>
          <p:spPr>
            <a:xfrm>
              <a:off x="1578769" y="5539198"/>
              <a:ext cx="1676400" cy="609600"/>
            </a:xfrm>
            <a:prstGeom prst="wedgeRoundRectCallout">
              <a:avLst>
                <a:gd name="adj1" fmla="val -15350"/>
                <a:gd name="adj2" fmla="val -68577"/>
                <a:gd name="adj3" fmla="val 16667"/>
              </a:avLst>
            </a:prstGeom>
            <a:solidFill>
              <a:schemeClr val="accent2">
                <a:lumMod val="75000"/>
              </a:schemeClr>
            </a:solidFill>
            <a:ln w="25400" cap="flat" cmpd="sng" algn="ctr">
              <a:noFill/>
              <a:prstDash val="solid"/>
            </a:ln>
            <a:effectLst/>
          </p:spPr>
          <p:txBody>
            <a:bodyPr anchor="ctr"/>
            <a:lstStyle/>
            <a:p>
              <a:pPr algn="ctr">
                <a:defRPr/>
              </a:pPr>
              <a:r>
                <a:rPr lang="en-US" b="1" kern="0" dirty="0">
                  <a:solidFill>
                    <a:sysClr val="window" lastClr="FFFFFF"/>
                  </a:solidFill>
                  <a:latin typeface="Calibri"/>
                </a:rPr>
                <a:t>Structure of PS</a:t>
              </a:r>
            </a:p>
          </p:txBody>
        </p:sp>
        <p:graphicFrame>
          <p:nvGraphicFramePr>
            <p:cNvPr id="58" name="Object 6"/>
            <p:cNvGraphicFramePr>
              <a:graphicFrameLocks noChangeAspect="1"/>
            </p:cNvGraphicFramePr>
            <p:nvPr>
              <p:extLst>
                <p:ext uri="{D42A27DB-BD31-4B8C-83A1-F6EECF244321}">
                  <p14:modId xmlns:p14="http://schemas.microsoft.com/office/powerpoint/2010/main" xmlns="" val="1232963235"/>
                </p:ext>
              </p:extLst>
            </p:nvPr>
          </p:nvGraphicFramePr>
          <p:xfrm>
            <a:off x="1053306" y="4730879"/>
            <a:ext cx="3532188" cy="603250"/>
          </p:xfrm>
          <a:graphic>
            <a:graphicData uri="http://schemas.openxmlformats.org/presentationml/2006/ole">
              <p:oleObj spid="_x0000_s40507" name="公式" r:id="rId8" imgW="1447800" imgH="241300" progId="Equation.3">
                <p:embed/>
              </p:oleObj>
            </a:graphicData>
          </a:graphic>
        </p:graphicFrame>
      </p:grpSp>
      <p:sp>
        <p:nvSpPr>
          <p:cNvPr id="19" name="内容占位符 2"/>
          <p:cNvSpPr txBox="1">
            <a:spLocks/>
          </p:cNvSpPr>
          <p:nvPr/>
        </p:nvSpPr>
        <p:spPr bwMode="auto">
          <a:xfrm>
            <a:off x="338400" y="1260000"/>
            <a:ext cx="6665689" cy="53702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454025" indent="-454025" eaLnBrk="0" fontAlgn="base" hangingPunct="0">
              <a:spcBef>
                <a:spcPts val="2000"/>
              </a:spcBef>
              <a:spcAft>
                <a:spcPct val="0"/>
              </a:spcAft>
              <a:buClr>
                <a:srgbClr val="A6A6A6"/>
              </a:buClr>
              <a:buSzPct val="90000"/>
              <a:buFont typeface="Wingdings" pitchFamily="2" charset="2"/>
              <a:buChar char="v"/>
              <a:defRPr/>
            </a:pPr>
            <a:r>
              <a:rPr lang="en-US" altLang="zh-CN" sz="2400" b="1" dirty="0" smtClean="0">
                <a:solidFill>
                  <a:srgbClr val="262626"/>
                </a:solidFill>
                <a:latin typeface="Calibri" panose="020F0502020204030204" pitchFamily="34" charset="0"/>
                <a:ea typeface="+mj-ea"/>
                <a:cs typeface="MS PGothic" charset="0"/>
              </a:rPr>
              <a:t>Transmitted active power from bus </a:t>
            </a:r>
            <a:r>
              <a:rPr lang="en-US" altLang="zh-CN" sz="2400" b="1" dirty="0" err="1" smtClean="0">
                <a:solidFill>
                  <a:srgbClr val="262626"/>
                </a:solidFill>
                <a:latin typeface="Calibri" panose="020F0502020204030204" pitchFamily="34" charset="0"/>
                <a:ea typeface="+mj-ea"/>
                <a:cs typeface="MS PGothic" charset="0"/>
              </a:rPr>
              <a:t>i</a:t>
            </a:r>
            <a:r>
              <a:rPr lang="en-US" altLang="zh-CN" sz="2400" b="1" dirty="0" smtClean="0">
                <a:solidFill>
                  <a:srgbClr val="262626"/>
                </a:solidFill>
                <a:latin typeface="Calibri" panose="020F0502020204030204" pitchFamily="34" charset="0"/>
                <a:ea typeface="+mj-ea"/>
                <a:cs typeface="MS PGothic" charset="0"/>
              </a:rPr>
              <a:t> to bus j</a:t>
            </a:r>
          </a:p>
        </p:txBody>
      </p:sp>
    </p:spTree>
    <p:extLst>
      <p:ext uri="{BB962C8B-B14F-4D97-AF65-F5344CB8AC3E}">
        <p14:creationId xmlns:p14="http://schemas.microsoft.com/office/powerpoint/2010/main" xmlns="" val="3518008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additive="base">
                                        <p:cTn id="7" dur="500" fill="hold"/>
                                        <p:tgtEl>
                                          <p:spTgt spid="54"/>
                                        </p:tgtEl>
                                        <p:attrNameLst>
                                          <p:attrName>ppt_x</p:attrName>
                                        </p:attrNameLst>
                                      </p:cBhvr>
                                      <p:tavLst>
                                        <p:tav tm="0">
                                          <p:val>
                                            <p:strVal val="#ppt_x"/>
                                          </p:val>
                                        </p:tav>
                                        <p:tav tm="100000">
                                          <p:val>
                                            <p:strVal val="#ppt_x"/>
                                          </p:val>
                                        </p:tav>
                                      </p:tavLst>
                                    </p:anim>
                                    <p:anim calcmode="lin" valueType="num">
                                      <p:cBhvr additive="base">
                                        <p:cTn id="8"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p:cNvPicPr>
            <a:picLocks noChangeAspect="1" noChangeArrowheads="1"/>
          </p:cNvPicPr>
          <p:nvPr/>
        </p:nvPicPr>
        <p:blipFill>
          <a:blip r:embed="rId4" cstate="print">
            <a:extLst>
              <a:ext uri="{28A0092B-C50C-407E-A947-70E740481C1C}">
                <a14:useLocalDpi xmlns:a14="http://schemas.microsoft.com/office/drawing/2010/main" xmlns="" val="0"/>
              </a:ext>
            </a:extLst>
          </a:blip>
          <a:srcRect l="16985" t="40279" r="59979" b="29167"/>
          <a:stretch>
            <a:fillRect/>
          </a:stretch>
        </p:blipFill>
        <p:spPr bwMode="auto">
          <a:xfrm>
            <a:off x="749885" y="2535487"/>
            <a:ext cx="3252814" cy="2426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9882" name="Picture 11"/>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42405" y="1953105"/>
            <a:ext cx="3467774" cy="5229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ounded Rectangular Callout 6"/>
          <p:cNvSpPr/>
          <p:nvPr/>
        </p:nvSpPr>
        <p:spPr>
          <a:xfrm>
            <a:off x="246095" y="3158059"/>
            <a:ext cx="1461968" cy="838200"/>
          </a:xfrm>
          <a:prstGeom prst="wedgeRoundRectCallout">
            <a:avLst>
              <a:gd name="adj1" fmla="val 62764"/>
              <a:gd name="adj2" fmla="val -14518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b="1" dirty="0">
                <a:solidFill>
                  <a:schemeClr val="bg1"/>
                </a:solidFill>
                <a:latin typeface="Calibri" panose="020F0502020204030204" pitchFamily="34" charset="0"/>
              </a:rPr>
              <a:t>Gen &amp; Consumption</a:t>
            </a:r>
          </a:p>
          <a:p>
            <a:pPr algn="ctr">
              <a:defRPr/>
            </a:pPr>
            <a:r>
              <a:rPr lang="en-US" sz="1600" b="1" dirty="0">
                <a:solidFill>
                  <a:schemeClr val="bg1"/>
                </a:solidFill>
                <a:latin typeface="Calibri" panose="020F0502020204030204" pitchFamily="34" charset="0"/>
              </a:rPr>
              <a:t>Cost</a:t>
            </a:r>
          </a:p>
        </p:txBody>
      </p:sp>
      <p:sp>
        <p:nvSpPr>
          <p:cNvPr id="8" name="Rounded Rectangular Callout 7"/>
          <p:cNvSpPr/>
          <p:nvPr/>
        </p:nvSpPr>
        <p:spPr>
          <a:xfrm>
            <a:off x="246095" y="4080744"/>
            <a:ext cx="1461968" cy="609600"/>
          </a:xfrm>
          <a:prstGeom prst="wedgeRoundRectCallout">
            <a:avLst>
              <a:gd name="adj1" fmla="val 68762"/>
              <a:gd name="adj2" fmla="val -24717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b="1" dirty="0">
                <a:solidFill>
                  <a:schemeClr val="bg1"/>
                </a:solidFill>
                <a:latin typeface="Calibri" panose="020F0502020204030204" pitchFamily="34" charset="0"/>
              </a:rPr>
              <a:t>Power Balance</a:t>
            </a:r>
          </a:p>
        </p:txBody>
      </p:sp>
      <p:sp>
        <p:nvSpPr>
          <p:cNvPr id="9" name="Rounded Rectangular Callout 8"/>
          <p:cNvSpPr/>
          <p:nvPr/>
        </p:nvSpPr>
        <p:spPr>
          <a:xfrm>
            <a:off x="246095" y="4774876"/>
            <a:ext cx="1461968" cy="609600"/>
          </a:xfrm>
          <a:prstGeom prst="wedgeRoundRectCallout">
            <a:avLst>
              <a:gd name="adj1" fmla="val 67905"/>
              <a:gd name="adj2" fmla="val -24511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bg1"/>
                </a:solidFill>
                <a:latin typeface="Calibri" panose="020F0502020204030204" pitchFamily="34" charset="0"/>
              </a:rPr>
              <a:t>Line limits</a:t>
            </a:r>
          </a:p>
        </p:txBody>
      </p:sp>
      <p:sp>
        <p:nvSpPr>
          <p:cNvPr id="10" name="Rounded Rectangular Callout 9"/>
          <p:cNvSpPr/>
          <p:nvPr/>
        </p:nvSpPr>
        <p:spPr>
          <a:xfrm>
            <a:off x="246095" y="5481534"/>
            <a:ext cx="1461968" cy="609600"/>
          </a:xfrm>
          <a:prstGeom prst="wedgeRoundRectCallout">
            <a:avLst>
              <a:gd name="adj1" fmla="val 71332"/>
              <a:gd name="adj2" fmla="val -26566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bg1"/>
                </a:solidFill>
                <a:latin typeface="Calibri" panose="020F0502020204030204" pitchFamily="34" charset="0"/>
              </a:rPr>
              <a:t>Gen limits</a:t>
            </a:r>
          </a:p>
        </p:txBody>
      </p:sp>
      <p:sp>
        <p:nvSpPr>
          <p:cNvPr id="11" name="Rounded Rectangular Callout 10"/>
          <p:cNvSpPr/>
          <p:nvPr/>
        </p:nvSpPr>
        <p:spPr>
          <a:xfrm>
            <a:off x="1901869" y="5481534"/>
            <a:ext cx="1430054" cy="609600"/>
          </a:xfrm>
          <a:prstGeom prst="wedgeRoundRectCallout">
            <a:avLst>
              <a:gd name="adj1" fmla="val -9371"/>
              <a:gd name="adj2" fmla="val -16909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bg1"/>
                </a:solidFill>
                <a:latin typeface="Calibri" panose="020F0502020204030204" pitchFamily="34" charset="0"/>
              </a:rPr>
              <a:t>Load limits</a:t>
            </a:r>
          </a:p>
        </p:txBody>
      </p:sp>
      <p:sp>
        <p:nvSpPr>
          <p:cNvPr id="12" name="TextBox 11"/>
          <p:cNvSpPr txBox="1"/>
          <p:nvPr/>
        </p:nvSpPr>
        <p:spPr>
          <a:xfrm>
            <a:off x="381000" y="1338262"/>
            <a:ext cx="3990584" cy="461665"/>
          </a:xfrm>
          <a:prstGeom prst="rect">
            <a:avLst/>
          </a:prstGeom>
          <a:noFill/>
        </p:spPr>
        <p:txBody>
          <a:bodyPr wrap="square">
            <a:spAutoFit/>
          </a:bodyPr>
          <a:lstStyle/>
          <a:p>
            <a:pPr marL="342900" indent="-342900">
              <a:buFont typeface="Wingdings" panose="05000000000000000000" pitchFamily="2" charset="2"/>
              <a:buChar char="l"/>
              <a:defRPr/>
            </a:pPr>
            <a:r>
              <a:rPr lang="en-US" sz="2400" b="1" dirty="0">
                <a:latin typeface="Cambria" panose="02040503050406030204" pitchFamily="18" charset="0"/>
                <a:ea typeface="MS PGothic" pitchFamily="34" charset="-128"/>
              </a:rPr>
              <a:t>DC Optimal Power Flow:</a:t>
            </a:r>
          </a:p>
        </p:txBody>
      </p:sp>
      <p:sp>
        <p:nvSpPr>
          <p:cNvPr id="14" name="标题 1"/>
          <p:cNvSpPr txBox="1">
            <a:spLocks/>
          </p:cNvSpPr>
          <p:nvPr/>
        </p:nvSpPr>
        <p:spPr bwMode="auto">
          <a:xfrm>
            <a:off x="381000" y="333375"/>
            <a:ext cx="8305800" cy="581025"/>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ctr" rtl="0" eaLnBrk="0" fontAlgn="base" hangingPunct="0">
              <a:lnSpc>
                <a:spcPct val="85000"/>
              </a:lnSpc>
              <a:spcBef>
                <a:spcPct val="0"/>
              </a:spcBef>
              <a:spcAft>
                <a:spcPct val="0"/>
              </a:spcAft>
              <a:defRPr sz="3200" b="1" i="1">
                <a:solidFill>
                  <a:srgbClr val="0070C0"/>
                </a:solidFill>
                <a:effectLst>
                  <a:outerShdw blurRad="38100" dist="38100" dir="2700000" algn="tl">
                    <a:srgbClr val="C0C0C0"/>
                  </a:outerShdw>
                </a:effectLst>
                <a:latin typeface="Cambria" panose="02040503050406030204" pitchFamily="18" charset="0"/>
                <a:ea typeface="ＭＳ Ｐゴシック" charset="0"/>
                <a:cs typeface="Cambria" panose="02040503050406030204" pitchFamily="18" charset="0"/>
              </a:defRPr>
            </a:lvl1pPr>
            <a:lvl2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2pPr>
            <a:lvl3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3pPr>
            <a:lvl4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4pPr>
            <a:lvl5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5pPr>
            <a:lvl6pPr marL="4572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6pPr>
            <a:lvl7pPr marL="9144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7pPr>
            <a:lvl8pPr marL="13716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8pPr>
            <a:lvl9pPr marL="18288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9pPr>
          </a:lstStyle>
          <a:p>
            <a:pPr eaLnBrk="1" hangingPunct="1"/>
            <a:r>
              <a:rPr lang="en-US" altLang="zh-CN" dirty="0" smtClean="0">
                <a:effectLst>
                  <a:outerShdw blurRad="38100" dist="38100" dir="2700000" algn="tl">
                    <a:srgbClr val="DDDDDD"/>
                  </a:outerShdw>
                </a:effectLst>
                <a:ea typeface="宋体" charset="0"/>
                <a:cs typeface="宋体" charset="0"/>
              </a:rPr>
              <a:t>Problem Formulation</a:t>
            </a:r>
            <a:endParaRPr lang="zh-CN" altLang="en-US" kern="0" dirty="0" smtClean="0"/>
          </a:p>
        </p:txBody>
      </p:sp>
      <p:sp>
        <p:nvSpPr>
          <p:cNvPr id="3" name="灯片编号占位符 2"/>
          <p:cNvSpPr>
            <a:spLocks noGrp="1"/>
          </p:cNvSpPr>
          <p:nvPr>
            <p:ph type="sldNum" sz="quarter" idx="11"/>
          </p:nvPr>
        </p:nvSpPr>
        <p:spPr/>
        <p:txBody>
          <a:bodyPr/>
          <a:lstStyle/>
          <a:p>
            <a:pPr>
              <a:defRPr/>
            </a:pPr>
            <a:r>
              <a:rPr lang="en-US" smtClean="0">
                <a:solidFill>
                  <a:srgbClr val="000000"/>
                </a:solidFill>
              </a:rPr>
              <a:t>[</a:t>
            </a:r>
            <a:fld id="{C3739F60-DF12-4B84-8C32-14D57A54C7B5}" type="slidenum">
              <a:rPr lang="en-US" smtClean="0">
                <a:solidFill>
                  <a:srgbClr val="000000"/>
                </a:solidFill>
              </a:rPr>
              <a:pPr>
                <a:defRPr/>
              </a:pPr>
              <a:t>81</a:t>
            </a:fld>
            <a:r>
              <a:rPr lang="en-US" smtClean="0">
                <a:solidFill>
                  <a:srgbClr val="000000"/>
                </a:solidFill>
              </a:rPr>
              <a:t>]</a:t>
            </a:r>
            <a:endParaRPr lang="en-US">
              <a:solidFill>
                <a:srgbClr val="000000"/>
              </a:solidFill>
            </a:endParaRPr>
          </a:p>
        </p:txBody>
      </p:sp>
      <p:sp>
        <p:nvSpPr>
          <p:cNvPr id="13" name="TextBox 11"/>
          <p:cNvSpPr txBox="1"/>
          <p:nvPr/>
        </p:nvSpPr>
        <p:spPr>
          <a:xfrm>
            <a:off x="4696216" y="1338262"/>
            <a:ext cx="3990584" cy="461665"/>
          </a:xfrm>
          <a:prstGeom prst="rect">
            <a:avLst/>
          </a:prstGeom>
          <a:noFill/>
        </p:spPr>
        <p:txBody>
          <a:bodyPr wrap="square">
            <a:spAutoFit/>
          </a:bodyPr>
          <a:lstStyle/>
          <a:p>
            <a:pPr marL="342900" indent="-342900">
              <a:buFont typeface="Wingdings" panose="05000000000000000000" pitchFamily="2" charset="2"/>
              <a:buChar char="l"/>
              <a:defRPr/>
            </a:pPr>
            <a:r>
              <a:rPr lang="en-US" sz="2400" b="1" dirty="0" smtClean="0">
                <a:latin typeface="Cambria" panose="02040503050406030204" pitchFamily="18" charset="0"/>
                <a:ea typeface="MS PGothic" pitchFamily="34" charset="-128"/>
              </a:rPr>
              <a:t>Objective Function:</a:t>
            </a:r>
            <a:endParaRPr lang="en-US" sz="2400" b="1" dirty="0">
              <a:latin typeface="Cambria" panose="02040503050406030204" pitchFamily="18" charset="0"/>
              <a:ea typeface="MS PGothic" pitchFamily="34" charset="-128"/>
            </a:endParaRPr>
          </a:p>
        </p:txBody>
      </p:sp>
      <p:pic>
        <p:nvPicPr>
          <p:cNvPr id="15" name="Picture 5"/>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l="9203" t="1865"/>
          <a:stretch/>
        </p:blipFill>
        <p:spPr bwMode="auto">
          <a:xfrm>
            <a:off x="5019284" y="2064636"/>
            <a:ext cx="3344447" cy="2186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Rounded Rectangular Callout 4"/>
          <p:cNvSpPr/>
          <p:nvPr/>
        </p:nvSpPr>
        <p:spPr>
          <a:xfrm>
            <a:off x="7529707" y="4258074"/>
            <a:ext cx="1385471" cy="1579340"/>
          </a:xfrm>
          <a:prstGeom prst="wedgeRoundRectCallout">
            <a:avLst>
              <a:gd name="adj1" fmla="val -48871"/>
              <a:gd name="adj2" fmla="val -151682"/>
              <a:gd name="adj3" fmla="val 16667"/>
            </a:avLst>
          </a:prstGeom>
          <a:solidFill>
            <a:schemeClr val="accent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sz="1600" b="1" dirty="0">
                <a:solidFill>
                  <a:srgbClr val="FFFFFF"/>
                </a:solidFill>
                <a:latin typeface="Calibri" charset="0"/>
                <a:ea typeface="MS PGothic" charset="0"/>
                <a:cs typeface="MS PGothic" charset="0"/>
              </a:rPr>
              <a:t>Estimated transmitted Power in group </a:t>
            </a:r>
            <a:r>
              <a:rPr lang="en-US" altLang="zh-CN" sz="1600" b="1" dirty="0" smtClean="0">
                <a:solidFill>
                  <a:srgbClr val="FFFFFF"/>
                </a:solidFill>
                <a:latin typeface="Calibri" charset="0"/>
                <a:ea typeface="MS PGothic" charset="0"/>
                <a:cs typeface="MS PGothic" charset="0"/>
              </a:rPr>
              <a:t>“N”</a:t>
            </a:r>
            <a:endParaRPr lang="en-US" altLang="zh-CN" sz="1600" b="1" dirty="0">
              <a:solidFill>
                <a:srgbClr val="FFFFFF"/>
              </a:solidFill>
              <a:latin typeface="Calibri" charset="0"/>
              <a:ea typeface="MS PGothic" charset="0"/>
              <a:cs typeface="MS PGothic" charset="0"/>
            </a:endParaRPr>
          </a:p>
        </p:txBody>
      </p:sp>
      <p:sp>
        <p:nvSpPr>
          <p:cNvPr id="18" name="Rounded Rectangular Callout 4"/>
          <p:cNvSpPr/>
          <p:nvPr/>
        </p:nvSpPr>
        <p:spPr>
          <a:xfrm>
            <a:off x="3810602" y="3158059"/>
            <a:ext cx="1385471" cy="1579340"/>
          </a:xfrm>
          <a:prstGeom prst="wedgeRoundRectCallout">
            <a:avLst>
              <a:gd name="adj1" fmla="val 111274"/>
              <a:gd name="adj2" fmla="val -8186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sz="1600" b="1" dirty="0">
                <a:solidFill>
                  <a:srgbClr val="FFFFFF"/>
                </a:solidFill>
                <a:latin typeface="Calibri" charset="0"/>
                <a:ea typeface="MS PGothic" charset="0"/>
                <a:cs typeface="MS PGothic" charset="0"/>
              </a:rPr>
              <a:t>Estimated transmitted Power in group </a:t>
            </a:r>
            <a:r>
              <a:rPr lang="en-US" altLang="zh-CN" sz="1600" b="1" dirty="0" smtClean="0">
                <a:solidFill>
                  <a:srgbClr val="FFFFFF"/>
                </a:solidFill>
                <a:latin typeface="Calibri" charset="0"/>
                <a:ea typeface="MS PGothic" charset="0"/>
                <a:cs typeface="MS PGothic" charset="0"/>
              </a:rPr>
              <a:t>“M”</a:t>
            </a:r>
            <a:endParaRPr lang="en-US" altLang="zh-CN" sz="1600" b="1" dirty="0">
              <a:solidFill>
                <a:srgbClr val="FFFFFF"/>
              </a:solidFill>
              <a:latin typeface="Calibri" charset="0"/>
              <a:ea typeface="MS PGothic" charset="0"/>
              <a:cs typeface="MS PGothic" charset="0"/>
            </a:endParaRPr>
          </a:p>
        </p:txBody>
      </p:sp>
      <p:sp>
        <p:nvSpPr>
          <p:cNvPr id="19" name="Rounded Rectangular Callout 8"/>
          <p:cNvSpPr/>
          <p:nvPr/>
        </p:nvSpPr>
        <p:spPr>
          <a:xfrm>
            <a:off x="3810602" y="4889176"/>
            <a:ext cx="1752600" cy="990600"/>
          </a:xfrm>
          <a:prstGeom prst="wedgeRoundRectCallout">
            <a:avLst>
              <a:gd name="adj1" fmla="val 110670"/>
              <a:gd name="adj2" fmla="val -161085"/>
              <a:gd name="adj3" fmla="val 16667"/>
            </a:avLst>
          </a:prstGeom>
          <a:solidFill>
            <a:schemeClr val="accent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b="1" dirty="0">
                <a:latin typeface="Calibri" panose="020F0502020204030204" pitchFamily="34" charset="0"/>
              </a:rPr>
              <a:t>Injected Bad</a:t>
            </a:r>
          </a:p>
          <a:p>
            <a:pPr algn="ctr">
              <a:defRPr/>
            </a:pPr>
            <a:r>
              <a:rPr lang="en-US" sz="1600" b="1" dirty="0">
                <a:latin typeface="Calibri" panose="020F0502020204030204" pitchFamily="34" charset="0"/>
              </a:rPr>
              <a:t> Data limit</a:t>
            </a:r>
          </a:p>
        </p:txBody>
      </p:sp>
      <p:sp>
        <p:nvSpPr>
          <p:cNvPr id="20" name="Rounded Rectangular Callout 5"/>
          <p:cNvSpPr/>
          <p:nvPr/>
        </p:nvSpPr>
        <p:spPr>
          <a:xfrm>
            <a:off x="5708254" y="4889176"/>
            <a:ext cx="1676400" cy="533400"/>
          </a:xfrm>
          <a:prstGeom prst="wedgeRoundRectCallout">
            <a:avLst>
              <a:gd name="adj1" fmla="val 8000"/>
              <a:gd name="adj2" fmla="val -18296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b="1" dirty="0">
                <a:latin typeface="Calibri" panose="020F0502020204030204" pitchFamily="34" charset="0"/>
              </a:rPr>
              <a:t>Total Cost of </a:t>
            </a:r>
            <a:r>
              <a:rPr lang="en-US" sz="1600" b="1" dirty="0" err="1">
                <a:latin typeface="Calibri" panose="020F0502020204030204" pitchFamily="34" charset="0"/>
              </a:rPr>
              <a:t>att</a:t>
            </a:r>
            <a:endParaRPr lang="en-US" sz="1600" b="1" dirty="0">
              <a:latin typeface="Calibri" panose="020F0502020204030204" pitchFamily="34" charset="0"/>
            </a:endParaRPr>
          </a:p>
        </p:txBody>
      </p:sp>
      <p:grpSp>
        <p:nvGrpSpPr>
          <p:cNvPr id="21" name="组合 20"/>
          <p:cNvGrpSpPr/>
          <p:nvPr/>
        </p:nvGrpSpPr>
        <p:grpSpPr>
          <a:xfrm>
            <a:off x="2365200" y="1371131"/>
            <a:ext cx="4340355" cy="4755011"/>
            <a:chOff x="2377166" y="1416800"/>
            <a:chExt cx="4340355" cy="4755011"/>
          </a:xfrm>
        </p:grpSpPr>
        <p:pic>
          <p:nvPicPr>
            <p:cNvPr id="22" name="Picture 5" descr="Picture1.jpg"/>
            <p:cNvPicPr>
              <a:picLocks noChangeAspect="1"/>
            </p:cNvPicPr>
            <p:nvPr/>
          </p:nvPicPr>
          <p:blipFill>
            <a:blip r:embed="rId7" cstate="print">
              <a:extLst>
                <a:ext uri="{28A0092B-C50C-407E-A947-70E740481C1C}">
                  <a14:useLocalDpi xmlns:a14="http://schemas.microsoft.com/office/drawing/2010/main" xmlns="" val="0"/>
                </a:ext>
              </a:extLst>
            </a:blip>
            <a:srcRect t="2940" b="2940"/>
            <a:stretch>
              <a:fillRect/>
            </a:stretch>
          </p:blipFill>
          <p:spPr bwMode="auto">
            <a:xfrm>
              <a:off x="2377166" y="2370907"/>
              <a:ext cx="4340355" cy="38009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 name="TextBox 6"/>
            <p:cNvSpPr txBox="1">
              <a:spLocks noChangeArrowheads="1"/>
            </p:cNvSpPr>
            <p:nvPr/>
          </p:nvSpPr>
          <p:spPr bwMode="auto">
            <a:xfrm>
              <a:off x="2695272" y="1416800"/>
              <a:ext cx="3677254" cy="954107"/>
            </a:xfrm>
            <a:prstGeom prst="rect">
              <a:avLst/>
            </a:prstGeom>
            <a:solidFill>
              <a:schemeClr val="bg1"/>
            </a:solidFill>
            <a:ln>
              <a:noFill/>
            </a:ln>
            <a:extLst/>
          </p:spPr>
          <p:txBody>
            <a:bodyPr wrap="square">
              <a:spAutoFit/>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algn="ctr" eaLnBrk="1" hangingPunct="1"/>
              <a:r>
                <a:rPr lang="en-US" altLang="zh-CN" sz="3200" b="1" dirty="0" smtClean="0">
                  <a:solidFill>
                    <a:srgbClr val="FF0000"/>
                  </a:solidFill>
                </a:rPr>
                <a:t>Simulation set up: </a:t>
              </a:r>
            </a:p>
            <a:p>
              <a:pPr algn="ctr" eaLnBrk="1" hangingPunct="1"/>
              <a:r>
                <a:rPr lang="en-US" altLang="zh-CN" sz="2400" b="1" dirty="0" smtClean="0">
                  <a:solidFill>
                    <a:srgbClr val="FF0000"/>
                  </a:solidFill>
                </a:rPr>
                <a:t>IEEE </a:t>
              </a:r>
              <a:r>
                <a:rPr lang="en-US" altLang="zh-CN" sz="2400" b="1" dirty="0">
                  <a:solidFill>
                    <a:srgbClr val="FF0000"/>
                  </a:solidFill>
                </a:rPr>
                <a:t>30-bus Test System</a:t>
              </a:r>
            </a:p>
          </p:txBody>
        </p:sp>
      </p:grpSp>
    </p:spTree>
    <p:custDataLst>
      <p:tags r:id="rId1"/>
    </p:custDataLst>
    <p:extLst>
      <p:ext uri="{BB962C8B-B14F-4D97-AF65-F5344CB8AC3E}">
        <p14:creationId xmlns:p14="http://schemas.microsoft.com/office/powerpoint/2010/main" xmlns="" val="132372057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linds(horizontal)">
                                      <p:cBhvr>
                                        <p:cTn id="27" dur="500"/>
                                        <p:tgtEl>
                                          <p:spTgt spid="1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linds(horizont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linds(horizontal)">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linds(horizontal)">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blinds(horizontal)">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blinds(horizontal)">
                                      <p:cBhvr>
                                        <p:cTn id="52" dur="5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6" grpId="0" animBg="1"/>
      <p:bldP spid="18" grpId="0" animBg="1"/>
      <p:bldP spid="19" grpId="0" animBg="1"/>
      <p:bldP spid="20"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7"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3458" t="2215" r="2018" b="1396"/>
          <a:stretch/>
        </p:blipFill>
        <p:spPr bwMode="auto">
          <a:xfrm>
            <a:off x="313348" y="1708469"/>
            <a:ext cx="4140000" cy="33145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2948" name="TextBox 6"/>
          <p:cNvSpPr txBox="1">
            <a:spLocks noChangeArrowheads="1"/>
          </p:cNvSpPr>
          <p:nvPr/>
        </p:nvSpPr>
        <p:spPr bwMode="auto">
          <a:xfrm>
            <a:off x="438608" y="5149840"/>
            <a:ext cx="4095291" cy="11079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eaLnBrk="1" hangingPunct="1">
              <a:spcBef>
                <a:spcPts val="600"/>
              </a:spcBef>
              <a:buFont typeface="Arial" charset="0"/>
              <a:buChar char="•"/>
            </a:pPr>
            <a:r>
              <a:rPr lang="en-US" altLang="zh-CN" sz="2200" dirty="0">
                <a:latin typeface="Calibri" panose="020F0502020204030204" pitchFamily="34" charset="0"/>
              </a:rPr>
              <a:t>  Line 29 is congested so it is a good candidate for decreasing or increasing  congestion level.</a:t>
            </a:r>
          </a:p>
        </p:txBody>
      </p:sp>
      <p:sp>
        <p:nvSpPr>
          <p:cNvPr id="5" name="标题 1"/>
          <p:cNvSpPr txBox="1">
            <a:spLocks/>
          </p:cNvSpPr>
          <p:nvPr/>
        </p:nvSpPr>
        <p:spPr bwMode="auto">
          <a:xfrm>
            <a:off x="381000" y="333375"/>
            <a:ext cx="8305800" cy="581025"/>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ctr" rtl="0" eaLnBrk="0" fontAlgn="base" hangingPunct="0">
              <a:lnSpc>
                <a:spcPct val="85000"/>
              </a:lnSpc>
              <a:spcBef>
                <a:spcPct val="0"/>
              </a:spcBef>
              <a:spcAft>
                <a:spcPct val="0"/>
              </a:spcAft>
              <a:defRPr sz="3200" b="1" i="1">
                <a:solidFill>
                  <a:srgbClr val="0070C0"/>
                </a:solidFill>
                <a:effectLst>
                  <a:outerShdw blurRad="38100" dist="38100" dir="2700000" algn="tl">
                    <a:srgbClr val="C0C0C0"/>
                  </a:outerShdw>
                </a:effectLst>
                <a:latin typeface="Cambria" panose="02040503050406030204" pitchFamily="18" charset="0"/>
                <a:ea typeface="ＭＳ Ｐゴシック" charset="0"/>
                <a:cs typeface="Cambria" panose="02040503050406030204" pitchFamily="18" charset="0"/>
              </a:defRPr>
            </a:lvl1pPr>
            <a:lvl2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2pPr>
            <a:lvl3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3pPr>
            <a:lvl4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4pPr>
            <a:lvl5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5pPr>
            <a:lvl6pPr marL="4572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6pPr>
            <a:lvl7pPr marL="9144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7pPr>
            <a:lvl8pPr marL="13716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8pPr>
            <a:lvl9pPr marL="18288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9pPr>
          </a:lstStyle>
          <a:p>
            <a:pPr eaLnBrk="1" hangingPunct="1"/>
            <a:r>
              <a:rPr lang="en-US" altLang="ko-KR" dirty="0" smtClean="0">
                <a:effectLst>
                  <a:outerShdw blurRad="38100" dist="38100" dir="2700000" algn="tl">
                    <a:srgbClr val="DDDDDD"/>
                  </a:outerShdw>
                </a:effectLst>
                <a:ea typeface="宋体" charset="0"/>
                <a:cs typeface="宋体" charset="0"/>
              </a:rPr>
              <a:t>Simulation Results</a:t>
            </a:r>
            <a:endParaRPr lang="zh-CN" altLang="en-US" kern="0" dirty="0" smtClean="0"/>
          </a:p>
        </p:txBody>
      </p:sp>
      <p:sp>
        <p:nvSpPr>
          <p:cNvPr id="2" name="灯片编号占位符 1"/>
          <p:cNvSpPr>
            <a:spLocks noGrp="1"/>
          </p:cNvSpPr>
          <p:nvPr>
            <p:ph type="sldNum" sz="quarter" idx="11"/>
          </p:nvPr>
        </p:nvSpPr>
        <p:spPr/>
        <p:txBody>
          <a:bodyPr/>
          <a:lstStyle/>
          <a:p>
            <a:pPr>
              <a:defRPr/>
            </a:pPr>
            <a:r>
              <a:rPr lang="en-US" smtClean="0">
                <a:solidFill>
                  <a:srgbClr val="000000"/>
                </a:solidFill>
              </a:rPr>
              <a:t>[</a:t>
            </a:r>
            <a:fld id="{C3739F60-DF12-4B84-8C32-14D57A54C7B5}" type="slidenum">
              <a:rPr lang="en-US" smtClean="0">
                <a:solidFill>
                  <a:srgbClr val="000000"/>
                </a:solidFill>
              </a:rPr>
              <a:pPr>
                <a:defRPr/>
              </a:pPr>
              <a:t>82</a:t>
            </a:fld>
            <a:r>
              <a:rPr lang="en-US" smtClean="0">
                <a:solidFill>
                  <a:srgbClr val="000000"/>
                </a:solidFill>
              </a:rPr>
              <a:t>]</a:t>
            </a:r>
            <a:endParaRPr lang="en-US">
              <a:solidFill>
                <a:srgbClr val="000000"/>
              </a:solidFill>
            </a:endParaRPr>
          </a:p>
        </p:txBody>
      </p:sp>
      <p:pic>
        <p:nvPicPr>
          <p:cNvPr id="6" name="Picture 2"/>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4361" t="2739" r="1693" b="1711"/>
          <a:stretch/>
        </p:blipFill>
        <p:spPr bwMode="auto">
          <a:xfrm>
            <a:off x="4658400" y="1584841"/>
            <a:ext cx="4140000" cy="3564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矩形 2"/>
          <p:cNvSpPr/>
          <p:nvPr/>
        </p:nvSpPr>
        <p:spPr>
          <a:xfrm>
            <a:off x="4658400" y="5149840"/>
            <a:ext cx="4140000" cy="1446550"/>
          </a:xfrm>
          <a:prstGeom prst="rect">
            <a:avLst/>
          </a:prstGeom>
        </p:spPr>
        <p:txBody>
          <a:bodyPr wrap="square">
            <a:spAutoFit/>
          </a:bodyPr>
          <a:lstStyle/>
          <a:p>
            <a:pPr>
              <a:spcBef>
                <a:spcPts val="600"/>
              </a:spcBef>
              <a:buFont typeface="Arial" charset="0"/>
              <a:buChar char="•"/>
            </a:pPr>
            <a:r>
              <a:rPr lang="en-US" altLang="zh-CN" sz="2200" dirty="0"/>
              <a:t> </a:t>
            </a:r>
            <a:r>
              <a:rPr lang="en-US" altLang="zh-CN" sz="2200" dirty="0">
                <a:latin typeface="Calibri" panose="020F0502020204030204" pitchFamily="34" charset="0"/>
              </a:rPr>
              <a:t>Decreasing congestion in this case, releases all congestion, so the price </a:t>
            </a:r>
            <a:r>
              <a:rPr lang="en-US" altLang="zh-CN" sz="2200" dirty="0" smtClean="0">
                <a:latin typeface="Calibri" panose="020F0502020204030204" pitchFamily="34" charset="0"/>
              </a:rPr>
              <a:t>will </a:t>
            </a:r>
            <a:r>
              <a:rPr lang="en-US" altLang="zh-CN" sz="2200" dirty="0">
                <a:latin typeface="Calibri" panose="020F0502020204030204" pitchFamily="34" charset="0"/>
              </a:rPr>
              <a:t>be the same in </a:t>
            </a:r>
            <a:r>
              <a:rPr lang="en-US" altLang="zh-CN" sz="2200" dirty="0" smtClean="0">
                <a:latin typeface="Calibri" panose="020F0502020204030204" pitchFamily="34" charset="0"/>
              </a:rPr>
              <a:t>network.</a:t>
            </a:r>
            <a:endParaRPr lang="zh-CN" altLang="en-US" sz="2200" dirty="0">
              <a:latin typeface="Calibri" panose="020F0502020204030204" pitchFamily="34" charset="0"/>
            </a:endParaRPr>
          </a:p>
        </p:txBody>
      </p:sp>
      <p:sp>
        <p:nvSpPr>
          <p:cNvPr id="4" name="矩形 3"/>
          <p:cNvSpPr/>
          <p:nvPr/>
        </p:nvSpPr>
        <p:spPr>
          <a:xfrm>
            <a:off x="470992" y="1180525"/>
            <a:ext cx="4062907" cy="523220"/>
          </a:xfrm>
          <a:prstGeom prst="rect">
            <a:avLst/>
          </a:prstGeom>
        </p:spPr>
        <p:txBody>
          <a:bodyPr wrap="none">
            <a:spAutoFit/>
          </a:bodyPr>
          <a:lstStyle/>
          <a:p>
            <a:pPr marL="457200" indent="-457200">
              <a:buFont typeface="Wingdings" panose="05000000000000000000" pitchFamily="2" charset="2"/>
              <a:buChar char="l"/>
            </a:pPr>
            <a:r>
              <a:rPr lang="en-US" altLang="zh-CN" sz="2800" b="1" dirty="0" smtClean="0">
                <a:solidFill>
                  <a:schemeClr val="accent6">
                    <a:lumMod val="75000"/>
                  </a:schemeClr>
                </a:solidFill>
                <a:latin typeface="Cambria" panose="02040503050406030204" pitchFamily="18" charset="0"/>
                <a:ea typeface="MS PGothic" charset="0"/>
              </a:rPr>
              <a:t>Illustration </a:t>
            </a:r>
            <a:r>
              <a:rPr lang="en-US" altLang="zh-CN" sz="2800" b="1" dirty="0">
                <a:solidFill>
                  <a:schemeClr val="accent6">
                    <a:lumMod val="75000"/>
                  </a:schemeClr>
                </a:solidFill>
                <a:latin typeface="Cambria" panose="02040503050406030204" pitchFamily="18" charset="0"/>
                <a:ea typeface="MS PGothic" charset="0"/>
              </a:rPr>
              <a:t>of Attack</a:t>
            </a:r>
            <a:endParaRPr lang="zh-CN" altLang="en-US" sz="2800" b="1" kern="0" dirty="0">
              <a:solidFill>
                <a:schemeClr val="accent6">
                  <a:lumMod val="75000"/>
                </a:schemeClr>
              </a:solidFill>
              <a:latin typeface="Cambria" panose="02040503050406030204" pitchFamily="18" charset="0"/>
            </a:endParaRPr>
          </a:p>
        </p:txBody>
      </p:sp>
      <p:sp>
        <p:nvSpPr>
          <p:cNvPr id="7" name="矩形 6"/>
          <p:cNvSpPr/>
          <p:nvPr/>
        </p:nvSpPr>
        <p:spPr>
          <a:xfrm>
            <a:off x="4853880" y="1185249"/>
            <a:ext cx="3749040" cy="523220"/>
          </a:xfrm>
          <a:prstGeom prst="rect">
            <a:avLst/>
          </a:prstGeom>
        </p:spPr>
        <p:txBody>
          <a:bodyPr wrap="none">
            <a:spAutoFit/>
          </a:bodyPr>
          <a:lstStyle/>
          <a:p>
            <a:pPr marL="457200" indent="-457200">
              <a:buFont typeface="Wingdings" panose="05000000000000000000" pitchFamily="2" charset="2"/>
              <a:buChar char="l"/>
            </a:pPr>
            <a:r>
              <a:rPr lang="en-US" altLang="zh-CN" sz="2800" b="1" dirty="0">
                <a:solidFill>
                  <a:schemeClr val="accent6">
                    <a:lumMod val="75000"/>
                  </a:schemeClr>
                </a:solidFill>
                <a:latin typeface="Cambria" panose="02040503050406030204" pitchFamily="18" charset="0"/>
                <a:ea typeface="MS PGothic" charset="0"/>
              </a:rPr>
              <a:t>LMP Price Changes</a:t>
            </a:r>
            <a:endParaRPr lang="zh-CN" altLang="en-US" sz="2800" b="1" kern="0" dirty="0">
              <a:solidFill>
                <a:schemeClr val="accent6">
                  <a:lumMod val="75000"/>
                </a:schemeClr>
              </a:solidFill>
              <a:latin typeface="Cambria" panose="02040503050406030204" pitchFamily="18" charset="0"/>
            </a:endParaRPr>
          </a:p>
        </p:txBody>
      </p:sp>
    </p:spTree>
    <p:extLst>
      <p:ext uri="{BB962C8B-B14F-4D97-AF65-F5344CB8AC3E}">
        <p14:creationId xmlns:p14="http://schemas.microsoft.com/office/powerpoint/2010/main" xmlns="" val="775593848"/>
      </p:ext>
    </p:extLst>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a:spLocks/>
          </p:cNvSpPr>
          <p:nvPr/>
        </p:nvSpPr>
        <p:spPr bwMode="auto">
          <a:xfrm>
            <a:off x="381000" y="333375"/>
            <a:ext cx="8305800" cy="581025"/>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ctr" rtl="0" eaLnBrk="0" fontAlgn="base" hangingPunct="0">
              <a:lnSpc>
                <a:spcPct val="85000"/>
              </a:lnSpc>
              <a:spcBef>
                <a:spcPct val="0"/>
              </a:spcBef>
              <a:spcAft>
                <a:spcPct val="0"/>
              </a:spcAft>
              <a:defRPr sz="3200" b="1" i="1">
                <a:solidFill>
                  <a:srgbClr val="0070C0"/>
                </a:solidFill>
                <a:effectLst>
                  <a:outerShdw blurRad="38100" dist="38100" dir="2700000" algn="tl">
                    <a:srgbClr val="C0C0C0"/>
                  </a:outerShdw>
                </a:effectLst>
                <a:latin typeface="Cambria" panose="02040503050406030204" pitchFamily="18" charset="0"/>
                <a:ea typeface="ＭＳ Ｐゴシック" charset="0"/>
                <a:cs typeface="Cambria" panose="02040503050406030204" pitchFamily="18" charset="0"/>
              </a:defRPr>
            </a:lvl1pPr>
            <a:lvl2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2pPr>
            <a:lvl3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3pPr>
            <a:lvl4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4pPr>
            <a:lvl5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5pPr>
            <a:lvl6pPr marL="4572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6pPr>
            <a:lvl7pPr marL="9144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7pPr>
            <a:lvl8pPr marL="13716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8pPr>
            <a:lvl9pPr marL="18288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9pPr>
          </a:lstStyle>
          <a:p>
            <a:pPr eaLnBrk="1" hangingPunct="1"/>
            <a:r>
              <a:rPr lang="en-US" altLang="zh-CN" dirty="0">
                <a:effectLst>
                  <a:outerShdw blurRad="38100" dist="38100" dir="2700000" algn="tl">
                    <a:srgbClr val="DDDDDD"/>
                  </a:outerShdw>
                </a:effectLst>
                <a:ea typeface="宋体" charset="0"/>
                <a:cs typeface="宋体" charset="0"/>
              </a:rPr>
              <a:t>Overview</a:t>
            </a:r>
            <a:endParaRPr lang="zh-CN" altLang="en-US" kern="0" dirty="0" smtClean="0"/>
          </a:p>
        </p:txBody>
      </p:sp>
      <p:sp>
        <p:nvSpPr>
          <p:cNvPr id="67586" name="内容占位符 2"/>
          <p:cNvSpPr>
            <a:spLocks noGrp="1"/>
          </p:cNvSpPr>
          <p:nvPr>
            <p:ph idx="4294967295"/>
          </p:nvPr>
        </p:nvSpPr>
        <p:spPr>
          <a:xfrm>
            <a:off x="336550" y="1260000"/>
            <a:ext cx="8350250" cy="5181600"/>
          </a:xfrm>
        </p:spPr>
        <p:txBody>
          <a:bodyPr/>
          <a:lstStyle/>
          <a:p>
            <a:r>
              <a:rPr lang="en-US" altLang="zh-CN" b="1" dirty="0">
                <a:solidFill>
                  <a:schemeClr val="tx2"/>
                </a:solidFill>
                <a:latin typeface="Cambria" panose="02040503050406030204" pitchFamily="18" charset="0"/>
                <a:ea typeface="宋体" charset="0"/>
                <a:cs typeface="宋体" charset="0"/>
              </a:rPr>
              <a:t>Power System State Estimation Model</a:t>
            </a:r>
          </a:p>
          <a:p>
            <a:pPr lvl="1"/>
            <a:r>
              <a:rPr lang="en-US" altLang="zh-CN" sz="2400" b="1" dirty="0">
                <a:solidFill>
                  <a:schemeClr val="tx2"/>
                </a:solidFill>
                <a:latin typeface="Cambria" panose="02040503050406030204" pitchFamily="18" charset="0"/>
                <a:ea typeface="宋体" charset="0"/>
                <a:cs typeface="宋体" charset="0"/>
              </a:rPr>
              <a:t>Bad Data Injection</a:t>
            </a:r>
          </a:p>
          <a:p>
            <a:r>
              <a:rPr lang="en-US" altLang="zh-CN" b="1" dirty="0">
                <a:solidFill>
                  <a:schemeClr val="tx2"/>
                </a:solidFill>
                <a:latin typeface="Cambria" panose="02040503050406030204" pitchFamily="18" charset="0"/>
                <a:ea typeface="宋体" charset="0"/>
                <a:cs typeface="宋体" charset="0"/>
              </a:rPr>
              <a:t>Defender Mechanism </a:t>
            </a:r>
          </a:p>
          <a:p>
            <a:pPr lvl="1"/>
            <a:r>
              <a:rPr lang="en-US" altLang="zh-CN" sz="2400" b="1" dirty="0">
                <a:solidFill>
                  <a:schemeClr val="tx2"/>
                </a:solidFill>
                <a:latin typeface="Cambria" panose="02040503050406030204" pitchFamily="18" charset="0"/>
                <a:ea typeface="宋体" charset="0"/>
                <a:cs typeface="宋体" charset="0"/>
              </a:rPr>
              <a:t>Quickest Detection</a:t>
            </a:r>
          </a:p>
          <a:p>
            <a:r>
              <a:rPr lang="en-US" altLang="zh-CN" b="1" dirty="0">
                <a:solidFill>
                  <a:schemeClr val="tx2"/>
                </a:solidFill>
                <a:latin typeface="Cambria" panose="02040503050406030204" pitchFamily="18" charset="0"/>
                <a:ea typeface="宋体" charset="0"/>
                <a:cs typeface="宋体" charset="0"/>
              </a:rPr>
              <a:t>Attacker Learning Scheme</a:t>
            </a:r>
          </a:p>
          <a:p>
            <a:pPr lvl="1"/>
            <a:r>
              <a:rPr lang="en-US" altLang="zh-CN" sz="2400" b="1" dirty="0">
                <a:solidFill>
                  <a:schemeClr val="tx2"/>
                </a:solidFill>
                <a:latin typeface="Cambria" panose="02040503050406030204" pitchFamily="18" charset="0"/>
                <a:ea typeface="宋体" charset="0"/>
                <a:cs typeface="宋体" charset="0"/>
              </a:rPr>
              <a:t>Independent Component Analysis</a:t>
            </a:r>
          </a:p>
          <a:p>
            <a:r>
              <a:rPr lang="en-US" altLang="zh-CN" b="1" dirty="0">
                <a:solidFill>
                  <a:schemeClr val="tx2"/>
                </a:solidFill>
                <a:latin typeface="Cambria" panose="02040503050406030204" pitchFamily="18" charset="0"/>
                <a:ea typeface="宋体" charset="0"/>
                <a:cs typeface="宋体" charset="0"/>
              </a:rPr>
              <a:t>Electrical Market</a:t>
            </a:r>
          </a:p>
          <a:p>
            <a:r>
              <a:rPr lang="en-US" altLang="zh-CN" b="1" dirty="0">
                <a:solidFill>
                  <a:srgbClr val="FF0000"/>
                </a:solidFill>
                <a:latin typeface="Cambria" panose="02040503050406030204" pitchFamily="18" charset="0"/>
                <a:ea typeface="宋体" charset="0"/>
                <a:cs typeface="宋体" charset="0"/>
              </a:rPr>
              <a:t>Game Theory Approach</a:t>
            </a:r>
          </a:p>
        </p:txBody>
      </p:sp>
      <p:sp>
        <p:nvSpPr>
          <p:cNvPr id="2" name="灯片编号占位符 1"/>
          <p:cNvSpPr>
            <a:spLocks noGrp="1"/>
          </p:cNvSpPr>
          <p:nvPr>
            <p:ph type="sldNum" sz="quarter" idx="11"/>
          </p:nvPr>
        </p:nvSpPr>
        <p:spPr/>
        <p:txBody>
          <a:bodyPr/>
          <a:lstStyle/>
          <a:p>
            <a:pPr>
              <a:defRPr/>
            </a:pPr>
            <a:r>
              <a:rPr lang="en-US" smtClean="0">
                <a:solidFill>
                  <a:srgbClr val="000000"/>
                </a:solidFill>
              </a:rPr>
              <a:t>[</a:t>
            </a:r>
            <a:fld id="{76C16D65-260D-406F-A2BF-AB769FEB7B8A}" type="slidenum">
              <a:rPr lang="en-US" smtClean="0">
                <a:solidFill>
                  <a:srgbClr val="000000"/>
                </a:solidFill>
              </a:rPr>
              <a:pPr>
                <a:defRPr/>
              </a:pPr>
              <a:t>83</a:t>
            </a:fld>
            <a:r>
              <a:rPr lang="en-US" smtClean="0">
                <a:solidFill>
                  <a:srgbClr val="000000"/>
                </a:solidFill>
              </a:rPr>
              <a:t>]</a:t>
            </a:r>
            <a:endParaRPr lang="en-US" dirty="0">
              <a:solidFill>
                <a:srgbClr val="000000"/>
              </a:solidFill>
            </a:endParaRPr>
          </a:p>
        </p:txBody>
      </p:sp>
    </p:spTree>
    <p:extLst>
      <p:ext uri="{BB962C8B-B14F-4D97-AF65-F5344CB8AC3E}">
        <p14:creationId xmlns:p14="http://schemas.microsoft.com/office/powerpoint/2010/main" xmlns="" val="3429876278"/>
      </p:ext>
    </p:extLst>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defRPr/>
            </a:pPr>
            <a:r>
              <a:rPr lang="en-US" altLang="zh-CN" sz="3200" dirty="0" smtClean="0">
                <a:ea typeface="宋体" pitchFamily="2" charset="-122"/>
              </a:rPr>
              <a:t>History of Game Theory</a:t>
            </a:r>
            <a:endParaRPr lang="zh-CN" altLang="en-US" sz="3200" dirty="0" smtClean="0">
              <a:ea typeface="宋体" pitchFamily="2" charset="-122"/>
            </a:endParaRPr>
          </a:p>
        </p:txBody>
      </p:sp>
      <p:sp>
        <p:nvSpPr>
          <p:cNvPr id="45059" name="内容占位符 2"/>
          <p:cNvSpPr>
            <a:spLocks noGrp="1"/>
          </p:cNvSpPr>
          <p:nvPr>
            <p:ph idx="1"/>
          </p:nvPr>
        </p:nvSpPr>
        <p:spPr>
          <a:xfrm>
            <a:off x="338400" y="990600"/>
            <a:ext cx="8348400" cy="5181600"/>
          </a:xfrm>
        </p:spPr>
        <p:txBody>
          <a:bodyPr/>
          <a:lstStyle/>
          <a:p>
            <a:pPr algn="just">
              <a:lnSpc>
                <a:spcPct val="80000"/>
              </a:lnSpc>
            </a:pPr>
            <a:r>
              <a:rPr lang="en-US" altLang="ko-KR" sz="1800" b="1" dirty="0" smtClean="0">
                <a:ea typeface="Gulim" pitchFamily="34" charset="-127"/>
                <a:cs typeface="Times New Roman" pitchFamily="18" charset="0"/>
              </a:rPr>
              <a:t>John von </a:t>
            </a:r>
            <a:r>
              <a:rPr lang="en-US" altLang="ko-KR" sz="1800" b="1" dirty="0" err="1" smtClean="0">
                <a:ea typeface="Gulim" pitchFamily="34" charset="-127"/>
                <a:cs typeface="Times New Roman" pitchFamily="18" charset="0"/>
              </a:rPr>
              <a:t>Neuman</a:t>
            </a:r>
            <a:r>
              <a:rPr lang="en-US" altLang="ko-KR" sz="1800" dirty="0" smtClean="0">
                <a:ea typeface="Gulim" pitchFamily="34" charset="-127"/>
                <a:cs typeface="Times New Roman" pitchFamily="18" charset="0"/>
              </a:rPr>
              <a:t> (1903-1957) co-authored, Theory of Games and Economic Behavior, with Oskar Morgenstern in 1940s, establishing game theory as a field.</a:t>
            </a:r>
          </a:p>
          <a:p>
            <a:pPr algn="just">
              <a:lnSpc>
                <a:spcPct val="80000"/>
              </a:lnSpc>
            </a:pPr>
            <a:r>
              <a:rPr lang="en-US" altLang="ko-KR" sz="1800" b="1" dirty="0" smtClean="0">
                <a:ea typeface="Gulim" pitchFamily="34" charset="-127"/>
                <a:cs typeface="Times New Roman" pitchFamily="18" charset="0"/>
              </a:rPr>
              <a:t>John Nash</a:t>
            </a:r>
            <a:r>
              <a:rPr lang="en-US" altLang="ko-KR" sz="1800" dirty="0" smtClean="0">
                <a:ea typeface="Gulim" pitchFamily="34" charset="-127"/>
                <a:cs typeface="Times New Roman" pitchFamily="18" charset="0"/>
              </a:rPr>
              <a:t> (1928 - ) developed a key concept of game theory (Nash equilibrium) which initiated many subsequent results and studies.</a:t>
            </a:r>
          </a:p>
          <a:p>
            <a:pPr algn="just">
              <a:lnSpc>
                <a:spcPct val="80000"/>
              </a:lnSpc>
            </a:pPr>
            <a:r>
              <a:rPr lang="en-US" altLang="ko-KR" sz="1800" dirty="0" smtClean="0">
                <a:ea typeface="Gulim" pitchFamily="34" charset="-127"/>
                <a:cs typeface="Times New Roman" pitchFamily="18" charset="0"/>
              </a:rPr>
              <a:t>Since 1970s, game-theoretic methods have come to dominate microeconomic theory and other fields. </a:t>
            </a:r>
          </a:p>
          <a:p>
            <a:pPr algn="just">
              <a:lnSpc>
                <a:spcPct val="80000"/>
              </a:lnSpc>
            </a:pPr>
            <a:r>
              <a:rPr lang="en-US" altLang="ko-KR" sz="1800" dirty="0" smtClean="0">
                <a:ea typeface="Gulim" pitchFamily="34" charset="-127"/>
                <a:cs typeface="Times New Roman" pitchFamily="18" charset="0"/>
              </a:rPr>
              <a:t>Nobel Prizes</a:t>
            </a:r>
          </a:p>
          <a:p>
            <a:pPr lvl="1" algn="just">
              <a:lnSpc>
                <a:spcPct val="80000"/>
              </a:lnSpc>
            </a:pPr>
            <a:r>
              <a:rPr lang="en-US" altLang="ko-KR" sz="1800" dirty="0" smtClean="0">
                <a:latin typeface="Calibri" panose="020F0502020204030204" pitchFamily="34" charset="0"/>
                <a:ea typeface="Gulim" pitchFamily="34" charset="-127"/>
                <a:cs typeface="Times New Roman" pitchFamily="18" charset="0"/>
              </a:rPr>
              <a:t>Nobel prize in Economic Sciences 1994 awarded to </a:t>
            </a:r>
            <a:r>
              <a:rPr lang="en-US" altLang="ko-KR" sz="1800" b="1" dirty="0" smtClean="0">
                <a:latin typeface="Calibri" panose="020F0502020204030204" pitchFamily="34" charset="0"/>
                <a:ea typeface="Gulim" pitchFamily="34" charset="-127"/>
                <a:cs typeface="Times New Roman" pitchFamily="18" charset="0"/>
              </a:rPr>
              <a:t>Nash</a:t>
            </a:r>
            <a:r>
              <a:rPr lang="en-US" altLang="ko-KR" sz="1800" dirty="0" smtClean="0">
                <a:latin typeface="Calibri" panose="020F0502020204030204" pitchFamily="34" charset="0"/>
                <a:ea typeface="Gulim" pitchFamily="34" charset="-127"/>
                <a:cs typeface="Times New Roman" pitchFamily="18" charset="0"/>
              </a:rPr>
              <a:t>, </a:t>
            </a:r>
            <a:r>
              <a:rPr lang="en-US" altLang="ko-KR" sz="1800" b="1" dirty="0" err="1" smtClean="0">
                <a:latin typeface="Calibri" panose="020F0502020204030204" pitchFamily="34" charset="0"/>
                <a:ea typeface="Gulim" pitchFamily="34" charset="-127"/>
                <a:cs typeface="Times New Roman" pitchFamily="18" charset="0"/>
              </a:rPr>
              <a:t>Harsanyi</a:t>
            </a:r>
            <a:r>
              <a:rPr lang="en-US" altLang="ko-KR" sz="1800" dirty="0" smtClean="0">
                <a:latin typeface="Calibri" panose="020F0502020204030204" pitchFamily="34" charset="0"/>
                <a:ea typeface="Gulim" pitchFamily="34" charset="-127"/>
                <a:cs typeface="Times New Roman" pitchFamily="18" charset="0"/>
              </a:rPr>
              <a:t> (Bayesian games) and </a:t>
            </a:r>
            <a:r>
              <a:rPr lang="en-US" altLang="ko-KR" sz="1800" b="1" dirty="0" err="1" smtClean="0">
                <a:latin typeface="Calibri" panose="020F0502020204030204" pitchFamily="34" charset="0"/>
                <a:ea typeface="Gulim" pitchFamily="34" charset="-127"/>
                <a:cs typeface="Times New Roman" pitchFamily="18" charset="0"/>
              </a:rPr>
              <a:t>Selten</a:t>
            </a:r>
            <a:r>
              <a:rPr lang="en-US" altLang="ko-KR" sz="1800" dirty="0" smtClean="0">
                <a:latin typeface="Calibri" panose="020F0502020204030204" pitchFamily="34" charset="0"/>
                <a:ea typeface="Gulim" pitchFamily="34" charset="-127"/>
                <a:cs typeface="Times New Roman" pitchFamily="18" charset="0"/>
              </a:rPr>
              <a:t> (</a:t>
            </a:r>
            <a:r>
              <a:rPr lang="en-US" altLang="ko-KR" sz="1800" dirty="0" err="1" smtClean="0">
                <a:latin typeface="Calibri" panose="020F0502020204030204" pitchFamily="34" charset="0"/>
                <a:ea typeface="Gulim" pitchFamily="34" charset="-127"/>
                <a:cs typeface="Times New Roman" pitchFamily="18" charset="0"/>
              </a:rPr>
              <a:t>subgame</a:t>
            </a:r>
            <a:r>
              <a:rPr lang="en-US" altLang="ko-KR" sz="1800" dirty="0" smtClean="0">
                <a:latin typeface="Calibri" panose="020F0502020204030204" pitchFamily="34" charset="0"/>
                <a:ea typeface="Gulim" pitchFamily="34" charset="-127"/>
                <a:cs typeface="Times New Roman" pitchFamily="18" charset="0"/>
              </a:rPr>
              <a:t> perfect equilibrium).</a:t>
            </a:r>
          </a:p>
          <a:p>
            <a:pPr lvl="1" algn="just">
              <a:lnSpc>
                <a:spcPct val="80000"/>
              </a:lnSpc>
            </a:pPr>
            <a:r>
              <a:rPr lang="en-US" altLang="ko-KR" sz="1800" dirty="0" smtClean="0">
                <a:latin typeface="Calibri" panose="020F0502020204030204" pitchFamily="34" charset="0"/>
                <a:ea typeface="Gulim" pitchFamily="34" charset="-127"/>
                <a:cs typeface="Times New Roman" pitchFamily="18" charset="0"/>
              </a:rPr>
              <a:t>2005, </a:t>
            </a:r>
            <a:r>
              <a:rPr lang="en-US" altLang="ko-KR" sz="1800" b="1" dirty="0" err="1" smtClean="0">
                <a:latin typeface="Calibri" panose="020F0502020204030204" pitchFamily="34" charset="0"/>
                <a:ea typeface="Gulim" pitchFamily="34" charset="-127"/>
                <a:cs typeface="Times New Roman" pitchFamily="18" charset="0"/>
              </a:rPr>
              <a:t>Auman</a:t>
            </a:r>
            <a:r>
              <a:rPr lang="en-US" altLang="ko-KR" sz="1800" dirty="0" smtClean="0">
                <a:latin typeface="Calibri" panose="020F0502020204030204" pitchFamily="34" charset="0"/>
                <a:ea typeface="Gulim" pitchFamily="34" charset="-127"/>
                <a:cs typeface="Times New Roman" pitchFamily="18" charset="0"/>
              </a:rPr>
              <a:t> and </a:t>
            </a:r>
            <a:r>
              <a:rPr lang="en-US" altLang="ko-KR" sz="1800" b="1" dirty="0" smtClean="0">
                <a:latin typeface="Calibri" panose="020F0502020204030204" pitchFamily="34" charset="0"/>
                <a:ea typeface="Gulim" pitchFamily="34" charset="-127"/>
                <a:cs typeface="Times New Roman" pitchFamily="18" charset="0"/>
              </a:rPr>
              <a:t>Schelling</a:t>
            </a:r>
            <a:r>
              <a:rPr lang="en-US" altLang="ko-KR" sz="1800" dirty="0" smtClean="0">
                <a:latin typeface="Calibri" panose="020F0502020204030204" pitchFamily="34" charset="0"/>
                <a:ea typeface="Gulim" pitchFamily="34" charset="-127"/>
                <a:cs typeface="Times New Roman" pitchFamily="18" charset="0"/>
              </a:rPr>
              <a:t> got the Nobel prize for having enhanced our understanding of cooperation and conflict through game theory.</a:t>
            </a:r>
          </a:p>
          <a:p>
            <a:pPr lvl="1" algn="just">
              <a:lnSpc>
                <a:spcPct val="80000"/>
              </a:lnSpc>
            </a:pPr>
            <a:r>
              <a:rPr lang="en-US" altLang="ko-KR" sz="1800" dirty="0" smtClean="0">
                <a:latin typeface="Calibri" panose="020F0502020204030204" pitchFamily="34" charset="0"/>
                <a:ea typeface="Gulim" pitchFamily="34" charset="-127"/>
                <a:cs typeface="Times New Roman" pitchFamily="18" charset="0"/>
              </a:rPr>
              <a:t>2007 </a:t>
            </a:r>
            <a:r>
              <a:rPr lang="en-US" altLang="ko-KR" sz="1800" b="1" dirty="0" smtClean="0">
                <a:latin typeface="Calibri" panose="020F0502020204030204" pitchFamily="34" charset="0"/>
                <a:ea typeface="Gulim" pitchFamily="34" charset="-127"/>
                <a:cs typeface="Times New Roman" pitchFamily="18" charset="0"/>
              </a:rPr>
              <a:t>Leonid </a:t>
            </a:r>
            <a:r>
              <a:rPr lang="en-US" altLang="ko-KR" sz="1800" b="1" dirty="0" err="1" smtClean="0">
                <a:latin typeface="Calibri" panose="020F0502020204030204" pitchFamily="34" charset="0"/>
                <a:ea typeface="Gulim" pitchFamily="34" charset="-127"/>
                <a:cs typeface="Times New Roman" pitchFamily="18" charset="0"/>
              </a:rPr>
              <a:t>Hurwicz</a:t>
            </a:r>
            <a:r>
              <a:rPr lang="en-US" altLang="ko-KR" sz="1800" b="1" dirty="0" smtClean="0">
                <a:latin typeface="Calibri" panose="020F0502020204030204" pitchFamily="34" charset="0"/>
                <a:ea typeface="Gulim" pitchFamily="34" charset="-127"/>
                <a:cs typeface="Times New Roman" pitchFamily="18" charset="0"/>
              </a:rPr>
              <a:t>, Eric </a:t>
            </a:r>
            <a:r>
              <a:rPr lang="en-US" altLang="ko-KR" sz="1800" b="1" dirty="0" err="1" smtClean="0">
                <a:latin typeface="Calibri" panose="020F0502020204030204" pitchFamily="34" charset="0"/>
                <a:ea typeface="Gulim" pitchFamily="34" charset="-127"/>
                <a:cs typeface="Times New Roman" pitchFamily="18" charset="0"/>
              </a:rPr>
              <a:t>Maskin</a:t>
            </a:r>
            <a:r>
              <a:rPr lang="en-US" altLang="ko-KR" sz="1800" b="1" dirty="0" smtClean="0">
                <a:latin typeface="Calibri" panose="020F0502020204030204" pitchFamily="34" charset="0"/>
                <a:ea typeface="Gulim" pitchFamily="34" charset="-127"/>
                <a:cs typeface="Times New Roman" pitchFamily="18" charset="0"/>
              </a:rPr>
              <a:t> and Roger Myerson</a:t>
            </a:r>
            <a:r>
              <a:rPr lang="en-US" altLang="ko-KR" sz="1800" dirty="0" smtClean="0">
                <a:latin typeface="Calibri" panose="020F0502020204030204" pitchFamily="34" charset="0"/>
                <a:ea typeface="Gulim" pitchFamily="34" charset="-127"/>
                <a:cs typeface="Times New Roman" pitchFamily="18" charset="0"/>
              </a:rPr>
              <a:t> won Nobel Prize for having laid the foundations of mechanism design theory.</a:t>
            </a:r>
            <a:endParaRPr lang="zh-CN" altLang="en-US" sz="1800" dirty="0" smtClean="0">
              <a:latin typeface="Calibri" panose="020F0502020204030204" pitchFamily="34" charset="0"/>
              <a:ea typeface="宋体" pitchFamily="2" charset="-122"/>
            </a:endParaRPr>
          </a:p>
        </p:txBody>
      </p:sp>
      <p:pic>
        <p:nvPicPr>
          <p:cNvPr id="45060" name="Picture 6"/>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56129" y="4791075"/>
            <a:ext cx="3429000" cy="1974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5061"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970929" y="4745037"/>
            <a:ext cx="3087688" cy="2066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pic>
      <p:sp>
        <p:nvSpPr>
          <p:cNvPr id="4" name="灯片编号占位符 3"/>
          <p:cNvSpPr>
            <a:spLocks noGrp="1"/>
          </p:cNvSpPr>
          <p:nvPr>
            <p:ph type="sldNum" sz="quarter" idx="11"/>
          </p:nvPr>
        </p:nvSpPr>
        <p:spPr/>
        <p:txBody>
          <a:bodyPr/>
          <a:lstStyle/>
          <a:p>
            <a:pPr>
              <a:defRPr/>
            </a:pPr>
            <a:r>
              <a:rPr lang="en-US" smtClean="0"/>
              <a:t>[</a:t>
            </a:r>
            <a:fld id="{76C16D65-260D-406F-A2BF-AB769FEB7B8A}" type="slidenum">
              <a:rPr lang="en-US" smtClean="0"/>
              <a:pPr>
                <a:defRPr/>
              </a:pPr>
              <a:t>84</a:t>
            </a:fld>
            <a:r>
              <a:rPr lang="en-US" smtClean="0"/>
              <a:t>]</a:t>
            </a:r>
            <a:endParaRPr lang="en-US" dirty="0"/>
          </a:p>
        </p:txBody>
      </p:sp>
    </p:spTree>
    <p:extLst>
      <p:ext uri="{BB962C8B-B14F-4D97-AF65-F5344CB8AC3E}">
        <p14:creationId xmlns:p14="http://schemas.microsoft.com/office/powerpoint/2010/main" xmlns="" val="280397580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defRPr/>
            </a:pPr>
            <a:r>
              <a:rPr lang="en-US" altLang="zh-CN" sz="3200" dirty="0" smtClean="0">
                <a:ea typeface="宋体" pitchFamily="2" charset="-122"/>
              </a:rPr>
              <a:t>Introduction</a:t>
            </a:r>
            <a:r>
              <a:rPr lang="en-US" altLang="zh-CN" dirty="0" smtClean="0">
                <a:ea typeface="宋体" pitchFamily="2" charset="-122"/>
              </a:rPr>
              <a:t> </a:t>
            </a:r>
            <a:endParaRPr lang="zh-CN" altLang="en-US" dirty="0" smtClean="0">
              <a:ea typeface="宋体" pitchFamily="2" charset="-122"/>
            </a:endParaRPr>
          </a:p>
        </p:txBody>
      </p:sp>
      <p:sp>
        <p:nvSpPr>
          <p:cNvPr id="46083" name="内容占位符 2"/>
          <p:cNvSpPr>
            <a:spLocks noGrp="1"/>
          </p:cNvSpPr>
          <p:nvPr>
            <p:ph idx="1"/>
          </p:nvPr>
        </p:nvSpPr>
        <p:spPr>
          <a:xfrm>
            <a:off x="336550" y="1143000"/>
            <a:ext cx="8426450" cy="5181600"/>
          </a:xfrm>
        </p:spPr>
        <p:txBody>
          <a:bodyPr/>
          <a:lstStyle/>
          <a:p>
            <a:pPr algn="just" eaLnBrk="1" hangingPunct="1">
              <a:lnSpc>
                <a:spcPct val="80000"/>
              </a:lnSpc>
            </a:pPr>
            <a:r>
              <a:rPr lang="en-US" altLang="ko-KR" sz="2200" dirty="0" smtClean="0">
                <a:ea typeface="Gulim" pitchFamily="34" charset="-127"/>
              </a:rPr>
              <a:t>Game theory - mathematical models and techniques developed in economics to analyze interactive decision processes, predict the outcomes of interactions, identify optimal strategies </a:t>
            </a:r>
          </a:p>
          <a:p>
            <a:pPr algn="just" eaLnBrk="1" hangingPunct="1">
              <a:lnSpc>
                <a:spcPct val="80000"/>
              </a:lnSpc>
            </a:pPr>
            <a:r>
              <a:rPr lang="en-US" altLang="ko-KR" sz="2200" dirty="0" smtClean="0">
                <a:ea typeface="Gulim" pitchFamily="34" charset="-127"/>
              </a:rPr>
              <a:t>Game theory techniques were adopted to solve many protocol design issues (e.g., resource allocation, power control, cooperation enforcement) in wireless networks.</a:t>
            </a:r>
          </a:p>
          <a:p>
            <a:pPr algn="just" eaLnBrk="1" hangingPunct="1">
              <a:lnSpc>
                <a:spcPct val="80000"/>
              </a:lnSpc>
            </a:pPr>
            <a:r>
              <a:rPr lang="en-US" altLang="ko-KR" sz="2200" dirty="0" smtClean="0">
                <a:ea typeface="Gulim" pitchFamily="34" charset="-127"/>
              </a:rPr>
              <a:t>Fundamental component of game theory is the notion of a </a:t>
            </a:r>
            <a:r>
              <a:rPr lang="en-US" altLang="ko-KR" sz="2200" i="1" dirty="0" smtClean="0">
                <a:ea typeface="Gulim" pitchFamily="34" charset="-127"/>
              </a:rPr>
              <a:t>game</a:t>
            </a:r>
            <a:r>
              <a:rPr lang="en-US" altLang="ko-KR" sz="2200" dirty="0" smtClean="0">
                <a:ea typeface="Gulim" pitchFamily="34" charset="-127"/>
              </a:rPr>
              <a:t>.</a:t>
            </a:r>
          </a:p>
          <a:p>
            <a:pPr lvl="1" algn="just" eaLnBrk="1" hangingPunct="1">
              <a:lnSpc>
                <a:spcPct val="80000"/>
              </a:lnSpc>
            </a:pPr>
            <a:r>
              <a:rPr lang="en-US" altLang="ko-KR" dirty="0" smtClean="0">
                <a:latin typeface="Calibri" panose="020F0502020204030204" pitchFamily="34" charset="0"/>
                <a:ea typeface="Gulim" pitchFamily="34" charset="-127"/>
              </a:rPr>
              <a:t>A game is described by a set of rational </a:t>
            </a:r>
            <a:r>
              <a:rPr lang="en-US" altLang="ko-KR" i="1" dirty="0" smtClean="0">
                <a:solidFill>
                  <a:srgbClr val="FF0000"/>
                </a:solidFill>
                <a:latin typeface="Calibri" panose="020F0502020204030204" pitchFamily="34" charset="0"/>
                <a:ea typeface="Gulim" pitchFamily="34" charset="-127"/>
              </a:rPr>
              <a:t>players</a:t>
            </a:r>
            <a:r>
              <a:rPr lang="en-US" altLang="ko-KR" dirty="0" smtClean="0">
                <a:latin typeface="Calibri" panose="020F0502020204030204" pitchFamily="34" charset="0"/>
                <a:ea typeface="Gulim" pitchFamily="34" charset="-127"/>
              </a:rPr>
              <a:t>, the </a:t>
            </a:r>
            <a:r>
              <a:rPr lang="en-US" altLang="ko-KR" i="1" dirty="0" smtClean="0">
                <a:solidFill>
                  <a:srgbClr val="FF0000"/>
                </a:solidFill>
                <a:latin typeface="Calibri" panose="020F0502020204030204" pitchFamily="34" charset="0"/>
                <a:ea typeface="Gulim" pitchFamily="34" charset="-127"/>
              </a:rPr>
              <a:t>strategies</a:t>
            </a:r>
            <a:r>
              <a:rPr lang="en-US" altLang="ko-KR" dirty="0" smtClean="0">
                <a:latin typeface="Calibri" panose="020F0502020204030204" pitchFamily="34" charset="0"/>
                <a:ea typeface="Gulim" pitchFamily="34" charset="-127"/>
              </a:rPr>
              <a:t> associated with the players, and the </a:t>
            </a:r>
            <a:r>
              <a:rPr lang="en-US" altLang="ko-KR" i="1" dirty="0" smtClean="0">
                <a:solidFill>
                  <a:srgbClr val="FF0000"/>
                </a:solidFill>
                <a:latin typeface="Calibri" panose="020F0502020204030204" pitchFamily="34" charset="0"/>
                <a:ea typeface="Gulim" pitchFamily="34" charset="-127"/>
              </a:rPr>
              <a:t>payoff</a:t>
            </a:r>
            <a:r>
              <a:rPr lang="en-US" altLang="ko-KR" dirty="0" smtClean="0">
                <a:solidFill>
                  <a:srgbClr val="FF0000"/>
                </a:solidFill>
                <a:latin typeface="Calibri" panose="020F0502020204030204" pitchFamily="34" charset="0"/>
                <a:ea typeface="Gulim" pitchFamily="34" charset="-127"/>
              </a:rPr>
              <a:t>s</a:t>
            </a:r>
            <a:r>
              <a:rPr lang="en-US" altLang="ko-KR" dirty="0" smtClean="0">
                <a:latin typeface="Calibri" panose="020F0502020204030204" pitchFamily="34" charset="0"/>
                <a:ea typeface="Gulim" pitchFamily="34" charset="-127"/>
              </a:rPr>
              <a:t> for the players. A rational player has his own interest, and therefore, will act by choosing an available strategy to achieve his interest.</a:t>
            </a:r>
          </a:p>
          <a:p>
            <a:pPr lvl="1" algn="just" eaLnBrk="1" hangingPunct="1">
              <a:lnSpc>
                <a:spcPct val="80000"/>
              </a:lnSpc>
            </a:pPr>
            <a:r>
              <a:rPr lang="en-US" altLang="ko-KR" dirty="0" smtClean="0">
                <a:latin typeface="Calibri" panose="020F0502020204030204" pitchFamily="34" charset="0"/>
                <a:ea typeface="Gulim" pitchFamily="34" charset="-127"/>
              </a:rPr>
              <a:t>A player is assumed to be able to evaluate exactly or probabilistically the outcome or payoff (usually measured by the utility) of the game which </a:t>
            </a:r>
            <a:r>
              <a:rPr lang="en-US" altLang="ko-KR" dirty="0" smtClean="0">
                <a:solidFill>
                  <a:srgbClr val="FF0000"/>
                </a:solidFill>
                <a:latin typeface="Calibri" panose="020F0502020204030204" pitchFamily="34" charset="0"/>
                <a:ea typeface="Gulim" pitchFamily="34" charset="-127"/>
              </a:rPr>
              <a:t>depends not only on his action but also on other players’ actions</a:t>
            </a:r>
            <a:r>
              <a:rPr lang="en-US" altLang="ko-KR" dirty="0" smtClean="0">
                <a:latin typeface="Calibri" panose="020F0502020204030204" pitchFamily="34" charset="0"/>
                <a:ea typeface="Gulim" pitchFamily="34" charset="-127"/>
              </a:rPr>
              <a:t>.</a:t>
            </a:r>
          </a:p>
          <a:p>
            <a:endParaRPr lang="zh-CN" altLang="en-US" dirty="0" smtClean="0">
              <a:ea typeface="宋体" pitchFamily="2" charset="-122"/>
            </a:endParaRPr>
          </a:p>
        </p:txBody>
      </p:sp>
      <p:sp>
        <p:nvSpPr>
          <p:cNvPr id="4" name="灯片编号占位符 3"/>
          <p:cNvSpPr>
            <a:spLocks noGrp="1"/>
          </p:cNvSpPr>
          <p:nvPr>
            <p:ph type="sldNum" sz="quarter" idx="11"/>
          </p:nvPr>
        </p:nvSpPr>
        <p:spPr/>
        <p:txBody>
          <a:bodyPr/>
          <a:lstStyle/>
          <a:p>
            <a:pPr>
              <a:defRPr/>
            </a:pPr>
            <a:r>
              <a:rPr lang="en-US" smtClean="0"/>
              <a:t>[</a:t>
            </a:r>
            <a:fld id="{76C16D65-260D-406F-A2BF-AB769FEB7B8A}" type="slidenum">
              <a:rPr lang="en-US" smtClean="0"/>
              <a:pPr>
                <a:defRPr/>
              </a:pPr>
              <a:t>85</a:t>
            </a:fld>
            <a:r>
              <a:rPr lang="en-US" smtClean="0"/>
              <a:t>]</a:t>
            </a:r>
            <a:endParaRPr lang="en-US" dirty="0"/>
          </a:p>
        </p:txBody>
      </p:sp>
    </p:spTree>
    <p:extLst>
      <p:ext uri="{BB962C8B-B14F-4D97-AF65-F5344CB8AC3E}">
        <p14:creationId xmlns:p14="http://schemas.microsoft.com/office/powerpoint/2010/main" xmlns="" val="301763287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7170" name="Rectangle 2"/>
          <p:cNvSpPr>
            <a:spLocks noGrp="1" noChangeArrowheads="1"/>
          </p:cNvSpPr>
          <p:nvPr>
            <p:ph type="title"/>
          </p:nvPr>
        </p:nvSpPr>
        <p:spPr>
          <a:xfrm>
            <a:off x="212942" y="333375"/>
            <a:ext cx="8686800" cy="581025"/>
          </a:xfrm>
        </p:spPr>
        <p:txBody>
          <a:bodyPr/>
          <a:lstStyle/>
          <a:p>
            <a:pPr>
              <a:defRPr/>
            </a:pPr>
            <a:r>
              <a:rPr lang="en-US" altLang="ko-KR" dirty="0" smtClean="0"/>
              <a:t>Examples: </a:t>
            </a:r>
            <a:r>
              <a:rPr lang="en-US" sz="3200" dirty="0" smtClean="0">
                <a:ea typeface="ＭＳ Ｐゴシック" charset="-128"/>
              </a:rPr>
              <a:t>Rich Game Theoretical Approaches</a:t>
            </a:r>
          </a:p>
        </p:txBody>
      </p:sp>
      <p:sp>
        <p:nvSpPr>
          <p:cNvPr id="48131" name="Rectangle 3"/>
          <p:cNvSpPr>
            <a:spLocks noGrp="1" noChangeArrowheads="1"/>
          </p:cNvSpPr>
          <p:nvPr>
            <p:ph type="body" sz="half" idx="1"/>
          </p:nvPr>
        </p:nvSpPr>
        <p:spPr>
          <a:xfrm>
            <a:off x="336550" y="979118"/>
            <a:ext cx="8502650" cy="5638800"/>
          </a:xfrm>
        </p:spPr>
        <p:txBody>
          <a:bodyPr/>
          <a:lstStyle/>
          <a:p>
            <a:pPr>
              <a:lnSpc>
                <a:spcPct val="85000"/>
              </a:lnSpc>
            </a:pPr>
            <a:r>
              <a:rPr lang="en-US" altLang="zh-CN" sz="1800" b="1" dirty="0" smtClean="0">
                <a:solidFill>
                  <a:srgbClr val="FF0000"/>
                </a:solidFill>
                <a:latin typeface="Calibri" panose="020F0502020204030204" pitchFamily="34" charset="0"/>
                <a:ea typeface="ＭＳ Ｐゴシック" pitchFamily="34" charset="-128"/>
              </a:rPr>
              <a:t>Non-cooperative Static Game</a:t>
            </a:r>
            <a:r>
              <a:rPr lang="en-US" altLang="zh-CN" sz="1800" dirty="0">
                <a:solidFill>
                  <a:srgbClr val="0033CC"/>
                </a:solidFill>
                <a:latin typeface="Calibri" panose="020F0502020204030204" pitchFamily="34" charset="0"/>
                <a:ea typeface="ＭＳ Ｐゴシック" pitchFamily="34" charset="-128"/>
              </a:rPr>
              <a:t>:</a:t>
            </a:r>
            <a:r>
              <a:rPr lang="en-US" altLang="zh-CN" sz="1800" dirty="0" smtClean="0">
                <a:latin typeface="Calibri" panose="020F0502020204030204" pitchFamily="34" charset="0"/>
                <a:ea typeface="ＭＳ Ｐゴシック" pitchFamily="34" charset="-128"/>
              </a:rPr>
              <a:t> play once </a:t>
            </a:r>
          </a:p>
          <a:p>
            <a:pPr lvl="1">
              <a:lnSpc>
                <a:spcPct val="90000"/>
              </a:lnSpc>
            </a:pPr>
            <a:endParaRPr lang="en-US" altLang="zh-CN" sz="1800" dirty="0" smtClean="0">
              <a:latin typeface="Calibri" panose="020F0502020204030204" pitchFamily="34" charset="0"/>
              <a:ea typeface="ＭＳ Ｐゴシック" pitchFamily="34" charset="-128"/>
            </a:endParaRPr>
          </a:p>
          <a:p>
            <a:pPr lvl="1">
              <a:lnSpc>
                <a:spcPct val="90000"/>
              </a:lnSpc>
              <a:buFontTx/>
              <a:buNone/>
            </a:pPr>
            <a:endParaRPr lang="en-US" altLang="zh-CN" sz="1800" dirty="0" smtClean="0">
              <a:latin typeface="Calibri" panose="020F0502020204030204" pitchFamily="34" charset="0"/>
              <a:ea typeface="ＭＳ Ｐゴシック" pitchFamily="34" charset="-128"/>
            </a:endParaRPr>
          </a:p>
          <a:p>
            <a:pPr lvl="1">
              <a:lnSpc>
                <a:spcPct val="90000"/>
              </a:lnSpc>
            </a:pPr>
            <a:r>
              <a:rPr lang="en-US" altLang="zh-CN" sz="1800" dirty="0" err="1" smtClean="0">
                <a:latin typeface="Calibri" panose="020F0502020204030204" pitchFamily="34" charset="0"/>
                <a:ea typeface="ＭＳ Ｐゴシック" pitchFamily="34" charset="-128"/>
              </a:rPr>
              <a:t>Mandayam</a:t>
            </a:r>
            <a:r>
              <a:rPr lang="en-US" altLang="zh-CN" sz="1800" dirty="0" smtClean="0">
                <a:latin typeface="Calibri" panose="020F0502020204030204" pitchFamily="34" charset="0"/>
                <a:ea typeface="ＭＳ Ｐゴシック" pitchFamily="34" charset="-128"/>
              </a:rPr>
              <a:t> and Goodman (2001)</a:t>
            </a:r>
          </a:p>
          <a:p>
            <a:pPr lvl="1">
              <a:lnSpc>
                <a:spcPct val="90000"/>
              </a:lnSpc>
            </a:pPr>
            <a:r>
              <a:rPr lang="en-US" altLang="zh-CN" sz="1800" dirty="0" smtClean="0">
                <a:latin typeface="Calibri" panose="020F0502020204030204" pitchFamily="34" charset="0"/>
                <a:ea typeface="ＭＳ Ｐゴシック" pitchFamily="34" charset="-128"/>
              </a:rPr>
              <a:t>Virginia tech</a:t>
            </a:r>
          </a:p>
          <a:p>
            <a:pPr>
              <a:lnSpc>
                <a:spcPct val="85000"/>
              </a:lnSpc>
            </a:pPr>
            <a:r>
              <a:rPr lang="en-US" altLang="zh-CN" sz="1800" b="1" dirty="0" smtClean="0">
                <a:solidFill>
                  <a:srgbClr val="FF0000"/>
                </a:solidFill>
                <a:latin typeface="Calibri" panose="020F0502020204030204" pitchFamily="34" charset="0"/>
                <a:ea typeface="ＭＳ Ｐゴシック" pitchFamily="34" charset="-128"/>
              </a:rPr>
              <a:t>Repeated Game</a:t>
            </a:r>
            <a:r>
              <a:rPr lang="en-US" altLang="zh-CN" sz="1800" dirty="0" smtClean="0">
                <a:solidFill>
                  <a:srgbClr val="0033CC"/>
                </a:solidFill>
                <a:latin typeface="Calibri" panose="020F0502020204030204" pitchFamily="34" charset="0"/>
                <a:ea typeface="ＭＳ Ｐゴシック" pitchFamily="34" charset="-128"/>
              </a:rPr>
              <a:t>: </a:t>
            </a:r>
            <a:r>
              <a:rPr lang="en-US" altLang="zh-CN" sz="1800" dirty="0" smtClean="0">
                <a:latin typeface="Calibri" panose="020F0502020204030204" pitchFamily="34" charset="0"/>
                <a:ea typeface="ＭＳ Ｐゴシック" pitchFamily="34" charset="-128"/>
              </a:rPr>
              <a:t>play multiple times</a:t>
            </a:r>
          </a:p>
          <a:p>
            <a:pPr lvl="1">
              <a:lnSpc>
                <a:spcPct val="90000"/>
              </a:lnSpc>
            </a:pPr>
            <a:r>
              <a:rPr lang="en-US" altLang="zh-TW" sz="1800" b="1" dirty="0" smtClean="0">
                <a:latin typeface="Calibri" panose="020F0502020204030204" pitchFamily="34" charset="0"/>
                <a:ea typeface="PMingLiU" pitchFamily="18" charset="-120"/>
              </a:rPr>
              <a:t>Threat of punishment</a:t>
            </a:r>
            <a:r>
              <a:rPr lang="en-US" altLang="zh-TW" sz="1800" dirty="0" smtClean="0">
                <a:latin typeface="Calibri" panose="020F0502020204030204" pitchFamily="34" charset="0"/>
                <a:ea typeface="PMingLiU" pitchFamily="18" charset="-120"/>
              </a:rPr>
              <a:t> by repeated game. MAD: Nobel prize 2005. </a:t>
            </a:r>
          </a:p>
          <a:p>
            <a:pPr lvl="1">
              <a:lnSpc>
                <a:spcPct val="90000"/>
              </a:lnSpc>
            </a:pPr>
            <a:r>
              <a:rPr lang="en-US" altLang="zh-CN" sz="1800" dirty="0" smtClean="0">
                <a:latin typeface="Calibri" panose="020F0502020204030204" pitchFamily="34" charset="0"/>
                <a:ea typeface="ＭＳ Ｐゴシック" pitchFamily="34" charset="-128"/>
              </a:rPr>
              <a:t>Tit-for-Tat (</a:t>
            </a:r>
            <a:r>
              <a:rPr lang="en-US" altLang="zh-CN" sz="1800" dirty="0" err="1" smtClean="0">
                <a:latin typeface="Calibri" panose="020F0502020204030204" pitchFamily="34" charset="0"/>
                <a:ea typeface="ＭＳ Ｐゴシック" pitchFamily="34" charset="-128"/>
              </a:rPr>
              <a:t>infocom</a:t>
            </a:r>
            <a:r>
              <a:rPr lang="en-US" altLang="zh-CN" sz="1800" dirty="0" smtClean="0">
                <a:latin typeface="Calibri" panose="020F0502020204030204" pitchFamily="34" charset="0"/>
                <a:ea typeface="ＭＳ Ｐゴシック" pitchFamily="34" charset="-128"/>
              </a:rPr>
              <a:t> 2003):</a:t>
            </a:r>
          </a:p>
          <a:p>
            <a:pPr>
              <a:lnSpc>
                <a:spcPct val="90000"/>
              </a:lnSpc>
            </a:pPr>
            <a:r>
              <a:rPr lang="en-US" altLang="zh-CN" sz="1800" b="1" dirty="0" smtClean="0">
                <a:solidFill>
                  <a:srgbClr val="FF0000"/>
                </a:solidFill>
                <a:latin typeface="Calibri" panose="020F0502020204030204" pitchFamily="34" charset="0"/>
                <a:ea typeface="ＭＳ Ｐゴシック" pitchFamily="34" charset="-128"/>
              </a:rPr>
              <a:t>Dynamic game</a:t>
            </a:r>
            <a:r>
              <a:rPr lang="en-US" altLang="zh-CN" sz="1800" dirty="0" smtClean="0">
                <a:latin typeface="Calibri" panose="020F0502020204030204" pitchFamily="34" charset="0"/>
                <a:ea typeface="ＭＳ Ｐゴシック" pitchFamily="34" charset="-128"/>
              </a:rPr>
              <a:t>: (</a:t>
            </a:r>
            <a:r>
              <a:rPr lang="en-US" altLang="zh-CN" sz="1800" dirty="0" err="1" smtClean="0">
                <a:latin typeface="Calibri" panose="020F0502020204030204" pitchFamily="34" charset="0"/>
                <a:ea typeface="ＭＳ Ｐゴシック" pitchFamily="34" charset="-128"/>
              </a:rPr>
              <a:t>Basar</a:t>
            </a:r>
            <a:r>
              <a:rPr lang="ja-JP" altLang="en-US" sz="1800" dirty="0" smtClean="0">
                <a:latin typeface="Calibri" panose="020F0502020204030204" pitchFamily="34" charset="0"/>
                <a:ea typeface="ＭＳ Ｐゴシック" pitchFamily="34" charset="-128"/>
              </a:rPr>
              <a:t>’</a:t>
            </a:r>
            <a:r>
              <a:rPr lang="en-US" altLang="ja-JP" sz="1800" dirty="0" smtClean="0">
                <a:latin typeface="Calibri" panose="020F0502020204030204" pitchFamily="34" charset="0"/>
                <a:ea typeface="ＭＳ Ｐゴシック" pitchFamily="34" charset="-128"/>
              </a:rPr>
              <a:t>s book)</a:t>
            </a:r>
          </a:p>
          <a:p>
            <a:pPr lvl="1">
              <a:lnSpc>
                <a:spcPct val="90000"/>
              </a:lnSpc>
            </a:pPr>
            <a:r>
              <a:rPr lang="en-US" altLang="zh-CN" sz="1800" dirty="0" smtClean="0">
                <a:latin typeface="Calibri" panose="020F0502020204030204" pitchFamily="34" charset="0"/>
                <a:ea typeface="ＭＳ Ｐゴシック" pitchFamily="34" charset="-128"/>
              </a:rPr>
              <a:t>ODE for state</a:t>
            </a:r>
          </a:p>
          <a:p>
            <a:pPr lvl="1">
              <a:lnSpc>
                <a:spcPct val="90000"/>
              </a:lnSpc>
            </a:pPr>
            <a:r>
              <a:rPr lang="en-US" altLang="zh-CN" sz="1800" dirty="0" smtClean="0">
                <a:latin typeface="Calibri" panose="020F0502020204030204" pitchFamily="34" charset="0"/>
                <a:ea typeface="ＭＳ Ｐゴシック" pitchFamily="34" charset="-128"/>
              </a:rPr>
              <a:t>Optimization utility over time </a:t>
            </a:r>
          </a:p>
          <a:p>
            <a:pPr lvl="1">
              <a:lnSpc>
                <a:spcPct val="90000"/>
              </a:lnSpc>
            </a:pPr>
            <a:r>
              <a:rPr lang="en-US" altLang="zh-CN" sz="1800" dirty="0" smtClean="0">
                <a:latin typeface="Calibri" panose="020F0502020204030204" pitchFamily="34" charset="0"/>
                <a:ea typeface="ＭＳ Ｐゴシック" pitchFamily="34" charset="-128"/>
              </a:rPr>
              <a:t>HJB and dynamic programming</a:t>
            </a:r>
          </a:p>
          <a:p>
            <a:pPr lvl="1">
              <a:lnSpc>
                <a:spcPct val="90000"/>
              </a:lnSpc>
            </a:pPr>
            <a:r>
              <a:rPr lang="en-US" altLang="zh-CN" sz="1800" dirty="0" smtClean="0">
                <a:latin typeface="Calibri" panose="020F0502020204030204" pitchFamily="34" charset="0"/>
                <a:ea typeface="ＭＳ Ｐゴシック" pitchFamily="34" charset="-128"/>
              </a:rPr>
              <a:t>Evolutional game (</a:t>
            </a:r>
            <a:r>
              <a:rPr lang="en-US" altLang="zh-CN" sz="1800" dirty="0" err="1" smtClean="0">
                <a:latin typeface="Calibri" panose="020F0502020204030204" pitchFamily="34" charset="0"/>
                <a:ea typeface="ＭＳ Ｐゴシック" pitchFamily="34" charset="-128"/>
              </a:rPr>
              <a:t>Hossain</a:t>
            </a:r>
            <a:r>
              <a:rPr lang="en-US" altLang="zh-CN" sz="1800" dirty="0" smtClean="0">
                <a:latin typeface="Calibri" panose="020F0502020204030204" pitchFamily="34" charset="0"/>
                <a:ea typeface="ＭＳ Ｐゴシック" pitchFamily="34" charset="-128"/>
              </a:rPr>
              <a:t> and </a:t>
            </a:r>
            <a:r>
              <a:rPr lang="en-US" altLang="zh-CN" sz="1800" dirty="0" err="1" smtClean="0">
                <a:latin typeface="Calibri" panose="020F0502020204030204" pitchFamily="34" charset="0"/>
                <a:ea typeface="ＭＳ Ｐゴシック" pitchFamily="34" charset="-128"/>
              </a:rPr>
              <a:t>Dusit</a:t>
            </a:r>
            <a:r>
              <a:rPr lang="ja-JP" altLang="en-US" sz="1800" dirty="0" smtClean="0">
                <a:latin typeface="Calibri" panose="020F0502020204030204" pitchFamily="34" charset="0"/>
                <a:ea typeface="ＭＳ Ｐゴシック" pitchFamily="34" charset="-128"/>
              </a:rPr>
              <a:t>’</a:t>
            </a:r>
            <a:r>
              <a:rPr lang="en-US" altLang="ja-JP" sz="1800" dirty="0" smtClean="0">
                <a:latin typeface="Calibri" panose="020F0502020204030204" pitchFamily="34" charset="0"/>
                <a:ea typeface="ＭＳ Ｐゴシック" pitchFamily="34" charset="-128"/>
              </a:rPr>
              <a:t>s work)</a:t>
            </a:r>
          </a:p>
          <a:p>
            <a:pPr>
              <a:lnSpc>
                <a:spcPct val="90000"/>
              </a:lnSpc>
            </a:pPr>
            <a:r>
              <a:rPr lang="en-US" altLang="zh-CN" sz="1800" dirty="0" smtClean="0">
                <a:latin typeface="Calibri" panose="020F0502020204030204" pitchFamily="34" charset="0"/>
                <a:ea typeface="ＭＳ Ｐゴシック" pitchFamily="34" charset="-128"/>
              </a:rPr>
              <a:t>Stochastic game (Altman</a:t>
            </a:r>
            <a:r>
              <a:rPr lang="ja-JP" altLang="en-US" sz="1800" dirty="0" smtClean="0">
                <a:latin typeface="Calibri" panose="020F0502020204030204" pitchFamily="34" charset="0"/>
                <a:ea typeface="ＭＳ Ｐゴシック" pitchFamily="34" charset="-128"/>
              </a:rPr>
              <a:t>’</a:t>
            </a:r>
            <a:r>
              <a:rPr lang="en-US" altLang="ja-JP" sz="1800" dirty="0" smtClean="0">
                <a:latin typeface="Calibri" panose="020F0502020204030204" pitchFamily="34" charset="0"/>
                <a:ea typeface="ＭＳ Ｐゴシック" pitchFamily="34" charset="-128"/>
              </a:rPr>
              <a:t>s work)</a:t>
            </a:r>
          </a:p>
          <a:p>
            <a:pPr>
              <a:lnSpc>
                <a:spcPct val="90000"/>
              </a:lnSpc>
            </a:pPr>
            <a:r>
              <a:rPr lang="en-US" altLang="ko-KR" sz="1800" b="1" dirty="0" smtClean="0">
                <a:solidFill>
                  <a:srgbClr val="FF0000"/>
                </a:solidFill>
                <a:latin typeface="Calibri" panose="020F0502020204030204" pitchFamily="34" charset="0"/>
                <a:ea typeface="ＭＳ Ｐゴシック" pitchFamily="34" charset="-128"/>
              </a:rPr>
              <a:t>Cooperative Games</a:t>
            </a:r>
          </a:p>
          <a:p>
            <a:pPr lvl="1">
              <a:lnSpc>
                <a:spcPct val="90000"/>
              </a:lnSpc>
            </a:pPr>
            <a:r>
              <a:rPr lang="en-US" altLang="ko-KR" sz="1800" dirty="0" smtClean="0">
                <a:latin typeface="Calibri" panose="020F0502020204030204" pitchFamily="34" charset="0"/>
                <a:ea typeface="Gulim" pitchFamily="34" charset="-127"/>
              </a:rPr>
              <a:t>Nash Bargaining Solution</a:t>
            </a:r>
          </a:p>
          <a:p>
            <a:pPr lvl="1">
              <a:lnSpc>
                <a:spcPct val="90000"/>
              </a:lnSpc>
            </a:pPr>
            <a:r>
              <a:rPr lang="en-US" altLang="ko-KR" sz="1800" dirty="0" smtClean="0">
                <a:latin typeface="Calibri" panose="020F0502020204030204" pitchFamily="34" charset="0"/>
                <a:ea typeface="Gulim" pitchFamily="34" charset="-127"/>
              </a:rPr>
              <a:t>Coalitional Game</a:t>
            </a:r>
          </a:p>
          <a:p>
            <a:pPr>
              <a:lnSpc>
                <a:spcPct val="90000"/>
              </a:lnSpc>
            </a:pPr>
            <a:endParaRPr lang="en-US" altLang="zh-CN" sz="2000" dirty="0" smtClean="0">
              <a:ea typeface="ＭＳ Ｐゴシック" pitchFamily="34" charset="-128"/>
            </a:endParaRPr>
          </a:p>
        </p:txBody>
      </p:sp>
      <p:sp>
        <p:nvSpPr>
          <p:cNvPr id="48132" name="Text Box 25"/>
          <p:cNvSpPr txBox="1">
            <a:spLocks noChangeArrowheads="1"/>
          </p:cNvSpPr>
          <p:nvPr/>
        </p:nvSpPr>
        <p:spPr bwMode="auto">
          <a:xfrm>
            <a:off x="609600" y="1363999"/>
            <a:ext cx="3276600" cy="4601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tIns="0" bIns="0">
            <a:spAutoFit/>
          </a:bodyPr>
          <a:lstStyle>
            <a:lvl1pPr marL="742950" indent="-285750"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lnSpc>
                <a:spcPct val="50000"/>
              </a:lnSpc>
              <a:spcBef>
                <a:spcPct val="25000"/>
              </a:spcBef>
              <a:spcAft>
                <a:spcPct val="15000"/>
              </a:spcAft>
              <a:buClr>
                <a:schemeClr val="tx2"/>
              </a:buClr>
              <a:buSzPct val="75000"/>
              <a:buFont typeface="Symbol" pitchFamily="18" charset="2"/>
              <a:buNone/>
            </a:pPr>
            <a:r>
              <a:rPr lang="en-US" altLang="zh-CN" sz="2000" dirty="0">
                <a:latin typeface="Calibri" panose="020F0502020204030204" pitchFamily="34" charset="0"/>
              </a:rPr>
              <a:t>Prisoner Dilemma </a:t>
            </a:r>
            <a:endParaRPr lang="en-US" altLang="zh-CN" sz="2000" dirty="0" smtClean="0">
              <a:latin typeface="Calibri" panose="020F0502020204030204" pitchFamily="34" charset="0"/>
            </a:endParaRPr>
          </a:p>
          <a:p>
            <a:pPr eaLnBrk="1" hangingPunct="1">
              <a:lnSpc>
                <a:spcPct val="50000"/>
              </a:lnSpc>
              <a:spcBef>
                <a:spcPct val="25000"/>
              </a:spcBef>
              <a:spcAft>
                <a:spcPct val="15000"/>
              </a:spcAft>
              <a:buClr>
                <a:schemeClr val="tx2"/>
              </a:buClr>
              <a:buSzPct val="75000"/>
              <a:buFont typeface="Symbol" pitchFamily="18" charset="2"/>
              <a:buNone/>
            </a:pPr>
            <a:r>
              <a:rPr lang="en-US" altLang="zh-CN" sz="2000" dirty="0" smtClean="0">
                <a:latin typeface="Calibri" panose="020F0502020204030204" pitchFamily="34" charset="0"/>
              </a:rPr>
              <a:t>Payoff: (</a:t>
            </a:r>
            <a:r>
              <a:rPr lang="en-US" altLang="zh-CN" sz="2000" dirty="0">
                <a:latin typeface="Calibri" panose="020F0502020204030204" pitchFamily="34" charset="0"/>
              </a:rPr>
              <a:t>user1, user2)</a:t>
            </a:r>
          </a:p>
        </p:txBody>
      </p:sp>
      <p:pic>
        <p:nvPicPr>
          <p:cNvPr id="48133" name="Picture 31"/>
          <p:cNvPicPr>
            <a:picLocks noGrp="1" noChangeAspect="1" noChangeArrowheads="1"/>
          </p:cNvPicPr>
          <p:nvPr>
            <p:ph sz="half" idx="2"/>
          </p:nvPr>
        </p:nvPicPr>
        <p:blipFill>
          <a:blip r:embed="rId3" cstate="print">
            <a:extLst>
              <a:ext uri="{28A0092B-C50C-407E-A947-70E740481C1C}">
                <a14:useLocalDpi xmlns:a14="http://schemas.microsoft.com/office/drawing/2010/main" xmlns="" val="0"/>
              </a:ext>
            </a:extLst>
          </a:blip>
          <a:srcRect/>
          <a:stretch>
            <a:fillRect/>
          </a:stretch>
        </p:blipFill>
        <p:spPr>
          <a:xfrm>
            <a:off x="5994044" y="1068572"/>
            <a:ext cx="2534338" cy="2166004"/>
          </a:xfrm>
        </p:spPr>
      </p:pic>
      <p:sp>
        <p:nvSpPr>
          <p:cNvPr id="3" name="灯片编号占位符 2"/>
          <p:cNvSpPr>
            <a:spLocks noGrp="1"/>
          </p:cNvSpPr>
          <p:nvPr>
            <p:ph type="sldNum" sz="quarter" idx="11"/>
          </p:nvPr>
        </p:nvSpPr>
        <p:spPr/>
        <p:txBody>
          <a:bodyPr/>
          <a:lstStyle/>
          <a:p>
            <a:pPr>
              <a:defRPr/>
            </a:pPr>
            <a:fld id="{58632F0E-F31E-41F8-918A-A46A9F054F89}" type="slidenum">
              <a:rPr lang="en-US" altLang="zh-CN" smtClean="0"/>
              <a:pPr>
                <a:defRPr/>
              </a:pPr>
              <a:t>86</a:t>
            </a:fld>
            <a:endParaRPr lang="en-US" altLang="zh-CN"/>
          </a:p>
        </p:txBody>
      </p:sp>
    </p:spTree>
    <p:extLst>
      <p:ext uri="{BB962C8B-B14F-4D97-AF65-F5344CB8AC3E}">
        <p14:creationId xmlns:p14="http://schemas.microsoft.com/office/powerpoint/2010/main" xmlns="" val="611125050"/>
      </p:ext>
    </p:extLst>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2"/>
          <p:cNvSpPr>
            <a:spLocks noGrp="1" noChangeArrowheads="1"/>
          </p:cNvSpPr>
          <p:nvPr>
            <p:ph type="title"/>
          </p:nvPr>
        </p:nvSpPr>
        <p:spPr/>
        <p:txBody>
          <a:bodyPr/>
          <a:lstStyle/>
          <a:p>
            <a:pPr>
              <a:defRPr/>
            </a:pPr>
            <a:r>
              <a:rPr lang="en-US" altLang="ko-KR" sz="3200" dirty="0" smtClean="0">
                <a:ea typeface="Gulim" pitchFamily="34" charset="-127"/>
              </a:rPr>
              <a:t>Games in Strategic (Normal) Form</a:t>
            </a:r>
            <a:endParaRPr lang="en-GB" altLang="ko-KR" sz="3200" dirty="0" smtClean="0">
              <a:ea typeface="Gulim" pitchFamily="34" charset="-127"/>
            </a:endParaRPr>
          </a:p>
        </p:txBody>
      </p:sp>
      <p:sp>
        <p:nvSpPr>
          <p:cNvPr id="47107" name="Rectangle 3"/>
          <p:cNvSpPr>
            <a:spLocks noGrp="1" noChangeArrowheads="1"/>
          </p:cNvSpPr>
          <p:nvPr>
            <p:ph type="body" idx="1"/>
          </p:nvPr>
        </p:nvSpPr>
        <p:spPr>
          <a:xfrm>
            <a:off x="338400" y="1081088"/>
            <a:ext cx="8348400" cy="5334000"/>
          </a:xfrm>
        </p:spPr>
        <p:txBody>
          <a:bodyPr/>
          <a:lstStyle/>
          <a:p>
            <a:pPr algn="just">
              <a:lnSpc>
                <a:spcPct val="90000"/>
              </a:lnSpc>
            </a:pPr>
            <a:r>
              <a:rPr lang="en-US" altLang="ko-KR" dirty="0" smtClean="0">
                <a:ea typeface="Gulim" pitchFamily="34" charset="-127"/>
              </a:rPr>
              <a:t>A game in strategic (normal) form is represented by three elements:</a:t>
            </a:r>
          </a:p>
          <a:p>
            <a:pPr lvl="1" algn="just">
              <a:lnSpc>
                <a:spcPct val="90000"/>
              </a:lnSpc>
            </a:pPr>
            <a:r>
              <a:rPr lang="en-US" altLang="ko-KR" dirty="0" smtClean="0">
                <a:latin typeface="Calibri" panose="020F0502020204030204" pitchFamily="34" charset="0"/>
                <a:ea typeface="Gulim" pitchFamily="34" charset="-127"/>
                <a:cs typeface="Times New Roman" pitchFamily="18" charset="0"/>
              </a:rPr>
              <a:t>A </a:t>
            </a:r>
            <a:r>
              <a:rPr lang="en-US" altLang="ko-KR" dirty="0" smtClean="0">
                <a:solidFill>
                  <a:srgbClr val="FF0000"/>
                </a:solidFill>
                <a:latin typeface="Calibri" panose="020F0502020204030204" pitchFamily="34" charset="0"/>
                <a:ea typeface="Gulim" pitchFamily="34" charset="-127"/>
                <a:cs typeface="Times New Roman" pitchFamily="18" charset="0"/>
              </a:rPr>
              <a:t>set of players </a:t>
            </a:r>
            <a:r>
              <a:rPr lang="en-US" altLang="ko-KR" i="1" dirty="0" smtClean="0">
                <a:latin typeface="Calibri" panose="020F0502020204030204" pitchFamily="34" charset="0"/>
                <a:ea typeface="Gulim" pitchFamily="34" charset="-127"/>
                <a:cs typeface="Times New Roman" pitchFamily="18" charset="0"/>
              </a:rPr>
              <a:t>N</a:t>
            </a:r>
          </a:p>
          <a:p>
            <a:pPr lvl="1" algn="just">
              <a:lnSpc>
                <a:spcPct val="90000"/>
              </a:lnSpc>
            </a:pPr>
            <a:r>
              <a:rPr lang="en-US" altLang="ko-KR" dirty="0" smtClean="0">
                <a:latin typeface="Calibri" panose="020F0502020204030204" pitchFamily="34" charset="0"/>
                <a:ea typeface="Gulim" pitchFamily="34" charset="-127"/>
                <a:cs typeface="Times New Roman" pitchFamily="18" charset="0"/>
              </a:rPr>
              <a:t>Set of </a:t>
            </a:r>
            <a:r>
              <a:rPr lang="en-US" altLang="ko-KR" dirty="0" smtClean="0">
                <a:solidFill>
                  <a:srgbClr val="FF0000"/>
                </a:solidFill>
                <a:latin typeface="Calibri" panose="020F0502020204030204" pitchFamily="34" charset="0"/>
                <a:ea typeface="Gulim" pitchFamily="34" charset="-127"/>
                <a:cs typeface="Times New Roman" pitchFamily="18" charset="0"/>
              </a:rPr>
              <a:t>strategies</a:t>
            </a:r>
            <a:r>
              <a:rPr lang="en-US" altLang="ko-KR" dirty="0" smtClean="0">
                <a:latin typeface="Calibri" panose="020F0502020204030204" pitchFamily="34" charset="0"/>
                <a:ea typeface="Gulim" pitchFamily="34" charset="-127"/>
                <a:cs typeface="Times New Roman" pitchFamily="18" charset="0"/>
              </a:rPr>
              <a:t> of player </a:t>
            </a:r>
            <a:r>
              <a:rPr lang="en-US" altLang="ko-KR" i="1" dirty="0" smtClean="0">
                <a:latin typeface="Calibri" panose="020F0502020204030204" pitchFamily="34" charset="0"/>
                <a:ea typeface="Gulim" pitchFamily="34" charset="-127"/>
                <a:cs typeface="Times New Roman" pitchFamily="18" charset="0"/>
              </a:rPr>
              <a:t>S</a:t>
            </a:r>
            <a:r>
              <a:rPr lang="en-US" altLang="ko-KR" sz="1800" i="1" dirty="0" smtClean="0">
                <a:latin typeface="Calibri" panose="020F0502020204030204" pitchFamily="34" charset="0"/>
                <a:ea typeface="Gulim" pitchFamily="34" charset="-127"/>
                <a:cs typeface="Times New Roman" pitchFamily="18" charset="0"/>
              </a:rPr>
              <a:t>i</a:t>
            </a:r>
            <a:r>
              <a:rPr lang="en-US" altLang="ko-KR" i="1" dirty="0" smtClean="0">
                <a:latin typeface="Calibri" panose="020F0502020204030204" pitchFamily="34" charset="0"/>
                <a:ea typeface="Gulim" pitchFamily="34" charset="-127"/>
                <a:cs typeface="Times New Roman" pitchFamily="18" charset="0"/>
              </a:rPr>
              <a:t> </a:t>
            </a:r>
          </a:p>
          <a:p>
            <a:pPr lvl="1" algn="just">
              <a:lnSpc>
                <a:spcPct val="90000"/>
              </a:lnSpc>
            </a:pPr>
            <a:r>
              <a:rPr lang="en-US" altLang="ko-KR" dirty="0" smtClean="0">
                <a:latin typeface="Calibri" panose="020F0502020204030204" pitchFamily="34" charset="0"/>
                <a:ea typeface="Gulim" pitchFamily="34" charset="-127"/>
                <a:cs typeface="Times New Roman" pitchFamily="18" charset="0"/>
              </a:rPr>
              <a:t>Set of </a:t>
            </a:r>
            <a:r>
              <a:rPr lang="en-US" altLang="ko-KR" dirty="0" smtClean="0">
                <a:solidFill>
                  <a:srgbClr val="FF0000"/>
                </a:solidFill>
                <a:latin typeface="Calibri" panose="020F0502020204030204" pitchFamily="34" charset="0"/>
                <a:ea typeface="Gulim" pitchFamily="34" charset="-127"/>
                <a:cs typeface="Times New Roman" pitchFamily="18" charset="0"/>
              </a:rPr>
              <a:t>payoffs</a:t>
            </a:r>
            <a:r>
              <a:rPr lang="en-US" altLang="ko-KR" dirty="0" smtClean="0">
                <a:latin typeface="Calibri" panose="020F0502020204030204" pitchFamily="34" charset="0"/>
                <a:ea typeface="Gulim" pitchFamily="34" charset="-127"/>
                <a:cs typeface="Times New Roman" pitchFamily="18" charset="0"/>
              </a:rPr>
              <a:t> (or payoff functions) </a:t>
            </a:r>
            <a:r>
              <a:rPr lang="en-US" altLang="ko-KR" i="1" dirty="0" err="1" smtClean="0">
                <a:latin typeface="Calibri" panose="020F0502020204030204" pitchFamily="34" charset="0"/>
                <a:ea typeface="Gulim" pitchFamily="34" charset="-127"/>
                <a:cs typeface="Times New Roman" pitchFamily="18" charset="0"/>
              </a:rPr>
              <a:t>U</a:t>
            </a:r>
            <a:r>
              <a:rPr lang="en-US" altLang="ko-KR" sz="1800" i="1" dirty="0" err="1" smtClean="0">
                <a:latin typeface="Calibri" panose="020F0502020204030204" pitchFamily="34" charset="0"/>
                <a:ea typeface="Gulim" pitchFamily="34" charset="-127"/>
                <a:cs typeface="Times New Roman" pitchFamily="18" charset="0"/>
              </a:rPr>
              <a:t>i</a:t>
            </a:r>
            <a:endParaRPr lang="en-US" altLang="ko-KR" i="1" dirty="0" smtClean="0">
              <a:latin typeface="Calibri" panose="020F0502020204030204" pitchFamily="34" charset="0"/>
              <a:ea typeface="Gulim" pitchFamily="34" charset="-127"/>
              <a:cs typeface="Times New Roman" pitchFamily="18" charset="0"/>
            </a:endParaRPr>
          </a:p>
          <a:p>
            <a:pPr algn="just">
              <a:lnSpc>
                <a:spcPct val="90000"/>
              </a:lnSpc>
            </a:pPr>
            <a:r>
              <a:rPr lang="en-US" altLang="ko-KR" dirty="0" smtClean="0">
                <a:ea typeface="Gulim" pitchFamily="34" charset="-127"/>
                <a:cs typeface="Times New Roman" pitchFamily="18" charset="0"/>
              </a:rPr>
              <a:t>Notation </a:t>
            </a:r>
            <a:r>
              <a:rPr lang="en-US" altLang="ko-KR" i="1" dirty="0" err="1" smtClean="0">
                <a:ea typeface="Gulim" pitchFamily="34" charset="-127"/>
                <a:cs typeface="Times New Roman" pitchFamily="18" charset="0"/>
              </a:rPr>
              <a:t>s</a:t>
            </a:r>
            <a:r>
              <a:rPr lang="en-US" altLang="ko-KR" i="1" baseline="-25000" dirty="0" err="1" smtClean="0">
                <a:ea typeface="Gulim" pitchFamily="34" charset="-127"/>
                <a:cs typeface="Times New Roman" pitchFamily="18" charset="0"/>
              </a:rPr>
              <a:t>i</a:t>
            </a:r>
            <a:r>
              <a:rPr lang="en-US" altLang="ko-KR" i="1" baseline="-25000" dirty="0" smtClean="0">
                <a:ea typeface="Gulim" pitchFamily="34" charset="-127"/>
                <a:cs typeface="Times New Roman" pitchFamily="18" charset="0"/>
              </a:rPr>
              <a:t> </a:t>
            </a:r>
            <a:r>
              <a:rPr lang="en-US" altLang="ko-KR" dirty="0" smtClean="0">
                <a:ea typeface="Gulim" pitchFamily="34" charset="-127"/>
                <a:cs typeface="Times New Roman" pitchFamily="18" charset="0"/>
              </a:rPr>
              <a:t>strategy of a player </a:t>
            </a:r>
            <a:r>
              <a:rPr lang="en-US" altLang="ko-KR" i="1" dirty="0" err="1" smtClean="0">
                <a:ea typeface="Gulim" pitchFamily="34" charset="-127"/>
                <a:cs typeface="Times New Roman" pitchFamily="18" charset="0"/>
              </a:rPr>
              <a:t>i</a:t>
            </a:r>
            <a:r>
              <a:rPr lang="en-US" altLang="ko-KR" i="1" dirty="0" smtClean="0">
                <a:ea typeface="Gulim" pitchFamily="34" charset="-127"/>
                <a:cs typeface="Times New Roman" pitchFamily="18" charset="0"/>
              </a:rPr>
              <a:t> </a:t>
            </a:r>
            <a:r>
              <a:rPr lang="en-US" altLang="ko-KR" dirty="0" smtClean="0">
                <a:ea typeface="Gulim" pitchFamily="34" charset="-127"/>
                <a:cs typeface="Times New Roman" pitchFamily="18" charset="0"/>
              </a:rPr>
              <a:t>while </a:t>
            </a:r>
            <a:r>
              <a:rPr lang="en-US" altLang="ko-KR" b="1" dirty="0" smtClean="0">
                <a:ea typeface="Gulim" pitchFamily="34" charset="-127"/>
                <a:cs typeface="Times New Roman" pitchFamily="18" charset="0"/>
              </a:rPr>
              <a:t>s</a:t>
            </a:r>
            <a:r>
              <a:rPr lang="en-US" altLang="ko-KR" baseline="-25000" dirty="0" smtClean="0">
                <a:ea typeface="Gulim" pitchFamily="34" charset="-127"/>
                <a:cs typeface="Times New Roman" pitchFamily="18" charset="0"/>
              </a:rPr>
              <a:t>-</a:t>
            </a:r>
            <a:r>
              <a:rPr lang="en-US" altLang="ko-KR" baseline="-25000" dirty="0" err="1" smtClean="0">
                <a:ea typeface="Gulim" pitchFamily="34" charset="-127"/>
                <a:cs typeface="Times New Roman" pitchFamily="18" charset="0"/>
              </a:rPr>
              <a:t>i</a:t>
            </a:r>
            <a:r>
              <a:rPr lang="en-US" altLang="ko-KR" dirty="0" smtClean="0">
                <a:ea typeface="Gulim" pitchFamily="34" charset="-127"/>
                <a:cs typeface="Times New Roman" pitchFamily="18" charset="0"/>
              </a:rPr>
              <a:t> is the strategy </a:t>
            </a:r>
            <a:r>
              <a:rPr lang="en-US" altLang="ko-KR" b="1" dirty="0" smtClean="0">
                <a:ea typeface="Gulim" pitchFamily="34" charset="-127"/>
                <a:cs typeface="Times New Roman" pitchFamily="18" charset="0"/>
              </a:rPr>
              <a:t>profile</a:t>
            </a:r>
            <a:r>
              <a:rPr lang="en-US" altLang="ko-KR" dirty="0" smtClean="0">
                <a:ea typeface="Gulim" pitchFamily="34" charset="-127"/>
                <a:cs typeface="Times New Roman" pitchFamily="18" charset="0"/>
              </a:rPr>
              <a:t> of all other players.</a:t>
            </a:r>
          </a:p>
          <a:p>
            <a:pPr algn="just">
              <a:lnSpc>
                <a:spcPct val="90000"/>
              </a:lnSpc>
            </a:pPr>
            <a:r>
              <a:rPr lang="en-US" altLang="ko-KR" dirty="0" smtClean="0">
                <a:ea typeface="Gulim" pitchFamily="34" charset="-127"/>
              </a:rPr>
              <a:t>Notice that one user’s utility is a function of both this user’s and others’ strategies.</a:t>
            </a:r>
          </a:p>
          <a:p>
            <a:pPr algn="just"/>
            <a:r>
              <a:rPr lang="en-US" altLang="ko-KR" dirty="0" smtClean="0">
                <a:ea typeface="Gulim" pitchFamily="34" charset="-127"/>
              </a:rPr>
              <a:t>A game is said to be one with </a:t>
            </a:r>
            <a:r>
              <a:rPr lang="en-US" altLang="ko-KR" dirty="0" smtClean="0">
                <a:solidFill>
                  <a:srgbClr val="FF0000"/>
                </a:solidFill>
                <a:ea typeface="Gulim" pitchFamily="34" charset="-127"/>
              </a:rPr>
              <a:t>complete information </a:t>
            </a:r>
            <a:r>
              <a:rPr lang="en-US" altLang="ko-KR" dirty="0" smtClean="0">
                <a:ea typeface="Gulim" pitchFamily="34" charset="-127"/>
              </a:rPr>
              <a:t>if all elements of the game are common knowledge. Otherwise, the game is said to be one with </a:t>
            </a:r>
            <a:r>
              <a:rPr lang="en-US" altLang="ko-KR" dirty="0" smtClean="0">
                <a:solidFill>
                  <a:srgbClr val="FF0000"/>
                </a:solidFill>
                <a:ea typeface="Gulim" pitchFamily="34" charset="-127"/>
              </a:rPr>
              <a:t>incomplete information</a:t>
            </a:r>
            <a:r>
              <a:rPr lang="en-US" altLang="ko-KR" dirty="0" smtClean="0">
                <a:ea typeface="Gulim" pitchFamily="34" charset="-127"/>
              </a:rPr>
              <a:t>, or an incomplete information game.</a:t>
            </a:r>
          </a:p>
          <a:p>
            <a:pPr lvl="2">
              <a:lnSpc>
                <a:spcPct val="90000"/>
              </a:lnSpc>
              <a:buFont typeface="Wingdings" pitchFamily="2" charset="2"/>
              <a:buNone/>
            </a:pPr>
            <a:endParaRPr lang="en-US" altLang="ko-KR" dirty="0" smtClean="0">
              <a:latin typeface="Times New Roman" pitchFamily="18" charset="0"/>
              <a:ea typeface="Gulim" pitchFamily="34" charset="-127"/>
            </a:endParaRPr>
          </a:p>
          <a:p>
            <a:pPr lvl="2">
              <a:lnSpc>
                <a:spcPct val="90000"/>
              </a:lnSpc>
              <a:buFont typeface="Wingdings" pitchFamily="2" charset="2"/>
              <a:buNone/>
            </a:pPr>
            <a:endParaRPr lang="en-US" altLang="ko-KR" dirty="0" smtClean="0">
              <a:latin typeface="Times New Roman" pitchFamily="18" charset="0"/>
              <a:ea typeface="Gulim" pitchFamily="34" charset="-127"/>
            </a:endParaRPr>
          </a:p>
          <a:p>
            <a:pPr lvl="1">
              <a:lnSpc>
                <a:spcPct val="90000"/>
              </a:lnSpc>
              <a:buFont typeface="Wingdings" pitchFamily="2" charset="2"/>
              <a:buNone/>
            </a:pPr>
            <a:endParaRPr lang="en-US" altLang="ko-KR" dirty="0" smtClean="0">
              <a:ea typeface="Gulim" pitchFamily="34" charset="-127"/>
            </a:endParaRPr>
          </a:p>
          <a:p>
            <a:pPr>
              <a:lnSpc>
                <a:spcPct val="90000"/>
              </a:lnSpc>
            </a:pPr>
            <a:endParaRPr lang="en-US" altLang="ko-KR" dirty="0" smtClean="0">
              <a:ea typeface="Gulim" pitchFamily="34" charset="-127"/>
            </a:endParaRPr>
          </a:p>
          <a:p>
            <a:pPr lvl="2">
              <a:lnSpc>
                <a:spcPct val="90000"/>
              </a:lnSpc>
            </a:pPr>
            <a:endParaRPr lang="en-GB" altLang="ko-KR" dirty="0" smtClean="0">
              <a:latin typeface="Times New Roman" pitchFamily="18" charset="0"/>
              <a:ea typeface="Gulim" pitchFamily="34" charset="-127"/>
            </a:endParaRPr>
          </a:p>
        </p:txBody>
      </p:sp>
      <p:sp>
        <p:nvSpPr>
          <p:cNvPr id="3" name="灯片编号占位符 2"/>
          <p:cNvSpPr>
            <a:spLocks noGrp="1"/>
          </p:cNvSpPr>
          <p:nvPr>
            <p:ph type="sldNum" sz="quarter" idx="11"/>
          </p:nvPr>
        </p:nvSpPr>
        <p:spPr/>
        <p:txBody>
          <a:bodyPr/>
          <a:lstStyle/>
          <a:p>
            <a:pPr>
              <a:defRPr/>
            </a:pPr>
            <a:r>
              <a:rPr lang="en-US" smtClean="0"/>
              <a:t>[</a:t>
            </a:r>
            <a:fld id="{76C16D65-260D-406F-A2BF-AB769FEB7B8A}" type="slidenum">
              <a:rPr lang="en-US" smtClean="0"/>
              <a:pPr>
                <a:defRPr/>
              </a:pPr>
              <a:t>87</a:t>
            </a:fld>
            <a:r>
              <a:rPr lang="en-US" smtClean="0"/>
              <a:t>]</a:t>
            </a:r>
            <a:endParaRPr lang="en-US" dirty="0"/>
          </a:p>
        </p:txBody>
      </p:sp>
    </p:spTree>
    <p:extLst>
      <p:ext uri="{BB962C8B-B14F-4D97-AF65-F5344CB8AC3E}">
        <p14:creationId xmlns:p14="http://schemas.microsoft.com/office/powerpoint/2010/main" xmlns="" val="2152331918"/>
      </p:ext>
    </p:extLst>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2"/>
          <p:cNvSpPr>
            <a:spLocks noGrp="1" noChangeArrowheads="1"/>
          </p:cNvSpPr>
          <p:nvPr>
            <p:ph type="title"/>
          </p:nvPr>
        </p:nvSpPr>
        <p:spPr/>
        <p:txBody>
          <a:bodyPr/>
          <a:lstStyle/>
          <a:p>
            <a:pPr>
              <a:defRPr/>
            </a:pPr>
            <a:r>
              <a:rPr lang="en-US" altLang="ko-KR" dirty="0" smtClean="0">
                <a:ea typeface="Gulim" pitchFamily="34" charset="-127"/>
              </a:rPr>
              <a:t>Example: Prisoner’s dilemma</a:t>
            </a:r>
            <a:endParaRPr lang="en-GB" altLang="ko-KR" dirty="0" smtClean="0">
              <a:ea typeface="Gulim" pitchFamily="34" charset="-127"/>
            </a:endParaRPr>
          </a:p>
        </p:txBody>
      </p:sp>
      <p:sp>
        <p:nvSpPr>
          <p:cNvPr id="46082" name="Rectangle 3"/>
          <p:cNvSpPr>
            <a:spLocks noGrp="1" noChangeArrowheads="1"/>
          </p:cNvSpPr>
          <p:nvPr>
            <p:ph type="body" idx="1"/>
          </p:nvPr>
        </p:nvSpPr>
        <p:spPr>
          <a:xfrm>
            <a:off x="338400" y="1080000"/>
            <a:ext cx="7772400" cy="5105400"/>
          </a:xfrm>
        </p:spPr>
        <p:txBody>
          <a:bodyPr/>
          <a:lstStyle/>
          <a:p>
            <a:r>
              <a:rPr lang="en-US" altLang="ko-KR" dirty="0" smtClean="0">
                <a:ea typeface="Gulim" pitchFamily="34" charset="-127"/>
                <a:cs typeface="Times New Roman" pitchFamily="18" charset="0"/>
              </a:rPr>
              <a:t>Two suspects in a major crime held for interrogation in separate cells</a:t>
            </a:r>
          </a:p>
          <a:p>
            <a:pPr lvl="1"/>
            <a:r>
              <a:rPr lang="en-US" altLang="ko-KR" sz="2000" dirty="0" smtClean="0">
                <a:latin typeface="Calibri" panose="020F0502020204030204" pitchFamily="34" charset="0"/>
                <a:ea typeface="Gulim" pitchFamily="34" charset="-127"/>
                <a:cs typeface="Times New Roman" pitchFamily="18" charset="0"/>
              </a:rPr>
              <a:t>If they both stay quiet, each will be convicted with a minor offence and will spend </a:t>
            </a:r>
            <a:r>
              <a:rPr lang="en-US" altLang="ko-KR" sz="2000" b="1" dirty="0" smtClean="0">
                <a:latin typeface="Calibri" panose="020F0502020204030204" pitchFamily="34" charset="0"/>
                <a:ea typeface="Gulim" pitchFamily="34" charset="-127"/>
                <a:cs typeface="Times New Roman" pitchFamily="18" charset="0"/>
              </a:rPr>
              <a:t>1 year</a:t>
            </a:r>
            <a:r>
              <a:rPr lang="en-US" altLang="ko-KR" sz="2000" dirty="0" smtClean="0">
                <a:latin typeface="Calibri" panose="020F0502020204030204" pitchFamily="34" charset="0"/>
                <a:ea typeface="Gulim" pitchFamily="34" charset="-127"/>
                <a:cs typeface="Times New Roman" pitchFamily="18" charset="0"/>
              </a:rPr>
              <a:t> in prison</a:t>
            </a:r>
          </a:p>
          <a:p>
            <a:pPr lvl="1"/>
            <a:r>
              <a:rPr lang="en-US" altLang="ko-KR" sz="2000" dirty="0" smtClean="0">
                <a:latin typeface="Calibri" panose="020F0502020204030204" pitchFamily="34" charset="0"/>
                <a:ea typeface="Gulim" pitchFamily="34" charset="-127"/>
                <a:cs typeface="Times New Roman" pitchFamily="18" charset="0"/>
              </a:rPr>
              <a:t>If one and only one of them finks, he will be freed and used as a witness against the other who will spend </a:t>
            </a:r>
            <a:r>
              <a:rPr lang="en-US" altLang="ko-KR" sz="2000" b="1" dirty="0" smtClean="0">
                <a:latin typeface="Calibri" panose="020F0502020204030204" pitchFamily="34" charset="0"/>
                <a:ea typeface="Gulim" pitchFamily="34" charset="-127"/>
                <a:cs typeface="Times New Roman" pitchFamily="18" charset="0"/>
              </a:rPr>
              <a:t>4 years</a:t>
            </a:r>
            <a:r>
              <a:rPr lang="en-US" altLang="ko-KR" sz="2000" dirty="0" smtClean="0">
                <a:latin typeface="Calibri" panose="020F0502020204030204" pitchFamily="34" charset="0"/>
                <a:ea typeface="Gulim" pitchFamily="34" charset="-127"/>
                <a:cs typeface="Times New Roman" pitchFamily="18" charset="0"/>
              </a:rPr>
              <a:t> in prison</a:t>
            </a:r>
          </a:p>
          <a:p>
            <a:pPr lvl="1"/>
            <a:r>
              <a:rPr lang="en-US" altLang="ko-KR" sz="2000" dirty="0" smtClean="0">
                <a:latin typeface="Calibri" panose="020F0502020204030204" pitchFamily="34" charset="0"/>
                <a:ea typeface="Gulim" pitchFamily="34" charset="-127"/>
                <a:cs typeface="Times New Roman" pitchFamily="18" charset="0"/>
              </a:rPr>
              <a:t>If both of them fink, each will spend </a:t>
            </a:r>
            <a:r>
              <a:rPr lang="en-US" altLang="ko-KR" sz="2000" b="1" dirty="0" smtClean="0">
                <a:latin typeface="Calibri" panose="020F0502020204030204" pitchFamily="34" charset="0"/>
                <a:ea typeface="Gulim" pitchFamily="34" charset="-127"/>
                <a:cs typeface="Times New Roman" pitchFamily="18" charset="0"/>
              </a:rPr>
              <a:t>3 years</a:t>
            </a:r>
            <a:r>
              <a:rPr lang="en-US" altLang="ko-KR" sz="2000" dirty="0" smtClean="0">
                <a:latin typeface="Calibri" panose="020F0502020204030204" pitchFamily="34" charset="0"/>
                <a:ea typeface="Gulim" pitchFamily="34" charset="-127"/>
                <a:cs typeface="Times New Roman" pitchFamily="18" charset="0"/>
              </a:rPr>
              <a:t> in prison</a:t>
            </a:r>
          </a:p>
          <a:p>
            <a:r>
              <a:rPr lang="en-US" altLang="ko-KR" dirty="0" smtClean="0">
                <a:ea typeface="Gulim" pitchFamily="34" charset="-127"/>
                <a:cs typeface="Times New Roman" pitchFamily="18" charset="0"/>
              </a:rPr>
              <a:t>Components of the Prisoner’s dilemma</a:t>
            </a:r>
          </a:p>
          <a:p>
            <a:pPr lvl="1"/>
            <a:r>
              <a:rPr lang="en-US" altLang="ko-KR" sz="2000" b="1" dirty="0" smtClean="0">
                <a:latin typeface="Calibri" panose="020F0502020204030204" pitchFamily="34" charset="0"/>
                <a:ea typeface="Gulim" pitchFamily="34" charset="-127"/>
                <a:cs typeface="Times New Roman" pitchFamily="18" charset="0"/>
              </a:rPr>
              <a:t>Rational Players: </a:t>
            </a:r>
            <a:r>
              <a:rPr lang="en-US" altLang="ko-KR" sz="2000" dirty="0" smtClean="0">
                <a:latin typeface="Calibri" panose="020F0502020204030204" pitchFamily="34" charset="0"/>
                <a:ea typeface="Gulim" pitchFamily="34" charset="-127"/>
                <a:cs typeface="Times New Roman" pitchFamily="18" charset="0"/>
              </a:rPr>
              <a:t>the prisoners</a:t>
            </a:r>
          </a:p>
          <a:p>
            <a:pPr lvl="1"/>
            <a:r>
              <a:rPr lang="en-US" altLang="ko-KR" sz="2000" b="1" dirty="0" smtClean="0">
                <a:latin typeface="Calibri" panose="020F0502020204030204" pitchFamily="34" charset="0"/>
                <a:ea typeface="Gulim" pitchFamily="34" charset="-127"/>
                <a:cs typeface="Times New Roman" pitchFamily="18" charset="0"/>
              </a:rPr>
              <a:t>Strategies:</a:t>
            </a:r>
            <a:r>
              <a:rPr lang="en-US" altLang="ko-KR" sz="2000" dirty="0" smtClean="0">
                <a:latin typeface="Calibri" panose="020F0502020204030204" pitchFamily="34" charset="0"/>
                <a:ea typeface="Gulim" pitchFamily="34" charset="-127"/>
                <a:cs typeface="Times New Roman" pitchFamily="18" charset="0"/>
              </a:rPr>
              <a:t> Stay quiet (Q) or Fink (F) </a:t>
            </a:r>
          </a:p>
          <a:p>
            <a:pPr lvl="1"/>
            <a:r>
              <a:rPr lang="en-US" altLang="ko-KR" sz="2000" b="1" dirty="0" smtClean="0">
                <a:latin typeface="Calibri" panose="020F0502020204030204" pitchFamily="34" charset="0"/>
                <a:ea typeface="Gulim" pitchFamily="34" charset="-127"/>
                <a:cs typeface="Times New Roman" pitchFamily="18" charset="0"/>
              </a:rPr>
              <a:t>Solution: </a:t>
            </a:r>
            <a:r>
              <a:rPr lang="en-US" altLang="ko-KR" sz="2000" dirty="0" smtClean="0">
                <a:latin typeface="Calibri" panose="020F0502020204030204" pitchFamily="34" charset="0"/>
                <a:ea typeface="Gulim" pitchFamily="34" charset="-127"/>
                <a:cs typeface="Times New Roman" pitchFamily="18" charset="0"/>
              </a:rPr>
              <a:t>What is the Nash equilibrium of the game?</a:t>
            </a:r>
            <a:endParaRPr lang="en-US" altLang="ko-KR" sz="2000" b="1" dirty="0" smtClean="0">
              <a:latin typeface="Calibri" panose="020F0502020204030204" pitchFamily="34" charset="0"/>
              <a:ea typeface="Gulim" pitchFamily="34" charset="-127"/>
              <a:cs typeface="Times New Roman" pitchFamily="18" charset="0"/>
            </a:endParaRPr>
          </a:p>
          <a:p>
            <a:r>
              <a:rPr lang="en-US" altLang="ko-KR" dirty="0" smtClean="0">
                <a:ea typeface="Gulim" pitchFamily="34" charset="-127"/>
                <a:cs typeface="Times New Roman" pitchFamily="18" charset="0"/>
              </a:rPr>
              <a:t>Representation in Strategic Form</a:t>
            </a:r>
          </a:p>
          <a:p>
            <a:pPr lvl="1"/>
            <a:endParaRPr lang="en-US" altLang="ko-KR" sz="2000" dirty="0" smtClean="0">
              <a:ea typeface="Gulim" pitchFamily="34" charset="-127"/>
              <a:cs typeface="Times New Roman" pitchFamily="18" charset="0"/>
            </a:endParaRPr>
          </a:p>
          <a:p>
            <a:pPr lvl="1">
              <a:lnSpc>
                <a:spcPct val="90000"/>
              </a:lnSpc>
            </a:pPr>
            <a:endParaRPr lang="en-US" altLang="ko-KR" sz="2000" dirty="0" smtClean="0">
              <a:ea typeface="Gulim" pitchFamily="34" charset="-127"/>
              <a:cs typeface="Times New Roman" pitchFamily="18" charset="0"/>
            </a:endParaRPr>
          </a:p>
          <a:p>
            <a:pPr lvl="2">
              <a:lnSpc>
                <a:spcPct val="90000"/>
              </a:lnSpc>
              <a:buFont typeface="Wingdings" pitchFamily="2" charset="2"/>
              <a:buNone/>
            </a:pPr>
            <a:endParaRPr lang="en-US" altLang="ko-KR" sz="1800" dirty="0" smtClean="0">
              <a:latin typeface="Times New Roman" pitchFamily="18" charset="0"/>
              <a:ea typeface="Gulim" pitchFamily="34" charset="-127"/>
              <a:cs typeface="Times New Roman" pitchFamily="18" charset="0"/>
            </a:endParaRPr>
          </a:p>
          <a:p>
            <a:pPr lvl="2">
              <a:lnSpc>
                <a:spcPct val="90000"/>
              </a:lnSpc>
              <a:buFont typeface="Wingdings" pitchFamily="2" charset="2"/>
              <a:buNone/>
            </a:pPr>
            <a:endParaRPr lang="en-US" altLang="ko-KR" sz="1800" dirty="0" smtClean="0">
              <a:latin typeface="Times New Roman" pitchFamily="18" charset="0"/>
              <a:ea typeface="Gulim" pitchFamily="34" charset="-127"/>
              <a:cs typeface="Times New Roman" pitchFamily="18" charset="0"/>
            </a:endParaRPr>
          </a:p>
          <a:p>
            <a:pPr lvl="1">
              <a:lnSpc>
                <a:spcPct val="90000"/>
              </a:lnSpc>
              <a:buFont typeface="Wingdings" pitchFamily="2" charset="2"/>
              <a:buNone/>
            </a:pPr>
            <a:endParaRPr lang="en-US" altLang="ko-KR" sz="2000" dirty="0" smtClean="0">
              <a:ea typeface="Gulim" pitchFamily="34" charset="-127"/>
              <a:cs typeface="Times New Roman" pitchFamily="18" charset="0"/>
            </a:endParaRPr>
          </a:p>
          <a:p>
            <a:pPr>
              <a:lnSpc>
                <a:spcPct val="90000"/>
              </a:lnSpc>
            </a:pPr>
            <a:endParaRPr lang="en-US" altLang="ko-KR" dirty="0" smtClean="0">
              <a:ea typeface="Gulim" pitchFamily="34" charset="-127"/>
              <a:cs typeface="Times New Roman" pitchFamily="18" charset="0"/>
            </a:endParaRPr>
          </a:p>
          <a:p>
            <a:pPr lvl="2">
              <a:lnSpc>
                <a:spcPct val="90000"/>
              </a:lnSpc>
            </a:pPr>
            <a:endParaRPr lang="en-GB" altLang="ko-KR" sz="1800" dirty="0" smtClean="0">
              <a:latin typeface="Times New Roman" pitchFamily="18" charset="0"/>
              <a:ea typeface="Gulim" pitchFamily="34" charset="-127"/>
              <a:cs typeface="Times New Roman" pitchFamily="18" charset="0"/>
            </a:endParaRPr>
          </a:p>
        </p:txBody>
      </p:sp>
      <p:pic>
        <p:nvPicPr>
          <p:cNvPr id="4" name="Picture 31"/>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a:xfrm>
            <a:off x="6582768" y="3240742"/>
            <a:ext cx="2534338" cy="2166004"/>
          </a:xfrm>
          <a:prstGeom prst="rect">
            <a:avLst/>
          </a:prstGeom>
        </p:spPr>
      </p:pic>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2"/>
          <p:cNvSpPr>
            <a:spLocks noGrp="1" noChangeArrowheads="1"/>
          </p:cNvSpPr>
          <p:nvPr>
            <p:ph type="title"/>
          </p:nvPr>
        </p:nvSpPr>
        <p:spPr>
          <a:xfrm>
            <a:off x="1150938" y="214313"/>
            <a:ext cx="7793037" cy="700087"/>
          </a:xfrm>
        </p:spPr>
        <p:txBody>
          <a:bodyPr/>
          <a:lstStyle/>
          <a:p>
            <a:pPr>
              <a:defRPr/>
            </a:pPr>
            <a:r>
              <a:rPr lang="en-US" altLang="ko-KR" dirty="0" smtClean="0">
                <a:ea typeface="Gulim" pitchFamily="34" charset="-127"/>
              </a:rPr>
              <a:t>Example: Prisoner’s dilemma</a:t>
            </a:r>
            <a:endParaRPr lang="en-GB" altLang="ko-KR" dirty="0" smtClean="0">
              <a:ea typeface="Gulim" pitchFamily="34" charset="-127"/>
            </a:endParaRPr>
          </a:p>
        </p:txBody>
      </p:sp>
      <p:graphicFrame>
        <p:nvGraphicFramePr>
          <p:cNvPr id="332832" name="Group 32"/>
          <p:cNvGraphicFramePr>
            <a:graphicFrameLocks noGrp="1"/>
          </p:cNvGraphicFramePr>
          <p:nvPr>
            <p:ph idx="1"/>
          </p:nvPr>
        </p:nvGraphicFramePr>
        <p:xfrm>
          <a:off x="838200" y="2133600"/>
          <a:ext cx="7772400" cy="2427288"/>
        </p:xfrm>
        <a:graphic>
          <a:graphicData uri="http://schemas.openxmlformats.org/drawingml/2006/table">
            <a:tbl>
              <a:tblPr/>
              <a:tblGrid>
                <a:gridCol w="2590800"/>
                <a:gridCol w="2590800"/>
                <a:gridCol w="2590800"/>
              </a:tblGrid>
              <a:tr h="965200">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nb-NO" altLang="ko-KR" sz="2800" b="0" i="0" u="none" strike="noStrike" cap="none" normalizeH="0" baseline="0" smtClean="0">
                        <a:ln>
                          <a:noFill/>
                        </a:ln>
                        <a:solidFill>
                          <a:schemeClr val="folHlink"/>
                        </a:solidFill>
                        <a:effectLst/>
                        <a:latin typeface="Times New Roman" pitchFamily="18" charset="0"/>
                        <a:ea typeface="Gulim" pitchFamily="34" charset="-127"/>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ko-KR" sz="2800" b="0" i="0" u="none" strike="noStrike" cap="none" normalizeH="0" baseline="0" smtClean="0">
                          <a:ln>
                            <a:noFill/>
                          </a:ln>
                          <a:solidFill>
                            <a:schemeClr val="tx1"/>
                          </a:solidFill>
                          <a:effectLst/>
                          <a:latin typeface="Times New Roman" pitchFamily="18" charset="0"/>
                          <a:ea typeface="Gulim" pitchFamily="34" charset="-127"/>
                          <a:cs typeface="Arial" pitchFamily="34" charset="0"/>
                        </a:rPr>
                        <a:t>P2 Quiet</a:t>
                      </a:r>
                      <a:endParaRPr kumimoji="0" lang="nb-NO" altLang="ko-KR" sz="2800" b="0" i="0" u="none" strike="noStrike" cap="none" normalizeH="0" baseline="0" smtClean="0">
                        <a:ln>
                          <a:noFill/>
                        </a:ln>
                        <a:solidFill>
                          <a:schemeClr val="tx1"/>
                        </a:solidFill>
                        <a:effectLst/>
                        <a:latin typeface="Times New Roman" pitchFamily="18" charset="0"/>
                        <a:ea typeface="Gulim" pitchFamily="34" charset="-127"/>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ko-KR" sz="2800" b="0" i="0" u="none" strike="noStrike" cap="none" normalizeH="0" baseline="0" smtClean="0">
                          <a:ln>
                            <a:noFill/>
                          </a:ln>
                          <a:solidFill>
                            <a:schemeClr val="tx1"/>
                          </a:solidFill>
                          <a:effectLst/>
                          <a:latin typeface="Times New Roman" pitchFamily="18" charset="0"/>
                          <a:ea typeface="Gulim" pitchFamily="34" charset="-127"/>
                          <a:cs typeface="Arial" pitchFamily="34" charset="0"/>
                        </a:rPr>
                        <a:t>P2 Fink</a:t>
                      </a:r>
                      <a:endParaRPr kumimoji="0" lang="nb-NO" altLang="ko-KR" sz="2800" b="0" i="0" u="none" strike="noStrike" cap="none" normalizeH="0" baseline="0" smtClean="0">
                        <a:ln>
                          <a:noFill/>
                        </a:ln>
                        <a:solidFill>
                          <a:schemeClr val="tx1"/>
                        </a:solidFill>
                        <a:effectLst/>
                        <a:latin typeface="Times New Roman" pitchFamily="18" charset="0"/>
                        <a:ea typeface="Gulim" pitchFamily="34" charset="-127"/>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11200">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ko-KR" sz="2800" b="0" i="0" u="none" strike="noStrike" cap="none" normalizeH="0" baseline="0" smtClean="0">
                          <a:ln>
                            <a:noFill/>
                          </a:ln>
                          <a:solidFill>
                            <a:schemeClr val="tx1"/>
                          </a:solidFill>
                          <a:effectLst/>
                          <a:latin typeface="Times New Roman" pitchFamily="18" charset="0"/>
                          <a:ea typeface="Gulim" pitchFamily="34" charset="-127"/>
                          <a:cs typeface="Arial" pitchFamily="34" charset="0"/>
                        </a:rPr>
                        <a:t>P1 Quiet</a:t>
                      </a:r>
                      <a:endParaRPr kumimoji="0" lang="nb-NO" altLang="ko-KR" sz="2800" b="0" i="0" u="none" strike="noStrike" cap="none" normalizeH="0" baseline="0" smtClean="0">
                        <a:ln>
                          <a:noFill/>
                        </a:ln>
                        <a:solidFill>
                          <a:schemeClr val="tx1"/>
                        </a:solidFill>
                        <a:effectLst/>
                        <a:latin typeface="Times New Roman" pitchFamily="18" charset="0"/>
                        <a:ea typeface="Gulim" pitchFamily="34" charset="-127"/>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ko-KR" sz="2800" b="0" i="0" u="none" strike="noStrike" cap="none" normalizeH="0" baseline="0" smtClean="0">
                          <a:ln>
                            <a:noFill/>
                          </a:ln>
                          <a:solidFill>
                            <a:schemeClr val="tx1"/>
                          </a:solidFill>
                          <a:effectLst/>
                          <a:latin typeface="Times New Roman" pitchFamily="18" charset="0"/>
                          <a:ea typeface="Gulim" pitchFamily="34" charset="-127"/>
                          <a:cs typeface="Arial" pitchFamily="34" charset="0"/>
                        </a:rPr>
                        <a:t>1,1</a:t>
                      </a:r>
                      <a:endParaRPr kumimoji="0" lang="nb-NO" altLang="ko-KR" sz="2800" b="0" i="0" u="none" strike="noStrike" cap="none" normalizeH="0" baseline="0" smtClean="0">
                        <a:ln>
                          <a:noFill/>
                        </a:ln>
                        <a:solidFill>
                          <a:schemeClr val="tx1"/>
                        </a:solidFill>
                        <a:effectLst/>
                        <a:latin typeface="Times New Roman" pitchFamily="18" charset="0"/>
                        <a:ea typeface="Gulim" pitchFamily="34" charset="-127"/>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ko-KR" sz="2800" b="0" i="0" u="none" strike="noStrike" cap="none" normalizeH="0" baseline="0" smtClean="0">
                          <a:ln>
                            <a:noFill/>
                          </a:ln>
                          <a:solidFill>
                            <a:schemeClr val="tx1"/>
                          </a:solidFill>
                          <a:effectLst/>
                          <a:latin typeface="Times New Roman" pitchFamily="18" charset="0"/>
                          <a:ea typeface="Gulim" pitchFamily="34" charset="-127"/>
                          <a:cs typeface="Arial" pitchFamily="34" charset="0"/>
                        </a:rPr>
                        <a:t>4,0</a:t>
                      </a:r>
                      <a:endParaRPr kumimoji="0" lang="nb-NO" altLang="ko-KR" sz="2800" b="0" i="0" u="none" strike="noStrike" cap="none" normalizeH="0" baseline="0" smtClean="0">
                        <a:ln>
                          <a:noFill/>
                        </a:ln>
                        <a:solidFill>
                          <a:schemeClr val="tx1"/>
                        </a:solidFill>
                        <a:effectLst/>
                        <a:latin typeface="Times New Roman" pitchFamily="18" charset="0"/>
                        <a:ea typeface="Gulim" pitchFamily="34" charset="-127"/>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50888">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ko-KR" sz="2800" b="0" i="0" u="none" strike="noStrike" cap="none" normalizeH="0" baseline="0" smtClean="0">
                          <a:ln>
                            <a:noFill/>
                          </a:ln>
                          <a:solidFill>
                            <a:schemeClr val="tx1"/>
                          </a:solidFill>
                          <a:effectLst/>
                          <a:latin typeface="Times New Roman" pitchFamily="18" charset="0"/>
                          <a:ea typeface="Gulim" pitchFamily="34" charset="-127"/>
                          <a:cs typeface="Arial" pitchFamily="34" charset="0"/>
                        </a:rPr>
                        <a:t>P1 Fink</a:t>
                      </a:r>
                      <a:endParaRPr kumimoji="0" lang="nb-NO" altLang="ko-KR" sz="2800" b="0" i="0" u="none" strike="noStrike" cap="none" normalizeH="0" baseline="0" smtClean="0">
                        <a:ln>
                          <a:noFill/>
                        </a:ln>
                        <a:solidFill>
                          <a:schemeClr val="tx1"/>
                        </a:solidFill>
                        <a:effectLst/>
                        <a:latin typeface="Times New Roman" pitchFamily="18" charset="0"/>
                        <a:ea typeface="Gulim" pitchFamily="34" charset="-127"/>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ko-KR" sz="2800" b="0" i="0" u="none" strike="noStrike" cap="none" normalizeH="0" baseline="0" smtClean="0">
                          <a:ln>
                            <a:noFill/>
                          </a:ln>
                          <a:solidFill>
                            <a:schemeClr val="tx1"/>
                          </a:solidFill>
                          <a:effectLst/>
                          <a:latin typeface="Times New Roman" pitchFamily="18" charset="0"/>
                          <a:ea typeface="Gulim" pitchFamily="34" charset="-127"/>
                          <a:cs typeface="Arial" pitchFamily="34" charset="0"/>
                        </a:rPr>
                        <a:t>0,4</a:t>
                      </a:r>
                      <a:endParaRPr kumimoji="0" lang="nb-NO" altLang="ko-KR" sz="2800" b="0" i="0" u="none" strike="noStrike" cap="none" normalizeH="0" baseline="0" smtClean="0">
                        <a:ln>
                          <a:noFill/>
                        </a:ln>
                        <a:solidFill>
                          <a:schemeClr val="tx1"/>
                        </a:solidFill>
                        <a:effectLst/>
                        <a:latin typeface="Times New Roman" pitchFamily="18" charset="0"/>
                        <a:ea typeface="Gulim" pitchFamily="34" charset="-127"/>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ko-KR" sz="2800" b="0" i="0" u="none" strike="noStrike" cap="none" normalizeH="0" baseline="0" smtClean="0">
                          <a:ln>
                            <a:noFill/>
                          </a:ln>
                          <a:solidFill>
                            <a:schemeClr val="tx1"/>
                          </a:solidFill>
                          <a:effectLst/>
                          <a:latin typeface="Times New Roman" pitchFamily="18" charset="0"/>
                          <a:ea typeface="Gulim" pitchFamily="34" charset="-127"/>
                          <a:cs typeface="Arial" pitchFamily="34" charset="0"/>
                        </a:rPr>
                        <a:t>3,3</a:t>
                      </a:r>
                      <a:endParaRPr kumimoji="0" lang="nb-NO" altLang="ko-KR" sz="2800" b="0" i="0" u="none" strike="noStrike" cap="none" normalizeH="0" baseline="0" smtClean="0">
                        <a:ln>
                          <a:noFill/>
                        </a:ln>
                        <a:solidFill>
                          <a:schemeClr val="tx1"/>
                        </a:solidFill>
                        <a:effectLst/>
                        <a:latin typeface="Times New Roman" pitchFamily="18" charset="0"/>
                        <a:ea typeface="Gulim" pitchFamily="34" charset="-127"/>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7124" name="TextBox 5"/>
          <p:cNvSpPr txBox="1">
            <a:spLocks noChangeArrowheads="1"/>
          </p:cNvSpPr>
          <p:nvPr/>
        </p:nvSpPr>
        <p:spPr bwMode="auto">
          <a:xfrm>
            <a:off x="338400" y="1080000"/>
            <a:ext cx="2282420" cy="461665"/>
          </a:xfrm>
          <a:prstGeom prst="rect">
            <a:avLst/>
          </a:prstGeom>
          <a:noFill/>
          <a:ln w="9525">
            <a:noFill/>
            <a:miter lim="800000"/>
            <a:headEnd/>
            <a:tailEnd/>
          </a:ln>
        </p:spPr>
        <p:txBody>
          <a:bodyPr wrap="none">
            <a:spAutoFit/>
          </a:bodyPr>
          <a:lstStyle/>
          <a:p>
            <a:pPr marL="342900" indent="-342900">
              <a:buFont typeface="Wingdings" panose="05000000000000000000" pitchFamily="2" charset="2"/>
              <a:buChar char="l"/>
            </a:pPr>
            <a:r>
              <a:rPr lang="en-US" altLang="ko-KR" sz="2400" b="1" dirty="0">
                <a:latin typeface="Cambria" panose="02040503050406030204" pitchFamily="18" charset="0"/>
                <a:ea typeface="Gulim" pitchFamily="34" charset="-127"/>
              </a:rPr>
              <a:t>Matrix Form</a:t>
            </a:r>
            <a:endParaRPr lang="ko-KR" altLang="en-US" sz="2400" b="1" dirty="0">
              <a:latin typeface="Cambria" panose="02040503050406030204" pitchFamily="18" charset="0"/>
              <a:ea typeface="Gulim" pitchFamily="34" charset="-127"/>
            </a:endParaRP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Content Placeholder 2"/>
          <p:cNvSpPr>
            <a:spLocks noGrp="1"/>
          </p:cNvSpPr>
          <p:nvPr>
            <p:ph sz="quarter" idx="4294967295"/>
          </p:nvPr>
        </p:nvSpPr>
        <p:spPr>
          <a:xfrm>
            <a:off x="338400" y="1260000"/>
            <a:ext cx="8229600" cy="5043488"/>
          </a:xfrm>
          <a:prstGeom prst="rect">
            <a:avLst/>
          </a:prstGeom>
        </p:spPr>
        <p:txBody>
          <a:bodyPr/>
          <a:lstStyle/>
          <a:p>
            <a:pPr eaLnBrk="1" hangingPunct="1">
              <a:lnSpc>
                <a:spcPct val="90000"/>
              </a:lnSpc>
            </a:pPr>
            <a:r>
              <a:rPr lang="en-US" altLang="zh-CN" b="1" dirty="0">
                <a:latin typeface="Calibri" panose="020F0502020204030204" pitchFamily="34" charset="0"/>
                <a:ea typeface="MS PGothic" charset="0"/>
              </a:rPr>
              <a:t>In 2001, U.S. Dept. of Energy began a series of communications and controls workshops  focused on the integration of distribution energy resources.</a:t>
            </a:r>
          </a:p>
          <a:p>
            <a:pPr eaLnBrk="1" hangingPunct="1">
              <a:lnSpc>
                <a:spcPct val="90000"/>
              </a:lnSpc>
            </a:pPr>
            <a:r>
              <a:rPr lang="en-US" altLang="zh-CN" b="1" dirty="0">
                <a:latin typeface="Calibri" panose="020F0502020204030204" pitchFamily="34" charset="0"/>
                <a:ea typeface="MS PGothic" charset="0"/>
              </a:rPr>
              <a:t>In 2007, U.S. </a:t>
            </a:r>
            <a:r>
              <a:rPr lang="en-US" altLang="zh-CN" b="1" dirty="0" err="1">
                <a:latin typeface="Calibri" panose="020F0502020204030204" pitchFamily="34" charset="0"/>
                <a:ea typeface="MS PGothic" charset="0"/>
              </a:rPr>
              <a:t>gov.</a:t>
            </a:r>
            <a:r>
              <a:rPr lang="en-US" altLang="zh-CN" b="1" dirty="0">
                <a:latin typeface="Calibri" panose="020F0502020204030204" pitchFamily="34" charset="0"/>
                <a:ea typeface="MS PGothic" charset="0"/>
              </a:rPr>
              <a:t> established </a:t>
            </a:r>
            <a:r>
              <a:rPr lang="en-US" b="1" dirty="0">
                <a:latin typeface="Calibri" panose="020F0502020204030204" pitchFamily="34" charset="0"/>
                <a:ea typeface="MS PGothic" charset="0"/>
              </a:rPr>
              <a:t>“</a:t>
            </a:r>
            <a:r>
              <a:rPr lang="en-US" altLang="zh-CN" b="1" dirty="0">
                <a:latin typeface="Calibri" panose="020F0502020204030204" pitchFamily="34" charset="0"/>
                <a:ea typeface="MS PGothic" charset="0"/>
              </a:rPr>
              <a:t>Energy Independence and Security Act</a:t>
            </a:r>
            <a:r>
              <a:rPr lang="en-US" b="1" dirty="0">
                <a:latin typeface="Calibri" panose="020F0502020204030204" pitchFamily="34" charset="0"/>
                <a:ea typeface="MS PGothic" charset="0"/>
              </a:rPr>
              <a:t>”</a:t>
            </a:r>
            <a:endParaRPr lang="en-US" altLang="zh-CN" b="1" dirty="0">
              <a:latin typeface="Calibri" panose="020F0502020204030204" pitchFamily="34" charset="0"/>
              <a:ea typeface="MS PGothic" charset="0"/>
            </a:endParaRPr>
          </a:p>
          <a:p>
            <a:pPr lvl="1" eaLnBrk="1" hangingPunct="1">
              <a:lnSpc>
                <a:spcPct val="90000"/>
              </a:lnSpc>
              <a:buFont typeface="Wingdings" charset="0"/>
              <a:buChar char="§"/>
            </a:pPr>
            <a:r>
              <a:rPr lang="en-US" altLang="zh-CN" sz="2000" dirty="0">
                <a:latin typeface="Calibri" panose="020F0502020204030204" pitchFamily="34" charset="0"/>
                <a:ea typeface="MS PGothic" charset="0"/>
              </a:rPr>
              <a:t>Studies state &amp; security of SG,  forms agency task force, frames </a:t>
            </a:r>
            <a:r>
              <a:rPr lang="en-US" altLang="zh-CN" sz="2000" dirty="0" err="1">
                <a:latin typeface="Calibri" panose="020F0502020204030204" pitchFamily="34" charset="0"/>
                <a:ea typeface="MS PGothic" charset="0"/>
              </a:rPr>
              <a:t>techology</a:t>
            </a:r>
            <a:r>
              <a:rPr lang="en-US" altLang="zh-CN" sz="2000" dirty="0">
                <a:latin typeface="Calibri" panose="020F0502020204030204" pitchFamily="34" charset="0"/>
                <a:ea typeface="MS PGothic" charset="0"/>
              </a:rPr>
              <a:t> R&amp;D,  encourage investment.</a:t>
            </a:r>
          </a:p>
          <a:p>
            <a:pPr eaLnBrk="1" hangingPunct="1">
              <a:lnSpc>
                <a:spcPct val="90000"/>
              </a:lnSpc>
            </a:pPr>
            <a:r>
              <a:rPr lang="en-US" altLang="zh-CN" b="1" dirty="0">
                <a:latin typeface="Calibri" panose="020F0502020204030204" pitchFamily="34" charset="0"/>
                <a:ea typeface="MS PGothic" charset="0"/>
              </a:rPr>
              <a:t>In 2009,  </a:t>
            </a:r>
            <a:r>
              <a:rPr lang="en-US" b="1" dirty="0">
                <a:latin typeface="Calibri" panose="020F0502020204030204" pitchFamily="34" charset="0"/>
                <a:ea typeface="MS PGothic" charset="0"/>
              </a:rPr>
              <a:t>“</a:t>
            </a:r>
            <a:r>
              <a:rPr lang="en-US" altLang="zh-CN" b="1" dirty="0">
                <a:latin typeface="Calibri" panose="020F0502020204030204" pitchFamily="34" charset="0"/>
                <a:ea typeface="MS PGothic" charset="0"/>
              </a:rPr>
              <a:t>American Recovery and Reinvestment Act</a:t>
            </a:r>
            <a:r>
              <a:rPr lang="en-US" b="1" dirty="0">
                <a:latin typeface="Calibri" panose="020F0502020204030204" pitchFamily="34" charset="0"/>
                <a:ea typeface="MS PGothic" charset="0"/>
              </a:rPr>
              <a:t>”</a:t>
            </a:r>
            <a:endParaRPr lang="en-US" altLang="zh-CN" b="1" dirty="0">
              <a:latin typeface="Calibri" panose="020F0502020204030204" pitchFamily="34" charset="0"/>
              <a:ea typeface="MS PGothic" charset="0"/>
            </a:endParaRPr>
          </a:p>
          <a:p>
            <a:pPr lvl="1" eaLnBrk="1" hangingPunct="1">
              <a:lnSpc>
                <a:spcPct val="90000"/>
              </a:lnSpc>
              <a:buFont typeface="Wingdings" charset="0"/>
              <a:buChar char="§"/>
            </a:pPr>
            <a:r>
              <a:rPr lang="en-US" altLang="zh-CN" sz="2000" dirty="0">
                <a:solidFill>
                  <a:srgbClr val="FF0000"/>
                </a:solidFill>
                <a:latin typeface="Calibri" panose="020F0502020204030204" pitchFamily="34" charset="0"/>
                <a:ea typeface="MS PGothic" charset="0"/>
              </a:rPr>
              <a:t>$3.4 billion </a:t>
            </a:r>
            <a:r>
              <a:rPr lang="en-US" altLang="zh-CN" sz="2000" dirty="0">
                <a:latin typeface="Calibri" panose="020F0502020204030204" pitchFamily="34" charset="0"/>
                <a:ea typeface="MS PGothic" charset="0"/>
              </a:rPr>
              <a:t>for SG investment grant program</a:t>
            </a:r>
          </a:p>
          <a:p>
            <a:pPr lvl="1" eaLnBrk="1" hangingPunct="1">
              <a:lnSpc>
                <a:spcPct val="90000"/>
              </a:lnSpc>
              <a:buFont typeface="Wingdings" charset="0"/>
              <a:buChar char="§"/>
            </a:pPr>
            <a:r>
              <a:rPr lang="en-US" altLang="zh-CN" sz="2000" dirty="0">
                <a:latin typeface="Calibri" panose="020F0502020204030204" pitchFamily="34" charset="0"/>
                <a:ea typeface="MS PGothic" charset="0"/>
              </a:rPr>
              <a:t>$615 million for SG demonstration program</a:t>
            </a:r>
          </a:p>
          <a:p>
            <a:pPr lvl="1" eaLnBrk="1" hangingPunct="1">
              <a:lnSpc>
                <a:spcPct val="90000"/>
              </a:lnSpc>
              <a:buFont typeface="Wingdings" charset="0"/>
              <a:buChar char="§"/>
            </a:pPr>
            <a:r>
              <a:rPr lang="en-US" altLang="zh-CN" sz="2000" dirty="0">
                <a:latin typeface="Calibri" panose="020F0502020204030204" pitchFamily="34" charset="0"/>
                <a:ea typeface="MS PGothic" charset="0"/>
              </a:rPr>
              <a:t>It leads to a combined investment of $8 </a:t>
            </a:r>
            <a:r>
              <a:rPr lang="en-US" altLang="zh-CN" sz="2000" dirty="0" smtClean="0">
                <a:latin typeface="Calibri" panose="020F0502020204030204" pitchFamily="34" charset="0"/>
                <a:ea typeface="MS PGothic" charset="0"/>
              </a:rPr>
              <a:t>billion </a:t>
            </a:r>
            <a:r>
              <a:rPr lang="en-US" altLang="zh-CN" sz="2000" dirty="0">
                <a:latin typeface="Calibri" panose="020F0502020204030204" pitchFamily="34" charset="0"/>
                <a:ea typeface="MS PGothic" charset="0"/>
              </a:rPr>
              <a:t>in SG capabilities.</a:t>
            </a:r>
          </a:p>
          <a:p>
            <a:pPr lvl="1" eaLnBrk="1" hangingPunct="1">
              <a:lnSpc>
                <a:spcPct val="90000"/>
              </a:lnSpc>
              <a:buFont typeface="Wingdings" charset="0"/>
              <a:buChar char="§"/>
            </a:pPr>
            <a:endParaRPr lang="en-US" altLang="zh-CN" sz="2000" dirty="0">
              <a:latin typeface="Calibri" charset="0"/>
              <a:ea typeface="MS PGothic" charset="0"/>
            </a:endParaRPr>
          </a:p>
        </p:txBody>
      </p:sp>
      <p:sp>
        <p:nvSpPr>
          <p:cNvPr id="9220" name="Picture 2" descr="C:\Users\admin\AppData\Local\Microsoft\Windows\Temporary Internet Files\Content.IE5\GBUKPZ83\MC900231078[1].wmf"/>
          <p:cNvSpPr>
            <a:spLocks noChangeAspect="1" noChangeArrowheads="1"/>
          </p:cNvSpPr>
          <p:nvPr/>
        </p:nvSpPr>
        <p:spPr bwMode="auto">
          <a:xfrm>
            <a:off x="6324600" y="4516438"/>
            <a:ext cx="2667000" cy="2036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p>
        </p:txBody>
      </p:sp>
      <p:sp>
        <p:nvSpPr>
          <p:cNvPr id="2" name="标题 1"/>
          <p:cNvSpPr>
            <a:spLocks noGrp="1"/>
          </p:cNvSpPr>
          <p:nvPr>
            <p:ph type="title"/>
          </p:nvPr>
        </p:nvSpPr>
        <p:spPr/>
        <p:txBody>
          <a:bodyPr/>
          <a:lstStyle/>
          <a:p>
            <a:r>
              <a:rPr lang="en-US" altLang="zh-CN" dirty="0" smtClean="0"/>
              <a:t>Smart Grid in U.S.</a:t>
            </a:r>
            <a:endParaRPr lang="zh-CN" altLang="en-US" dirty="0"/>
          </a:p>
        </p:txBody>
      </p:sp>
      <p:sp>
        <p:nvSpPr>
          <p:cNvPr id="3" name="灯片编号占位符 2"/>
          <p:cNvSpPr>
            <a:spLocks noGrp="1"/>
          </p:cNvSpPr>
          <p:nvPr>
            <p:ph type="sldNum" sz="quarter" idx="11"/>
          </p:nvPr>
        </p:nvSpPr>
        <p:spPr/>
        <p:txBody>
          <a:bodyPr/>
          <a:lstStyle/>
          <a:p>
            <a:pPr>
              <a:defRPr/>
            </a:pPr>
            <a:r>
              <a:rPr lang="en-US" smtClean="0">
                <a:solidFill>
                  <a:srgbClr val="000000"/>
                </a:solidFill>
              </a:rPr>
              <a:t>[</a:t>
            </a:r>
            <a:fld id="{76C16D65-260D-406F-A2BF-AB769FEB7B8A}" type="slidenum">
              <a:rPr lang="en-US" smtClean="0">
                <a:solidFill>
                  <a:srgbClr val="000000"/>
                </a:solidFill>
              </a:rPr>
              <a:pPr>
                <a:defRPr/>
              </a:pPr>
              <a:t>9</a:t>
            </a:fld>
            <a:r>
              <a:rPr lang="en-US" smtClean="0">
                <a:solidFill>
                  <a:srgbClr val="000000"/>
                </a:solidFill>
              </a:rPr>
              <a:t>]</a:t>
            </a:r>
            <a:endParaRPr lang="en-US" dirty="0">
              <a:solidFill>
                <a:srgbClr val="000000"/>
              </a:solidFill>
            </a:endParaRPr>
          </a:p>
        </p:txBody>
      </p:sp>
    </p:spTree>
    <p:extLst>
      <p:ext uri="{BB962C8B-B14F-4D97-AF65-F5344CB8AC3E}">
        <p14:creationId xmlns:p14="http://schemas.microsoft.com/office/powerpoint/2010/main" xmlns="" val="3909065977"/>
      </p:ext>
    </p:extLst>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Rectangle 2"/>
          <p:cNvSpPr>
            <a:spLocks noGrp="1" noChangeArrowheads="1"/>
          </p:cNvSpPr>
          <p:nvPr>
            <p:ph type="title"/>
          </p:nvPr>
        </p:nvSpPr>
        <p:spPr/>
        <p:txBody>
          <a:bodyPr/>
          <a:lstStyle/>
          <a:p>
            <a:pPr>
              <a:defRPr/>
            </a:pPr>
            <a:r>
              <a:rPr lang="en-US" altLang="ko-KR" dirty="0" smtClean="0">
                <a:ea typeface="Gulim" pitchFamily="34" charset="-127"/>
              </a:rPr>
              <a:t>Nash equilibrium (1)</a:t>
            </a:r>
            <a:endParaRPr lang="en-GB" altLang="ko-KR" dirty="0" smtClean="0">
              <a:ea typeface="Gulim" pitchFamily="34" charset="-127"/>
            </a:endParaRPr>
          </a:p>
        </p:txBody>
      </p:sp>
      <p:sp>
        <p:nvSpPr>
          <p:cNvPr id="48130" name="Rectangle 3"/>
          <p:cNvSpPr>
            <a:spLocks noGrp="1" noChangeArrowheads="1"/>
          </p:cNvSpPr>
          <p:nvPr>
            <p:ph type="body" idx="1"/>
          </p:nvPr>
        </p:nvSpPr>
        <p:spPr>
          <a:xfrm>
            <a:off x="685800" y="1066800"/>
            <a:ext cx="8077200" cy="5105400"/>
          </a:xfrm>
        </p:spPr>
        <p:txBody>
          <a:bodyPr/>
          <a:lstStyle/>
          <a:p>
            <a:r>
              <a:rPr lang="en-US" altLang="ko-KR" b="1" dirty="0" smtClean="0">
                <a:ea typeface="Gulim" pitchFamily="34" charset="-127"/>
              </a:rPr>
              <a:t>Dominant strategy </a:t>
            </a:r>
            <a:r>
              <a:rPr lang="en-US" altLang="ko-KR" dirty="0" smtClean="0">
                <a:ea typeface="Gulim" pitchFamily="34" charset="-127"/>
              </a:rPr>
              <a:t>is a player's best strategy, i.e., a strategy that yields the highest utility for the player regardless of what strategies the other players choose.</a:t>
            </a:r>
            <a:endParaRPr lang="en-US" altLang="ko-KR" b="1" dirty="0" smtClean="0">
              <a:ea typeface="Gulim" pitchFamily="34" charset="-127"/>
              <a:cs typeface="Times New Roman" pitchFamily="18" charset="0"/>
            </a:endParaRPr>
          </a:p>
          <a:p>
            <a:r>
              <a:rPr lang="en-US" altLang="ko-KR" dirty="0" smtClean="0">
                <a:ea typeface="Gulim" pitchFamily="34" charset="-127"/>
                <a:cs typeface="Times New Roman" pitchFamily="18" charset="0"/>
              </a:rPr>
              <a:t>A </a:t>
            </a:r>
            <a:r>
              <a:rPr lang="en-US" altLang="ko-KR" b="1" dirty="0" smtClean="0">
                <a:ea typeface="Gulim" pitchFamily="34" charset="-127"/>
                <a:cs typeface="Times New Roman" pitchFamily="18" charset="0"/>
              </a:rPr>
              <a:t>Nash equilibrium</a:t>
            </a:r>
            <a:r>
              <a:rPr lang="en-US" altLang="ko-KR" dirty="0" smtClean="0">
                <a:ea typeface="Gulim" pitchFamily="34" charset="-127"/>
                <a:cs typeface="Times New Roman" pitchFamily="18" charset="0"/>
              </a:rPr>
              <a:t> is a strategy profile </a:t>
            </a:r>
            <a:r>
              <a:rPr lang="en-US" altLang="ko-KR" b="1" dirty="0" smtClean="0">
                <a:ea typeface="Gulim" pitchFamily="34" charset="-127"/>
                <a:cs typeface="Times New Roman" pitchFamily="18" charset="0"/>
              </a:rPr>
              <a:t>s</a:t>
            </a:r>
            <a:r>
              <a:rPr lang="en-US" altLang="ko-KR" dirty="0" smtClean="0">
                <a:ea typeface="Gulim" pitchFamily="34" charset="-127"/>
                <a:cs typeface="Times New Roman" pitchFamily="18" charset="0"/>
              </a:rPr>
              <a:t>* with the property that no player </a:t>
            </a:r>
            <a:r>
              <a:rPr lang="en-US" altLang="ko-KR" i="1" dirty="0" err="1" smtClean="0">
                <a:ea typeface="Gulim" pitchFamily="34" charset="-127"/>
                <a:cs typeface="Times New Roman" pitchFamily="18" charset="0"/>
              </a:rPr>
              <a:t>i</a:t>
            </a:r>
            <a:r>
              <a:rPr lang="en-US" altLang="ko-KR" dirty="0" smtClean="0">
                <a:ea typeface="Gulim" pitchFamily="34" charset="-127"/>
                <a:cs typeface="Times New Roman" pitchFamily="18" charset="0"/>
              </a:rPr>
              <a:t> can do better by choosing a strategy different from s*, given that every other player </a:t>
            </a:r>
            <a:r>
              <a:rPr lang="en-US" altLang="ko-KR" i="1" dirty="0" smtClean="0">
                <a:ea typeface="Gulim" pitchFamily="34" charset="-127"/>
                <a:cs typeface="Times New Roman" pitchFamily="18" charset="0"/>
              </a:rPr>
              <a:t>j ≠ </a:t>
            </a:r>
            <a:r>
              <a:rPr lang="en-US" altLang="ko-KR" i="1" dirty="0" err="1" smtClean="0">
                <a:ea typeface="Gulim" pitchFamily="34" charset="-127"/>
                <a:cs typeface="Times New Roman" pitchFamily="18" charset="0"/>
              </a:rPr>
              <a:t>i</a:t>
            </a:r>
            <a:r>
              <a:rPr lang="en-US" altLang="ko-KR" i="1" dirty="0" smtClean="0">
                <a:ea typeface="Gulim" pitchFamily="34" charset="-127"/>
                <a:cs typeface="Times New Roman" pitchFamily="18" charset="0"/>
              </a:rPr>
              <a:t> . </a:t>
            </a:r>
          </a:p>
          <a:p>
            <a:r>
              <a:rPr lang="en-US" altLang="ko-KR" dirty="0" smtClean="0">
                <a:ea typeface="Gulim" pitchFamily="34" charset="-127"/>
                <a:cs typeface="Times New Roman" pitchFamily="18" charset="0"/>
              </a:rPr>
              <a:t>In other words, for each player </a:t>
            </a:r>
            <a:r>
              <a:rPr lang="en-US" altLang="ko-KR" i="1" dirty="0" err="1" smtClean="0">
                <a:ea typeface="Gulim" pitchFamily="34" charset="-127"/>
                <a:cs typeface="Times New Roman" pitchFamily="18" charset="0"/>
              </a:rPr>
              <a:t>i</a:t>
            </a:r>
            <a:r>
              <a:rPr lang="en-US" altLang="ko-KR" dirty="0" smtClean="0">
                <a:ea typeface="Gulim" pitchFamily="34" charset="-127"/>
                <a:cs typeface="Times New Roman" pitchFamily="18" charset="0"/>
              </a:rPr>
              <a:t> with payoff function </a:t>
            </a:r>
            <a:r>
              <a:rPr lang="en-US" altLang="ko-KR" i="1" dirty="0" err="1" smtClean="0">
                <a:ea typeface="Gulim" pitchFamily="34" charset="-127"/>
                <a:cs typeface="Times New Roman" pitchFamily="18" charset="0"/>
              </a:rPr>
              <a:t>u</a:t>
            </a:r>
            <a:r>
              <a:rPr lang="en-US" altLang="ko-KR" i="1" baseline="-25000" dirty="0" err="1" smtClean="0">
                <a:ea typeface="Gulim" pitchFamily="34" charset="-127"/>
                <a:cs typeface="Times New Roman" pitchFamily="18" charset="0"/>
              </a:rPr>
              <a:t>i</a:t>
            </a:r>
            <a:r>
              <a:rPr lang="en-US" altLang="ko-KR" i="1" dirty="0" smtClean="0">
                <a:ea typeface="Gulim" pitchFamily="34" charset="-127"/>
                <a:cs typeface="Times New Roman" pitchFamily="18" charset="0"/>
              </a:rPr>
              <a:t> </a:t>
            </a:r>
            <a:r>
              <a:rPr lang="en-US" altLang="ko-KR" dirty="0" smtClean="0">
                <a:ea typeface="Gulim" pitchFamily="34" charset="-127"/>
                <a:cs typeface="Times New Roman" pitchFamily="18" charset="0"/>
              </a:rPr>
              <a:t>, </a:t>
            </a:r>
          </a:p>
          <a:p>
            <a:endParaRPr lang="en-US" altLang="ko-KR" i="1" dirty="0" smtClean="0">
              <a:ea typeface="Gulim" pitchFamily="34" charset="-127"/>
              <a:cs typeface="Times New Roman" pitchFamily="18" charset="0"/>
            </a:endParaRPr>
          </a:p>
          <a:p>
            <a:r>
              <a:rPr lang="en-US" altLang="ko-KR" dirty="0" smtClean="0">
                <a:solidFill>
                  <a:srgbClr val="FF0000"/>
                </a:solidFill>
                <a:ea typeface="Gulim" pitchFamily="34" charset="-127"/>
                <a:cs typeface="Times New Roman" pitchFamily="18" charset="0"/>
              </a:rPr>
              <a:t>No user can change its payoff by </a:t>
            </a:r>
            <a:r>
              <a:rPr lang="en-US" altLang="ko-KR" b="1" dirty="0" smtClean="0">
                <a:solidFill>
                  <a:srgbClr val="FF0000"/>
                </a:solidFill>
                <a:ea typeface="Gulim" pitchFamily="34" charset="-127"/>
                <a:cs typeface="Times New Roman" pitchFamily="18" charset="0"/>
              </a:rPr>
              <a:t>Unilaterally </a:t>
            </a:r>
            <a:r>
              <a:rPr lang="en-US" altLang="ko-KR" dirty="0" smtClean="0">
                <a:solidFill>
                  <a:srgbClr val="FF0000"/>
                </a:solidFill>
                <a:ea typeface="Gulim" pitchFamily="34" charset="-127"/>
                <a:cs typeface="Times New Roman" pitchFamily="18" charset="0"/>
              </a:rPr>
              <a:t>changing its strategy, i.e., changing its strategy while </a:t>
            </a:r>
            <a:r>
              <a:rPr lang="en-US" altLang="ko-KR" b="1" dirty="0" smtClean="0">
                <a:solidFill>
                  <a:srgbClr val="FF0000"/>
                </a:solidFill>
                <a:ea typeface="Gulim" pitchFamily="34" charset="-127"/>
                <a:cs typeface="Times New Roman" pitchFamily="18" charset="0"/>
              </a:rPr>
              <a:t>s</a:t>
            </a:r>
            <a:r>
              <a:rPr lang="en-US" altLang="ko-KR" baseline="-25000" dirty="0" smtClean="0">
                <a:solidFill>
                  <a:srgbClr val="FF0000"/>
                </a:solidFill>
                <a:ea typeface="Gulim" pitchFamily="34" charset="-127"/>
                <a:cs typeface="Times New Roman" pitchFamily="18" charset="0"/>
              </a:rPr>
              <a:t>-</a:t>
            </a:r>
            <a:r>
              <a:rPr lang="en-US" altLang="ko-KR" baseline="-25000" dirty="0" err="1" smtClean="0">
                <a:solidFill>
                  <a:srgbClr val="FF0000"/>
                </a:solidFill>
                <a:ea typeface="Gulim" pitchFamily="34" charset="-127"/>
                <a:cs typeface="Times New Roman" pitchFamily="18" charset="0"/>
              </a:rPr>
              <a:t>i</a:t>
            </a:r>
            <a:r>
              <a:rPr lang="en-US" altLang="ko-KR" dirty="0" smtClean="0">
                <a:solidFill>
                  <a:srgbClr val="FF0000"/>
                </a:solidFill>
                <a:ea typeface="Gulim" pitchFamily="34" charset="-127"/>
                <a:cs typeface="Times New Roman" pitchFamily="18" charset="0"/>
              </a:rPr>
              <a:t> is fixed</a:t>
            </a:r>
          </a:p>
          <a:p>
            <a:pPr lvl="1"/>
            <a:endParaRPr lang="en-US" altLang="ko-KR" dirty="0" smtClean="0">
              <a:ea typeface="Gulim" pitchFamily="34" charset="-127"/>
              <a:cs typeface="Times New Roman" pitchFamily="18" charset="0"/>
            </a:endParaRPr>
          </a:p>
          <a:p>
            <a:pPr lvl="1">
              <a:lnSpc>
                <a:spcPct val="90000"/>
              </a:lnSpc>
            </a:pPr>
            <a:endParaRPr lang="en-US" altLang="ko-KR" dirty="0" smtClean="0">
              <a:ea typeface="Gulim" pitchFamily="34" charset="-127"/>
              <a:cs typeface="Times New Roman" pitchFamily="18" charset="0"/>
            </a:endParaRPr>
          </a:p>
          <a:p>
            <a:pPr lvl="2">
              <a:lnSpc>
                <a:spcPct val="90000"/>
              </a:lnSpc>
              <a:buFont typeface="Wingdings" pitchFamily="2" charset="2"/>
              <a:buNone/>
            </a:pPr>
            <a:endParaRPr lang="en-US" altLang="ko-KR" dirty="0" smtClean="0">
              <a:latin typeface="Times New Roman" pitchFamily="18" charset="0"/>
              <a:ea typeface="Gulim" pitchFamily="34" charset="-127"/>
              <a:cs typeface="Times New Roman" pitchFamily="18" charset="0"/>
            </a:endParaRPr>
          </a:p>
          <a:p>
            <a:pPr lvl="2">
              <a:lnSpc>
                <a:spcPct val="90000"/>
              </a:lnSpc>
              <a:buFont typeface="Wingdings" pitchFamily="2" charset="2"/>
              <a:buNone/>
            </a:pPr>
            <a:endParaRPr lang="en-US" altLang="ko-KR" dirty="0" smtClean="0">
              <a:latin typeface="Times New Roman" pitchFamily="18" charset="0"/>
              <a:ea typeface="Gulim" pitchFamily="34" charset="-127"/>
              <a:cs typeface="Times New Roman" pitchFamily="18" charset="0"/>
            </a:endParaRPr>
          </a:p>
          <a:p>
            <a:pPr lvl="1">
              <a:lnSpc>
                <a:spcPct val="90000"/>
              </a:lnSpc>
              <a:buFont typeface="Wingdings" pitchFamily="2" charset="2"/>
              <a:buNone/>
            </a:pPr>
            <a:endParaRPr lang="en-US" altLang="ko-KR" dirty="0" smtClean="0">
              <a:ea typeface="Gulim" pitchFamily="34" charset="-127"/>
              <a:cs typeface="Times New Roman" pitchFamily="18" charset="0"/>
            </a:endParaRPr>
          </a:p>
          <a:p>
            <a:pPr>
              <a:lnSpc>
                <a:spcPct val="90000"/>
              </a:lnSpc>
            </a:pPr>
            <a:endParaRPr lang="en-US" altLang="ko-KR" dirty="0" smtClean="0">
              <a:ea typeface="Gulim" pitchFamily="34" charset="-127"/>
              <a:cs typeface="Times New Roman" pitchFamily="18" charset="0"/>
            </a:endParaRPr>
          </a:p>
          <a:p>
            <a:pPr lvl="2">
              <a:lnSpc>
                <a:spcPct val="90000"/>
              </a:lnSpc>
            </a:pPr>
            <a:endParaRPr lang="en-GB" altLang="ko-KR" dirty="0" smtClean="0">
              <a:latin typeface="Times New Roman" pitchFamily="18" charset="0"/>
              <a:ea typeface="Gulim" pitchFamily="34" charset="-127"/>
              <a:cs typeface="Times New Roman" pitchFamily="18" charset="0"/>
            </a:endParaRPr>
          </a:p>
        </p:txBody>
      </p:sp>
      <p:pic>
        <p:nvPicPr>
          <p:cNvPr id="48131" name="Picture 4"/>
          <p:cNvPicPr>
            <a:picLocks noChangeAspect="1" noChangeArrowheads="1"/>
          </p:cNvPicPr>
          <p:nvPr/>
        </p:nvPicPr>
        <p:blipFill>
          <a:blip r:embed="rId2"/>
          <a:srcRect/>
          <a:stretch>
            <a:fillRect/>
          </a:stretch>
        </p:blipFill>
        <p:spPr bwMode="auto">
          <a:xfrm>
            <a:off x="1600200" y="4592805"/>
            <a:ext cx="6392863" cy="10001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Footer Placeholder 3"/>
          <p:cNvSpPr>
            <a:spLocks noGrp="1"/>
          </p:cNvSpPr>
          <p:nvPr>
            <p:ph type="ftr" sz="quarter" idx="10"/>
          </p:nvPr>
        </p:nvSpPr>
        <p:spPr>
          <a:noFill/>
        </p:spPr>
        <p:txBody>
          <a:bodyPr/>
          <a:lstStyle/>
          <a:p>
            <a:endParaRPr lang="ko-KR"/>
          </a:p>
        </p:txBody>
      </p:sp>
      <p:sp>
        <p:nvSpPr>
          <p:cNvPr id="517122" name="Rectangle 2"/>
          <p:cNvSpPr>
            <a:spLocks noGrp="1" noChangeArrowheads="1"/>
          </p:cNvSpPr>
          <p:nvPr>
            <p:ph type="title"/>
          </p:nvPr>
        </p:nvSpPr>
        <p:spPr/>
        <p:txBody>
          <a:bodyPr/>
          <a:lstStyle/>
          <a:p>
            <a:pPr>
              <a:defRPr/>
            </a:pPr>
            <a:r>
              <a:rPr lang="en-US" altLang="ko-KR" dirty="0" smtClean="0">
                <a:ea typeface="Gulim" pitchFamily="34" charset="-127"/>
              </a:rPr>
              <a:t>The price of Anarchy</a:t>
            </a:r>
          </a:p>
        </p:txBody>
      </p:sp>
      <p:sp>
        <p:nvSpPr>
          <p:cNvPr id="50179" name="Rectangle 4"/>
          <p:cNvSpPr>
            <a:spLocks noGrp="1" noChangeArrowheads="1"/>
          </p:cNvSpPr>
          <p:nvPr>
            <p:ph type="body" idx="1"/>
          </p:nvPr>
        </p:nvSpPr>
        <p:spPr>
          <a:xfrm>
            <a:off x="304800" y="1066800"/>
            <a:ext cx="8426450" cy="5181600"/>
          </a:xfrm>
        </p:spPr>
        <p:txBody>
          <a:bodyPr/>
          <a:lstStyle/>
          <a:p>
            <a:r>
              <a:rPr lang="en-US" altLang="ko-KR" sz="2200" b="1" dirty="0" smtClean="0">
                <a:ea typeface="Gulim" pitchFamily="34" charset="-127"/>
              </a:rPr>
              <a:t>Centralized system:</a:t>
            </a:r>
            <a:r>
              <a:rPr lang="en-US" altLang="ko-KR" sz="2200" dirty="0" smtClean="0">
                <a:ea typeface="Gulim" pitchFamily="34" charset="-127"/>
              </a:rPr>
              <a:t> In a centralized system, one seeks to find the social optimum (i.e., the best operating point of the system), given a global knowledge of the parameters. This point is in many respect efficient but often unfair.</a:t>
            </a:r>
          </a:p>
          <a:p>
            <a:r>
              <a:rPr lang="en-US" altLang="ko-KR" sz="2200" b="1" dirty="0" smtClean="0">
                <a:ea typeface="Gulim" pitchFamily="34" charset="-127"/>
              </a:rPr>
              <a:t>Decentralized: </a:t>
            </a:r>
            <a:r>
              <a:rPr lang="en-US" altLang="ko-KR" sz="2200" dirty="0" smtClean="0">
                <a:ea typeface="Gulim" pitchFamily="34" charset="-127"/>
              </a:rPr>
              <a:t>When the players act </a:t>
            </a:r>
            <a:r>
              <a:rPr lang="en-US" altLang="ko-KR" sz="2200" dirty="0" err="1" smtClean="0">
                <a:ea typeface="Gulim" pitchFamily="34" charset="-127"/>
              </a:rPr>
              <a:t>noncooperatively</a:t>
            </a:r>
            <a:r>
              <a:rPr lang="en-US" altLang="ko-KR" sz="2200" dirty="0" smtClean="0">
                <a:ea typeface="Gulim" pitchFamily="34" charset="-127"/>
              </a:rPr>
              <a:t> and are in competition, one operating point of interest is the Nash equilibrium. This point is often inefficient but stable from the players’ perspective.</a:t>
            </a:r>
          </a:p>
          <a:p>
            <a:r>
              <a:rPr lang="en-US" altLang="ko-KR" sz="2200" dirty="0" smtClean="0">
                <a:ea typeface="Gulim" pitchFamily="34" charset="-127"/>
              </a:rPr>
              <a:t>The </a:t>
            </a:r>
            <a:r>
              <a:rPr lang="en-US" altLang="ko-KR" sz="2200" b="1" dirty="0" smtClean="0">
                <a:ea typeface="Gulim" pitchFamily="34" charset="-127"/>
              </a:rPr>
              <a:t>Price of Anarchy (</a:t>
            </a:r>
            <a:r>
              <a:rPr lang="en-US" altLang="ko-KR" sz="2200" b="1" dirty="0" err="1" smtClean="0">
                <a:ea typeface="Gulim" pitchFamily="34" charset="-127"/>
              </a:rPr>
              <a:t>PoA</a:t>
            </a:r>
            <a:r>
              <a:rPr lang="en-US" altLang="ko-KR" sz="2200" b="1" dirty="0" smtClean="0">
                <a:ea typeface="Gulim" pitchFamily="34" charset="-127"/>
              </a:rPr>
              <a:t>)</a:t>
            </a:r>
            <a:r>
              <a:rPr lang="en-US" altLang="ko-KR" sz="2200" dirty="0" smtClean="0">
                <a:ea typeface="Gulim" pitchFamily="34" charset="-127"/>
              </a:rPr>
              <a:t>, defined as the ratio of the cost (or utility) function at equilibrium with respect to the social optimum case, measures the price of not having a central coordination in the system</a:t>
            </a:r>
          </a:p>
          <a:p>
            <a:r>
              <a:rPr lang="en-US" altLang="ko-KR" sz="2200" dirty="0" err="1" smtClean="0">
                <a:ea typeface="Gulim" pitchFamily="34" charset="-127"/>
              </a:rPr>
              <a:t>PoA</a:t>
            </a:r>
            <a:r>
              <a:rPr lang="en-US" altLang="ko-KR" sz="2200" dirty="0" smtClean="0">
                <a:ea typeface="Gulim" pitchFamily="34" charset="-127"/>
              </a:rPr>
              <a:t> is, loosely, a measure of the loss incurred by having a distributed system!</a:t>
            </a:r>
          </a:p>
          <a:p>
            <a:endParaRPr lang="en-US" altLang="ko-KR" sz="2200" dirty="0" smtClean="0">
              <a:ea typeface="Gulim" pitchFamily="34" charset="-127"/>
            </a:endParaRPr>
          </a:p>
          <a:p>
            <a:endParaRPr lang="en-US" altLang="ko-KR" sz="2200" dirty="0" smtClean="0">
              <a:ea typeface="Gulim" pitchFamily="34" charset="-127"/>
            </a:endParaRPr>
          </a:p>
        </p:txBody>
      </p:sp>
    </p:spTree>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Rectangle 2"/>
          <p:cNvSpPr>
            <a:spLocks noGrp="1" noChangeArrowheads="1"/>
          </p:cNvSpPr>
          <p:nvPr>
            <p:ph type="title"/>
          </p:nvPr>
        </p:nvSpPr>
        <p:spPr>
          <a:xfrm>
            <a:off x="1150938" y="214313"/>
            <a:ext cx="7793037" cy="700087"/>
          </a:xfrm>
        </p:spPr>
        <p:txBody>
          <a:bodyPr/>
          <a:lstStyle/>
          <a:p>
            <a:r>
              <a:rPr lang="en-US" altLang="ko-KR" dirty="0" smtClean="0">
                <a:ea typeface="Gulim" pitchFamily="34" charset="-127"/>
              </a:rPr>
              <a:t>Example: Prisoner’s dilemma</a:t>
            </a:r>
            <a:endParaRPr lang="en-GB" altLang="ko-KR" dirty="0" smtClean="0">
              <a:ea typeface="Gulim" pitchFamily="34" charset="-127"/>
            </a:endParaRPr>
          </a:p>
        </p:txBody>
      </p:sp>
      <p:graphicFrame>
        <p:nvGraphicFramePr>
          <p:cNvPr id="433155" name="Group 3"/>
          <p:cNvGraphicFramePr>
            <a:graphicFrameLocks noGrp="1"/>
          </p:cNvGraphicFramePr>
          <p:nvPr>
            <p:ph idx="1"/>
          </p:nvPr>
        </p:nvGraphicFramePr>
        <p:xfrm>
          <a:off x="838200" y="1905000"/>
          <a:ext cx="7772400" cy="2427288"/>
        </p:xfrm>
        <a:graphic>
          <a:graphicData uri="http://schemas.openxmlformats.org/drawingml/2006/table">
            <a:tbl>
              <a:tblPr/>
              <a:tblGrid>
                <a:gridCol w="2590800"/>
                <a:gridCol w="2590800"/>
                <a:gridCol w="2590800"/>
              </a:tblGrid>
              <a:tr h="965200">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nb-NO" altLang="ko-KR" sz="2800" b="0" i="0" u="none" strike="noStrike" cap="none" normalizeH="0" baseline="0" smtClean="0">
                        <a:ln>
                          <a:noFill/>
                        </a:ln>
                        <a:solidFill>
                          <a:schemeClr val="folHlink"/>
                        </a:solidFill>
                        <a:effectLst/>
                        <a:latin typeface="Times New Roman" pitchFamily="18" charset="0"/>
                        <a:ea typeface="Gulim" pitchFamily="34" charset="-127"/>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ko-KR" sz="2800" b="0" i="0" u="none" strike="noStrike" cap="none" normalizeH="0" baseline="0" smtClean="0">
                          <a:ln>
                            <a:noFill/>
                          </a:ln>
                          <a:solidFill>
                            <a:schemeClr val="tx1"/>
                          </a:solidFill>
                          <a:effectLst/>
                          <a:latin typeface="Times New Roman" pitchFamily="18" charset="0"/>
                          <a:ea typeface="Gulim" pitchFamily="34" charset="-127"/>
                          <a:cs typeface="Arial" pitchFamily="34" charset="0"/>
                        </a:rPr>
                        <a:t>P2 Quiet</a:t>
                      </a:r>
                      <a:endParaRPr kumimoji="0" lang="nb-NO" altLang="ko-KR" sz="2800" b="0" i="0" u="none" strike="noStrike" cap="none" normalizeH="0" baseline="0" smtClean="0">
                        <a:ln>
                          <a:noFill/>
                        </a:ln>
                        <a:solidFill>
                          <a:schemeClr val="tx1"/>
                        </a:solidFill>
                        <a:effectLst/>
                        <a:latin typeface="Times New Roman" pitchFamily="18" charset="0"/>
                        <a:ea typeface="Gulim" pitchFamily="34" charset="-127"/>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ko-KR" sz="2800" b="0" i="0" u="none" strike="noStrike" cap="none" normalizeH="0" baseline="0" smtClean="0">
                          <a:ln>
                            <a:noFill/>
                          </a:ln>
                          <a:solidFill>
                            <a:schemeClr val="tx1"/>
                          </a:solidFill>
                          <a:effectLst/>
                          <a:latin typeface="Times New Roman" pitchFamily="18" charset="0"/>
                          <a:ea typeface="Gulim" pitchFamily="34" charset="-127"/>
                          <a:cs typeface="Arial" pitchFamily="34" charset="0"/>
                        </a:rPr>
                        <a:t>P2 Fink</a:t>
                      </a:r>
                      <a:endParaRPr kumimoji="0" lang="nb-NO" altLang="ko-KR" sz="2800" b="0" i="0" u="none" strike="noStrike" cap="none" normalizeH="0" baseline="0" smtClean="0">
                        <a:ln>
                          <a:noFill/>
                        </a:ln>
                        <a:solidFill>
                          <a:schemeClr val="tx1"/>
                        </a:solidFill>
                        <a:effectLst/>
                        <a:latin typeface="Times New Roman" pitchFamily="18" charset="0"/>
                        <a:ea typeface="Gulim" pitchFamily="34" charset="-127"/>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11200">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ko-KR" sz="2800" b="0" i="0" u="none" strike="noStrike" cap="none" normalizeH="0" baseline="0" smtClean="0">
                          <a:ln>
                            <a:noFill/>
                          </a:ln>
                          <a:solidFill>
                            <a:schemeClr val="tx1"/>
                          </a:solidFill>
                          <a:effectLst/>
                          <a:latin typeface="Times New Roman" pitchFamily="18" charset="0"/>
                          <a:ea typeface="Gulim" pitchFamily="34" charset="-127"/>
                          <a:cs typeface="Arial" pitchFamily="34" charset="0"/>
                        </a:rPr>
                        <a:t>P1 Quiet</a:t>
                      </a:r>
                      <a:endParaRPr kumimoji="0" lang="nb-NO" altLang="ko-KR" sz="2800" b="0" i="0" u="none" strike="noStrike" cap="none" normalizeH="0" baseline="0" smtClean="0">
                        <a:ln>
                          <a:noFill/>
                        </a:ln>
                        <a:solidFill>
                          <a:schemeClr val="tx1"/>
                        </a:solidFill>
                        <a:effectLst/>
                        <a:latin typeface="Times New Roman" pitchFamily="18" charset="0"/>
                        <a:ea typeface="Gulim" pitchFamily="34" charset="-127"/>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ko-KR" sz="2800" b="0" i="0" u="none" strike="noStrike" cap="none" normalizeH="0" baseline="0" smtClean="0">
                          <a:ln>
                            <a:noFill/>
                          </a:ln>
                          <a:solidFill>
                            <a:schemeClr val="tx1"/>
                          </a:solidFill>
                          <a:effectLst/>
                          <a:latin typeface="Times New Roman" pitchFamily="18" charset="0"/>
                          <a:ea typeface="Gulim" pitchFamily="34" charset="-127"/>
                          <a:cs typeface="Arial" pitchFamily="34" charset="0"/>
                        </a:rPr>
                        <a:t>1,1</a:t>
                      </a:r>
                      <a:endParaRPr kumimoji="0" lang="nb-NO" altLang="ko-KR" sz="2800" b="0" i="0" u="none" strike="noStrike" cap="none" normalizeH="0" baseline="0" smtClean="0">
                        <a:ln>
                          <a:noFill/>
                        </a:ln>
                        <a:solidFill>
                          <a:schemeClr val="tx1"/>
                        </a:solidFill>
                        <a:effectLst/>
                        <a:latin typeface="Times New Roman" pitchFamily="18" charset="0"/>
                        <a:ea typeface="Gulim" pitchFamily="34" charset="-127"/>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ko-KR" sz="2800" b="0" i="0" u="none" strike="noStrike" cap="none" normalizeH="0" baseline="0" smtClean="0">
                          <a:ln>
                            <a:noFill/>
                          </a:ln>
                          <a:solidFill>
                            <a:schemeClr val="tx1"/>
                          </a:solidFill>
                          <a:effectLst/>
                          <a:latin typeface="Times New Roman" pitchFamily="18" charset="0"/>
                          <a:ea typeface="Gulim" pitchFamily="34" charset="-127"/>
                          <a:cs typeface="Arial" pitchFamily="34" charset="0"/>
                        </a:rPr>
                        <a:t>4,0</a:t>
                      </a:r>
                      <a:endParaRPr kumimoji="0" lang="nb-NO" altLang="ko-KR" sz="2800" b="0" i="0" u="none" strike="noStrike" cap="none" normalizeH="0" baseline="0" smtClean="0">
                        <a:ln>
                          <a:noFill/>
                        </a:ln>
                        <a:solidFill>
                          <a:schemeClr val="tx1"/>
                        </a:solidFill>
                        <a:effectLst/>
                        <a:latin typeface="Times New Roman" pitchFamily="18" charset="0"/>
                        <a:ea typeface="Gulim" pitchFamily="34" charset="-127"/>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50888">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ko-KR" sz="2800" b="0" i="0" u="none" strike="noStrike" cap="none" normalizeH="0" baseline="0" smtClean="0">
                          <a:ln>
                            <a:noFill/>
                          </a:ln>
                          <a:solidFill>
                            <a:schemeClr val="tx1"/>
                          </a:solidFill>
                          <a:effectLst/>
                          <a:latin typeface="Times New Roman" pitchFamily="18" charset="0"/>
                          <a:ea typeface="Gulim" pitchFamily="34" charset="-127"/>
                          <a:cs typeface="Arial" pitchFamily="34" charset="0"/>
                        </a:rPr>
                        <a:t>P1 Fink</a:t>
                      </a:r>
                      <a:endParaRPr kumimoji="0" lang="nb-NO" altLang="ko-KR" sz="2800" b="0" i="0" u="none" strike="noStrike" cap="none" normalizeH="0" baseline="0" smtClean="0">
                        <a:ln>
                          <a:noFill/>
                        </a:ln>
                        <a:solidFill>
                          <a:schemeClr val="tx1"/>
                        </a:solidFill>
                        <a:effectLst/>
                        <a:latin typeface="Times New Roman" pitchFamily="18" charset="0"/>
                        <a:ea typeface="Gulim" pitchFamily="34" charset="-127"/>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ko-KR" sz="2800" b="0" i="0" u="none" strike="noStrike" cap="none" normalizeH="0" baseline="0" smtClean="0">
                          <a:ln>
                            <a:noFill/>
                          </a:ln>
                          <a:solidFill>
                            <a:schemeClr val="tx1"/>
                          </a:solidFill>
                          <a:effectLst/>
                          <a:latin typeface="Times New Roman" pitchFamily="18" charset="0"/>
                          <a:ea typeface="Gulim" pitchFamily="34" charset="-127"/>
                          <a:cs typeface="Arial" pitchFamily="34" charset="0"/>
                        </a:rPr>
                        <a:t>0,4</a:t>
                      </a:r>
                      <a:endParaRPr kumimoji="0" lang="nb-NO" altLang="ko-KR" sz="2800" b="0" i="0" u="none" strike="noStrike" cap="none" normalizeH="0" baseline="0" smtClean="0">
                        <a:ln>
                          <a:noFill/>
                        </a:ln>
                        <a:solidFill>
                          <a:schemeClr val="tx1"/>
                        </a:solidFill>
                        <a:effectLst/>
                        <a:latin typeface="Times New Roman" pitchFamily="18" charset="0"/>
                        <a:ea typeface="Gulim" pitchFamily="34" charset="-127"/>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ko-KR" sz="2800" b="0" i="0" u="none" strike="noStrike" cap="none" normalizeH="0" baseline="0" smtClean="0">
                          <a:ln>
                            <a:noFill/>
                          </a:ln>
                          <a:solidFill>
                            <a:schemeClr val="tx1"/>
                          </a:solidFill>
                          <a:effectLst/>
                          <a:latin typeface="Times New Roman" pitchFamily="18" charset="0"/>
                          <a:ea typeface="Gulim" pitchFamily="34" charset="-127"/>
                          <a:cs typeface="Arial" pitchFamily="34" charset="0"/>
                        </a:rPr>
                        <a:t>3,3</a:t>
                      </a:r>
                      <a:endParaRPr kumimoji="0" lang="nb-NO" altLang="ko-KR" sz="2800" b="0" i="0" u="none" strike="noStrike" cap="none" normalizeH="0" baseline="0" smtClean="0">
                        <a:ln>
                          <a:noFill/>
                        </a:ln>
                        <a:solidFill>
                          <a:schemeClr val="tx1"/>
                        </a:solidFill>
                        <a:effectLst/>
                        <a:latin typeface="Times New Roman" pitchFamily="18" charset="0"/>
                        <a:ea typeface="Gulim" pitchFamily="34" charset="-127"/>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52244" name="AutoShape 21"/>
          <p:cNvSpPr>
            <a:spLocks noChangeArrowheads="1"/>
          </p:cNvSpPr>
          <p:nvPr/>
        </p:nvSpPr>
        <p:spPr bwMode="auto">
          <a:xfrm>
            <a:off x="4495800" y="4800600"/>
            <a:ext cx="2514600" cy="833718"/>
          </a:xfrm>
          <a:prstGeom prst="wedgeRectCallout">
            <a:avLst>
              <a:gd name="adj1" fmla="val 48453"/>
              <a:gd name="adj2" fmla="val -142648"/>
            </a:avLst>
          </a:prstGeom>
          <a:solidFill>
            <a:srgbClr val="0070C0">
              <a:alpha val="30000"/>
            </a:srgbClr>
          </a:solidFill>
          <a:ln w="25400">
            <a:solidFill>
              <a:schemeClr val="tx2"/>
            </a:solidFill>
            <a:miter lim="800000"/>
            <a:headEnd/>
            <a:tailEnd/>
          </a:ln>
        </p:spPr>
        <p:txBody>
          <a:bodyPr anchor="ctr"/>
          <a:lstStyle/>
          <a:p>
            <a:r>
              <a:rPr lang="en-US" altLang="ko-KR" sz="2000" b="1" dirty="0">
                <a:solidFill>
                  <a:schemeClr val="tx2"/>
                </a:solidFill>
                <a:latin typeface="Calibri" panose="020F0502020204030204" pitchFamily="34" charset="0"/>
                <a:ea typeface="Gulim" pitchFamily="34" charset="-127"/>
              </a:rPr>
              <a:t>Nash Equilibrium</a:t>
            </a:r>
            <a:endParaRPr lang="nb-NO" altLang="ko-KR" sz="2000" b="1" dirty="0">
              <a:solidFill>
                <a:schemeClr val="tx2"/>
              </a:solidFill>
              <a:latin typeface="Calibri" panose="020F0502020204030204" pitchFamily="34" charset="0"/>
              <a:ea typeface="Gulim" pitchFamily="34" charset="-127"/>
            </a:endParaRPr>
          </a:p>
        </p:txBody>
      </p:sp>
      <p:sp>
        <p:nvSpPr>
          <p:cNvPr id="52245" name="AutoShape 22"/>
          <p:cNvSpPr>
            <a:spLocks noChangeArrowheads="1"/>
          </p:cNvSpPr>
          <p:nvPr/>
        </p:nvSpPr>
        <p:spPr bwMode="auto">
          <a:xfrm>
            <a:off x="1150938" y="4800600"/>
            <a:ext cx="2708368" cy="833718"/>
          </a:xfrm>
          <a:prstGeom prst="wedgeRectCallout">
            <a:avLst>
              <a:gd name="adj1" fmla="val 57012"/>
              <a:gd name="adj2" fmla="val -216578"/>
            </a:avLst>
          </a:prstGeom>
          <a:solidFill>
            <a:srgbClr val="0070C0">
              <a:alpha val="30000"/>
            </a:srgbClr>
          </a:solidFill>
          <a:ln w="25400">
            <a:solidFill>
              <a:schemeClr val="tx2"/>
            </a:solidFill>
            <a:miter lim="800000"/>
            <a:headEnd/>
            <a:tailEnd/>
          </a:ln>
        </p:spPr>
        <p:txBody>
          <a:bodyPr anchor="ctr"/>
          <a:lstStyle/>
          <a:p>
            <a:r>
              <a:rPr lang="en-US" altLang="ko-KR" sz="2000" b="1" dirty="0">
                <a:solidFill>
                  <a:schemeClr val="tx2"/>
                </a:solidFill>
                <a:latin typeface="Calibri" panose="020F0502020204030204" pitchFamily="34" charset="0"/>
                <a:ea typeface="Gulim" pitchFamily="34" charset="-127"/>
              </a:rPr>
              <a:t>Pareto optimal</a:t>
            </a:r>
          </a:p>
          <a:p>
            <a:r>
              <a:rPr lang="en-US" altLang="ko-KR" sz="2000" b="1" dirty="0">
                <a:solidFill>
                  <a:schemeClr val="tx2"/>
                </a:solidFill>
                <a:latin typeface="Calibri" panose="020F0502020204030204" pitchFamily="34" charset="0"/>
                <a:ea typeface="Gulim" pitchFamily="34" charset="-127"/>
              </a:rPr>
              <a:t>(recall we’re minimizing)</a:t>
            </a:r>
            <a:endParaRPr lang="nb-NO" altLang="ko-KR" sz="2000" b="1" dirty="0">
              <a:solidFill>
                <a:schemeClr val="tx2"/>
              </a:solidFill>
              <a:latin typeface="Calibri" panose="020F0502020204030204" pitchFamily="34" charset="0"/>
              <a:ea typeface="Gulim" pitchFamily="34" charset="-127"/>
            </a:endParaRPr>
          </a:p>
          <a:p>
            <a:endParaRPr lang="nb-NO" altLang="ko-KR" dirty="0">
              <a:ea typeface="Gulim" pitchFamily="34" charset="-127"/>
            </a:endParaRPr>
          </a:p>
        </p:txBody>
      </p:sp>
      <p:sp>
        <p:nvSpPr>
          <p:cNvPr id="52246" name="TextBox 6"/>
          <p:cNvSpPr txBox="1">
            <a:spLocks noChangeArrowheads="1"/>
          </p:cNvSpPr>
          <p:nvPr/>
        </p:nvSpPr>
        <p:spPr bwMode="auto">
          <a:xfrm>
            <a:off x="338400" y="1080000"/>
            <a:ext cx="3097195" cy="461665"/>
          </a:xfrm>
          <a:prstGeom prst="rect">
            <a:avLst/>
          </a:prstGeom>
          <a:noFill/>
          <a:ln w="9525">
            <a:noFill/>
            <a:miter lim="800000"/>
            <a:headEnd/>
            <a:tailEnd/>
          </a:ln>
        </p:spPr>
        <p:txBody>
          <a:bodyPr wrap="none">
            <a:spAutoFit/>
          </a:bodyPr>
          <a:lstStyle/>
          <a:p>
            <a:pPr marL="342900" indent="-342900">
              <a:buFont typeface="Wingdings" panose="05000000000000000000" pitchFamily="2" charset="2"/>
              <a:buChar char="l"/>
            </a:pPr>
            <a:r>
              <a:rPr lang="en-US" altLang="ko-KR" sz="2400" b="1" dirty="0">
                <a:latin typeface="Cambria" panose="02040503050406030204" pitchFamily="18" charset="0"/>
                <a:ea typeface="Gulim" pitchFamily="34" charset="-127"/>
              </a:rPr>
              <a:t>Price of Anarchy 3</a:t>
            </a:r>
            <a:endParaRPr lang="ko-KR" altLang="en-US" sz="2400" b="1" dirty="0">
              <a:latin typeface="Cambria" panose="02040503050406030204" pitchFamily="18" charset="0"/>
              <a:ea typeface="Gulim" pitchFamily="34" charset="-127"/>
            </a:endParaRPr>
          </a:p>
        </p:txBody>
      </p:sp>
    </p:spTree>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ChangeArrowheads="1"/>
          </p:cNvSpPr>
          <p:nvPr>
            <p:ph type="title"/>
          </p:nvPr>
        </p:nvSpPr>
        <p:spPr>
          <a:xfrm>
            <a:off x="1150938" y="214313"/>
            <a:ext cx="7793037" cy="700087"/>
          </a:xfrm>
        </p:spPr>
        <p:txBody>
          <a:bodyPr/>
          <a:lstStyle/>
          <a:p>
            <a:r>
              <a:rPr lang="en-US" altLang="ko-KR" dirty="0" smtClean="0">
                <a:ea typeface="Gulim" pitchFamily="34" charset="-127"/>
              </a:rPr>
              <a:t>Example: Battle of Sexes</a:t>
            </a:r>
            <a:endParaRPr lang="en-GB" altLang="ko-KR" dirty="0" smtClean="0">
              <a:ea typeface="Gulim" pitchFamily="34" charset="-127"/>
            </a:endParaRPr>
          </a:p>
        </p:txBody>
      </p:sp>
      <p:graphicFrame>
        <p:nvGraphicFramePr>
          <p:cNvPr id="439299" name="Group 3"/>
          <p:cNvGraphicFramePr>
            <a:graphicFrameLocks noGrp="1"/>
          </p:cNvGraphicFramePr>
          <p:nvPr>
            <p:ph idx="1"/>
          </p:nvPr>
        </p:nvGraphicFramePr>
        <p:xfrm>
          <a:off x="838200" y="1905000"/>
          <a:ext cx="7772400" cy="2427288"/>
        </p:xfrm>
        <a:graphic>
          <a:graphicData uri="http://schemas.openxmlformats.org/drawingml/2006/table">
            <a:tbl>
              <a:tblPr/>
              <a:tblGrid>
                <a:gridCol w="2590800"/>
                <a:gridCol w="2590800"/>
                <a:gridCol w="2590800"/>
              </a:tblGrid>
              <a:tr h="965200">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nb-NO" altLang="ko-KR" sz="2800" b="0" i="0" u="none" strike="noStrike" cap="none" normalizeH="0" baseline="0" smtClean="0">
                        <a:ln>
                          <a:noFill/>
                        </a:ln>
                        <a:solidFill>
                          <a:schemeClr val="tx1"/>
                        </a:solidFill>
                        <a:effectLst/>
                        <a:latin typeface="Times New Roman" pitchFamily="18" charset="0"/>
                        <a:ea typeface="Gulim" pitchFamily="34" charset="-127"/>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ko-KR" sz="2800" b="0" i="0" u="none" strike="noStrike" cap="none" normalizeH="0" baseline="0" smtClean="0">
                          <a:ln>
                            <a:noFill/>
                          </a:ln>
                          <a:solidFill>
                            <a:schemeClr val="tx1"/>
                          </a:solidFill>
                          <a:effectLst/>
                          <a:latin typeface="Times New Roman" pitchFamily="18" charset="0"/>
                          <a:ea typeface="Gulim" pitchFamily="34" charset="-127"/>
                          <a:cs typeface="Arial" pitchFamily="34" charset="0"/>
                        </a:rPr>
                        <a:t>Opera</a:t>
                      </a:r>
                      <a:endParaRPr kumimoji="0" lang="nb-NO" altLang="ko-KR" sz="2800" b="0" i="0" u="none" strike="noStrike" cap="none" normalizeH="0" baseline="0" smtClean="0">
                        <a:ln>
                          <a:noFill/>
                        </a:ln>
                        <a:solidFill>
                          <a:schemeClr val="tx1"/>
                        </a:solidFill>
                        <a:effectLst/>
                        <a:latin typeface="Times New Roman" pitchFamily="18" charset="0"/>
                        <a:ea typeface="Gulim" pitchFamily="34" charset="-127"/>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ko-KR" sz="2800" b="0" i="0" u="none" strike="noStrike" cap="none" normalizeH="0" baseline="0" smtClean="0">
                          <a:ln>
                            <a:noFill/>
                          </a:ln>
                          <a:solidFill>
                            <a:schemeClr val="tx1"/>
                          </a:solidFill>
                          <a:effectLst/>
                          <a:latin typeface="Times New Roman" pitchFamily="18" charset="0"/>
                          <a:ea typeface="Gulim" pitchFamily="34" charset="-127"/>
                          <a:cs typeface="Arial" pitchFamily="34" charset="0"/>
                        </a:rPr>
                        <a:t>Football</a:t>
                      </a:r>
                      <a:endParaRPr kumimoji="0" lang="nb-NO" altLang="ko-KR" sz="2800" b="0" i="0" u="none" strike="noStrike" cap="none" normalizeH="0" baseline="0" smtClean="0">
                        <a:ln>
                          <a:noFill/>
                        </a:ln>
                        <a:solidFill>
                          <a:schemeClr val="tx1"/>
                        </a:solidFill>
                        <a:effectLst/>
                        <a:latin typeface="Times New Roman" pitchFamily="18" charset="0"/>
                        <a:ea typeface="Gulim" pitchFamily="34" charset="-127"/>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11200">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ko-KR" sz="2800" b="0" i="0" u="none" strike="noStrike" cap="none" normalizeH="0" baseline="0" smtClean="0">
                          <a:ln>
                            <a:noFill/>
                          </a:ln>
                          <a:solidFill>
                            <a:schemeClr val="tx1"/>
                          </a:solidFill>
                          <a:effectLst/>
                          <a:latin typeface="Times New Roman" pitchFamily="18" charset="0"/>
                          <a:ea typeface="Gulim" pitchFamily="34" charset="-127"/>
                          <a:cs typeface="Arial" pitchFamily="34" charset="0"/>
                        </a:rPr>
                        <a:t>Opera</a:t>
                      </a:r>
                      <a:endParaRPr kumimoji="0" lang="nb-NO" altLang="ko-KR" sz="2800" b="0" i="0" u="none" strike="noStrike" cap="none" normalizeH="0" baseline="0" smtClean="0">
                        <a:ln>
                          <a:noFill/>
                        </a:ln>
                        <a:solidFill>
                          <a:schemeClr val="tx1"/>
                        </a:solidFill>
                        <a:effectLst/>
                        <a:latin typeface="Times New Roman" pitchFamily="18" charset="0"/>
                        <a:ea typeface="Gulim" pitchFamily="34" charset="-127"/>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ko-KR" sz="2800" b="0" i="0" u="none" strike="noStrike" cap="none" normalizeH="0" baseline="0" smtClean="0">
                          <a:ln>
                            <a:noFill/>
                          </a:ln>
                          <a:solidFill>
                            <a:schemeClr val="tx1"/>
                          </a:solidFill>
                          <a:effectLst/>
                          <a:latin typeface="Times New Roman" pitchFamily="18" charset="0"/>
                          <a:ea typeface="Gulim" pitchFamily="34" charset="-127"/>
                          <a:cs typeface="Arial" pitchFamily="34" charset="0"/>
                        </a:rPr>
                        <a:t>2,3</a:t>
                      </a:r>
                      <a:endParaRPr kumimoji="0" lang="nb-NO" altLang="ko-KR" sz="2800" b="0" i="0" u="none" strike="noStrike" cap="none" normalizeH="0" baseline="0" smtClean="0">
                        <a:ln>
                          <a:noFill/>
                        </a:ln>
                        <a:solidFill>
                          <a:schemeClr val="tx1"/>
                        </a:solidFill>
                        <a:effectLst/>
                        <a:latin typeface="Times New Roman" pitchFamily="18" charset="0"/>
                        <a:ea typeface="Gulim" pitchFamily="34" charset="-127"/>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ko-KR" sz="2800" b="0" i="0" u="none" strike="noStrike" cap="none" normalizeH="0" baseline="0" smtClean="0">
                          <a:ln>
                            <a:noFill/>
                          </a:ln>
                          <a:solidFill>
                            <a:schemeClr val="tx1"/>
                          </a:solidFill>
                          <a:effectLst/>
                          <a:latin typeface="Times New Roman" pitchFamily="18" charset="0"/>
                          <a:ea typeface="Gulim" pitchFamily="34" charset="-127"/>
                          <a:cs typeface="Arial" pitchFamily="34" charset="0"/>
                        </a:rPr>
                        <a:t>0,0</a:t>
                      </a:r>
                      <a:endParaRPr kumimoji="0" lang="nb-NO" altLang="ko-KR" sz="2800" b="0" i="0" u="none" strike="noStrike" cap="none" normalizeH="0" baseline="0" smtClean="0">
                        <a:ln>
                          <a:noFill/>
                        </a:ln>
                        <a:solidFill>
                          <a:schemeClr val="tx1"/>
                        </a:solidFill>
                        <a:effectLst/>
                        <a:latin typeface="Times New Roman" pitchFamily="18" charset="0"/>
                        <a:ea typeface="Gulim" pitchFamily="34" charset="-127"/>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50888">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ko-KR" sz="2800" b="0" i="0" u="none" strike="noStrike" cap="none" normalizeH="0" baseline="0" smtClean="0">
                          <a:ln>
                            <a:noFill/>
                          </a:ln>
                          <a:solidFill>
                            <a:schemeClr val="tx1"/>
                          </a:solidFill>
                          <a:effectLst/>
                          <a:latin typeface="Times New Roman" pitchFamily="18" charset="0"/>
                          <a:ea typeface="Gulim" pitchFamily="34" charset="-127"/>
                          <a:cs typeface="Arial" pitchFamily="34" charset="0"/>
                        </a:rPr>
                        <a:t>Football</a:t>
                      </a:r>
                      <a:endParaRPr kumimoji="0" lang="nb-NO" altLang="ko-KR" sz="2800" b="0" i="0" u="none" strike="noStrike" cap="none" normalizeH="0" baseline="0" smtClean="0">
                        <a:ln>
                          <a:noFill/>
                        </a:ln>
                        <a:solidFill>
                          <a:schemeClr val="tx1"/>
                        </a:solidFill>
                        <a:effectLst/>
                        <a:latin typeface="Times New Roman" pitchFamily="18" charset="0"/>
                        <a:ea typeface="Gulim" pitchFamily="34" charset="-127"/>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ko-KR" sz="2800" b="0" i="0" u="none" strike="noStrike" cap="none" normalizeH="0" baseline="0" smtClean="0">
                          <a:ln>
                            <a:noFill/>
                          </a:ln>
                          <a:solidFill>
                            <a:schemeClr val="tx1"/>
                          </a:solidFill>
                          <a:effectLst/>
                          <a:latin typeface="Times New Roman" pitchFamily="18" charset="0"/>
                          <a:ea typeface="Gulim" pitchFamily="34" charset="-127"/>
                          <a:cs typeface="Arial" pitchFamily="34" charset="0"/>
                        </a:rPr>
                        <a:t>0,0</a:t>
                      </a:r>
                      <a:endParaRPr kumimoji="0" lang="nb-NO" altLang="ko-KR" sz="2800" b="0" i="0" u="none" strike="noStrike" cap="none" normalizeH="0" baseline="0" smtClean="0">
                        <a:ln>
                          <a:noFill/>
                        </a:ln>
                        <a:solidFill>
                          <a:schemeClr val="tx1"/>
                        </a:solidFill>
                        <a:effectLst/>
                        <a:latin typeface="Times New Roman" pitchFamily="18" charset="0"/>
                        <a:ea typeface="Gulim" pitchFamily="34" charset="-127"/>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ko-KR" sz="2800" b="0" i="0" u="none" strike="noStrike" cap="none" normalizeH="0" baseline="0" smtClean="0">
                          <a:ln>
                            <a:noFill/>
                          </a:ln>
                          <a:solidFill>
                            <a:schemeClr val="tx1"/>
                          </a:solidFill>
                          <a:effectLst/>
                          <a:latin typeface="Times New Roman" pitchFamily="18" charset="0"/>
                          <a:ea typeface="Gulim" pitchFamily="34" charset="-127"/>
                          <a:cs typeface="Arial" pitchFamily="34" charset="0"/>
                        </a:rPr>
                        <a:t>3,2</a:t>
                      </a:r>
                      <a:endParaRPr kumimoji="0" lang="nb-NO" altLang="ko-KR" sz="2800" b="0" i="0" u="none" strike="noStrike" cap="none" normalizeH="0" baseline="0" smtClean="0">
                        <a:ln>
                          <a:noFill/>
                        </a:ln>
                        <a:solidFill>
                          <a:schemeClr val="tx1"/>
                        </a:solidFill>
                        <a:effectLst/>
                        <a:latin typeface="Times New Roman" pitchFamily="18" charset="0"/>
                        <a:ea typeface="Gulim" pitchFamily="34" charset="-127"/>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7" name="TextBox 6"/>
          <p:cNvSpPr txBox="1">
            <a:spLocks noChangeArrowheads="1"/>
          </p:cNvSpPr>
          <p:nvPr/>
        </p:nvSpPr>
        <p:spPr bwMode="auto">
          <a:xfrm>
            <a:off x="338400" y="1080000"/>
            <a:ext cx="4405501" cy="461665"/>
          </a:xfrm>
          <a:prstGeom prst="rect">
            <a:avLst/>
          </a:prstGeom>
          <a:noFill/>
          <a:ln w="9525">
            <a:noFill/>
            <a:miter lim="800000"/>
            <a:headEnd/>
            <a:tailEnd/>
          </a:ln>
        </p:spPr>
        <p:txBody>
          <a:bodyPr wrap="none">
            <a:spAutoFit/>
          </a:bodyPr>
          <a:lstStyle/>
          <a:p>
            <a:pPr marL="342900" indent="-342900">
              <a:buFont typeface="Wingdings" panose="05000000000000000000" pitchFamily="2" charset="2"/>
              <a:buChar char="l"/>
            </a:pPr>
            <a:r>
              <a:rPr lang="en-US" altLang="ko-KR" sz="2400" b="1" dirty="0">
                <a:latin typeface="Cambria" panose="02040503050406030204" pitchFamily="18" charset="0"/>
                <a:ea typeface="Gulim" pitchFamily="34" charset="-127"/>
              </a:rPr>
              <a:t>Multiple Nash </a:t>
            </a:r>
            <a:r>
              <a:rPr lang="en-US" altLang="ko-KR" sz="2400" b="1" dirty="0" smtClean="0">
                <a:latin typeface="Cambria" panose="02040503050406030204" pitchFamily="18" charset="0"/>
                <a:ea typeface="Gulim" pitchFamily="34" charset="-127"/>
              </a:rPr>
              <a:t>Equilibriums</a:t>
            </a:r>
          </a:p>
        </p:txBody>
      </p:sp>
      <p:sp>
        <p:nvSpPr>
          <p:cNvPr id="8" name="AutoShape 21"/>
          <p:cNvSpPr>
            <a:spLocks noChangeArrowheads="1"/>
          </p:cNvSpPr>
          <p:nvPr/>
        </p:nvSpPr>
        <p:spPr bwMode="auto">
          <a:xfrm>
            <a:off x="4495800" y="4800600"/>
            <a:ext cx="2514600" cy="833718"/>
          </a:xfrm>
          <a:prstGeom prst="wedgeRectCallout">
            <a:avLst>
              <a:gd name="adj1" fmla="val 48453"/>
              <a:gd name="adj2" fmla="val -142648"/>
            </a:avLst>
          </a:prstGeom>
          <a:solidFill>
            <a:srgbClr val="0070C0">
              <a:alpha val="30000"/>
            </a:srgbClr>
          </a:solidFill>
          <a:ln w="25400">
            <a:solidFill>
              <a:schemeClr val="tx2"/>
            </a:solidFill>
            <a:miter lim="800000"/>
            <a:headEnd/>
            <a:tailEnd/>
          </a:ln>
        </p:spPr>
        <p:txBody>
          <a:bodyPr anchor="ctr"/>
          <a:lstStyle/>
          <a:p>
            <a:r>
              <a:rPr lang="en-US" altLang="ko-KR" sz="2000" b="1" dirty="0">
                <a:solidFill>
                  <a:schemeClr val="tx2"/>
                </a:solidFill>
                <a:latin typeface="Calibri" panose="020F0502020204030204" pitchFamily="34" charset="0"/>
                <a:ea typeface="Gulim" pitchFamily="34" charset="-127"/>
              </a:rPr>
              <a:t>Nash Equilibrium</a:t>
            </a:r>
            <a:endParaRPr lang="nb-NO" altLang="ko-KR" sz="2000" b="1" dirty="0">
              <a:solidFill>
                <a:schemeClr val="tx2"/>
              </a:solidFill>
              <a:latin typeface="Calibri" panose="020F0502020204030204" pitchFamily="34" charset="0"/>
              <a:ea typeface="Gulim" pitchFamily="34" charset="-127"/>
            </a:endParaRPr>
          </a:p>
        </p:txBody>
      </p:sp>
      <p:sp>
        <p:nvSpPr>
          <p:cNvPr id="9" name="AutoShape 22"/>
          <p:cNvSpPr>
            <a:spLocks noChangeArrowheads="1"/>
          </p:cNvSpPr>
          <p:nvPr/>
        </p:nvSpPr>
        <p:spPr bwMode="auto">
          <a:xfrm>
            <a:off x="1150938" y="4800600"/>
            <a:ext cx="2708368" cy="833718"/>
          </a:xfrm>
          <a:prstGeom prst="wedgeRectCallout">
            <a:avLst>
              <a:gd name="adj1" fmla="val 57012"/>
              <a:gd name="adj2" fmla="val -216578"/>
            </a:avLst>
          </a:prstGeom>
          <a:solidFill>
            <a:srgbClr val="0070C0">
              <a:alpha val="30000"/>
            </a:srgbClr>
          </a:solidFill>
          <a:ln w="25400">
            <a:solidFill>
              <a:schemeClr val="tx2"/>
            </a:solidFill>
            <a:miter lim="800000"/>
            <a:headEnd/>
            <a:tailEnd/>
          </a:ln>
        </p:spPr>
        <p:txBody>
          <a:bodyPr anchor="ctr"/>
          <a:lstStyle/>
          <a:p>
            <a:r>
              <a:rPr lang="en-US" altLang="ko-KR" sz="2000" b="1" dirty="0">
                <a:solidFill>
                  <a:schemeClr val="tx2"/>
                </a:solidFill>
                <a:latin typeface="Calibri" panose="020F0502020204030204" pitchFamily="34" charset="0"/>
                <a:ea typeface="Gulim" pitchFamily="34" charset="-127"/>
              </a:rPr>
              <a:t>Nash </a:t>
            </a:r>
            <a:r>
              <a:rPr lang="en-US" altLang="ko-KR" sz="2000" b="1" dirty="0" smtClean="0">
                <a:solidFill>
                  <a:schemeClr val="tx2"/>
                </a:solidFill>
                <a:latin typeface="Calibri" panose="020F0502020204030204" pitchFamily="34" charset="0"/>
                <a:ea typeface="Gulim" pitchFamily="34" charset="-127"/>
              </a:rPr>
              <a:t>Equilibrium</a:t>
            </a:r>
            <a:endParaRPr lang="nb-NO" altLang="ko-KR" sz="2000" b="1" dirty="0">
              <a:solidFill>
                <a:schemeClr val="tx2"/>
              </a:solidFill>
              <a:latin typeface="Calibri" panose="020F0502020204030204" pitchFamily="34" charset="0"/>
              <a:ea typeface="Gulim" pitchFamily="34" charset="-127"/>
            </a:endParaRPr>
          </a:p>
        </p:txBody>
      </p:sp>
    </p:spTree>
    <p:custDataLst>
      <p:tags r:id="rId1"/>
    </p:custDataLst>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0" name="Rectangle 2"/>
          <p:cNvSpPr>
            <a:spLocks noGrp="1" noChangeArrowheads="1"/>
          </p:cNvSpPr>
          <p:nvPr>
            <p:ph type="title"/>
          </p:nvPr>
        </p:nvSpPr>
        <p:spPr/>
        <p:txBody>
          <a:bodyPr/>
          <a:lstStyle/>
          <a:p>
            <a:r>
              <a:rPr lang="en-US" altLang="ko-KR" dirty="0" smtClean="0">
                <a:ea typeface="Gulim" pitchFamily="34" charset="-127"/>
              </a:rPr>
              <a:t>Pure vs. Mixed Strategies</a:t>
            </a:r>
            <a:endParaRPr lang="en-GB" altLang="ko-KR" dirty="0" smtClean="0">
              <a:ea typeface="Gulim" pitchFamily="34" charset="-127"/>
            </a:endParaRPr>
          </a:p>
        </p:txBody>
      </p:sp>
      <p:sp>
        <p:nvSpPr>
          <p:cNvPr id="421891" name="Rectangle 3"/>
          <p:cNvSpPr>
            <a:spLocks noGrp="1" noChangeArrowheads="1"/>
          </p:cNvSpPr>
          <p:nvPr>
            <p:ph type="body" idx="1"/>
          </p:nvPr>
        </p:nvSpPr>
        <p:spPr>
          <a:xfrm>
            <a:off x="338400" y="1080000"/>
            <a:ext cx="8348400" cy="5334000"/>
          </a:xfrm>
        </p:spPr>
        <p:txBody>
          <a:bodyPr/>
          <a:lstStyle/>
          <a:p>
            <a:r>
              <a:rPr lang="en-US" altLang="ko-KR" dirty="0" smtClean="0">
                <a:ea typeface="Gulim" pitchFamily="34" charset="-127"/>
              </a:rPr>
              <a:t>So far we assumed that the players make </a:t>
            </a:r>
            <a:r>
              <a:rPr lang="en-US" altLang="ko-KR" b="1" dirty="0" smtClean="0">
                <a:ea typeface="Gulim" pitchFamily="34" charset="-127"/>
              </a:rPr>
              <a:t>deterministic choices</a:t>
            </a:r>
            <a:r>
              <a:rPr lang="en-US" altLang="ko-KR" dirty="0" smtClean="0">
                <a:ea typeface="Gulim" pitchFamily="34" charset="-127"/>
              </a:rPr>
              <a:t> from their strategy spaces</a:t>
            </a:r>
          </a:p>
          <a:p>
            <a:r>
              <a:rPr lang="en-US" altLang="ko-KR" dirty="0" smtClean="0">
                <a:ea typeface="Gulim" pitchFamily="34" charset="-127"/>
              </a:rPr>
              <a:t>Strategies are </a:t>
            </a:r>
            <a:r>
              <a:rPr lang="en-US" altLang="ko-KR" b="1" dirty="0" smtClean="0">
                <a:ea typeface="Gulim" pitchFamily="34" charset="-127"/>
              </a:rPr>
              <a:t>pure</a:t>
            </a:r>
            <a:r>
              <a:rPr lang="en-US" altLang="ko-KR" dirty="0" smtClean="0">
                <a:ea typeface="Gulim" pitchFamily="34" charset="-127"/>
              </a:rPr>
              <a:t> if a player </a:t>
            </a:r>
            <a:r>
              <a:rPr lang="en-US" altLang="ko-KR" i="1" dirty="0" err="1" smtClean="0">
                <a:ea typeface="Gulim" pitchFamily="34" charset="-127"/>
              </a:rPr>
              <a:t>i</a:t>
            </a:r>
            <a:r>
              <a:rPr lang="en-US" altLang="ko-KR" dirty="0" smtClean="0">
                <a:ea typeface="Gulim" pitchFamily="34" charset="-127"/>
              </a:rPr>
              <a:t> selects, in a deterministic manner (probability 1), one strategy out of its strategy set </a:t>
            </a:r>
            <a:r>
              <a:rPr lang="en-US" altLang="ko-KR" i="1" dirty="0" smtClean="0">
                <a:ea typeface="Gulim" pitchFamily="34" charset="-127"/>
              </a:rPr>
              <a:t>S</a:t>
            </a:r>
            <a:r>
              <a:rPr lang="en-US" altLang="ko-KR" i="1" baseline="-25000" dirty="0" smtClean="0">
                <a:ea typeface="Gulim" pitchFamily="34" charset="-127"/>
              </a:rPr>
              <a:t>i</a:t>
            </a:r>
          </a:p>
          <a:p>
            <a:r>
              <a:rPr lang="en-US" altLang="ko-KR" dirty="0" smtClean="0">
                <a:ea typeface="Gulim" pitchFamily="34" charset="-127"/>
                <a:cs typeface="Times New Roman" pitchFamily="18" charset="0"/>
              </a:rPr>
              <a:t>Players can also select a </a:t>
            </a:r>
            <a:r>
              <a:rPr lang="en-US" altLang="ko-KR" b="1" dirty="0" smtClean="0">
                <a:ea typeface="Gulim" pitchFamily="34" charset="-127"/>
                <a:cs typeface="Times New Roman" pitchFamily="18" charset="0"/>
              </a:rPr>
              <a:t>probability distribution</a:t>
            </a:r>
            <a:r>
              <a:rPr lang="en-US" altLang="ko-KR" dirty="0" smtClean="0">
                <a:ea typeface="Gulim" pitchFamily="34" charset="-127"/>
                <a:cs typeface="Times New Roman" pitchFamily="18" charset="0"/>
              </a:rPr>
              <a:t> over their set of strategies, in which cases the strategies are called </a:t>
            </a:r>
            <a:r>
              <a:rPr lang="en-US" altLang="ko-KR" b="1" dirty="0" smtClean="0">
                <a:ea typeface="Gulim" pitchFamily="34" charset="-127"/>
                <a:cs typeface="Times New Roman" pitchFamily="18" charset="0"/>
              </a:rPr>
              <a:t>mixed</a:t>
            </a:r>
          </a:p>
          <a:p>
            <a:r>
              <a:rPr lang="en-US" altLang="ko-KR" b="1" dirty="0" smtClean="0">
                <a:ea typeface="Gulim" pitchFamily="34" charset="-127"/>
                <a:cs typeface="Times New Roman" pitchFamily="18" charset="0"/>
              </a:rPr>
              <a:t>Nash 1950</a:t>
            </a:r>
          </a:p>
          <a:p>
            <a:pPr lvl="1"/>
            <a:r>
              <a:rPr lang="en-US" altLang="ko-KR" dirty="0" smtClean="0">
                <a:latin typeface="Calibri" panose="020F0502020204030204" pitchFamily="34" charset="0"/>
                <a:ea typeface="Gulim" pitchFamily="34" charset="-127"/>
                <a:cs typeface="Times New Roman" pitchFamily="18" charset="0"/>
              </a:rPr>
              <a:t>Every finite strategic form N-player game has a </a:t>
            </a:r>
            <a:r>
              <a:rPr lang="en-US" altLang="ko-KR" b="1" dirty="0" smtClean="0">
                <a:latin typeface="Calibri" panose="020F0502020204030204" pitchFamily="34" charset="0"/>
                <a:ea typeface="Gulim" pitchFamily="34" charset="-127"/>
                <a:cs typeface="Times New Roman" pitchFamily="18" charset="0"/>
              </a:rPr>
              <a:t>mixed strategy Nash equilibrium</a:t>
            </a:r>
            <a:endParaRPr lang="en-US" altLang="ko-KR" dirty="0" smtClean="0">
              <a:latin typeface="Calibri" panose="020F0502020204030204" pitchFamily="34" charset="0"/>
              <a:ea typeface="Gulim" pitchFamily="34" charset="-127"/>
              <a:cs typeface="Times New Roman" pitchFamily="18" charset="0"/>
            </a:endParaRPr>
          </a:p>
          <a:p>
            <a:pPr lvl="2">
              <a:buFont typeface="Wingdings" pitchFamily="2" charset="2"/>
              <a:buNone/>
            </a:pPr>
            <a:endParaRPr lang="en-US" altLang="ko-KR" sz="3200" dirty="0" smtClean="0">
              <a:latin typeface="Times New Roman" pitchFamily="18" charset="0"/>
              <a:ea typeface="Gulim" pitchFamily="34" charset="-127"/>
              <a:cs typeface="Times New Roman" pitchFamily="18" charset="0"/>
            </a:endParaRPr>
          </a:p>
          <a:p>
            <a:pPr lvl="2">
              <a:buFont typeface="Wingdings" pitchFamily="2" charset="2"/>
              <a:buNone/>
            </a:pPr>
            <a:endParaRPr lang="en-US" altLang="ko-KR" sz="3200" dirty="0" smtClean="0">
              <a:latin typeface="Times New Roman" pitchFamily="18" charset="0"/>
              <a:ea typeface="Gulim" pitchFamily="34" charset="-127"/>
              <a:cs typeface="Times New Roman" pitchFamily="18" charset="0"/>
            </a:endParaRPr>
          </a:p>
          <a:p>
            <a:pPr lvl="1">
              <a:buFont typeface="Wingdings" pitchFamily="2" charset="2"/>
              <a:buNone/>
            </a:pPr>
            <a:endParaRPr lang="en-US" altLang="ko-KR" sz="3200" dirty="0" smtClean="0">
              <a:ea typeface="Gulim" pitchFamily="34" charset="-127"/>
              <a:cs typeface="Times New Roman" pitchFamily="18" charset="0"/>
            </a:endParaRPr>
          </a:p>
          <a:p>
            <a:endParaRPr lang="en-US" altLang="ko-KR" dirty="0" smtClean="0">
              <a:ea typeface="Gulim" pitchFamily="34" charset="-127"/>
              <a:cs typeface="Times New Roman" pitchFamily="18" charset="0"/>
            </a:endParaRPr>
          </a:p>
          <a:p>
            <a:pPr lvl="2"/>
            <a:endParaRPr lang="en-GB" altLang="ko-KR" sz="3200" dirty="0" smtClean="0">
              <a:latin typeface="Times New Roman" pitchFamily="18" charset="0"/>
              <a:ea typeface="Gulim" pitchFamily="34" charset="-127"/>
              <a:cs typeface="Times New Roman" pitchFamily="18" charset="0"/>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2189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2189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2189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21891">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2189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Rectangle 2"/>
          <p:cNvSpPr>
            <a:spLocks noGrp="1" noChangeArrowheads="1"/>
          </p:cNvSpPr>
          <p:nvPr>
            <p:ph type="title"/>
          </p:nvPr>
        </p:nvSpPr>
        <p:spPr/>
        <p:txBody>
          <a:bodyPr/>
          <a:lstStyle/>
          <a:p>
            <a:r>
              <a:rPr lang="en-US" altLang="ko-KR" dirty="0" smtClean="0">
                <a:ea typeface="Gulim" pitchFamily="34" charset="-127"/>
              </a:rPr>
              <a:t>Mixed Nash Equilibrium</a:t>
            </a:r>
            <a:endParaRPr lang="en-GB" altLang="ko-KR" dirty="0" smtClean="0">
              <a:ea typeface="Gulim" pitchFamily="34" charset="-127"/>
            </a:endParaRPr>
          </a:p>
        </p:txBody>
      </p:sp>
      <p:sp>
        <p:nvSpPr>
          <p:cNvPr id="55298" name="Rectangle 3"/>
          <p:cNvSpPr>
            <a:spLocks noGrp="1" noChangeArrowheads="1"/>
          </p:cNvSpPr>
          <p:nvPr>
            <p:ph type="body" idx="1"/>
          </p:nvPr>
        </p:nvSpPr>
        <p:spPr>
          <a:xfrm>
            <a:off x="338400" y="1080000"/>
            <a:ext cx="8348400" cy="5334000"/>
          </a:xfrm>
        </p:spPr>
        <p:txBody>
          <a:bodyPr/>
          <a:lstStyle/>
          <a:p>
            <a:r>
              <a:rPr lang="en-US" altLang="ko-KR" sz="2800" dirty="0" smtClean="0">
                <a:ea typeface="Gulim" pitchFamily="34" charset="-127"/>
              </a:rPr>
              <a:t>Define </a:t>
            </a:r>
            <a:r>
              <a:rPr lang="el-GR" altLang="ko-KR" sz="2800" dirty="0" smtClean="0">
                <a:cs typeface="Times New Roman" pitchFamily="18" charset="0"/>
              </a:rPr>
              <a:t>σ</a:t>
            </a:r>
            <a:r>
              <a:rPr lang="en-US" altLang="ko-KR" sz="2800" baseline="-25000" dirty="0" err="1" smtClean="0">
                <a:ea typeface="Gulim" pitchFamily="34" charset="-127"/>
                <a:cs typeface="Times New Roman" pitchFamily="18" charset="0"/>
              </a:rPr>
              <a:t>i</a:t>
            </a:r>
            <a:r>
              <a:rPr lang="en-US" altLang="ko-KR" sz="2800" baseline="-25000" dirty="0" smtClean="0">
                <a:ea typeface="Gulim" pitchFamily="34" charset="-127"/>
                <a:cs typeface="Times New Roman" pitchFamily="18" charset="0"/>
              </a:rPr>
              <a:t> </a:t>
            </a:r>
            <a:r>
              <a:rPr lang="en-US" altLang="ko-KR" sz="2800" dirty="0" smtClean="0">
                <a:ea typeface="Gulim" pitchFamily="34" charset="-127"/>
                <a:cs typeface="Times New Roman" pitchFamily="18" charset="0"/>
              </a:rPr>
              <a:t>as a probability mass function over </a:t>
            </a:r>
            <a:r>
              <a:rPr lang="en-US" altLang="ko-KR" sz="2800" i="1" dirty="0" smtClean="0">
                <a:ea typeface="Gulim" pitchFamily="34" charset="-127"/>
                <a:cs typeface="Times New Roman" pitchFamily="18" charset="0"/>
              </a:rPr>
              <a:t>S</a:t>
            </a:r>
            <a:r>
              <a:rPr lang="en-US" altLang="ko-KR" sz="2800" i="1" baseline="-25000" dirty="0" smtClean="0">
                <a:ea typeface="Gulim" pitchFamily="34" charset="-127"/>
                <a:cs typeface="Times New Roman" pitchFamily="18" charset="0"/>
              </a:rPr>
              <a:t>i</a:t>
            </a:r>
            <a:r>
              <a:rPr lang="en-US" altLang="ko-KR" sz="2800" dirty="0" smtClean="0">
                <a:ea typeface="Gulim" pitchFamily="34" charset="-127"/>
                <a:cs typeface="Times New Roman" pitchFamily="18" charset="0"/>
              </a:rPr>
              <a:t>, the set of actions of player </a:t>
            </a:r>
            <a:r>
              <a:rPr lang="en-US" altLang="ko-KR" sz="2800" i="1" dirty="0" err="1" smtClean="0">
                <a:ea typeface="Gulim" pitchFamily="34" charset="-127"/>
                <a:cs typeface="Times New Roman" pitchFamily="18" charset="0"/>
              </a:rPr>
              <a:t>i</a:t>
            </a:r>
            <a:endParaRPr lang="el-GR" altLang="ko-KR" sz="2800" i="1" baseline="-25000" dirty="0" smtClean="0">
              <a:cs typeface="Times New Roman" pitchFamily="18" charset="0"/>
            </a:endParaRPr>
          </a:p>
          <a:p>
            <a:r>
              <a:rPr lang="en-US" altLang="ko-KR" sz="2800" dirty="0" smtClean="0">
                <a:ea typeface="Gulim" pitchFamily="34" charset="-127"/>
              </a:rPr>
              <a:t>When working with mixed strategies, each player </a:t>
            </a:r>
            <a:r>
              <a:rPr lang="en-US" altLang="ko-KR" sz="2800" i="1" dirty="0" err="1" smtClean="0">
                <a:ea typeface="Gulim" pitchFamily="34" charset="-127"/>
              </a:rPr>
              <a:t>i</a:t>
            </a:r>
            <a:r>
              <a:rPr lang="en-US" altLang="ko-KR" sz="2800" dirty="0" smtClean="0">
                <a:ea typeface="Gulim" pitchFamily="34" charset="-127"/>
              </a:rPr>
              <a:t> aim to maximize their </a:t>
            </a:r>
            <a:r>
              <a:rPr lang="en-US" altLang="ko-KR" sz="2800" b="1" dirty="0" smtClean="0">
                <a:ea typeface="Gulim" pitchFamily="34" charset="-127"/>
              </a:rPr>
              <a:t>expected payoff</a:t>
            </a:r>
          </a:p>
          <a:p>
            <a:endParaRPr lang="en-US" altLang="ko-KR" sz="2800" b="1" dirty="0" smtClean="0">
              <a:ea typeface="Gulim" pitchFamily="34" charset="-127"/>
            </a:endParaRPr>
          </a:p>
          <a:p>
            <a:endParaRPr lang="en-US" altLang="ko-KR" sz="2800" i="1" baseline="-25000" dirty="0" smtClean="0">
              <a:ea typeface="Gulim" pitchFamily="34" charset="-127"/>
            </a:endParaRPr>
          </a:p>
          <a:p>
            <a:endParaRPr lang="en-US" altLang="ko-KR" sz="2800" dirty="0" smtClean="0">
              <a:ea typeface="Gulim" pitchFamily="34" charset="-127"/>
            </a:endParaRPr>
          </a:p>
          <a:p>
            <a:r>
              <a:rPr lang="en-US" altLang="ko-KR" sz="2800" dirty="0" smtClean="0">
                <a:ea typeface="Gulim" pitchFamily="34" charset="-127"/>
              </a:rPr>
              <a:t>Mixed strategies Nash equilibrium</a:t>
            </a:r>
          </a:p>
          <a:p>
            <a:pPr lvl="2">
              <a:buFont typeface="Wingdings" pitchFamily="2" charset="2"/>
              <a:buNone/>
            </a:pPr>
            <a:endParaRPr lang="en-US" altLang="ko-KR" dirty="0" smtClean="0">
              <a:latin typeface="Times New Roman" pitchFamily="18" charset="0"/>
              <a:ea typeface="Gulim" pitchFamily="34" charset="-127"/>
            </a:endParaRPr>
          </a:p>
          <a:p>
            <a:pPr lvl="2">
              <a:buFont typeface="Wingdings" pitchFamily="2" charset="2"/>
              <a:buNone/>
            </a:pPr>
            <a:endParaRPr lang="en-US" altLang="ko-KR" dirty="0" smtClean="0">
              <a:latin typeface="Times New Roman" pitchFamily="18" charset="0"/>
              <a:ea typeface="Gulim" pitchFamily="34" charset="-127"/>
            </a:endParaRPr>
          </a:p>
          <a:p>
            <a:pPr lvl="1">
              <a:buFont typeface="Wingdings" pitchFamily="2" charset="2"/>
              <a:buNone/>
            </a:pPr>
            <a:endParaRPr lang="en-US" altLang="ko-KR" dirty="0" smtClean="0">
              <a:ea typeface="Gulim" pitchFamily="34" charset="-127"/>
            </a:endParaRPr>
          </a:p>
          <a:p>
            <a:endParaRPr lang="en-US" altLang="ko-KR" dirty="0" smtClean="0">
              <a:ea typeface="Gulim" pitchFamily="34" charset="-127"/>
            </a:endParaRPr>
          </a:p>
          <a:p>
            <a:pPr lvl="2"/>
            <a:endParaRPr lang="en-GB" altLang="ko-KR" dirty="0" smtClean="0">
              <a:latin typeface="Times New Roman" pitchFamily="18" charset="0"/>
              <a:ea typeface="Gulim" pitchFamily="34" charset="-127"/>
            </a:endParaRPr>
          </a:p>
        </p:txBody>
      </p:sp>
      <p:pic>
        <p:nvPicPr>
          <p:cNvPr id="55299" name="Picture 4"/>
          <p:cNvPicPr>
            <a:picLocks noChangeAspect="1" noChangeArrowheads="1"/>
          </p:cNvPicPr>
          <p:nvPr/>
        </p:nvPicPr>
        <p:blipFill>
          <a:blip r:embed="rId2"/>
          <a:srcRect/>
          <a:stretch>
            <a:fillRect/>
          </a:stretch>
        </p:blipFill>
        <p:spPr bwMode="auto">
          <a:xfrm>
            <a:off x="1600200" y="5241298"/>
            <a:ext cx="6669088" cy="819150"/>
          </a:xfrm>
          <a:prstGeom prst="rect">
            <a:avLst/>
          </a:prstGeom>
          <a:noFill/>
          <a:ln w="9525">
            <a:noFill/>
            <a:miter lim="800000"/>
            <a:headEnd/>
            <a:tailEnd/>
          </a:ln>
        </p:spPr>
      </p:pic>
      <p:pic>
        <p:nvPicPr>
          <p:cNvPr id="55300" name="Picture 8"/>
          <p:cNvPicPr>
            <a:picLocks noChangeAspect="1" noChangeArrowheads="1"/>
          </p:cNvPicPr>
          <p:nvPr/>
        </p:nvPicPr>
        <p:blipFill>
          <a:blip r:embed="rId3"/>
          <a:srcRect/>
          <a:stretch>
            <a:fillRect/>
          </a:stretch>
        </p:blipFill>
        <p:spPr bwMode="auto">
          <a:xfrm>
            <a:off x="2915444" y="3015956"/>
            <a:ext cx="4038600" cy="146208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381000" y="333375"/>
            <a:ext cx="8305800" cy="581025"/>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ctr" rtl="0" eaLnBrk="0" fontAlgn="base" hangingPunct="0">
              <a:lnSpc>
                <a:spcPct val="85000"/>
              </a:lnSpc>
              <a:spcBef>
                <a:spcPct val="0"/>
              </a:spcBef>
              <a:spcAft>
                <a:spcPct val="0"/>
              </a:spcAft>
              <a:defRPr sz="3200" b="1" i="1">
                <a:solidFill>
                  <a:srgbClr val="0070C0"/>
                </a:solidFill>
                <a:effectLst>
                  <a:outerShdw blurRad="38100" dist="38100" dir="2700000" algn="tl">
                    <a:srgbClr val="C0C0C0"/>
                  </a:outerShdw>
                </a:effectLst>
                <a:latin typeface="Cambria" panose="02040503050406030204" pitchFamily="18" charset="0"/>
                <a:ea typeface="ＭＳ Ｐゴシック" charset="0"/>
                <a:cs typeface="Cambria" panose="02040503050406030204" pitchFamily="18" charset="0"/>
              </a:defRPr>
            </a:lvl1pPr>
            <a:lvl2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2pPr>
            <a:lvl3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3pPr>
            <a:lvl4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4pPr>
            <a:lvl5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5pPr>
            <a:lvl6pPr marL="4572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6pPr>
            <a:lvl7pPr marL="9144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7pPr>
            <a:lvl8pPr marL="13716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8pPr>
            <a:lvl9pPr marL="18288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9pPr>
          </a:lstStyle>
          <a:p>
            <a:r>
              <a:rPr lang="en-US" altLang="ko-KR" dirty="0">
                <a:ea typeface="Gulim" pitchFamily="34" charset="-127"/>
              </a:rPr>
              <a:t>Example: Battle of Sexes</a:t>
            </a:r>
            <a:endParaRPr lang="en-GB" altLang="ko-KR" kern="0" dirty="0" smtClean="0">
              <a:ea typeface="Gulim" pitchFamily="34" charset="-127"/>
            </a:endParaRPr>
          </a:p>
        </p:txBody>
      </p:sp>
      <p:graphicFrame>
        <p:nvGraphicFramePr>
          <p:cNvPr id="440345" name="Group 25"/>
          <p:cNvGraphicFramePr>
            <a:graphicFrameLocks noGrp="1"/>
          </p:cNvGraphicFramePr>
          <p:nvPr>
            <p:ph idx="1"/>
          </p:nvPr>
        </p:nvGraphicFramePr>
        <p:xfrm>
          <a:off x="762000" y="1295400"/>
          <a:ext cx="7772400" cy="1905001"/>
        </p:xfrm>
        <a:graphic>
          <a:graphicData uri="http://schemas.openxmlformats.org/drawingml/2006/table">
            <a:tbl>
              <a:tblPr/>
              <a:tblGrid>
                <a:gridCol w="2590800"/>
                <a:gridCol w="2590800"/>
                <a:gridCol w="2590800"/>
              </a:tblGrid>
              <a:tr h="757238">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nb-NO" altLang="ko-KR" sz="2800" b="0" i="0" u="none" strike="noStrike" cap="none" normalizeH="0" baseline="0" dirty="0" smtClean="0">
                        <a:ln>
                          <a:noFill/>
                        </a:ln>
                        <a:solidFill>
                          <a:schemeClr val="tx1"/>
                        </a:solidFill>
                        <a:effectLst/>
                        <a:latin typeface="Times New Roman" pitchFamily="18" charset="0"/>
                        <a:ea typeface="Gulim" pitchFamily="34" charset="-127"/>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ko-KR" sz="2800" b="0" i="0" u="none" strike="noStrike" cap="none" normalizeH="0" baseline="0" smtClean="0">
                          <a:ln>
                            <a:noFill/>
                          </a:ln>
                          <a:solidFill>
                            <a:schemeClr val="tx1"/>
                          </a:solidFill>
                          <a:effectLst/>
                          <a:latin typeface="Times New Roman" pitchFamily="18" charset="0"/>
                          <a:ea typeface="Gulim" pitchFamily="34" charset="-127"/>
                          <a:cs typeface="Arial" pitchFamily="34" charset="0"/>
                        </a:rPr>
                        <a:t>Opera</a:t>
                      </a:r>
                      <a:endParaRPr kumimoji="0" lang="nb-NO" altLang="ko-KR" sz="2800" b="0" i="0" u="none" strike="noStrike" cap="none" normalizeH="0" baseline="0" smtClean="0">
                        <a:ln>
                          <a:noFill/>
                        </a:ln>
                        <a:solidFill>
                          <a:schemeClr val="tx1"/>
                        </a:solidFill>
                        <a:effectLst/>
                        <a:latin typeface="Times New Roman" pitchFamily="18" charset="0"/>
                        <a:ea typeface="Gulim" pitchFamily="34" charset="-127"/>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ko-KR" sz="2800" b="0" i="0" u="none" strike="noStrike" cap="none" normalizeH="0" baseline="0" smtClean="0">
                          <a:ln>
                            <a:noFill/>
                          </a:ln>
                          <a:solidFill>
                            <a:schemeClr val="tx1"/>
                          </a:solidFill>
                          <a:effectLst/>
                          <a:latin typeface="Times New Roman" pitchFamily="18" charset="0"/>
                          <a:ea typeface="Gulim" pitchFamily="34" charset="-127"/>
                          <a:cs typeface="Arial" pitchFamily="34" charset="0"/>
                        </a:rPr>
                        <a:t>Football</a:t>
                      </a:r>
                      <a:endParaRPr kumimoji="0" lang="nb-NO" altLang="ko-KR" sz="2800" b="0" i="0" u="none" strike="noStrike" cap="none" normalizeH="0" baseline="0" smtClean="0">
                        <a:ln>
                          <a:noFill/>
                        </a:ln>
                        <a:solidFill>
                          <a:schemeClr val="tx1"/>
                        </a:solidFill>
                        <a:effectLst/>
                        <a:latin typeface="Times New Roman" pitchFamily="18" charset="0"/>
                        <a:ea typeface="Gulim" pitchFamily="34" charset="-127"/>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58800">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ko-KR" sz="2800" b="0" i="0" u="none" strike="noStrike" cap="none" normalizeH="0" baseline="0" dirty="0" smtClean="0">
                          <a:ln>
                            <a:noFill/>
                          </a:ln>
                          <a:solidFill>
                            <a:schemeClr val="tx1"/>
                          </a:solidFill>
                          <a:effectLst/>
                          <a:latin typeface="Times New Roman" pitchFamily="18" charset="0"/>
                          <a:ea typeface="Gulim" pitchFamily="34" charset="-127"/>
                          <a:cs typeface="Arial" pitchFamily="34" charset="0"/>
                        </a:rPr>
                        <a:t>Opera</a:t>
                      </a:r>
                      <a:endParaRPr kumimoji="0" lang="nb-NO" altLang="ko-KR" sz="2800" b="0" i="0" u="none" strike="noStrike" cap="none" normalizeH="0" baseline="0" dirty="0" smtClean="0">
                        <a:ln>
                          <a:noFill/>
                        </a:ln>
                        <a:solidFill>
                          <a:schemeClr val="tx1"/>
                        </a:solidFill>
                        <a:effectLst/>
                        <a:latin typeface="Times New Roman" pitchFamily="18" charset="0"/>
                        <a:ea typeface="Gulim" pitchFamily="34" charset="-127"/>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ko-KR" sz="2800" b="0" i="0" u="none" strike="noStrike" cap="none" normalizeH="0" baseline="0" smtClean="0">
                          <a:ln>
                            <a:noFill/>
                          </a:ln>
                          <a:solidFill>
                            <a:schemeClr val="tx1"/>
                          </a:solidFill>
                          <a:effectLst/>
                          <a:latin typeface="Times New Roman" pitchFamily="18" charset="0"/>
                          <a:ea typeface="Gulim" pitchFamily="34" charset="-127"/>
                          <a:cs typeface="Arial" pitchFamily="34" charset="0"/>
                        </a:rPr>
                        <a:t>2,3</a:t>
                      </a:r>
                      <a:endParaRPr kumimoji="0" lang="nb-NO" altLang="ko-KR" sz="2800" b="0" i="0" u="none" strike="noStrike" cap="none" normalizeH="0" baseline="0" smtClean="0">
                        <a:ln>
                          <a:noFill/>
                        </a:ln>
                        <a:solidFill>
                          <a:schemeClr val="tx1"/>
                        </a:solidFill>
                        <a:effectLst/>
                        <a:latin typeface="Times New Roman" pitchFamily="18" charset="0"/>
                        <a:ea typeface="Gulim" pitchFamily="34" charset="-127"/>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ko-KR" sz="2800" b="0" i="0" u="none" strike="noStrike" cap="none" normalizeH="0" baseline="0" smtClean="0">
                          <a:ln>
                            <a:noFill/>
                          </a:ln>
                          <a:solidFill>
                            <a:schemeClr val="tx1"/>
                          </a:solidFill>
                          <a:effectLst/>
                          <a:latin typeface="Times New Roman" pitchFamily="18" charset="0"/>
                          <a:ea typeface="Gulim" pitchFamily="34" charset="-127"/>
                          <a:cs typeface="Arial" pitchFamily="34" charset="0"/>
                        </a:rPr>
                        <a:t>0,0</a:t>
                      </a:r>
                      <a:endParaRPr kumimoji="0" lang="nb-NO" altLang="ko-KR" sz="2800" b="0" i="0" u="none" strike="noStrike" cap="none" normalizeH="0" baseline="0" smtClean="0">
                        <a:ln>
                          <a:noFill/>
                        </a:ln>
                        <a:solidFill>
                          <a:schemeClr val="tx1"/>
                        </a:solidFill>
                        <a:effectLst/>
                        <a:latin typeface="Times New Roman" pitchFamily="18" charset="0"/>
                        <a:ea typeface="Gulim" pitchFamily="34" charset="-127"/>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88963">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ko-KR" sz="2800" b="0" i="0" u="none" strike="noStrike" cap="none" normalizeH="0" baseline="0" smtClean="0">
                          <a:ln>
                            <a:noFill/>
                          </a:ln>
                          <a:solidFill>
                            <a:schemeClr val="tx1"/>
                          </a:solidFill>
                          <a:effectLst/>
                          <a:latin typeface="Times New Roman" pitchFamily="18" charset="0"/>
                          <a:ea typeface="Gulim" pitchFamily="34" charset="-127"/>
                          <a:cs typeface="Arial" pitchFamily="34" charset="0"/>
                        </a:rPr>
                        <a:t>Football</a:t>
                      </a:r>
                      <a:endParaRPr kumimoji="0" lang="nb-NO" altLang="ko-KR" sz="2800" b="0" i="0" u="none" strike="noStrike" cap="none" normalizeH="0" baseline="0" smtClean="0">
                        <a:ln>
                          <a:noFill/>
                        </a:ln>
                        <a:solidFill>
                          <a:schemeClr val="tx1"/>
                        </a:solidFill>
                        <a:effectLst/>
                        <a:latin typeface="Times New Roman" pitchFamily="18" charset="0"/>
                        <a:ea typeface="Gulim" pitchFamily="34" charset="-127"/>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ko-KR" sz="2800" b="0" i="0" u="none" strike="noStrike" cap="none" normalizeH="0" baseline="0" smtClean="0">
                          <a:ln>
                            <a:noFill/>
                          </a:ln>
                          <a:solidFill>
                            <a:schemeClr val="tx1"/>
                          </a:solidFill>
                          <a:effectLst/>
                          <a:latin typeface="Times New Roman" pitchFamily="18" charset="0"/>
                          <a:ea typeface="Gulim" pitchFamily="34" charset="-127"/>
                          <a:cs typeface="Arial" pitchFamily="34" charset="0"/>
                        </a:rPr>
                        <a:t>0,0</a:t>
                      </a:r>
                      <a:endParaRPr kumimoji="0" lang="nb-NO" altLang="ko-KR" sz="2800" b="0" i="0" u="none" strike="noStrike" cap="none" normalizeH="0" baseline="0" smtClean="0">
                        <a:ln>
                          <a:noFill/>
                        </a:ln>
                        <a:solidFill>
                          <a:schemeClr val="tx1"/>
                        </a:solidFill>
                        <a:effectLst/>
                        <a:latin typeface="Times New Roman" pitchFamily="18" charset="0"/>
                        <a:ea typeface="Gulim" pitchFamily="34" charset="-127"/>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ko-KR" sz="2800" b="0" i="0" u="none" strike="noStrike" cap="none" normalizeH="0" baseline="0" smtClean="0">
                          <a:ln>
                            <a:noFill/>
                          </a:ln>
                          <a:solidFill>
                            <a:schemeClr val="tx1"/>
                          </a:solidFill>
                          <a:effectLst/>
                          <a:latin typeface="Times New Roman" pitchFamily="18" charset="0"/>
                          <a:ea typeface="Gulim" pitchFamily="34" charset="-127"/>
                          <a:cs typeface="Arial" pitchFamily="34" charset="0"/>
                        </a:rPr>
                        <a:t>3,2</a:t>
                      </a:r>
                      <a:endParaRPr kumimoji="0" lang="nb-NO" altLang="ko-KR" sz="2800" b="0" i="0" u="none" strike="noStrike" cap="none" normalizeH="0" baseline="0" smtClean="0">
                        <a:ln>
                          <a:noFill/>
                        </a:ln>
                        <a:solidFill>
                          <a:schemeClr val="tx1"/>
                        </a:solidFill>
                        <a:effectLst/>
                        <a:latin typeface="Times New Roman" pitchFamily="18" charset="0"/>
                        <a:ea typeface="Gulim" pitchFamily="34" charset="-127"/>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hlink"/>
                    </a:solidFill>
                  </a:tcPr>
                </a:tc>
              </a:tr>
            </a:tbl>
          </a:graphicData>
        </a:graphic>
      </p:graphicFrame>
      <p:sp>
        <p:nvSpPr>
          <p:cNvPr id="56340" name="Text Box 26"/>
          <p:cNvSpPr txBox="1">
            <a:spLocks noChangeArrowheads="1"/>
          </p:cNvSpPr>
          <p:nvPr/>
        </p:nvSpPr>
        <p:spPr bwMode="auto">
          <a:xfrm>
            <a:off x="1050925" y="4224338"/>
            <a:ext cx="184150" cy="457200"/>
          </a:xfrm>
          <a:prstGeom prst="rect">
            <a:avLst/>
          </a:prstGeom>
          <a:noFill/>
          <a:ln w="9525">
            <a:noFill/>
            <a:miter lim="800000"/>
            <a:headEnd/>
            <a:tailEnd/>
          </a:ln>
        </p:spPr>
        <p:txBody>
          <a:bodyPr wrap="none">
            <a:spAutoFit/>
          </a:bodyPr>
          <a:lstStyle/>
          <a:p>
            <a:endParaRPr lang="nb-NO" altLang="ko-KR">
              <a:ea typeface="Gulim" pitchFamily="34" charset="-127"/>
            </a:endParaRPr>
          </a:p>
        </p:txBody>
      </p:sp>
      <p:sp>
        <p:nvSpPr>
          <p:cNvPr id="56341" name="Rectangle 27"/>
          <p:cNvSpPr>
            <a:spLocks noChangeArrowheads="1"/>
          </p:cNvSpPr>
          <p:nvPr/>
        </p:nvSpPr>
        <p:spPr bwMode="auto">
          <a:xfrm>
            <a:off x="730624" y="3348038"/>
            <a:ext cx="7772400" cy="2667000"/>
          </a:xfrm>
          <a:prstGeom prst="rect">
            <a:avLst/>
          </a:prstGeom>
          <a:noFill/>
          <a:ln w="9525">
            <a:noFill/>
            <a:miter lim="800000"/>
            <a:headEnd/>
            <a:tailEnd/>
          </a:ln>
        </p:spPr>
        <p:txBody>
          <a:bodyPr/>
          <a:lstStyle/>
          <a:p>
            <a:pPr marL="342900" indent="-342900">
              <a:spcBef>
                <a:spcPct val="20000"/>
              </a:spcBef>
              <a:buClr>
                <a:schemeClr val="folHlink"/>
              </a:buClr>
              <a:buSzPct val="60000"/>
              <a:buFont typeface="Wingdings" pitchFamily="2" charset="2"/>
              <a:buChar char="n"/>
            </a:pPr>
            <a:r>
              <a:rPr lang="en-US" altLang="ko-KR" sz="2000" dirty="0">
                <a:latin typeface="Calibri" panose="020F0502020204030204" pitchFamily="34" charset="0"/>
                <a:ea typeface="Gulim" pitchFamily="34" charset="-127"/>
                <a:cs typeface="Times New Roman" pitchFamily="18" charset="0"/>
              </a:rPr>
              <a:t>Husband picks Opera with probability </a:t>
            </a:r>
            <a:r>
              <a:rPr lang="en-US" altLang="ko-KR" sz="2000" i="1" dirty="0">
                <a:latin typeface="Calibri" panose="020F0502020204030204" pitchFamily="34" charset="0"/>
                <a:ea typeface="Gulim" pitchFamily="34" charset="-127"/>
                <a:cs typeface="Times New Roman" pitchFamily="18" charset="0"/>
              </a:rPr>
              <a:t>p</a:t>
            </a:r>
            <a:r>
              <a:rPr lang="en-US" altLang="ko-KR" sz="2000" dirty="0">
                <a:latin typeface="Calibri" panose="020F0502020204030204" pitchFamily="34" charset="0"/>
                <a:ea typeface="Gulim" pitchFamily="34" charset="-127"/>
                <a:cs typeface="Times New Roman" pitchFamily="18" charset="0"/>
              </a:rPr>
              <a:t> , wife picks Opera with probability </a:t>
            </a:r>
            <a:r>
              <a:rPr lang="en-US" altLang="ko-KR" sz="2000" i="1" dirty="0">
                <a:latin typeface="Calibri" panose="020F0502020204030204" pitchFamily="34" charset="0"/>
                <a:ea typeface="Gulim" pitchFamily="34" charset="-127"/>
                <a:cs typeface="Times New Roman" pitchFamily="18" charset="0"/>
              </a:rPr>
              <a:t>q</a:t>
            </a:r>
          </a:p>
          <a:p>
            <a:pPr marL="342900" indent="-342900">
              <a:spcBef>
                <a:spcPct val="20000"/>
              </a:spcBef>
              <a:buClr>
                <a:schemeClr val="folHlink"/>
              </a:buClr>
              <a:buSzPct val="60000"/>
              <a:buFont typeface="Wingdings" pitchFamily="2" charset="2"/>
              <a:buChar char="n"/>
            </a:pPr>
            <a:r>
              <a:rPr lang="en-US" altLang="ko-KR" sz="2000" dirty="0">
                <a:latin typeface="Calibri" panose="020F0502020204030204" pitchFamily="34" charset="0"/>
                <a:ea typeface="Gulim" pitchFamily="34" charset="-127"/>
                <a:cs typeface="Times New Roman" pitchFamily="18" charset="0"/>
              </a:rPr>
              <a:t>Expected payoff for husband picking Opera: 2q</a:t>
            </a:r>
          </a:p>
          <a:p>
            <a:pPr marL="342900" indent="-342900">
              <a:spcBef>
                <a:spcPct val="20000"/>
              </a:spcBef>
              <a:buClr>
                <a:schemeClr val="folHlink"/>
              </a:buClr>
              <a:buSzPct val="60000"/>
              <a:buFont typeface="Wingdings" pitchFamily="2" charset="2"/>
              <a:buChar char="n"/>
            </a:pPr>
            <a:r>
              <a:rPr lang="en-US" altLang="ko-KR" sz="2000" dirty="0">
                <a:latin typeface="Calibri" panose="020F0502020204030204" pitchFamily="34" charset="0"/>
                <a:ea typeface="Gulim" pitchFamily="34" charset="-127"/>
                <a:cs typeface="Times New Roman" pitchFamily="18" charset="0"/>
              </a:rPr>
              <a:t>Expected payoff for husband picking Football: 3(1-q)</a:t>
            </a:r>
          </a:p>
          <a:p>
            <a:pPr marL="342900" indent="-342900">
              <a:spcBef>
                <a:spcPct val="20000"/>
              </a:spcBef>
              <a:buClr>
                <a:schemeClr val="folHlink"/>
              </a:buClr>
              <a:buSzPct val="60000"/>
              <a:buFont typeface="Wingdings" pitchFamily="2" charset="2"/>
              <a:buChar char="n"/>
            </a:pPr>
            <a:r>
              <a:rPr lang="en-US" altLang="ko-KR" sz="2000" dirty="0">
                <a:latin typeface="Calibri" panose="020F0502020204030204" pitchFamily="34" charset="0"/>
                <a:ea typeface="Gulim" pitchFamily="34" charset="-127"/>
                <a:cs typeface="Times New Roman" pitchFamily="18" charset="0"/>
              </a:rPr>
              <a:t>At mixed NE, the expected payoff at a strategy is equal to that at another strategy (otherwise, one would use a pure NE)</a:t>
            </a:r>
          </a:p>
          <a:p>
            <a:pPr marL="342900" indent="-342900">
              <a:spcBef>
                <a:spcPct val="20000"/>
              </a:spcBef>
              <a:buClr>
                <a:schemeClr val="folHlink"/>
              </a:buClr>
              <a:buSzPct val="60000"/>
              <a:buFont typeface="Wingdings" pitchFamily="2" charset="2"/>
              <a:buChar char="n"/>
            </a:pPr>
            <a:r>
              <a:rPr lang="en-US" altLang="ko-KR" sz="2000" dirty="0">
                <a:latin typeface="Calibri" panose="020F0502020204030204" pitchFamily="34" charset="0"/>
                <a:ea typeface="Gulim" pitchFamily="34" charset="-127"/>
                <a:cs typeface="Times New Roman" pitchFamily="18" charset="0"/>
              </a:rPr>
              <a:t>Mixed NE -&gt; Husband: (2/5,3/5) Wife: (3/5,2/5)</a:t>
            </a:r>
          </a:p>
          <a:p>
            <a:pPr marL="342900" indent="-342900">
              <a:spcBef>
                <a:spcPct val="20000"/>
              </a:spcBef>
              <a:buClr>
                <a:schemeClr val="folHlink"/>
              </a:buClr>
              <a:buSzPct val="60000"/>
              <a:buFont typeface="Wingdings" pitchFamily="2" charset="2"/>
              <a:buChar char="n"/>
            </a:pPr>
            <a:r>
              <a:rPr lang="en-US" altLang="ko-KR" sz="2000" dirty="0">
                <a:latin typeface="Calibri" panose="020F0502020204030204" pitchFamily="34" charset="0"/>
                <a:ea typeface="Gulim" pitchFamily="34" charset="-127"/>
                <a:cs typeface="Times New Roman" pitchFamily="18" charset="0"/>
              </a:rPr>
              <a:t>Expected payoffs (6/5,6/5)</a:t>
            </a:r>
          </a:p>
          <a:p>
            <a:pPr marL="1143000" lvl="2" indent="-228600">
              <a:lnSpc>
                <a:spcPct val="90000"/>
              </a:lnSpc>
              <a:spcBef>
                <a:spcPct val="20000"/>
              </a:spcBef>
              <a:buClr>
                <a:schemeClr val="folHlink"/>
              </a:buClr>
              <a:buSzPct val="50000"/>
              <a:buFont typeface="Wingdings" pitchFamily="2" charset="2"/>
              <a:buNone/>
            </a:pPr>
            <a:endParaRPr lang="en-US" altLang="ko-KR" sz="2000" dirty="0">
              <a:ea typeface="Gulim" pitchFamily="34" charset="-127"/>
              <a:cs typeface="Times New Roman" pitchFamily="18" charset="0"/>
            </a:endParaRPr>
          </a:p>
          <a:p>
            <a:pPr marL="1143000" lvl="2" indent="-228600">
              <a:lnSpc>
                <a:spcPct val="90000"/>
              </a:lnSpc>
              <a:spcBef>
                <a:spcPct val="20000"/>
              </a:spcBef>
              <a:buClr>
                <a:schemeClr val="folHlink"/>
              </a:buClr>
              <a:buSzPct val="50000"/>
              <a:buFont typeface="Wingdings" pitchFamily="2" charset="2"/>
              <a:buNone/>
            </a:pPr>
            <a:endParaRPr lang="en-US" altLang="ko-KR" sz="2000" dirty="0">
              <a:ea typeface="Gulim" pitchFamily="34" charset="-127"/>
              <a:cs typeface="Times New Roman" pitchFamily="18" charset="0"/>
            </a:endParaRPr>
          </a:p>
          <a:p>
            <a:pPr marL="742950" lvl="1" indent="-285750">
              <a:lnSpc>
                <a:spcPct val="90000"/>
              </a:lnSpc>
              <a:spcBef>
                <a:spcPct val="20000"/>
              </a:spcBef>
              <a:buClr>
                <a:schemeClr val="hlink"/>
              </a:buClr>
              <a:buSzPct val="55000"/>
              <a:buFont typeface="Wingdings" pitchFamily="2" charset="2"/>
              <a:buNone/>
            </a:pPr>
            <a:endParaRPr lang="en-US" altLang="ko-KR" dirty="0">
              <a:ea typeface="Gulim" pitchFamily="34" charset="-127"/>
              <a:cs typeface="Times New Roman" pitchFamily="18" charset="0"/>
            </a:endParaRPr>
          </a:p>
          <a:p>
            <a:pPr marL="342900" indent="-342900">
              <a:lnSpc>
                <a:spcPct val="90000"/>
              </a:lnSpc>
              <a:spcBef>
                <a:spcPct val="20000"/>
              </a:spcBef>
              <a:buClr>
                <a:schemeClr val="folHlink"/>
              </a:buClr>
              <a:buSzPct val="60000"/>
              <a:buFont typeface="Wingdings" pitchFamily="2" charset="2"/>
              <a:buChar char="n"/>
            </a:pPr>
            <a:endParaRPr lang="en-US" altLang="ko-KR" sz="2800" dirty="0">
              <a:ea typeface="Gulim" pitchFamily="34" charset="-127"/>
              <a:cs typeface="Times New Roman" pitchFamily="18" charset="0"/>
            </a:endParaRPr>
          </a:p>
          <a:p>
            <a:pPr marL="1143000" lvl="2" indent="-228600">
              <a:lnSpc>
                <a:spcPct val="90000"/>
              </a:lnSpc>
              <a:spcBef>
                <a:spcPct val="20000"/>
              </a:spcBef>
              <a:buClr>
                <a:schemeClr val="folHlink"/>
              </a:buClr>
              <a:buSzPct val="50000"/>
              <a:buFont typeface="Wingdings" pitchFamily="2" charset="2"/>
              <a:buChar char="n"/>
            </a:pPr>
            <a:endParaRPr lang="en-GB" altLang="ko-KR" sz="2000" dirty="0">
              <a:ea typeface="Gulim" pitchFamily="34" charset="-127"/>
              <a:cs typeface="Times New Roman" pitchFamily="18" charset="0"/>
            </a:endParaRPr>
          </a:p>
        </p:txBody>
      </p:sp>
    </p:spTree>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2"/>
          <p:cNvSpPr>
            <a:spLocks noGrp="1" noChangeArrowheads="1"/>
          </p:cNvSpPr>
          <p:nvPr>
            <p:ph type="title"/>
          </p:nvPr>
        </p:nvSpPr>
        <p:spPr/>
        <p:txBody>
          <a:bodyPr/>
          <a:lstStyle/>
          <a:p>
            <a:r>
              <a:rPr lang="en-US" altLang="ko-KR" sz="3200" smtClean="0">
                <a:ea typeface="Gulim" pitchFamily="34" charset="-127"/>
              </a:rPr>
              <a:t>Algorithms for Finding the NE</a:t>
            </a:r>
            <a:endParaRPr lang="en-GB" altLang="ko-KR" sz="3200" smtClean="0">
              <a:ea typeface="Gulim" pitchFamily="34" charset="-127"/>
            </a:endParaRPr>
          </a:p>
        </p:txBody>
      </p:sp>
      <p:sp>
        <p:nvSpPr>
          <p:cNvPr id="450563" name="Rectangle 3"/>
          <p:cNvSpPr>
            <a:spLocks noGrp="1" noChangeArrowheads="1"/>
          </p:cNvSpPr>
          <p:nvPr>
            <p:ph type="body" idx="1"/>
          </p:nvPr>
        </p:nvSpPr>
        <p:spPr>
          <a:xfrm>
            <a:off x="338400" y="1080000"/>
            <a:ext cx="8348400" cy="5334000"/>
          </a:xfrm>
        </p:spPr>
        <p:txBody>
          <a:bodyPr/>
          <a:lstStyle/>
          <a:p>
            <a:r>
              <a:rPr lang="en-US" altLang="ko-KR" sz="2800" dirty="0" smtClean="0">
                <a:ea typeface="Gulim" pitchFamily="34" charset="-127"/>
              </a:rPr>
              <a:t>For a general N-player game, finding the set of NEs is not possible in polynomial time!</a:t>
            </a:r>
          </a:p>
          <a:p>
            <a:pPr lvl="2"/>
            <a:r>
              <a:rPr lang="en-US" altLang="ko-KR" dirty="0" smtClean="0">
                <a:latin typeface="Calibri" panose="020F0502020204030204" pitchFamily="34" charset="0"/>
                <a:ea typeface="Gulim" pitchFamily="34" charset="-127"/>
                <a:cs typeface="Times New Roman" pitchFamily="18" charset="0"/>
              </a:rPr>
              <a:t>Unless the game has a certain structure</a:t>
            </a:r>
          </a:p>
          <a:p>
            <a:r>
              <a:rPr lang="en-US" altLang="ko-KR" sz="2800" dirty="0" smtClean="0">
                <a:ea typeface="Gulim" pitchFamily="34" charset="-127"/>
              </a:rPr>
              <a:t>Some existing algorithms</a:t>
            </a:r>
          </a:p>
          <a:p>
            <a:pPr lvl="1"/>
            <a:r>
              <a:rPr lang="en-US" altLang="ko-KR" sz="2400" dirty="0" smtClean="0">
                <a:latin typeface="Calibri" panose="020F0502020204030204" pitchFamily="34" charset="0"/>
                <a:ea typeface="Gulim" pitchFamily="34" charset="-127"/>
              </a:rPr>
              <a:t>Fictitious play (based on empirical probabilities)</a:t>
            </a:r>
          </a:p>
          <a:p>
            <a:pPr lvl="1"/>
            <a:r>
              <a:rPr lang="en-US" altLang="ko-KR" sz="2400" dirty="0" smtClean="0">
                <a:latin typeface="Calibri" panose="020F0502020204030204" pitchFamily="34" charset="0"/>
                <a:ea typeface="Gulim" pitchFamily="34" charset="-127"/>
              </a:rPr>
              <a:t>Iterative algorithms (can converge for certain classes of games)</a:t>
            </a:r>
          </a:p>
          <a:p>
            <a:pPr lvl="1"/>
            <a:r>
              <a:rPr lang="en-US" altLang="ko-KR" sz="2400" dirty="0" smtClean="0">
                <a:latin typeface="Calibri" panose="020F0502020204030204" pitchFamily="34" charset="0"/>
                <a:ea typeface="Gulim" pitchFamily="34" charset="-127"/>
              </a:rPr>
              <a:t>Best response algorithms</a:t>
            </a:r>
          </a:p>
          <a:p>
            <a:pPr lvl="2"/>
            <a:r>
              <a:rPr lang="en-US" altLang="ko-KR" dirty="0" smtClean="0">
                <a:latin typeface="Calibri" panose="020F0502020204030204" pitchFamily="34" charset="0"/>
                <a:ea typeface="Gulim" pitchFamily="34" charset="-127"/>
              </a:rPr>
              <a:t>Popular in some games (continuous kernel games for example)</a:t>
            </a:r>
          </a:p>
          <a:p>
            <a:pPr lvl="1"/>
            <a:r>
              <a:rPr lang="en-US" altLang="ko-KR" sz="2400" dirty="0" smtClean="0">
                <a:latin typeface="Calibri" panose="020F0502020204030204" pitchFamily="34" charset="0"/>
                <a:ea typeface="Gulim" pitchFamily="34" charset="-127"/>
              </a:rPr>
              <a:t>Useful Reference</a:t>
            </a:r>
          </a:p>
          <a:p>
            <a:pPr lvl="2"/>
            <a:r>
              <a:rPr lang="en-US" altLang="ko-KR" dirty="0" smtClean="0">
                <a:latin typeface="Calibri" panose="020F0502020204030204" pitchFamily="34" charset="0"/>
                <a:ea typeface="Gulim" pitchFamily="34" charset="-127"/>
              </a:rPr>
              <a:t>D. </a:t>
            </a:r>
            <a:r>
              <a:rPr lang="en-US" altLang="ko-KR" dirty="0" err="1" smtClean="0">
                <a:latin typeface="Calibri" panose="020F0502020204030204" pitchFamily="34" charset="0"/>
                <a:ea typeface="Gulim" pitchFamily="34" charset="-127"/>
              </a:rPr>
              <a:t>Fundenberg</a:t>
            </a:r>
            <a:r>
              <a:rPr lang="en-US" altLang="ko-KR" dirty="0" smtClean="0">
                <a:latin typeface="Calibri" panose="020F0502020204030204" pitchFamily="34" charset="0"/>
                <a:ea typeface="Gulim" pitchFamily="34" charset="-127"/>
              </a:rPr>
              <a:t> and D. Levine, The theory of learning in games, the MIT press, 1998.</a:t>
            </a:r>
          </a:p>
          <a:p>
            <a:pPr lvl="2">
              <a:buFont typeface="Wingdings" pitchFamily="2" charset="2"/>
              <a:buNone/>
            </a:pPr>
            <a:endParaRPr lang="en-US" altLang="ko-KR" dirty="0" smtClean="0">
              <a:latin typeface="Times New Roman" pitchFamily="18" charset="0"/>
              <a:ea typeface="Gulim" pitchFamily="34" charset="-127"/>
            </a:endParaRPr>
          </a:p>
          <a:p>
            <a:pPr lvl="2">
              <a:buFont typeface="Wingdings" pitchFamily="2" charset="2"/>
              <a:buNone/>
            </a:pPr>
            <a:endParaRPr lang="en-US" altLang="ko-KR" sz="2800" dirty="0" smtClean="0">
              <a:latin typeface="Times New Roman" pitchFamily="18" charset="0"/>
              <a:ea typeface="Gulim" pitchFamily="34" charset="-127"/>
            </a:endParaRPr>
          </a:p>
          <a:p>
            <a:pPr lvl="1">
              <a:buFont typeface="Wingdings" pitchFamily="2" charset="2"/>
              <a:buNone/>
            </a:pPr>
            <a:endParaRPr lang="en-US" altLang="ko-KR" dirty="0" smtClean="0">
              <a:solidFill>
                <a:schemeClr val="folHlink"/>
              </a:solidFill>
              <a:ea typeface="Gulim" pitchFamily="34" charset="-127"/>
            </a:endParaRPr>
          </a:p>
          <a:p>
            <a:endParaRPr lang="en-US" altLang="ko-KR" sz="2800" dirty="0" smtClean="0">
              <a:solidFill>
                <a:schemeClr val="folHlink"/>
              </a:solidFill>
              <a:ea typeface="Gulim" pitchFamily="34" charset="-127"/>
            </a:endParaRPr>
          </a:p>
          <a:p>
            <a:pPr lvl="2"/>
            <a:endParaRPr lang="en-GB" altLang="ko-KR" sz="2800" dirty="0" smtClean="0">
              <a:latin typeface="Times New Roman" pitchFamily="18" charset="0"/>
              <a:ea typeface="Gulim" pitchFamily="34" charset="-127"/>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5056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5056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5056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5056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5056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450563">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450563">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450563">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45056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b="1" dirty="0" smtClean="0">
                <a:solidFill>
                  <a:srgbClr val="0070C0"/>
                </a:solidFill>
                <a:latin typeface="Cambria" panose="02040503050406030204" pitchFamily="18" charset="0"/>
              </a:rPr>
              <a:t>General Dispatch Model</a:t>
            </a:r>
            <a:endParaRPr lang="zh-CN" altLang="en-US" b="1" dirty="0">
              <a:solidFill>
                <a:srgbClr val="0070C0"/>
              </a:solidFill>
              <a:latin typeface="Cambria" panose="02040503050406030204" pitchFamily="18" charset="0"/>
            </a:endParaRPr>
          </a:p>
        </p:txBody>
      </p:sp>
      <p:sp>
        <p:nvSpPr>
          <p:cNvPr id="5" name="灯片编号占位符 4"/>
          <p:cNvSpPr>
            <a:spLocks noGrp="1"/>
          </p:cNvSpPr>
          <p:nvPr>
            <p:ph type="sldNum" sz="quarter" idx="11"/>
          </p:nvPr>
        </p:nvSpPr>
        <p:spPr/>
        <p:txBody>
          <a:bodyPr/>
          <a:lstStyle/>
          <a:p>
            <a:pPr>
              <a:defRPr/>
            </a:pPr>
            <a:fld id="{A45FD141-6F48-4DB0-8ADD-A9FF19E03ACC}" type="slidenum">
              <a:rPr lang="zh-CN" altLang="en-US" smtClean="0">
                <a:solidFill>
                  <a:prstClr val="black">
                    <a:tint val="75000"/>
                  </a:prstClr>
                </a:solidFill>
              </a:rPr>
              <a:pPr>
                <a:defRPr/>
              </a:pPr>
              <a:t>98</a:t>
            </a:fld>
            <a:endParaRPr lang="zh-CN" altLang="en-US">
              <a:solidFill>
                <a:prstClr val="black">
                  <a:tint val="75000"/>
                </a:prstClr>
              </a:solidFill>
            </a:endParaRPr>
          </a:p>
        </p:txBody>
      </p:sp>
      <p:graphicFrame>
        <p:nvGraphicFramePr>
          <p:cNvPr id="8" name="对象 7"/>
          <p:cNvGraphicFramePr>
            <a:graphicFrameLocks noChangeAspect="1"/>
          </p:cNvGraphicFramePr>
          <p:nvPr>
            <p:extLst/>
          </p:nvPr>
        </p:nvGraphicFramePr>
        <p:xfrm>
          <a:off x="4114800" y="2209800"/>
          <a:ext cx="914400" cy="179388"/>
        </p:xfrm>
        <a:graphic>
          <a:graphicData uri="http://schemas.openxmlformats.org/presentationml/2006/ole">
            <p:oleObj spid="_x0000_s293062" name="Equation" r:id="rId4" imgW="428207" imgH="666100" progId="">
              <p:embed/>
            </p:oleObj>
          </a:graphicData>
        </a:graphic>
      </p:graphicFrame>
      <p:grpSp>
        <p:nvGrpSpPr>
          <p:cNvPr id="4" name="组合 15"/>
          <p:cNvGrpSpPr/>
          <p:nvPr/>
        </p:nvGrpSpPr>
        <p:grpSpPr>
          <a:xfrm>
            <a:off x="1571949" y="4105206"/>
            <a:ext cx="5630049" cy="2215991"/>
            <a:chOff x="1360124" y="4547873"/>
            <a:chExt cx="5630049" cy="2215991"/>
          </a:xfrm>
        </p:grpSpPr>
        <p:sp>
          <p:nvSpPr>
            <p:cNvPr id="6" name="矩形 5"/>
            <p:cNvSpPr/>
            <p:nvPr/>
          </p:nvSpPr>
          <p:spPr>
            <a:xfrm>
              <a:off x="1927035" y="4547873"/>
              <a:ext cx="5063138" cy="2215991"/>
            </a:xfrm>
            <a:prstGeom prst="rect">
              <a:avLst/>
            </a:prstGeom>
          </p:spPr>
          <p:txBody>
            <a:bodyPr wrap="square">
              <a:spAutoFit/>
            </a:bodyPr>
            <a:lstStyle/>
            <a:p>
              <a:r>
                <a:rPr lang="en-US" altLang="zh-CN" sz="2000" dirty="0" smtClean="0">
                  <a:solidFill>
                    <a:prstClr val="black"/>
                  </a:solidFill>
                  <a:latin typeface="Calibri" panose="020F0502020204030204" pitchFamily="34" charset="0"/>
                </a:rPr>
                <a:t>: the </a:t>
              </a:r>
              <a:r>
                <a:rPr lang="en-US" altLang="zh-CN" sz="2000" dirty="0">
                  <a:solidFill>
                    <a:prstClr val="black"/>
                  </a:solidFill>
                  <a:latin typeface="Calibri" panose="020F0502020204030204" pitchFamily="34" charset="0"/>
                </a:rPr>
                <a:t>number of </a:t>
              </a:r>
              <a:r>
                <a:rPr lang="en-US" altLang="zh-CN" sz="2000" dirty="0" smtClean="0">
                  <a:solidFill>
                    <a:prstClr val="black"/>
                  </a:solidFill>
                  <a:latin typeface="Calibri" panose="020F0502020204030204" pitchFamily="34" charset="0"/>
                </a:rPr>
                <a:t>buses</a:t>
              </a:r>
            </a:p>
            <a:p>
              <a:r>
                <a:rPr lang="en-US" altLang="zh-CN" sz="2000" dirty="0" smtClean="0">
                  <a:solidFill>
                    <a:prstClr val="black"/>
                  </a:solidFill>
                  <a:latin typeface="Calibri" panose="020F0502020204030204" pitchFamily="34" charset="0"/>
                </a:rPr>
                <a:t>: the generation </a:t>
              </a:r>
              <a:r>
                <a:rPr lang="en-US" altLang="zh-CN" sz="2000" dirty="0">
                  <a:solidFill>
                    <a:prstClr val="black"/>
                  </a:solidFill>
                  <a:latin typeface="Calibri" panose="020F0502020204030204" pitchFamily="34" charset="0"/>
                </a:rPr>
                <a:t>cost </a:t>
              </a:r>
              <a:r>
                <a:rPr lang="en-US" altLang="zh-CN" sz="2000" dirty="0" smtClean="0">
                  <a:solidFill>
                    <a:prstClr val="black"/>
                  </a:solidFill>
                  <a:latin typeface="Calibri" panose="020F0502020204030204" pitchFamily="34" charset="0"/>
                </a:rPr>
                <a:t>at bus </a:t>
              </a:r>
              <a:r>
                <a:rPr lang="en-US" altLang="zh-CN" sz="2000" i="1" dirty="0" err="1">
                  <a:solidFill>
                    <a:prstClr val="black"/>
                  </a:solidFill>
                  <a:latin typeface="Calibri" panose="020F0502020204030204" pitchFamily="34" charset="0"/>
                </a:rPr>
                <a:t>i</a:t>
              </a:r>
              <a:r>
                <a:rPr lang="en-US" altLang="zh-CN" sz="2000" dirty="0">
                  <a:solidFill>
                    <a:prstClr val="black"/>
                  </a:solidFill>
                  <a:latin typeface="Calibri" panose="020F0502020204030204" pitchFamily="34" charset="0"/>
                </a:rPr>
                <a:t> in </a:t>
              </a:r>
              <a:r>
                <a:rPr lang="en-US" altLang="zh-CN" sz="2000" dirty="0" smtClean="0">
                  <a:solidFill>
                    <a:prstClr val="black"/>
                  </a:solidFill>
                  <a:latin typeface="Calibri" panose="020F0502020204030204" pitchFamily="34" charset="0"/>
                </a:rPr>
                <a:t>($=/</a:t>
              </a:r>
              <a:r>
                <a:rPr lang="en-US" altLang="zh-CN" sz="2000" dirty="0" err="1" smtClean="0">
                  <a:solidFill>
                    <a:prstClr val="black"/>
                  </a:solidFill>
                  <a:latin typeface="Calibri" panose="020F0502020204030204" pitchFamily="34" charset="0"/>
                </a:rPr>
                <a:t>MWh</a:t>
              </a:r>
              <a:r>
                <a:rPr lang="en-US" altLang="zh-CN" sz="2000" dirty="0" smtClean="0">
                  <a:solidFill>
                    <a:prstClr val="black"/>
                  </a:solidFill>
                  <a:latin typeface="Calibri" panose="020F0502020204030204" pitchFamily="34" charset="0"/>
                </a:rPr>
                <a:t>)</a:t>
              </a:r>
            </a:p>
            <a:p>
              <a:r>
                <a:rPr lang="en-US" altLang="zh-CN" sz="2000" dirty="0" smtClean="0">
                  <a:solidFill>
                    <a:prstClr val="black"/>
                  </a:solidFill>
                  <a:latin typeface="Calibri" panose="020F0502020204030204" pitchFamily="34" charset="0"/>
                </a:rPr>
                <a:t>:</a:t>
              </a:r>
              <a:r>
                <a:rPr lang="en-US" altLang="zh-CN" sz="2000" dirty="0">
                  <a:solidFill>
                    <a:prstClr val="black"/>
                  </a:solidFill>
                  <a:latin typeface="Calibri" panose="020F0502020204030204" pitchFamily="34" charset="0"/>
                </a:rPr>
                <a:t> the generation </a:t>
              </a:r>
              <a:r>
                <a:rPr lang="en-US" altLang="zh-CN" sz="2000" dirty="0" smtClean="0">
                  <a:solidFill>
                    <a:prstClr val="black"/>
                  </a:solidFill>
                  <a:latin typeface="Calibri" panose="020F0502020204030204" pitchFamily="34" charset="0"/>
                </a:rPr>
                <a:t>dispatch at </a:t>
              </a:r>
              <a:r>
                <a:rPr lang="en-US" altLang="zh-CN" sz="2000" dirty="0">
                  <a:solidFill>
                    <a:prstClr val="black"/>
                  </a:solidFill>
                  <a:latin typeface="Calibri" panose="020F0502020204030204" pitchFamily="34" charset="0"/>
                </a:rPr>
                <a:t>bus </a:t>
              </a:r>
              <a:r>
                <a:rPr lang="en-US" altLang="zh-CN" sz="2000" i="1" dirty="0" err="1">
                  <a:solidFill>
                    <a:prstClr val="black"/>
                  </a:solidFill>
                  <a:latin typeface="Calibri" panose="020F0502020204030204" pitchFamily="34" charset="0"/>
                </a:rPr>
                <a:t>i</a:t>
              </a:r>
              <a:r>
                <a:rPr lang="en-US" altLang="zh-CN" sz="2000" dirty="0">
                  <a:solidFill>
                    <a:prstClr val="black"/>
                  </a:solidFill>
                  <a:latin typeface="Calibri" panose="020F0502020204030204" pitchFamily="34" charset="0"/>
                </a:rPr>
                <a:t> in (</a:t>
              </a:r>
              <a:r>
                <a:rPr lang="en-US" altLang="zh-CN" sz="2000" dirty="0" err="1">
                  <a:solidFill>
                    <a:prstClr val="black"/>
                  </a:solidFill>
                  <a:latin typeface="Calibri" panose="020F0502020204030204" pitchFamily="34" charset="0"/>
                </a:rPr>
                <a:t>MWh</a:t>
              </a:r>
              <a:r>
                <a:rPr lang="en-US" altLang="zh-CN" sz="2000" dirty="0" smtClean="0">
                  <a:solidFill>
                    <a:prstClr val="black"/>
                  </a:solidFill>
                  <a:latin typeface="Calibri" panose="020F0502020204030204" pitchFamily="34" charset="0"/>
                </a:rPr>
                <a:t>)</a:t>
              </a:r>
            </a:p>
            <a:p>
              <a:r>
                <a:rPr lang="en-US" altLang="zh-CN" sz="2000" dirty="0" smtClean="0">
                  <a:solidFill>
                    <a:prstClr val="black"/>
                  </a:solidFill>
                  <a:latin typeface="Calibri" panose="020F0502020204030204" pitchFamily="34" charset="0"/>
                </a:rPr>
                <a:t>: the </a:t>
              </a:r>
              <a:r>
                <a:rPr lang="en-US" altLang="zh-CN" sz="2000" dirty="0">
                  <a:solidFill>
                    <a:prstClr val="black"/>
                  </a:solidFill>
                  <a:latin typeface="Calibri" panose="020F0502020204030204" pitchFamily="34" charset="0"/>
                </a:rPr>
                <a:t>demand at bus </a:t>
              </a:r>
              <a:r>
                <a:rPr lang="en-US" altLang="zh-CN" sz="2000" i="1" dirty="0" err="1">
                  <a:solidFill>
                    <a:prstClr val="black"/>
                  </a:solidFill>
                  <a:latin typeface="Calibri" panose="020F0502020204030204" pitchFamily="34" charset="0"/>
                </a:rPr>
                <a:t>i</a:t>
              </a:r>
              <a:r>
                <a:rPr lang="en-US" altLang="zh-CN" sz="2000" dirty="0">
                  <a:solidFill>
                    <a:prstClr val="black"/>
                  </a:solidFill>
                  <a:latin typeface="Calibri" panose="020F0502020204030204" pitchFamily="34" charset="0"/>
                </a:rPr>
                <a:t> in (</a:t>
              </a:r>
              <a:r>
                <a:rPr lang="en-US" altLang="zh-CN" sz="2000" dirty="0" err="1">
                  <a:solidFill>
                    <a:prstClr val="black"/>
                  </a:solidFill>
                  <a:latin typeface="Calibri" panose="020F0502020204030204" pitchFamily="34" charset="0"/>
                </a:rPr>
                <a:t>MWh</a:t>
              </a:r>
              <a:r>
                <a:rPr lang="en-US" altLang="zh-CN" sz="2000" dirty="0" smtClean="0">
                  <a:solidFill>
                    <a:prstClr val="black"/>
                  </a:solidFill>
                  <a:latin typeface="Calibri" panose="020F0502020204030204" pitchFamily="34" charset="0"/>
                </a:rPr>
                <a:t>)</a:t>
              </a:r>
            </a:p>
            <a:p>
              <a:r>
                <a:rPr lang="en-US" altLang="zh-CN" sz="2000" dirty="0" smtClean="0">
                  <a:solidFill>
                    <a:prstClr val="black"/>
                  </a:solidFill>
                  <a:latin typeface="Calibri" panose="020F0502020204030204" pitchFamily="34" charset="0"/>
                </a:rPr>
                <a:t>: the generation shift </a:t>
              </a:r>
              <a:r>
                <a:rPr lang="en-US" altLang="zh-CN" sz="2000" dirty="0">
                  <a:solidFill>
                    <a:prstClr val="black"/>
                  </a:solidFill>
                  <a:latin typeface="Calibri" panose="020F0502020204030204" pitchFamily="34" charset="0"/>
                </a:rPr>
                <a:t>factor from bus </a:t>
              </a:r>
              <a:r>
                <a:rPr lang="en-US" altLang="zh-CN" sz="2000" i="1" dirty="0" err="1">
                  <a:solidFill>
                    <a:prstClr val="black"/>
                  </a:solidFill>
                  <a:latin typeface="Calibri" panose="020F0502020204030204" pitchFamily="34" charset="0"/>
                </a:rPr>
                <a:t>i</a:t>
              </a:r>
              <a:r>
                <a:rPr lang="en-US" altLang="zh-CN" sz="2000" dirty="0">
                  <a:solidFill>
                    <a:prstClr val="black"/>
                  </a:solidFill>
                  <a:latin typeface="Calibri" panose="020F0502020204030204" pitchFamily="34" charset="0"/>
                </a:rPr>
                <a:t> to line </a:t>
              </a:r>
              <a:r>
                <a:rPr lang="en-US" altLang="zh-CN" sz="2000" i="1" dirty="0" smtClean="0">
                  <a:solidFill>
                    <a:prstClr val="black"/>
                  </a:solidFill>
                  <a:latin typeface="Calibri" panose="020F0502020204030204" pitchFamily="34" charset="0"/>
                </a:rPr>
                <a:t>k</a:t>
              </a:r>
            </a:p>
            <a:p>
              <a:r>
                <a:rPr lang="en-US" altLang="zh-CN" sz="2000" dirty="0" smtClean="0">
                  <a:solidFill>
                    <a:prstClr val="black"/>
                  </a:solidFill>
                  <a:latin typeface="Calibri" panose="020F0502020204030204" pitchFamily="34" charset="0"/>
                </a:rPr>
                <a:t>: the transmission limit </a:t>
              </a:r>
              <a:r>
                <a:rPr lang="en-US" altLang="zh-CN" sz="2000" dirty="0">
                  <a:solidFill>
                    <a:prstClr val="black"/>
                  </a:solidFill>
                  <a:latin typeface="Calibri" panose="020F0502020204030204" pitchFamily="34" charset="0"/>
                </a:rPr>
                <a:t>for line </a:t>
              </a:r>
              <a:r>
                <a:rPr lang="en-US" altLang="zh-CN" sz="2000" i="1" dirty="0">
                  <a:solidFill>
                    <a:prstClr val="black"/>
                  </a:solidFill>
                  <a:latin typeface="Calibri" panose="020F0502020204030204" pitchFamily="34" charset="0"/>
                </a:rPr>
                <a:t>k</a:t>
              </a:r>
              <a:endParaRPr lang="zh-CN" altLang="en-US" sz="2000" i="1" dirty="0">
                <a:solidFill>
                  <a:prstClr val="black"/>
                </a:solidFill>
                <a:latin typeface="Calibri" panose="020F0502020204030204" pitchFamily="34" charset="0"/>
              </a:endParaRPr>
            </a:p>
            <a:p>
              <a:endParaRPr lang="zh-CN" altLang="en-US" dirty="0">
                <a:solidFill>
                  <a:prstClr val="black"/>
                </a:solidFill>
              </a:endParaRPr>
            </a:p>
          </p:txBody>
        </p:sp>
        <p:graphicFrame>
          <p:nvGraphicFramePr>
            <p:cNvPr id="7" name="对象 6"/>
            <p:cNvGraphicFramePr>
              <a:graphicFrameLocks noChangeAspect="1"/>
            </p:cNvGraphicFramePr>
            <p:nvPr>
              <p:extLst/>
            </p:nvPr>
          </p:nvGraphicFramePr>
          <p:xfrm>
            <a:off x="1762800" y="4639896"/>
            <a:ext cx="277932" cy="258080"/>
          </p:xfrm>
          <a:graphic>
            <a:graphicData uri="http://schemas.openxmlformats.org/presentationml/2006/ole">
              <p:oleObj spid="_x0000_s293063" name="Equation" r:id="rId5" imgW="177492" imgH="164814" progId="">
                <p:embed/>
              </p:oleObj>
            </a:graphicData>
          </a:graphic>
        </p:graphicFrame>
        <p:graphicFrame>
          <p:nvGraphicFramePr>
            <p:cNvPr id="9" name="对象 8"/>
            <p:cNvGraphicFramePr>
              <a:graphicFrameLocks noChangeAspect="1"/>
            </p:cNvGraphicFramePr>
            <p:nvPr>
              <p:extLst/>
            </p:nvPr>
          </p:nvGraphicFramePr>
          <p:xfrm>
            <a:off x="1762920" y="4897272"/>
            <a:ext cx="277812" cy="357187"/>
          </p:xfrm>
          <a:graphic>
            <a:graphicData uri="http://schemas.openxmlformats.org/presentationml/2006/ole">
              <p:oleObj spid="_x0000_s293064" name="Equation" r:id="rId6" imgW="177646" imgH="228402" progId="">
                <p:embed/>
              </p:oleObj>
            </a:graphicData>
          </a:graphic>
        </p:graphicFrame>
        <p:graphicFrame>
          <p:nvGraphicFramePr>
            <p:cNvPr id="10" name="对象 9"/>
            <p:cNvGraphicFramePr>
              <a:graphicFrameLocks noChangeAspect="1"/>
            </p:cNvGraphicFramePr>
            <p:nvPr>
              <p:extLst/>
            </p:nvPr>
          </p:nvGraphicFramePr>
          <p:xfrm>
            <a:off x="1762920" y="5211340"/>
            <a:ext cx="277812" cy="355600"/>
          </p:xfrm>
          <a:graphic>
            <a:graphicData uri="http://schemas.openxmlformats.org/presentationml/2006/ole">
              <p:oleObj spid="_x0000_s293065" name="Equation" r:id="rId7" imgW="177646" imgH="228402" progId="">
                <p:embed/>
              </p:oleObj>
            </a:graphicData>
          </a:graphic>
        </p:graphicFrame>
        <p:graphicFrame>
          <p:nvGraphicFramePr>
            <p:cNvPr id="11" name="对象 10"/>
            <p:cNvGraphicFramePr>
              <a:graphicFrameLocks noChangeAspect="1"/>
            </p:cNvGraphicFramePr>
            <p:nvPr>
              <p:extLst/>
            </p:nvPr>
          </p:nvGraphicFramePr>
          <p:xfrm>
            <a:off x="1764646" y="5503980"/>
            <a:ext cx="296862" cy="355600"/>
          </p:xfrm>
          <a:graphic>
            <a:graphicData uri="http://schemas.openxmlformats.org/presentationml/2006/ole">
              <p:oleObj spid="_x0000_s293066" name="Equation" r:id="rId8" imgW="190500" imgH="228600" progId="">
                <p:embed/>
              </p:oleObj>
            </a:graphicData>
          </a:graphic>
        </p:graphicFrame>
        <p:graphicFrame>
          <p:nvGraphicFramePr>
            <p:cNvPr id="12" name="对象 11"/>
            <p:cNvGraphicFramePr>
              <a:graphicFrameLocks noChangeAspect="1"/>
            </p:cNvGraphicFramePr>
            <p:nvPr>
              <p:extLst/>
            </p:nvPr>
          </p:nvGraphicFramePr>
          <p:xfrm>
            <a:off x="1360124" y="5814825"/>
            <a:ext cx="693738" cy="355600"/>
          </p:xfrm>
          <a:graphic>
            <a:graphicData uri="http://schemas.openxmlformats.org/presentationml/2006/ole">
              <p:oleObj spid="_x0000_s293067" name="Equation" r:id="rId9" imgW="444307" imgH="228501" progId="">
                <p:embed/>
              </p:oleObj>
            </a:graphicData>
          </a:graphic>
        </p:graphicFrame>
        <p:graphicFrame>
          <p:nvGraphicFramePr>
            <p:cNvPr id="13" name="对象 12"/>
            <p:cNvGraphicFramePr>
              <a:graphicFrameLocks noChangeAspect="1"/>
            </p:cNvGraphicFramePr>
            <p:nvPr>
              <p:extLst/>
            </p:nvPr>
          </p:nvGraphicFramePr>
          <p:xfrm>
            <a:off x="1557824" y="6096156"/>
            <a:ext cx="495300" cy="374650"/>
          </p:xfrm>
          <a:graphic>
            <a:graphicData uri="http://schemas.openxmlformats.org/presentationml/2006/ole">
              <p:oleObj spid="_x0000_s293068" name="Equation" r:id="rId10" imgW="317225" imgH="241091" progId="">
                <p:embed/>
              </p:oleObj>
            </a:graphicData>
          </a:graphic>
        </p:graphicFrame>
      </p:grpSp>
      <p:grpSp>
        <p:nvGrpSpPr>
          <p:cNvPr id="15" name="组合 14"/>
          <p:cNvGrpSpPr/>
          <p:nvPr/>
        </p:nvGrpSpPr>
        <p:grpSpPr>
          <a:xfrm>
            <a:off x="1284986" y="1237412"/>
            <a:ext cx="6574028" cy="2775057"/>
            <a:chOff x="1470011" y="1769926"/>
            <a:chExt cx="6574028" cy="2775057"/>
          </a:xfrm>
        </p:grpSpPr>
        <p:pic>
          <p:nvPicPr>
            <p:cNvPr id="3" name="Picture 2"/>
            <p:cNvPicPr>
              <a:picLocks noChangeAspect="1" noChangeArrowheads="1"/>
            </p:cNvPicPr>
            <p:nvPr/>
          </p:nvPicPr>
          <p:blipFill rotWithShape="1">
            <a:blip r:embed="rId11" cstate="print">
              <a:extLst>
                <a:ext uri="{28A0092B-C50C-407E-A947-70E740481C1C}">
                  <a14:useLocalDpi xmlns:a14="http://schemas.microsoft.com/office/drawing/2010/main" xmlns="" val="0"/>
                </a:ext>
              </a:extLst>
            </a:blip>
            <a:srcRect l="543" t="1111" b="6110"/>
            <a:stretch/>
          </p:blipFill>
          <p:spPr bwMode="auto">
            <a:xfrm>
              <a:off x="1470011" y="1769926"/>
              <a:ext cx="6203977" cy="2775057"/>
            </a:xfrm>
            <a:prstGeom prst="rect">
              <a:avLst/>
            </a:prstGeom>
            <a:noFill/>
            <a:ln w="9525">
              <a:noFill/>
              <a:miter lim="800000"/>
              <a:headEnd/>
              <a:tailEnd/>
            </a:ln>
          </p:spPr>
        </p:pic>
        <p:sp>
          <p:nvSpPr>
            <p:cNvPr id="14" name="文本框 13"/>
            <p:cNvSpPr txBox="1"/>
            <p:nvPr/>
          </p:nvSpPr>
          <p:spPr>
            <a:xfrm>
              <a:off x="7195960" y="2636912"/>
              <a:ext cx="848079" cy="369332"/>
            </a:xfrm>
            <a:prstGeom prst="rect">
              <a:avLst/>
            </a:prstGeom>
            <a:noFill/>
          </p:spPr>
          <p:txBody>
            <a:bodyPr wrap="square" rtlCol="0">
              <a:spAutoFit/>
            </a:bodyPr>
            <a:lstStyle/>
            <a:p>
              <a:r>
                <a:rPr lang="en-US" altLang="zh-CN" b="1" dirty="0" smtClean="0">
                  <a:solidFill>
                    <a:prstClr val="black"/>
                  </a:solidFill>
                  <a:ea typeface="Tahoma" panose="020B0604030504040204" pitchFamily="34" charset="0"/>
                  <a:cs typeface="Times New Roman" panose="02020603050405020304" pitchFamily="18" charset="0"/>
                </a:rPr>
                <a:t>(3)</a:t>
              </a:r>
              <a:endParaRPr lang="zh-CN" altLang="en-US" b="1" dirty="0">
                <a:solidFill>
                  <a:prstClr val="black"/>
                </a:solidFill>
                <a:cs typeface="Times New Roman" panose="02020603050405020304" pitchFamily="18" charset="0"/>
              </a:endParaRPr>
            </a:p>
          </p:txBody>
        </p:sp>
      </p:grpSp>
    </p:spTree>
    <p:extLst>
      <p:ext uri="{BB962C8B-B14F-4D97-AF65-F5344CB8AC3E}">
        <p14:creationId xmlns:p14="http://schemas.microsoft.com/office/powerpoint/2010/main" xmlns="" val="2662119861"/>
      </p:ext>
    </p:extLst>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338400" y="4325304"/>
            <a:ext cx="8662086" cy="2185214"/>
          </a:xfrm>
          <a:prstGeom prst="rect">
            <a:avLst/>
          </a:prstGeom>
        </p:spPr>
        <p:txBody>
          <a:bodyPr wrap="square">
            <a:spAutoFit/>
          </a:bodyPr>
          <a:lstStyle/>
          <a:p>
            <a:pPr marL="342900" indent="-342900">
              <a:buFont typeface="Wingdings" panose="05000000000000000000" pitchFamily="2" charset="2"/>
              <a:buChar char="l"/>
            </a:pPr>
            <a:r>
              <a:rPr lang="en-US" altLang="zh-CN" sz="2400" dirty="0" smtClean="0">
                <a:latin typeface="Calibri" panose="020F0502020204030204" pitchFamily="34" charset="0"/>
                <a:ea typeface="MS PGothic" charset="0"/>
                <a:cs typeface="MS PGothic" charset="0"/>
              </a:rPr>
              <a:t>The control center observes a vector </a:t>
            </a:r>
            <a:r>
              <a:rPr lang="en-US" altLang="zh-CN" sz="2400" b="1" dirty="0" smtClean="0">
                <a:latin typeface="Calibri" panose="020F0502020204030204" pitchFamily="34" charset="0"/>
                <a:ea typeface="MS PGothic" charset="0"/>
                <a:cs typeface="MS PGothic" charset="0"/>
              </a:rPr>
              <a:t>z </a:t>
            </a:r>
            <a:r>
              <a:rPr lang="en-US" altLang="zh-CN" sz="2400" dirty="0" smtClean="0">
                <a:latin typeface="Calibri" panose="020F0502020204030204" pitchFamily="34" charset="0"/>
                <a:ea typeface="MS PGothic" charset="0"/>
                <a:cs typeface="MS PGothic" charset="0"/>
              </a:rPr>
              <a:t>for m active power measurements. These measurements can be either transmitted active power </a:t>
            </a:r>
            <a:r>
              <a:rPr lang="en-US" altLang="zh-CN" sz="2400" dirty="0" err="1" smtClean="0">
                <a:latin typeface="Calibri" panose="020F0502020204030204" pitchFamily="34" charset="0"/>
                <a:ea typeface="MS PGothic" charset="0"/>
                <a:cs typeface="MS PGothic" charset="0"/>
              </a:rPr>
              <a:t>P</a:t>
            </a:r>
            <a:r>
              <a:rPr lang="en-US" altLang="zh-CN" sz="2400" baseline="-25000" dirty="0" err="1" smtClean="0">
                <a:latin typeface="Calibri" panose="020F0502020204030204" pitchFamily="34" charset="0"/>
                <a:ea typeface="MS PGothic" charset="0"/>
                <a:cs typeface="MS PGothic" charset="0"/>
              </a:rPr>
              <a:t>ij</a:t>
            </a:r>
            <a:r>
              <a:rPr lang="en-US" altLang="zh-CN" sz="2400" dirty="0" smtClean="0">
                <a:latin typeface="Calibri" panose="020F0502020204030204" pitchFamily="34" charset="0"/>
                <a:ea typeface="MS PGothic" charset="0"/>
                <a:cs typeface="MS PGothic" charset="0"/>
              </a:rPr>
              <a:t> from bus </a:t>
            </a:r>
            <a:r>
              <a:rPr lang="en-US" altLang="zh-CN" sz="2400" dirty="0" err="1" smtClean="0">
                <a:latin typeface="Calibri" panose="020F0502020204030204" pitchFamily="34" charset="0"/>
                <a:ea typeface="MS PGothic" charset="0"/>
                <a:cs typeface="MS PGothic" charset="0"/>
              </a:rPr>
              <a:t>i</a:t>
            </a:r>
            <a:r>
              <a:rPr lang="en-US" altLang="zh-CN" sz="2400" dirty="0" smtClean="0">
                <a:latin typeface="Calibri" panose="020F0502020204030204" pitchFamily="34" charset="0"/>
                <a:ea typeface="MS PGothic" charset="0"/>
                <a:cs typeface="MS PGothic" charset="0"/>
              </a:rPr>
              <a:t> to j, </a:t>
            </a:r>
            <a:r>
              <a:rPr lang="en-US" altLang="zh-CN" sz="2400" dirty="0" smtClean="0">
                <a:latin typeface="Calibri" panose="020F0502020204030204" pitchFamily="34" charset="0"/>
              </a:rPr>
              <a:t>or injected active power  P</a:t>
            </a:r>
            <a:r>
              <a:rPr lang="en-US" altLang="zh-CN" sz="2400" baseline="-25000" dirty="0" smtClean="0">
                <a:latin typeface="Calibri" panose="020F0502020204030204" pitchFamily="34" charset="0"/>
              </a:rPr>
              <a:t>i</a:t>
            </a:r>
            <a:r>
              <a:rPr lang="en-US" altLang="zh-CN" sz="2400" dirty="0" smtClean="0">
                <a:latin typeface="Calibri" panose="020F0502020204030204" pitchFamily="34" charset="0"/>
              </a:rPr>
              <a:t> to bus </a:t>
            </a:r>
            <a:r>
              <a:rPr lang="en-US" altLang="zh-CN" sz="2400" dirty="0" err="1" smtClean="0">
                <a:latin typeface="Calibri" panose="020F0502020204030204" pitchFamily="34" charset="0"/>
              </a:rPr>
              <a:t>i</a:t>
            </a:r>
            <a:r>
              <a:rPr lang="en-US" altLang="zh-CN" sz="2400" dirty="0" smtClean="0">
                <a:latin typeface="Calibri" panose="020F0502020204030204" pitchFamily="34" charset="0"/>
              </a:rPr>
              <a:t> and we have (             )</a:t>
            </a:r>
          </a:p>
          <a:p>
            <a:endParaRPr lang="en-US" altLang="zh-CN" sz="2200" dirty="0" smtClean="0">
              <a:ea typeface="MS PGothic" charset="0"/>
              <a:cs typeface="MS PGothic" charset="0"/>
            </a:endParaRPr>
          </a:p>
          <a:p>
            <a:endParaRPr lang="en-US" altLang="zh-CN" dirty="0" smtClean="0"/>
          </a:p>
        </p:txBody>
      </p:sp>
      <p:sp>
        <p:nvSpPr>
          <p:cNvPr id="2" name="标题 1"/>
          <p:cNvSpPr>
            <a:spLocks noGrp="1"/>
          </p:cNvSpPr>
          <p:nvPr>
            <p:ph type="title"/>
          </p:nvPr>
        </p:nvSpPr>
        <p:spPr/>
        <p:txBody>
          <a:bodyPr/>
          <a:lstStyle/>
          <a:p>
            <a:r>
              <a:rPr lang="en-US" altLang="zh-CN" dirty="0" smtClean="0"/>
              <a:t>General Dispatch Model</a:t>
            </a:r>
            <a:endParaRPr lang="zh-CN" altLang="en-US" dirty="0"/>
          </a:p>
        </p:txBody>
      </p:sp>
      <p:sp>
        <p:nvSpPr>
          <p:cNvPr id="3" name="灯片编号占位符 2"/>
          <p:cNvSpPr>
            <a:spLocks noGrp="1"/>
          </p:cNvSpPr>
          <p:nvPr>
            <p:ph type="sldNum" sz="quarter" idx="11"/>
          </p:nvPr>
        </p:nvSpPr>
        <p:spPr/>
        <p:txBody>
          <a:bodyPr/>
          <a:lstStyle/>
          <a:p>
            <a:pPr>
              <a:defRPr/>
            </a:pPr>
            <a:r>
              <a:rPr lang="en-US" smtClean="0">
                <a:solidFill>
                  <a:srgbClr val="000000"/>
                </a:solidFill>
              </a:rPr>
              <a:t>[</a:t>
            </a:r>
            <a:fld id="{C285F824-C659-4E88-BC06-F14550A1EB11}" type="slidenum">
              <a:rPr lang="en-US" smtClean="0">
                <a:solidFill>
                  <a:srgbClr val="000000"/>
                </a:solidFill>
              </a:rPr>
              <a:pPr>
                <a:defRPr/>
              </a:pPr>
              <a:t>99</a:t>
            </a:fld>
            <a:r>
              <a:rPr lang="en-US" smtClean="0">
                <a:solidFill>
                  <a:srgbClr val="000000"/>
                </a:solidFill>
              </a:rPr>
              <a:t>]</a:t>
            </a:r>
            <a:endParaRPr lang="en-US">
              <a:solidFill>
                <a:srgbClr val="000000"/>
              </a:solidFill>
            </a:endParaRPr>
          </a:p>
        </p:txBody>
      </p:sp>
      <p:graphicFrame>
        <p:nvGraphicFramePr>
          <p:cNvPr id="264194" name="Object 2"/>
          <p:cNvGraphicFramePr>
            <a:graphicFrameLocks noChangeAspect="1"/>
          </p:cNvGraphicFramePr>
          <p:nvPr>
            <p:extLst>
              <p:ext uri="{D42A27DB-BD31-4B8C-83A1-F6EECF244321}">
                <p14:modId xmlns:p14="http://schemas.microsoft.com/office/powerpoint/2010/main" xmlns="" val="3081471373"/>
              </p:ext>
            </p:extLst>
          </p:nvPr>
        </p:nvGraphicFramePr>
        <p:xfrm>
          <a:off x="2670325" y="5494498"/>
          <a:ext cx="962925" cy="369545"/>
        </p:xfrm>
        <a:graphic>
          <a:graphicData uri="http://schemas.openxmlformats.org/presentationml/2006/ole">
            <p:oleObj spid="_x0000_s293918" name="公式" r:id="rId4" imgW="583947" imgH="241195" progId="Equation.3">
              <p:embed/>
            </p:oleObj>
          </a:graphicData>
        </a:graphic>
      </p:graphicFrame>
      <p:grpSp>
        <p:nvGrpSpPr>
          <p:cNvPr id="4" name="组合 5"/>
          <p:cNvGrpSpPr/>
          <p:nvPr/>
        </p:nvGrpSpPr>
        <p:grpSpPr>
          <a:xfrm>
            <a:off x="1284986" y="1237412"/>
            <a:ext cx="6574028" cy="2775057"/>
            <a:chOff x="1470011" y="1769926"/>
            <a:chExt cx="6574028" cy="2775057"/>
          </a:xfrm>
        </p:grpSpPr>
        <p:pic>
          <p:nvPicPr>
            <p:cNvPr id="7" name="Picture 2"/>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543" t="1111" b="6110"/>
            <a:stretch/>
          </p:blipFill>
          <p:spPr bwMode="auto">
            <a:xfrm>
              <a:off x="1470011" y="1769926"/>
              <a:ext cx="6203977" cy="2775057"/>
            </a:xfrm>
            <a:prstGeom prst="rect">
              <a:avLst/>
            </a:prstGeom>
            <a:noFill/>
            <a:ln w="9525">
              <a:noFill/>
              <a:miter lim="800000"/>
              <a:headEnd/>
              <a:tailEnd/>
            </a:ln>
          </p:spPr>
        </p:pic>
        <p:sp>
          <p:nvSpPr>
            <p:cNvPr id="8" name="文本框 7"/>
            <p:cNvSpPr txBox="1"/>
            <p:nvPr/>
          </p:nvSpPr>
          <p:spPr>
            <a:xfrm>
              <a:off x="7195960" y="2636912"/>
              <a:ext cx="848079" cy="369332"/>
            </a:xfrm>
            <a:prstGeom prst="rect">
              <a:avLst/>
            </a:prstGeom>
            <a:noFill/>
          </p:spPr>
          <p:txBody>
            <a:bodyPr wrap="square" rtlCol="0">
              <a:spAutoFit/>
            </a:bodyPr>
            <a:lstStyle/>
            <a:p>
              <a:r>
                <a:rPr lang="en-US" altLang="zh-CN" b="1" dirty="0" smtClean="0">
                  <a:solidFill>
                    <a:prstClr val="black"/>
                  </a:solidFill>
                  <a:ea typeface="Tahoma" panose="020B0604030504040204" pitchFamily="34" charset="0"/>
                  <a:cs typeface="Times New Roman" panose="02020603050405020304" pitchFamily="18" charset="0"/>
                </a:rPr>
                <a:t>(3)</a:t>
              </a:r>
              <a:endParaRPr lang="zh-CN" altLang="en-US" b="1" dirty="0">
                <a:solidFill>
                  <a:prstClr val="black"/>
                </a:solidFill>
                <a:cs typeface="Times New Roman" panose="02020603050405020304" pitchFamily="18" charset="0"/>
              </a:endParaRPr>
            </a:p>
          </p:txBody>
        </p:sp>
      </p:grpSp>
    </p:spTree>
    <p:extLst>
      <p:ext uri="{BB962C8B-B14F-4D97-AF65-F5344CB8AC3E}">
        <p14:creationId xmlns:p14="http://schemas.microsoft.com/office/powerpoint/2010/main" xmlns="" val="823116822"/>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7.2|8.9|1.6|2.9|23.9|2.1|3.2|4.9|2.2|10.3|7.9|0.8|2.8"/>
</p:tagLst>
</file>

<file path=ppt/tags/tag10.xml><?xml version="1.0" encoding="utf-8"?>
<p:tagLst xmlns:a="http://schemas.openxmlformats.org/drawingml/2006/main" xmlns:r="http://schemas.openxmlformats.org/officeDocument/2006/relationships" xmlns:p="http://schemas.openxmlformats.org/presentationml/2006/main">
  <p:tag name="TIMING" val="|18.1"/>
</p:tagLst>
</file>

<file path=ppt/tags/tag11.xml><?xml version="1.0" encoding="utf-8"?>
<p:tagLst xmlns:a="http://schemas.openxmlformats.org/drawingml/2006/main" xmlns:r="http://schemas.openxmlformats.org/officeDocument/2006/relationships" xmlns:p="http://schemas.openxmlformats.org/presentationml/2006/main">
  <p:tag name="TIMING" val="|0.2|0.2"/>
</p:tagLst>
</file>

<file path=ppt/tags/tag12.xml><?xml version="1.0" encoding="utf-8"?>
<p:tagLst xmlns:a="http://schemas.openxmlformats.org/drawingml/2006/main" xmlns:r="http://schemas.openxmlformats.org/officeDocument/2006/relationships" xmlns:p="http://schemas.openxmlformats.org/presentationml/2006/main">
  <p:tag name="TIMING" val="|0.3"/>
</p:tagLst>
</file>

<file path=ppt/tags/tag2.xml><?xml version="1.0" encoding="utf-8"?>
<p:tagLst xmlns:a="http://schemas.openxmlformats.org/drawingml/2006/main" xmlns:r="http://schemas.openxmlformats.org/officeDocument/2006/relationships" xmlns:p="http://schemas.openxmlformats.org/presentationml/2006/main">
  <p:tag name="TIMING" val="|19.6"/>
</p:tagLst>
</file>

<file path=ppt/tags/tag3.xml><?xml version="1.0" encoding="utf-8"?>
<p:tagLst xmlns:a="http://schemas.openxmlformats.org/drawingml/2006/main" xmlns:r="http://schemas.openxmlformats.org/officeDocument/2006/relationships" xmlns:p="http://schemas.openxmlformats.org/presentationml/2006/main">
  <p:tag name="TIMING" val="|2"/>
</p:tagLst>
</file>

<file path=ppt/tags/tag4.xml><?xml version="1.0" encoding="utf-8"?>
<p:tagLst xmlns:a="http://schemas.openxmlformats.org/drawingml/2006/main" xmlns:r="http://schemas.openxmlformats.org/officeDocument/2006/relationships" xmlns:p="http://schemas.openxmlformats.org/presentationml/2006/main">
  <p:tag name="TIMING" val="|2.2"/>
</p:tagLst>
</file>

<file path=ppt/tags/tag5.xml><?xml version="1.0" encoding="utf-8"?>
<p:tagLst xmlns:a="http://schemas.openxmlformats.org/drawingml/2006/main" xmlns:r="http://schemas.openxmlformats.org/officeDocument/2006/relationships" xmlns:p="http://schemas.openxmlformats.org/presentationml/2006/main">
  <p:tag name="TIMING" val="|12.6"/>
</p:tagLst>
</file>

<file path=ppt/tags/tag6.xml><?xml version="1.0" encoding="utf-8"?>
<p:tagLst xmlns:a="http://schemas.openxmlformats.org/drawingml/2006/main" xmlns:r="http://schemas.openxmlformats.org/officeDocument/2006/relationships" xmlns:p="http://schemas.openxmlformats.org/presentationml/2006/main">
  <p:tag name="TIMING" val="|0.5|5.2|7.4|2.2|3.6|2.7|3.4|7.9|4.8|3.1|2"/>
</p:tagLst>
</file>

<file path=ppt/tags/tag7.xml><?xml version="1.0" encoding="utf-8"?>
<p:tagLst xmlns:a="http://schemas.openxmlformats.org/drawingml/2006/main" xmlns:r="http://schemas.openxmlformats.org/officeDocument/2006/relationships" xmlns:p="http://schemas.openxmlformats.org/presentationml/2006/main">
  <p:tag name="TIMING" val="|1.8|0.4"/>
</p:tagLst>
</file>

<file path=ppt/tags/tag8.xml><?xml version="1.0" encoding="utf-8"?>
<p:tagLst xmlns:a="http://schemas.openxmlformats.org/drawingml/2006/main" xmlns:r="http://schemas.openxmlformats.org/officeDocument/2006/relationships" xmlns:p="http://schemas.openxmlformats.org/presentationml/2006/main">
  <p:tag name="TIMING" val="|0.2|0.4|0.4|1.1|9.5"/>
</p:tagLst>
</file>

<file path=ppt/tags/tag9.xml><?xml version="1.0" encoding="utf-8"?>
<p:tagLst xmlns:a="http://schemas.openxmlformats.org/drawingml/2006/main" xmlns:r="http://schemas.openxmlformats.org/officeDocument/2006/relationships" xmlns:p="http://schemas.openxmlformats.org/presentationml/2006/main">
  <p:tag name="TIMING" val="|17.8"/>
</p:tagLst>
</file>

<file path=ppt/theme/theme1.xml><?xml version="1.0" encoding="utf-8"?>
<a:theme xmlns:a="http://schemas.openxmlformats.org/drawingml/2006/main" name="talktemplat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alktemplate">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8100" cap="flat" cmpd="sng" algn="ctr">
          <a:solidFill>
            <a:schemeClr val="tx1"/>
          </a:solidFill>
          <a:prstDash val="solid"/>
          <a:round/>
          <a:headEnd type="triangle" w="med" len="med"/>
          <a:tailEnd type="triangl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38100" cap="flat" cmpd="sng" algn="ctr">
          <a:solidFill>
            <a:schemeClr val="tx1"/>
          </a:solidFill>
          <a:prstDash val="solid"/>
          <a:round/>
          <a:headEnd type="triangle" w="med" len="med"/>
          <a:tailEnd type="triangl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talktemplate 1">
        <a:dk1>
          <a:srgbClr val="000000"/>
        </a:dk1>
        <a:lt1>
          <a:srgbClr val="FFFFFF"/>
        </a:lt1>
        <a:dk2>
          <a:srgbClr val="000000"/>
        </a:dk2>
        <a:lt2>
          <a:srgbClr val="FFFFFF"/>
        </a:lt2>
        <a:accent1>
          <a:srgbClr val="FF6633"/>
        </a:accent1>
        <a:accent2>
          <a:srgbClr val="DBFB04"/>
        </a:accent2>
        <a:accent3>
          <a:srgbClr val="FFFFFF"/>
        </a:accent3>
        <a:accent4>
          <a:srgbClr val="000000"/>
        </a:accent4>
        <a:accent5>
          <a:srgbClr val="FFB8AD"/>
        </a:accent5>
        <a:accent6>
          <a:srgbClr val="C6E303"/>
        </a:accent6>
        <a:hlink>
          <a:srgbClr val="FF0000"/>
        </a:hlink>
        <a:folHlink>
          <a:srgbClr val="912AD6"/>
        </a:folHlink>
      </a:clrScheme>
      <a:clrMap bg1="lt1" tx1="dk1" bg2="lt2" tx2="dk2" accent1="accent1" accent2="accent2" accent3="accent3" accent4="accent4" accent5="accent5" accent6="accent6" hlink="hlink" folHlink="folHlink"/>
    </a:extraClrScheme>
    <a:extraClrScheme>
      <a:clrScheme name="talktemplate 2">
        <a:dk1>
          <a:srgbClr val="000000"/>
        </a:dk1>
        <a:lt1>
          <a:srgbClr val="FFFFFF"/>
        </a:lt1>
        <a:dk2>
          <a:srgbClr val="000000"/>
        </a:dk2>
        <a:lt2>
          <a:srgbClr val="FFFFFF"/>
        </a:lt2>
        <a:accent1>
          <a:srgbClr val="FF6633"/>
        </a:accent1>
        <a:accent2>
          <a:srgbClr val="DBFB04"/>
        </a:accent2>
        <a:accent3>
          <a:srgbClr val="FFFFFF"/>
        </a:accent3>
        <a:accent4>
          <a:srgbClr val="000000"/>
        </a:accent4>
        <a:accent5>
          <a:srgbClr val="FFB8AD"/>
        </a:accent5>
        <a:accent6>
          <a:srgbClr val="C6E303"/>
        </a:accent6>
        <a:hlink>
          <a:srgbClr val="FF0000"/>
        </a:hlink>
        <a:folHlink>
          <a:srgbClr val="808080"/>
        </a:folHlink>
      </a:clrScheme>
      <a:clrMap bg1="lt1" tx1="dk1" bg2="lt2" tx2="dk2" accent1="accent1" accent2="accent2" accent3="accent3" accent4="accent4" accent5="accent5" accent6="accent6" hlink="hlink" folHlink="folHlink"/>
    </a:extraClrScheme>
    <a:extraClrScheme>
      <a:clrScheme name="talktemplate 3">
        <a:dk1>
          <a:srgbClr val="000000"/>
        </a:dk1>
        <a:lt1>
          <a:srgbClr val="FFFFFF"/>
        </a:lt1>
        <a:dk2>
          <a:srgbClr val="000000"/>
        </a:dk2>
        <a:lt2>
          <a:srgbClr val="FFFFFF"/>
        </a:lt2>
        <a:accent1>
          <a:srgbClr val="FF6633"/>
        </a:accent1>
        <a:accent2>
          <a:srgbClr val="FF00FF"/>
        </a:accent2>
        <a:accent3>
          <a:srgbClr val="FFFFFF"/>
        </a:accent3>
        <a:accent4>
          <a:srgbClr val="000000"/>
        </a:accent4>
        <a:accent5>
          <a:srgbClr val="FFB8AD"/>
        </a:accent5>
        <a:accent6>
          <a:srgbClr val="E700E7"/>
        </a:accent6>
        <a:hlink>
          <a:srgbClr val="FF0000"/>
        </a:hlink>
        <a:folHlink>
          <a:srgbClr val="808080"/>
        </a:folHlink>
      </a:clrScheme>
      <a:clrMap bg1="lt1" tx1="dk1" bg2="lt2" tx2="dk2" accent1="accent1" accent2="accent2" accent3="accent3" accent4="accent4" accent5="accent5" accent6="accent6" hlink="hlink" folHlink="folHlink"/>
    </a:extraClrScheme>
    <a:extraClrScheme>
      <a:clrScheme name="talktemplate 4">
        <a:dk1>
          <a:srgbClr val="000099"/>
        </a:dk1>
        <a:lt1>
          <a:srgbClr val="FFFFFF"/>
        </a:lt1>
        <a:dk2>
          <a:srgbClr val="0000FF"/>
        </a:dk2>
        <a:lt2>
          <a:srgbClr val="FFFF00"/>
        </a:lt2>
        <a:accent1>
          <a:srgbClr val="FF6633"/>
        </a:accent1>
        <a:accent2>
          <a:srgbClr val="FF00FF"/>
        </a:accent2>
        <a:accent3>
          <a:srgbClr val="AAAAFF"/>
        </a:accent3>
        <a:accent4>
          <a:srgbClr val="DADADA"/>
        </a:accent4>
        <a:accent5>
          <a:srgbClr val="FFB8AD"/>
        </a:accent5>
        <a:accent6>
          <a:srgbClr val="E700E7"/>
        </a:accent6>
        <a:hlink>
          <a:srgbClr val="FF0000"/>
        </a:hlink>
        <a:folHlink>
          <a:srgbClr val="808080"/>
        </a:folHlink>
      </a:clrScheme>
      <a:clrMap bg1="dk2" tx1="lt1" bg2="dk1" tx2="lt2" accent1="accent1" accent2="accent2" accent3="accent3" accent4="accent4" accent5="accent5" accent6="accent6" hlink="hlink" folHlink="folHlink"/>
    </a:extraClrScheme>
    <a:extraClrScheme>
      <a:clrScheme name="talktemplate 5">
        <a:dk1>
          <a:srgbClr val="000066"/>
        </a:dk1>
        <a:lt1>
          <a:srgbClr val="CCECFF"/>
        </a:lt1>
        <a:dk2>
          <a:srgbClr val="000080"/>
        </a:dk2>
        <a:lt2>
          <a:srgbClr val="000000"/>
        </a:lt2>
        <a:accent1>
          <a:srgbClr val="9999FF"/>
        </a:accent1>
        <a:accent2>
          <a:srgbClr val="CC00FF"/>
        </a:accent2>
        <a:accent3>
          <a:srgbClr val="E2F4FF"/>
        </a:accent3>
        <a:accent4>
          <a:srgbClr val="000056"/>
        </a:accent4>
        <a:accent5>
          <a:srgbClr val="CACAFF"/>
        </a:accent5>
        <a:accent6>
          <a:srgbClr val="B900E7"/>
        </a:accent6>
        <a:hlink>
          <a:srgbClr val="00CC99"/>
        </a:hlink>
        <a:folHlink>
          <a:srgbClr val="0099CC"/>
        </a:folHlink>
      </a:clrScheme>
      <a:clrMap bg1="lt1" tx1="dk1" bg2="lt2" tx2="dk2" accent1="accent1" accent2="accent2" accent3="accent3" accent4="accent4" accent5="accent5" accent6="accent6" hlink="hlink" folHlink="folHlink"/>
    </a:extraClrScheme>
    <a:extraClrScheme>
      <a:clrScheme name="talktemplate 6">
        <a:dk1>
          <a:srgbClr val="000000"/>
        </a:dk1>
        <a:lt1>
          <a:srgbClr val="FFFFFF"/>
        </a:lt1>
        <a:dk2>
          <a:srgbClr val="000000"/>
        </a:dk2>
        <a:lt2>
          <a:srgbClr val="393939"/>
        </a:lt2>
        <a:accent1>
          <a:srgbClr val="B2B2B2"/>
        </a:accent1>
        <a:accent2>
          <a:srgbClr val="868686"/>
        </a:accent2>
        <a:accent3>
          <a:srgbClr val="FFFFFF"/>
        </a:accent3>
        <a:accent4>
          <a:srgbClr val="000000"/>
        </a:accent4>
        <a:accent5>
          <a:srgbClr val="D5D5D5"/>
        </a:accent5>
        <a:accent6>
          <a:srgbClr val="797979"/>
        </a:accent6>
        <a:hlink>
          <a:srgbClr val="5F5F5F"/>
        </a:hlink>
        <a:folHlink>
          <a:srgbClr val="DDDDDD"/>
        </a:folHlink>
      </a:clrScheme>
      <a:clrMap bg1="lt1" tx1="dk1" bg2="lt2" tx2="dk2" accent1="accent1" accent2="accent2" accent3="accent3" accent4="accent4" accent5="accent5" accent6="accent6" hlink="hlink" folHlink="folHlink"/>
    </a:extraClrScheme>
    <a:extraClrScheme>
      <a:clrScheme name="talktemplate 7">
        <a:dk1>
          <a:srgbClr val="000000"/>
        </a:dk1>
        <a:lt1>
          <a:srgbClr val="FFFFFF"/>
        </a:lt1>
        <a:dk2>
          <a:srgbClr val="660033"/>
        </a:dk2>
        <a:lt2>
          <a:srgbClr val="FFFF66"/>
        </a:lt2>
        <a:accent1>
          <a:srgbClr val="FF0033"/>
        </a:accent1>
        <a:accent2>
          <a:srgbClr val="CC6600"/>
        </a:accent2>
        <a:accent3>
          <a:srgbClr val="B8AAAD"/>
        </a:accent3>
        <a:accent4>
          <a:srgbClr val="DADADA"/>
        </a:accent4>
        <a:accent5>
          <a:srgbClr val="FFAAAD"/>
        </a:accent5>
        <a:accent6>
          <a:srgbClr val="B95C00"/>
        </a:accent6>
        <a:hlink>
          <a:srgbClr val="999933"/>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5626</TotalTime>
  <Words>16806</Words>
  <Application>Microsoft Office PowerPoint</Application>
  <PresentationFormat>全屏显示(4:3)</PresentationFormat>
  <Paragraphs>2099</Paragraphs>
  <Slides>174</Slides>
  <Notes>54</Notes>
  <HiddenSlides>0</HiddenSlides>
  <MMClips>1</MMClips>
  <ScaleCrop>false</ScaleCrop>
  <HeadingPairs>
    <vt:vector size="6" baseType="variant">
      <vt:variant>
        <vt:lpstr>主题</vt:lpstr>
      </vt:variant>
      <vt:variant>
        <vt:i4>1</vt:i4>
      </vt:variant>
      <vt:variant>
        <vt:lpstr>嵌入 OLE 服务器</vt:lpstr>
      </vt:variant>
      <vt:variant>
        <vt:i4>2</vt:i4>
      </vt:variant>
      <vt:variant>
        <vt:lpstr>幻灯片标题</vt:lpstr>
      </vt:variant>
      <vt:variant>
        <vt:i4>174</vt:i4>
      </vt:variant>
    </vt:vector>
  </HeadingPairs>
  <TitlesOfParts>
    <vt:vector size="177" baseType="lpstr">
      <vt:lpstr>talktemplate</vt:lpstr>
      <vt:lpstr>Equation</vt:lpstr>
      <vt:lpstr>公式</vt:lpstr>
      <vt:lpstr>Smart Grid  Communications and Networking</vt:lpstr>
      <vt:lpstr>Outline</vt:lpstr>
      <vt:lpstr>Existing vs. Smart Grid</vt:lpstr>
      <vt:lpstr>Benefit and Requirement of SG(NIST)</vt:lpstr>
      <vt:lpstr>Smart Grid Domains</vt:lpstr>
      <vt:lpstr>Smart Grid Domains</vt:lpstr>
      <vt:lpstr>SG Projects in the Worldwide</vt:lpstr>
      <vt:lpstr>SG Projects in U.S.</vt:lpstr>
      <vt:lpstr>Smart Grid in U.S.</vt:lpstr>
      <vt:lpstr>Smart Grid in China</vt:lpstr>
      <vt:lpstr>Energy Resources Distribution </vt:lpstr>
      <vt:lpstr>Energy Resources Distribution </vt:lpstr>
      <vt:lpstr>Smart Grid in China</vt:lpstr>
      <vt:lpstr>Smart Grid in China</vt:lpstr>
      <vt:lpstr>Outline</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lpstr>Summary</vt:lpstr>
      <vt:lpstr>幻灯片 29</vt:lpstr>
      <vt:lpstr>幻灯片 30</vt:lpstr>
      <vt:lpstr>幻灯片 31</vt:lpstr>
      <vt:lpstr>幻灯片 32</vt:lpstr>
      <vt:lpstr>Challenges</vt:lpstr>
      <vt:lpstr>Outline</vt:lpstr>
      <vt:lpstr>幻灯片 35</vt:lpstr>
      <vt:lpstr>幻灯片 36</vt:lpstr>
      <vt:lpstr>幻灯片 37</vt:lpstr>
      <vt:lpstr>幻灯片 38</vt:lpstr>
      <vt:lpstr>幻灯片 39</vt:lpstr>
      <vt:lpstr>幻灯片 40</vt:lpstr>
      <vt:lpstr>Outline</vt:lpstr>
      <vt:lpstr>幻灯片 42</vt:lpstr>
      <vt:lpstr>幻灯片 43</vt:lpstr>
      <vt:lpstr>幻灯片 44</vt:lpstr>
      <vt:lpstr>幻灯片 45</vt:lpstr>
      <vt:lpstr>幻灯片 46</vt:lpstr>
      <vt:lpstr>幻灯片 47</vt:lpstr>
      <vt:lpstr>幻灯片 48</vt:lpstr>
      <vt:lpstr>幻灯片 49</vt:lpstr>
      <vt:lpstr>幻灯片 50</vt:lpstr>
      <vt:lpstr>幻灯片 51</vt:lpstr>
      <vt:lpstr>幻灯片 52</vt:lpstr>
      <vt:lpstr>幻灯片 53</vt:lpstr>
      <vt:lpstr>Outline</vt:lpstr>
      <vt:lpstr>幻灯片 55</vt:lpstr>
      <vt:lpstr>幻灯片 56</vt:lpstr>
      <vt:lpstr>幻灯片 57</vt:lpstr>
      <vt:lpstr>Power System State Estimation Model</vt:lpstr>
      <vt:lpstr>Bad Data Injection and Detection </vt:lpstr>
      <vt:lpstr>Jamming Attack</vt:lpstr>
      <vt:lpstr>幻灯片 61</vt:lpstr>
      <vt:lpstr>幻灯片 62</vt:lpstr>
      <vt:lpstr>幻灯片 63</vt:lpstr>
      <vt:lpstr>幻灯片 64</vt:lpstr>
      <vt:lpstr>幻灯片 65</vt:lpstr>
      <vt:lpstr>幻灯片 66</vt:lpstr>
      <vt:lpstr>幻灯片 67</vt:lpstr>
      <vt:lpstr>幻灯片 68</vt:lpstr>
      <vt:lpstr>幻灯片 69</vt:lpstr>
      <vt:lpstr>Independent Component Analysis (ICA)</vt:lpstr>
      <vt:lpstr>ICA Basics</vt:lpstr>
      <vt:lpstr>Stealth False Data Injection with ICA</vt:lpstr>
      <vt:lpstr>Numerical Simulation Setting</vt:lpstr>
      <vt:lpstr>Numerical Results </vt:lpstr>
      <vt:lpstr>Performance of the Attack</vt:lpstr>
      <vt:lpstr>幻灯片 76</vt:lpstr>
      <vt:lpstr>幻灯片 77</vt:lpstr>
      <vt:lpstr>Electricity Market Overview</vt:lpstr>
      <vt:lpstr>Bad Data Injection</vt:lpstr>
      <vt:lpstr>State Estimation Model</vt:lpstr>
      <vt:lpstr>幻灯片 81</vt:lpstr>
      <vt:lpstr>幻灯片 82</vt:lpstr>
      <vt:lpstr>幻灯片 83</vt:lpstr>
      <vt:lpstr>History of Game Theory</vt:lpstr>
      <vt:lpstr>Introduction </vt:lpstr>
      <vt:lpstr>Examples: Rich Game Theoretical Approaches</vt:lpstr>
      <vt:lpstr>Games in Strategic (Normal) Form</vt:lpstr>
      <vt:lpstr>Example: Prisoner’s dilemma</vt:lpstr>
      <vt:lpstr>Example: Prisoner’s dilemma</vt:lpstr>
      <vt:lpstr>Nash equilibrium (1)</vt:lpstr>
      <vt:lpstr>The price of Anarchy</vt:lpstr>
      <vt:lpstr>Example: Prisoner’s dilemma</vt:lpstr>
      <vt:lpstr>Example: Battle of Sexes</vt:lpstr>
      <vt:lpstr>Pure vs. Mixed Strategies</vt:lpstr>
      <vt:lpstr>Mixed Nash Equilibrium</vt:lpstr>
      <vt:lpstr>幻灯片 96</vt:lpstr>
      <vt:lpstr>Algorithms for Finding the NE</vt:lpstr>
      <vt:lpstr>General Dispatch Model</vt:lpstr>
      <vt:lpstr>General Dispatch Model</vt:lpstr>
      <vt:lpstr>General LMP[1] Formulation</vt:lpstr>
      <vt:lpstr>Two-Person Zero-Sum Game</vt:lpstr>
      <vt:lpstr>Bad Data Injection</vt:lpstr>
      <vt:lpstr>幻灯片 103</vt:lpstr>
      <vt:lpstr>幻灯片 104</vt:lpstr>
      <vt:lpstr>Zero-Sum Game in Stealthy Attack</vt:lpstr>
      <vt:lpstr>Zero-Sum Game in Stealthy Attack</vt:lpstr>
      <vt:lpstr>Zero-Sum Game in Stealthy Attack</vt:lpstr>
      <vt:lpstr>Jamming Attack in Electricity Market</vt:lpstr>
      <vt:lpstr>Jamming Attack in Electricity Market</vt:lpstr>
      <vt:lpstr>Games in Extensive Form </vt:lpstr>
      <vt:lpstr>Games in Extensive Form </vt:lpstr>
      <vt:lpstr>Example: The Prisoner’s Dilemma</vt:lpstr>
      <vt:lpstr>Game Tree in Jamming Attack</vt:lpstr>
      <vt:lpstr>Repeated Game Basics</vt:lpstr>
      <vt:lpstr>Outline</vt:lpstr>
      <vt:lpstr>Overview</vt:lpstr>
      <vt:lpstr>Management Objectives: Load Shaping</vt:lpstr>
      <vt:lpstr>Basic Concept</vt:lpstr>
      <vt:lpstr>Main Techniques</vt:lpstr>
      <vt:lpstr>Smart Pricing</vt:lpstr>
      <vt:lpstr>Mathematical Key Words</vt:lpstr>
      <vt:lpstr>Overview</vt:lpstr>
      <vt:lpstr>Electricity Market Model</vt:lpstr>
      <vt:lpstr>Basic Definitions</vt:lpstr>
      <vt:lpstr>Renewable Source Models</vt:lpstr>
      <vt:lpstr>Utility Function</vt:lpstr>
      <vt:lpstr>Centralized Problem Designs</vt:lpstr>
      <vt:lpstr>Centralized Problem Designs</vt:lpstr>
      <vt:lpstr>Centralized Problem Designs</vt:lpstr>
      <vt:lpstr>Distributed Problem Designs: Toy Example</vt:lpstr>
      <vt:lpstr>Energy Consumption Game: Algorithms</vt:lpstr>
      <vt:lpstr>Overview</vt:lpstr>
      <vt:lpstr>Motivation</vt:lpstr>
      <vt:lpstr>Contribution</vt:lpstr>
      <vt:lpstr>Electricity Market Model</vt:lpstr>
      <vt:lpstr>System Model</vt:lpstr>
      <vt:lpstr>System Model</vt:lpstr>
      <vt:lpstr>Auction Theory Preliminaries</vt:lpstr>
      <vt:lpstr>Auction Theory Preliminaries</vt:lpstr>
      <vt:lpstr>Properties of Auctions</vt:lpstr>
      <vt:lpstr>Mechanism Design</vt:lpstr>
      <vt:lpstr>Design goal and properties</vt:lpstr>
      <vt:lpstr>VCG Auction</vt:lpstr>
      <vt:lpstr>Shortcoming of VCG</vt:lpstr>
      <vt:lpstr>AGV Auction</vt:lpstr>
      <vt:lpstr>The AGV Mechanism</vt:lpstr>
      <vt:lpstr>The AGV Mechanism</vt:lpstr>
      <vt:lpstr>Problem Formulation</vt:lpstr>
      <vt:lpstr>Problem Formulation</vt:lpstr>
      <vt:lpstr>Problem Formulation</vt:lpstr>
      <vt:lpstr>Problem Formulation</vt:lpstr>
      <vt:lpstr>DSM Algorithm</vt:lpstr>
      <vt:lpstr>Simulation Results</vt:lpstr>
      <vt:lpstr>Simulation Results</vt:lpstr>
      <vt:lpstr>Simulation Results</vt:lpstr>
      <vt:lpstr>Outline</vt:lpstr>
      <vt:lpstr>A Few Other Topics in Smart Grid Communications</vt:lpstr>
      <vt:lpstr>Challenge of Renewable Energy</vt:lpstr>
      <vt:lpstr>Limitation of Renewable Energy</vt:lpstr>
      <vt:lpstr>Problem Statement</vt:lpstr>
      <vt:lpstr>Power Statement</vt:lpstr>
      <vt:lpstr>幻灯片 162</vt:lpstr>
      <vt:lpstr>Problem and Challenge: Transmission and Distribution Expansion Planning </vt:lpstr>
      <vt:lpstr>Problem and Challenge: Customer Participation in Grid Operation, Control and Reliability</vt:lpstr>
      <vt:lpstr>Problem and Challenge: Customer Satisfaction</vt:lpstr>
      <vt:lpstr>Problem and Challenge: Asset Management</vt:lpstr>
      <vt:lpstr>Problem and Challenge: Smart Homes and Smart Buildings</vt:lpstr>
      <vt:lpstr>Problem and Challenge: Impact of PHEVs on the Existing Power Network</vt:lpstr>
      <vt:lpstr>Problem and Challenge: Catastrophe Modeling</vt:lpstr>
      <vt:lpstr>Electric Power Analytics Consortium</vt:lpstr>
      <vt:lpstr>幻灯片 171</vt:lpstr>
      <vt:lpstr>Questions and Answers</vt:lpstr>
      <vt:lpstr>References</vt:lpstr>
      <vt:lpstr>References</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遥遥</dc:creator>
  <cp:lastModifiedBy>User</cp:lastModifiedBy>
  <cp:revision>381</cp:revision>
  <dcterms:created xsi:type="dcterms:W3CDTF">2013-04-19T02:45:32Z</dcterms:created>
  <dcterms:modified xsi:type="dcterms:W3CDTF">2013-06-05T15:11:03Z</dcterms:modified>
</cp:coreProperties>
</file>