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48" r:id="rId1"/>
  </p:sldMasterIdLst>
  <p:notesMasterIdLst>
    <p:notesMasterId r:id="rId174"/>
  </p:notesMasterIdLst>
  <p:handoutMasterIdLst>
    <p:handoutMasterId r:id="rId175"/>
  </p:handoutMasterIdLst>
  <p:sldIdLst>
    <p:sldId id="625" r:id="rId2"/>
    <p:sldId id="636" r:id="rId3"/>
    <p:sldId id="715" r:id="rId4"/>
    <p:sldId id="637" r:id="rId5"/>
    <p:sldId id="638" r:id="rId6"/>
    <p:sldId id="863" r:id="rId7"/>
    <p:sldId id="864" r:id="rId8"/>
    <p:sldId id="737" r:id="rId9"/>
    <p:sldId id="866" r:id="rId10"/>
    <p:sldId id="816" r:id="rId11"/>
    <p:sldId id="642" r:id="rId12"/>
    <p:sldId id="395" r:id="rId13"/>
    <p:sldId id="827" r:id="rId14"/>
    <p:sldId id="821" r:id="rId15"/>
    <p:sldId id="822" r:id="rId16"/>
    <p:sldId id="823" r:id="rId17"/>
    <p:sldId id="815" r:id="rId18"/>
    <p:sldId id="565" r:id="rId19"/>
    <p:sldId id="819" r:id="rId20"/>
    <p:sldId id="820" r:id="rId21"/>
    <p:sldId id="824" r:id="rId22"/>
    <p:sldId id="851" r:id="rId23"/>
    <p:sldId id="825" r:id="rId24"/>
    <p:sldId id="738" r:id="rId25"/>
    <p:sldId id="830" r:id="rId26"/>
    <p:sldId id="739" r:id="rId27"/>
    <p:sldId id="831" r:id="rId28"/>
    <p:sldId id="832" r:id="rId29"/>
    <p:sldId id="829" r:id="rId30"/>
    <p:sldId id="731" r:id="rId31"/>
    <p:sldId id="833" r:id="rId32"/>
    <p:sldId id="852" r:id="rId33"/>
    <p:sldId id="729" r:id="rId34"/>
    <p:sldId id="834" r:id="rId35"/>
    <p:sldId id="717" r:id="rId36"/>
    <p:sldId id="266" r:id="rId37"/>
    <p:sldId id="267" r:id="rId38"/>
    <p:sldId id="268" r:id="rId39"/>
    <p:sldId id="269" r:id="rId40"/>
    <p:sldId id="270" r:id="rId41"/>
    <p:sldId id="857" r:id="rId42"/>
    <p:sldId id="858" r:id="rId43"/>
    <p:sldId id="274" r:id="rId44"/>
    <p:sldId id="275" r:id="rId45"/>
    <p:sldId id="276" r:id="rId46"/>
    <p:sldId id="277" r:id="rId47"/>
    <p:sldId id="281" r:id="rId48"/>
    <p:sldId id="278" r:id="rId49"/>
    <p:sldId id="279" r:id="rId50"/>
    <p:sldId id="859" r:id="rId51"/>
    <p:sldId id="673" r:id="rId52"/>
    <p:sldId id="646" r:id="rId53"/>
    <p:sldId id="647" r:id="rId54"/>
    <p:sldId id="648" r:id="rId55"/>
    <p:sldId id="649" r:id="rId56"/>
    <p:sldId id="650" r:id="rId57"/>
    <p:sldId id="651" r:id="rId58"/>
    <p:sldId id="652" r:id="rId59"/>
    <p:sldId id="653" r:id="rId60"/>
    <p:sldId id="853" r:id="rId61"/>
    <p:sldId id="854" r:id="rId62"/>
    <p:sldId id="855" r:id="rId63"/>
    <p:sldId id="263" r:id="rId64"/>
    <p:sldId id="295" r:id="rId65"/>
    <p:sldId id="271" r:id="rId66"/>
    <p:sldId id="286" r:id="rId67"/>
    <p:sldId id="272" r:id="rId68"/>
    <p:sldId id="261" r:id="rId69"/>
    <p:sldId id="280" r:id="rId70"/>
    <p:sldId id="741" r:id="rId71"/>
    <p:sldId id="742" r:id="rId72"/>
    <p:sldId id="743" r:id="rId73"/>
    <p:sldId id="744" r:id="rId74"/>
    <p:sldId id="747" r:id="rId75"/>
    <p:sldId id="748" r:id="rId76"/>
    <p:sldId id="749" r:id="rId77"/>
    <p:sldId id="750" r:id="rId78"/>
    <p:sldId id="751" r:id="rId79"/>
    <p:sldId id="752" r:id="rId80"/>
    <p:sldId id="835" r:id="rId81"/>
    <p:sldId id="398" r:id="rId82"/>
    <p:sldId id="399" r:id="rId83"/>
    <p:sldId id="740" r:id="rId84"/>
    <p:sldId id="709" r:id="rId85"/>
    <p:sldId id="703" r:id="rId86"/>
    <p:sldId id="488" r:id="rId87"/>
    <p:sldId id="687" r:id="rId88"/>
    <p:sldId id="505" r:id="rId89"/>
    <p:sldId id="506" r:id="rId90"/>
    <p:sldId id="507" r:id="rId91"/>
    <p:sldId id="508" r:id="rId92"/>
    <p:sldId id="620" r:id="rId93"/>
    <p:sldId id="621" r:id="rId94"/>
    <p:sldId id="622" r:id="rId95"/>
    <p:sldId id="624" r:id="rId96"/>
    <p:sldId id="519" r:id="rId97"/>
    <p:sldId id="701" r:id="rId98"/>
    <p:sldId id="400" r:id="rId99"/>
    <p:sldId id="423" r:id="rId100"/>
    <p:sldId id="424" r:id="rId101"/>
    <p:sldId id="711" r:id="rId102"/>
    <p:sldId id="706" r:id="rId103"/>
    <p:sldId id="712" r:id="rId104"/>
    <p:sldId id="702" r:id="rId105"/>
    <p:sldId id="453" r:id="rId106"/>
    <p:sldId id="694" r:id="rId107"/>
    <p:sldId id="695" r:id="rId108"/>
    <p:sldId id="374" r:id="rId109"/>
    <p:sldId id="355" r:id="rId110"/>
    <p:sldId id="356" r:id="rId111"/>
    <p:sldId id="357" r:id="rId112"/>
    <p:sldId id="358" r:id="rId113"/>
    <p:sldId id="518" r:id="rId114"/>
    <p:sldId id="801" r:id="rId115"/>
    <p:sldId id="802" r:id="rId116"/>
    <p:sldId id="803" r:id="rId117"/>
    <p:sldId id="805" r:id="rId118"/>
    <p:sldId id="804" r:id="rId119"/>
    <p:sldId id="860" r:id="rId120"/>
    <p:sldId id="861" r:id="rId121"/>
    <p:sldId id="862" r:id="rId122"/>
    <p:sldId id="806" r:id="rId123"/>
    <p:sldId id="813" r:id="rId124"/>
    <p:sldId id="812" r:id="rId125"/>
    <p:sldId id="774" r:id="rId126"/>
    <p:sldId id="807" r:id="rId127"/>
    <p:sldId id="810" r:id="rId128"/>
    <p:sldId id="809" r:id="rId129"/>
    <p:sldId id="811" r:id="rId130"/>
    <p:sldId id="794" r:id="rId131"/>
    <p:sldId id="793" r:id="rId132"/>
    <p:sldId id="800" r:id="rId133"/>
    <p:sldId id="799" r:id="rId134"/>
    <p:sldId id="796" r:id="rId135"/>
    <p:sldId id="798" r:id="rId136"/>
    <p:sldId id="808" r:id="rId137"/>
    <p:sldId id="776" r:id="rId138"/>
    <p:sldId id="775" r:id="rId139"/>
    <p:sldId id="777" r:id="rId140"/>
    <p:sldId id="783" r:id="rId141"/>
    <p:sldId id="779" r:id="rId142"/>
    <p:sldId id="780" r:id="rId143"/>
    <p:sldId id="781" r:id="rId144"/>
    <p:sldId id="782" r:id="rId145"/>
    <p:sldId id="785" r:id="rId146"/>
    <p:sldId id="786" r:id="rId147"/>
    <p:sldId id="787" r:id="rId148"/>
    <p:sldId id="788" r:id="rId149"/>
    <p:sldId id="789" r:id="rId150"/>
    <p:sldId id="790" r:id="rId151"/>
    <p:sldId id="791" r:id="rId152"/>
    <p:sldId id="792" r:id="rId153"/>
    <p:sldId id="814" r:id="rId154"/>
    <p:sldId id="837" r:id="rId155"/>
    <p:sldId id="841" r:id="rId156"/>
    <p:sldId id="838" r:id="rId157"/>
    <p:sldId id="840" r:id="rId158"/>
    <p:sldId id="843" r:id="rId159"/>
    <p:sldId id="844" r:id="rId160"/>
    <p:sldId id="845" r:id="rId161"/>
    <p:sldId id="846" r:id="rId162"/>
    <p:sldId id="847" r:id="rId163"/>
    <p:sldId id="842" r:id="rId164"/>
    <p:sldId id="856" r:id="rId165"/>
    <p:sldId id="849" r:id="rId166"/>
    <p:sldId id="724" r:id="rId167"/>
    <p:sldId id="725" r:id="rId168"/>
    <p:sldId id="726" r:id="rId169"/>
    <p:sldId id="727" r:id="rId170"/>
    <p:sldId id="848" r:id="rId171"/>
    <p:sldId id="581" r:id="rId172"/>
    <p:sldId id="382" r:id="rId173"/>
  </p:sldIdLst>
  <p:sldSz cx="9144000" cy="6858000" type="screen4x3"/>
  <p:notesSz cx="6858000" cy="9144000"/>
  <p:embeddedFontLst>
    <p:embeddedFont>
      <p:font typeface="Arial Unicode MS" panose="020B0604020202020204" pitchFamily="34" charset="-122"/>
      <p:regular r:id="rId176"/>
    </p:embeddedFont>
    <p:embeddedFont>
      <p:font typeface="Calibri" panose="020F0502020204030204" pitchFamily="34" charset="0"/>
      <p:regular r:id="rId177"/>
      <p:bold r:id="rId178"/>
      <p:italic r:id="rId179"/>
      <p:boldItalic r:id="rId180"/>
    </p:embeddedFont>
    <p:embeddedFont>
      <p:font typeface="Cambria Math" panose="02040503050406030204" pitchFamily="18" charset="0"/>
      <p:regular r:id="rId181"/>
    </p:embeddedFont>
    <p:embeddedFont>
      <p:font typeface="Verdana" panose="020B0604030504040204" pitchFamily="34" charset="0"/>
      <p:regular r:id="rId182"/>
      <p:bold r:id="rId183"/>
      <p:italic r:id="rId184"/>
      <p:boldItalic r:id="rId185"/>
    </p:embeddedFont>
    <p:embeddedFont>
      <p:font typeface="等线" panose="02010600030101010101" pitchFamily="2" charset="-122"/>
      <p:regular r:id="rId186"/>
      <p:bold r:id="rId18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4B4"/>
    <a:srgbClr val="9A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2" autoAdjust="0"/>
    <p:restoredTop sz="89645" autoAdjust="0"/>
  </p:normalViewPr>
  <p:slideViewPr>
    <p:cSldViewPr>
      <p:cViewPr>
        <p:scale>
          <a:sx n="57" d="100"/>
          <a:sy n="57" d="100"/>
        </p:scale>
        <p:origin x="1158"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28"/>
    </p:cViewPr>
  </p:sorterViewPr>
  <p:notesViewPr>
    <p:cSldViewPr>
      <p:cViewPr varScale="1">
        <p:scale>
          <a:sx n="87" d="100"/>
          <a:sy n="87" d="100"/>
        </p:scale>
        <p:origin x="38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7.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9.fntdata"/><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font" Target="fonts/font4.fntdata"/><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5.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2.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B2BE0-B67B-42BB-9A2B-4EBC57189EDA}" type="datetimeFigureOut">
              <a:rPr lang="zh-CN" altLang="en-US" smtClean="0"/>
              <a:t>2020/5/28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60782-9AE6-4FAE-A601-C4285E2E9F03}"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87C0-21C5-425C-A923-78EA567AE95E}" type="datetimeFigureOut">
              <a:rPr lang="zh-CN" altLang="en-US" smtClean="0"/>
              <a:t>2020/5/28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3D1C-AC9E-411E-B521-F9CF0B7B8E5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0</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在地面</a:t>
            </a:r>
            <a:r>
              <a:rPr lang="en-US" altLang="zh-CN" sz="1200" b="0" i="0" kern="1200" dirty="0">
                <a:solidFill>
                  <a:schemeClr val="tx1"/>
                </a:solidFill>
                <a:effectLst/>
                <a:latin typeface="+mn-lt"/>
                <a:ea typeface="+mn-ea"/>
                <a:cs typeface="+mn-cs"/>
              </a:rPr>
              <a:t>5G</a:t>
            </a:r>
            <a:r>
              <a:rPr lang="zh-CN" altLang="en-US" sz="1200" b="0" i="0" kern="1200" dirty="0">
                <a:solidFill>
                  <a:schemeClr val="tx1"/>
                </a:solidFill>
                <a:effectLst/>
                <a:latin typeface="+mn-lt"/>
                <a:ea typeface="+mn-ea"/>
                <a:cs typeface="+mn-cs"/>
              </a:rPr>
              <a:t>网络无法覆盖的偏远地区、飞机上或者远洋舰艇上，卫星可以提供经济可靠的网络服务，将网络延伸到地面网络无法到达的地方。</a:t>
            </a:r>
          </a:p>
          <a:p>
            <a:r>
              <a:rPr lang="zh-CN" altLang="en-US" sz="1200" b="0" i="0" kern="1200" dirty="0">
                <a:solidFill>
                  <a:schemeClr val="tx1"/>
                </a:solidFill>
                <a:effectLst/>
                <a:latin typeface="+mn-lt"/>
                <a:ea typeface="+mn-ea"/>
                <a:cs typeface="+mn-cs"/>
              </a:rPr>
              <a:t>● 卫星可以为物联网设备以及飞机、轮船、火车、汽车等移动载体用户提供连续不间断的网络连接，卫星与</a:t>
            </a:r>
            <a:r>
              <a:rPr lang="en-US" altLang="zh-CN" sz="1200" b="0" i="0" kern="1200" dirty="0">
                <a:solidFill>
                  <a:schemeClr val="tx1"/>
                </a:solidFill>
                <a:effectLst/>
                <a:latin typeface="+mn-lt"/>
                <a:ea typeface="+mn-ea"/>
                <a:cs typeface="+mn-cs"/>
              </a:rPr>
              <a:t>5G</a:t>
            </a:r>
            <a:r>
              <a:rPr lang="zh-CN" altLang="en-US" sz="1200" b="0" i="0" kern="1200" dirty="0">
                <a:solidFill>
                  <a:schemeClr val="tx1"/>
                </a:solidFill>
                <a:effectLst/>
                <a:latin typeface="+mn-lt"/>
                <a:ea typeface="+mn-ea"/>
                <a:cs typeface="+mn-cs"/>
              </a:rPr>
              <a:t>融合后，可以大幅度增强</a:t>
            </a:r>
            <a:r>
              <a:rPr lang="en-US" altLang="zh-CN" sz="1200" b="0" i="0" kern="1200" dirty="0">
                <a:solidFill>
                  <a:schemeClr val="tx1"/>
                </a:solidFill>
                <a:effectLst/>
                <a:latin typeface="+mn-lt"/>
                <a:ea typeface="+mn-ea"/>
                <a:cs typeface="+mn-cs"/>
              </a:rPr>
              <a:t>5G</a:t>
            </a:r>
            <a:r>
              <a:rPr lang="zh-CN" altLang="en-US" sz="1200" b="0" i="0" kern="1200" dirty="0">
                <a:solidFill>
                  <a:schemeClr val="tx1"/>
                </a:solidFill>
                <a:effectLst/>
                <a:latin typeface="+mn-lt"/>
                <a:ea typeface="+mn-ea"/>
                <a:cs typeface="+mn-cs"/>
              </a:rPr>
              <a:t>系统在这方面的服务能力。</a:t>
            </a:r>
          </a:p>
          <a:p>
            <a:r>
              <a:rPr lang="zh-CN" altLang="en-US" sz="1200" b="0" i="0" kern="1200" dirty="0">
                <a:solidFill>
                  <a:schemeClr val="tx1"/>
                </a:solidFill>
                <a:effectLst/>
                <a:latin typeface="+mn-lt"/>
                <a:ea typeface="+mn-ea"/>
                <a:cs typeface="+mn-cs"/>
              </a:rPr>
              <a:t>● 卫星优越的广播</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多播能力可以为网络边缘及用户终端提供高效的数据分发服务。</a:t>
            </a:r>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a:t>
            </a:fld>
            <a:endParaRPr lang="zh-CN" altLang="en-US"/>
          </a:p>
        </p:txBody>
      </p:sp>
    </p:spTree>
    <p:extLst>
      <p:ext uri="{BB962C8B-B14F-4D97-AF65-F5344CB8AC3E}">
        <p14:creationId xmlns:p14="http://schemas.microsoft.com/office/powerpoint/2010/main" val="339241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Differences between high-altitude UAV and HAP are insignificant</a:t>
            </a:r>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12</a:t>
            </a:fld>
            <a:endParaRPr lang="zh-CN" altLang="en-US"/>
          </a:p>
        </p:txBody>
      </p:sp>
    </p:spTree>
    <p:extLst>
      <p:ext uri="{BB962C8B-B14F-4D97-AF65-F5344CB8AC3E}">
        <p14:creationId xmlns:p14="http://schemas.microsoft.com/office/powerpoint/2010/main" val="107913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16</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27584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there are two issues in current satellite communications. One is the contradiction between . That is, a satellite can cover … In current network, the number of.. Is very limited.  To solve these dilemmas, … is proposed. Namely, </a:t>
            </a:r>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21</a:t>
            </a:fld>
            <a:endParaRPr lang="zh-CN" altLang="en-US"/>
          </a:p>
        </p:txBody>
      </p:sp>
    </p:spTree>
    <p:extLst>
      <p:ext uri="{BB962C8B-B14F-4D97-AF65-F5344CB8AC3E}">
        <p14:creationId xmlns:p14="http://schemas.microsoft.com/office/powerpoint/2010/main" val="158785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take UAV transmission as an example to evaluate the performance given this channel model. From this figure, we observe that as the UAV … This indicates that there exists an optimal altitude for UAV transmission.</a:t>
            </a:r>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25</a:t>
            </a:fld>
            <a:endParaRPr lang="zh-CN" altLang="en-US"/>
          </a:p>
        </p:txBody>
      </p:sp>
    </p:spTree>
    <p:extLst>
      <p:ext uri="{BB962C8B-B14F-4D97-AF65-F5344CB8AC3E}">
        <p14:creationId xmlns:p14="http://schemas.microsoft.com/office/powerpoint/2010/main" val="1250248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29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30</a:t>
            </a:fld>
            <a:endParaRPr lang="zh-CN" altLang="en-US"/>
          </a:p>
        </p:txBody>
      </p:sp>
    </p:spTree>
    <p:extLst>
      <p:ext uri="{BB962C8B-B14F-4D97-AF65-F5344CB8AC3E}">
        <p14:creationId xmlns:p14="http://schemas.microsoft.com/office/powerpoint/2010/main" val="350993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31</a:t>
            </a:fld>
            <a:endParaRPr lang="zh-CN" altLang="en-US"/>
          </a:p>
        </p:txBody>
      </p:sp>
    </p:spTree>
    <p:extLst>
      <p:ext uri="{BB962C8B-B14F-4D97-AF65-F5344CB8AC3E}">
        <p14:creationId xmlns:p14="http://schemas.microsoft.com/office/powerpoint/2010/main" val="1623581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32</a:t>
            </a:fld>
            <a:endParaRPr lang="zh-CN" altLang="en-US"/>
          </a:p>
        </p:txBody>
      </p:sp>
    </p:spTree>
    <p:extLst>
      <p:ext uri="{BB962C8B-B14F-4D97-AF65-F5344CB8AC3E}">
        <p14:creationId xmlns:p14="http://schemas.microsoft.com/office/powerpoint/2010/main" val="410311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what is mean</a:t>
            </a:r>
            <a:r>
              <a:rPr lang="en-US" baseline="0" dirty="0"/>
              <a:t> value theorem</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40</a:t>
            </a:fld>
            <a:endParaRPr lang="en-US"/>
          </a:p>
        </p:txBody>
      </p:sp>
    </p:spTree>
    <p:extLst>
      <p:ext uri="{BB962C8B-B14F-4D97-AF65-F5344CB8AC3E}">
        <p14:creationId xmlns:p14="http://schemas.microsoft.com/office/powerpoint/2010/main" val="300713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3</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44</a:t>
            </a:fld>
            <a:endParaRPr lang="en-US"/>
          </a:p>
        </p:txBody>
      </p:sp>
    </p:spTree>
    <p:extLst>
      <p:ext uri="{BB962C8B-B14F-4D97-AF65-F5344CB8AC3E}">
        <p14:creationId xmlns:p14="http://schemas.microsoft.com/office/powerpoint/2010/main" val="227081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Slater’s condition, what is</a:t>
            </a:r>
            <a:r>
              <a:rPr lang="en-US" baseline="0" dirty="0"/>
              <a:t> h and what is 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46</a:t>
            </a:fld>
            <a:endParaRPr lang="en-US"/>
          </a:p>
        </p:txBody>
      </p:sp>
    </p:spTree>
    <p:extLst>
      <p:ext uri="{BB962C8B-B14F-4D97-AF65-F5344CB8AC3E}">
        <p14:creationId xmlns:p14="http://schemas.microsoft.com/office/powerpoint/2010/main" val="3154360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board</a:t>
            </a:r>
            <a:r>
              <a:rPr lang="en-US" baseline="0" dirty="0"/>
              <a:t> to explain</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47</a:t>
            </a:fld>
            <a:endParaRPr lang="en-US"/>
          </a:p>
        </p:txBody>
      </p:sp>
    </p:spTree>
    <p:extLst>
      <p:ext uri="{BB962C8B-B14F-4D97-AF65-F5344CB8AC3E}">
        <p14:creationId xmlns:p14="http://schemas.microsoft.com/office/powerpoint/2010/main" val="108560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83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85</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In</a:t>
            </a:r>
            <a:r>
              <a:rPr lang="en-US" altLang="zh-CN" baseline="0" dirty="0"/>
              <a:t> </a:t>
            </a:r>
            <a:r>
              <a:rPr lang="en-US" altLang="zh-CN" dirty="0"/>
              <a:t>two consecutive time slots, the MD transmits signals to UAV</a:t>
            </a:r>
            <a:r>
              <a:rPr lang="en-US" altLang="zh-CN" baseline="0" dirty="0"/>
              <a:t> </a:t>
            </a:r>
            <a:r>
              <a:rPr lang="en-US" altLang="zh-CN" dirty="0"/>
              <a:t>in the first time slot, and the UAV amplifies and forwards</a:t>
            </a:r>
            <a:r>
              <a:rPr lang="en-US" altLang="zh-CN" baseline="0" dirty="0"/>
              <a:t> </a:t>
            </a:r>
            <a:r>
              <a:rPr lang="en-US" altLang="zh-CN" dirty="0"/>
              <a:t>the received signals from the MD to BS in the second time</a:t>
            </a:r>
            <a:r>
              <a:rPr lang="en-US" altLang="zh-CN" baseline="0" dirty="0"/>
              <a:t> </a:t>
            </a:r>
            <a:r>
              <a:rPr lang="en-US" altLang="zh-CN" dirty="0"/>
              <a:t>slot.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87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err="1"/>
              <a:t>P_M^t</a:t>
            </a:r>
            <a:r>
              <a:rPr lang="en-US" altLang="zh-CN" dirty="0"/>
              <a:t>: transmit power of MD in time slot t</a:t>
            </a:r>
          </a:p>
          <a:p>
            <a:r>
              <a:rPr lang="en-US" altLang="zh-CN" dirty="0"/>
              <a:t>P_U^t+1: transmit power of UAV relay in time slot t+1</a:t>
            </a:r>
          </a:p>
          <a:p>
            <a:r>
              <a:rPr lang="en-US" altLang="zh-CN" dirty="0" err="1"/>
              <a:t>d_M^t</a:t>
            </a:r>
            <a:r>
              <a:rPr lang="en-US" altLang="zh-CN" dirty="0"/>
              <a:t>: distance between UAV and MD in time slot t</a:t>
            </a:r>
          </a:p>
          <a:p>
            <a:r>
              <a:rPr lang="en-US" altLang="zh-CN" dirty="0"/>
              <a:t>d_B^t+1: distance</a:t>
            </a:r>
            <a:r>
              <a:rPr lang="en-US" altLang="zh-CN" baseline="0" dirty="0"/>
              <a:t> between UAV and BS in time slot t+1</a:t>
            </a:r>
          </a:p>
          <a:p>
            <a:r>
              <a:rPr lang="en-US" altLang="zh-CN" baseline="0" dirty="0"/>
              <a:t>d_t,t+1: UAV moving distance in time slot 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88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95</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96</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100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4</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101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102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104</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108</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speed optimization problems over</a:t>
            </a:r>
            <a:r>
              <a:rPr lang="en-US" altLang="zh-CN" baseline="0" dirty="0"/>
              <a:t> different time slots are solved successively. The problem is convex when the speeds of the UAV over the previous time slots are given.</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110</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UAV can stay longer at the position with a higher </a:t>
            </a:r>
            <a:r>
              <a:rPr lang="en-US" altLang="zh-CN" dirty="0" err="1"/>
              <a:t>QoS</a:t>
            </a:r>
            <a:r>
              <a:rPr lang="en-US" altLang="zh-CN" dirty="0"/>
              <a:t> when the task completion time</a:t>
            </a:r>
            <a:r>
              <a:rPr lang="en-US" altLang="zh-CN" baseline="0" dirty="0"/>
              <a:t> </a:t>
            </a:r>
            <a:r>
              <a:rPr lang="en-US" altLang="zh-CN" dirty="0"/>
              <a:t>requirement is looser. Thus, the uplink sum-rate</a:t>
            </a:r>
            <a:r>
              <a:rPr lang="en-US" altLang="zh-CN" baseline="0" dirty="0"/>
              <a:t> increases with task completion time.</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111</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112</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r>
              <a:rPr lang="en-GB" sz="1200" b="0" i="0" kern="1200" dirty="0">
                <a:solidFill>
                  <a:schemeClr val="tx1"/>
                </a:solidFill>
                <a:effectLst/>
                <a:latin typeface="+mn-lt"/>
                <a:ea typeface="+mn-ea"/>
                <a:cs typeface="+mn-cs"/>
              </a:rPr>
              <a:t>Satellite connectivity is needed particularly in areas where it would not be economically feasible to build terrestrial networks, such as sparsely populated or distant areas, such as the sea, air traffic or frontier areas</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114</a:t>
            </a:fld>
            <a:endParaRPr lang="zh-CN" altLang="en-US"/>
          </a:p>
        </p:txBody>
      </p:sp>
    </p:spTree>
    <p:extLst>
      <p:ext uri="{BB962C8B-B14F-4D97-AF65-F5344CB8AC3E}">
        <p14:creationId xmlns:p14="http://schemas.microsoft.com/office/powerpoint/2010/main" val="229988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r>
              <a:rPr lang="en-GB" altLang="zh-CN" dirty="0"/>
              <a:t>HAP is a very flexible infrastructure that combines the advantages of both UAV and satellites</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115</a:t>
            </a:fld>
            <a:endParaRPr lang="zh-CN" altLang="en-US"/>
          </a:p>
        </p:txBody>
      </p:sp>
    </p:spTree>
    <p:extLst>
      <p:ext uri="{BB962C8B-B14F-4D97-AF65-F5344CB8AC3E}">
        <p14:creationId xmlns:p14="http://schemas.microsoft.com/office/powerpoint/2010/main" val="376552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r>
              <a:rPr lang="en-GB" sz="1200" b="0" i="0" kern="1200" dirty="0">
                <a:solidFill>
                  <a:schemeClr val="tx1"/>
                </a:solidFill>
                <a:effectLst/>
                <a:latin typeface="+mn-lt"/>
                <a:ea typeface="+mn-ea"/>
                <a:cs typeface="+mn-cs"/>
              </a:rPr>
              <a:t>Satellite connectivity is needed particularly in areas where it would not be economically feasible to build terrestrial networks, such as sparsely populated or distant areas, such as the sea, air traffic or frontier areas</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116</a:t>
            </a:fld>
            <a:endParaRPr lang="zh-CN" altLang="en-US"/>
          </a:p>
        </p:txBody>
      </p:sp>
    </p:spTree>
    <p:extLst>
      <p:ext uri="{BB962C8B-B14F-4D97-AF65-F5344CB8AC3E}">
        <p14:creationId xmlns:p14="http://schemas.microsoft.com/office/powerpoint/2010/main" val="382850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5</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4280099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117</a:t>
            </a:fld>
            <a:endParaRPr lang="zh-CN" altLang="en-US"/>
          </a:p>
        </p:txBody>
      </p:sp>
    </p:spTree>
    <p:extLst>
      <p:ext uri="{BB962C8B-B14F-4D97-AF65-F5344CB8AC3E}">
        <p14:creationId xmlns:p14="http://schemas.microsoft.com/office/powerpoint/2010/main" val="3650522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118</a:t>
            </a:fld>
            <a:endParaRPr lang="zh-CN" altLang="en-US"/>
          </a:p>
        </p:txBody>
      </p:sp>
    </p:spTree>
    <p:extLst>
      <p:ext uri="{BB962C8B-B14F-4D97-AF65-F5344CB8AC3E}">
        <p14:creationId xmlns:p14="http://schemas.microsoft.com/office/powerpoint/2010/main" val="2689998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119</a:t>
            </a:fld>
            <a:endParaRPr lang="zh-CN" altLang="en-US"/>
          </a:p>
        </p:txBody>
      </p:sp>
    </p:spTree>
    <p:extLst>
      <p:ext uri="{BB962C8B-B14F-4D97-AF65-F5344CB8AC3E}">
        <p14:creationId xmlns:p14="http://schemas.microsoft.com/office/powerpoint/2010/main" val="562276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120</a:t>
            </a:fld>
            <a:endParaRPr lang="zh-CN" altLang="en-US"/>
          </a:p>
        </p:txBody>
      </p:sp>
    </p:spTree>
    <p:extLst>
      <p:ext uri="{BB962C8B-B14F-4D97-AF65-F5344CB8AC3E}">
        <p14:creationId xmlns:p14="http://schemas.microsoft.com/office/powerpoint/2010/main" val="1868578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121</a:t>
            </a:fld>
            <a:endParaRPr lang="zh-CN" altLang="en-US"/>
          </a:p>
        </p:txBody>
      </p:sp>
    </p:spTree>
    <p:extLst>
      <p:ext uri="{BB962C8B-B14F-4D97-AF65-F5344CB8AC3E}">
        <p14:creationId xmlns:p14="http://schemas.microsoft.com/office/powerpoint/2010/main" val="4109881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122</a:t>
            </a:fld>
            <a:endParaRPr lang="zh-CN" altLang="en-US"/>
          </a:p>
        </p:txBody>
      </p:sp>
    </p:spTree>
    <p:extLst>
      <p:ext uri="{BB962C8B-B14F-4D97-AF65-F5344CB8AC3E}">
        <p14:creationId xmlns:p14="http://schemas.microsoft.com/office/powerpoint/2010/main" val="1581095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123</a:t>
            </a:fld>
            <a:endParaRPr lang="zh-CN" altLang="en-US"/>
          </a:p>
        </p:txBody>
      </p:sp>
    </p:spTree>
    <p:extLst>
      <p:ext uri="{BB962C8B-B14F-4D97-AF65-F5344CB8AC3E}">
        <p14:creationId xmlns:p14="http://schemas.microsoft.com/office/powerpoint/2010/main" val="613600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124</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125</a:t>
            </a:fld>
            <a:endParaRPr lang="zh-CN" altLang="en-US"/>
          </a:p>
        </p:txBody>
      </p:sp>
    </p:spTree>
    <p:extLst>
      <p:ext uri="{BB962C8B-B14F-4D97-AF65-F5344CB8AC3E}">
        <p14:creationId xmlns:p14="http://schemas.microsoft.com/office/powerpoint/2010/main" val="3524079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126</a:t>
            </a:fld>
            <a:endParaRPr lang="zh-CN" altLang="en-US"/>
          </a:p>
        </p:txBody>
      </p:sp>
    </p:spTree>
    <p:extLst>
      <p:ext uri="{BB962C8B-B14F-4D97-AF65-F5344CB8AC3E}">
        <p14:creationId xmlns:p14="http://schemas.microsoft.com/office/powerpoint/2010/main" val="150651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6</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722440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127</a:t>
            </a:fld>
            <a:endParaRPr lang="zh-CN" altLang="en-US"/>
          </a:p>
        </p:txBody>
      </p:sp>
    </p:spTree>
    <p:extLst>
      <p:ext uri="{BB962C8B-B14F-4D97-AF65-F5344CB8AC3E}">
        <p14:creationId xmlns:p14="http://schemas.microsoft.com/office/powerpoint/2010/main" val="1579933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r>
              <a:rPr lang="en-GB" altLang="zh-CN" dirty="0"/>
              <a:t>Transmission delay and propagation delay</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128</a:t>
            </a:fld>
            <a:endParaRPr lang="zh-CN" altLang="en-US"/>
          </a:p>
        </p:txBody>
      </p:sp>
    </p:spTree>
    <p:extLst>
      <p:ext uri="{BB962C8B-B14F-4D97-AF65-F5344CB8AC3E}">
        <p14:creationId xmlns:p14="http://schemas.microsoft.com/office/powerpoint/2010/main" val="676834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130</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131</a:t>
            </a:fld>
            <a:endParaRPr lang="zh-CN" altLang="en-US"/>
          </a:p>
        </p:txBody>
      </p:sp>
    </p:spTree>
    <p:extLst>
      <p:ext uri="{BB962C8B-B14F-4D97-AF65-F5344CB8AC3E}">
        <p14:creationId xmlns:p14="http://schemas.microsoft.com/office/powerpoint/2010/main" val="1985467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132</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135</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344884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138</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139</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140</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speed optimization problems over</a:t>
            </a:r>
            <a:r>
              <a:rPr lang="en-US" altLang="zh-CN" baseline="0" dirty="0"/>
              <a:t> different time slots are solved successively. The problem is convex when the speeds of the UAV over the previous time slots are given.</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142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除了线上模式，在物理世界，主要通过物联网的方式</a:t>
            </a:r>
            <a:endParaRPr lang="en-US" altLang="zh-CN" dirty="0"/>
          </a:p>
          <a:p>
            <a:endParaRPr lang="en-US" altLang="zh-CN" dirty="0"/>
          </a:p>
          <a:p>
            <a:r>
              <a:rPr lang="zh-CN" altLang="en-US" dirty="0"/>
              <a:t>物联网：通过传感器的感知，将物理世界信息上网，形成物联网</a:t>
            </a:r>
            <a:endParaRPr lang="en-US" altLang="zh-CN" dirty="0"/>
          </a:p>
          <a:p>
            <a:endParaRPr lang="en-US" altLang="zh-CN" dirty="0"/>
          </a:p>
          <a:p>
            <a:r>
              <a:rPr lang="zh-CN" altLang="en-US" dirty="0"/>
              <a:t>跨学科的研究！！！</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UAV can stay longer at the position with a higher </a:t>
            </a:r>
            <a:r>
              <a:rPr lang="en-US" altLang="zh-CN" dirty="0" err="1"/>
              <a:t>QoS</a:t>
            </a:r>
            <a:r>
              <a:rPr lang="en-US" altLang="zh-CN" dirty="0"/>
              <a:t> when the task completion time</a:t>
            </a:r>
            <a:r>
              <a:rPr lang="en-US" altLang="zh-CN" baseline="0" dirty="0"/>
              <a:t> </a:t>
            </a:r>
            <a:r>
              <a:rPr lang="en-US" altLang="zh-CN" dirty="0"/>
              <a:t>requirement is looser. Thus, the uplink sum-rate</a:t>
            </a:r>
            <a:r>
              <a:rPr lang="en-US" altLang="zh-CN" baseline="0" dirty="0"/>
              <a:t> increases with task completion time.</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143</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144</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145</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147</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148</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r>
              <a:rPr lang="zh-CN" altLang="en-US" dirty="0">
                <a:latin typeface="Arial" panose="020B0604020202020204" pitchFamily="34" charset="0"/>
                <a:cs typeface="Arial" panose="020B0604020202020204" pitchFamily="34" charset="0"/>
              </a:rPr>
              <a:t>为什么可以</a:t>
            </a:r>
            <a:r>
              <a:rPr lang="en-GB" altLang="zh-CN" dirty="0">
                <a:latin typeface="Arial" panose="020B0604020202020204" pitchFamily="34" charset="0"/>
                <a:cs typeface="Arial" panose="020B0604020202020204" pitchFamily="34" charset="0"/>
              </a:rPr>
              <a:t>cover all the time with Satellite motion</a:t>
            </a:r>
            <a:r>
              <a:rPr lang="zh-CN" altLang="en-US"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149</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UAV can stay longer at the position with a higher </a:t>
            </a:r>
            <a:r>
              <a:rPr lang="en-US" altLang="zh-CN" dirty="0" err="1"/>
              <a:t>QoS</a:t>
            </a:r>
            <a:r>
              <a:rPr lang="en-US" altLang="zh-CN" dirty="0"/>
              <a:t> when the task completion time</a:t>
            </a:r>
            <a:r>
              <a:rPr lang="en-US" altLang="zh-CN" baseline="0" dirty="0"/>
              <a:t> </a:t>
            </a:r>
            <a:r>
              <a:rPr lang="en-US" altLang="zh-CN" dirty="0"/>
              <a:t>requirement is looser. Thus, the uplink sum-rate</a:t>
            </a:r>
            <a:r>
              <a:rPr lang="en-US" altLang="zh-CN" baseline="0" dirty="0"/>
              <a:t> increases with task completion time.</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150</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151</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红圈为</a:t>
            </a:r>
            <a:r>
              <a:rPr lang="en-GB" altLang="zh-CN" dirty="0"/>
              <a:t>controller node</a:t>
            </a:r>
            <a:endParaRPr lang="en-GB" dirty="0"/>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154</a:t>
            </a:fld>
            <a:endParaRPr lang="zh-CN" altLang="en-US"/>
          </a:p>
        </p:txBody>
      </p:sp>
    </p:spTree>
    <p:extLst>
      <p:ext uri="{BB962C8B-B14F-4D97-AF65-F5344CB8AC3E}">
        <p14:creationId xmlns:p14="http://schemas.microsoft.com/office/powerpoint/2010/main" val="3148154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en-US" altLang="zh-CN" sz="1000"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170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除了线上模式，在物理世界，主要通过物联网的方式</a:t>
            </a:r>
            <a:endParaRPr lang="en-US" altLang="zh-CN" dirty="0"/>
          </a:p>
          <a:p>
            <a:endParaRPr lang="en-US" altLang="zh-CN" dirty="0"/>
          </a:p>
          <a:p>
            <a:r>
              <a:rPr lang="zh-CN" altLang="en-US" dirty="0"/>
              <a:t>物联网：通过传感器的感知，将物理世界信息上网，形成物联网</a:t>
            </a:r>
            <a:endParaRPr lang="en-US" altLang="zh-CN" dirty="0"/>
          </a:p>
          <a:p>
            <a:endParaRPr lang="en-US" altLang="zh-CN" dirty="0"/>
          </a:p>
          <a:p>
            <a:r>
              <a:rPr lang="zh-CN" altLang="en-US" dirty="0"/>
              <a:t>跨学科的研究！！！</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a:t>
            </a:fld>
            <a:endParaRPr lang="en-US"/>
          </a:p>
        </p:txBody>
      </p:sp>
    </p:spTree>
    <p:extLst>
      <p:ext uri="{BB962C8B-B14F-4D97-AF65-F5344CB8AC3E}">
        <p14:creationId xmlns:p14="http://schemas.microsoft.com/office/powerpoint/2010/main" val="273394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9</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33709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10</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C8C0D5AD-C2E3-4E91-98F6-7FE5CD345B34}" type="datetime1">
              <a:rPr lang="zh-CN" altLang="en-US" smtClean="0"/>
              <a:t>2020/5/28</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r>
              <a:rPr lang="en-US" altLang="zh-CN" dirty="0"/>
              <a:t>/165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7BD7FE21-204E-4648-B72E-E25D09BA2DE0}" type="datetime1">
              <a:rPr lang="zh-CN" altLang="en-US" smtClean="0"/>
              <a:t>2020/5/28</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r>
              <a:rPr lang="en-US" altLang="zh-CN"/>
              <a:t>/195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42CAB71E-0F54-4E94-9CC3-D77DDDFDC752}" type="datetime1">
              <a:rPr lang="zh-CN" altLang="en-US" smtClean="0"/>
              <a:t>2020/5/28</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r>
              <a:rPr lang="en-US" altLang="zh-CN"/>
              <a:t>/195</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9265889B-BD84-4DE2-88E7-FDFED58953B4}" type="datetime1">
              <a:rPr lang="zh-CN" altLang="en-US" smtClean="0"/>
              <a:t>2020/5/28</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3F694837-09B7-4D58-94F5-80341C51F6E7}" type="datetime1">
              <a:rPr lang="zh-CN" altLang="en-US" smtClean="0"/>
              <a:t>2020/5/28</a:t>
            </a:fld>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4" name="灯片编号占位符 5"/>
          <p:cNvSpPr>
            <a:spLocks noGrp="1"/>
          </p:cNvSpPr>
          <p:nvPr>
            <p:ph type="sldNum" sz="quarter" idx="12"/>
          </p:nvPr>
        </p:nvSpPr>
        <p:spPr>
          <a:xfrm>
            <a:off x="8262041" y="908974"/>
            <a:ext cx="990011" cy="270003"/>
          </a:xfrm>
          <a:prstGeom prst="rect">
            <a:avLst/>
          </a:prstGeom>
        </p:spPr>
        <p:txBody>
          <a:bodyPr/>
          <a:lstStyle>
            <a:lvl1pP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2F0F0038-1B2E-49C5-BB49-00ACC7BBEC72}" type="datetime1">
              <a:rPr lang="zh-CN" altLang="en-US" smtClean="0"/>
              <a:t>2020/5/28</a:t>
            </a:fld>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5"/>
          <p:cNvSpPr>
            <a:spLocks noGrp="1"/>
          </p:cNvSpPr>
          <p:nvPr>
            <p:ph type="sldNum" sz="quarter" idx="12"/>
          </p:nvPr>
        </p:nvSpPr>
        <p:spPr>
          <a:xfrm>
            <a:off x="8262041" y="908974"/>
            <a:ext cx="810009" cy="270003"/>
          </a:xfrm>
          <a:prstGeom prst="rect">
            <a:avLst/>
          </a:prstGeom>
        </p:spPr>
        <p:txBody>
          <a:bodyPr/>
          <a:lstStyle>
            <a:lvl1pPr algn="ct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14290"/>
            <a:ext cx="8229600" cy="725470"/>
          </a:xfrm>
        </p:spPr>
        <p:txBody>
          <a:bodyPr/>
          <a:lstStyle/>
          <a:p>
            <a:r>
              <a:rPr lang="zh-CN" altLang="en-US" dirty="0"/>
              <a:t>单击此处编辑母版标题样式</a:t>
            </a:r>
          </a:p>
        </p:txBody>
      </p:sp>
      <p:sp>
        <p:nvSpPr>
          <p:cNvPr id="3" name="内容占位符 2"/>
          <p:cNvSpPr>
            <a:spLocks noGrp="1"/>
          </p:cNvSpPr>
          <p:nvPr>
            <p:ph idx="1"/>
          </p:nvPr>
        </p:nvSpPr>
        <p:spPr>
          <a:xfrm>
            <a:off x="457200" y="1142984"/>
            <a:ext cx="8229600" cy="5214974"/>
          </a:xfrm>
        </p:spPr>
        <p:txBody>
          <a:bodyPr/>
          <a:lstStyle>
            <a:lvl1pPr>
              <a:defRPr sz="2400"/>
            </a:lvl1pPr>
            <a:lvl2pPr>
              <a:defRPr sz="2000"/>
            </a:lvl2pPr>
            <a:lvl3pPr>
              <a:defRPr sz="2000"/>
            </a:lvl3pPr>
            <a:lvl4pPr>
              <a:defRPr sz="2000"/>
            </a:lvl4pPr>
            <a:lvl5pPr>
              <a:defRPr sz="20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EE417933-828A-4EB6-A3E4-0C664FBCAFD9}" type="datetime1">
              <a:rPr lang="zh-CN" altLang="en-US" smtClean="0"/>
              <a:t>2020/5/28</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r>
              <a:rPr lang="en-US" altLang="zh-CN"/>
              <a:t>/150</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892C9188-40F7-47C9-9022-4285A3AAD43C}" type="datetime1">
              <a:rPr lang="zh-CN" altLang="en-US" smtClean="0"/>
              <a:t>2020/5/28</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r>
              <a:rPr lang="en-US" altLang="zh-CN"/>
              <a:t>/150</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B45928E0-E651-428F-83EC-8EDF226A96B9}" type="datetime1">
              <a:rPr lang="zh-CN" altLang="en-US" smtClean="0"/>
              <a:t>2020/5/28</a:t>
            </a:fld>
            <a:endParaRPr lang="zh-CN" altLang="en-US"/>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7D86083-53EC-4DF4-B0ED-FEB5657A265E}" type="slidenum">
              <a:rPr lang="zh-CN" altLang="en-US" smtClean="0"/>
              <a:t>‹#›</a:t>
            </a:fld>
            <a:r>
              <a:rPr lang="en-US" altLang="zh-CN"/>
              <a:t>/150</a:t>
            </a:r>
            <a:endParaRPr lang="zh-CN" altLang="en-US" dirty="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361C51BA-02DE-496D-BE5B-BF8EBF1557C4}" type="datetime1">
              <a:rPr lang="zh-CN" altLang="en-US" smtClean="0"/>
              <a:t>2020/5/28</a:t>
            </a:fld>
            <a:endParaRPr lang="zh-CN" altLang="en-US"/>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7D86083-53EC-4DF4-B0ED-FEB5657A265E}" type="slidenum">
              <a:rPr lang="zh-CN" altLang="en-US" smtClean="0"/>
              <a:t>‹#›</a:t>
            </a:fld>
            <a:r>
              <a:rPr lang="en-US" altLang="zh-CN"/>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solidFill>
                  <a:srgbClr val="0070C0"/>
                </a:solidFill>
              </a:defRPr>
            </a:lvl1pPr>
          </a:lstStyle>
          <a:p>
            <a:fld id="{97D86083-53EC-4DF4-B0ED-FEB5657A265E}" type="slidenum">
              <a:rPr lang="zh-CN" altLang="en-US" smtClean="0"/>
              <a:t>‹#›</a:t>
            </a:fld>
            <a:r>
              <a:rPr lang="en-US" altLang="zh-CN" dirty="0"/>
              <a:t>/150</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60324"/>
            <a:ext cx="8229600" cy="65403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928670"/>
            <a:ext cx="8229600" cy="542928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4214810" y="6572272"/>
            <a:ext cx="857256" cy="285752"/>
          </a:xfrm>
          <a:prstGeom prst="rect">
            <a:avLst/>
          </a:prstGeom>
        </p:spPr>
        <p:txBody>
          <a:bodyPr vert="horz" lIns="91440" tIns="45720" rIns="91440" bIns="45720" rtlCol="0" anchor="ctr"/>
          <a:lstStyle>
            <a:lvl1pPr algn="ctr">
              <a:defRPr sz="1200" b="1">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07DAB105-EDB0-4DC0-BF56-A6108DEF730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1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0.png"/><Relationship Id="rId7"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2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87.png"/><Relationship Id="rId4" Type="http://schemas.openxmlformats.org/officeDocument/2006/relationships/image" Target="../media/image186.png"/></Relationships>
</file>

<file path=ppt/slides/_rels/slide1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3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9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20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emf"/><Relationship Id="rId4" Type="http://schemas.openxmlformats.org/officeDocument/2006/relationships/image" Target="../media/image36.png"/></Relationships>
</file>

<file path=ppt/slides/_rels/slide15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notesSlide" Target="../notesSlides/notesSlide2.xml"/><Relationship Id="rId12"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xml"/><Relationship Id="rId11" Type="http://schemas.openxmlformats.org/officeDocument/2006/relationships/image" Target="../media/image7.jpeg"/><Relationship Id="rId5" Type="http://schemas.openxmlformats.org/officeDocument/2006/relationships/tags" Target="../tags/tag5.xml"/><Relationship Id="rId10" Type="http://schemas.openxmlformats.org/officeDocument/2006/relationships/image" Target="../media/image6.jpeg"/><Relationship Id="rId4" Type="http://schemas.openxmlformats.org/officeDocument/2006/relationships/tags" Target="../tags/tag4.xml"/><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3.xml"/><Relationship Id="rId4" Type="http://schemas.openxmlformats.org/officeDocument/2006/relationships/image" Target="../media/image106.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emf"/></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23.emf"/></Relationships>
</file>

<file path=ppt/slides/_rels/slide79.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1.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150.jpeg"/></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1124960"/>
            <a:ext cx="9144000" cy="2160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800" b="1" dirty="0">
                <a:solidFill>
                  <a:srgbClr val="0070C0"/>
                </a:solidFill>
                <a:latin typeface="Arial" panose="020B0604020202020204" pitchFamily="34" charset="0"/>
                <a:ea typeface="等线" panose="02010600030101010101" pitchFamily="2" charset="-122"/>
                <a:cs typeface="Arial" panose="020B0604020202020204" pitchFamily="34" charset="0"/>
              </a:rPr>
              <a:t>Aerial Access Networks for 6G: From UAV, HAP, to Satellite Communication Networks</a:t>
            </a:r>
            <a:endParaRPr lang="en-GB" sz="3800" b="1" dirty="0">
              <a:solidFill>
                <a:srgbClr val="0070C0"/>
              </a:solidFill>
              <a:latin typeface="Arial" panose="020B0604020202020204" pitchFamily="34" charset="0"/>
              <a:ea typeface="等线" panose="02010600030101010101" pitchFamily="2" charset="-122"/>
              <a:cs typeface="Arial" panose="020B0604020202020204" pitchFamily="34" charset="0"/>
            </a:endParaRPr>
          </a:p>
          <a:p>
            <a:pPr lvl="0" algn="ctr">
              <a:defRPr/>
            </a:pPr>
            <a:endParaRPr lang="en-US" altLang="zh-CN" sz="3800" b="1" dirty="0">
              <a:solidFill>
                <a:srgbClr val="0070C0"/>
              </a:solidFill>
              <a:latin typeface="Arial" panose="020B0604020202020204" pitchFamily="34" charset="0"/>
              <a:ea typeface="等线" panose="02010600030101010101" pitchFamily="2" charset="-122"/>
              <a:cs typeface="Arial" panose="020B0604020202020204" pitchFamily="34" charset="0"/>
            </a:endParaRPr>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灯片编号占位符 18"/>
          <p:cNvSpPr>
            <a:spLocks noGrp="1"/>
          </p:cNvSpPr>
          <p:nvPr>
            <p:ph type="sldNum" sz="quarter" idx="12"/>
          </p:nvPr>
        </p:nvSpPr>
        <p:spPr/>
        <p:txBody>
          <a:bodyPr/>
          <a:lstStyle/>
          <a:p>
            <a:pPr algn="l">
              <a:defRPr/>
            </a:pPr>
            <a:fld id="{97D86083-53EC-4DF4-B0ED-FEB5657A265E}" type="slidenum">
              <a:rPr lang="zh-CN" altLang="en-US" sz="1400" b="0">
                <a:solidFill>
                  <a:prstClr val="white"/>
                </a:solidFill>
              </a:rPr>
              <a:pPr algn="l">
                <a:defRPr/>
              </a:pPr>
              <a:t>0</a:t>
            </a:fld>
            <a:r>
              <a:rPr lang="en-US" altLang="zh-CN" sz="1400" b="0">
                <a:solidFill>
                  <a:prstClr val="white"/>
                </a:solidFill>
              </a:rPr>
              <a:t>/195</a:t>
            </a:r>
            <a:endParaRPr lang="zh-CN" altLang="en-US" sz="1400" b="0" dirty="0">
              <a:solidFill>
                <a:prstClr val="white"/>
              </a:solidFill>
            </a:endParaRPr>
          </a:p>
        </p:txBody>
      </p:sp>
      <p:sp>
        <p:nvSpPr>
          <p:cNvPr id="11" name="Rectangle 4"/>
          <p:cNvSpPr txBox="1">
            <a:spLocks noChangeArrowheads="1"/>
          </p:cNvSpPr>
          <p:nvPr/>
        </p:nvSpPr>
        <p:spPr>
          <a:xfrm>
            <a:off x="251952" y="2805130"/>
            <a:ext cx="8640096" cy="3481390"/>
          </a:xfrm>
          <a:prstGeom prst="rect">
            <a:avLst/>
          </a:prstGeom>
        </p:spPr>
        <p:txBody>
          <a:bodyPr/>
          <a:lstStyle/>
          <a:p>
            <a:pPr marL="254000" indent="-254000" algn="ctr">
              <a:lnSpc>
                <a:spcPct val="105000"/>
              </a:lnSpc>
              <a:spcBef>
                <a:spcPct val="20000"/>
              </a:spcBef>
              <a:buSzPct val="100000"/>
              <a:defRPr/>
            </a:pPr>
            <a:r>
              <a:rPr lang="en-US" altLang="zh-CN" sz="2800" b="1" kern="0" dirty="0" err="1">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Lingyang</a:t>
            </a:r>
            <a:r>
              <a:rPr lang="en-US" altLang="zh-CN" sz="28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 Song</a:t>
            </a:r>
            <a:r>
              <a:rPr lang="en-US" altLang="zh-CN" sz="2800" b="1"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 Zhu Han</a:t>
            </a:r>
            <a:r>
              <a:rPr lang="en-US" altLang="zh-CN" sz="2800" b="1"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b="1" kern="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kern="0" dirty="0">
                <a:latin typeface="Arial Unicode MS" panose="020B0604020202020204" pitchFamily="34" charset="-122"/>
                <a:ea typeface="Arial Unicode MS" panose="020B0604020202020204" pitchFamily="34" charset="-122"/>
                <a:cs typeface="Arial Unicode MS" panose="020B0604020202020204" pitchFamily="34" charset="-122"/>
              </a:rPr>
              <a:t>and </a:t>
            </a:r>
            <a:r>
              <a:rPr lang="en-US" altLang="zh-CN" sz="28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Boya Di</a:t>
            </a:r>
            <a:r>
              <a:rPr lang="en-US" altLang="zh-CN" sz="2800"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sz="2800" kern="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a:lnSpc>
                <a:spcPct val="105000"/>
              </a:lnSpc>
              <a:spcBef>
                <a:spcPct val="20000"/>
              </a:spcBef>
              <a:buSzPct val="100000"/>
              <a:defRPr/>
            </a:pPr>
            <a:r>
              <a:rPr lang="en-US" altLang="zh-CN" sz="2000" b="1"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School of Electronics Engineering and Computer Science,</a:t>
            </a:r>
          </a:p>
          <a:p>
            <a:pPr marL="254000" indent="-254000" algn="ctr" eaLnBrk="0" fontAlgn="base" hangingPunct="0">
              <a:lnSpc>
                <a:spcPct val="105000"/>
              </a:lnSpc>
              <a:spcBef>
                <a:spcPct val="20000"/>
              </a:spcBef>
              <a:spcAft>
                <a:spcPct val="0"/>
              </a:spcAft>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Peking University, Beijing, China</a:t>
            </a:r>
          </a:p>
          <a:p>
            <a:pPr marL="254000" indent="-254000" algn="ctr">
              <a:lnSpc>
                <a:spcPct val="105000"/>
              </a:lnSpc>
              <a:spcBef>
                <a:spcPct val="20000"/>
              </a:spcBef>
              <a:buSzPct val="100000"/>
              <a:defRPr/>
            </a:pPr>
            <a:r>
              <a:rPr lang="en-US" altLang="zh-CN" sz="2000" b="1"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Department of Electrical and Computer Engineering</a:t>
            </a:r>
          </a:p>
          <a:p>
            <a:pPr marL="254000" indent="-254000" algn="ctr" fontAlgn="base">
              <a:lnSpc>
                <a:spcPct val="105000"/>
              </a:lnSpc>
              <a:spcBef>
                <a:spcPct val="20000"/>
              </a:spcBef>
              <a:spcAft>
                <a:spcPct val="0"/>
              </a:spcAft>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University of Houston, Houston, TX, USA</a:t>
            </a:r>
          </a:p>
          <a:p>
            <a:pPr marL="254000" indent="-254000" algn="ctr" fontAlgn="base">
              <a:lnSpc>
                <a:spcPct val="105000"/>
              </a:lnSpc>
              <a:spcBef>
                <a:spcPct val="20000"/>
              </a:spcBef>
              <a:spcAft>
                <a:spcPct val="0"/>
              </a:spcAft>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Department of Computing,</a:t>
            </a:r>
          </a:p>
          <a:p>
            <a:pPr marL="254000" indent="-254000" algn="ctr" fontAlgn="base">
              <a:lnSpc>
                <a:spcPct val="105000"/>
              </a:lnSpc>
              <a:spcBef>
                <a:spcPct val="20000"/>
              </a:spcBef>
              <a:spcAft>
                <a:spcPct val="0"/>
              </a:spcAft>
              <a:buSzPct val="100000"/>
              <a:defRPr/>
            </a:pPr>
            <a:r>
              <a:rPr lang="en-US" altLang="zh-CN" sz="20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Imperial College London, London, UK</a:t>
            </a:r>
          </a:p>
          <a:p>
            <a:pPr marL="254000" indent="-254000" algn="ctr" eaLnBrk="0" fontAlgn="base" hangingPunct="0">
              <a:lnSpc>
                <a:spcPct val="105000"/>
              </a:lnSpc>
              <a:spcBef>
                <a:spcPct val="20000"/>
              </a:spcBef>
              <a:spcAft>
                <a:spcPct val="0"/>
              </a:spcAft>
              <a:buSzPct val="100000"/>
              <a:defRPr/>
            </a:pPr>
            <a:r>
              <a:rPr lang="en-US" altLang="zh-CN"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Tutorial Presentation at ICC</a:t>
            </a:r>
            <a:r>
              <a:rPr lang="en-US" altLang="zh-CN" b="1" kern="0" dirty="0">
                <a:latin typeface="Arial Unicode MS" panose="020B0604020202020204" pitchFamily="34" charset="-122"/>
                <a:ea typeface="Arial Unicode MS" panose="020B0604020202020204" pitchFamily="34" charset="-122"/>
                <a:cs typeface="Arial Unicode MS" panose="020B0604020202020204" pitchFamily="34" charset="-122"/>
              </a:rPr>
              <a:t>’2020</a:t>
            </a:r>
            <a:endParaRPr lang="en-US" altLang="zh-CN"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eaLnBrk="0" hangingPunct="0">
              <a:lnSpc>
                <a:spcPct val="105000"/>
              </a:lnSpc>
              <a:spcBef>
                <a:spcPct val="20000"/>
              </a:spcBef>
              <a:buSzPct val="100000"/>
              <a:defRPr/>
            </a:pPr>
            <a:r>
              <a:rPr lang="en-US" altLang="zh-CN" sz="16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http://wireless.egr.uh.edu/research.htm</a:t>
            </a: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p:txBody>
      </p:sp>
      <p:sp>
        <p:nvSpPr>
          <p:cNvPr id="15" name="矩形 14"/>
          <p:cNvSpPr/>
          <p:nvPr/>
        </p:nvSpPr>
        <p:spPr>
          <a:xfrm>
            <a:off x="142844" y="6237314"/>
            <a:ext cx="8929750" cy="369332"/>
          </a:xfrm>
          <a:prstGeom prst="rect">
            <a:avLst/>
          </a:prstGeom>
        </p:spPr>
        <p:txBody>
          <a:bodyPr wrap="square">
            <a:spAutoFit/>
          </a:bodyPr>
          <a:lstStyle/>
          <a:p>
            <a:pPr algn="ctr">
              <a:defRPr/>
            </a:pP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ACK: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Hongliang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Zhang,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Ruoqi</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Deng, and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Shuhang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Zhang</a:t>
            </a:r>
          </a:p>
        </p:txBody>
      </p:sp>
      <p:pic>
        <p:nvPicPr>
          <p:cNvPr id="17"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462" y="0"/>
            <a:ext cx="1071538" cy="10001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t>9</a:t>
            </a:fld>
            <a:endParaRPr lang="zh-CN" altLang="en-US" dirty="0"/>
          </a:p>
        </p:txBody>
      </p:sp>
      <p:sp>
        <p:nvSpPr>
          <p:cNvPr id="14" name="矩形 3"/>
          <p:cNvSpPr/>
          <p:nvPr/>
        </p:nvSpPr>
        <p:spPr>
          <a:xfrm>
            <a:off x="161952" y="98965"/>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Aerial Access Network is Everywhere</a:t>
            </a:r>
          </a:p>
        </p:txBody>
      </p:sp>
      <p:pic>
        <p:nvPicPr>
          <p:cNvPr id="18" name="图片 5">
            <a:extLst>
              <a:ext uri="{FF2B5EF4-FFF2-40B4-BE49-F238E27FC236}">
                <a16:creationId xmlns:a16="http://schemas.microsoft.com/office/drawing/2014/main" id="{5A7C039F-9815-4A86-BA9E-D2EE9DC69C5A}"/>
              </a:ext>
            </a:extLst>
          </p:cNvPr>
          <p:cNvPicPr>
            <a:picLocks noChangeAspect="1"/>
          </p:cNvPicPr>
          <p:nvPr/>
        </p:nvPicPr>
        <p:blipFill>
          <a:blip r:embed="rId3"/>
          <a:stretch>
            <a:fillRect/>
          </a:stretch>
        </p:blipFill>
        <p:spPr>
          <a:xfrm>
            <a:off x="827584" y="1435110"/>
            <a:ext cx="7344816" cy="4658187"/>
          </a:xfrm>
          <a:prstGeom prst="rect">
            <a:avLst/>
          </a:prstGeom>
        </p:spPr>
      </p:pic>
      <p:sp>
        <p:nvSpPr>
          <p:cNvPr id="19" name="矩形 4">
            <a:extLst>
              <a:ext uri="{FF2B5EF4-FFF2-40B4-BE49-F238E27FC236}">
                <a16:creationId xmlns:a16="http://schemas.microsoft.com/office/drawing/2014/main" id="{217B9E9A-0F1D-4461-960F-A44519BE94C9}"/>
              </a:ext>
            </a:extLst>
          </p:cNvPr>
          <p:cNvSpPr/>
          <p:nvPr/>
        </p:nvSpPr>
        <p:spPr>
          <a:xfrm>
            <a:off x="611560" y="6157196"/>
            <a:ext cx="7920880" cy="430887"/>
          </a:xfrm>
          <a:prstGeom prst="rect">
            <a:avLst/>
          </a:prstGeom>
        </p:spPr>
        <p:txBody>
          <a:bodyPr wrap="square">
            <a:spAutoFit/>
          </a:bodyPr>
          <a:lstStyle/>
          <a:p>
            <a:r>
              <a:rPr lang="en-US" altLang="zh-CN" sz="1100" dirty="0">
                <a:latin typeface="Arial" panose="020B0604020202020204" pitchFamily="34" charset="0"/>
                <a:cs typeface="Arial" panose="020B0604020202020204" pitchFamily="34" charset="0"/>
              </a:rPr>
              <a:t>Source:</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Z. Zhang, Y. Xiao, Z. Ma, M. Xiao, Z. Ding, X. Lei, G. K. </a:t>
            </a:r>
            <a:r>
              <a:rPr lang="en-US" altLang="zh-CN" sz="1100" dirty="0" err="1">
                <a:latin typeface="Arial" panose="020B0604020202020204" pitchFamily="34" charset="0"/>
                <a:cs typeface="Arial" panose="020B0604020202020204" pitchFamily="34" charset="0"/>
              </a:rPr>
              <a:t>Karagiannidis</a:t>
            </a:r>
            <a:r>
              <a:rPr lang="en-US" altLang="zh-CN" sz="1100" dirty="0">
                <a:latin typeface="Arial" panose="020B0604020202020204" pitchFamily="34" charset="0"/>
                <a:cs typeface="Arial" panose="020B0604020202020204" pitchFamily="34" charset="0"/>
              </a:rPr>
              <a:t>, and P. Fan, “6G wireless networks: Vision, requirements, architecture, and key technologies,” </a:t>
            </a:r>
            <a:r>
              <a:rPr lang="en-US" altLang="zh-CN" sz="1100" i="1" dirty="0">
                <a:latin typeface="Arial" panose="020B0604020202020204" pitchFamily="34" charset="0"/>
                <a:cs typeface="Arial" panose="020B0604020202020204" pitchFamily="34" charset="0"/>
              </a:rPr>
              <a:t>IEEE </a:t>
            </a:r>
            <a:r>
              <a:rPr lang="en-US" altLang="zh-CN" sz="1100" i="1" dirty="0" err="1">
                <a:latin typeface="Arial" panose="020B0604020202020204" pitchFamily="34" charset="0"/>
                <a:cs typeface="Arial" panose="020B0604020202020204" pitchFamily="34" charset="0"/>
              </a:rPr>
              <a:t>Veh</a:t>
            </a:r>
            <a:r>
              <a:rPr lang="en-US" altLang="zh-CN" sz="1100" i="1" dirty="0">
                <a:latin typeface="Arial" panose="020B0604020202020204" pitchFamily="34" charset="0"/>
                <a:cs typeface="Arial" panose="020B0604020202020204" pitchFamily="34" charset="0"/>
              </a:rPr>
              <a:t>. Technol. Mag.</a:t>
            </a:r>
            <a:r>
              <a:rPr lang="en-US" altLang="zh-CN" sz="1100" dirty="0">
                <a:latin typeface="Arial" panose="020B0604020202020204" pitchFamily="34" charset="0"/>
                <a:cs typeface="Arial" panose="020B0604020202020204" pitchFamily="34" charset="0"/>
              </a:rPr>
              <a:t>, vol. 14, no. 3, pp. 28–41, Sep. 2019.</a:t>
            </a:r>
          </a:p>
        </p:txBody>
      </p:sp>
      <p:sp>
        <p:nvSpPr>
          <p:cNvPr id="2" name="TextBox 1">
            <a:extLst>
              <a:ext uri="{FF2B5EF4-FFF2-40B4-BE49-F238E27FC236}">
                <a16:creationId xmlns:a16="http://schemas.microsoft.com/office/drawing/2014/main" id="{B4279A39-B6EB-44E4-81EF-82AF60FC88F4}"/>
              </a:ext>
            </a:extLst>
          </p:cNvPr>
          <p:cNvSpPr txBox="1"/>
          <p:nvPr/>
        </p:nvSpPr>
        <p:spPr>
          <a:xfrm>
            <a:off x="467544" y="857234"/>
            <a:ext cx="7344816"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Stretching from the future 6G vision…</a:t>
            </a:r>
          </a:p>
        </p:txBody>
      </p:sp>
    </p:spTree>
    <p:extLst>
      <p:ext uri="{BB962C8B-B14F-4D97-AF65-F5344CB8AC3E}">
        <p14:creationId xmlns:p14="http://schemas.microsoft.com/office/powerpoint/2010/main" val="11212504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8460094" cy="2308324"/>
          </a:xfrm>
          <a:prstGeom prst="rect">
            <a:avLst/>
          </a:prstGeom>
        </p:spPr>
        <p:txBody>
          <a:bodyPr wrap="square">
            <a:spAutoFit/>
          </a:bodyPr>
          <a:lstStyle/>
          <a:p>
            <a:pPr algn="just">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Communication requirements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URLL</a:t>
            </a:r>
            <a:r>
              <a:rPr lang="en-US" altLang="zh-CN" sz="2000" dirty="0">
                <a:latin typeface="Arial" panose="020B0604020202020204" pitchFamily="34" charset="0"/>
                <a:ea typeface="黑体" panose="02010609060101010101" pitchFamily="49" charset="-122"/>
                <a:cs typeface="Arial" panose="020B0604020202020204" pitchFamily="34" charset="0"/>
              </a:rPr>
              <a:t>: e.g. disastrous/traffic monitoring</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Strict latency constraint</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eMBB</a:t>
            </a:r>
            <a:r>
              <a:rPr lang="en-US" altLang="zh-CN" sz="2000" dirty="0">
                <a:latin typeface="Arial" panose="020B0604020202020204" pitchFamily="34" charset="0"/>
                <a:ea typeface="黑体" panose="02010609060101010101" pitchFamily="49" charset="-122"/>
                <a:cs typeface="Arial" panose="020B0604020202020204" pitchFamily="34" charset="0"/>
              </a:rPr>
              <a:t>: Photographing or filming</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large amount of sensory data</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54" y="3429002"/>
            <a:ext cx="4320000" cy="307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006" y="3519003"/>
            <a:ext cx="3600000" cy="298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UAV Communication Requirements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t>99</a:t>
            </a:fld>
            <a:endParaRPr lang="zh-CN"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4" y="1000108"/>
            <a:ext cx="8820097" cy="2154436"/>
          </a:xfrm>
          <a:prstGeom prst="rect">
            <a:avLst/>
          </a:prstGeom>
        </p:spPr>
        <p:txBody>
          <a:bodyPr wrap="square">
            <a:spAutoFit/>
          </a:bodyPr>
          <a:lstStyle/>
          <a:p>
            <a:pPr algn="just">
              <a:spcBef>
                <a:spcPts val="9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Severe interference between UAVs and terrestrial networks</a:t>
            </a:r>
          </a:p>
          <a:p>
            <a:pPr lvl="1">
              <a:spcBef>
                <a:spcPts val="9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Uplink Transmission</a:t>
            </a:r>
          </a:p>
          <a:p>
            <a:pPr lvl="2">
              <a:spcBef>
                <a:spcPts val="9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Interference from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a:t>
            </a:r>
            <a:r>
              <a:rPr lang="en-US" altLang="zh-CN" sz="2000" dirty="0">
                <a:latin typeface="Arial" panose="020B0604020202020204" pitchFamily="34" charset="0"/>
                <a:ea typeface="黑体" panose="02010609060101010101" pitchFamily="49" charset="-122"/>
                <a:cs typeface="Arial" panose="020B0604020202020204" pitchFamily="34" charset="0"/>
              </a:rPr>
              <a:t> 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neighboring BS</a:t>
            </a:r>
          </a:p>
          <a:p>
            <a:pPr lvl="1">
              <a:spcBef>
                <a:spcPts val="9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Downlink Transmission</a:t>
            </a:r>
          </a:p>
          <a:p>
            <a:pPr lvl="2">
              <a:spcBef>
                <a:spcPts val="9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Interference from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neighboring BS </a:t>
            </a:r>
            <a:r>
              <a:rPr lang="en-US" altLang="zh-CN" sz="2000" dirty="0">
                <a:latin typeface="Arial" panose="020B0604020202020204" pitchFamily="34" charset="0"/>
                <a:ea typeface="黑体" panose="02010609060101010101" pitchFamily="49" charset="-122"/>
                <a:cs typeface="Arial" panose="020B0604020202020204" pitchFamily="34" charset="0"/>
              </a:rPr>
              <a:t>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100</a:t>
            </a:fld>
            <a:endParaRPr lang="zh-CN" altLang="en-US" dirty="0"/>
          </a:p>
        </p:txBody>
      </p:sp>
      <p:grpSp>
        <p:nvGrpSpPr>
          <p:cNvPr id="14" name="组合 13"/>
          <p:cNvGrpSpPr/>
          <p:nvPr/>
        </p:nvGrpSpPr>
        <p:grpSpPr>
          <a:xfrm>
            <a:off x="251952" y="3544158"/>
            <a:ext cx="8640096" cy="2742362"/>
            <a:chOff x="251952" y="4026003"/>
            <a:chExt cx="8640096" cy="2742362"/>
          </a:xfrm>
        </p:grpSpPr>
        <p:pic>
          <p:nvPicPr>
            <p:cNvPr id="9" name="图片 8"/>
            <p:cNvPicPr>
              <a:picLocks noChangeAspect="1"/>
            </p:cNvPicPr>
            <p:nvPr/>
          </p:nvPicPr>
          <p:blipFill>
            <a:blip r:embed="rId3"/>
            <a:stretch>
              <a:fillRect/>
            </a:stretch>
          </p:blipFill>
          <p:spPr>
            <a:xfrm>
              <a:off x="251952" y="4026003"/>
              <a:ext cx="4076345" cy="2463031"/>
            </a:xfrm>
            <a:prstGeom prst="rect">
              <a:avLst/>
            </a:prstGeom>
          </p:spPr>
        </p:pic>
        <p:pic>
          <p:nvPicPr>
            <p:cNvPr id="10" name="图片 9"/>
            <p:cNvPicPr>
              <a:picLocks noChangeAspect="1"/>
            </p:cNvPicPr>
            <p:nvPr/>
          </p:nvPicPr>
          <p:blipFill>
            <a:blip r:embed="rId4"/>
            <a:stretch>
              <a:fillRect/>
            </a:stretch>
          </p:blipFill>
          <p:spPr>
            <a:xfrm>
              <a:off x="4566635" y="4029585"/>
              <a:ext cx="4145412" cy="2459449"/>
            </a:xfrm>
            <a:prstGeom prst="rect">
              <a:avLst/>
            </a:prstGeom>
          </p:spPr>
        </p:pic>
        <p:sp>
          <p:nvSpPr>
            <p:cNvPr id="2" name="文本框 1"/>
            <p:cNvSpPr txBox="1"/>
            <p:nvPr/>
          </p:nvSpPr>
          <p:spPr>
            <a:xfrm>
              <a:off x="251952" y="6399033"/>
              <a:ext cx="4076345"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Uplink</a:t>
              </a:r>
              <a:endParaRPr lang="zh-CN" altLang="en-US" b="1" dirty="0">
                <a:latin typeface="Arial" panose="020B0604020202020204" pitchFamily="34" charset="0"/>
                <a:cs typeface="Arial" panose="020B0604020202020204" pitchFamily="34" charset="0"/>
              </a:endParaRPr>
            </a:p>
          </p:txBody>
        </p:sp>
        <p:sp>
          <p:nvSpPr>
            <p:cNvPr id="11" name="文本框 10"/>
            <p:cNvSpPr txBox="1"/>
            <p:nvPr/>
          </p:nvSpPr>
          <p:spPr>
            <a:xfrm>
              <a:off x="4566636" y="6399033"/>
              <a:ext cx="4325412"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Downlink</a:t>
              </a:r>
              <a:endParaRPr lang="zh-CN" altLang="en-US" b="1" dirty="0">
                <a:latin typeface="Arial" panose="020B0604020202020204" pitchFamily="34" charset="0"/>
                <a:cs typeface="Arial" panose="020B0604020202020204" pitchFamily="34" charset="0"/>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1952" y="4725144"/>
            <a:ext cx="8910099" cy="1600438"/>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data rate of terrestrial users in neighboring cells decreases when the UAV altitude grows</a:t>
            </a:r>
          </a:p>
          <a:p>
            <a:pPr algn="just">
              <a:spcBef>
                <a:spcPts val="1200"/>
              </a:spcBef>
              <a:buFont typeface="Arial" panose="020B0604020202020204"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interference from the UAV increases first and then decreases as the UAV altitude grows</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Uplink UAV</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101</a:t>
            </a:fld>
            <a:endParaRPr lang="zh-CN" altLang="en-US" dirty="0"/>
          </a:p>
        </p:txBody>
      </p:sp>
      <p:pic>
        <p:nvPicPr>
          <p:cNvPr id="9" name="图片 8"/>
          <p:cNvPicPr>
            <a:picLocks noChangeAspect="1"/>
          </p:cNvPicPr>
          <p:nvPr/>
        </p:nvPicPr>
        <p:blipFill>
          <a:blip r:embed="rId3"/>
          <a:stretch>
            <a:fillRect/>
          </a:stretch>
        </p:blipFill>
        <p:spPr>
          <a:xfrm>
            <a:off x="71950" y="1387595"/>
            <a:ext cx="5122980" cy="309543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22" y="1214424"/>
            <a:ext cx="3949069" cy="329874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4284" y="4643446"/>
            <a:ext cx="8820097" cy="1600438"/>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200" dirty="0">
                <a:latin typeface="Arial" panose="020B0604020202020204" pitchFamily="34" charset="0"/>
                <a:ea typeface="黑体" panose="02010609060101010101" pitchFamily="49" charset="-122"/>
                <a:cs typeface="Arial" panose="020B0604020202020204" pitchFamily="34" charset="0"/>
              </a:rPr>
              <a:t>The data rate of the UAV increases first and then decreases when the UAV altitude  grows</a:t>
            </a:r>
          </a:p>
          <a:p>
            <a:pPr>
              <a:spcBef>
                <a:spcPts val="1200"/>
              </a:spcBef>
              <a:buFont typeface="Arial" panose="020B0604020202020204"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interference from the neighboring BS/users is more significant when the UAV altitude is higher</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Downlink UAV</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102</a:t>
            </a:fld>
            <a:endParaRPr lang="zh-CN" altLang="en-US" dirty="0"/>
          </a:p>
        </p:txBody>
      </p:sp>
      <p:pic>
        <p:nvPicPr>
          <p:cNvPr id="8" name="图片 7"/>
          <p:cNvPicPr>
            <a:picLocks noChangeAspect="1"/>
          </p:cNvPicPr>
          <p:nvPr/>
        </p:nvPicPr>
        <p:blipFill>
          <a:blip r:embed="rId3"/>
          <a:stretch>
            <a:fillRect/>
          </a:stretch>
        </p:blipFill>
        <p:spPr>
          <a:xfrm>
            <a:off x="44309" y="1308480"/>
            <a:ext cx="5061740" cy="300310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208" y="1071546"/>
            <a:ext cx="4036793" cy="3372022"/>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5"/>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矩形 4"/>
          <p:cNvSpPr/>
          <p:nvPr/>
        </p:nvSpPr>
        <p:spPr>
          <a:xfrm>
            <a:off x="251952" y="1124744"/>
            <a:ext cx="8640096" cy="49244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Objective</a:t>
            </a:r>
          </a:p>
          <a:p>
            <a:pPr lvl="1"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a:t>
            </a:r>
            <a:r>
              <a:rPr lang="en-US" altLang="zh-CN" sz="2000" dirty="0">
                <a:latin typeface="Arial Unicode MS" panose="020B0604020202020204" pitchFamily="34" charset="-122"/>
                <a:ea typeface="黑体" panose="02010609060101010101" pitchFamily="49" charset="-122"/>
              </a:rPr>
              <a:t>Guarantee sensing and communication quality</a:t>
            </a:r>
            <a:endParaRPr lang="en-US" altLang="zh-CN" sz="2400" dirty="0">
              <a:latin typeface="Arial Unicode MS" panose="020B0604020202020204" pitchFamily="34" charset="-122"/>
              <a:ea typeface="黑体" panose="02010609060101010101" pitchFamily="49" charset="-122"/>
            </a:endParaRPr>
          </a:p>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Sensing:</a:t>
            </a:r>
            <a:r>
              <a:rPr lang="zh-CN" altLang="en-US" sz="2400" dirty="0">
                <a:latin typeface="Arial Unicode MS" panose="020B0604020202020204" pitchFamily="34" charset="-122"/>
                <a:ea typeface="黑体" panose="02010609060101010101" pitchFamily="49" charset="-122"/>
              </a:rPr>
              <a:t> </a:t>
            </a:r>
            <a:endParaRPr lang="en-US" altLang="zh-CN" sz="2400" dirty="0">
              <a:latin typeface="Arial Unicode MS" panose="020B0604020202020204" pitchFamily="34" charset="-122"/>
              <a:ea typeface="黑体" panose="02010609060101010101" pitchFamily="49" charset="-122"/>
            </a:endParaRPr>
          </a:p>
          <a:p>
            <a:pPr lvl="1"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a:t>
            </a:r>
            <a:r>
              <a:rPr lang="en-US" altLang="zh-CN" sz="2000" dirty="0">
                <a:latin typeface="Arial Unicode MS" panose="020B0604020202020204" pitchFamily="34" charset="-122"/>
                <a:ea typeface="黑体" panose="02010609060101010101" pitchFamily="49" charset="-122"/>
              </a:rPr>
              <a:t>3-dimentional trajectory optimization</a:t>
            </a:r>
          </a:p>
          <a:p>
            <a:pPr lvl="2" algn="just">
              <a:spcBef>
                <a:spcPts val="1200"/>
              </a:spcBef>
              <a:buFont typeface="Arial" panose="020B0604020202020204" pitchFamily="34" charset="0"/>
              <a:buChar char="•"/>
              <a:defRPr/>
            </a:pPr>
            <a:r>
              <a:rPr lang="en-US" altLang="zh-CN" sz="2000" dirty="0">
                <a:latin typeface="Arial Unicode MS" panose="020B0604020202020204" pitchFamily="34" charset="-122"/>
                <a:ea typeface="黑体" panose="02010609060101010101" pitchFamily="49" charset="-122"/>
              </a:rPr>
              <a:t> High successful sensing probability</a:t>
            </a:r>
          </a:p>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Communication </a:t>
            </a:r>
          </a:p>
          <a:p>
            <a:pPr lvl="1"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a:t>
            </a:r>
            <a:r>
              <a:rPr lang="en-US" altLang="zh-CN" sz="2000" dirty="0">
                <a:latin typeface="Arial Unicode MS" panose="020B0604020202020204" pitchFamily="34" charset="-122"/>
                <a:ea typeface="黑体" panose="02010609060101010101" pitchFamily="49" charset="-122"/>
              </a:rPr>
              <a:t>Frequency allocation</a:t>
            </a:r>
          </a:p>
          <a:p>
            <a:pPr lvl="2" algn="just">
              <a:spcBef>
                <a:spcPts val="1200"/>
              </a:spcBef>
              <a:buFont typeface="Arial" panose="020B0604020202020204" pitchFamily="34" charset="0"/>
              <a:buChar char="•"/>
              <a:defRPr/>
            </a:pPr>
            <a:r>
              <a:rPr lang="en-US" altLang="zh-CN" sz="2000" dirty="0">
                <a:latin typeface="Arial Unicode MS" panose="020B0604020202020204" pitchFamily="34" charset="-122"/>
                <a:ea typeface="黑体" panose="02010609060101010101" pitchFamily="49" charset="-122"/>
              </a:rPr>
              <a:t> Interference avoidance, UAV transmission scheduling</a:t>
            </a:r>
          </a:p>
          <a:p>
            <a:pPr lvl="1" algn="just">
              <a:spcBef>
                <a:spcPts val="1200"/>
              </a:spcBef>
              <a:buFont typeface="Arial" panose="020B0604020202020204" pitchFamily="34" charset="0"/>
              <a:buChar char="•"/>
              <a:defRPr/>
            </a:pPr>
            <a:r>
              <a:rPr lang="en-US" altLang="zh-CN" sz="2000" dirty="0">
                <a:latin typeface="Arial Unicode MS" panose="020B0604020202020204" pitchFamily="34" charset="-122"/>
                <a:ea typeface="黑体" panose="02010609060101010101" pitchFamily="49" charset="-122"/>
              </a:rPr>
              <a:t> Power control</a:t>
            </a:r>
          </a:p>
          <a:p>
            <a:pPr lvl="2" algn="just">
              <a:spcBef>
                <a:spcPts val="1200"/>
              </a:spcBef>
              <a:buFont typeface="Arial" panose="020B0604020202020204" pitchFamily="34" charset="0"/>
              <a:buChar char="•"/>
              <a:defRPr/>
            </a:pPr>
            <a:r>
              <a:rPr lang="en-US" altLang="zh-CN" sz="2000" dirty="0">
                <a:latin typeface="Arial Unicode MS" panose="020B0604020202020204" pitchFamily="34" charset="-122"/>
                <a:ea typeface="黑体" panose="02010609060101010101" pitchFamily="49" charset="-122"/>
              </a:rPr>
              <a:t> Propulsion energy, transmission power</a:t>
            </a:r>
            <a:endParaRPr lang="en-US" altLang="zh-CN" sz="2400" dirty="0">
              <a:latin typeface="Arial Unicode MS" panose="020B0604020202020204" pitchFamily="34" charset="-122"/>
              <a:ea typeface="黑体" panose="02010609060101010101" pitchFamily="49" charset="-122"/>
            </a:endParaRPr>
          </a:p>
        </p:txBody>
      </p:sp>
      <p:sp>
        <p:nvSpPr>
          <p:cNvPr id="2" name="灯片编号占位符 1"/>
          <p:cNvSpPr>
            <a:spLocks noGrp="1"/>
          </p:cNvSpPr>
          <p:nvPr>
            <p:ph type="sldNum" sz="quarter" idx="12"/>
          </p:nvPr>
        </p:nvSpPr>
        <p:spPr/>
        <p:txBody>
          <a:bodyPr/>
          <a:lstStyle/>
          <a:p>
            <a:fld id="{97D86083-53EC-4DF4-B0ED-FEB5657A265E}" type="slidenum">
              <a:rPr lang="zh-CN" altLang="en-US" sz="1400"/>
              <a:t>103</a:t>
            </a:fld>
            <a:endParaRPr lang="zh-CN" altLang="en-US"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Cellular UAV-to-X Communications: Design and Optimization for Multi-UAV Networks</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U2X Communications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104</a:t>
            </a:fld>
            <a:endParaRPr lang="zh-CN" altLang="en-US" dirty="0"/>
          </a:p>
        </p:txBody>
      </p:sp>
      <p:sp>
        <p:nvSpPr>
          <p:cNvPr id="11" name="矩形 10"/>
          <p:cNvSpPr/>
          <p:nvPr/>
        </p:nvSpPr>
        <p:spPr>
          <a:xfrm>
            <a:off x="71950" y="5643580"/>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[12] S. Zhang, et al, “Cellular UAV-to-X Communications: Design and Optimization for Multi-UAV Networks”, </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vol. 18, no. 2, pp. 1346-1359, Feb. 2019.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10"/>
            <a:ext cx="8550095" cy="2985433"/>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are capable to provide sensing service for a large area due to its high mobility</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When a UAV is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remote</a:t>
            </a:r>
            <a:r>
              <a:rPr lang="en-US" altLang="zh-CN" sz="2400" dirty="0">
                <a:latin typeface="Arial" panose="020B0604020202020204" pitchFamily="34" charset="0"/>
                <a:ea typeface="黑体" panose="02010609060101010101" pitchFamily="49" charset="-122"/>
                <a:cs typeface="Arial" panose="020B0604020202020204" pitchFamily="34" charset="0"/>
              </a:rPr>
              <a:t> from the BS, the SNR of the UAV to BS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(U2N) </a:t>
            </a:r>
            <a:r>
              <a:rPr lang="en-US" altLang="zh-CN" sz="2400" dirty="0">
                <a:latin typeface="Arial" panose="020B0604020202020204" pitchFamily="34" charset="0"/>
                <a:ea typeface="黑体" panose="02010609060101010101" pitchFamily="49" charset="-122"/>
                <a:cs typeface="Arial" panose="020B0604020202020204" pitchFamily="34" charset="0"/>
              </a:rPr>
              <a:t>link is low, which may not satisfy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the data rate requirement</a:t>
            </a:r>
          </a:p>
          <a:p>
            <a:pPr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UAV-to-UAV (U2U) transmission </a:t>
            </a:r>
            <a:r>
              <a:rPr lang="en-US" altLang="zh-CN" sz="2400" dirty="0">
                <a:latin typeface="Arial" panose="020B0604020202020204" pitchFamily="34" charset="0"/>
                <a:ea typeface="黑体" panose="02010609060101010101" pitchFamily="49" charset="-122"/>
                <a:cs typeface="Arial" panose="020B0604020202020204" pitchFamily="34" charset="0"/>
              </a:rPr>
              <a:t>can be utilized to improve the transmission quality of the remote UAVs</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105</a:t>
            </a:fld>
            <a:endParaRPr lang="zh-CN" altLang="en-US"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26" y="4317416"/>
            <a:ext cx="4115362" cy="154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179" y="4450153"/>
            <a:ext cx="4184868" cy="142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970543" y="6007882"/>
            <a:ext cx="646331" cy="369332"/>
          </a:xfrm>
          <a:prstGeom prst="rect">
            <a:avLst/>
          </a:prstGeom>
        </p:spPr>
        <p:txBody>
          <a:bodyPr wrap="none">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U2N</a:t>
            </a:r>
            <a:endParaRPr lang="zh-CN" altLang="en-US" dirty="0"/>
          </a:p>
        </p:txBody>
      </p:sp>
      <p:sp>
        <p:nvSpPr>
          <p:cNvPr id="3" name="矩形 2"/>
          <p:cNvSpPr/>
          <p:nvPr/>
        </p:nvSpPr>
        <p:spPr>
          <a:xfrm>
            <a:off x="6799615" y="6042242"/>
            <a:ext cx="646331" cy="369332"/>
          </a:xfrm>
          <a:prstGeom prst="rect">
            <a:avLst/>
          </a:prstGeom>
        </p:spPr>
        <p:txBody>
          <a:bodyPr wrap="none">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U2U</a:t>
            </a:r>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980730"/>
            <a:ext cx="8550095" cy="5139869"/>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most of the existing works, U2U transmission is discussed in the network where UAVs work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BSs or relays</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the UAVs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users </a:t>
            </a:r>
            <a:r>
              <a:rPr lang="en-US" altLang="zh-CN" sz="2400" dirty="0">
                <a:latin typeface="Arial" panose="020B0604020202020204" pitchFamily="34" charset="0"/>
                <a:ea typeface="黑体" panose="02010609060101010101" pitchFamily="49" charset="-122"/>
                <a:cs typeface="Arial" panose="020B0604020202020204" pitchFamily="34" charset="0"/>
              </a:rPr>
              <a:t>that are capable to relay the data from other UAVs to the BS</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UAV transmits the sensory data to either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a:t>
            </a:r>
            <a:r>
              <a:rPr lang="en-US" altLang="zh-CN" sz="2400" dirty="0">
                <a:latin typeface="Arial" panose="020B0604020202020204" pitchFamily="34" charset="0"/>
                <a:ea typeface="黑体" panose="02010609060101010101" pitchFamily="49" charset="-122"/>
                <a:cs typeface="Arial" panose="020B0604020202020204" pitchFamily="34" charset="0"/>
              </a:rPr>
              <a:t> or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another UAV</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link, spectrum resource, and</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 speed</a:t>
            </a:r>
            <a:r>
              <a:rPr lang="en-US" altLang="zh-CN" sz="2400" dirty="0">
                <a:latin typeface="Arial" panose="020B0604020202020204" pitchFamily="34" charset="0"/>
                <a:ea typeface="黑体" panose="02010609060101010101" pitchFamily="49" charset="-122"/>
                <a:cs typeface="Arial" panose="020B0604020202020204" pitchFamily="34" charset="0"/>
              </a:rPr>
              <a:t> are optimized by the BS jointly</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objective is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maximize the sensory data rate </a:t>
            </a:r>
            <a:r>
              <a:rPr lang="en-US" altLang="zh-CN" sz="2400" dirty="0">
                <a:latin typeface="Arial" panose="020B0604020202020204" pitchFamily="34" charset="0"/>
                <a:ea typeface="黑体" panose="02010609060101010101" pitchFamily="49" charset="-122"/>
                <a:cs typeface="Arial" panose="020B0604020202020204" pitchFamily="34" charset="0"/>
              </a:rPr>
              <a:t>received at the BS side</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Contributions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106</a:t>
            </a:fld>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264694"/>
            <a:ext cx="8550095" cy="184665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collect data and transmit to the BS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have two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communication modes</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U2N</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BS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U2U</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low</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relay</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UAV-to-X Communications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61" y="3248998"/>
            <a:ext cx="7750713" cy="287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107</a:t>
            </a:fld>
            <a:endParaRPr lang="zh-CN"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71546"/>
            <a:ext cx="8550095" cy="5170646"/>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Objective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Maximize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by optimizing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subchannel</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allocation and the UAV speed</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Constraints</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requirements should be satisfied</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 UAV may stop to satisfy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of U2U communications</a:t>
            </a:r>
          </a:p>
          <a:p>
            <a:pPr lvl="3"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Task completion time for each UAV is constrained</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Assumptions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UAV moves along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given trajectory</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overlay</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spectrum of cellular users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U2U links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share</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spectrum with U2N or cellular links </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U2X Communications Objectives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108</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different, bunch, small&#10;&#10;Description automatically generated">
            <a:extLst>
              <a:ext uri="{FF2B5EF4-FFF2-40B4-BE49-F238E27FC236}">
                <a16:creationId xmlns:a16="http://schemas.microsoft.com/office/drawing/2014/main" id="{59A3D4CA-F607-434C-903C-F1CCB8788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601" y="1283828"/>
            <a:ext cx="5400600" cy="4996439"/>
          </a:xfrm>
          <a:prstGeom prst="rect">
            <a:avLst/>
          </a:prstGeom>
        </p:spPr>
      </p:pic>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t>10</a:t>
            </a:fld>
            <a:endParaRPr lang="zh-CN" altLang="en-US" dirty="0"/>
          </a:p>
        </p:txBody>
      </p:sp>
      <p:sp>
        <p:nvSpPr>
          <p:cNvPr id="14" name="矩形 3"/>
          <p:cNvSpPr/>
          <p:nvPr/>
        </p:nvSpPr>
        <p:spPr>
          <a:xfrm>
            <a:off x="161952" y="98965"/>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What is Aerial Access Network?</a:t>
            </a:r>
          </a:p>
        </p:txBody>
      </p:sp>
      <p:sp>
        <p:nvSpPr>
          <p:cNvPr id="2" name="TextBox 1">
            <a:extLst>
              <a:ext uri="{FF2B5EF4-FFF2-40B4-BE49-F238E27FC236}">
                <a16:creationId xmlns:a16="http://schemas.microsoft.com/office/drawing/2014/main" id="{B4279A39-B6EB-44E4-81EF-82AF60FC88F4}"/>
              </a:ext>
            </a:extLst>
          </p:cNvPr>
          <p:cNvSpPr txBox="1"/>
          <p:nvPr/>
        </p:nvSpPr>
        <p:spPr>
          <a:xfrm>
            <a:off x="467544" y="857234"/>
            <a:ext cx="648072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An  integrated network consisting of aerial vehicles and satellites</a:t>
            </a:r>
          </a:p>
        </p:txBody>
      </p:sp>
      <p:sp>
        <p:nvSpPr>
          <p:cNvPr id="5" name="TextBox 4">
            <a:extLst>
              <a:ext uri="{FF2B5EF4-FFF2-40B4-BE49-F238E27FC236}">
                <a16:creationId xmlns:a16="http://schemas.microsoft.com/office/drawing/2014/main" id="{95CF5CD8-61B3-4DC5-A457-8E0E07680CCD}"/>
              </a:ext>
            </a:extLst>
          </p:cNvPr>
          <p:cNvSpPr txBox="1"/>
          <p:nvPr/>
        </p:nvSpPr>
        <p:spPr>
          <a:xfrm>
            <a:off x="467544" y="2043111"/>
            <a:ext cx="3528392"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UAV</a:t>
            </a:r>
          </a:p>
          <a:p>
            <a:r>
              <a:rPr lang="en-GB"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High-altitude platform</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Satellite</a:t>
            </a:r>
          </a:p>
          <a:p>
            <a:r>
              <a:rPr lang="en-GB" sz="2000" dirty="0">
                <a:latin typeface="Arial" panose="020B0604020202020204" pitchFamily="34" charset="0"/>
                <a:cs typeface="Arial" panose="020B0604020202020204" pitchFamily="34" charset="0"/>
              </a:rPr>
              <a:t>     </a:t>
            </a:r>
            <a:r>
              <a:rPr lang="en-GB" dirty="0">
                <a:solidFill>
                  <a:srgbClr val="0070C0"/>
                </a:solidFill>
                <a:latin typeface="Arial" panose="020B0604020202020204" pitchFamily="34" charset="0"/>
                <a:cs typeface="Arial" panose="020B0604020202020204" pitchFamily="34" charset="0"/>
              </a:rPr>
              <a:t>(belong to AAN in a</a:t>
            </a:r>
          </a:p>
          <a:p>
            <a:r>
              <a:rPr lang="en-GB" dirty="0">
                <a:solidFill>
                  <a:srgbClr val="0070C0"/>
                </a:solidFill>
                <a:latin typeface="Arial" panose="020B0604020202020204" pitchFamily="34" charset="0"/>
                <a:cs typeface="Arial" panose="020B0604020202020204" pitchFamily="34" charset="0"/>
              </a:rPr>
              <a:t>      generalized sense)</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Terrestrial terminal</a:t>
            </a:r>
          </a:p>
          <a:p>
            <a:r>
              <a:rPr lang="en-GB" sz="2000" dirty="0">
                <a:latin typeface="Arial" panose="020B0604020202020204" pitchFamily="34" charset="0"/>
                <a:cs typeface="Arial" panose="020B0604020202020204" pitchFamily="34" charset="0"/>
              </a:rPr>
              <a:t>     </a:t>
            </a:r>
            <a:r>
              <a:rPr lang="en-GB" dirty="0">
                <a:solidFill>
                  <a:srgbClr val="0070C0"/>
                </a:solidFill>
                <a:latin typeface="Arial" panose="020B0604020202020204" pitchFamily="34" charset="0"/>
                <a:cs typeface="Arial" panose="020B0604020202020204" pitchFamily="34" charset="0"/>
              </a:rPr>
              <a:t>(handhold device or</a:t>
            </a:r>
          </a:p>
          <a:p>
            <a:r>
              <a:rPr lang="en-GB" dirty="0">
                <a:solidFill>
                  <a:srgbClr val="0070C0"/>
                </a:solidFill>
                <a:latin typeface="Arial" panose="020B0604020202020204" pitchFamily="34" charset="0"/>
                <a:cs typeface="Arial" panose="020B0604020202020204" pitchFamily="34" charset="0"/>
              </a:rPr>
              <a:t>      access point)</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Gateway (to core network)</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30" y="1426690"/>
            <a:ext cx="6039693" cy="4991797"/>
          </a:xfrm>
          <a:prstGeom prst="rect">
            <a:avLst/>
          </a:prstGeom>
        </p:spPr>
      </p:pic>
      <p:sp>
        <p:nvSpPr>
          <p:cNvPr id="17" name="TextBox 16"/>
          <p:cNvSpPr txBox="1"/>
          <p:nvPr/>
        </p:nvSpPr>
        <p:spPr>
          <a:xfrm>
            <a:off x="4392000" y="1553879"/>
            <a:ext cx="126916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Sum-rate</a:t>
            </a:r>
            <a:endParaRPr lang="zh-CN" altLang="en-US" dirty="0">
              <a:solidFill>
                <a:srgbClr val="0070C0"/>
              </a:solidFill>
              <a:latin typeface="Arial" panose="020B0604020202020204" pitchFamily="34" charset="0"/>
              <a:cs typeface="Arial" panose="020B0604020202020204" pitchFamily="34" charset="0"/>
            </a:endParaRPr>
          </a:p>
        </p:txBody>
      </p:sp>
      <p:sp>
        <p:nvSpPr>
          <p:cNvPr id="19" name="TextBox 18"/>
          <p:cNvSpPr txBox="1"/>
          <p:nvPr/>
        </p:nvSpPr>
        <p:spPr>
          <a:xfrm>
            <a:off x="5562013" y="2242021"/>
            <a:ext cx="2250025" cy="400110"/>
          </a:xfrm>
          <a:prstGeom prst="rect">
            <a:avLst/>
          </a:prstGeom>
          <a:noFill/>
        </p:spPr>
        <p:txBody>
          <a:bodyPr wrap="square" rtlCol="0">
            <a:spAutoFit/>
          </a:bodyPr>
          <a:lstStyle/>
          <a:p>
            <a:pPr algn="ctr"/>
            <a:r>
              <a:rPr lang="en-US" altLang="zh-CN" sz="2000" dirty="0" err="1">
                <a:solidFill>
                  <a:srgbClr val="0070C0"/>
                </a:solidFill>
                <a:latin typeface="Arial" panose="020B0604020202020204" pitchFamily="34" charset="0"/>
                <a:cs typeface="Arial" panose="020B0604020202020204" pitchFamily="34" charset="0"/>
              </a:rPr>
              <a:t>QoS</a:t>
            </a:r>
            <a:r>
              <a:rPr lang="en-US" altLang="zh-CN" sz="2000" dirty="0">
                <a:solidFill>
                  <a:srgbClr val="0070C0"/>
                </a:solidFill>
                <a:latin typeface="Arial" panose="020B0604020202020204" pitchFamily="34" charset="0"/>
                <a:cs typeface="Arial" panose="020B0604020202020204" pitchFamily="34" charset="0"/>
              </a:rPr>
              <a:t> requirement</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右大括号 14"/>
          <p:cNvSpPr/>
          <p:nvPr/>
        </p:nvSpPr>
        <p:spPr>
          <a:xfrm>
            <a:off x="4842111" y="4186237"/>
            <a:ext cx="539898" cy="144016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TextBox 20"/>
          <p:cNvSpPr txBox="1"/>
          <p:nvPr/>
        </p:nvSpPr>
        <p:spPr>
          <a:xfrm>
            <a:off x="5292008" y="4398487"/>
            <a:ext cx="1852306" cy="1015663"/>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Transmission resource constraints</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4301999" y="2800128"/>
            <a:ext cx="298460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UAV speed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6" name="矩形 15"/>
          <p:cNvSpPr/>
          <p:nvPr/>
        </p:nvSpPr>
        <p:spPr>
          <a:xfrm>
            <a:off x="251954" y="1000110"/>
            <a:ext cx="8550095" cy="461665"/>
          </a:xfrm>
          <a:prstGeom prst="rect">
            <a:avLst/>
          </a:prstGeom>
        </p:spPr>
        <p:txBody>
          <a:bodyPr wrap="square">
            <a:spAutoFit/>
          </a:bodyPr>
          <a:lstStyle/>
          <a:p>
            <a:pPr algn="just">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a:t>
            </a:r>
          </a:p>
        </p:txBody>
      </p:sp>
      <p:sp>
        <p:nvSpPr>
          <p:cNvPr id="13" name="矩形 12"/>
          <p:cNvSpPr/>
          <p:nvPr/>
        </p:nvSpPr>
        <p:spPr>
          <a:xfrm>
            <a:off x="1835696" y="1420674"/>
            <a:ext cx="2304256" cy="7078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TextBox 21"/>
          <p:cNvSpPr txBox="1"/>
          <p:nvPr/>
        </p:nvSpPr>
        <p:spPr>
          <a:xfrm>
            <a:off x="4301997" y="3354079"/>
            <a:ext cx="396004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Task completion time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U2X Communication Optimization</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t>109</a:t>
            </a:fld>
            <a:endParaRPr lang="zh-CN"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268976"/>
            <a:ext cx="8820099" cy="4462760"/>
          </a:xfrm>
          <a:prstGeom prst="rect">
            <a:avLst/>
          </a:prstGeom>
        </p:spPr>
        <p:txBody>
          <a:bodyPr wrap="square">
            <a:spAutoFit/>
          </a:bodyPr>
          <a:lstStyle/>
          <a:p>
            <a:pPr algn="just">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NP-Hard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Decompose into three sub-problems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U2N resource allocation</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Relax to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continuous variable problem</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U2U resource allocation</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branch-and-bound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method to search the solution efficiently</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speed optimization</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successively over different time slots: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the three sub-problems iteratively</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Decomposition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110</a:t>
            </a:fld>
            <a:endParaRPr lang="zh-CN"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4397233"/>
            <a:ext cx="4317193"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uplink sum-rate increases and then becomes saturated when the number of U2N links increases</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Proposed subcarrier allocation improves uplink sum-rate for about 10%</a:t>
            </a:r>
          </a:p>
        </p:txBody>
      </p:sp>
      <p:sp>
        <p:nvSpPr>
          <p:cNvPr id="8" name="矩形 7"/>
          <p:cNvSpPr/>
          <p:nvPr/>
        </p:nvSpPr>
        <p:spPr>
          <a:xfrm>
            <a:off x="4569145" y="4397233"/>
            <a:ext cx="4398680"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increases with task completion time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UAV with a higher</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altitude can provide a higher data rate  due to a higher probability of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LoS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a:t>
            </a:r>
          </a:p>
        </p:txBody>
      </p:sp>
      <p:pic>
        <p:nvPicPr>
          <p:cNvPr id="9" name="图片 8"/>
          <p:cNvPicPr>
            <a:picLocks noChangeAspect="1"/>
          </p:cNvPicPr>
          <p:nvPr/>
        </p:nvPicPr>
        <p:blipFill>
          <a:blip r:embed="rId3"/>
          <a:stretch>
            <a:fillRect/>
          </a:stretch>
        </p:blipFill>
        <p:spPr>
          <a:xfrm>
            <a:off x="4662049" y="1000053"/>
            <a:ext cx="4320000" cy="3253013"/>
          </a:xfrm>
          <a:prstGeom prst="rect">
            <a:avLst/>
          </a:prstGeom>
        </p:spPr>
      </p:pic>
      <p:pic>
        <p:nvPicPr>
          <p:cNvPr id="11" name="图片 10"/>
          <p:cNvPicPr>
            <a:picLocks noChangeAspect="1"/>
          </p:cNvPicPr>
          <p:nvPr/>
        </p:nvPicPr>
        <p:blipFill>
          <a:blip r:embed="rId4"/>
          <a:stretch>
            <a:fillRect/>
          </a:stretch>
        </p:blipFill>
        <p:spPr>
          <a:xfrm>
            <a:off x="161951" y="928670"/>
            <a:ext cx="4320000" cy="3401418"/>
          </a:xfrm>
          <a:prstGeom prst="rect">
            <a:avLst/>
          </a:prstGeom>
        </p:spPr>
      </p:pic>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Simulations and Discussions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111</a:t>
            </a:fld>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5" y="1268976"/>
            <a:ext cx="7830387" cy="4407360"/>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U2U transmission</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spectrum efficiency</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Provide high transmission rate for remote UAVs</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Time consumption and uplink rate trade-off</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Tight completion time constraint </a:t>
            </a:r>
            <a:r>
              <a:rPr lang="en-US" altLang="zh-CN" sz="2400" dirty="0">
                <a:latin typeface="Arial" panose="020B0604020202020204" pitchFamily="34" charset="0"/>
                <a:ea typeface="黑体" panose="02010609060101010101" pitchFamily="49" charset="-122"/>
                <a:cs typeface="Arial" panose="020B0604020202020204" pitchFamily="34" charset="0"/>
              </a:rPr>
              <a:t>corresponds to low uplink sum-rate</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data rate </a:t>
            </a:r>
            <a:r>
              <a:rPr lang="en-US" altLang="zh-CN" sz="2400" dirty="0">
                <a:latin typeface="Arial" panose="020B0604020202020204" pitchFamily="34" charset="0"/>
                <a:ea typeface="黑体" panose="02010609060101010101" pitchFamily="49" charset="-122"/>
                <a:cs typeface="Arial" panose="020B0604020202020204" pitchFamily="34" charset="0"/>
              </a:rPr>
              <a:t>requires longer transmission time, leading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task completion latency</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112</a:t>
            </a:fld>
            <a:endParaRPr lang="zh-CN"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Development</a:t>
            </a:r>
          </a:p>
          <a:p>
            <a:r>
              <a:rPr lang="en-US" altLang="zh-CN" dirty="0"/>
              <a:t>Mathematical Tools</a:t>
            </a:r>
          </a:p>
          <a:p>
            <a:pPr lvl="1"/>
            <a:r>
              <a:rPr lang="en-US" altLang="zh-CN" dirty="0"/>
              <a:t>Optimization Theory</a:t>
            </a:r>
          </a:p>
          <a:p>
            <a:pPr lvl="1"/>
            <a:r>
              <a:rPr lang="en-US" altLang="zh-CN" dirty="0"/>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solidFill>
                  <a:srgbClr val="C00000"/>
                </a:solidFill>
              </a:rPr>
              <a:t>HAPS for Wireless Communications</a:t>
            </a:r>
            <a:endParaRPr lang="en-GB" dirty="0">
              <a:solidFill>
                <a:srgbClr val="C00000"/>
              </a:solidFill>
            </a:endParaRPr>
          </a:p>
          <a:p>
            <a:pPr lvl="1"/>
            <a:r>
              <a:rPr lang="en-US" altLang="zh-CN" dirty="0">
                <a:solidFill>
                  <a:srgbClr val="C00000"/>
                </a:solidFill>
              </a:rPr>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t>Integrating Aerial Access Networks with Terrestrial Networks</a:t>
            </a:r>
            <a:endParaRPr lang="en-GB"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113</a:t>
            </a:fld>
            <a:endParaRPr lang="zh-CN" altLang="en-US" dirty="0"/>
          </a:p>
        </p:txBody>
      </p:sp>
    </p:spTree>
    <p:extLst>
      <p:ext uri="{BB962C8B-B14F-4D97-AF65-F5344CB8AC3E}">
        <p14:creationId xmlns:p14="http://schemas.microsoft.com/office/powerpoint/2010/main" val="6730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fade">
                                      <p:cBhvr>
                                        <p:cTn id="1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able&#10;&#10;Description automatically generated">
            <a:extLst>
              <a:ext uri="{FF2B5EF4-FFF2-40B4-BE49-F238E27FC236}">
                <a16:creationId xmlns:a16="http://schemas.microsoft.com/office/drawing/2014/main" id="{A753737E-38AC-45D8-992A-2BD6606F7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4098872"/>
            <a:ext cx="6937594" cy="2189323"/>
          </a:xfrm>
          <a:prstGeom prst="rect">
            <a:avLst/>
          </a:prstGeom>
        </p:spPr>
      </p:pic>
      <p:pic>
        <p:nvPicPr>
          <p:cNvPr id="13" name="Picture 12">
            <a:extLst>
              <a:ext uri="{FF2B5EF4-FFF2-40B4-BE49-F238E27FC236}">
                <a16:creationId xmlns:a16="http://schemas.microsoft.com/office/drawing/2014/main" id="{ABA3CD8F-94AC-4AEF-A769-BC70D3D03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9" y="1522765"/>
            <a:ext cx="5119113" cy="1978817"/>
          </a:xfrm>
          <a:prstGeom prst="rect">
            <a:avLst/>
          </a:prstGeom>
        </p:spPr>
      </p:pic>
      <p:sp>
        <p:nvSpPr>
          <p:cNvPr id="5" name="矩形 4"/>
          <p:cNvSpPr/>
          <p:nvPr/>
        </p:nvSpPr>
        <p:spPr>
          <a:xfrm>
            <a:off x="270004" y="1059342"/>
            <a:ext cx="8622045" cy="1615058"/>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Users directly connect to HAPs b</a:t>
            </a:r>
            <a:r>
              <a:rPr lang="en-GB" altLang="zh-CN" sz="2400" dirty="0" err="1">
                <a:latin typeface="Arial" panose="020B0604020202020204" pitchFamily="34" charset="0"/>
                <a:ea typeface="黑体" panose="02010609060101010101" pitchFamily="49" charset="-122"/>
                <a:cs typeface="Arial" panose="020B0604020202020204" pitchFamily="34" charset="0"/>
              </a:rPr>
              <a:t>elow</a:t>
            </a:r>
            <a:r>
              <a:rPr lang="en-GB" altLang="zh-CN" sz="2400" dirty="0">
                <a:latin typeface="Arial" panose="020B0604020202020204" pitchFamily="34" charset="0"/>
                <a:ea typeface="黑体" panose="02010609060101010101" pitchFamily="49" charset="-122"/>
                <a:cs typeface="Arial" panose="020B0604020202020204" pitchFamily="34" charset="0"/>
              </a:rPr>
              <a:t>/above</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6GHz </a:t>
            </a:r>
          </a:p>
          <a:p>
            <a:pPr lvl="1" algn="just">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Network Architecture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114</a:t>
            </a:fld>
            <a:endParaRPr lang="zh-CN" altLang="en-US" dirty="0"/>
          </a:p>
        </p:txBody>
      </p:sp>
      <p:sp>
        <p:nvSpPr>
          <p:cNvPr id="7" name="矩形 4"/>
          <p:cNvSpPr/>
          <p:nvPr/>
        </p:nvSpPr>
        <p:spPr>
          <a:xfrm>
            <a:off x="332417" y="3575082"/>
            <a:ext cx="8622045" cy="109183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Users connect to HAPs via terrestrial terminals above</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6GHz</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4" name="TextBox 3"/>
          <p:cNvSpPr txBox="1"/>
          <p:nvPr/>
        </p:nvSpPr>
        <p:spPr>
          <a:xfrm>
            <a:off x="2771800" y="2285906"/>
            <a:ext cx="1152128" cy="1015663"/>
          </a:xfrm>
          <a:prstGeom prst="rect">
            <a:avLst/>
          </a:prstGeom>
          <a:noFill/>
        </p:spPr>
        <p:txBody>
          <a:bodyPr wrap="square" rtlCol="0">
            <a:spAutoFit/>
          </a:bodyPr>
          <a:lstStyle/>
          <a:p>
            <a:pPr algn="ctr"/>
            <a:r>
              <a:rPr lang="en-GB" sz="2000" dirty="0">
                <a:solidFill>
                  <a:srgbClr val="0070C0"/>
                </a:solidFill>
                <a:latin typeface="Arial" panose="020B0604020202020204" pitchFamily="34" charset="0"/>
                <a:cs typeface="Arial" panose="020B0604020202020204" pitchFamily="34" charset="0"/>
              </a:rPr>
              <a:t>C-band</a:t>
            </a:r>
          </a:p>
          <a:p>
            <a:pPr algn="ctr"/>
            <a:r>
              <a:rPr lang="en-GB" sz="2000" dirty="0">
                <a:solidFill>
                  <a:srgbClr val="0070C0"/>
                </a:solidFill>
                <a:latin typeface="Arial" panose="020B0604020202020204" pitchFamily="34" charset="0"/>
                <a:cs typeface="Arial" panose="020B0604020202020204" pitchFamily="34" charset="0"/>
              </a:rPr>
              <a:t>or </a:t>
            </a:r>
          </a:p>
          <a:p>
            <a:pPr algn="ctr"/>
            <a:r>
              <a:rPr lang="en-GB" sz="2000" dirty="0">
                <a:solidFill>
                  <a:srgbClr val="0070C0"/>
                </a:solidFill>
                <a:latin typeface="Arial" panose="020B0604020202020204" pitchFamily="34" charset="0"/>
                <a:cs typeface="Arial" panose="020B0604020202020204" pitchFamily="34" charset="0"/>
              </a:rPr>
              <a:t>Ka-band</a:t>
            </a:r>
          </a:p>
        </p:txBody>
      </p:sp>
      <p:sp>
        <p:nvSpPr>
          <p:cNvPr id="9" name="TextBox 8"/>
          <p:cNvSpPr txBox="1"/>
          <p:nvPr/>
        </p:nvSpPr>
        <p:spPr>
          <a:xfrm>
            <a:off x="4013259" y="4990652"/>
            <a:ext cx="1260356"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Ka-band</a:t>
            </a:r>
          </a:p>
        </p:txBody>
      </p:sp>
      <p:sp>
        <p:nvSpPr>
          <p:cNvPr id="11" name="TextBox 10"/>
          <p:cNvSpPr txBox="1"/>
          <p:nvPr/>
        </p:nvSpPr>
        <p:spPr>
          <a:xfrm>
            <a:off x="1758081" y="4834790"/>
            <a:ext cx="1152128"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C-band</a:t>
            </a:r>
          </a:p>
        </p:txBody>
      </p:sp>
      <p:sp>
        <p:nvSpPr>
          <p:cNvPr id="8" name="TextBox 7">
            <a:extLst>
              <a:ext uri="{FF2B5EF4-FFF2-40B4-BE49-F238E27FC236}">
                <a16:creationId xmlns:a16="http://schemas.microsoft.com/office/drawing/2014/main" id="{704839AC-FA15-4F5A-892C-0A714B386E1E}"/>
              </a:ext>
            </a:extLst>
          </p:cNvPr>
          <p:cNvSpPr txBox="1"/>
          <p:nvPr/>
        </p:nvSpPr>
        <p:spPr>
          <a:xfrm>
            <a:off x="2699792" y="6060901"/>
            <a:ext cx="115212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(THT)</a:t>
            </a:r>
          </a:p>
        </p:txBody>
      </p:sp>
    </p:spTree>
    <p:extLst>
      <p:ext uri="{BB962C8B-B14F-4D97-AF65-F5344CB8AC3E}">
        <p14:creationId xmlns:p14="http://schemas.microsoft.com/office/powerpoint/2010/main" val="856873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ale, small, table, paper&#10;&#10;Description automatically generated">
            <a:extLst>
              <a:ext uri="{FF2B5EF4-FFF2-40B4-BE49-F238E27FC236}">
                <a16:creationId xmlns:a16="http://schemas.microsoft.com/office/drawing/2014/main" id="{65AB4255-DD42-4A55-A51C-321E505F1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3452471"/>
            <a:ext cx="4608512" cy="2922172"/>
          </a:xfrm>
          <a:prstGeom prst="rect">
            <a:avLst/>
          </a:prstGeom>
        </p:spPr>
      </p:pic>
      <p:sp>
        <p:nvSpPr>
          <p:cNvPr id="5" name="矩形 4"/>
          <p:cNvSpPr/>
          <p:nvPr/>
        </p:nvSpPr>
        <p:spPr>
          <a:xfrm>
            <a:off x="270004" y="1059344"/>
            <a:ext cx="8622045" cy="2876941"/>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Service Ubiquity</a:t>
            </a:r>
            <a:endParaRPr lang="en-GB"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Serving </a:t>
            </a:r>
            <a:r>
              <a:rPr lang="en-GB" sz="2000" dirty="0">
                <a:latin typeface="Arial" panose="020B0604020202020204" pitchFamily="34" charset="0"/>
                <a:ea typeface="黑体" panose="02010609060101010101" pitchFamily="49" charset="-122"/>
                <a:cs typeface="Arial" panose="020B0604020202020204" pitchFamily="34" charset="0"/>
              </a:rPr>
              <a:t>unserved or underserved users suffering from a lack of terrestrial infrastructure </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Economically more efficient to cover a large area with HAPs rather than with a satellite system or many terrestrial base stations. </a:t>
            </a: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HAP Use Cases</a:t>
            </a: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灯片编号占位符 13"/>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t>115</a:t>
            </a:fld>
            <a:endParaRPr lang="zh-CN" altLang="en-US" dirty="0"/>
          </a:p>
        </p:txBody>
      </p:sp>
      <p:sp>
        <p:nvSpPr>
          <p:cNvPr id="15" name="TextBox 14">
            <a:extLst>
              <a:ext uri="{FF2B5EF4-FFF2-40B4-BE49-F238E27FC236}">
                <a16:creationId xmlns:a16="http://schemas.microsoft.com/office/drawing/2014/main" id="{0A75DE83-1EB0-43DC-B09C-3976F73984AA}"/>
              </a:ext>
            </a:extLst>
          </p:cNvPr>
          <p:cNvSpPr txBox="1"/>
          <p:nvPr/>
        </p:nvSpPr>
        <p:spPr>
          <a:xfrm>
            <a:off x="2608711" y="4786131"/>
            <a:ext cx="3420950" cy="369332"/>
          </a:xfrm>
          <a:prstGeom prst="rect">
            <a:avLst/>
          </a:prstGeom>
          <a:solidFill>
            <a:schemeClr val="bg1"/>
          </a:solidFill>
          <a:ln w="28575">
            <a:solidFill>
              <a:schemeClr val="accent1"/>
            </a:solidFill>
          </a:ln>
        </p:spPr>
        <p:txBody>
          <a:bodyPr wrap="square" rtlCol="0">
            <a:spAutoFit/>
          </a:bodyPr>
          <a:lstStyle/>
          <a:p>
            <a:pPr algn="ctr"/>
            <a:r>
              <a:rPr lang="en-GB" dirty="0">
                <a:latin typeface="Arial" panose="020B0604020202020204" pitchFamily="34" charset="0"/>
                <a:cs typeface="Arial" panose="020B0604020202020204" pitchFamily="34" charset="0"/>
              </a:rPr>
              <a:t>Users directly connect to HAPs</a:t>
            </a:r>
          </a:p>
        </p:txBody>
      </p:sp>
      <p:sp>
        <p:nvSpPr>
          <p:cNvPr id="17" name="TextBox 16">
            <a:extLst>
              <a:ext uri="{FF2B5EF4-FFF2-40B4-BE49-F238E27FC236}">
                <a16:creationId xmlns:a16="http://schemas.microsoft.com/office/drawing/2014/main" id="{1C631DFF-949F-40C3-835D-39F9963964E6}"/>
              </a:ext>
            </a:extLst>
          </p:cNvPr>
          <p:cNvSpPr txBox="1"/>
          <p:nvPr/>
        </p:nvSpPr>
        <p:spPr>
          <a:xfrm>
            <a:off x="6912043" y="5301208"/>
            <a:ext cx="1656184"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Standalone</a:t>
            </a:r>
          </a:p>
          <a:p>
            <a:pPr algn="ctr"/>
            <a:r>
              <a:rPr lang="en-GB" sz="2000" dirty="0">
                <a:latin typeface="Arial" panose="020B0604020202020204" pitchFamily="34" charset="0"/>
                <a:cs typeface="Arial" panose="020B0604020202020204" pitchFamily="34" charset="0"/>
              </a:rPr>
              <a:t>systems</a:t>
            </a:r>
          </a:p>
        </p:txBody>
      </p:sp>
    </p:spTree>
    <p:extLst>
      <p:ext uri="{BB962C8B-B14F-4D97-AF65-F5344CB8AC3E}">
        <p14:creationId xmlns:p14="http://schemas.microsoft.com/office/powerpoint/2010/main" val="20445744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C0B079B-40FC-4EC9-B07C-94E6E49AC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491" y="3108034"/>
            <a:ext cx="5989014" cy="3607114"/>
          </a:xfrm>
          <a:prstGeom prst="rect">
            <a:avLst/>
          </a:prstGeom>
        </p:spPr>
      </p:pic>
      <p:sp>
        <p:nvSpPr>
          <p:cNvPr id="5" name="矩形 4"/>
          <p:cNvSpPr/>
          <p:nvPr/>
        </p:nvSpPr>
        <p:spPr>
          <a:xfrm>
            <a:off x="270004" y="1059342"/>
            <a:ext cx="8262437" cy="2661498"/>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 Service Scalability</a:t>
            </a:r>
          </a:p>
          <a:p>
            <a:pPr lvl="1" algn="just">
              <a:lnSpc>
                <a:spcPct val="120000"/>
              </a:lnSpc>
              <a:spcBef>
                <a:spcPts val="1200"/>
              </a:spcBef>
              <a:buFont typeface="Arial" panose="020B0604020202020204" pitchFamily="34" charset="0"/>
              <a:buChar char="•"/>
              <a:defRPr/>
            </a:pPr>
            <a:r>
              <a:rPr lang="en-US" altLang="zh-CN" sz="2000" dirty="0">
                <a:latin typeface="Times New Roman" panose="02020603050405020304" charset="0"/>
                <a:ea typeface="Times New Roman" panose="02020603050405020304" charset="0"/>
                <a:cs typeface="Times New Roman" panose="02020603050405020304" charset="0"/>
              </a:rPr>
              <a:t> </a:t>
            </a:r>
            <a:r>
              <a:rPr lang="en-US" altLang="zh-CN" sz="2000" dirty="0">
                <a:latin typeface="Arial" panose="020B0604020202020204" pitchFamily="34" charset="0"/>
                <a:cs typeface="Arial" panose="020B0604020202020204" pitchFamily="34" charset="0"/>
              </a:rPr>
              <a:t>Integrated with terrestrial networks for coverage guarantee </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 HAPs </a:t>
            </a:r>
            <a:r>
              <a:rPr lang="en-US" altLang="zh-CN" sz="2000" dirty="0">
                <a:solidFill>
                  <a:srgbClr val="C00000"/>
                </a:solidFill>
                <a:latin typeface="Arial" panose="020B0604020202020204" pitchFamily="34" charset="0"/>
                <a:cs typeface="Arial" panose="020B0604020202020204" pitchFamily="34" charset="0"/>
              </a:rPr>
              <a:t>broadcast/multicast </a:t>
            </a:r>
            <a:r>
              <a:rPr lang="en-US" altLang="zh-CN" sz="2000" dirty="0">
                <a:latin typeface="Arial" panose="020B0604020202020204" pitchFamily="34" charset="0"/>
                <a:cs typeface="Arial" panose="020B0604020202020204" pitchFamily="34" charset="0"/>
              </a:rPr>
              <a:t>to </a:t>
            </a:r>
            <a:r>
              <a:rPr lang="en-US" altLang="zh-CN" sz="2000" dirty="0">
                <a:latin typeface="Arial" panose="020B0604020202020204" pitchFamily="34" charset="0"/>
                <a:ea typeface="Times New Roman" panose="02020603050405020304" charset="0"/>
                <a:cs typeface="Arial" panose="020B0604020202020204" pitchFamily="34" charset="0"/>
              </a:rPr>
              <a:t>users characterized by low data rates </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Terrestrial cells serve hot-spot areas with high data rates</a:t>
            </a: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HAP Use Cases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116</a:t>
            </a:fld>
            <a:endParaRPr lang="zh-CN" altLang="en-US" dirty="0"/>
          </a:p>
        </p:txBody>
      </p:sp>
    </p:spTree>
    <p:extLst>
      <p:ext uri="{BB962C8B-B14F-4D97-AF65-F5344CB8AC3E}">
        <p14:creationId xmlns:p14="http://schemas.microsoft.com/office/powerpoint/2010/main" val="31832320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6C2091-0516-486D-9AB2-F15CCBE62C97}"/>
              </a:ext>
            </a:extLst>
          </p:cNvPr>
          <p:cNvGrpSpPr/>
          <p:nvPr/>
        </p:nvGrpSpPr>
        <p:grpSpPr>
          <a:xfrm>
            <a:off x="3059834" y="2268308"/>
            <a:ext cx="5921897" cy="4339646"/>
            <a:chOff x="1890463" y="2336762"/>
            <a:chExt cx="5921897" cy="4339646"/>
          </a:xfrm>
        </p:grpSpPr>
        <p:pic>
          <p:nvPicPr>
            <p:cNvPr id="10" name="Picture 9">
              <a:extLst>
                <a:ext uri="{FF2B5EF4-FFF2-40B4-BE49-F238E27FC236}">
                  <a16:creationId xmlns:a16="http://schemas.microsoft.com/office/drawing/2014/main" id="{9C1F38B2-A2CF-419B-BBC1-001A1A3D4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782" y="2528122"/>
              <a:ext cx="5313578" cy="4148286"/>
            </a:xfrm>
            <a:prstGeom prst="rect">
              <a:avLst/>
            </a:prstGeom>
          </p:spPr>
        </p:pic>
        <p:sp>
          <p:nvSpPr>
            <p:cNvPr id="2" name="Partial Circle 1">
              <a:extLst>
                <a:ext uri="{FF2B5EF4-FFF2-40B4-BE49-F238E27FC236}">
                  <a16:creationId xmlns:a16="http://schemas.microsoft.com/office/drawing/2014/main" id="{DD5D46C4-8AC5-4A59-93D6-CB64C2322FE2}"/>
                </a:ext>
              </a:extLst>
            </p:cNvPr>
            <p:cNvSpPr/>
            <p:nvPr/>
          </p:nvSpPr>
          <p:spPr>
            <a:xfrm rot="19697989">
              <a:off x="1890463" y="2336762"/>
              <a:ext cx="2559061" cy="1578243"/>
            </a:xfrm>
            <a:prstGeom prst="pie">
              <a:avLst>
                <a:gd name="adj1" fmla="val 777532"/>
                <a:gd name="adj2" fmla="val 9899228"/>
              </a:avLst>
            </a:prstGeom>
            <a:gradFill flip="none" rotWithShape="1">
              <a:gsLst>
                <a:gs pos="34000">
                  <a:schemeClr val="bg1"/>
                </a:gs>
                <a:gs pos="67000">
                  <a:schemeClr val="accent1">
                    <a:lumMod val="40000"/>
                    <a:lumOff val="60000"/>
                  </a:schemeClr>
                </a:gs>
                <a:gs pos="86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 name="矩形 4"/>
          <p:cNvSpPr/>
          <p:nvPr/>
        </p:nvSpPr>
        <p:spPr>
          <a:xfrm>
            <a:off x="270004" y="1059344"/>
            <a:ext cx="7974405" cy="6693371"/>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Service Continuity</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HAPs and satellites coordinate to act </a:t>
            </a:r>
            <a:r>
              <a:rPr lang="en-GB"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centralized controllers </a:t>
            </a:r>
            <a:r>
              <a:rPr lang="en-GB" altLang="zh-CN" sz="2000" dirty="0">
                <a:latin typeface="Arial" panose="020B0604020202020204" pitchFamily="34" charset="0"/>
                <a:ea typeface="黑体" panose="02010609060101010101" pitchFamily="49" charset="-122"/>
                <a:cs typeface="Arial" panose="020B0604020202020204" pitchFamily="34" charset="0"/>
              </a:rPr>
              <a:t>for handover between fixed/flying small cells</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Users can switch to</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adjacent cells smoothly</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scheduled by inter- </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HAP links and/or HAP-</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satellite links</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Increase </a:t>
            </a:r>
            <a:r>
              <a:rPr lang="en-GB"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fault tolerance</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and </a:t>
            </a:r>
            <a:r>
              <a:rPr lang="en-GB"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prevent system failures</a:t>
            </a:r>
          </a:p>
          <a:p>
            <a:pPr lvl="1" algn="just">
              <a:lnSpc>
                <a:spcPct val="120000"/>
              </a:lnSpc>
              <a:spcBef>
                <a:spcPts val="1200"/>
              </a:spcBef>
              <a:buFont typeface="Arial" panose="020B0604020202020204" pitchFamily="34" charset="0"/>
              <a:buChar char="•"/>
              <a:defRPr/>
            </a:pPr>
            <a:endParaRPr lang="en-GB" altLang="zh-CN" sz="2000" dirty="0">
              <a:latin typeface="Arial" panose="020B0604020202020204" pitchFamily="34" charset="0"/>
              <a:ea typeface="黑体" panose="02010609060101010101" pitchFamily="49" charset="-122"/>
              <a:cs typeface="Arial" panose="020B0604020202020204" pitchFamily="34" charset="0"/>
            </a:endParaRPr>
          </a:p>
          <a:p>
            <a:pPr lvl="2" algn="just">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HAP Use Cases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117</a:t>
            </a:fld>
            <a:endParaRPr lang="zh-CN" altLang="en-US" dirty="0"/>
          </a:p>
        </p:txBody>
      </p:sp>
    </p:spTree>
    <p:extLst>
      <p:ext uri="{BB962C8B-B14F-4D97-AF65-F5344CB8AC3E}">
        <p14:creationId xmlns:p14="http://schemas.microsoft.com/office/powerpoint/2010/main" val="25762013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2" y="1059342"/>
            <a:ext cx="9054526" cy="109183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Directivity gain of antenna arrays</a:t>
            </a:r>
          </a:p>
          <a:p>
            <a:pPr lvl="1"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Beam Characteristics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118</a:t>
            </a:fld>
            <a:endParaRPr lang="zh-CN" altLang="en-US" dirty="0"/>
          </a:p>
        </p:txBody>
      </p:sp>
      <p:grpSp>
        <p:nvGrpSpPr>
          <p:cNvPr id="18" name="Group 17">
            <a:extLst>
              <a:ext uri="{FF2B5EF4-FFF2-40B4-BE49-F238E27FC236}">
                <a16:creationId xmlns:a16="http://schemas.microsoft.com/office/drawing/2014/main" id="{539E1C7D-FA6F-4815-A9C4-3D23B9C5D49C}"/>
              </a:ext>
            </a:extLst>
          </p:cNvPr>
          <p:cNvGrpSpPr/>
          <p:nvPr/>
        </p:nvGrpSpPr>
        <p:grpSpPr>
          <a:xfrm>
            <a:off x="5724128" y="989114"/>
            <a:ext cx="2880320" cy="2514565"/>
            <a:chOff x="5796136" y="1340768"/>
            <a:chExt cx="2880320" cy="2514565"/>
          </a:xfrm>
        </p:grpSpPr>
        <p:pic>
          <p:nvPicPr>
            <p:cNvPr id="16" name="Picture 15">
              <a:extLst>
                <a:ext uri="{FF2B5EF4-FFF2-40B4-BE49-F238E27FC236}">
                  <a16:creationId xmlns:a16="http://schemas.microsoft.com/office/drawing/2014/main" id="{084F7B16-D73D-4F0B-AC7D-DD99C0C091EA}"/>
                </a:ext>
              </a:extLst>
            </p:cNvPr>
            <p:cNvPicPr>
              <a:picLocks noChangeAspect="1"/>
            </p:cNvPicPr>
            <p:nvPr/>
          </p:nvPicPr>
          <p:blipFill>
            <a:blip r:embed="rId3"/>
            <a:stretch>
              <a:fillRect/>
            </a:stretch>
          </p:blipFill>
          <p:spPr>
            <a:xfrm>
              <a:off x="5796136" y="1340768"/>
              <a:ext cx="2880320" cy="2514565"/>
            </a:xfrm>
            <a:prstGeom prst="rect">
              <a:avLst/>
            </a:prstGeom>
          </p:spPr>
        </p:pic>
        <p:sp>
          <p:nvSpPr>
            <p:cNvPr id="17" name="Oval 16">
              <a:extLst>
                <a:ext uri="{FF2B5EF4-FFF2-40B4-BE49-F238E27FC236}">
                  <a16:creationId xmlns:a16="http://schemas.microsoft.com/office/drawing/2014/main" id="{51C0F6D7-A86E-4790-BD9B-0C5991F4B1BA}"/>
                </a:ext>
              </a:extLst>
            </p:cNvPr>
            <p:cNvSpPr/>
            <p:nvPr/>
          </p:nvSpPr>
          <p:spPr>
            <a:xfrm>
              <a:off x="7020272" y="2151179"/>
              <a:ext cx="360040" cy="6574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descr="A screenshot of a cell phone&#10;&#10;Description automatically generated">
            <a:extLst>
              <a:ext uri="{FF2B5EF4-FFF2-40B4-BE49-F238E27FC236}">
                <a16:creationId xmlns:a16="http://schemas.microsoft.com/office/drawing/2014/main" id="{76B28148-B211-4650-BDBC-2EE083040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497" y="1664425"/>
            <a:ext cx="3347503" cy="887906"/>
          </a:xfrm>
          <a:prstGeom prst="rect">
            <a:avLst/>
          </a:prstGeom>
        </p:spPr>
      </p:pic>
      <p:sp>
        <p:nvSpPr>
          <p:cNvPr id="21" name="TextBox 20">
            <a:extLst>
              <a:ext uri="{FF2B5EF4-FFF2-40B4-BE49-F238E27FC236}">
                <a16:creationId xmlns:a16="http://schemas.microsoft.com/office/drawing/2014/main" id="{530D1348-002C-4FB3-BF98-432E0AE35DCA}"/>
              </a:ext>
            </a:extLst>
          </p:cNvPr>
          <p:cNvSpPr txBox="1"/>
          <p:nvPr/>
        </p:nvSpPr>
        <p:spPr>
          <a:xfrm>
            <a:off x="3525726" y="2332471"/>
            <a:ext cx="1872208" cy="646331"/>
          </a:xfrm>
          <a:prstGeom prst="rect">
            <a:avLst/>
          </a:prstGeom>
          <a:noFill/>
        </p:spPr>
        <p:txBody>
          <a:bodyPr wrap="square" rtlCol="0">
            <a:spAutoFit/>
          </a:bodyPr>
          <a:lstStyle/>
          <a:p>
            <a:r>
              <a:rPr lang="en-GB" i="1" dirty="0">
                <a:solidFill>
                  <a:srgbClr val="0070C0"/>
                </a:solidFill>
                <a:latin typeface="Arial" panose="020B0604020202020204" pitchFamily="34" charset="0"/>
                <a:cs typeface="Arial" panose="020B0604020202020204" pitchFamily="34" charset="0"/>
              </a:rPr>
              <a:t>n</a:t>
            </a:r>
            <a:r>
              <a:rPr lang="en-GB" dirty="0">
                <a:solidFill>
                  <a:srgbClr val="0070C0"/>
                </a:solidFill>
                <a:latin typeface="Arial" panose="020B0604020202020204" pitchFamily="34" charset="0"/>
                <a:cs typeface="Arial" panose="020B0604020202020204" pitchFamily="34" charset="0"/>
              </a:rPr>
              <a:t> is roll-off factor of the antenna</a:t>
            </a:r>
          </a:p>
        </p:txBody>
      </p:sp>
      <p:sp>
        <p:nvSpPr>
          <p:cNvPr id="22" name="矩形 4">
            <a:extLst>
              <a:ext uri="{FF2B5EF4-FFF2-40B4-BE49-F238E27FC236}">
                <a16:creationId xmlns:a16="http://schemas.microsoft.com/office/drawing/2014/main" id="{EDFC7988-CCD5-48E2-AB94-073E07943F39}"/>
              </a:ext>
            </a:extLst>
          </p:cNvPr>
          <p:cNvSpPr/>
          <p:nvPr/>
        </p:nvSpPr>
        <p:spPr>
          <a:xfrm>
            <a:off x="274473" y="3523281"/>
            <a:ext cx="9054526" cy="109183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Beam distortion caused by unstable motion</a:t>
            </a:r>
          </a:p>
          <a:p>
            <a:pPr lvl="1"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23" name="TextBox 22">
            <a:extLst>
              <a:ext uri="{FF2B5EF4-FFF2-40B4-BE49-F238E27FC236}">
                <a16:creationId xmlns:a16="http://schemas.microsoft.com/office/drawing/2014/main" id="{84221380-6C8C-43BA-86E4-6F071653854A}"/>
              </a:ext>
            </a:extLst>
          </p:cNvPr>
          <p:cNvSpPr txBox="1"/>
          <p:nvPr/>
        </p:nvSpPr>
        <p:spPr>
          <a:xfrm>
            <a:off x="472015" y="4659342"/>
            <a:ext cx="5472608"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Horizontal motion</a:t>
            </a:r>
          </a:p>
        </p:txBody>
      </p:sp>
      <p:sp>
        <p:nvSpPr>
          <p:cNvPr id="24" name="TextBox 23">
            <a:extLst>
              <a:ext uri="{FF2B5EF4-FFF2-40B4-BE49-F238E27FC236}">
                <a16:creationId xmlns:a16="http://schemas.microsoft.com/office/drawing/2014/main" id="{B05AC145-6E12-4DA2-BD59-8782351A7EBE}"/>
              </a:ext>
            </a:extLst>
          </p:cNvPr>
          <p:cNvSpPr txBox="1"/>
          <p:nvPr/>
        </p:nvSpPr>
        <p:spPr>
          <a:xfrm>
            <a:off x="880432" y="5193356"/>
            <a:ext cx="5616624"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Moving distance of the beam centre </a:t>
            </a:r>
          </a:p>
        </p:txBody>
      </p:sp>
      <p:pic>
        <p:nvPicPr>
          <p:cNvPr id="26" name="Picture 25">
            <a:extLst>
              <a:ext uri="{FF2B5EF4-FFF2-40B4-BE49-F238E27FC236}">
                <a16:creationId xmlns:a16="http://schemas.microsoft.com/office/drawing/2014/main" id="{4C1D9072-7765-4308-BA66-3613188ED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216" y="4653136"/>
            <a:ext cx="1303057" cy="492752"/>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C81B393E-49BE-4D7E-A976-F1A22A256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0939" y="5657261"/>
            <a:ext cx="2456061" cy="646331"/>
          </a:xfrm>
          <a:prstGeom prst="rect">
            <a:avLst/>
          </a:prstGeom>
        </p:spPr>
      </p:pic>
      <p:sp>
        <p:nvSpPr>
          <p:cNvPr id="29" name="TextBox 28">
            <a:extLst>
              <a:ext uri="{FF2B5EF4-FFF2-40B4-BE49-F238E27FC236}">
                <a16:creationId xmlns:a16="http://schemas.microsoft.com/office/drawing/2014/main" id="{08A654C3-8DD3-432F-8D49-8103D6C43C8A}"/>
              </a:ext>
            </a:extLst>
          </p:cNvPr>
          <p:cNvSpPr txBox="1"/>
          <p:nvPr/>
        </p:nvSpPr>
        <p:spPr>
          <a:xfrm>
            <a:off x="449640" y="4103788"/>
            <a:ext cx="7146111"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Crucial for beam alignment and handover criteria design </a:t>
            </a:r>
          </a:p>
        </p:txBody>
      </p:sp>
    </p:spTree>
    <p:extLst>
      <p:ext uri="{BB962C8B-B14F-4D97-AF65-F5344CB8AC3E}">
        <p14:creationId xmlns:p14="http://schemas.microsoft.com/office/powerpoint/2010/main" val="16317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ïSḷïḓe">
            <a:extLst>
              <a:ext uri="{FF2B5EF4-FFF2-40B4-BE49-F238E27FC236}">
                <a16:creationId xmlns:a16="http://schemas.microsoft.com/office/drawing/2014/main" id="{FE6D3FCA-85E2-4D9E-9B74-A305204CBAC8}"/>
              </a:ext>
            </a:extLst>
          </p:cNvPr>
          <p:cNvSpPr/>
          <p:nvPr/>
        </p:nvSpPr>
        <p:spPr bwMode="auto">
          <a:xfrm>
            <a:off x="161952" y="1988840"/>
            <a:ext cx="3635175" cy="3635175"/>
          </a:xfrm>
          <a:prstGeom prst="ellipse">
            <a:avLst/>
          </a:prstGeom>
          <a:blipFill>
            <a:blip r:embed="rId3"/>
            <a:stretch>
              <a:fillRect l="-25089" r="-2491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a:p>
        </p:txBody>
      </p:sp>
      <p:sp>
        <p:nvSpPr>
          <p:cNvPr id="5" name="íṣlíḓe">
            <a:extLst>
              <a:ext uri="{FF2B5EF4-FFF2-40B4-BE49-F238E27FC236}">
                <a16:creationId xmlns:a16="http://schemas.microsoft.com/office/drawing/2014/main" id="{3F3FCC90-712F-4341-9998-865BC6604ED3}"/>
              </a:ext>
            </a:extLst>
          </p:cNvPr>
          <p:cNvSpPr/>
          <p:nvPr/>
        </p:nvSpPr>
        <p:spPr>
          <a:xfrm>
            <a:off x="3209670" y="2755518"/>
            <a:ext cx="936689" cy="936689"/>
          </a:xfrm>
          <a:prstGeom prst="ellipse">
            <a:avLst/>
          </a:prstGeom>
          <a:gradFill>
            <a:gsLst>
              <a:gs pos="0">
                <a:schemeClr val="accent6">
                  <a:lumMod val="40000"/>
                  <a:lumOff val="60000"/>
                </a:schemeClr>
              </a:gs>
              <a:gs pos="59000">
                <a:schemeClr val="accent6"/>
              </a:gs>
              <a:gs pos="100000">
                <a:schemeClr val="accent6">
                  <a:lumMod val="60000"/>
                  <a:lumOff val="40000"/>
                </a:schemeClr>
              </a:gs>
            </a:gsLst>
            <a:lin ang="5400000" scaled="1"/>
          </a:gradFill>
          <a:ln w="57150" cap="flat" cmpd="sng" algn="ctr">
            <a:solidFill>
              <a:schemeClr val="bg1"/>
            </a:solidFill>
            <a:prstDash val="solid"/>
          </a:ln>
          <a:effectLst/>
        </p:spPr>
        <p:txBody>
          <a:bodyPr lIns="91293" tIns="45647" rIns="91293" bIns="45647" rtlCol="0" anchor="ctr"/>
          <a:lstStyle/>
          <a:p>
            <a:pPr algn="ctr" defTabSz="1216936"/>
            <a:r>
              <a:rPr lang="en-US" altLang="zh-CN" sz="3600" b="1" kern="0" dirty="0">
                <a:solidFill>
                  <a:sysClr val="window" lastClr="FFFFFF"/>
                </a:solidFill>
                <a:latin typeface="Arial" panose="020B0604020202020204" pitchFamily="34" charset="0"/>
                <a:cs typeface="Arial" panose="020B0604020202020204" pitchFamily="34" charset="0"/>
              </a:rPr>
              <a:t>2</a:t>
            </a:r>
            <a:endParaRPr lang="zh-CN" altLang="en-US" sz="3600" b="1" kern="0" dirty="0">
              <a:solidFill>
                <a:sysClr val="window" lastClr="FFFFFF"/>
              </a:solidFill>
              <a:latin typeface="Arial" panose="020B0604020202020204" pitchFamily="34" charset="0"/>
              <a:cs typeface="Arial" panose="020B0604020202020204" pitchFamily="34" charset="0"/>
            </a:endParaRPr>
          </a:p>
        </p:txBody>
      </p:sp>
      <p:sp>
        <p:nvSpPr>
          <p:cNvPr id="6" name="işḻíḍè">
            <a:extLst>
              <a:ext uri="{FF2B5EF4-FFF2-40B4-BE49-F238E27FC236}">
                <a16:creationId xmlns:a16="http://schemas.microsoft.com/office/drawing/2014/main" id="{CF4E10D8-7933-40B3-AE0F-8C7A6EC9236B}"/>
              </a:ext>
            </a:extLst>
          </p:cNvPr>
          <p:cNvSpPr/>
          <p:nvPr/>
        </p:nvSpPr>
        <p:spPr>
          <a:xfrm>
            <a:off x="3045096" y="4668695"/>
            <a:ext cx="749351" cy="749351"/>
          </a:xfrm>
          <a:prstGeom prst="ellipse">
            <a:avLst/>
          </a:prstGeom>
          <a:gradFill>
            <a:gsLst>
              <a:gs pos="0">
                <a:schemeClr val="accent2">
                  <a:lumMod val="40000"/>
                  <a:lumOff val="60000"/>
                </a:schemeClr>
              </a:gs>
              <a:gs pos="59000">
                <a:schemeClr val="accent2"/>
              </a:gs>
              <a:gs pos="100000">
                <a:schemeClr val="accent2">
                  <a:lumMod val="40000"/>
                  <a:lumOff val="60000"/>
                </a:schemeClr>
              </a:gs>
            </a:gsLst>
            <a:lin ang="5400000" scaled="1"/>
          </a:gradFill>
          <a:ln w="57150" cap="flat" cmpd="sng" algn="ctr">
            <a:solidFill>
              <a:schemeClr val="bg1"/>
            </a:solidFill>
            <a:prstDash val="solid"/>
          </a:ln>
          <a:effectLst/>
        </p:spPr>
        <p:txBody>
          <a:bodyPr lIns="91293" tIns="45647" rIns="91293" bIns="45647" rtlCol="0" anchor="ctr"/>
          <a:lstStyle/>
          <a:p>
            <a:pPr algn="ctr" defTabSz="1216936">
              <a:defRPr/>
            </a:pPr>
            <a:r>
              <a:rPr lang="en-US" altLang="zh-CN" sz="3200" b="1" kern="0" dirty="0">
                <a:solidFill>
                  <a:sysClr val="window" lastClr="FFFFFF"/>
                </a:solidFill>
                <a:latin typeface="Arial" panose="020B0604020202020204" pitchFamily="34" charset="0"/>
                <a:cs typeface="Arial" panose="020B0604020202020204" pitchFamily="34" charset="0"/>
              </a:rPr>
              <a:t>3</a:t>
            </a:r>
            <a:endParaRPr lang="zh-CN" altLang="en-US" sz="3200" b="1" kern="0" dirty="0">
              <a:solidFill>
                <a:sysClr val="window" lastClr="FFFFFF"/>
              </a:solidFill>
              <a:latin typeface="Arial" panose="020B0604020202020204" pitchFamily="34" charset="0"/>
              <a:cs typeface="Arial" panose="020B0604020202020204" pitchFamily="34" charset="0"/>
            </a:endParaRPr>
          </a:p>
        </p:txBody>
      </p:sp>
      <p:sp>
        <p:nvSpPr>
          <p:cNvPr id="7" name="ïşlíďê">
            <a:extLst>
              <a:ext uri="{FF2B5EF4-FFF2-40B4-BE49-F238E27FC236}">
                <a16:creationId xmlns:a16="http://schemas.microsoft.com/office/drawing/2014/main" id="{875A2A39-29A3-433B-B5F4-5EEA8EF59C85}"/>
              </a:ext>
            </a:extLst>
          </p:cNvPr>
          <p:cNvSpPr/>
          <p:nvPr/>
        </p:nvSpPr>
        <p:spPr>
          <a:xfrm>
            <a:off x="2204755" y="1303039"/>
            <a:ext cx="1124027" cy="1124027"/>
          </a:xfrm>
          <a:prstGeom prst="ellipse">
            <a:avLst/>
          </a:prstGeom>
          <a:gradFill>
            <a:gsLst>
              <a:gs pos="0">
                <a:schemeClr val="accent1">
                  <a:lumMod val="40000"/>
                  <a:lumOff val="60000"/>
                </a:schemeClr>
              </a:gs>
              <a:gs pos="59000">
                <a:schemeClr val="accent1"/>
              </a:gs>
              <a:gs pos="100000">
                <a:schemeClr val="accent1">
                  <a:lumMod val="60000"/>
                  <a:lumOff val="40000"/>
                </a:schemeClr>
              </a:gs>
            </a:gsLst>
            <a:lin ang="5400000" scaled="1"/>
          </a:gradFill>
          <a:ln w="57150" cap="flat" cmpd="sng" algn="ctr">
            <a:solidFill>
              <a:schemeClr val="bg1"/>
            </a:solidFill>
            <a:prstDash val="solid"/>
          </a:ln>
          <a:effectLst/>
        </p:spPr>
        <p:txBody>
          <a:bodyPr lIns="91293" tIns="45647" rIns="91293" bIns="45647" rtlCol="0" anchor="ctr"/>
          <a:lstStyle/>
          <a:p>
            <a:pPr algn="ctr" defTabSz="1216936">
              <a:defRPr/>
            </a:pPr>
            <a:r>
              <a:rPr lang="en-US" altLang="zh-CN" sz="4000" b="1" kern="0" dirty="0">
                <a:solidFill>
                  <a:sysClr val="window" lastClr="FFFFFF"/>
                </a:solidFill>
                <a:latin typeface="Arial" panose="020B0604020202020204" pitchFamily="34" charset="0"/>
                <a:cs typeface="Arial" panose="020B0604020202020204" pitchFamily="34" charset="0"/>
              </a:rPr>
              <a:t>1</a:t>
            </a:r>
            <a:endParaRPr lang="zh-CN" altLang="en-US" sz="4000" b="1" kern="0" dirty="0">
              <a:solidFill>
                <a:sysClr val="window" lastClr="FFFFFF"/>
              </a:solidFill>
              <a:latin typeface="Arial" panose="020B0604020202020204" pitchFamily="34" charset="0"/>
              <a:cs typeface="Arial" panose="020B0604020202020204" pitchFamily="34" charset="0"/>
            </a:endParaRPr>
          </a:p>
        </p:txBody>
      </p:sp>
      <p:cxnSp>
        <p:nvCxnSpPr>
          <p:cNvPr id="8" name="直接连接符 7">
            <a:extLst>
              <a:ext uri="{FF2B5EF4-FFF2-40B4-BE49-F238E27FC236}">
                <a16:creationId xmlns:a16="http://schemas.microsoft.com/office/drawing/2014/main" id="{36478625-CD5B-4893-ACEB-0BFED8493D0B}"/>
              </a:ext>
            </a:extLst>
          </p:cNvPr>
          <p:cNvCxnSpPr>
            <a:cxnSpLocks/>
          </p:cNvCxnSpPr>
          <p:nvPr/>
        </p:nvCxnSpPr>
        <p:spPr>
          <a:xfrm>
            <a:off x="3797126" y="2597141"/>
            <a:ext cx="4409578" cy="0"/>
          </a:xfrm>
          <a:prstGeom prst="line">
            <a:avLst/>
          </a:prstGeom>
          <a:noFill/>
          <a:ln w="38100" cap="flat" cmpd="sng" algn="ctr">
            <a:solidFill>
              <a:schemeClr val="bg1">
                <a:lumMod val="65000"/>
              </a:schemeClr>
            </a:solidFill>
            <a:prstDash val="sysDot"/>
            <a:headEnd type="none" w="med" len="med"/>
            <a:tailEnd type="none" w="med" len="med"/>
          </a:ln>
          <a:effectLst/>
        </p:spPr>
      </p:cxnSp>
      <p:cxnSp>
        <p:nvCxnSpPr>
          <p:cNvPr id="9" name="直接连接符 8">
            <a:extLst>
              <a:ext uri="{FF2B5EF4-FFF2-40B4-BE49-F238E27FC236}">
                <a16:creationId xmlns:a16="http://schemas.microsoft.com/office/drawing/2014/main" id="{36478625-CD5B-4893-ACEB-0BFED8493D0B}"/>
              </a:ext>
            </a:extLst>
          </p:cNvPr>
          <p:cNvCxnSpPr>
            <a:cxnSpLocks/>
          </p:cNvCxnSpPr>
          <p:nvPr/>
        </p:nvCxnSpPr>
        <p:spPr>
          <a:xfrm>
            <a:off x="4196080" y="4613365"/>
            <a:ext cx="3689498" cy="0"/>
          </a:xfrm>
          <a:prstGeom prst="line">
            <a:avLst/>
          </a:prstGeom>
          <a:noFill/>
          <a:ln w="38100" cap="flat" cmpd="sng" algn="ctr">
            <a:solidFill>
              <a:schemeClr val="bg1">
                <a:lumMod val="65000"/>
              </a:schemeClr>
            </a:solidFill>
            <a:prstDash val="sysDot"/>
            <a:headEnd type="none" w="med" len="med"/>
            <a:tailEnd type="none" w="med" len="med"/>
          </a:ln>
          <a:effectLst/>
        </p:spPr>
      </p:cxnSp>
      <p:sp>
        <p:nvSpPr>
          <p:cNvPr id="10" name="文本框 9"/>
          <p:cNvSpPr txBox="1"/>
          <p:nvPr/>
        </p:nvSpPr>
        <p:spPr>
          <a:xfrm>
            <a:off x="3120634" y="963087"/>
            <a:ext cx="4674166" cy="584775"/>
          </a:xfrm>
          <a:prstGeom prst="rect">
            <a:avLst/>
          </a:prstGeom>
          <a:noFill/>
        </p:spPr>
        <p:txBody>
          <a:bodyPr wrap="square" rtlCol="0">
            <a:spAutoFit/>
          </a:bodyPr>
          <a:lstStyle/>
          <a:p>
            <a:r>
              <a:rPr lang="en-US" altLang="zh-CN" sz="3200" b="1" dirty="0">
                <a:solidFill>
                  <a:schemeClr val="accent1"/>
                </a:solidFill>
                <a:latin typeface="Arial" panose="020B0604020202020204" pitchFamily="34" charset="0"/>
                <a:cs typeface="Arial" panose="020B0604020202020204" pitchFamily="34" charset="0"/>
              </a:rPr>
              <a:t> Extended Coverage</a:t>
            </a:r>
            <a:endParaRPr lang="zh-CN" altLang="en-US" sz="3200" b="1" dirty="0">
              <a:solidFill>
                <a:schemeClr val="accent1"/>
              </a:solidFill>
              <a:latin typeface="Arial" panose="020B0604020202020204" pitchFamily="34" charset="0"/>
              <a:cs typeface="Arial" panose="020B0604020202020204" pitchFamily="34" charset="0"/>
            </a:endParaRPr>
          </a:p>
        </p:txBody>
      </p:sp>
      <p:sp>
        <p:nvSpPr>
          <p:cNvPr id="11" name="文本框 10"/>
          <p:cNvSpPr txBox="1"/>
          <p:nvPr/>
        </p:nvSpPr>
        <p:spPr>
          <a:xfrm>
            <a:off x="4114124" y="2889341"/>
            <a:ext cx="4727321" cy="523220"/>
          </a:xfrm>
          <a:prstGeom prst="rect">
            <a:avLst/>
          </a:prstGeom>
          <a:noFill/>
        </p:spPr>
        <p:txBody>
          <a:bodyPr wrap="square" rtlCol="0">
            <a:spAutoFit/>
          </a:bodyPr>
          <a:lstStyle/>
          <a:p>
            <a:r>
              <a:rPr lang="en-US" altLang="zh-CN" sz="2800" b="1" dirty="0">
                <a:solidFill>
                  <a:schemeClr val="accent6"/>
                </a:solidFill>
                <a:latin typeface="Arial" panose="020B0604020202020204" pitchFamily="34" charset="0"/>
                <a:cs typeface="Arial" panose="020B0604020202020204" pitchFamily="34" charset="0"/>
              </a:rPr>
              <a:t>Improved User Experience</a:t>
            </a:r>
            <a:endParaRPr lang="zh-CN" altLang="en-US" sz="2800" b="1" dirty="0">
              <a:solidFill>
                <a:schemeClr val="accent6"/>
              </a:solidFill>
              <a:latin typeface="Arial" panose="020B0604020202020204" pitchFamily="34" charset="0"/>
              <a:cs typeface="Arial" panose="020B0604020202020204" pitchFamily="34" charset="0"/>
            </a:endParaRPr>
          </a:p>
        </p:txBody>
      </p:sp>
      <p:sp>
        <p:nvSpPr>
          <p:cNvPr id="12" name="文本框 11"/>
          <p:cNvSpPr txBox="1"/>
          <p:nvPr/>
        </p:nvSpPr>
        <p:spPr>
          <a:xfrm>
            <a:off x="3797126" y="4793440"/>
            <a:ext cx="4800569" cy="461665"/>
          </a:xfrm>
          <a:prstGeom prst="rect">
            <a:avLst/>
          </a:prstGeom>
          <a:noFill/>
        </p:spPr>
        <p:txBody>
          <a:bodyPr wrap="square" rtlCol="0">
            <a:spAutoFit/>
          </a:bodyPr>
          <a:lstStyle/>
          <a:p>
            <a:r>
              <a:rPr lang="en-US" altLang="zh-CN" sz="2400" b="1" dirty="0">
                <a:solidFill>
                  <a:schemeClr val="accent2"/>
                </a:solidFill>
                <a:latin typeface="Arial" panose="020B0604020202020204" pitchFamily="34" charset="0"/>
                <a:cs typeface="Arial" panose="020B0604020202020204" pitchFamily="34" charset="0"/>
              </a:rPr>
              <a:t>Multicast &amp; Broadcast</a:t>
            </a:r>
            <a:endParaRPr lang="zh-CN" altLang="en-US" sz="2400" b="1" dirty="0">
              <a:solidFill>
                <a:schemeClr val="accent2"/>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D010FDB-4B59-483C-AC7F-BA34A6576CEF}"/>
              </a:ext>
            </a:extLst>
          </p:cNvPr>
          <p:cNvSpPr/>
          <p:nvPr/>
        </p:nvSpPr>
        <p:spPr>
          <a:xfrm>
            <a:off x="3602447" y="1511162"/>
            <a:ext cx="4876764" cy="1015663"/>
          </a:xfrm>
          <a:prstGeom prst="rect">
            <a:avLst/>
          </a:prstGeom>
        </p:spPr>
        <p:txBody>
          <a:bodyPr wrap="square">
            <a:spAutoFit/>
          </a:bodyPr>
          <a:lstStyle/>
          <a:p>
            <a:pPr>
              <a:spcAft>
                <a:spcPts val="600"/>
              </a:spcAft>
            </a:pPr>
            <a:r>
              <a:rPr lang="en-GB" sz="2000" dirty="0">
                <a:latin typeface="Arial" panose="020B0604020202020204" pitchFamily="34" charset="0"/>
                <a:cs typeface="Arial" panose="020B0604020202020204" pitchFamily="34" charset="0"/>
              </a:rPr>
              <a:t>Provide data services in </a:t>
            </a:r>
            <a:r>
              <a:rPr lang="en-GB" sz="2000" dirty="0">
                <a:solidFill>
                  <a:srgbClr val="C00000"/>
                </a:solidFill>
                <a:latin typeface="Arial" panose="020B0604020202020204" pitchFamily="34" charset="0"/>
                <a:cs typeface="Arial" panose="020B0604020202020204" pitchFamily="34" charset="0"/>
              </a:rPr>
              <a:t>un-served areas </a:t>
            </a:r>
            <a:r>
              <a:rPr lang="en-GB" sz="2000" dirty="0">
                <a:latin typeface="Arial" panose="020B0604020202020204" pitchFamily="34" charset="0"/>
                <a:cs typeface="Arial" panose="020B0604020202020204" pitchFamily="34" charset="0"/>
              </a:rPr>
              <a:t>that cannot be covered by terrestrial cellular network and </a:t>
            </a:r>
            <a:r>
              <a:rPr lang="en-GB" sz="2000" dirty="0">
                <a:solidFill>
                  <a:srgbClr val="C00000"/>
                </a:solidFill>
                <a:latin typeface="Arial" panose="020B0604020202020204" pitchFamily="34" charset="0"/>
                <a:cs typeface="Arial" panose="020B0604020202020204" pitchFamily="34" charset="0"/>
              </a:rPr>
              <a:t>underserved areas</a:t>
            </a:r>
          </a:p>
        </p:txBody>
      </p:sp>
      <p:sp>
        <p:nvSpPr>
          <p:cNvPr id="13" name="Rectangle 12">
            <a:extLst>
              <a:ext uri="{FF2B5EF4-FFF2-40B4-BE49-F238E27FC236}">
                <a16:creationId xmlns:a16="http://schemas.microsoft.com/office/drawing/2014/main" id="{5C1F3993-D52E-4A17-9313-A8F2F6D067D6}"/>
              </a:ext>
            </a:extLst>
          </p:cNvPr>
          <p:cNvSpPr/>
          <p:nvPr/>
        </p:nvSpPr>
        <p:spPr>
          <a:xfrm>
            <a:off x="4146359" y="3448189"/>
            <a:ext cx="4800569" cy="1015663"/>
          </a:xfrm>
          <a:prstGeom prst="rect">
            <a:avLst/>
          </a:prstGeom>
        </p:spPr>
        <p:txBody>
          <a:bodyPr wrap="square">
            <a:spAutoFit/>
          </a:bodyPr>
          <a:lstStyle/>
          <a:p>
            <a:pPr>
              <a:spcBef>
                <a:spcPts val="1200"/>
              </a:spcBef>
            </a:pPr>
            <a:r>
              <a:rPr lang="en-GB" sz="2000" dirty="0">
                <a:latin typeface="Arial" panose="020B0604020202020204" pitchFamily="34" charset="0"/>
                <a:cs typeface="Arial" panose="020B0604020202020204" pitchFamily="34" charset="0"/>
              </a:rPr>
              <a:t>Reinforce the 6G </a:t>
            </a:r>
            <a:r>
              <a:rPr lang="en-GB" sz="2000" dirty="0">
                <a:solidFill>
                  <a:srgbClr val="C00000"/>
                </a:solidFill>
                <a:latin typeface="Arial" panose="020B0604020202020204" pitchFamily="34" charset="0"/>
                <a:cs typeface="Arial" panose="020B0604020202020204" pitchFamily="34" charset="0"/>
              </a:rPr>
              <a:t>service reliability </a:t>
            </a:r>
            <a:r>
              <a:rPr lang="en-GB" sz="2000" dirty="0">
                <a:latin typeface="Arial" panose="020B0604020202020204" pitchFamily="34" charset="0"/>
                <a:cs typeface="Arial" panose="020B0604020202020204" pitchFamily="34" charset="0"/>
              </a:rPr>
              <a:t>by providing </a:t>
            </a:r>
            <a:r>
              <a:rPr lang="en-GB" sz="2000" dirty="0">
                <a:solidFill>
                  <a:srgbClr val="C00000"/>
                </a:solidFill>
                <a:latin typeface="Arial" panose="020B0604020202020204" pitchFamily="34" charset="0"/>
                <a:cs typeface="Arial" panose="020B0604020202020204" pitchFamily="34" charset="0"/>
              </a:rPr>
              <a:t>service continuity</a:t>
            </a:r>
            <a:r>
              <a:rPr lang="en-GB" sz="2000" dirty="0">
                <a:latin typeface="Arial" panose="020B0604020202020204" pitchFamily="34" charset="0"/>
                <a:cs typeface="Arial" panose="020B0604020202020204" pitchFamily="34" charset="0"/>
              </a:rPr>
              <a:t> for M2M/IoT devices or on board moving platforms</a:t>
            </a:r>
          </a:p>
        </p:txBody>
      </p:sp>
      <p:sp>
        <p:nvSpPr>
          <p:cNvPr id="14" name="Rectangle 13">
            <a:extLst>
              <a:ext uri="{FF2B5EF4-FFF2-40B4-BE49-F238E27FC236}">
                <a16:creationId xmlns:a16="http://schemas.microsoft.com/office/drawing/2014/main" id="{67330AFA-E43F-42D0-9CD0-16A64526C2BB}"/>
              </a:ext>
            </a:extLst>
          </p:cNvPr>
          <p:cNvSpPr/>
          <p:nvPr/>
        </p:nvSpPr>
        <p:spPr>
          <a:xfrm>
            <a:off x="3797125" y="5255105"/>
            <a:ext cx="4572479" cy="1015663"/>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Enable 6G network </a:t>
            </a:r>
            <a:r>
              <a:rPr lang="en-GB" sz="2000" dirty="0">
                <a:solidFill>
                  <a:srgbClr val="C00000"/>
                </a:solidFill>
                <a:latin typeface="Arial" panose="020B0604020202020204" pitchFamily="34" charset="0"/>
                <a:cs typeface="Arial" panose="020B0604020202020204" pitchFamily="34" charset="0"/>
              </a:rPr>
              <a:t>scalability</a:t>
            </a:r>
            <a:r>
              <a:rPr lang="en-GB" sz="2000" dirty="0">
                <a:latin typeface="Arial" panose="020B0604020202020204" pitchFamily="34" charset="0"/>
                <a:cs typeface="Arial" panose="020B0604020202020204" pitchFamily="34" charset="0"/>
              </a:rPr>
              <a:t> for data delivery towards the network edges or even user terminal</a:t>
            </a:r>
          </a:p>
        </p:txBody>
      </p:sp>
      <p:sp>
        <p:nvSpPr>
          <p:cNvPr id="17" name="矩形 3">
            <a:extLst>
              <a:ext uri="{FF2B5EF4-FFF2-40B4-BE49-F238E27FC236}">
                <a16:creationId xmlns:a16="http://schemas.microsoft.com/office/drawing/2014/main" id="{D35B52E1-248E-48DA-BD97-AD4E36636560}"/>
              </a:ext>
            </a:extLst>
          </p:cNvPr>
          <p:cNvSpPr/>
          <p:nvPr/>
        </p:nvSpPr>
        <p:spPr>
          <a:xfrm>
            <a:off x="161952" y="98965"/>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Roles of AAN in 6G</a:t>
            </a:r>
          </a:p>
        </p:txBody>
      </p:sp>
    </p:spTree>
    <p:extLst>
      <p:ext uri="{BB962C8B-B14F-4D97-AF65-F5344CB8AC3E}">
        <p14:creationId xmlns:p14="http://schemas.microsoft.com/office/powerpoint/2010/main" val="21514955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Beam Characteristics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119</a:t>
            </a:fld>
            <a:endParaRPr lang="zh-CN" altLang="en-US" dirty="0"/>
          </a:p>
        </p:txBody>
      </p:sp>
      <p:pic>
        <p:nvPicPr>
          <p:cNvPr id="16" name="Picture 15">
            <a:extLst>
              <a:ext uri="{FF2B5EF4-FFF2-40B4-BE49-F238E27FC236}">
                <a16:creationId xmlns:a16="http://schemas.microsoft.com/office/drawing/2014/main" id="{084F7B16-D73D-4F0B-AC7D-DD99C0C091EA}"/>
              </a:ext>
            </a:extLst>
          </p:cNvPr>
          <p:cNvPicPr>
            <a:picLocks noChangeAspect="1"/>
          </p:cNvPicPr>
          <p:nvPr/>
        </p:nvPicPr>
        <p:blipFill>
          <a:blip r:embed="rId3"/>
          <a:stretch>
            <a:fillRect/>
          </a:stretch>
        </p:blipFill>
        <p:spPr>
          <a:xfrm>
            <a:off x="5920200" y="1871483"/>
            <a:ext cx="2880320" cy="2514565"/>
          </a:xfrm>
          <a:prstGeom prst="rect">
            <a:avLst/>
          </a:prstGeom>
        </p:spPr>
      </p:pic>
      <p:sp>
        <p:nvSpPr>
          <p:cNvPr id="22" name="矩形 4">
            <a:extLst>
              <a:ext uri="{FF2B5EF4-FFF2-40B4-BE49-F238E27FC236}">
                <a16:creationId xmlns:a16="http://schemas.microsoft.com/office/drawing/2014/main" id="{EDFC7988-CCD5-48E2-AB94-073E07943F39}"/>
              </a:ext>
            </a:extLst>
          </p:cNvPr>
          <p:cNvSpPr/>
          <p:nvPr/>
        </p:nvSpPr>
        <p:spPr>
          <a:xfrm>
            <a:off x="251520" y="1041273"/>
            <a:ext cx="9054526" cy="109183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Beam distortion caused by unstable motion</a:t>
            </a:r>
          </a:p>
          <a:p>
            <a:pPr lvl="1"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23" name="TextBox 22">
            <a:extLst>
              <a:ext uri="{FF2B5EF4-FFF2-40B4-BE49-F238E27FC236}">
                <a16:creationId xmlns:a16="http://schemas.microsoft.com/office/drawing/2014/main" id="{84221380-6C8C-43BA-86E4-6F071653854A}"/>
              </a:ext>
            </a:extLst>
          </p:cNvPr>
          <p:cNvSpPr txBox="1"/>
          <p:nvPr/>
        </p:nvSpPr>
        <p:spPr>
          <a:xfrm>
            <a:off x="683569" y="1651392"/>
            <a:ext cx="5472608"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Vertical motion</a:t>
            </a:r>
          </a:p>
        </p:txBody>
      </p:sp>
      <p:sp>
        <p:nvSpPr>
          <p:cNvPr id="24" name="TextBox 23">
            <a:extLst>
              <a:ext uri="{FF2B5EF4-FFF2-40B4-BE49-F238E27FC236}">
                <a16:creationId xmlns:a16="http://schemas.microsoft.com/office/drawing/2014/main" id="{B05AC145-6E12-4DA2-BD59-8782351A7EBE}"/>
              </a:ext>
            </a:extLst>
          </p:cNvPr>
          <p:cNvSpPr txBox="1"/>
          <p:nvPr/>
        </p:nvSpPr>
        <p:spPr>
          <a:xfrm>
            <a:off x="857479" y="2127411"/>
            <a:ext cx="5616624" cy="86177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       and         remain the same</a:t>
            </a:r>
          </a:p>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New beam centre</a:t>
            </a:r>
          </a:p>
        </p:txBody>
      </p:sp>
      <p:pic>
        <p:nvPicPr>
          <p:cNvPr id="3" name="Picture 2">
            <a:extLst>
              <a:ext uri="{FF2B5EF4-FFF2-40B4-BE49-F238E27FC236}">
                <a16:creationId xmlns:a16="http://schemas.microsoft.com/office/drawing/2014/main" id="{53A5F462-4BE8-4BF9-BD91-00D056294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167674"/>
            <a:ext cx="544782" cy="390427"/>
          </a:xfrm>
          <a:prstGeom prst="rect">
            <a:avLst/>
          </a:prstGeom>
        </p:spPr>
      </p:pic>
      <p:pic>
        <p:nvPicPr>
          <p:cNvPr id="7" name="Picture 6">
            <a:extLst>
              <a:ext uri="{FF2B5EF4-FFF2-40B4-BE49-F238E27FC236}">
                <a16:creationId xmlns:a16="http://schemas.microsoft.com/office/drawing/2014/main" id="{81E5F0C7-3B63-4C42-B73B-AB8394434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2114026"/>
            <a:ext cx="505297" cy="468327"/>
          </a:xfrm>
          <a:prstGeom prst="rect">
            <a:avLst/>
          </a:prstGeom>
        </p:spPr>
      </p:pic>
      <p:pic>
        <p:nvPicPr>
          <p:cNvPr id="9" name="Picture 8">
            <a:extLst>
              <a:ext uri="{FF2B5EF4-FFF2-40B4-BE49-F238E27FC236}">
                <a16:creationId xmlns:a16="http://schemas.microsoft.com/office/drawing/2014/main" id="{468271E3-9705-470D-B067-05E7B5E9B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808" y="1665929"/>
            <a:ext cx="442102" cy="385664"/>
          </a:xfrm>
          <a:prstGeom prst="rect">
            <a:avLst/>
          </a:prstGeom>
        </p:spPr>
      </p:pic>
      <p:pic>
        <p:nvPicPr>
          <p:cNvPr id="11" name="Picture 10" descr="A picture containing table, clock&#10;&#10;Description automatically generated">
            <a:extLst>
              <a:ext uri="{FF2B5EF4-FFF2-40B4-BE49-F238E27FC236}">
                <a16:creationId xmlns:a16="http://schemas.microsoft.com/office/drawing/2014/main" id="{0F824CA2-1CDC-4E4D-B329-BE2CE0DE3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684" y="2969894"/>
            <a:ext cx="4116452" cy="594599"/>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8485762D-1A98-47A6-9A83-5B649A8F6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0177" y="3570411"/>
            <a:ext cx="4210610" cy="585074"/>
          </a:xfrm>
          <a:prstGeom prst="rect">
            <a:avLst/>
          </a:prstGeom>
        </p:spPr>
      </p:pic>
    </p:spTree>
    <p:extLst>
      <p:ext uri="{BB962C8B-B14F-4D97-AF65-F5344CB8AC3E}">
        <p14:creationId xmlns:p14="http://schemas.microsoft.com/office/powerpoint/2010/main" val="35325639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Beam Characteristics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120</a:t>
            </a:fld>
            <a:endParaRPr lang="zh-CN" altLang="en-US" dirty="0"/>
          </a:p>
        </p:txBody>
      </p:sp>
      <p:sp>
        <p:nvSpPr>
          <p:cNvPr id="22" name="矩形 4">
            <a:extLst>
              <a:ext uri="{FF2B5EF4-FFF2-40B4-BE49-F238E27FC236}">
                <a16:creationId xmlns:a16="http://schemas.microsoft.com/office/drawing/2014/main" id="{EDFC7988-CCD5-48E2-AB94-073E07943F39}"/>
              </a:ext>
            </a:extLst>
          </p:cNvPr>
          <p:cNvSpPr/>
          <p:nvPr/>
        </p:nvSpPr>
        <p:spPr>
          <a:xfrm>
            <a:off x="251520" y="1041273"/>
            <a:ext cx="9054526" cy="109183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Beam distortion caused by unstable motion</a:t>
            </a:r>
          </a:p>
          <a:p>
            <a:pPr lvl="1"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23" name="TextBox 22">
            <a:extLst>
              <a:ext uri="{FF2B5EF4-FFF2-40B4-BE49-F238E27FC236}">
                <a16:creationId xmlns:a16="http://schemas.microsoft.com/office/drawing/2014/main" id="{84221380-6C8C-43BA-86E4-6F071653854A}"/>
              </a:ext>
            </a:extLst>
          </p:cNvPr>
          <p:cNvSpPr txBox="1"/>
          <p:nvPr/>
        </p:nvSpPr>
        <p:spPr>
          <a:xfrm>
            <a:off x="683569" y="1651392"/>
            <a:ext cx="5472608"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Inclining motion</a:t>
            </a:r>
          </a:p>
        </p:txBody>
      </p:sp>
      <p:sp>
        <p:nvSpPr>
          <p:cNvPr id="24" name="TextBox 23">
            <a:extLst>
              <a:ext uri="{FF2B5EF4-FFF2-40B4-BE49-F238E27FC236}">
                <a16:creationId xmlns:a16="http://schemas.microsoft.com/office/drawing/2014/main" id="{B05AC145-6E12-4DA2-BD59-8782351A7EBE}"/>
              </a:ext>
            </a:extLst>
          </p:cNvPr>
          <p:cNvSpPr txBox="1"/>
          <p:nvPr/>
        </p:nvSpPr>
        <p:spPr>
          <a:xfrm>
            <a:off x="857479" y="2127411"/>
            <a:ext cx="5616624" cy="86177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Beam widening effect</a:t>
            </a:r>
          </a:p>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New beam centre</a:t>
            </a:r>
          </a:p>
        </p:txBody>
      </p:sp>
      <p:pic>
        <p:nvPicPr>
          <p:cNvPr id="4" name="Picture 3" descr="A picture containing drawing&#10;&#10;Description automatically generated">
            <a:extLst>
              <a:ext uri="{FF2B5EF4-FFF2-40B4-BE49-F238E27FC236}">
                <a16:creationId xmlns:a16="http://schemas.microsoft.com/office/drawing/2014/main" id="{86422451-BC01-4644-B581-93C380DE5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713" y="1772816"/>
            <a:ext cx="4345678" cy="3735127"/>
          </a:xfrm>
          <a:prstGeom prst="rect">
            <a:avLst/>
          </a:prstGeom>
        </p:spPr>
      </p:pic>
      <p:pic>
        <p:nvPicPr>
          <p:cNvPr id="8" name="Picture 7">
            <a:extLst>
              <a:ext uri="{FF2B5EF4-FFF2-40B4-BE49-F238E27FC236}">
                <a16:creationId xmlns:a16="http://schemas.microsoft.com/office/drawing/2014/main" id="{54D5895A-516B-46AE-BE30-EA1302EA3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392" y="1666184"/>
            <a:ext cx="507535" cy="406029"/>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9111EC4D-5BCA-4502-A977-96E255F3B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3099580"/>
            <a:ext cx="2280594" cy="658839"/>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39C648EE-9EE9-41E0-A87D-C8312D1C7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5382" y="3843704"/>
            <a:ext cx="2339355" cy="658839"/>
          </a:xfrm>
          <a:prstGeom prst="rect">
            <a:avLst/>
          </a:prstGeom>
        </p:spPr>
      </p:pic>
      <p:pic>
        <p:nvPicPr>
          <p:cNvPr id="21" name="Picture 20" descr="A picture containing object, clock&#10;&#10;Description automatically generated">
            <a:extLst>
              <a:ext uri="{FF2B5EF4-FFF2-40B4-BE49-F238E27FC236}">
                <a16:creationId xmlns:a16="http://schemas.microsoft.com/office/drawing/2014/main" id="{1A74179E-BE68-41DB-A52C-D0EF303FCC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5382" y="4547778"/>
            <a:ext cx="2383073" cy="761803"/>
          </a:xfrm>
          <a:prstGeom prst="rect">
            <a:avLst/>
          </a:prstGeom>
        </p:spPr>
      </p:pic>
    </p:spTree>
    <p:extLst>
      <p:ext uri="{BB962C8B-B14F-4D97-AF65-F5344CB8AC3E}">
        <p14:creationId xmlns:p14="http://schemas.microsoft.com/office/powerpoint/2010/main" val="41160288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2" y="1059344"/>
            <a:ext cx="9054526" cy="325550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Objective: coverage and capacity extension with low latency</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System coexistence </a:t>
            </a:r>
          </a:p>
          <a:p>
            <a:pPr lvl="1" algn="just">
              <a:lnSpc>
                <a:spcPct val="120000"/>
              </a:lnSpc>
              <a:spcBef>
                <a:spcPts val="6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Access control (terrestrial, HAP, etc.) and interference management</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(Frequency division or spatial division)</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Satisfy heterogenous demands on latency and data rates</a:t>
            </a: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121</a:t>
            </a:fld>
            <a:endParaRPr lang="zh-CN" altLang="en-US" dirty="0"/>
          </a:p>
        </p:txBody>
      </p:sp>
      <p:cxnSp>
        <p:nvCxnSpPr>
          <p:cNvPr id="3" name="Straight Connector 2">
            <a:extLst>
              <a:ext uri="{FF2B5EF4-FFF2-40B4-BE49-F238E27FC236}">
                <a16:creationId xmlns:a16="http://schemas.microsoft.com/office/drawing/2014/main" id="{93BB3E98-BEC3-466B-859C-F91F9AAF3BE0}"/>
              </a:ext>
            </a:extLst>
          </p:cNvPr>
          <p:cNvCxnSpPr>
            <a:cxnSpLocks/>
          </p:cNvCxnSpPr>
          <p:nvPr/>
        </p:nvCxnSpPr>
        <p:spPr>
          <a:xfrm>
            <a:off x="1043608" y="2636912"/>
            <a:ext cx="1656184"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4958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2" y="1059342"/>
            <a:ext cx="9054526" cy="2209066"/>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Objective: coverage and capacity extension with low latency</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System coexistence </a:t>
            </a:r>
          </a:p>
          <a:p>
            <a:pPr lvl="1" algn="just">
              <a:lnSpc>
                <a:spcPct val="120000"/>
              </a:lnSpc>
              <a:spcBef>
                <a:spcPts val="6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Access control (terrestrial, HAP, etc.) and interference management</a:t>
            </a:r>
          </a:p>
          <a:p>
            <a:pPr lvl="1"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122</a:t>
            </a:fld>
            <a:endParaRPr lang="zh-CN" altLang="en-US" dirty="0"/>
          </a:p>
        </p:txBody>
      </p:sp>
      <p:cxnSp>
        <p:nvCxnSpPr>
          <p:cNvPr id="3" name="Straight Connector 2">
            <a:extLst>
              <a:ext uri="{FF2B5EF4-FFF2-40B4-BE49-F238E27FC236}">
                <a16:creationId xmlns:a16="http://schemas.microsoft.com/office/drawing/2014/main" id="{93BB3E98-BEC3-466B-859C-F91F9AAF3BE0}"/>
              </a:ext>
            </a:extLst>
          </p:cNvPr>
          <p:cNvCxnSpPr/>
          <p:nvPr/>
        </p:nvCxnSpPr>
        <p:spPr>
          <a:xfrm>
            <a:off x="5724128" y="2636912"/>
            <a:ext cx="288032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E73633B-D663-4740-9E64-A5D0F3408785}"/>
              </a:ext>
            </a:extLst>
          </p:cNvPr>
          <p:cNvSpPr/>
          <p:nvPr/>
        </p:nvSpPr>
        <p:spPr>
          <a:xfrm>
            <a:off x="683568" y="2971099"/>
            <a:ext cx="4572000" cy="950966"/>
          </a:xfrm>
          <a:prstGeom prst="rect">
            <a:avLst/>
          </a:prstGeom>
        </p:spPr>
        <p:txBody>
          <a:bodyPr>
            <a:spAutoFit/>
          </a:bodyPr>
          <a:lstStyle/>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Inter-beam interference</a:t>
            </a:r>
          </a:p>
          <a:p>
            <a:pPr lvl="1" algn="just">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7" name="Arrow: Right 6">
            <a:extLst>
              <a:ext uri="{FF2B5EF4-FFF2-40B4-BE49-F238E27FC236}">
                <a16:creationId xmlns:a16="http://schemas.microsoft.com/office/drawing/2014/main" id="{C1D5AD6F-83DE-4215-A113-58E64F0C958F}"/>
              </a:ext>
            </a:extLst>
          </p:cNvPr>
          <p:cNvSpPr/>
          <p:nvPr/>
        </p:nvSpPr>
        <p:spPr>
          <a:xfrm>
            <a:off x="4067944" y="3115115"/>
            <a:ext cx="360040" cy="2186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TextBox 7">
            <a:extLst>
              <a:ext uri="{FF2B5EF4-FFF2-40B4-BE49-F238E27FC236}">
                <a16:creationId xmlns:a16="http://schemas.microsoft.com/office/drawing/2014/main" id="{2C99602C-1A4C-4220-9DD3-7F403CC0CAEB}"/>
              </a:ext>
            </a:extLst>
          </p:cNvPr>
          <p:cNvSpPr txBox="1"/>
          <p:nvPr/>
        </p:nvSpPr>
        <p:spPr>
          <a:xfrm>
            <a:off x="4643438" y="2881707"/>
            <a:ext cx="3384376"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Beamforming and antenna radiation design</a:t>
            </a:r>
          </a:p>
        </p:txBody>
      </p:sp>
      <p:sp>
        <p:nvSpPr>
          <p:cNvPr id="10" name="Arrow: Right 9">
            <a:extLst>
              <a:ext uri="{FF2B5EF4-FFF2-40B4-BE49-F238E27FC236}">
                <a16:creationId xmlns:a16="http://schemas.microsoft.com/office/drawing/2014/main" id="{32F56955-6424-4A33-BAD4-4594AC78CA02}"/>
              </a:ext>
            </a:extLst>
          </p:cNvPr>
          <p:cNvSpPr/>
          <p:nvPr/>
        </p:nvSpPr>
        <p:spPr>
          <a:xfrm>
            <a:off x="4067944" y="3986227"/>
            <a:ext cx="360040" cy="2186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右大括号 14">
            <a:extLst>
              <a:ext uri="{FF2B5EF4-FFF2-40B4-BE49-F238E27FC236}">
                <a16:creationId xmlns:a16="http://schemas.microsoft.com/office/drawing/2014/main" id="{9D72C5D5-7C97-4928-8605-C54C520CE753}"/>
              </a:ext>
            </a:extLst>
          </p:cNvPr>
          <p:cNvSpPr/>
          <p:nvPr/>
        </p:nvSpPr>
        <p:spPr>
          <a:xfrm rot="10800000">
            <a:off x="755576" y="3154425"/>
            <a:ext cx="344596" cy="946942"/>
          </a:xfrm>
          <a:prstGeom prst="rightBrace">
            <a:avLst>
              <a:gd name="adj1" fmla="val 8333"/>
              <a:gd name="adj2" fmla="val 49130"/>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92F4313-766E-44D5-8F59-EA65E7A6C903}"/>
              </a:ext>
            </a:extLst>
          </p:cNvPr>
          <p:cNvSpPr/>
          <p:nvPr/>
        </p:nvSpPr>
        <p:spPr>
          <a:xfrm>
            <a:off x="683570" y="3841255"/>
            <a:ext cx="3052439" cy="427746"/>
          </a:xfrm>
          <a:prstGeom prst="rect">
            <a:avLst/>
          </a:prstGeom>
        </p:spPr>
        <p:txBody>
          <a:bodyPr wrap="none">
            <a:spAutoFit/>
          </a:bodyPr>
          <a:lstStyle/>
          <a:p>
            <a:pPr lvl="1" algn="just">
              <a:lnSpc>
                <a:spcPct val="120000"/>
              </a:lnSpc>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Inter-cell interference</a:t>
            </a:r>
          </a:p>
        </p:txBody>
      </p:sp>
      <p:sp>
        <p:nvSpPr>
          <p:cNvPr id="2" name="Rectangle 1">
            <a:extLst>
              <a:ext uri="{FF2B5EF4-FFF2-40B4-BE49-F238E27FC236}">
                <a16:creationId xmlns:a16="http://schemas.microsoft.com/office/drawing/2014/main" id="{980B8C05-C4F5-4702-B1D5-3B77BB6592F0}"/>
              </a:ext>
            </a:extLst>
          </p:cNvPr>
          <p:cNvSpPr/>
          <p:nvPr/>
        </p:nvSpPr>
        <p:spPr>
          <a:xfrm>
            <a:off x="4626882" y="3747859"/>
            <a:ext cx="3797922" cy="1400383"/>
          </a:xfrm>
          <a:prstGeom prst="rect">
            <a:avLst/>
          </a:prstGeom>
        </p:spPr>
        <p:txBody>
          <a:bodyPr wrap="square">
            <a:spAutoFit/>
          </a:bodyPr>
          <a:lstStyle/>
          <a:p>
            <a:pPr marL="342900" indent="-342900">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HAP cells can be placed close to terrestrial cells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Adequate control of beam placement</a:t>
            </a:r>
          </a:p>
        </p:txBody>
      </p:sp>
    </p:spTree>
    <p:extLst>
      <p:ext uri="{BB962C8B-B14F-4D97-AF65-F5344CB8AC3E}">
        <p14:creationId xmlns:p14="http://schemas.microsoft.com/office/powerpoint/2010/main" val="20248621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4" y="1059344"/>
            <a:ext cx="8622045" cy="5791585"/>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Objective: coverage and capacity extension with low latency</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System coexistence </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Access control (terrestrial, HAP, etc.) and interference management</a:t>
            </a:r>
          </a:p>
          <a:p>
            <a:pPr algn="just">
              <a:lnSpc>
                <a:spcPct val="120000"/>
              </a:lnSpc>
              <a:spcBef>
                <a:spcPts val="6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Topology management</a:t>
            </a:r>
          </a:p>
          <a:p>
            <a:pPr lvl="1" algn="just">
              <a:lnSpc>
                <a:spcPct val="120000"/>
              </a:lnSpc>
              <a:spcBef>
                <a:spcPts val="1200"/>
              </a:spcBef>
              <a:buFont typeface="Arial" panose="020B0604020202020204" pitchFamily="34" charset="0"/>
              <a:buChar char="•"/>
              <a:defRPr/>
            </a:pPr>
            <a:r>
              <a:rPr lang="en-GB" sz="2400" dirty="0">
                <a:latin typeface="Arial" panose="020B0604020202020204" pitchFamily="34" charset="0"/>
                <a:ea typeface="黑体" panose="02010609060101010101" pitchFamily="49" charset="-122"/>
                <a:cs typeface="Arial" panose="020B0604020202020204" pitchFamily="34" charset="0"/>
              </a:rPr>
              <a:t> </a:t>
            </a:r>
            <a:r>
              <a:rPr lang="en-GB" sz="2000" dirty="0">
                <a:latin typeface="Arial" panose="020B0604020202020204" pitchFamily="34" charset="0"/>
                <a:ea typeface="黑体" panose="02010609060101010101" pitchFamily="49" charset="-122"/>
                <a:cs typeface="Arial" panose="020B0604020202020204" pitchFamily="34" charset="0"/>
              </a:rPr>
              <a:t>Energy and traffic aware dynamic topology management </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Switch-on/off and placement of HAPs based on user traffic</a:t>
            </a:r>
          </a:p>
          <a:p>
            <a:pPr lvl="1" algn="just">
              <a:lnSpc>
                <a:spcPct val="120000"/>
              </a:lnSpc>
              <a:spcBef>
                <a:spcPts val="1200"/>
              </a:spcBef>
              <a:buFont typeface="Arial" panose="020B0604020202020204" pitchFamily="34" charset="0"/>
              <a:buChar char="•"/>
              <a:defRPr/>
            </a:pPr>
            <a:endParaRPr lang="en-GB"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Intra/inter-HAP handover</a:t>
            </a:r>
          </a:p>
          <a:p>
            <a:pPr lvl="1" algn="just">
              <a:lnSpc>
                <a:spcPct val="120000"/>
              </a:lnSpc>
              <a:spcBef>
                <a:spcPts val="1200"/>
              </a:spcBef>
              <a:defRPr/>
            </a:pPr>
            <a:br>
              <a:rPr lang="en-GB" sz="2000" dirty="0"/>
            </a:br>
            <a:endParaRPr lang="en-GB"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123</a:t>
            </a:fld>
            <a:endParaRPr lang="zh-CN" altLang="en-US" dirty="0"/>
          </a:p>
        </p:txBody>
      </p:sp>
      <p:sp>
        <p:nvSpPr>
          <p:cNvPr id="2" name="Rectangle 1">
            <a:extLst>
              <a:ext uri="{FF2B5EF4-FFF2-40B4-BE49-F238E27FC236}">
                <a16:creationId xmlns:a16="http://schemas.microsoft.com/office/drawing/2014/main" id="{ADA0EA16-D83F-468F-B030-E8CB7B24CC27}"/>
              </a:ext>
            </a:extLst>
          </p:cNvPr>
          <p:cNvSpPr/>
          <p:nvPr/>
        </p:nvSpPr>
        <p:spPr>
          <a:xfrm>
            <a:off x="899022" y="4325034"/>
            <a:ext cx="7488832" cy="400110"/>
          </a:xfrm>
          <a:prstGeom prst="rect">
            <a:avLst/>
          </a:prstGeom>
        </p:spPr>
        <p:txBody>
          <a:bodyPr wrap="square">
            <a:spAutoFit/>
          </a:bodyPr>
          <a:lstStyle/>
          <a:p>
            <a:r>
              <a:rPr lang="en-GB" sz="2000" dirty="0">
                <a:latin typeface="Arial" panose="020B0604020202020204" pitchFamily="34" charset="0"/>
                <a:ea typeface="黑体" panose="02010609060101010101" pitchFamily="49" charset="-122"/>
                <a:cs typeface="Arial" panose="020B0604020202020204" pitchFamily="34" charset="0"/>
              </a:rPr>
              <a:t>(minimize path loss while maximizing the achievable coverage) </a:t>
            </a:r>
            <a:endParaRPr lang="en-GB" sz="2000" dirty="0"/>
          </a:p>
        </p:txBody>
      </p:sp>
    </p:spTree>
    <p:extLst>
      <p:ext uri="{BB962C8B-B14F-4D97-AF65-F5344CB8AC3E}">
        <p14:creationId xmlns:p14="http://schemas.microsoft.com/office/powerpoint/2010/main" val="24900053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7902" y="1988840"/>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B0F0"/>
                </a:solidFill>
                <a:latin typeface="Arial" panose="020B0604020202020204" pitchFamily="34" charset="0"/>
                <a:cs typeface="Arial" panose="020B0604020202020204" pitchFamily="34" charset="0"/>
              </a:rPr>
              <a:t>User Scheduling and Spectrum Allocation for HAP-Satellite-Terrestrial Systems Coexistence</a:t>
            </a:r>
            <a:br>
              <a:rPr lang="en-GB" sz="4000" b="1" dirty="0">
                <a:solidFill>
                  <a:srgbClr val="00B0F0"/>
                </a:solidFill>
                <a:latin typeface="Arial" panose="020B0604020202020204" pitchFamily="34" charset="0"/>
                <a:cs typeface="Arial" panose="020B0604020202020204" pitchFamily="34" charset="0"/>
              </a:rPr>
            </a:br>
            <a:r>
              <a:rPr lang="en-GB" sz="4000" b="1" dirty="0">
                <a:solidFill>
                  <a:srgbClr val="00B0F0"/>
                </a:solidFill>
                <a:latin typeface="Arial" panose="020B0604020202020204" pitchFamily="34" charset="0"/>
                <a:cs typeface="Arial" panose="020B0604020202020204" pitchFamily="34" charset="0"/>
              </a:rPr>
              <a:t> </a:t>
            </a:r>
            <a:br>
              <a:rPr lang="en-GB" sz="4000" dirty="0"/>
            </a:br>
            <a:endParaRPr lang="en-US" altLang="zh-CN" sz="4000" b="1" dirty="0">
              <a:solidFill>
                <a:srgbClr val="00B0F0"/>
              </a:solidFill>
              <a:latin typeface="Arial" panose="020B0604020202020204" pitchFamily="34" charset="0"/>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HAP Communications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124</a:t>
            </a:fld>
            <a:endParaRPr lang="zh-CN" alt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4" y="1059342"/>
            <a:ext cx="8622045" cy="5259132"/>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Traditional terrestrial networks with limited backhaul capacity cannot guarantee ubiquitous coverage </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Traditional satellite networks induce large propagation delay</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HAPs enable dual-connectivity to serve more users</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Serve as a BS, directly connect to users</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Provide backhaul links for the terrestrial BS</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By integrating HAPs into satellite-terrestrial networks, a balance between coverage, latency, and spectrum efficiency can be achieved</a:t>
            </a: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9234586"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Motivation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125</a:t>
            </a:fld>
            <a:endParaRPr lang="zh-CN" altLang="en-US" dirty="0"/>
          </a:p>
        </p:txBody>
      </p:sp>
    </p:spTree>
    <p:extLst>
      <p:ext uri="{BB962C8B-B14F-4D97-AF65-F5344CB8AC3E}">
        <p14:creationId xmlns:p14="http://schemas.microsoft.com/office/powerpoint/2010/main" val="20600518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topped with a blue background&#10;&#10;Description automatically generated">
            <a:extLst>
              <a:ext uri="{FF2B5EF4-FFF2-40B4-BE49-F238E27FC236}">
                <a16:creationId xmlns:a16="http://schemas.microsoft.com/office/drawing/2014/main" id="{E985E2B6-BC6B-4A1D-BAC3-57E93A78F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323" y="1484784"/>
            <a:ext cx="4867314" cy="4096882"/>
          </a:xfrm>
          <a:prstGeom prst="rect">
            <a:avLst/>
          </a:prstGeom>
        </p:spPr>
      </p:pic>
      <p:sp>
        <p:nvSpPr>
          <p:cNvPr id="5" name="矩形 4"/>
          <p:cNvSpPr/>
          <p:nvPr/>
        </p:nvSpPr>
        <p:spPr>
          <a:xfrm>
            <a:off x="270004" y="1059342"/>
            <a:ext cx="8622045" cy="6471772"/>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Each downlink user can access via three links</a:t>
            </a:r>
          </a:p>
          <a:p>
            <a:pPr marL="914400" lvl="1" indent="-457200" algn="just">
              <a:lnSpc>
                <a:spcPct val="120000"/>
              </a:lnSpc>
              <a:spcBef>
                <a:spcPts val="1200"/>
              </a:spcBef>
              <a:buFont typeface="+mj-lt"/>
              <a:buAutoNum type="alphaLcParenR"/>
              <a:defRPr/>
            </a:pPr>
            <a:r>
              <a:rPr lang="en-GB" altLang="zh-CN" sz="2000" dirty="0">
                <a:latin typeface="Arial" panose="020B0604020202020204" pitchFamily="34" charset="0"/>
                <a:ea typeface="黑体" panose="02010609060101010101" pitchFamily="49" charset="-122"/>
                <a:cs typeface="Arial" panose="020B0604020202020204" pitchFamily="34" charset="0"/>
              </a:rPr>
              <a:t>Directly connects to the HAP</a:t>
            </a:r>
          </a:p>
          <a:p>
            <a:pPr marL="914400" lvl="1" indent="-457200" algn="just">
              <a:lnSpc>
                <a:spcPct val="120000"/>
              </a:lnSpc>
              <a:spcBef>
                <a:spcPts val="1200"/>
              </a:spcBef>
              <a:buFont typeface="+mj-lt"/>
              <a:buAutoNum type="alphaLcParenR"/>
              <a:defRPr/>
            </a:pPr>
            <a:r>
              <a:rPr lang="en-GB" altLang="zh-CN" sz="2000" dirty="0">
                <a:latin typeface="Arial" panose="020B0604020202020204" pitchFamily="34" charset="0"/>
                <a:ea typeface="黑体" panose="02010609060101010101" pitchFamily="49" charset="-122"/>
                <a:cs typeface="Arial" panose="020B0604020202020204" pitchFamily="34" charset="0"/>
              </a:rPr>
              <a:t>Connects to a terrestrial BS </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which is backhauled by HAP</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c)   Connects to a terrestrial BS </a:t>
            </a: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which is backhauled by satellites</a:t>
            </a:r>
          </a:p>
          <a:p>
            <a:pPr marL="342900" indent="-342900"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User-BS/HAP links</a:t>
            </a:r>
          </a:p>
          <a:p>
            <a:pPr marL="800100" lvl="1" indent="-342900"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C-band spectrum</a:t>
            </a:r>
          </a:p>
          <a:p>
            <a:pPr marL="342900" indent="-342900"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HAP/satellite-enabled backhaul</a:t>
            </a:r>
          </a:p>
          <a:p>
            <a:pPr marL="800100" lvl="1" indent="-342900"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Ka-band spectrum</a:t>
            </a:r>
          </a:p>
          <a:p>
            <a:pPr lvl="3" algn="just">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9234586"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System Model</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126</a:t>
            </a:fld>
            <a:endParaRPr lang="zh-CN" altLang="en-US" dirty="0"/>
          </a:p>
        </p:txBody>
      </p:sp>
    </p:spTree>
    <p:extLst>
      <p:ext uri="{BB962C8B-B14F-4D97-AF65-F5344CB8AC3E}">
        <p14:creationId xmlns:p14="http://schemas.microsoft.com/office/powerpoint/2010/main" val="11266166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4" y="1059342"/>
            <a:ext cx="8622045" cy="5425331"/>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Objective: to maximize sum rates of all downlink users</a:t>
            </a:r>
          </a:p>
          <a:p>
            <a:pPr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Variables to be determined</a:t>
            </a:r>
          </a:p>
          <a:p>
            <a:pPr lvl="1"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User scheduling</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C-band and Ka-band spectrum allocation</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Power allocation of HAP</a:t>
            </a:r>
          </a:p>
          <a:p>
            <a:pPr lvl="1" algn="just">
              <a:lnSpc>
                <a:spcPct val="120000"/>
              </a:lnSpc>
              <a:spcBef>
                <a:spcPts val="1200"/>
              </a:spcBef>
              <a:defRPr/>
            </a:pPr>
            <a:endParaRPr lang="en-GB"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defRPr/>
            </a:pPr>
            <a:endParaRPr lang="en-GB"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defRPr/>
            </a:pPr>
            <a:r>
              <a:rPr lang="en-GB" altLang="zh-CN" sz="2000" dirty="0">
                <a:latin typeface="Arial" panose="020B0604020202020204" pitchFamily="34" charset="0"/>
                <a:ea typeface="黑体" panose="02010609060101010101" pitchFamily="49" charset="-122"/>
                <a:cs typeface="Arial" panose="020B0604020202020204" pitchFamily="34" charset="0"/>
              </a:rPr>
              <a:t>      </a:t>
            </a:r>
          </a:p>
          <a:p>
            <a:pPr lvl="4" algn="just">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9234586"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Communication Objectives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127</a:t>
            </a:fld>
            <a:endParaRPr lang="zh-CN" altLang="en-US" dirty="0"/>
          </a:p>
        </p:txBody>
      </p:sp>
      <p:grpSp>
        <p:nvGrpSpPr>
          <p:cNvPr id="7" name="Group 6">
            <a:extLst>
              <a:ext uri="{FF2B5EF4-FFF2-40B4-BE49-F238E27FC236}">
                <a16:creationId xmlns:a16="http://schemas.microsoft.com/office/drawing/2014/main" id="{B41E8FB2-0C96-430F-8C14-12A39D644901}"/>
              </a:ext>
            </a:extLst>
          </p:cNvPr>
          <p:cNvGrpSpPr/>
          <p:nvPr/>
        </p:nvGrpSpPr>
        <p:grpSpPr>
          <a:xfrm>
            <a:off x="5580112" y="1772816"/>
            <a:ext cx="3293886" cy="2544142"/>
            <a:chOff x="5580112" y="1988840"/>
            <a:chExt cx="3293886" cy="2544142"/>
          </a:xfrm>
        </p:grpSpPr>
        <p:pic>
          <p:nvPicPr>
            <p:cNvPr id="3" name="Picture 2" descr="A picture containing man, flying, air, skiing&#10;&#10;Description automatically generated">
              <a:extLst>
                <a:ext uri="{FF2B5EF4-FFF2-40B4-BE49-F238E27FC236}">
                  <a16:creationId xmlns:a16="http://schemas.microsoft.com/office/drawing/2014/main" id="{2D25375E-9B6E-41DE-A5E6-357BCEB6B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988840"/>
              <a:ext cx="2346182" cy="2544142"/>
            </a:xfrm>
            <a:prstGeom prst="rect">
              <a:avLst/>
            </a:prstGeom>
          </p:spPr>
        </p:pic>
        <p:sp>
          <p:nvSpPr>
            <p:cNvPr id="4" name="TextBox 3">
              <a:extLst>
                <a:ext uri="{FF2B5EF4-FFF2-40B4-BE49-F238E27FC236}">
                  <a16:creationId xmlns:a16="http://schemas.microsoft.com/office/drawing/2014/main" id="{0355FE56-89BE-41D9-97F4-654E11E201B3}"/>
                </a:ext>
              </a:extLst>
            </p:cNvPr>
            <p:cNvSpPr txBox="1"/>
            <p:nvPr/>
          </p:nvSpPr>
          <p:spPr>
            <a:xfrm>
              <a:off x="7308304" y="2420888"/>
              <a:ext cx="1565694" cy="646331"/>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Total transmit power</a:t>
              </a:r>
            </a:p>
          </p:txBody>
        </p:sp>
      </p:grpSp>
      <p:sp>
        <p:nvSpPr>
          <p:cNvPr id="8" name="TextBox 7">
            <a:extLst>
              <a:ext uri="{FF2B5EF4-FFF2-40B4-BE49-F238E27FC236}">
                <a16:creationId xmlns:a16="http://schemas.microsoft.com/office/drawing/2014/main" id="{4A11D721-7863-4970-8162-BF733F91FE0E}"/>
              </a:ext>
            </a:extLst>
          </p:cNvPr>
          <p:cNvSpPr txBox="1"/>
          <p:nvPr/>
        </p:nvSpPr>
        <p:spPr>
          <a:xfrm>
            <a:off x="1569941" y="4727301"/>
            <a:ext cx="5289738" cy="400110"/>
          </a:xfrm>
          <a:prstGeom prst="rect">
            <a:avLst/>
          </a:prstGeom>
          <a:solidFill>
            <a:schemeClr val="bg1"/>
          </a:solidFill>
          <a:ln w="25400">
            <a:solidFill>
              <a:srgbClr val="C00000"/>
            </a:solidFill>
          </a:ln>
        </p:spPr>
        <p:txBody>
          <a:bodyPr wrap="square" rtlCol="0">
            <a:spAutoFit/>
          </a:bodyPr>
          <a:lstStyle/>
          <a:p>
            <a:pPr algn="ctr"/>
            <a:r>
              <a:rPr lang="en-GB" sz="2000" dirty="0">
                <a:latin typeface="Arial" panose="020B0604020202020204" pitchFamily="34" charset="0"/>
                <a:cs typeface="Arial" panose="020B0604020202020204" pitchFamily="34" charset="0"/>
              </a:rPr>
              <a:t>For HAP: choose to serve users or the BS</a:t>
            </a:r>
          </a:p>
        </p:txBody>
      </p:sp>
      <p:grpSp>
        <p:nvGrpSpPr>
          <p:cNvPr id="11" name="Group 10">
            <a:extLst>
              <a:ext uri="{FF2B5EF4-FFF2-40B4-BE49-F238E27FC236}">
                <a16:creationId xmlns:a16="http://schemas.microsoft.com/office/drawing/2014/main" id="{38B94988-4E1B-426B-82E5-F1C07D7201AB}"/>
              </a:ext>
            </a:extLst>
          </p:cNvPr>
          <p:cNvGrpSpPr/>
          <p:nvPr/>
        </p:nvGrpSpPr>
        <p:grpSpPr>
          <a:xfrm>
            <a:off x="6187132" y="2052696"/>
            <a:ext cx="2626142" cy="2177352"/>
            <a:chOff x="5724128" y="1988840"/>
            <a:chExt cx="2626142" cy="2177352"/>
          </a:xfrm>
        </p:grpSpPr>
        <p:pic>
          <p:nvPicPr>
            <p:cNvPr id="10" name="Picture 9" descr="A picture containing man, people, woman, holding&#10;&#10;Description automatically generated">
              <a:extLst>
                <a:ext uri="{FF2B5EF4-FFF2-40B4-BE49-F238E27FC236}">
                  <a16:creationId xmlns:a16="http://schemas.microsoft.com/office/drawing/2014/main" id="{D7F4D492-BF6D-4BE2-95CA-B7EC33171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988840"/>
              <a:ext cx="1713537" cy="2177352"/>
            </a:xfrm>
            <a:prstGeom prst="rect">
              <a:avLst/>
            </a:prstGeom>
          </p:spPr>
        </p:pic>
        <p:sp>
          <p:nvSpPr>
            <p:cNvPr id="12" name="TextBox 11">
              <a:extLst>
                <a:ext uri="{FF2B5EF4-FFF2-40B4-BE49-F238E27FC236}">
                  <a16:creationId xmlns:a16="http://schemas.microsoft.com/office/drawing/2014/main" id="{79925EA8-78D5-4EE3-893D-CE118258CA2D}"/>
                </a:ext>
              </a:extLst>
            </p:cNvPr>
            <p:cNvSpPr txBox="1"/>
            <p:nvPr/>
          </p:nvSpPr>
          <p:spPr>
            <a:xfrm>
              <a:off x="6784576" y="3361510"/>
              <a:ext cx="1565694"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Ka-band</a:t>
              </a:r>
            </a:p>
          </p:txBody>
        </p:sp>
      </p:grpSp>
      <p:grpSp>
        <p:nvGrpSpPr>
          <p:cNvPr id="17" name="Group 16">
            <a:extLst>
              <a:ext uri="{FF2B5EF4-FFF2-40B4-BE49-F238E27FC236}">
                <a16:creationId xmlns:a16="http://schemas.microsoft.com/office/drawing/2014/main" id="{C360D7DE-3537-43B8-840B-4A09ED0CFE25}"/>
              </a:ext>
            </a:extLst>
          </p:cNvPr>
          <p:cNvGrpSpPr/>
          <p:nvPr/>
        </p:nvGrpSpPr>
        <p:grpSpPr>
          <a:xfrm>
            <a:off x="5684245" y="1882982"/>
            <a:ext cx="3129029" cy="2203974"/>
            <a:chOff x="5647784" y="2306363"/>
            <a:chExt cx="3129029" cy="2203974"/>
          </a:xfrm>
        </p:grpSpPr>
        <p:pic>
          <p:nvPicPr>
            <p:cNvPr id="15" name="Picture 14" descr="A picture containing yellow, flying, air, man&#10;&#10;Description automatically generated">
              <a:extLst>
                <a:ext uri="{FF2B5EF4-FFF2-40B4-BE49-F238E27FC236}">
                  <a16:creationId xmlns:a16="http://schemas.microsoft.com/office/drawing/2014/main" id="{5A542647-5005-4EEF-B392-009585651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784" y="2306363"/>
              <a:ext cx="2001569" cy="2203974"/>
            </a:xfrm>
            <a:prstGeom prst="rect">
              <a:avLst/>
            </a:prstGeom>
          </p:spPr>
        </p:pic>
        <p:sp>
          <p:nvSpPr>
            <p:cNvPr id="16" name="TextBox 15">
              <a:extLst>
                <a:ext uri="{FF2B5EF4-FFF2-40B4-BE49-F238E27FC236}">
                  <a16:creationId xmlns:a16="http://schemas.microsoft.com/office/drawing/2014/main" id="{8FD1AB57-2B91-4C4E-9FB8-8B722FDA0D37}"/>
                </a:ext>
              </a:extLst>
            </p:cNvPr>
            <p:cNvSpPr txBox="1"/>
            <p:nvPr/>
          </p:nvSpPr>
          <p:spPr>
            <a:xfrm>
              <a:off x="7211119" y="3840467"/>
              <a:ext cx="1565694"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C-band</a:t>
              </a:r>
            </a:p>
          </p:txBody>
        </p:sp>
      </p:grpSp>
      <p:sp>
        <p:nvSpPr>
          <p:cNvPr id="2" name="Rectangle 1">
            <a:extLst>
              <a:ext uri="{FF2B5EF4-FFF2-40B4-BE49-F238E27FC236}">
                <a16:creationId xmlns:a16="http://schemas.microsoft.com/office/drawing/2014/main" id="{6DAD25C6-44BC-45BC-854E-3857F860F74B}"/>
              </a:ext>
            </a:extLst>
          </p:cNvPr>
          <p:cNvSpPr/>
          <p:nvPr/>
        </p:nvSpPr>
        <p:spPr>
          <a:xfrm>
            <a:off x="273133" y="3806855"/>
            <a:ext cx="7703109" cy="846386"/>
          </a:xfrm>
          <a:prstGeom prst="rect">
            <a:avLst/>
          </a:prstGeom>
        </p:spPr>
        <p:txBody>
          <a:bodyPr wrap="square">
            <a:spAutoFit/>
          </a:bodyPr>
          <a:lstStyle/>
          <a:p>
            <a:pPr marL="342900" indent="-342900" algn="just">
              <a:spcAft>
                <a:spcPts val="600"/>
              </a:spcAft>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Constraints</a:t>
            </a:r>
          </a:p>
          <a:p>
            <a:pPr marL="800100" lvl="1" indent="-342900" algn="just">
              <a:spcAft>
                <a:spcPts val="600"/>
              </a:spcAft>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Total power constraint on HAP -&gt; user and HAP -&gt; BS links</a:t>
            </a:r>
          </a:p>
        </p:txBody>
      </p:sp>
      <p:sp>
        <p:nvSpPr>
          <p:cNvPr id="9" name="Rectangle 8">
            <a:extLst>
              <a:ext uri="{FF2B5EF4-FFF2-40B4-BE49-F238E27FC236}">
                <a16:creationId xmlns:a16="http://schemas.microsoft.com/office/drawing/2014/main" id="{A0B3D4C7-91FF-44AD-80EB-4986EB1C9459}"/>
              </a:ext>
            </a:extLst>
          </p:cNvPr>
          <p:cNvSpPr/>
          <p:nvPr/>
        </p:nvSpPr>
        <p:spPr>
          <a:xfrm>
            <a:off x="270765" y="5228098"/>
            <a:ext cx="6817368" cy="797078"/>
          </a:xfrm>
          <a:prstGeom prst="rect">
            <a:avLst/>
          </a:prstGeom>
        </p:spPr>
        <p:txBody>
          <a:bodyPr wrap="square">
            <a:spAutoFit/>
          </a:bodyPr>
          <a:lstStyle/>
          <a:p>
            <a:pPr marL="800100" lvl="1" indent="-342900"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Total allocated Ka-band spectrum of HAP-BS and satellite-BS links</a:t>
            </a:r>
          </a:p>
        </p:txBody>
      </p:sp>
      <p:sp>
        <p:nvSpPr>
          <p:cNvPr id="13" name="Rectangle 12">
            <a:extLst>
              <a:ext uri="{FF2B5EF4-FFF2-40B4-BE49-F238E27FC236}">
                <a16:creationId xmlns:a16="http://schemas.microsoft.com/office/drawing/2014/main" id="{7F834B4E-4AA4-46DC-A496-99EFFB8CBC1C}"/>
              </a:ext>
            </a:extLst>
          </p:cNvPr>
          <p:cNvSpPr/>
          <p:nvPr/>
        </p:nvSpPr>
        <p:spPr>
          <a:xfrm>
            <a:off x="270004" y="6051158"/>
            <a:ext cx="6677041" cy="427746"/>
          </a:xfrm>
          <a:prstGeom prst="rect">
            <a:avLst/>
          </a:prstGeom>
        </p:spPr>
        <p:txBody>
          <a:bodyPr wrap="square">
            <a:spAutoFit/>
          </a:bodyPr>
          <a:lstStyle/>
          <a:p>
            <a:pPr marL="800100" lvl="1" indent="-342900"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Total allocated C-band spectrum to each user</a:t>
            </a:r>
          </a:p>
        </p:txBody>
      </p:sp>
    </p:spTree>
    <p:extLst>
      <p:ext uri="{BB962C8B-B14F-4D97-AF65-F5344CB8AC3E}">
        <p14:creationId xmlns:p14="http://schemas.microsoft.com/office/powerpoint/2010/main" val="27111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1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close up of text on a black background&#10;&#10;Description automatically generated">
            <a:extLst>
              <a:ext uri="{FF2B5EF4-FFF2-40B4-BE49-F238E27FC236}">
                <a16:creationId xmlns:a16="http://schemas.microsoft.com/office/drawing/2014/main" id="{2C0622FB-BD14-44F6-B88A-71FED6D41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29" y="1213294"/>
            <a:ext cx="5193296" cy="3913054"/>
          </a:xfrm>
          <a:prstGeom prst="rect">
            <a:avLst/>
          </a:prstGeom>
        </p:spPr>
      </p:pic>
      <p:sp>
        <p:nvSpPr>
          <p:cNvPr id="5" name="矩形 4"/>
          <p:cNvSpPr/>
          <p:nvPr/>
        </p:nvSpPr>
        <p:spPr>
          <a:xfrm>
            <a:off x="-3349" y="1124746"/>
            <a:ext cx="8622045" cy="1091837"/>
          </a:xfrm>
          <a:prstGeom prst="rect">
            <a:avLst/>
          </a:prstGeom>
        </p:spPr>
        <p:txBody>
          <a:bodyPr wrap="square">
            <a:spAutoFit/>
          </a:bodyPr>
          <a:lstStyle/>
          <a:p>
            <a:pPr algn="just">
              <a:lnSpc>
                <a:spcPct val="120000"/>
              </a:lnSpc>
              <a:spcBef>
                <a:spcPts val="1200"/>
              </a:spcBef>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9234586"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Formulation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128</a:t>
            </a:fld>
            <a:endParaRPr lang="zh-CN" altLang="en-US" dirty="0"/>
          </a:p>
        </p:txBody>
      </p:sp>
      <p:sp>
        <p:nvSpPr>
          <p:cNvPr id="19" name="TextBox 18">
            <a:extLst>
              <a:ext uri="{FF2B5EF4-FFF2-40B4-BE49-F238E27FC236}">
                <a16:creationId xmlns:a16="http://schemas.microsoft.com/office/drawing/2014/main" id="{11B20C50-19CD-44E9-916E-D7829C391683}"/>
              </a:ext>
            </a:extLst>
          </p:cNvPr>
          <p:cNvSpPr txBox="1"/>
          <p:nvPr/>
        </p:nvSpPr>
        <p:spPr>
          <a:xfrm>
            <a:off x="2278538" y="1394903"/>
            <a:ext cx="126916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Sum rate</a:t>
            </a:r>
            <a:endParaRPr lang="zh-CN" altLang="en-US" dirty="0">
              <a:solidFill>
                <a:srgbClr val="0070C0"/>
              </a:solidFill>
              <a:latin typeface="Arial" panose="020B0604020202020204" pitchFamily="34" charset="0"/>
              <a:cs typeface="Arial" panose="020B0604020202020204" pitchFamily="34" charset="0"/>
            </a:endParaRPr>
          </a:p>
        </p:txBody>
      </p:sp>
      <p:sp>
        <p:nvSpPr>
          <p:cNvPr id="20" name="矩形 12">
            <a:extLst>
              <a:ext uri="{FF2B5EF4-FFF2-40B4-BE49-F238E27FC236}">
                <a16:creationId xmlns:a16="http://schemas.microsoft.com/office/drawing/2014/main" id="{BFE1D4B8-33AF-402E-86DC-8AF2E811E737}"/>
              </a:ext>
            </a:extLst>
          </p:cNvPr>
          <p:cNvSpPr/>
          <p:nvPr/>
        </p:nvSpPr>
        <p:spPr>
          <a:xfrm>
            <a:off x="1486448" y="1213296"/>
            <a:ext cx="720080" cy="7633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6E74B76-3D35-46CF-AAC7-877B617C05F7}"/>
              </a:ext>
            </a:extLst>
          </p:cNvPr>
          <p:cNvSpPr txBox="1"/>
          <p:nvPr/>
        </p:nvSpPr>
        <p:spPr>
          <a:xfrm>
            <a:off x="4782447" y="1969593"/>
            <a:ext cx="3460374"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C-band spectrum constraint</a:t>
            </a:r>
          </a:p>
        </p:txBody>
      </p:sp>
      <p:sp>
        <p:nvSpPr>
          <p:cNvPr id="22" name="TextBox 21">
            <a:extLst>
              <a:ext uri="{FF2B5EF4-FFF2-40B4-BE49-F238E27FC236}">
                <a16:creationId xmlns:a16="http://schemas.microsoft.com/office/drawing/2014/main" id="{AABA3D6A-D2FB-4B9E-B2FD-2890E41F80D2}"/>
              </a:ext>
            </a:extLst>
          </p:cNvPr>
          <p:cNvSpPr txBox="1"/>
          <p:nvPr/>
        </p:nvSpPr>
        <p:spPr>
          <a:xfrm>
            <a:off x="4798714" y="2578895"/>
            <a:ext cx="3460374"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Ka-band spectrum constraint</a:t>
            </a:r>
          </a:p>
        </p:txBody>
      </p:sp>
      <p:sp>
        <p:nvSpPr>
          <p:cNvPr id="23" name="TextBox 22">
            <a:extLst>
              <a:ext uri="{FF2B5EF4-FFF2-40B4-BE49-F238E27FC236}">
                <a16:creationId xmlns:a16="http://schemas.microsoft.com/office/drawing/2014/main" id="{2405A3E1-E894-42DE-9129-D13E1C930CB4}"/>
              </a:ext>
            </a:extLst>
          </p:cNvPr>
          <p:cNvSpPr txBox="1"/>
          <p:nvPr/>
        </p:nvSpPr>
        <p:spPr>
          <a:xfrm>
            <a:off x="5586888" y="3948266"/>
            <a:ext cx="3460374"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Power constraint</a:t>
            </a:r>
          </a:p>
        </p:txBody>
      </p:sp>
      <p:sp>
        <p:nvSpPr>
          <p:cNvPr id="24" name="TextBox 23">
            <a:extLst>
              <a:ext uri="{FF2B5EF4-FFF2-40B4-BE49-F238E27FC236}">
                <a16:creationId xmlns:a16="http://schemas.microsoft.com/office/drawing/2014/main" id="{CCFF98A3-C7D9-449D-A273-5819396C68B0}"/>
              </a:ext>
            </a:extLst>
          </p:cNvPr>
          <p:cNvSpPr txBox="1"/>
          <p:nvPr/>
        </p:nvSpPr>
        <p:spPr>
          <a:xfrm>
            <a:off x="5692002" y="4525535"/>
            <a:ext cx="3632526"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 Backhaul capacity constraint</a:t>
            </a:r>
          </a:p>
        </p:txBody>
      </p:sp>
      <p:sp>
        <p:nvSpPr>
          <p:cNvPr id="26" name="TextBox 25">
            <a:extLst>
              <a:ext uri="{FF2B5EF4-FFF2-40B4-BE49-F238E27FC236}">
                <a16:creationId xmlns:a16="http://schemas.microsoft.com/office/drawing/2014/main" id="{ABB93274-EDBC-4541-8174-710C282FF710}"/>
              </a:ext>
            </a:extLst>
          </p:cNvPr>
          <p:cNvSpPr txBox="1"/>
          <p:nvPr/>
        </p:nvSpPr>
        <p:spPr>
          <a:xfrm>
            <a:off x="864245" y="5141680"/>
            <a:ext cx="4226493" cy="707886"/>
          </a:xfrm>
          <a:prstGeom prst="rect">
            <a:avLst/>
          </a:prstGeom>
          <a:noFill/>
        </p:spPr>
        <p:txBody>
          <a:bodyPr wrap="square" rtlCol="0">
            <a:spAutoFit/>
          </a:bodyPr>
          <a:lstStyle/>
          <a:p>
            <a:r>
              <a:rPr lang="en-GB" sz="2000" dirty="0">
                <a:solidFill>
                  <a:srgbClr val="C00000"/>
                </a:solidFill>
                <a:latin typeface="Arial" panose="020B0604020202020204" pitchFamily="34" charset="0"/>
                <a:cs typeface="Arial" panose="020B0604020202020204" pitchFamily="34" charset="0"/>
              </a:rPr>
              <a:t>C-band and Ka-band transmissions are coupled together via HAPs</a:t>
            </a:r>
          </a:p>
        </p:txBody>
      </p:sp>
      <p:sp>
        <p:nvSpPr>
          <p:cNvPr id="27" name="TextBox 26">
            <a:extLst>
              <a:ext uri="{FF2B5EF4-FFF2-40B4-BE49-F238E27FC236}">
                <a16:creationId xmlns:a16="http://schemas.microsoft.com/office/drawing/2014/main" id="{EB81982F-15E6-4007-B00A-36BC629764AC}"/>
              </a:ext>
            </a:extLst>
          </p:cNvPr>
          <p:cNvSpPr txBox="1"/>
          <p:nvPr/>
        </p:nvSpPr>
        <p:spPr>
          <a:xfrm>
            <a:off x="547129" y="5880777"/>
            <a:ext cx="7948594"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problem can be solved by iterative optimization techniques</a:t>
            </a:r>
          </a:p>
        </p:txBody>
      </p:sp>
      <p:sp>
        <p:nvSpPr>
          <p:cNvPr id="28" name="TextBox 27">
            <a:extLst>
              <a:ext uri="{FF2B5EF4-FFF2-40B4-BE49-F238E27FC236}">
                <a16:creationId xmlns:a16="http://schemas.microsoft.com/office/drawing/2014/main" id="{7559000C-63CB-4536-AA54-22D9810ED27D}"/>
              </a:ext>
            </a:extLst>
          </p:cNvPr>
          <p:cNvSpPr txBox="1"/>
          <p:nvPr/>
        </p:nvSpPr>
        <p:spPr>
          <a:xfrm>
            <a:off x="5580112" y="3347915"/>
            <a:ext cx="3460374"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Latency requirement</a:t>
            </a:r>
          </a:p>
        </p:txBody>
      </p:sp>
      <p:sp>
        <p:nvSpPr>
          <p:cNvPr id="31" name="右大括号 14">
            <a:extLst>
              <a:ext uri="{FF2B5EF4-FFF2-40B4-BE49-F238E27FC236}">
                <a16:creationId xmlns:a16="http://schemas.microsoft.com/office/drawing/2014/main" id="{B5F98714-0E14-483E-B9C6-82BD8225F2A3}"/>
              </a:ext>
            </a:extLst>
          </p:cNvPr>
          <p:cNvSpPr/>
          <p:nvPr/>
        </p:nvSpPr>
        <p:spPr>
          <a:xfrm rot="10800000">
            <a:off x="554996" y="3933056"/>
            <a:ext cx="344596" cy="946942"/>
          </a:xfrm>
          <a:prstGeom prst="rightBrace">
            <a:avLst>
              <a:gd name="adj1" fmla="val 8333"/>
              <a:gd name="adj2" fmla="val 4913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64D01CA4-1CE3-498E-9578-91F0F7FB42F4}"/>
              </a:ext>
            </a:extLst>
          </p:cNvPr>
          <p:cNvSpPr/>
          <p:nvPr/>
        </p:nvSpPr>
        <p:spPr>
          <a:xfrm>
            <a:off x="864245" y="3212978"/>
            <a:ext cx="539405" cy="6888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矩形 12">
            <a:extLst>
              <a:ext uri="{FF2B5EF4-FFF2-40B4-BE49-F238E27FC236}">
                <a16:creationId xmlns:a16="http://schemas.microsoft.com/office/drawing/2014/main" id="{ED044BAA-D9D0-42D9-8548-23851BA11DAB}"/>
              </a:ext>
            </a:extLst>
          </p:cNvPr>
          <p:cNvSpPr/>
          <p:nvPr/>
        </p:nvSpPr>
        <p:spPr>
          <a:xfrm>
            <a:off x="1581517" y="3277698"/>
            <a:ext cx="1982372" cy="55942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76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Vehicle Classification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12</a:t>
            </a:fld>
            <a:endParaRPr lang="zh-CN" altLang="en-US" dirty="0"/>
          </a:p>
        </p:txBody>
      </p:sp>
      <p:graphicFrame>
        <p:nvGraphicFramePr>
          <p:cNvPr id="8" name="表格 2">
            <a:extLst>
              <a:ext uri="{FF2B5EF4-FFF2-40B4-BE49-F238E27FC236}">
                <a16:creationId xmlns:a16="http://schemas.microsoft.com/office/drawing/2014/main" id="{23E6DF78-834A-454B-AD14-07AE3A33EDB3}"/>
              </a:ext>
            </a:extLst>
          </p:cNvPr>
          <p:cNvGraphicFramePr>
            <a:graphicFrameLocks noGrp="1"/>
          </p:cNvGraphicFramePr>
          <p:nvPr>
            <p:extLst>
              <p:ext uri="{D42A27DB-BD31-4B8C-83A1-F6EECF244321}">
                <p14:modId xmlns:p14="http://schemas.microsoft.com/office/powerpoint/2010/main" val="3850644945"/>
              </p:ext>
            </p:extLst>
          </p:nvPr>
        </p:nvGraphicFramePr>
        <p:xfrm>
          <a:off x="161950" y="908722"/>
          <a:ext cx="8820099" cy="5374947"/>
        </p:xfrm>
        <a:graphic>
          <a:graphicData uri="http://schemas.openxmlformats.org/drawingml/2006/table">
            <a:tbl>
              <a:tblPr firstRow="1" bandRow="1">
                <a:tableStyleId>{5C22544A-7EE6-4342-B048-85BDC9FD1C3A}</a:tableStyleId>
              </a:tblPr>
              <a:tblGrid>
                <a:gridCol w="1961778">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249809">
                  <a:extLst>
                    <a:ext uri="{9D8B030D-6E8A-4147-A177-3AD203B41FA5}">
                      <a16:colId xmlns:a16="http://schemas.microsoft.com/office/drawing/2014/main" val="20003"/>
                    </a:ext>
                  </a:extLst>
                </a:gridCol>
              </a:tblGrid>
              <a:tr h="299759">
                <a:tc>
                  <a:txBody>
                    <a:bodyPr/>
                    <a:lstStyle/>
                    <a:p>
                      <a:pPr algn="ctr"/>
                      <a:endParaRPr lang="zh-CN" altLang="en-US" sz="1400" dirty="0"/>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UAV</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HAPS</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Satellite</a:t>
                      </a:r>
                      <a:endParaRPr lang="zh-CN" altLang="en-US" sz="2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980295">
                <a:tc>
                  <a:txBody>
                    <a:bodyPr/>
                    <a:lstStyle/>
                    <a:p>
                      <a:pPr algn="ctr"/>
                      <a:endParaRPr lang="zh-CN" altLang="en-US" sz="1400" dirty="0"/>
                    </a:p>
                  </a:txBody>
                  <a:tcPr marL="68580" marR="68580" marT="34290" marB="34290"/>
                </a:tc>
                <a:tc>
                  <a:txBody>
                    <a:bodyPr/>
                    <a:lstStyle/>
                    <a:p>
                      <a:pPr algn="ctr"/>
                      <a:endParaRPr lang="zh-CN" altLang="en-US" sz="1400" dirty="0"/>
                    </a:p>
                  </a:txBody>
                  <a:tcPr marL="68580" marR="68580" marT="34290" marB="34290"/>
                </a:tc>
                <a:tc>
                  <a:txBody>
                    <a:bodyPr/>
                    <a:lstStyle/>
                    <a:p>
                      <a:pPr algn="ctr"/>
                      <a:endParaRPr lang="en-US" altLang="zh-CN" sz="1400" dirty="0"/>
                    </a:p>
                    <a:p>
                      <a:pPr algn="ctr"/>
                      <a:endParaRPr lang="en-US" altLang="zh-CN" sz="1400" dirty="0"/>
                    </a:p>
                  </a:txBody>
                  <a:tcPr marL="68580" marR="68580" marT="34290" marB="34290"/>
                </a:tc>
                <a:tc>
                  <a:txBody>
                    <a:bodyPr/>
                    <a:lstStyle/>
                    <a:p>
                      <a:pPr algn="ctr"/>
                      <a:endParaRPr lang="zh-CN" altLang="en-US" sz="1400" dirty="0"/>
                    </a:p>
                  </a:txBody>
                  <a:tcPr marL="68580" marR="68580" marT="34290" marB="34290"/>
                </a:tc>
                <a:extLst>
                  <a:ext uri="{0D108BD9-81ED-4DB2-BD59-A6C34878D82A}">
                    <a16:rowId xmlns:a16="http://schemas.microsoft.com/office/drawing/2014/main" val="10001"/>
                  </a:ext>
                </a:extLst>
              </a:tr>
              <a:tr h="446519">
                <a:tc>
                  <a:txBody>
                    <a:bodyPr/>
                    <a:lstStyle/>
                    <a:p>
                      <a:pPr algn="ctr"/>
                      <a:r>
                        <a:rPr lang="en-US" altLang="zh-CN" sz="2000" dirty="0">
                          <a:latin typeface="Arial" panose="020B0604020202020204" pitchFamily="34" charset="0"/>
                          <a:cs typeface="Arial" panose="020B0604020202020204" pitchFamily="34" charset="0"/>
                        </a:rPr>
                        <a:t>Height</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b="1" dirty="0">
                          <a:latin typeface="Arial" panose="020B0604020202020204" pitchFamily="34" charset="0"/>
                          <a:cs typeface="Arial" panose="020B0604020202020204" pitchFamily="34" charset="0"/>
                        </a:rPr>
                        <a:t>600m</a:t>
                      </a:r>
                      <a:r>
                        <a:rPr lang="en-US" altLang="zh-CN" sz="1800" dirty="0">
                          <a:latin typeface="Arial" panose="020B0604020202020204" pitchFamily="34" charset="0"/>
                          <a:cs typeface="Arial" panose="020B0604020202020204" pitchFamily="34" charset="0"/>
                        </a:rPr>
                        <a:t>-18km</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17-22</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km</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&gt;160km</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84000">
                <a:tc>
                  <a:txBody>
                    <a:bodyPr/>
                    <a:lstStyle/>
                    <a:p>
                      <a:pPr algn="ctr"/>
                      <a:r>
                        <a:rPr lang="en-US" altLang="zh-CN" sz="2000" dirty="0">
                          <a:latin typeface="Arial" panose="020B0604020202020204" pitchFamily="34" charset="0"/>
                          <a:cs typeface="Arial" panose="020B0604020202020204" pitchFamily="34" charset="0"/>
                        </a:rPr>
                        <a:t>Time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duration</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Minutes</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to</a:t>
                      </a:r>
                      <a:r>
                        <a:rPr lang="zh-CN" altLang="en-US" sz="1800" baseline="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hours</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marL="0" algn="ctr">
                        <a:spcBef>
                          <a:spcPts val="600"/>
                        </a:spcBef>
                      </a:pPr>
                      <a:r>
                        <a:rPr lang="en-US" altLang="zh-CN" sz="1800" dirty="0">
                          <a:latin typeface="Arial" panose="020B0604020202020204" pitchFamily="34" charset="0"/>
                          <a:cs typeface="Arial" panose="020B0604020202020204" pitchFamily="34" charset="0"/>
                        </a:rPr>
                        <a:t>hours</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to</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months</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Years</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587172">
                <a:tc>
                  <a:txBody>
                    <a:bodyPr/>
                    <a:lstStyle/>
                    <a:p>
                      <a:pPr algn="ctr"/>
                      <a:r>
                        <a:rPr lang="en-US" altLang="zh-CN" sz="2000" dirty="0">
                          <a:latin typeface="Arial" panose="020B0604020202020204" pitchFamily="34" charset="0"/>
                          <a:cs typeface="Arial" panose="020B0604020202020204" pitchFamily="34" charset="0"/>
                        </a:rPr>
                        <a:t>Coverage</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Small</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and</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changing</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Medium</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and</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fixed</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Large</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and</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periodic</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591976">
                <a:tc>
                  <a:txBody>
                    <a:bodyPr/>
                    <a:lstStyle/>
                    <a:p>
                      <a:pPr algn="ctr"/>
                      <a:r>
                        <a:rPr lang="en-US" altLang="zh-CN" sz="2000" dirty="0">
                          <a:latin typeface="Arial" panose="020B0604020202020204" pitchFamily="34" charset="0"/>
                          <a:cs typeface="Arial" panose="020B0604020202020204" pitchFamily="34" charset="0"/>
                        </a:rPr>
                        <a:t>Energy</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Lithium</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battery</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Solar</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panel,</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battery</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cs typeface="Arial" panose="020B0604020202020204" pitchFamily="34" charset="0"/>
                        </a:rPr>
                        <a:t>Solar</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panel,</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battery</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452535">
                <a:tc>
                  <a:txBody>
                    <a:bodyPr/>
                    <a:lstStyle/>
                    <a:p>
                      <a:pPr algn="ctr"/>
                      <a:r>
                        <a:rPr lang="en-US" altLang="zh-CN" sz="2000" dirty="0">
                          <a:latin typeface="Arial" panose="020B0604020202020204" pitchFamily="34" charset="0"/>
                          <a:cs typeface="Arial" panose="020B0604020202020204" pitchFamily="34" charset="0"/>
                        </a:rPr>
                        <a:t>Controller</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Ground and HAP</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Satellite</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and</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ground</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Ground</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1459070">
                <a:tc>
                  <a:txBody>
                    <a:bodyPr/>
                    <a:lstStyle/>
                    <a:p>
                      <a:pPr algn="ctr"/>
                      <a:r>
                        <a:rPr lang="en-US" altLang="zh-CN" sz="2000" dirty="0">
                          <a:latin typeface="Arial" panose="020B0604020202020204" pitchFamily="34" charset="0"/>
                          <a:cs typeface="Arial" panose="020B0604020202020204" pitchFamily="34" charset="0"/>
                        </a:rPr>
                        <a:t>Applications</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Sensing</a:t>
                      </a:r>
                    </a:p>
                    <a:p>
                      <a:pPr algn="ctr"/>
                      <a:r>
                        <a:rPr lang="en-US" altLang="zh-CN" sz="1800" dirty="0">
                          <a:latin typeface="Arial" panose="020B0604020202020204" pitchFamily="34" charset="0"/>
                          <a:cs typeface="Arial" panose="020B0604020202020204" pitchFamily="34" charset="0"/>
                        </a:rPr>
                        <a:t>Communication</a:t>
                      </a:r>
                    </a:p>
                    <a:p>
                      <a:pPr algn="ctr"/>
                      <a:r>
                        <a:rPr lang="en-US" altLang="zh-CN" sz="1800" dirty="0">
                          <a:latin typeface="Arial" panose="020B0604020202020204" pitchFamily="34" charset="0"/>
                          <a:cs typeface="Arial" panose="020B0604020202020204" pitchFamily="34" charset="0"/>
                        </a:rPr>
                        <a:t>Surveillance</a:t>
                      </a: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Real-tim</a:t>
                      </a:r>
                      <a:r>
                        <a:rPr lang="en-US" altLang="zh-CN" sz="1800" baseline="0" dirty="0">
                          <a:latin typeface="Arial" panose="020B0604020202020204" pitchFamily="34" charset="0"/>
                          <a:cs typeface="Arial" panose="020B0604020202020204" pitchFamily="34" charset="0"/>
                        </a:rPr>
                        <a:t>e</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monitoring</a:t>
                      </a:r>
                      <a:endParaRPr lang="en-US" altLang="zh-CN" sz="1800" dirty="0">
                        <a:latin typeface="Arial" panose="020B0604020202020204" pitchFamily="34" charset="0"/>
                        <a:cs typeface="Arial" panose="020B0604020202020204" pitchFamily="34" charset="0"/>
                      </a:endParaRPr>
                    </a:p>
                    <a:p>
                      <a:pPr algn="ctr"/>
                      <a:r>
                        <a:rPr lang="en-US" altLang="zh-CN" sz="1800" dirty="0">
                          <a:latin typeface="Arial" panose="020B0604020202020204" pitchFamily="34" charset="0"/>
                          <a:cs typeface="Arial" panose="020B0604020202020204" pitchFamily="34" charset="0"/>
                        </a:rPr>
                        <a:t>Communication</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r</a:t>
                      </a:r>
                      <a:r>
                        <a:rPr lang="en-US" altLang="zh-CN" sz="1800" dirty="0">
                          <a:latin typeface="Arial" panose="020B0604020202020204" pitchFamily="34" charset="0"/>
                          <a:cs typeface="Arial" panose="020B0604020202020204" pitchFamily="34" charset="0"/>
                        </a:rPr>
                        <a:t>elay</a:t>
                      </a:r>
                    </a:p>
                    <a:p>
                      <a:pPr algn="ctr"/>
                      <a:r>
                        <a:rPr lang="en-US" altLang="zh-CN" sz="1800" dirty="0">
                          <a:latin typeface="Arial" panose="020B0604020202020204" pitchFamily="34" charset="0"/>
                          <a:cs typeface="Arial" panose="020B0604020202020204" pitchFamily="34" charset="0"/>
                        </a:rPr>
                        <a:t>Emergency</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recovery</a:t>
                      </a:r>
                    </a:p>
                    <a:p>
                      <a:pPr algn="ctr"/>
                      <a:r>
                        <a:rPr lang="en-US" altLang="zh-CN" sz="1800" dirty="0">
                          <a:latin typeface="Arial" panose="020B0604020202020204" pitchFamily="34" charset="0"/>
                          <a:cs typeface="Arial" panose="020B0604020202020204" pitchFamily="34" charset="0"/>
                        </a:rPr>
                        <a:t>Rocket</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launch</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platform</a:t>
                      </a:r>
                      <a:endParaRPr lang="en-US" altLang="zh-CN"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Communication</a:t>
                      </a:r>
                    </a:p>
                    <a:p>
                      <a:pPr algn="ctr"/>
                      <a:r>
                        <a:rPr lang="en-US" altLang="zh-CN" sz="1800" dirty="0">
                          <a:latin typeface="Arial" panose="020B0604020202020204" pitchFamily="34" charset="0"/>
                          <a:cs typeface="Arial" panose="020B0604020202020204" pitchFamily="34" charset="0"/>
                        </a:rPr>
                        <a:t>Observation</a:t>
                      </a:r>
                    </a:p>
                    <a:p>
                      <a:pPr algn="ctr"/>
                      <a:r>
                        <a:rPr lang="en-US" altLang="zh-CN" sz="1800" dirty="0">
                          <a:latin typeface="Arial" panose="020B0604020202020204" pitchFamily="34" charset="0"/>
                          <a:cs typeface="Arial" panose="020B0604020202020204" pitchFamily="34" charset="0"/>
                        </a:rPr>
                        <a:t>Navigation</a:t>
                      </a:r>
                    </a:p>
                    <a:p>
                      <a:pPr algn="ctr"/>
                      <a:r>
                        <a:rPr lang="en-US" altLang="zh-CN" sz="1800" dirty="0">
                          <a:latin typeface="Arial" panose="020B0604020202020204" pitchFamily="34" charset="0"/>
                          <a:cs typeface="Arial" panose="020B0604020202020204" pitchFamily="34" charset="0"/>
                        </a:rPr>
                        <a:t>Weather</a:t>
                      </a:r>
                    </a:p>
                    <a:p>
                      <a:pPr algn="ctr"/>
                      <a:r>
                        <a:rPr lang="en-US" altLang="zh-CN" sz="1800" dirty="0">
                          <a:latin typeface="Arial" panose="020B0604020202020204" pitchFamily="34" charset="0"/>
                          <a:cs typeface="Arial" panose="020B0604020202020204" pitchFamily="34" charset="0"/>
                        </a:rPr>
                        <a:t>Astronomy</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bl>
          </a:graphicData>
        </a:graphic>
      </p:graphicFrame>
      <p:pic>
        <p:nvPicPr>
          <p:cNvPr id="11" name="Picture 2" descr="mage result for SATELLITE">
            <a:extLst>
              <a:ext uri="{FF2B5EF4-FFF2-40B4-BE49-F238E27FC236}">
                <a16:creationId xmlns:a16="http://schemas.microsoft.com/office/drawing/2014/main" id="{F7B3F9BC-ADFF-4F0B-AE1B-F4B4EB8653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889" y="1345147"/>
            <a:ext cx="1418695" cy="7827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ge result for UAV">
            <a:extLst>
              <a:ext uri="{FF2B5EF4-FFF2-40B4-BE49-F238E27FC236}">
                <a16:creationId xmlns:a16="http://schemas.microsoft.com/office/drawing/2014/main" id="{A3C581CB-3A8B-4BF7-B74A-E98D2D96AB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152" y="1398335"/>
            <a:ext cx="1443658" cy="8060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age result for high altitude platform">
            <a:extLst>
              <a:ext uri="{FF2B5EF4-FFF2-40B4-BE49-F238E27FC236}">
                <a16:creationId xmlns:a16="http://schemas.microsoft.com/office/drawing/2014/main" id="{23CD9B5B-D03C-4A35-89D2-57DA94AB6A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1378266"/>
            <a:ext cx="1457116" cy="81750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5013757-245A-41BA-9129-72CF7E60810B}"/>
              </a:ext>
            </a:extLst>
          </p:cNvPr>
          <p:cNvSpPr/>
          <p:nvPr/>
        </p:nvSpPr>
        <p:spPr>
          <a:xfrm>
            <a:off x="3203850" y="2204378"/>
            <a:ext cx="720078" cy="4325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1A1056B-0D43-4D45-AC87-3CBC363EC7F3}"/>
              </a:ext>
            </a:extLst>
          </p:cNvPr>
          <p:cNvSpPr/>
          <p:nvPr/>
        </p:nvSpPr>
        <p:spPr>
          <a:xfrm>
            <a:off x="5004050" y="2204377"/>
            <a:ext cx="648070" cy="4325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39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Development</a:t>
            </a:r>
          </a:p>
          <a:p>
            <a:r>
              <a:rPr lang="en-US" altLang="zh-CN" dirty="0"/>
              <a:t>Mathematical Tools</a:t>
            </a:r>
          </a:p>
          <a:p>
            <a:pPr lvl="1"/>
            <a:r>
              <a:rPr lang="en-US" altLang="zh-CN" dirty="0"/>
              <a:t>Machine Learning</a:t>
            </a:r>
          </a:p>
          <a:p>
            <a:pPr lvl="1"/>
            <a:r>
              <a:rPr lang="en-US" altLang="zh-CN" dirty="0"/>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t>High-Altitude Platforms for Wireless Communications</a:t>
            </a:r>
            <a:endParaRPr lang="en-GB" dirty="0"/>
          </a:p>
          <a:p>
            <a:pPr lvl="1"/>
            <a:r>
              <a:rPr lang="en-US" altLang="zh-CN" dirty="0"/>
              <a:t>Cooperative HAPs and UAVs</a:t>
            </a:r>
          </a:p>
          <a:p>
            <a:pPr lvl="0" fontAlgn="base"/>
            <a:r>
              <a:rPr lang="en-US" dirty="0">
                <a:solidFill>
                  <a:srgbClr val="C00000"/>
                </a:solidFill>
              </a:rPr>
              <a:t>Satellite Networks</a:t>
            </a:r>
            <a:endParaRPr lang="en-GB" dirty="0">
              <a:solidFill>
                <a:srgbClr val="C00000"/>
              </a:solidFill>
            </a:endParaRPr>
          </a:p>
          <a:p>
            <a:pPr lvl="1"/>
            <a:r>
              <a:rPr lang="en-US" altLang="zh-CN" dirty="0">
                <a:solidFill>
                  <a:srgbClr val="C00000"/>
                </a:solidFill>
              </a:rPr>
              <a:t>Integration of Ultra-dense LEO and Terrestrial Base Station</a:t>
            </a:r>
          </a:p>
          <a:p>
            <a:r>
              <a:rPr lang="en-US" dirty="0"/>
              <a:t>Integrating Aerial Access Networks with Terrestrial Networks</a:t>
            </a:r>
            <a:endParaRPr lang="en-GB"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129</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5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6317" y="1963887"/>
            <a:ext cx="5184576" cy="1822115"/>
          </a:xfrm>
          <a:prstGeom prst="rect">
            <a:avLst/>
          </a:prstGeom>
        </p:spPr>
      </p:pic>
      <p:sp>
        <p:nvSpPr>
          <p:cNvPr id="5" name="矩形 4"/>
          <p:cNvSpPr/>
          <p:nvPr/>
        </p:nvSpPr>
        <p:spPr>
          <a:xfrm>
            <a:off x="270004" y="1059342"/>
            <a:ext cx="8622045" cy="1615058"/>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Satellites b</a:t>
            </a:r>
            <a:r>
              <a:rPr lang="en-GB" altLang="zh-CN" sz="2400" dirty="0" err="1">
                <a:latin typeface="Arial" panose="020B0604020202020204" pitchFamily="34" charset="0"/>
                <a:ea typeface="黑体" panose="02010609060101010101" pitchFamily="49" charset="-122"/>
                <a:cs typeface="Arial" panose="020B0604020202020204" pitchFamily="34" charset="0"/>
              </a:rPr>
              <a:t>elow</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6GHz (C-band)</a:t>
            </a:r>
          </a:p>
          <a:p>
            <a:pPr lvl="1" algn="just">
              <a:lnSpc>
                <a:spcPct val="120000"/>
              </a:lnSpc>
              <a:spcBef>
                <a:spcPts val="1200"/>
              </a:spcBef>
              <a:buFont typeface="Arial" panose="020B0604020202020204" pitchFamily="34" charset="0"/>
              <a:buChar char="•"/>
              <a:defRPr/>
            </a:pPr>
            <a:r>
              <a:rPr lang="en-GB" altLang="zh-CN" sz="2000" dirty="0">
                <a:latin typeface="Arial" panose="020B0604020202020204" pitchFamily="34" charset="0"/>
                <a:ea typeface="黑体" panose="02010609060101010101" pitchFamily="49" charset="-122"/>
                <a:cs typeface="Arial" panose="020B0604020202020204" pitchFamily="34" charset="0"/>
              </a:rPr>
              <a:t> Users connect to the satellites directly</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Network Architecture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130</a:t>
            </a:fld>
            <a:endParaRPr lang="zh-CN" altLang="en-US" dirty="0"/>
          </a:p>
        </p:txBody>
      </p:sp>
      <p:pic>
        <p:nvPicPr>
          <p:cNvPr id="3" name="Picture 2"/>
          <p:cNvPicPr>
            <a:picLocks noChangeAspect="1"/>
          </p:cNvPicPr>
          <p:nvPr/>
        </p:nvPicPr>
        <p:blipFill>
          <a:blip r:embed="rId4"/>
          <a:stretch>
            <a:fillRect/>
          </a:stretch>
        </p:blipFill>
        <p:spPr>
          <a:xfrm>
            <a:off x="1331642" y="4690545"/>
            <a:ext cx="6702527" cy="1822115"/>
          </a:xfrm>
          <a:prstGeom prst="rect">
            <a:avLst/>
          </a:prstGeom>
        </p:spPr>
      </p:pic>
      <p:sp>
        <p:nvSpPr>
          <p:cNvPr id="7" name="矩形 4"/>
          <p:cNvSpPr/>
          <p:nvPr/>
        </p:nvSpPr>
        <p:spPr>
          <a:xfrm>
            <a:off x="332417" y="3575080"/>
            <a:ext cx="8622045" cy="1688924"/>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Satellites above</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6GHz (Ka-band)</a:t>
            </a:r>
          </a:p>
          <a:p>
            <a:pPr lvl="1" algn="just">
              <a:lnSpc>
                <a:spcPct val="120000"/>
              </a:lnSpc>
              <a:spcBef>
                <a:spcPts val="1200"/>
              </a:spcBef>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Users cannot directly connect to satellites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4" name="TextBox 3"/>
          <p:cNvSpPr txBox="1"/>
          <p:nvPr/>
        </p:nvSpPr>
        <p:spPr>
          <a:xfrm>
            <a:off x="1544349" y="2435206"/>
            <a:ext cx="1152128"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C-band</a:t>
            </a:r>
          </a:p>
        </p:txBody>
      </p:sp>
      <p:sp>
        <p:nvSpPr>
          <p:cNvPr id="9" name="TextBox 8"/>
          <p:cNvSpPr txBox="1"/>
          <p:nvPr/>
        </p:nvSpPr>
        <p:spPr>
          <a:xfrm>
            <a:off x="3941822" y="5347131"/>
            <a:ext cx="1260356"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Ka-band</a:t>
            </a:r>
          </a:p>
        </p:txBody>
      </p:sp>
      <p:sp>
        <p:nvSpPr>
          <p:cNvPr id="10" name="TextBox 9"/>
          <p:cNvSpPr txBox="1"/>
          <p:nvPr/>
        </p:nvSpPr>
        <p:spPr>
          <a:xfrm>
            <a:off x="3236321" y="2353044"/>
            <a:ext cx="1152128"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C-band</a:t>
            </a:r>
          </a:p>
        </p:txBody>
      </p:sp>
      <p:sp>
        <p:nvSpPr>
          <p:cNvPr id="11" name="TextBox 10"/>
          <p:cNvSpPr txBox="1"/>
          <p:nvPr/>
        </p:nvSpPr>
        <p:spPr>
          <a:xfrm>
            <a:off x="1691680" y="5227480"/>
            <a:ext cx="1152128" cy="400110"/>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C-band</a:t>
            </a:r>
          </a:p>
        </p:txBody>
      </p:sp>
      <p:sp>
        <p:nvSpPr>
          <p:cNvPr id="8" name="TextBox 7">
            <a:extLst>
              <a:ext uri="{FF2B5EF4-FFF2-40B4-BE49-F238E27FC236}">
                <a16:creationId xmlns:a16="http://schemas.microsoft.com/office/drawing/2014/main" id="{704839AC-FA15-4F5A-892C-0A714B386E1E}"/>
              </a:ext>
            </a:extLst>
          </p:cNvPr>
          <p:cNvSpPr txBox="1"/>
          <p:nvPr/>
        </p:nvSpPr>
        <p:spPr>
          <a:xfrm>
            <a:off x="2657992" y="6404303"/>
            <a:ext cx="115212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(TST)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7672" y="2482670"/>
            <a:ext cx="8622045" cy="2002856"/>
          </a:xfrm>
          <a:prstGeom prst="rect">
            <a:avLst/>
          </a:prstGeom>
        </p:spPr>
        <p:txBody>
          <a:bodyPr wrap="square">
            <a:spAutoFit/>
          </a:bodyPr>
          <a:lstStyle/>
          <a:p>
            <a:pPr algn="just">
              <a:spcAft>
                <a:spcPts val="600"/>
              </a:spcAft>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From ultra-dense </a:t>
            </a:r>
            <a:r>
              <a:rPr lang="en-US" altLang="en-GB" sz="2400" dirty="0">
                <a:latin typeface="Arial" panose="020B0604020202020204" pitchFamily="34" charset="0"/>
                <a:ea typeface="黑体" panose="02010609060101010101" pitchFamily="49" charset="-122"/>
                <a:cs typeface="Arial" panose="020B0604020202020204" pitchFamily="34" charset="0"/>
              </a:rPr>
              <a:t>topology of LEO satellites</a:t>
            </a:r>
          </a:p>
          <a:p>
            <a:pPr lvl="1" algn="just">
              <a:spcAft>
                <a:spcPts val="600"/>
              </a:spcAft>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Multiple satellites as multiple inputs (virtual MIMO)</a:t>
            </a:r>
            <a:endParaRPr lang="en-GB" altLang="zh-CN" sz="2400" dirty="0">
              <a:latin typeface="Arial" panose="020B0604020202020204" pitchFamily="34" charset="0"/>
              <a:ea typeface="黑体" panose="02010609060101010101" pitchFamily="49" charset="-122"/>
              <a:cs typeface="Arial" panose="020B0604020202020204" pitchFamily="34" charset="0"/>
            </a:endParaRPr>
          </a:p>
          <a:p>
            <a:pPr lvl="2" algn="just">
              <a:lnSpc>
                <a:spcPct val="150000"/>
              </a:lnSpc>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Spatial Diversity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131</a:t>
            </a:fld>
            <a:endParaRPr lang="zh-CN" altLang="en-US" dirty="0"/>
          </a:p>
        </p:txBody>
      </p:sp>
      <p:sp>
        <p:nvSpPr>
          <p:cNvPr id="2" name="Rectangle 1">
            <a:extLst>
              <a:ext uri="{FF2B5EF4-FFF2-40B4-BE49-F238E27FC236}">
                <a16:creationId xmlns:a16="http://schemas.microsoft.com/office/drawing/2014/main" id="{1372A157-13A8-4172-A842-21E6AA539963}"/>
              </a:ext>
            </a:extLst>
          </p:cNvPr>
          <p:cNvSpPr/>
          <p:nvPr/>
        </p:nvSpPr>
        <p:spPr>
          <a:xfrm>
            <a:off x="367670" y="1107081"/>
            <a:ext cx="8164770" cy="1200329"/>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ea typeface="黑体" panose="02010609060101010101" pitchFamily="49" charset="-122"/>
                <a:cs typeface="Arial" panose="020B0604020202020204" pitchFamily="34" charset="0"/>
              </a:rPr>
              <a:t>Traditional 1- or 2- satellite systems: spatial diversity is limited via multiple antennas due to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dominant </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links </a:t>
            </a:r>
            <a:r>
              <a:rPr lang="en-US" altLang="zh-CN" sz="2400" dirty="0">
                <a:latin typeface="Arial" panose="020B0604020202020204" pitchFamily="34" charset="0"/>
                <a:ea typeface="黑体" panose="02010609060101010101" pitchFamily="49" charset="-122"/>
                <a:cs typeface="Arial" panose="020B0604020202020204" pitchFamily="34" charset="0"/>
              </a:rPr>
              <a:t>of each satellite over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high-frequency bands</a:t>
            </a:r>
            <a:endParaRPr lang="en-GB" sz="2400" dirty="0">
              <a:solidFill>
                <a:srgbClr val="C00000"/>
              </a:solidFill>
            </a:endParaRPr>
          </a:p>
        </p:txBody>
      </p:sp>
      <p:pic>
        <p:nvPicPr>
          <p:cNvPr id="4" name="Picture 3" descr="A picture containing skiing, man, table, air&#10;&#10;Description automatically generated">
            <a:extLst>
              <a:ext uri="{FF2B5EF4-FFF2-40B4-BE49-F238E27FC236}">
                <a16:creationId xmlns:a16="http://schemas.microsoft.com/office/drawing/2014/main" id="{64EAEEE9-8357-4753-ABDB-88F50457B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3573016"/>
            <a:ext cx="4706980" cy="2838825"/>
          </a:xfrm>
          <a:prstGeom prst="rect">
            <a:avLst/>
          </a:prstGeom>
        </p:spPr>
      </p:pic>
    </p:spTree>
    <p:extLst>
      <p:ext uri="{BB962C8B-B14F-4D97-AF65-F5344CB8AC3E}">
        <p14:creationId xmlns:p14="http://schemas.microsoft.com/office/powerpoint/2010/main" val="5801554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Spatial Diversity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132</a:t>
            </a:fld>
            <a:endParaRPr lang="zh-CN" altLang="en-US" dirty="0"/>
          </a:p>
        </p:txBody>
      </p:sp>
      <p:sp>
        <p:nvSpPr>
          <p:cNvPr id="7" name="矩形 4"/>
          <p:cNvSpPr/>
          <p:nvPr/>
        </p:nvSpPr>
        <p:spPr>
          <a:xfrm>
            <a:off x="367672" y="2492896"/>
            <a:ext cx="8622045" cy="1541191"/>
          </a:xfrm>
          <a:prstGeom prst="rect">
            <a:avLst/>
          </a:prstGeom>
        </p:spPr>
        <p:txBody>
          <a:bodyPr wrap="square">
            <a:spAutoFit/>
          </a:bodyPr>
          <a:lstStyle/>
          <a:p>
            <a:pPr algn="just">
              <a:spcAft>
                <a:spcPts val="600"/>
              </a:spcAft>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From hierarchical topology of LEO/MEO/GEO satellites</a:t>
            </a:r>
          </a:p>
          <a:p>
            <a:pPr lvl="1" algn="just">
              <a:spcAft>
                <a:spcPts val="600"/>
              </a:spcAft>
              <a:buFont typeface="Arial" panose="020B0604020202020204" pitchFamily="34" charset="0"/>
              <a:buChar char="•"/>
              <a:defRPr/>
            </a:pPr>
            <a:r>
              <a:rPr lang="en-GB" altLang="zh-CN" sz="24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Access diversity from multiple layers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2" name="Rectangle 1">
            <a:extLst>
              <a:ext uri="{FF2B5EF4-FFF2-40B4-BE49-F238E27FC236}">
                <a16:creationId xmlns:a16="http://schemas.microsoft.com/office/drawing/2014/main" id="{1372A157-13A8-4172-A842-21E6AA539963}"/>
              </a:ext>
            </a:extLst>
          </p:cNvPr>
          <p:cNvSpPr/>
          <p:nvPr/>
        </p:nvSpPr>
        <p:spPr>
          <a:xfrm>
            <a:off x="367670" y="1107081"/>
            <a:ext cx="8164770" cy="1200329"/>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ea typeface="黑体" panose="02010609060101010101" pitchFamily="49" charset="-122"/>
                <a:cs typeface="Arial" panose="020B0604020202020204" pitchFamily="34" charset="0"/>
              </a:rPr>
              <a:t>Traditional 1- or 2- satellite systems: spatial diversity is limited via multiple antennas due to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dominant </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links </a:t>
            </a:r>
            <a:r>
              <a:rPr lang="en-US" altLang="zh-CN" sz="2400" dirty="0">
                <a:latin typeface="Arial" panose="020B0604020202020204" pitchFamily="34" charset="0"/>
                <a:ea typeface="黑体" panose="02010609060101010101" pitchFamily="49" charset="-122"/>
                <a:cs typeface="Arial" panose="020B0604020202020204" pitchFamily="34" charset="0"/>
              </a:rPr>
              <a:t>of each satellite over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high-frequency bands</a:t>
            </a:r>
            <a:endParaRPr lang="en-GB" sz="2400" dirty="0">
              <a:solidFill>
                <a:srgbClr val="C00000"/>
              </a:solidFill>
            </a:endParaRPr>
          </a:p>
        </p:txBody>
      </p:sp>
      <p:pic>
        <p:nvPicPr>
          <p:cNvPr id="8" name="Picture 7">
            <a:extLst>
              <a:ext uri="{FF2B5EF4-FFF2-40B4-BE49-F238E27FC236}">
                <a16:creationId xmlns:a16="http://schemas.microsoft.com/office/drawing/2014/main" id="{1A5F4761-69EE-4B6F-89B6-C9C3FDDAFEF4}"/>
              </a:ext>
            </a:extLst>
          </p:cNvPr>
          <p:cNvPicPr>
            <a:picLocks noChangeAspect="1"/>
          </p:cNvPicPr>
          <p:nvPr/>
        </p:nvPicPr>
        <p:blipFill>
          <a:blip r:embed="rId3"/>
          <a:stretch>
            <a:fillRect/>
          </a:stretch>
        </p:blipFill>
        <p:spPr>
          <a:xfrm>
            <a:off x="1578267" y="3394806"/>
            <a:ext cx="5743575" cy="2705100"/>
          </a:xfrm>
          <a:prstGeom prst="rect">
            <a:avLst/>
          </a:prstGeom>
        </p:spPr>
      </p:pic>
      <p:sp>
        <p:nvSpPr>
          <p:cNvPr id="9" name="TextBox 8">
            <a:extLst>
              <a:ext uri="{FF2B5EF4-FFF2-40B4-BE49-F238E27FC236}">
                <a16:creationId xmlns:a16="http://schemas.microsoft.com/office/drawing/2014/main" id="{348D3F0C-A6FA-4A0D-B9DE-5521B59BF20C}"/>
              </a:ext>
            </a:extLst>
          </p:cNvPr>
          <p:cNvSpPr txBox="1"/>
          <p:nvPr/>
        </p:nvSpPr>
        <p:spPr>
          <a:xfrm>
            <a:off x="683568" y="6287237"/>
            <a:ext cx="7632848" cy="923330"/>
          </a:xfrm>
          <a:prstGeom prst="rect">
            <a:avLst/>
          </a:prstGeom>
          <a:noFill/>
        </p:spPr>
        <p:txBody>
          <a:bodyPr wrap="square" rtlCol="0">
            <a:spAutoFit/>
          </a:bodyPr>
          <a:lstStyle/>
          <a:p>
            <a:r>
              <a:rPr lang="en-GB" dirty="0"/>
              <a:t>Source: Do New Constellations Have to Cost Billions? </a:t>
            </a:r>
            <a:r>
              <a:rPr lang="en-GB" i="1" dirty="0"/>
              <a:t>ITU Small Satellite Panel</a:t>
            </a:r>
            <a:r>
              <a:rPr lang="en-GB" dirty="0"/>
              <a:t>, May 2017. </a:t>
            </a:r>
            <a:br>
              <a:rPr lang="en-GB" dirty="0"/>
            </a:br>
            <a:endParaRPr lang="en-GB"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CE179-B3C9-427F-AE7F-319A67A060F6}"/>
              </a:ext>
            </a:extLst>
          </p:cNvPr>
          <p:cNvPicPr>
            <a:picLocks noChangeAspect="1"/>
          </p:cNvPicPr>
          <p:nvPr/>
        </p:nvPicPr>
        <p:blipFill>
          <a:blip r:embed="rId2"/>
          <a:stretch>
            <a:fillRect/>
          </a:stretch>
        </p:blipFill>
        <p:spPr>
          <a:xfrm>
            <a:off x="5540404" y="2924944"/>
            <a:ext cx="3561123" cy="2448272"/>
          </a:xfrm>
          <a:prstGeom prst="rect">
            <a:avLst/>
          </a:prstGeom>
        </p:spPr>
      </p:pic>
      <p:sp>
        <p:nvSpPr>
          <p:cNvPr id="5" name="矩形 4"/>
          <p:cNvSpPr/>
          <p:nvPr/>
        </p:nvSpPr>
        <p:spPr>
          <a:xfrm>
            <a:off x="251952" y="928672"/>
            <a:ext cx="6696312" cy="518090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Seamless Coverage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Multi-connectivity</a:t>
            </a:r>
          </a:p>
          <a:p>
            <a:pPr lvl="1" algn="just">
              <a:spcBef>
                <a:spcPts val="1200"/>
              </a:spcBef>
              <a:spcAft>
                <a:spcPts val="1200"/>
              </a:spcAft>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TST is covered by at least one satellite</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High capacity</a:t>
            </a:r>
          </a:p>
          <a:p>
            <a:pPr lvl="1" algn="just">
              <a:spcBef>
                <a:spcPts val="1200"/>
              </a:spcBef>
              <a:spcAft>
                <a:spcPts val="1200"/>
              </a:spcAft>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Backhaul links for TST-centered small cells</a:t>
            </a:r>
          </a:p>
          <a:p>
            <a:pPr algn="just">
              <a:lnSpc>
                <a:spcPts val="2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Successful Transmission</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Angular separation to avoid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“in-line”</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Delay-tolerant Services </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Propagation delay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Communication Requirements</a:t>
            </a:r>
          </a:p>
        </p:txBody>
      </p:sp>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t>133</a:t>
            </a:fld>
            <a:endParaRPr lang="zh-CN"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5"/>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矩形 4"/>
          <p:cNvSpPr/>
          <p:nvPr/>
        </p:nvSpPr>
        <p:spPr>
          <a:xfrm>
            <a:off x="251952" y="1052738"/>
            <a:ext cx="8640096" cy="49244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Objective</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Improve spectrum efficiency and provide coverage for more users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Integration with terrestrial networks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Interference avoidance (scheduling, resource)</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Network and satellite selection</a:t>
            </a:r>
          </a:p>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Deployment of LEO satellite constellation </a:t>
            </a:r>
          </a:p>
          <a:p>
            <a:pPr lvl="1" algn="just">
              <a:spcBef>
                <a:spcPts val="1200"/>
              </a:spcBef>
              <a:buFont typeface="Arial" panose="020B0604020202020204" pitchFamily="34" charset="0"/>
              <a:buChar char="•"/>
              <a:defRPr/>
            </a:pPr>
            <a:r>
              <a:rPr lang="en-US" altLang="zh-CN" sz="2400" dirty="0">
                <a:latin typeface="Arial Unicode MS" panose="020B0604020202020204" pitchFamily="34" charset="-122"/>
                <a:ea typeface="黑体" panose="02010609060101010101" pitchFamily="49" charset="-122"/>
              </a:rPr>
              <a:t> </a:t>
            </a:r>
            <a:r>
              <a:rPr lang="en-US" altLang="zh-CN" sz="2000" dirty="0">
                <a:latin typeface="Arial" panose="020B0604020202020204" pitchFamily="34" charset="0"/>
                <a:ea typeface="黑体" panose="02010609060101010101" pitchFamily="49" charset="-122"/>
                <a:cs typeface="Arial" panose="020B0604020202020204" pitchFamily="34" charset="0"/>
              </a:rPr>
              <a:t>Lost-cost deployment</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minimum number of deployed satellites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Seamless coverage by dynamically moving satellites</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Guaranteed backhaul capacity </a:t>
            </a:r>
          </a:p>
        </p:txBody>
      </p:sp>
      <p:sp>
        <p:nvSpPr>
          <p:cNvPr id="2" name="灯片编号占位符 1"/>
          <p:cNvSpPr>
            <a:spLocks noGrp="1"/>
          </p:cNvSpPr>
          <p:nvPr>
            <p:ph type="sldNum" sz="quarter" idx="12"/>
          </p:nvPr>
        </p:nvSpPr>
        <p:spPr/>
        <p:txBody>
          <a:bodyPr/>
          <a:lstStyle/>
          <a:p>
            <a:fld id="{97D86083-53EC-4DF4-B0ED-FEB5657A265E}" type="slidenum">
              <a:rPr lang="zh-CN" altLang="en-US" sz="1400"/>
              <a:t>134</a:t>
            </a:fld>
            <a:endParaRPr lang="zh-CN" altLang="en-US" sz="1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B0F0"/>
                </a:solidFill>
                <a:latin typeface="Arial" panose="020B0604020202020204" pitchFamily="34" charset="0"/>
                <a:cs typeface="Arial" panose="020B0604020202020204" pitchFamily="34" charset="0"/>
              </a:rPr>
              <a:t>Ultra-dense LEO: Integrating Terrestrial-Satellite Networks into 5G and Beyond for Data Offloading </a:t>
            </a:r>
            <a:br>
              <a:rPr lang="en-GB" sz="4000" b="1" dirty="0">
                <a:solidFill>
                  <a:srgbClr val="00B0F0"/>
                </a:solidFill>
                <a:latin typeface="Arial" panose="020B0604020202020204" pitchFamily="34" charset="0"/>
                <a:cs typeface="Arial" panose="020B0604020202020204" pitchFamily="34" charset="0"/>
              </a:rPr>
            </a:br>
            <a:r>
              <a:rPr lang="en-GB" sz="4000" b="1" dirty="0">
                <a:solidFill>
                  <a:srgbClr val="00B0F0"/>
                </a:solidFill>
                <a:latin typeface="Arial" panose="020B0604020202020204" pitchFamily="34" charset="0"/>
                <a:cs typeface="Arial" panose="020B0604020202020204" pitchFamily="34" charset="0"/>
              </a:rPr>
              <a:t> </a:t>
            </a:r>
            <a:br>
              <a:rPr lang="en-GB" sz="4000" dirty="0"/>
            </a:br>
            <a:endParaRPr lang="en-US" altLang="zh-CN" sz="4000" b="1" dirty="0">
              <a:solidFill>
                <a:srgbClr val="00B0F0"/>
              </a:solidFill>
              <a:latin typeface="Arial" panose="020B0604020202020204" pitchFamily="34" charset="0"/>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IV: Satellite Communications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135</a:t>
            </a:fld>
            <a:endParaRPr lang="zh-CN" altLang="en-US" dirty="0"/>
          </a:p>
        </p:txBody>
      </p:sp>
      <p:sp>
        <p:nvSpPr>
          <p:cNvPr id="11" name="矩形 10"/>
          <p:cNvSpPr/>
          <p:nvPr/>
        </p:nvSpPr>
        <p:spPr>
          <a:xfrm>
            <a:off x="71950" y="5643580"/>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[12] B. Di, et al, “</a:t>
            </a:r>
            <a:r>
              <a:rPr lang="en-GB"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Ultra-dense LEO: Integrating Terrestrial-Satellite Networks into 5G and</a:t>
            </a:r>
            <a:br>
              <a:rPr lang="en-GB"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br>
            <a:r>
              <a:rPr lang="en-GB"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Beyond for Data Offloading</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vol. 18, no. 1, pp. 47-62, Jan. 2019. </a:t>
            </a:r>
          </a:p>
        </p:txBody>
      </p:sp>
    </p:spTree>
    <p:extLst>
      <p:ext uri="{BB962C8B-B14F-4D97-AF65-F5344CB8AC3E}">
        <p14:creationId xmlns:p14="http://schemas.microsoft.com/office/powerpoint/2010/main" val="34383355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c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6" y="4963228"/>
            <a:ext cx="5345273" cy="1789331"/>
          </a:xfrm>
          <a:prstGeom prst="rect">
            <a:avLst/>
          </a:prstGeom>
        </p:spPr>
      </p:pic>
      <p:sp>
        <p:nvSpPr>
          <p:cNvPr id="5" name="矩形 4"/>
          <p:cNvSpPr/>
          <p:nvPr/>
        </p:nvSpPr>
        <p:spPr>
          <a:xfrm>
            <a:off x="251953" y="1000110"/>
            <a:ext cx="8550095" cy="2985433"/>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Bottlenecks of traditional heterogenous networks: coverage and limited backhaul capacity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Benefited from ultra-dense topology, LEO satellites can support seamless coverage and high-capacity backhaul</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By integrating LEO-based backhaul into terrestrial small-cell networks, more terrestrial users have access to the network and their data rates can be greatly improved</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136</a:t>
            </a:fld>
            <a:endParaRPr lang="zh-CN" altLang="en-US" dirty="0"/>
          </a:p>
        </p:txBody>
      </p:sp>
      <p:sp>
        <p:nvSpPr>
          <p:cNvPr id="7" name="TextBox 6"/>
          <p:cNvSpPr txBox="1"/>
          <p:nvPr/>
        </p:nvSpPr>
        <p:spPr>
          <a:xfrm>
            <a:off x="6300192" y="5661250"/>
            <a:ext cx="2196752" cy="646331"/>
          </a:xfrm>
          <a:prstGeom prst="rect">
            <a:avLst/>
          </a:prstGeom>
          <a:noFill/>
        </p:spPr>
        <p:txBody>
          <a:bodyPr wrap="square" rtlCol="0">
            <a:spAutoFit/>
          </a:bodyPr>
          <a:lstStyle/>
          <a:p>
            <a:pPr algn="ctr"/>
            <a:r>
              <a:rPr lang="en-GB" dirty="0">
                <a:solidFill>
                  <a:srgbClr val="FF0000"/>
                </a:solidFill>
              </a:rPr>
              <a:t>Satellite-backhauled network access</a:t>
            </a:r>
          </a:p>
        </p:txBody>
      </p:sp>
      <p:pic>
        <p:nvPicPr>
          <p:cNvPr id="3" name="Picture 2" descr="A close up of a logo&#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889" y="3871984"/>
            <a:ext cx="3730179" cy="1006871"/>
          </a:xfrm>
          <a:prstGeom prst="rect">
            <a:avLst/>
          </a:prstGeom>
        </p:spPr>
      </p:pic>
      <p:sp>
        <p:nvSpPr>
          <p:cNvPr id="9" name="TextBox 8"/>
          <p:cNvSpPr txBox="1"/>
          <p:nvPr/>
        </p:nvSpPr>
        <p:spPr>
          <a:xfrm>
            <a:off x="6300192" y="4177065"/>
            <a:ext cx="2196752" cy="646331"/>
          </a:xfrm>
          <a:prstGeom prst="rect">
            <a:avLst/>
          </a:prstGeom>
          <a:noFill/>
        </p:spPr>
        <p:txBody>
          <a:bodyPr wrap="square" rtlCol="0">
            <a:spAutoFit/>
          </a:bodyPr>
          <a:lstStyle/>
          <a:p>
            <a:pPr algn="ctr"/>
            <a:r>
              <a:rPr lang="en-GB" dirty="0">
                <a:solidFill>
                  <a:srgbClr val="FF0000"/>
                </a:solidFill>
              </a:rPr>
              <a:t>Traditional terrestrial network access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980728"/>
            <a:ext cx="8550095" cy="5542286"/>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most of the existing works,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ideal or fixed </a:t>
            </a:r>
            <a:r>
              <a:rPr lang="en-US" altLang="zh-CN" sz="2400" dirty="0">
                <a:latin typeface="Arial" panose="020B0604020202020204" pitchFamily="34" charset="0"/>
                <a:ea typeface="黑体" panose="02010609060101010101" pitchFamily="49" charset="-122"/>
                <a:cs typeface="Arial" panose="020B0604020202020204" pitchFamily="34" charset="0"/>
              </a:rPr>
              <a:t>backhaul capacity of small cells is assumed. Each user can only connect to a single satellite for network access. </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the ultra-dense LEO satellites providing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multiple dynamic backhaul links </a:t>
            </a:r>
            <a:r>
              <a:rPr lang="en-US" altLang="zh-CN" sz="2400" dirty="0">
                <a:latin typeface="Arial" panose="020B0604020202020204" pitchFamily="34" charset="0"/>
                <a:ea typeface="黑体" panose="02010609060101010101" pitchFamily="49" charset="-122"/>
                <a:cs typeface="Arial" panose="020B0604020202020204" pitchFamily="34" charset="0"/>
              </a:rPr>
              <a:t>for base stations</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user uploads to either the traditional base stations or the satellite-backhauled access points over C-band</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user scheduling, satellite selection, subchannel and power allocatio</a:t>
            </a:r>
            <a:r>
              <a:rPr lang="en-US" altLang="zh-CN" sz="2400" dirty="0">
                <a:latin typeface="Arial" panose="020B0604020202020204" pitchFamily="34" charset="0"/>
                <a:ea typeface="黑体" panose="02010609060101010101" pitchFamily="49" charset="-122"/>
                <a:cs typeface="Arial" panose="020B0604020202020204" pitchFamily="34" charset="0"/>
              </a:rPr>
              <a:t>n are optimized jointly</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objective is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maximize the sum rate </a:t>
            </a:r>
            <a:r>
              <a:rPr lang="en-US" altLang="zh-CN" sz="2400" dirty="0">
                <a:latin typeface="Arial" panose="020B0604020202020204" pitchFamily="34" charset="0"/>
                <a:ea typeface="黑体" panose="02010609060101010101" pitchFamily="49" charset="-122"/>
                <a:cs typeface="Arial" panose="020B0604020202020204" pitchFamily="34" charset="0"/>
              </a:rPr>
              <a:t>and the number of active users</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Contributions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137</a:t>
            </a:fld>
            <a:endParaRPr lang="zh-CN" alt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370544"/>
            <a:ext cx="5688632" cy="3461618"/>
          </a:xfrm>
          <a:prstGeom prst="rect">
            <a:avLst/>
          </a:prstGeom>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138</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Model Description</a:t>
            </a:r>
          </a:p>
        </p:txBody>
      </p:sp>
      <p:sp>
        <p:nvSpPr>
          <p:cNvPr id="6" name="文本框 5"/>
          <p:cNvSpPr txBox="1"/>
          <p:nvPr/>
        </p:nvSpPr>
        <p:spPr>
          <a:xfrm>
            <a:off x="251952" y="1000110"/>
            <a:ext cx="8568520" cy="2462213"/>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Each user can access the network via one of the three links</a:t>
            </a: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Upload to the macro base station, backhauled by fiber links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Upload to the traditional small cell, backhauled by wireless links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limited</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backhaul capacity</a:t>
            </a: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Upload to the satellite-terrestrial terminal (TST), backhauled by multiple LEO satellites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backhaul capacity</a:t>
            </a:r>
          </a:p>
        </p:txBody>
      </p:sp>
      <p:sp>
        <p:nvSpPr>
          <p:cNvPr id="2" name="TextBox 1"/>
          <p:cNvSpPr txBox="1"/>
          <p:nvPr/>
        </p:nvSpPr>
        <p:spPr>
          <a:xfrm>
            <a:off x="1691680" y="3789042"/>
            <a:ext cx="5616624" cy="1015663"/>
          </a:xfrm>
          <a:prstGeom prst="rect">
            <a:avLst/>
          </a:prstGeom>
          <a:solidFill>
            <a:schemeClr val="bg1"/>
          </a:solidFill>
          <a:ln w="31750">
            <a:solidFill>
              <a:srgbClr val="0070C0"/>
            </a:solidFill>
          </a:ln>
        </p:spPr>
        <p:txBody>
          <a:bodyPr wrap="square" rtlCol="0">
            <a:spAutoFit/>
          </a:bodyPr>
          <a:lstStyle/>
          <a:p>
            <a:pPr algn="ctr"/>
            <a:r>
              <a:rPr lang="en-GB" sz="2000" dirty="0">
                <a:latin typeface="Arial" panose="020B0604020202020204" pitchFamily="34" charset="0"/>
                <a:cs typeface="Arial" panose="020B0604020202020204" pitchFamily="34" charset="0"/>
              </a:rPr>
              <a:t>User to TST/terrestrial cell: C-band</a:t>
            </a:r>
          </a:p>
          <a:p>
            <a:pPr algn="ctr"/>
            <a:r>
              <a:rPr lang="en-GB" sz="2000" dirty="0">
                <a:latin typeface="Arial" panose="020B0604020202020204" pitchFamily="34" charset="0"/>
                <a:cs typeface="Arial" panose="020B0604020202020204" pitchFamily="34" charset="0"/>
              </a:rPr>
              <a:t>TST to Satellite: Ka-band</a:t>
            </a:r>
          </a:p>
          <a:p>
            <a:pPr algn="ctr"/>
            <a:r>
              <a:rPr lang="en-GB" sz="2000" dirty="0">
                <a:latin typeface="Arial" panose="020B0604020202020204" pitchFamily="34" charset="0"/>
                <a:cs typeface="Arial" panose="020B0604020202020204" pitchFamily="34" charset="0"/>
              </a:rPr>
              <a:t>Terrestrial cell to Core net: C-band or </a:t>
            </a:r>
            <a:r>
              <a:rPr lang="en-GB" sz="2000" dirty="0" err="1">
                <a:latin typeface="Arial" panose="020B0604020202020204" pitchFamily="34" charset="0"/>
                <a:cs typeface="Arial" panose="020B0604020202020204" pitchFamily="34" charset="0"/>
              </a:rPr>
              <a:t>fiber</a:t>
            </a:r>
            <a:endParaRPr lang="en-GB"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table, colorful, large&#10;&#10;Description automatically generated">
            <a:extLst>
              <a:ext uri="{FF2B5EF4-FFF2-40B4-BE49-F238E27FC236}">
                <a16:creationId xmlns:a16="http://schemas.microsoft.com/office/drawing/2014/main" id="{1D73CA35-FC54-467A-A46A-021931236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791724"/>
            <a:ext cx="3718058" cy="3274552"/>
          </a:xfrm>
          <a:prstGeom prst="rect">
            <a:avLst/>
          </a:prstGeom>
        </p:spPr>
      </p:pic>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Three Types of Satellites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13</a:t>
            </a:fld>
            <a:endParaRPr lang="zh-CN" altLang="en-US" dirty="0"/>
          </a:p>
        </p:txBody>
      </p:sp>
      <p:sp>
        <p:nvSpPr>
          <p:cNvPr id="18" name="矩形 5">
            <a:extLst>
              <a:ext uri="{FF2B5EF4-FFF2-40B4-BE49-F238E27FC236}">
                <a16:creationId xmlns:a16="http://schemas.microsoft.com/office/drawing/2014/main" id="{C5FCA6DE-82DA-4AC8-BD23-0194902C52BC}"/>
              </a:ext>
            </a:extLst>
          </p:cNvPr>
          <p:cNvSpPr/>
          <p:nvPr/>
        </p:nvSpPr>
        <p:spPr>
          <a:xfrm>
            <a:off x="0" y="4365104"/>
            <a:ext cx="5724128" cy="2062103"/>
          </a:xfrm>
          <a:prstGeom prst="rect">
            <a:avLst/>
          </a:prstGeom>
        </p:spPr>
        <p:txBody>
          <a:bodyPr wrap="square">
            <a:spAutoFit/>
          </a:bodyPr>
          <a:lstStyle/>
          <a:p>
            <a:r>
              <a:rPr lang="en-US" sz="2000" b="1" dirty="0">
                <a:solidFill>
                  <a:srgbClr val="00B050"/>
                </a:solidFill>
                <a:latin typeface="Arial" panose="020B0604020202020204" pitchFamily="34" charset="0"/>
                <a:cs typeface="Arial" panose="020B0604020202020204" pitchFamily="34" charset="0"/>
              </a:rPr>
              <a:t>GEO (geostationary earth orbit)</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Height: 36,000 km</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Orbital period: 24 hours.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Propagation delay: 250ms.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The coverage area is stable.</a:t>
            </a:r>
          </a:p>
          <a:p>
            <a:pPr marL="576262" indent="-285750">
              <a:buFont typeface="Arial" panose="020B0604020202020204" pitchFamily="34" charset="0"/>
              <a:buChar char="•"/>
            </a:pPr>
            <a:r>
              <a:rPr lang="en-US" b="1" dirty="0">
                <a:latin typeface="Arial" panose="020B0604020202020204" pitchFamily="34" charset="0"/>
                <a:cs typeface="Arial" panose="020B0604020202020204" pitchFamily="34" charset="0"/>
              </a:rPr>
              <a:t>Fixed satellite services and TV broadcast</a:t>
            </a:r>
          </a:p>
          <a:p>
            <a:pPr marL="290512"/>
            <a:r>
              <a:rPr lang="en-US" dirty="0">
                <a:latin typeface="Arial" panose="020B0604020202020204" pitchFamily="34" charset="0"/>
                <a:cs typeface="Arial" panose="020B0604020202020204" pitchFamily="34" charset="0"/>
              </a:rPr>
              <a:t>     (GEO to earth station)</a:t>
            </a:r>
          </a:p>
        </p:txBody>
      </p:sp>
      <p:sp>
        <p:nvSpPr>
          <p:cNvPr id="21" name="矩形 3">
            <a:extLst>
              <a:ext uri="{FF2B5EF4-FFF2-40B4-BE49-F238E27FC236}">
                <a16:creationId xmlns:a16="http://schemas.microsoft.com/office/drawing/2014/main" id="{54A8519B-CCDE-44BD-B667-D238C239A903}"/>
              </a:ext>
            </a:extLst>
          </p:cNvPr>
          <p:cNvSpPr/>
          <p:nvPr/>
        </p:nvSpPr>
        <p:spPr>
          <a:xfrm>
            <a:off x="5724128" y="1479624"/>
            <a:ext cx="4053678" cy="2893100"/>
          </a:xfrm>
          <a:prstGeom prst="rect">
            <a:avLst/>
          </a:prstGeom>
        </p:spPr>
        <p:txBody>
          <a:bodyPr wrap="square">
            <a:spAutoFit/>
          </a:bodyPr>
          <a:lstStyle/>
          <a:p>
            <a:r>
              <a:rPr lang="en-US" sz="2000" b="1" dirty="0">
                <a:solidFill>
                  <a:srgbClr val="0070C0"/>
                </a:solidFill>
                <a:latin typeface="Arial" panose="020B0604020202020204" pitchFamily="34" charset="0"/>
                <a:cs typeface="Arial" panose="020B0604020202020204" pitchFamily="34" charset="0"/>
              </a:rPr>
              <a:t>LEO (low earth orbit)</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Height: 500~1,500km</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Orbital period: 1.5~2 hours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Propagation delay: &lt; 10ms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Doppler effect</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Visible time: 20 minutes.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Link loss: small</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Transmission power: low</a:t>
            </a:r>
          </a:p>
          <a:p>
            <a:pPr marL="576262" indent="-285750">
              <a:buFont typeface="Arial" panose="020B0604020202020204" pitchFamily="34" charset="0"/>
              <a:buChar char="•"/>
            </a:pPr>
            <a:r>
              <a:rPr lang="en-US" b="1" dirty="0">
                <a:latin typeface="Arial" panose="020B0604020202020204" pitchFamily="34" charset="0"/>
                <a:cs typeface="Arial" panose="020B0604020202020204" pitchFamily="34" charset="0"/>
              </a:rPr>
              <a:t>Mobile data services and </a:t>
            </a:r>
          </a:p>
          <a:p>
            <a:pPr marL="290512"/>
            <a:r>
              <a:rPr lang="en-US" b="1" dirty="0">
                <a:latin typeface="Arial" panose="020B0604020202020204" pitchFamily="34" charset="0"/>
                <a:cs typeface="Arial" panose="020B0604020202020204" pitchFamily="34" charset="0"/>
              </a:rPr>
              <a:t>     broadband multimedia</a:t>
            </a:r>
          </a:p>
        </p:txBody>
      </p:sp>
      <p:sp>
        <p:nvSpPr>
          <p:cNvPr id="22" name="矩形 10">
            <a:extLst>
              <a:ext uri="{FF2B5EF4-FFF2-40B4-BE49-F238E27FC236}">
                <a16:creationId xmlns:a16="http://schemas.microsoft.com/office/drawing/2014/main" id="{C993D41E-6ADF-4E82-98A6-C943CF23FB3C}"/>
              </a:ext>
            </a:extLst>
          </p:cNvPr>
          <p:cNvSpPr/>
          <p:nvPr/>
        </p:nvSpPr>
        <p:spPr>
          <a:xfrm>
            <a:off x="0" y="1179933"/>
            <a:ext cx="4393684" cy="1785104"/>
          </a:xfrm>
          <a:prstGeom prst="rect">
            <a:avLst/>
          </a:prstGeom>
        </p:spPr>
        <p:txBody>
          <a:bodyPr wrap="square">
            <a:spAutoFit/>
          </a:bodyPr>
          <a:lstStyle/>
          <a:p>
            <a:r>
              <a:rPr lang="en-US" sz="2000" b="1" dirty="0">
                <a:solidFill>
                  <a:schemeClr val="accent6">
                    <a:lumMod val="75000"/>
                  </a:schemeClr>
                </a:solidFill>
                <a:latin typeface="Arial" panose="020B0604020202020204" pitchFamily="34" charset="0"/>
                <a:cs typeface="Arial" panose="020B0604020202020204" pitchFamily="34" charset="0"/>
              </a:rPr>
              <a:t>MEO (medium earth orbit)</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Height: 8000km~18000km </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Orbital period: 5-10 hours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Propagation delay: 50ms.</a:t>
            </a:r>
          </a:p>
          <a:p>
            <a:pPr marL="576262" indent="-285750">
              <a:buFont typeface="Arial" panose="020B0604020202020204" pitchFamily="34" charset="0"/>
              <a:buChar char="•"/>
            </a:pPr>
            <a:r>
              <a:rPr lang="en-US" dirty="0">
                <a:latin typeface="Arial" panose="020B0604020202020204" pitchFamily="34" charset="0"/>
                <a:cs typeface="Arial" panose="020B0604020202020204" pitchFamily="34" charset="0"/>
              </a:rPr>
              <a:t>Visible time: a few hours.</a:t>
            </a:r>
          </a:p>
          <a:p>
            <a:pPr marL="576262" indent="-285750">
              <a:buFont typeface="Arial" panose="020B0604020202020204" pitchFamily="34" charset="0"/>
              <a:buChar char="•"/>
            </a:pPr>
            <a:r>
              <a:rPr lang="en-US" b="1" dirty="0">
                <a:latin typeface="Arial" panose="020B0604020202020204" pitchFamily="34" charset="0"/>
                <a:cs typeface="Arial" panose="020B0604020202020204" pitchFamily="34" charset="0"/>
              </a:rPr>
              <a:t>Mobile data services</a:t>
            </a:r>
          </a:p>
        </p:txBody>
      </p:sp>
      <p:sp>
        <p:nvSpPr>
          <p:cNvPr id="23" name="灯片编号占位符 13">
            <a:extLst>
              <a:ext uri="{FF2B5EF4-FFF2-40B4-BE49-F238E27FC236}">
                <a16:creationId xmlns:a16="http://schemas.microsoft.com/office/drawing/2014/main" id="{12C9ACF6-69FE-449C-A073-FBB5509EE577}"/>
              </a:ext>
            </a:extLst>
          </p:cNvPr>
          <p:cNvSpPr txBox="1">
            <a:spLocks/>
          </p:cNvSpPr>
          <p:nvPr/>
        </p:nvSpPr>
        <p:spPr>
          <a:xfrm>
            <a:off x="8737600" y="6356353"/>
            <a:ext cx="284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CBFF3A-E60C-994B-AE6E-D7D0A26F3FC4}" type="slidenum">
              <a:rPr lang="en-US"/>
              <a:pPr/>
              <a:t>13</a:t>
            </a:fld>
            <a:endParaRPr lang="en-US"/>
          </a:p>
        </p:txBody>
      </p:sp>
    </p:spTree>
    <p:extLst>
      <p:ext uri="{BB962C8B-B14F-4D97-AF65-F5344CB8AC3E}">
        <p14:creationId xmlns:p14="http://schemas.microsoft.com/office/powerpoint/2010/main" val="8257660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9632" y="3242349"/>
            <a:ext cx="3924300" cy="1038225"/>
          </a:xfrm>
          <a:prstGeom prst="rect">
            <a:avLst/>
          </a:prstGeom>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139</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Transmission Model</a:t>
            </a:r>
          </a:p>
        </p:txBody>
      </p:sp>
      <p:sp>
        <p:nvSpPr>
          <p:cNvPr id="6" name="文本框 5"/>
          <p:cNvSpPr txBox="1"/>
          <p:nvPr/>
        </p:nvSpPr>
        <p:spPr>
          <a:xfrm>
            <a:off x="251952" y="1000110"/>
            <a:ext cx="8568520" cy="5447645"/>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Co-channel interference</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Terrestrial: inter-cell interference</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Space: inter-satellite interference</a:t>
            </a:r>
          </a:p>
          <a:p>
            <a:pPr algn="just">
              <a:spcBef>
                <a:spcPts val="1200"/>
              </a:spcBef>
              <a:defRP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Propagation delay of satellite links</a:t>
            </a:r>
          </a:p>
          <a:p>
            <a:pPr algn="just">
              <a:spcBef>
                <a:spcPts val="12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p>
          <a:p>
            <a:pPr algn="just">
              <a:spcBef>
                <a:spcPts val="1200"/>
              </a:spcBef>
              <a:defRP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a:spcBef>
                <a:spcPts val="1200"/>
              </a:spcBef>
              <a:defRP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Backhaul capacity constraints</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Each cell’s sum rate should be no larger than its backhaul capacity</a:t>
            </a:r>
          </a:p>
          <a:p>
            <a:pPr lvl="2" algn="just">
              <a:spcBef>
                <a:spcPts val="1200"/>
              </a:spcBef>
              <a:buFont typeface="Arial" panose="020B0604020202020204" pitchFamily="34" charset="0"/>
              <a:buChar char="•"/>
              <a:defRPr/>
            </a:pP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268329" y="758528"/>
            <a:ext cx="3281536" cy="2704229"/>
          </a:xfrm>
          <a:prstGeom prst="rect">
            <a:avLst/>
          </a:prstGeom>
        </p:spPr>
      </p:pic>
      <p:sp>
        <p:nvSpPr>
          <p:cNvPr id="3" name="TextBox 2"/>
          <p:cNvSpPr txBox="1"/>
          <p:nvPr/>
        </p:nvSpPr>
        <p:spPr>
          <a:xfrm>
            <a:off x="1026291" y="2374888"/>
            <a:ext cx="4224221"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(Related to the angular separation)</a:t>
            </a:r>
          </a:p>
        </p:txBody>
      </p:sp>
      <p:cxnSp>
        <p:nvCxnSpPr>
          <p:cNvPr id="8" name="Straight Connector 7"/>
          <p:cNvCxnSpPr/>
          <p:nvPr/>
        </p:nvCxnSpPr>
        <p:spPr>
          <a:xfrm>
            <a:off x="1475656" y="4034435"/>
            <a:ext cx="3600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2915816" y="4178451"/>
            <a:ext cx="50405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79912" y="4202361"/>
            <a:ext cx="136815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926599" y="4099268"/>
            <a:ext cx="1296144" cy="923330"/>
          </a:xfrm>
          <a:prstGeom prst="rect">
            <a:avLst/>
          </a:prstGeom>
          <a:noFill/>
        </p:spPr>
        <p:txBody>
          <a:bodyPr wrap="square" rtlCol="0">
            <a:spAutoFit/>
          </a:bodyPr>
          <a:lstStyle/>
          <a:p>
            <a:pPr algn="ctr"/>
            <a:r>
              <a:rPr lang="en-GB" dirty="0">
                <a:solidFill>
                  <a:srgbClr val="C00000"/>
                </a:solidFill>
              </a:rPr>
              <a:t>Equivalent backhaul capacity</a:t>
            </a:r>
          </a:p>
        </p:txBody>
      </p:sp>
      <p:sp>
        <p:nvSpPr>
          <p:cNvPr id="18" name="TextBox 17"/>
          <p:cNvSpPr txBox="1"/>
          <p:nvPr/>
        </p:nvSpPr>
        <p:spPr>
          <a:xfrm>
            <a:off x="2483768" y="4202363"/>
            <a:ext cx="1296144" cy="646331"/>
          </a:xfrm>
          <a:prstGeom prst="rect">
            <a:avLst/>
          </a:prstGeom>
          <a:noFill/>
        </p:spPr>
        <p:txBody>
          <a:bodyPr wrap="square" rtlCol="0">
            <a:spAutoFit/>
          </a:bodyPr>
          <a:lstStyle/>
          <a:p>
            <a:pPr algn="ctr"/>
            <a:r>
              <a:rPr lang="en-GB" dirty="0">
                <a:solidFill>
                  <a:srgbClr val="C00000"/>
                </a:solidFill>
              </a:rPr>
              <a:t>Link capacity</a:t>
            </a:r>
          </a:p>
        </p:txBody>
      </p:sp>
      <p:sp>
        <p:nvSpPr>
          <p:cNvPr id="19" name="TextBox 18"/>
          <p:cNvSpPr txBox="1"/>
          <p:nvPr/>
        </p:nvSpPr>
        <p:spPr>
          <a:xfrm>
            <a:off x="3311290" y="4302727"/>
            <a:ext cx="3384376" cy="369332"/>
          </a:xfrm>
          <a:prstGeom prst="rect">
            <a:avLst/>
          </a:prstGeom>
          <a:noFill/>
        </p:spPr>
        <p:txBody>
          <a:bodyPr wrap="square" rtlCol="0">
            <a:spAutoFit/>
          </a:bodyPr>
          <a:lstStyle/>
          <a:p>
            <a:pPr algn="ctr"/>
            <a:r>
              <a:rPr lang="en-GB" dirty="0">
                <a:solidFill>
                  <a:srgbClr val="C00000"/>
                </a:solidFill>
              </a:rPr>
              <a:t>Propagation delay = </a:t>
            </a:r>
            <a:r>
              <a:rPr lang="en-GB" i="1" dirty="0">
                <a:solidFill>
                  <a:srgbClr val="C00000"/>
                </a:solidFill>
              </a:rPr>
              <a:t>L/T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71548"/>
            <a:ext cx="8064463" cy="5478423"/>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Objective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Maximize the weighted sum of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and the number of accessed users</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Variables </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Optimizing the user scheduling, satellite selection, and resource allocation over both C-band and Ka-band</a:t>
            </a:r>
          </a:p>
          <a:p>
            <a:pPr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Constraints</a:t>
            </a:r>
            <a:endPar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Backhaul capacity constraint</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Orthogonal use of frequency resources and power constraints</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Assumptions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user can only access one base station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TST can connect to multiple satellites</a:t>
            </a:r>
            <a:endPar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Satellite Communications Objectives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140</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2657" y="1103585"/>
            <a:ext cx="4349353" cy="5301208"/>
          </a:xfrm>
          <a:prstGeom prst="rect">
            <a:avLst/>
          </a:prstGeom>
        </p:spPr>
      </p:pic>
      <p:sp>
        <p:nvSpPr>
          <p:cNvPr id="17" name="TextBox 16"/>
          <p:cNvSpPr txBox="1"/>
          <p:nvPr/>
        </p:nvSpPr>
        <p:spPr>
          <a:xfrm>
            <a:off x="2584688" y="1746464"/>
            <a:ext cx="126916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Sum rate</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右大括号 14"/>
          <p:cNvSpPr/>
          <p:nvPr/>
        </p:nvSpPr>
        <p:spPr>
          <a:xfrm>
            <a:off x="4842111" y="4186237"/>
            <a:ext cx="539898" cy="144016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TextBox 20"/>
          <p:cNvSpPr txBox="1"/>
          <p:nvPr/>
        </p:nvSpPr>
        <p:spPr>
          <a:xfrm>
            <a:off x="5480154" y="4412525"/>
            <a:ext cx="2664368" cy="1015663"/>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Transmission resource constraints over Ka-band</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5382011" y="2789016"/>
            <a:ext cx="3654379" cy="707886"/>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Orthogonal use of frequency resources over C-band</a:t>
            </a:r>
            <a:endParaRPr lang="zh-CN" altLang="en-US" dirty="0">
              <a:solidFill>
                <a:srgbClr val="0070C0"/>
              </a:solidFill>
              <a:latin typeface="Arial" panose="020B0604020202020204" pitchFamily="34" charset="0"/>
              <a:cs typeface="Arial" panose="020B0604020202020204" pitchFamily="34" charset="0"/>
            </a:endParaRPr>
          </a:p>
        </p:txBody>
      </p:sp>
      <p:sp>
        <p:nvSpPr>
          <p:cNvPr id="29" name="TextBox 21"/>
          <p:cNvSpPr txBox="1"/>
          <p:nvPr/>
        </p:nvSpPr>
        <p:spPr>
          <a:xfrm>
            <a:off x="4355976" y="3715041"/>
            <a:ext cx="396004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Backhaul capacity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Formulation</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t>141</a:t>
            </a:fld>
            <a:endParaRPr lang="zh-CN" altLang="en-US" dirty="0"/>
          </a:p>
        </p:txBody>
      </p:sp>
      <p:sp>
        <p:nvSpPr>
          <p:cNvPr id="20" name="矩形 12"/>
          <p:cNvSpPr/>
          <p:nvPr/>
        </p:nvSpPr>
        <p:spPr>
          <a:xfrm>
            <a:off x="2865304" y="1130000"/>
            <a:ext cx="626577" cy="64281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矩形 12"/>
          <p:cNvSpPr/>
          <p:nvPr/>
        </p:nvSpPr>
        <p:spPr>
          <a:xfrm>
            <a:off x="3862599" y="1117623"/>
            <a:ext cx="1429411" cy="64281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TextBox 23"/>
          <p:cNvSpPr txBox="1"/>
          <p:nvPr/>
        </p:nvSpPr>
        <p:spPr>
          <a:xfrm>
            <a:off x="5382011" y="1085088"/>
            <a:ext cx="2261193" cy="707886"/>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Number of accessed users</a:t>
            </a:r>
            <a:endParaRPr lang="zh-CN" altLang="en-US" dirty="0">
              <a:solidFill>
                <a:srgbClr val="0070C0"/>
              </a:solidFill>
              <a:latin typeface="Arial" panose="020B0604020202020204" pitchFamily="34" charset="0"/>
              <a:cs typeface="Arial" panose="020B0604020202020204" pitchFamily="34" charset="0"/>
            </a:endParaRPr>
          </a:p>
        </p:txBody>
      </p:sp>
      <p:sp>
        <p:nvSpPr>
          <p:cNvPr id="25" name="矩形 12"/>
          <p:cNvSpPr/>
          <p:nvPr/>
        </p:nvSpPr>
        <p:spPr>
          <a:xfrm flipV="1">
            <a:off x="1219904" y="3789042"/>
            <a:ext cx="2415992" cy="3020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 name="右大括号 14"/>
          <p:cNvSpPr/>
          <p:nvPr/>
        </p:nvSpPr>
        <p:spPr>
          <a:xfrm>
            <a:off x="4899768" y="2659030"/>
            <a:ext cx="344596" cy="946942"/>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268976"/>
            <a:ext cx="8820099" cy="4339650"/>
          </a:xfrm>
          <a:prstGeom prst="rect">
            <a:avLst/>
          </a:prstGeom>
        </p:spPr>
        <p:txBody>
          <a:bodyPr wrap="square">
            <a:spAutoFit/>
          </a:bodyPr>
          <a:lstStyle/>
          <a:p>
            <a:pPr algn="just">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GB" altLang="zh-CN" sz="2400" dirty="0">
                <a:latin typeface="Arial" panose="020B0604020202020204" pitchFamily="34" charset="0"/>
                <a:ea typeface="黑体" panose="02010609060101010101" pitchFamily="49" charset="-122"/>
                <a:cs typeface="Arial" panose="020B0604020202020204" pitchFamily="34" charset="0"/>
              </a:rPr>
              <a:t>Mixed integer programming: </a:t>
            </a:r>
            <a:r>
              <a:rPr lang="en-US" altLang="zh-CN" sz="2400" dirty="0">
                <a:latin typeface="Arial" panose="020B0604020202020204" pitchFamily="34" charset="0"/>
                <a:ea typeface="黑体" panose="02010609060101010101" pitchFamily="49" charset="-122"/>
                <a:cs typeface="Arial" panose="020B0604020202020204" pitchFamily="34" charset="0"/>
              </a:rPr>
              <a:t>NP-Hard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Decompose into two sub-problems via </a:t>
            </a:r>
            <a:r>
              <a:rPr lang="en-US" altLang="zh-CN" sz="24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Lagrangian</a:t>
            </a: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multipliers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Terrestrial data offloading</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User scheduling and subchannel allocation over C-band</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One-to-one matching problem with externalities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LEO-based backhaul capacity maximization</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Satellite selection and resource allocation over Ka-band </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One-to-many matching problem with externalities</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two sub-problems iteratively</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Decomposition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142</a:t>
            </a:fld>
            <a:endParaRPr lang="zh-CN" alt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4397231"/>
            <a:ext cx="3962859" cy="163121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uplink sum-rate increases with user density and outperforms the traditional non-integrated network by at least 40%</a:t>
            </a:r>
          </a:p>
        </p:txBody>
      </p:sp>
      <p:sp>
        <p:nvSpPr>
          <p:cNvPr id="8" name="矩形 7"/>
          <p:cNvSpPr/>
          <p:nvPr/>
        </p:nvSpPr>
        <p:spPr>
          <a:xfrm>
            <a:off x="4652641" y="4437112"/>
            <a:ext cx="4179319" cy="163121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proportion of users accessing the LEO-based small cells increases with the amount of traffic load since the influence of propagation delay shrinks </a:t>
            </a:r>
          </a:p>
        </p:txBody>
      </p:sp>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Simulations and Discussions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143</a:t>
            </a:fld>
            <a:endParaRPr lang="zh-CN" altLang="en-US" dirty="0"/>
          </a:p>
        </p:txBody>
      </p:sp>
      <p:pic>
        <p:nvPicPr>
          <p:cNvPr id="3" name="Picture 2"/>
          <p:cNvPicPr>
            <a:picLocks noChangeAspect="1"/>
          </p:cNvPicPr>
          <p:nvPr/>
        </p:nvPicPr>
        <p:blipFill>
          <a:blip r:embed="rId3"/>
          <a:stretch>
            <a:fillRect/>
          </a:stretch>
        </p:blipFill>
        <p:spPr>
          <a:xfrm>
            <a:off x="251951" y="993012"/>
            <a:ext cx="4308094" cy="3328020"/>
          </a:xfrm>
          <a:prstGeom prst="rect">
            <a:avLst/>
          </a:prstGeom>
        </p:spPr>
      </p:pic>
      <p:pic>
        <p:nvPicPr>
          <p:cNvPr id="12" name="Picture 11"/>
          <p:cNvPicPr>
            <a:picLocks noChangeAspect="1"/>
          </p:cNvPicPr>
          <p:nvPr/>
        </p:nvPicPr>
        <p:blipFill>
          <a:blip r:embed="rId4"/>
          <a:stretch>
            <a:fillRect/>
          </a:stretch>
        </p:blipFill>
        <p:spPr>
          <a:xfrm>
            <a:off x="4526998" y="836714"/>
            <a:ext cx="4509498" cy="3564393"/>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5" y="1268978"/>
            <a:ext cx="8622045" cy="4963667"/>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Ultra-dense LEO-based data offloading</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sum rate of users</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Provide high transmission rate for large data traffic</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Influence of traffic load on offloading strategy</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Higher traffic load motivates more users to be offloaded by satellite-backhauled cells</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Integration of terrestrial and satellite networks performs better than both of these two networks </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Offloading brings less congestion</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144</a:t>
            </a:fld>
            <a:endParaRPr lang="zh-CN" alt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3792" y="1916832"/>
            <a:ext cx="917584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B0F0"/>
                </a:solidFill>
                <a:latin typeface="Arial" panose="020B0604020202020204" pitchFamily="34" charset="0"/>
                <a:cs typeface="Arial" panose="020B0604020202020204" pitchFamily="34" charset="0"/>
              </a:rPr>
              <a:t>A Straightforward Question: </a:t>
            </a:r>
          </a:p>
          <a:p>
            <a:pPr algn="ctr"/>
            <a:r>
              <a:rPr lang="en-GB" sz="4000" b="1" dirty="0">
                <a:solidFill>
                  <a:srgbClr val="00B0F0"/>
                </a:solidFill>
                <a:latin typeface="Arial" panose="020B0604020202020204" pitchFamily="34" charset="0"/>
                <a:cs typeface="Arial" panose="020B0604020202020204" pitchFamily="34" charset="0"/>
              </a:rPr>
              <a:t>How Many LEO Satellites Are Enough for Seamless Global Coverage?</a:t>
            </a:r>
            <a:br>
              <a:rPr lang="en-GB" sz="4000" b="1" dirty="0">
                <a:solidFill>
                  <a:srgbClr val="00B0F0"/>
                </a:solidFill>
                <a:latin typeface="Arial" panose="020B0604020202020204" pitchFamily="34" charset="0"/>
                <a:cs typeface="Arial" panose="020B0604020202020204" pitchFamily="34" charset="0"/>
              </a:rPr>
            </a:br>
            <a:r>
              <a:rPr lang="en-GB" sz="4000" b="1" dirty="0">
                <a:solidFill>
                  <a:srgbClr val="00B0F0"/>
                </a:solidFill>
                <a:latin typeface="Arial" panose="020B0604020202020204" pitchFamily="34" charset="0"/>
                <a:cs typeface="Arial" panose="020B0604020202020204" pitchFamily="34" charset="0"/>
              </a:rPr>
              <a:t> </a:t>
            </a:r>
            <a:br>
              <a:rPr lang="en-GB" sz="4000" dirty="0"/>
            </a:br>
            <a:endParaRPr lang="en-US" altLang="zh-CN" sz="4000" b="1" dirty="0">
              <a:solidFill>
                <a:srgbClr val="00B0F0"/>
              </a:solidFill>
              <a:latin typeface="Arial" panose="020B0604020202020204" pitchFamily="34" charset="0"/>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V: Satellite Communications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145</a:t>
            </a:fld>
            <a:endParaRPr lang="zh-CN" altLang="en-US" dirty="0"/>
          </a:p>
        </p:txBody>
      </p:sp>
      <p:sp>
        <p:nvSpPr>
          <p:cNvPr id="11" name="矩形 10"/>
          <p:cNvSpPr/>
          <p:nvPr/>
        </p:nvSpPr>
        <p:spPr>
          <a:xfrm>
            <a:off x="162244" y="5661250"/>
            <a:ext cx="8820097"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[12] R. Deng, et al, “</a:t>
            </a:r>
            <a:r>
              <a:rPr lang="en-GB"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Ultra-dense LEO Satellite Constellation Design for Seamless Global Coverage in Terrestrial-Satellite Networks </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In revision with IEEE </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GLOBECOM 2020.</a:t>
            </a:r>
            <a:endPar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10"/>
            <a:ext cx="8064463" cy="4370427"/>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Existing works do not consider constellation design that achieves global coverage and QoS requirements jointly</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Only regional coverage with a limited number of satellites</a:t>
            </a:r>
          </a:p>
          <a:p>
            <a:pPr lvl="1" algn="just">
              <a:spcBef>
                <a:spcPts val="1200"/>
              </a:spcBef>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To save the cost of satellite deployment, we design a LEO satellite constellation such that</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minimum number of satellites is derived to satisfy any QoS and coverage requirements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Specific deployment is given and satellite motions are taken into account to guarantee services anywhere on the earth any time</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Contributions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146</a:t>
            </a:fld>
            <a:endParaRPr lang="zh-CN" alt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0226" y="3068960"/>
            <a:ext cx="7643548" cy="3404648"/>
          </a:xfrm>
          <a:prstGeom prst="rect">
            <a:avLst/>
          </a:prstGeom>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147</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Model Description</a:t>
            </a:r>
          </a:p>
        </p:txBody>
      </p:sp>
      <p:sp>
        <p:nvSpPr>
          <p:cNvPr id="6" name="文本框 5"/>
          <p:cNvSpPr txBox="1"/>
          <p:nvPr/>
        </p:nvSpPr>
        <p:spPr>
          <a:xfrm>
            <a:off x="251952" y="1000110"/>
            <a:ext cx="8064464" cy="1877437"/>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Each terrestrial-satellite terminal (TST) uploads to multiple satellites over Ka-band</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Fully connected network topology</a:t>
            </a:r>
          </a:p>
          <a:p>
            <a:pPr lvl="1"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Each TST connects to all satellites if </a:t>
            </a:r>
            <a:r>
              <a:rPr lang="en-US" altLang="zh-CN" sz="2000" dirty="0" err="1">
                <a:solidFill>
                  <a:prstClr val="black"/>
                </a:solidFill>
                <a:latin typeface="Arial" panose="020B0604020202020204" pitchFamily="34" charset="0"/>
                <a:ea typeface="黑体" panose="02010609060101010101" pitchFamily="49" charset="-122"/>
                <a:cs typeface="Arial" panose="020B0604020202020204" pitchFamily="34" charset="0"/>
              </a:rPr>
              <a:t>LoS</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links exist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148</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Backhaul Capacity Analysis</a:t>
            </a:r>
          </a:p>
        </p:txBody>
      </p:sp>
      <p:sp>
        <p:nvSpPr>
          <p:cNvPr id="6" name="文本框 5"/>
          <p:cNvSpPr txBox="1"/>
          <p:nvPr/>
        </p:nvSpPr>
        <p:spPr>
          <a:xfrm>
            <a:off x="251952" y="1000110"/>
            <a:ext cx="8640528" cy="830997"/>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Requirement: The backhaul capacity of each TST should be larger than </a:t>
            </a:r>
            <a:r>
              <a:rPr lang="en-US" altLang="zh-CN" sz="2400" i="1" dirty="0" err="1">
                <a:solidFill>
                  <a:prstClr val="black"/>
                </a:solidFill>
                <a:latin typeface="Arial" panose="020B0604020202020204" pitchFamily="34" charset="0"/>
                <a:ea typeface="黑体" panose="02010609060101010101" pitchFamily="49" charset="-122"/>
                <a:cs typeface="Arial" panose="020B0604020202020204" pitchFamily="34" charset="0"/>
              </a:rPr>
              <a:t>C</a:t>
            </a:r>
            <a:r>
              <a:rPr lang="en-US" altLang="zh-CN" sz="2400" i="1" baseline="-25000" dirty="0" err="1">
                <a:solidFill>
                  <a:prstClr val="black"/>
                </a:solidFill>
                <a:latin typeface="Arial" panose="020B0604020202020204" pitchFamily="34" charset="0"/>
                <a:ea typeface="黑体" panose="02010609060101010101" pitchFamily="49" charset="-122"/>
                <a:cs typeface="Arial" panose="020B0604020202020204" pitchFamily="34" charset="0"/>
              </a:rPr>
              <a:t>th</a:t>
            </a:r>
            <a:r>
              <a:rPr lang="en-US" altLang="zh-CN" sz="2400" i="1" baseline="-25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anytime</a:t>
            </a:r>
          </a:p>
        </p:txBody>
      </p:sp>
      <p:sp>
        <p:nvSpPr>
          <p:cNvPr id="3" name="TextBox 2"/>
          <p:cNvSpPr txBox="1"/>
          <p:nvPr/>
        </p:nvSpPr>
        <p:spPr>
          <a:xfrm>
            <a:off x="5756871" y="1996832"/>
            <a:ext cx="2919073" cy="707886"/>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Expected data rate of a single TST-satellite link</a:t>
            </a:r>
          </a:p>
        </p:txBody>
      </p:sp>
      <p:pic>
        <p:nvPicPr>
          <p:cNvPr id="7" name="Picture 6"/>
          <p:cNvPicPr>
            <a:picLocks noChangeAspect="1"/>
          </p:cNvPicPr>
          <p:nvPr/>
        </p:nvPicPr>
        <p:blipFill>
          <a:blip r:embed="rId3"/>
          <a:stretch>
            <a:fillRect/>
          </a:stretch>
        </p:blipFill>
        <p:spPr>
          <a:xfrm>
            <a:off x="1331641" y="1835384"/>
            <a:ext cx="4104456" cy="1589096"/>
          </a:xfrm>
          <a:prstGeom prst="rect">
            <a:avLst/>
          </a:prstGeom>
        </p:spPr>
      </p:pic>
      <p:cxnSp>
        <p:nvCxnSpPr>
          <p:cNvPr id="9" name="Straight Connector 8"/>
          <p:cNvCxnSpPr/>
          <p:nvPr/>
        </p:nvCxnSpPr>
        <p:spPr>
          <a:xfrm>
            <a:off x="4297449" y="3284984"/>
            <a:ext cx="792658"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4" name="Group 13"/>
          <p:cNvGrpSpPr/>
          <p:nvPr/>
        </p:nvGrpSpPr>
        <p:grpSpPr>
          <a:xfrm>
            <a:off x="1403648" y="3448001"/>
            <a:ext cx="3312368" cy="777720"/>
            <a:chOff x="1386877" y="3755985"/>
            <a:chExt cx="3620591" cy="832980"/>
          </a:xfrm>
        </p:grpSpPr>
        <p:pic>
          <p:nvPicPr>
            <p:cNvPr id="11" name="Picture 10"/>
            <p:cNvPicPr>
              <a:picLocks noChangeAspect="1"/>
            </p:cNvPicPr>
            <p:nvPr/>
          </p:nvPicPr>
          <p:blipFill>
            <a:blip r:embed="rId4"/>
            <a:stretch>
              <a:fillRect/>
            </a:stretch>
          </p:blipFill>
          <p:spPr>
            <a:xfrm>
              <a:off x="1386877" y="3755985"/>
              <a:ext cx="2827933" cy="832980"/>
            </a:xfrm>
            <a:prstGeom prst="rect">
              <a:avLst/>
            </a:prstGeom>
          </p:spPr>
        </p:pic>
        <p:pic>
          <p:nvPicPr>
            <p:cNvPr id="13" name="Picture 12"/>
            <p:cNvPicPr>
              <a:picLocks noChangeAspect="1"/>
            </p:cNvPicPr>
            <p:nvPr/>
          </p:nvPicPr>
          <p:blipFill>
            <a:blip r:embed="rId5"/>
            <a:stretch>
              <a:fillRect/>
            </a:stretch>
          </p:blipFill>
          <p:spPr>
            <a:xfrm>
              <a:off x="4214810" y="3904597"/>
              <a:ext cx="792658" cy="396329"/>
            </a:xfrm>
            <a:prstGeom prst="rect">
              <a:avLst/>
            </a:prstGeom>
          </p:spPr>
        </p:pic>
      </p:grpSp>
      <p:sp>
        <p:nvSpPr>
          <p:cNvPr id="16" name="TextBox 15"/>
          <p:cNvSpPr txBox="1"/>
          <p:nvPr/>
        </p:nvSpPr>
        <p:spPr>
          <a:xfrm>
            <a:off x="6183911" y="3712478"/>
            <a:ext cx="2589848" cy="707886"/>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Expected capacity of each TST</a:t>
            </a:r>
          </a:p>
        </p:txBody>
      </p:sp>
      <p:sp>
        <p:nvSpPr>
          <p:cNvPr id="17" name="文本框 5"/>
          <p:cNvSpPr txBox="1"/>
          <p:nvPr/>
        </p:nvSpPr>
        <p:spPr>
          <a:xfrm>
            <a:off x="362713" y="4896894"/>
            <a:ext cx="8640528" cy="830997"/>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Each TST should connect to at least </a:t>
            </a:r>
            <a:r>
              <a:rPr lang="en-US" altLang="zh-CN" sz="2400" i="1" dirty="0" err="1">
                <a:solidFill>
                  <a:prstClr val="black"/>
                </a:solidFill>
                <a:latin typeface="Arial" panose="020B0604020202020204" pitchFamily="34" charset="0"/>
                <a:ea typeface="黑体" panose="02010609060101010101" pitchFamily="49" charset="-122"/>
                <a:cs typeface="Arial" panose="020B0604020202020204" pitchFamily="34" charset="0"/>
              </a:rPr>
              <a:t>k</a:t>
            </a:r>
            <a:r>
              <a:rPr lang="en-US" altLang="zh-CN" sz="2400" i="1" baseline="-25000" dirty="0" err="1">
                <a:solidFill>
                  <a:prstClr val="black"/>
                </a:solidFill>
                <a:latin typeface="Arial" panose="020B0604020202020204" pitchFamily="34" charset="0"/>
                <a:ea typeface="黑体" panose="02010609060101010101" pitchFamily="49" charset="-122"/>
                <a:cs typeface="Arial" panose="020B0604020202020204" pitchFamily="34" charset="0"/>
              </a:rPr>
              <a:t>min</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satellites to satisfy the above requirement </a:t>
            </a:r>
          </a:p>
        </p:txBody>
      </p:sp>
      <p:pic>
        <p:nvPicPr>
          <p:cNvPr id="18" name="Picture 17"/>
          <p:cNvPicPr>
            <a:picLocks noChangeAspect="1"/>
          </p:cNvPicPr>
          <p:nvPr/>
        </p:nvPicPr>
        <p:blipFill>
          <a:blip r:embed="rId6"/>
          <a:stretch>
            <a:fillRect/>
          </a:stretch>
        </p:blipFill>
        <p:spPr>
          <a:xfrm>
            <a:off x="1979714" y="4267088"/>
            <a:ext cx="4175719" cy="372357"/>
          </a:xfrm>
          <a:prstGeom prst="rect">
            <a:avLst/>
          </a:prstGeom>
        </p:spPr>
      </p:pic>
      <p:sp>
        <p:nvSpPr>
          <p:cNvPr id="19" name="Oval 18"/>
          <p:cNvSpPr/>
          <p:nvPr/>
        </p:nvSpPr>
        <p:spPr>
          <a:xfrm>
            <a:off x="2267744" y="4267088"/>
            <a:ext cx="288032" cy="4783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7"/>
          <a:stretch>
            <a:fillRect/>
          </a:stretch>
        </p:blipFill>
        <p:spPr>
          <a:xfrm>
            <a:off x="1475658" y="5616656"/>
            <a:ext cx="4480519" cy="79639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AA7410-EAEF-4FAD-BFA5-B3FB8C581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506" y="3615429"/>
            <a:ext cx="3629532" cy="2838846"/>
          </a:xfrm>
          <a:prstGeom prst="rect">
            <a:avLst/>
          </a:prstGeom>
        </p:spPr>
      </p:pic>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Gateway and Terrestrial Terminals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14</a:t>
            </a:fld>
            <a:endParaRPr lang="zh-CN" altLang="en-US" dirty="0"/>
          </a:p>
        </p:txBody>
      </p:sp>
      <p:sp>
        <p:nvSpPr>
          <p:cNvPr id="23" name="灯片编号占位符 13">
            <a:extLst>
              <a:ext uri="{FF2B5EF4-FFF2-40B4-BE49-F238E27FC236}">
                <a16:creationId xmlns:a16="http://schemas.microsoft.com/office/drawing/2014/main" id="{12C9ACF6-69FE-449C-A073-FBB5509EE577}"/>
              </a:ext>
            </a:extLst>
          </p:cNvPr>
          <p:cNvSpPr txBox="1">
            <a:spLocks/>
          </p:cNvSpPr>
          <p:nvPr/>
        </p:nvSpPr>
        <p:spPr>
          <a:xfrm>
            <a:off x="8737600" y="6356353"/>
            <a:ext cx="284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CBFF3A-E60C-994B-AE6E-D7D0A26F3FC4}" type="slidenum">
              <a:rPr lang="en-US"/>
              <a:pPr/>
              <a:t>14</a:t>
            </a:fld>
            <a:endParaRPr lang="en-US"/>
          </a:p>
        </p:txBody>
      </p:sp>
      <p:sp>
        <p:nvSpPr>
          <p:cNvPr id="2" name="TextBox 1">
            <a:extLst>
              <a:ext uri="{FF2B5EF4-FFF2-40B4-BE49-F238E27FC236}">
                <a16:creationId xmlns:a16="http://schemas.microsoft.com/office/drawing/2014/main" id="{BD8E6E9F-0589-4872-9B78-B43416D1E767}"/>
              </a:ext>
            </a:extLst>
          </p:cNvPr>
          <p:cNvSpPr txBox="1"/>
          <p:nvPr/>
        </p:nvSpPr>
        <p:spPr>
          <a:xfrm>
            <a:off x="539552" y="992930"/>
            <a:ext cx="5544616" cy="25283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Earth Gateway Station</a:t>
            </a:r>
          </a:p>
          <a:p>
            <a:pPr marL="742950" lvl="1"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Control and signal processing</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Connect to core network</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Antenna aperture: 5 – 30 m</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Limited number of stations</a:t>
            </a:r>
          </a:p>
        </p:txBody>
      </p:sp>
      <p:pic>
        <p:nvPicPr>
          <p:cNvPr id="4" name="Picture 3" descr="A picture containing object, outdoor, grass, large&#10;&#10;Description automatically generated">
            <a:extLst>
              <a:ext uri="{FF2B5EF4-FFF2-40B4-BE49-F238E27FC236}">
                <a16:creationId xmlns:a16="http://schemas.microsoft.com/office/drawing/2014/main" id="{7614B785-BBAF-48EA-826D-B1B8B6507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995439"/>
            <a:ext cx="2662257" cy="2433561"/>
          </a:xfrm>
          <a:prstGeom prst="rect">
            <a:avLst/>
          </a:prstGeom>
        </p:spPr>
      </p:pic>
      <p:sp>
        <p:nvSpPr>
          <p:cNvPr id="12" name="TextBox 11">
            <a:extLst>
              <a:ext uri="{FF2B5EF4-FFF2-40B4-BE49-F238E27FC236}">
                <a16:creationId xmlns:a16="http://schemas.microsoft.com/office/drawing/2014/main" id="{9B5298BC-8FEC-4494-9A67-3182A9D4A9CB}"/>
              </a:ext>
            </a:extLst>
          </p:cNvPr>
          <p:cNvSpPr txBox="1"/>
          <p:nvPr/>
        </p:nvSpPr>
        <p:spPr>
          <a:xfrm>
            <a:off x="545279" y="3645024"/>
            <a:ext cx="5538889" cy="28976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Very Small Aperture Terminal (VSAT)</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Also known as: </a:t>
            </a:r>
            <a:r>
              <a:rPr lang="en-GB" sz="2000" dirty="0">
                <a:solidFill>
                  <a:srgbClr val="C00000"/>
                </a:solidFill>
                <a:latin typeface="Arial" panose="020B0604020202020204" pitchFamily="34" charset="0"/>
                <a:cs typeface="Arial" panose="020B0604020202020204" pitchFamily="34" charset="0"/>
              </a:rPr>
              <a:t>satellite/HAP-terrestrial terminal or user terminal</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Support </a:t>
            </a:r>
            <a:r>
              <a:rPr lang="en-US" altLang="zh-CN" sz="2000" dirty="0">
                <a:latin typeface="Arial" panose="020B0604020202020204" pitchFamily="34" charset="0"/>
                <a:cs typeface="Arial" panose="020B0604020202020204" pitchFamily="34" charset="0"/>
              </a:rPr>
              <a:t>4G, 3G and </a:t>
            </a:r>
            <a:r>
              <a:rPr lang="en-US" altLang="zh-CN" sz="2000" dirty="0" err="1">
                <a:latin typeface="Arial" panose="020B0604020202020204" pitchFamily="34" charset="0"/>
                <a:cs typeface="Arial" panose="020B0604020202020204" pitchFamily="34" charset="0"/>
              </a:rPr>
              <a:t>WiFi</a:t>
            </a:r>
            <a:r>
              <a:rPr lang="en-US" altLang="zh-CN" sz="2000" dirty="0">
                <a:latin typeface="Arial" panose="020B0604020202020204" pitchFamily="34" charset="0"/>
                <a:cs typeface="Arial" panose="020B0604020202020204" pitchFamily="34" charset="0"/>
              </a:rPr>
              <a:t> </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Receive from satellites (high-frequency)</a:t>
            </a:r>
          </a:p>
          <a:p>
            <a:pPr marL="742950" lvl="1"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 Phase array antennas</a:t>
            </a:r>
          </a:p>
        </p:txBody>
      </p:sp>
      <p:pic>
        <p:nvPicPr>
          <p:cNvPr id="6" name="Picture 5" descr="A picture containing monitor, helmet, sitting, white&#10;&#10;Description automatically generated">
            <a:extLst>
              <a:ext uri="{FF2B5EF4-FFF2-40B4-BE49-F238E27FC236}">
                <a16:creationId xmlns:a16="http://schemas.microsoft.com/office/drawing/2014/main" id="{ED2593B7-9790-4D7B-9596-015A68F3F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744" y="2702030"/>
            <a:ext cx="1793581" cy="1005650"/>
          </a:xfrm>
          <a:prstGeom prst="rect">
            <a:avLst/>
          </a:prstGeom>
        </p:spPr>
      </p:pic>
      <p:sp>
        <p:nvSpPr>
          <p:cNvPr id="9" name="Oval 8">
            <a:extLst>
              <a:ext uri="{FF2B5EF4-FFF2-40B4-BE49-F238E27FC236}">
                <a16:creationId xmlns:a16="http://schemas.microsoft.com/office/drawing/2014/main" id="{C4E0B24F-575B-4960-A653-71CAB2231D54}"/>
              </a:ext>
            </a:extLst>
          </p:cNvPr>
          <p:cNvSpPr/>
          <p:nvPr/>
        </p:nvSpPr>
        <p:spPr>
          <a:xfrm>
            <a:off x="6876256" y="4437112"/>
            <a:ext cx="576064" cy="43204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998D8D-28EC-4586-96D2-1E4DA98023EA}"/>
              </a:ext>
            </a:extLst>
          </p:cNvPr>
          <p:cNvPicPr>
            <a:picLocks noChangeAspect="1"/>
          </p:cNvPicPr>
          <p:nvPr/>
        </p:nvPicPr>
        <p:blipFill>
          <a:blip r:embed="rId5"/>
          <a:stretch>
            <a:fillRect/>
          </a:stretch>
        </p:blipFill>
        <p:spPr>
          <a:xfrm rot="7453316">
            <a:off x="5758379" y="3090573"/>
            <a:ext cx="761629" cy="1961443"/>
          </a:xfrm>
          <a:prstGeom prst="rect">
            <a:avLst/>
          </a:prstGeom>
        </p:spPr>
      </p:pic>
    </p:spTree>
    <p:extLst>
      <p:ext uri="{BB962C8B-B14F-4D97-AF65-F5344CB8AC3E}">
        <p14:creationId xmlns:p14="http://schemas.microsoft.com/office/powerpoint/2010/main" val="67041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149</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Global K-Coverage Problem </a:t>
            </a:r>
          </a:p>
        </p:txBody>
      </p:sp>
      <p:pic>
        <p:nvPicPr>
          <p:cNvPr id="2" name="Picture 1"/>
          <p:cNvPicPr>
            <a:picLocks noChangeAspect="1"/>
          </p:cNvPicPr>
          <p:nvPr/>
        </p:nvPicPr>
        <p:blipFill>
          <a:blip r:embed="rId3"/>
          <a:stretch>
            <a:fillRect/>
          </a:stretch>
        </p:blipFill>
        <p:spPr>
          <a:xfrm>
            <a:off x="5148064" y="3274643"/>
            <a:ext cx="3556410" cy="2731195"/>
          </a:xfrm>
          <a:prstGeom prst="rect">
            <a:avLst/>
          </a:prstGeom>
        </p:spPr>
      </p:pic>
      <p:sp>
        <p:nvSpPr>
          <p:cNvPr id="6" name="文本框 5"/>
          <p:cNvSpPr txBox="1"/>
          <p:nvPr/>
        </p:nvSpPr>
        <p:spPr>
          <a:xfrm>
            <a:off x="251952" y="1000108"/>
            <a:ext cx="8136472" cy="5386090"/>
          </a:xfrm>
          <a:prstGeom prst="rect">
            <a:avLst/>
          </a:prstGeom>
          <a:noFill/>
        </p:spPr>
        <p:txBody>
          <a:bodyPr wrap="square" rtlCol="0">
            <a:spAutoFit/>
          </a:bodyPr>
          <a:lstStyle/>
          <a:p>
            <a:pPr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Objective: Minimize the number of satellites in the constellation </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Constraint: Each TST is covered by at least </a:t>
            </a:r>
            <a:r>
              <a:rPr lang="en-US" altLang="zh-CN" sz="2400" i="1" dirty="0" err="1">
                <a:solidFill>
                  <a:prstClr val="black"/>
                </a:solidFill>
                <a:latin typeface="Arial" panose="020B0604020202020204" pitchFamily="34" charset="0"/>
                <a:ea typeface="黑体" panose="02010609060101010101" pitchFamily="49" charset="-122"/>
                <a:cs typeface="Arial" panose="020B0604020202020204" pitchFamily="34" charset="0"/>
              </a:rPr>
              <a:t>k</a:t>
            </a:r>
            <a:r>
              <a:rPr lang="en-US" altLang="zh-CN" sz="2400" i="1" baseline="-25000" dirty="0" err="1">
                <a:solidFill>
                  <a:prstClr val="black"/>
                </a:solidFill>
                <a:latin typeface="Arial" panose="020B0604020202020204" pitchFamily="34" charset="0"/>
                <a:ea typeface="黑体" panose="02010609060101010101" pitchFamily="49" charset="-122"/>
                <a:cs typeface="Arial" panose="020B0604020202020204" pitchFamily="34" charset="0"/>
              </a:rPr>
              <a:t>min</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satellites anytime</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Three-dimensional k-coverage optimization algorithm</a:t>
            </a:r>
          </a:p>
          <a:p>
            <a:pPr lvl="1"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Initialization: </a:t>
            </a:r>
            <a:r>
              <a:rPr lang="en-US" altLang="zh-CN" sz="2400" i="1" dirty="0" err="1">
                <a:solidFill>
                  <a:prstClr val="black"/>
                </a:solidFill>
                <a:latin typeface="Arial" panose="020B0604020202020204" pitchFamily="34" charset="0"/>
                <a:ea typeface="黑体" panose="02010609060101010101" pitchFamily="49" charset="-122"/>
                <a:cs typeface="Arial" panose="020B0604020202020204" pitchFamily="34" charset="0"/>
              </a:rPr>
              <a:t>k</a:t>
            </a:r>
            <a:r>
              <a:rPr lang="en-US" altLang="zh-CN" sz="2400" i="1" baseline="-25000" dirty="0" err="1">
                <a:solidFill>
                  <a:prstClr val="black"/>
                </a:solidFill>
                <a:latin typeface="Arial" panose="020B0604020202020204" pitchFamily="34" charset="0"/>
                <a:ea typeface="黑体" panose="02010609060101010101" pitchFamily="49" charset="-122"/>
                <a:cs typeface="Arial" panose="020B0604020202020204" pitchFamily="34" charset="0"/>
              </a:rPr>
              <a:t>min</a:t>
            </a:r>
            <a:r>
              <a:rPr lang="en-US" altLang="zh-CN" sz="2400" i="1" baseline="-25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times of 1-coverage</a:t>
            </a:r>
          </a:p>
          <a:p>
            <a:pPr lvl="1" algn="just">
              <a:spcBef>
                <a:spcPts val="12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deployment</a:t>
            </a:r>
          </a:p>
          <a:p>
            <a:pPr lvl="1"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Switch on/off rule: a satellite can </a:t>
            </a:r>
          </a:p>
          <a:p>
            <a:pPr lvl="1" algn="just">
              <a:spcBef>
                <a:spcPts val="12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be switched off if its coverage </a:t>
            </a:r>
          </a:p>
          <a:p>
            <a:pPr lvl="1" algn="just">
              <a:spcBef>
                <a:spcPts val="12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can be fully covered by the other</a:t>
            </a:r>
          </a:p>
          <a:p>
            <a:pPr lvl="1" algn="just">
              <a:spcBef>
                <a:spcPts val="12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i="1" dirty="0" err="1">
                <a:solidFill>
                  <a:prstClr val="black"/>
                </a:solidFill>
                <a:latin typeface="Arial" panose="020B0604020202020204" pitchFamily="34" charset="0"/>
                <a:ea typeface="黑体" panose="02010609060101010101" pitchFamily="49" charset="-122"/>
                <a:cs typeface="Arial" panose="020B0604020202020204" pitchFamily="34" charset="0"/>
              </a:rPr>
              <a:t>k</a:t>
            </a:r>
            <a:r>
              <a:rPr lang="en-US" altLang="zh-CN" sz="2400" i="1" baseline="-25000" dirty="0" err="1">
                <a:solidFill>
                  <a:prstClr val="black"/>
                </a:solidFill>
                <a:latin typeface="Arial" panose="020B0604020202020204" pitchFamily="34" charset="0"/>
                <a:ea typeface="黑体" panose="02010609060101010101" pitchFamily="49" charset="-122"/>
                <a:cs typeface="Arial" panose="020B0604020202020204" pitchFamily="34" charset="0"/>
              </a:rPr>
              <a:t>min</a:t>
            </a:r>
            <a:r>
              <a:rPr lang="en-US" altLang="zh-CN" sz="2400" i="1" baseline="-25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satellites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1680" y="563480"/>
            <a:ext cx="5328592" cy="4287763"/>
          </a:xfrm>
          <a:prstGeom prst="rect">
            <a:avLst/>
          </a:prstGeom>
        </p:spPr>
      </p:pic>
      <p:sp>
        <p:nvSpPr>
          <p:cNvPr id="5" name="矩形 4"/>
          <p:cNvSpPr/>
          <p:nvPr/>
        </p:nvSpPr>
        <p:spPr>
          <a:xfrm>
            <a:off x="611560" y="4791635"/>
            <a:ext cx="7848872" cy="1785104"/>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The</a:t>
            </a:r>
            <a:r>
              <a:rPr lang="en-US" sz="2000" dirty="0">
                <a:latin typeface="Arial" panose="020B0604020202020204" pitchFamily="34" charset="0"/>
                <a:cs typeface="Arial" panose="020B0604020202020204" pitchFamily="34" charset="0"/>
              </a:rPr>
              <a:t> proposed deployment scheme can achieve any QoS requirements for any coverage percentage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When the required backhaul capacity is 100Mbps, each TST should connect to at least 3 satellites simultaneously, and satellites in total are deployed to achieve coverage over the earth</a:t>
            </a:r>
          </a:p>
        </p:txBody>
      </p:sp>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Simulations and Discussions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150</a:t>
            </a:fld>
            <a:endParaRPr lang="zh-CN" alt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5" y="1268976"/>
            <a:ext cx="8046411" cy="4595040"/>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Ultra-dense LEO constellation deployment</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Given coverage and backhaul capacity requirements, a specific constellation of the minimum size can be obtained</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Influence of number of polar orbits</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An optimal number of polar orbits exists to minimize the number of deployed satellites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Influence of the density of LEO-based small cells</a:t>
            </a:r>
          </a:p>
          <a:p>
            <a:pPr lvl="1"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 higher density of terrestrial small cells leads to a larger number of satellites</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151</a:t>
            </a:fld>
            <a:endParaRPr lang="zh-CN" alt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579296"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Development</a:t>
            </a:r>
          </a:p>
          <a:p>
            <a:r>
              <a:rPr lang="en-US" altLang="zh-CN" dirty="0"/>
              <a:t>Mathematical Tools</a:t>
            </a:r>
          </a:p>
          <a:p>
            <a:pPr lvl="1"/>
            <a:r>
              <a:rPr lang="en-US" altLang="zh-CN" dirty="0"/>
              <a:t>Optimization Theory</a:t>
            </a:r>
          </a:p>
          <a:p>
            <a:pPr lvl="1"/>
            <a:r>
              <a:rPr lang="en-US" altLang="zh-CN" dirty="0"/>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t>HAPS for Wireless Communications</a:t>
            </a:r>
            <a:endParaRPr lang="en-GB" dirty="0"/>
          </a:p>
          <a:p>
            <a:pPr lvl="1"/>
            <a:r>
              <a:rPr lang="en-US" altLang="zh-CN" dirty="0"/>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solidFill>
                  <a:srgbClr val="C00000"/>
                </a:solidFill>
              </a:rPr>
              <a:t>Integrating Aerial Access Networks with Terrestrial Networks</a:t>
            </a:r>
            <a:endParaRPr lang="en-GB" dirty="0">
              <a:solidFill>
                <a:srgbClr val="C0000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152</a:t>
            </a:fld>
            <a:endParaRPr lang="zh-CN" altLang="en-US" dirty="0"/>
          </a:p>
        </p:txBody>
      </p:sp>
    </p:spTree>
    <p:extLst>
      <p:ext uri="{BB962C8B-B14F-4D97-AF65-F5344CB8AC3E}">
        <p14:creationId xmlns:p14="http://schemas.microsoft.com/office/powerpoint/2010/main" val="254020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Recall the Picture of AAN…</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153</a:t>
            </a:fld>
            <a:endParaRPr lang="zh-CN" altLang="en-US" dirty="0"/>
          </a:p>
        </p:txBody>
      </p:sp>
      <p:pic>
        <p:nvPicPr>
          <p:cNvPr id="7" name="Picture 6" descr="A picture containing table, different, bunch, small&#10;&#10;Description automatically generated">
            <a:extLst>
              <a:ext uri="{FF2B5EF4-FFF2-40B4-BE49-F238E27FC236}">
                <a16:creationId xmlns:a16="http://schemas.microsoft.com/office/drawing/2014/main" id="{88942885-A1B8-48B5-9C20-1AC1A8EA6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38" y="1556567"/>
            <a:ext cx="5400600" cy="4996439"/>
          </a:xfrm>
          <a:prstGeom prst="rect">
            <a:avLst/>
          </a:prstGeom>
        </p:spPr>
      </p:pic>
      <p:sp>
        <p:nvSpPr>
          <p:cNvPr id="8" name="TextBox 7">
            <a:extLst>
              <a:ext uri="{FF2B5EF4-FFF2-40B4-BE49-F238E27FC236}">
                <a16:creationId xmlns:a16="http://schemas.microsoft.com/office/drawing/2014/main" id="{33CDF65C-C762-4B5A-B188-A6428407EB42}"/>
              </a:ext>
            </a:extLst>
          </p:cNvPr>
          <p:cNvSpPr txBox="1"/>
          <p:nvPr/>
        </p:nvSpPr>
        <p:spPr>
          <a:xfrm>
            <a:off x="457200" y="908720"/>
            <a:ext cx="771520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How to Integrate all components so as to fully exploit their potentials?</a:t>
            </a:r>
          </a:p>
        </p:txBody>
      </p:sp>
    </p:spTree>
    <p:extLst>
      <p:ext uri="{BB962C8B-B14F-4D97-AF65-F5344CB8AC3E}">
        <p14:creationId xmlns:p14="http://schemas.microsoft.com/office/powerpoint/2010/main" val="34232284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Technical Enablers</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154</a:t>
            </a:fld>
            <a:endParaRPr lang="zh-CN" altLang="en-US" dirty="0"/>
          </a:p>
        </p:txBody>
      </p:sp>
      <p:sp>
        <p:nvSpPr>
          <p:cNvPr id="8" name="TextBox 7">
            <a:extLst>
              <a:ext uri="{FF2B5EF4-FFF2-40B4-BE49-F238E27FC236}">
                <a16:creationId xmlns:a16="http://schemas.microsoft.com/office/drawing/2014/main" id="{33CDF65C-C762-4B5A-B188-A6428407EB42}"/>
              </a:ext>
            </a:extLst>
          </p:cNvPr>
          <p:cNvSpPr txBox="1"/>
          <p:nvPr/>
        </p:nvSpPr>
        <p:spPr>
          <a:xfrm>
            <a:off x="457200" y="908720"/>
            <a:ext cx="8003232"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Software Defined Network</a:t>
            </a:r>
          </a:p>
        </p:txBody>
      </p:sp>
      <p:sp>
        <p:nvSpPr>
          <p:cNvPr id="3" name="TextBox 2">
            <a:extLst>
              <a:ext uri="{FF2B5EF4-FFF2-40B4-BE49-F238E27FC236}">
                <a16:creationId xmlns:a16="http://schemas.microsoft.com/office/drawing/2014/main" id="{93748EA6-928F-4D6A-BEE4-D965648F59F0}"/>
              </a:ext>
            </a:extLst>
          </p:cNvPr>
          <p:cNvSpPr txBox="1"/>
          <p:nvPr/>
        </p:nvSpPr>
        <p:spPr>
          <a:xfrm>
            <a:off x="850955" y="1382718"/>
            <a:ext cx="6768752"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Redefine the network architecture for  centralized control via decoupling the data plane and control plane</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Suitable for multi-layer network control</a:t>
            </a:r>
          </a:p>
        </p:txBody>
      </p:sp>
      <p:sp>
        <p:nvSpPr>
          <p:cNvPr id="6" name="TextBox 5">
            <a:extLst>
              <a:ext uri="{FF2B5EF4-FFF2-40B4-BE49-F238E27FC236}">
                <a16:creationId xmlns:a16="http://schemas.microsoft.com/office/drawing/2014/main" id="{5E0AA8DC-39B7-44C5-A850-2C7F28684827}"/>
              </a:ext>
            </a:extLst>
          </p:cNvPr>
          <p:cNvSpPr txBox="1"/>
          <p:nvPr/>
        </p:nvSpPr>
        <p:spPr>
          <a:xfrm>
            <a:off x="457200" y="2913820"/>
            <a:ext cx="8003232"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Application in AAN</a:t>
            </a:r>
          </a:p>
        </p:txBody>
      </p:sp>
      <p:sp>
        <p:nvSpPr>
          <p:cNvPr id="7" name="TextBox 6">
            <a:extLst>
              <a:ext uri="{FF2B5EF4-FFF2-40B4-BE49-F238E27FC236}">
                <a16:creationId xmlns:a16="http://schemas.microsoft.com/office/drawing/2014/main" id="{0BCD2370-0141-4C29-B027-0121D300EC5F}"/>
              </a:ext>
            </a:extLst>
          </p:cNvPr>
          <p:cNvSpPr txBox="1"/>
          <p:nvPr/>
        </p:nvSpPr>
        <p:spPr>
          <a:xfrm>
            <a:off x="843388" y="3399967"/>
            <a:ext cx="7617043"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Challenge:</a:t>
            </a:r>
            <a:r>
              <a:rPr lang="en-GB" sz="2000" dirty="0">
                <a:latin typeface="Arial" panose="020B0604020202020204" pitchFamily="34" charset="0"/>
                <a:cs typeface="Arial" panose="020B0604020202020204" pitchFamily="34" charset="0"/>
              </a:rPr>
              <a:t> not trivial to coordinate </a:t>
            </a:r>
            <a:r>
              <a:rPr lang="en-GB" sz="2000" dirty="0">
                <a:solidFill>
                  <a:srgbClr val="C00000"/>
                </a:solidFill>
                <a:latin typeface="Arial" panose="020B0604020202020204" pitchFamily="34" charset="0"/>
                <a:cs typeface="Arial" panose="020B0604020202020204" pitchFamily="34" charset="0"/>
              </a:rPr>
              <a:t>ultra-dense multi-layer </a:t>
            </a:r>
            <a:r>
              <a:rPr lang="en-GB" sz="2000" dirty="0">
                <a:latin typeface="Arial" panose="020B0604020202020204" pitchFamily="34" charset="0"/>
                <a:cs typeface="Arial" panose="020B0604020202020204" pitchFamily="34" charset="0"/>
              </a:rPr>
              <a:t>AAN</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E.g., on-board signal processing ability for all ultra-dense LEO satellites is </a:t>
            </a:r>
            <a:r>
              <a:rPr lang="en-GB" sz="2000" dirty="0">
                <a:solidFill>
                  <a:srgbClr val="C00000"/>
                </a:solidFill>
                <a:latin typeface="Arial" panose="020B0604020202020204" pitchFamily="34" charset="0"/>
                <a:cs typeface="Arial" panose="020B0604020202020204" pitchFamily="34" charset="0"/>
              </a:rPr>
              <a:t>too expensive</a:t>
            </a:r>
          </a:p>
        </p:txBody>
      </p:sp>
      <p:pic>
        <p:nvPicPr>
          <p:cNvPr id="9" name="Picture 8" descr="A screenshot of a cell phone&#10;&#10;Description automatically generated">
            <a:extLst>
              <a:ext uri="{FF2B5EF4-FFF2-40B4-BE49-F238E27FC236}">
                <a16:creationId xmlns:a16="http://schemas.microsoft.com/office/drawing/2014/main" id="{EE0FAFE7-83B3-4929-8B11-95D05DF6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433288"/>
            <a:ext cx="5483514" cy="3184164"/>
          </a:xfrm>
          <a:prstGeom prst="rect">
            <a:avLst/>
          </a:prstGeom>
          <a:ln w="28575">
            <a:solidFill>
              <a:schemeClr val="accent1">
                <a:shade val="95000"/>
                <a:satMod val="105000"/>
              </a:schemeClr>
            </a:solidFill>
          </a:ln>
        </p:spPr>
      </p:pic>
      <p:sp>
        <p:nvSpPr>
          <p:cNvPr id="10" name="TextBox 9">
            <a:extLst>
              <a:ext uri="{FF2B5EF4-FFF2-40B4-BE49-F238E27FC236}">
                <a16:creationId xmlns:a16="http://schemas.microsoft.com/office/drawing/2014/main" id="{92BE4904-BDB9-477E-BE8F-4737D195EEFD}"/>
              </a:ext>
            </a:extLst>
          </p:cNvPr>
          <p:cNvSpPr txBox="1"/>
          <p:nvPr/>
        </p:nvSpPr>
        <p:spPr>
          <a:xfrm>
            <a:off x="850955" y="4818757"/>
            <a:ext cx="7105421" cy="221599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Solution</a:t>
            </a:r>
            <a:r>
              <a:rPr lang="en-GB"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GB" altLang="zh-CN" sz="2000" dirty="0">
                <a:latin typeface="Arial" panose="020B0604020202020204" pitchFamily="34" charset="0"/>
                <a:cs typeface="Arial" panose="020B0604020202020204" pitchFamily="34" charset="0"/>
              </a:rPr>
              <a:t>set </a:t>
            </a:r>
            <a:r>
              <a:rPr lang="en-GB" sz="2000" dirty="0">
                <a:latin typeface="Arial" panose="020B0604020202020204" pitchFamily="34" charset="0"/>
                <a:cs typeface="Arial" panose="020B0604020202020204" pitchFamily="34" charset="0"/>
              </a:rPr>
              <a:t>a small number of LEO satellites and/or HAPs as controllers</a:t>
            </a:r>
          </a:p>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Objective</a:t>
            </a:r>
            <a:r>
              <a:rPr lang="en-GB" sz="2000" dirty="0">
                <a:latin typeface="Arial" panose="020B0604020202020204" pitchFamily="34" charset="0"/>
                <a:cs typeface="Arial" panose="020B0604020202020204" pitchFamily="34" charset="0"/>
              </a:rPr>
              <a:t>: aerial nodes can be well organized to enable routing and data processing</a:t>
            </a:r>
          </a:p>
          <a:p>
            <a:endParaRPr lang="en-GB" dirty="0"/>
          </a:p>
        </p:txBody>
      </p:sp>
      <p:sp>
        <p:nvSpPr>
          <p:cNvPr id="11" name="Oval 10">
            <a:extLst>
              <a:ext uri="{FF2B5EF4-FFF2-40B4-BE49-F238E27FC236}">
                <a16:creationId xmlns:a16="http://schemas.microsoft.com/office/drawing/2014/main" id="{3023A289-8505-4FF8-8F9E-1ADB23BAA573}"/>
              </a:ext>
            </a:extLst>
          </p:cNvPr>
          <p:cNvSpPr/>
          <p:nvPr/>
        </p:nvSpPr>
        <p:spPr>
          <a:xfrm>
            <a:off x="4643438" y="2708920"/>
            <a:ext cx="576634" cy="5143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B3C7D9A-0230-4EA9-B969-2D146A9667C9}"/>
              </a:ext>
            </a:extLst>
          </p:cNvPr>
          <p:cNvSpPr/>
          <p:nvPr/>
        </p:nvSpPr>
        <p:spPr>
          <a:xfrm>
            <a:off x="6732240" y="2096697"/>
            <a:ext cx="576634" cy="5143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131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animBg="1"/>
      <p:bldP spid="1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Technical Enablers</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155</a:t>
            </a:fld>
            <a:endParaRPr lang="zh-CN" altLang="en-US" dirty="0"/>
          </a:p>
        </p:txBody>
      </p:sp>
      <p:sp>
        <p:nvSpPr>
          <p:cNvPr id="8" name="TextBox 7">
            <a:extLst>
              <a:ext uri="{FF2B5EF4-FFF2-40B4-BE49-F238E27FC236}">
                <a16:creationId xmlns:a16="http://schemas.microsoft.com/office/drawing/2014/main" id="{33CDF65C-C762-4B5A-B188-A6428407EB42}"/>
              </a:ext>
            </a:extLst>
          </p:cNvPr>
          <p:cNvSpPr txBox="1"/>
          <p:nvPr/>
        </p:nvSpPr>
        <p:spPr>
          <a:xfrm>
            <a:off x="457200" y="908720"/>
            <a:ext cx="7211144" cy="243598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Cognitive radio</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 group of unlicensed users sense the unoccupied spectrum of those licensed users and share with them to tackle the spectrum scarcity issue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CFA3FF0-C1F3-4BBB-9FEE-9D160C5F2B1A}"/>
              </a:ext>
            </a:extLst>
          </p:cNvPr>
          <p:cNvSpPr txBox="1"/>
          <p:nvPr/>
        </p:nvSpPr>
        <p:spPr>
          <a:xfrm>
            <a:off x="457200" y="3005969"/>
            <a:ext cx="8003232"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Application in AAN</a:t>
            </a:r>
          </a:p>
        </p:txBody>
      </p:sp>
      <p:sp>
        <p:nvSpPr>
          <p:cNvPr id="9" name="TextBox 8">
            <a:extLst>
              <a:ext uri="{FF2B5EF4-FFF2-40B4-BE49-F238E27FC236}">
                <a16:creationId xmlns:a16="http://schemas.microsoft.com/office/drawing/2014/main" id="{FA9061AF-9123-4357-B6CC-065DE4A26370}"/>
              </a:ext>
            </a:extLst>
          </p:cNvPr>
          <p:cNvSpPr txBox="1"/>
          <p:nvPr/>
        </p:nvSpPr>
        <p:spPr>
          <a:xfrm>
            <a:off x="899592" y="3429000"/>
            <a:ext cx="7617043" cy="326698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Challenge:</a:t>
            </a:r>
            <a:r>
              <a:rPr lang="en-GB" sz="2000" dirty="0">
                <a:latin typeface="Arial" panose="020B0604020202020204" pitchFamily="34" charset="0"/>
                <a:cs typeface="Arial" panose="020B0604020202020204" pitchFamily="34" charset="0"/>
              </a:rPr>
              <a:t> no dedicated spectrum reserved for user-to-air links if these air vehicles do not belong to traditional operators </a:t>
            </a:r>
          </a:p>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Solution</a:t>
            </a:r>
            <a:r>
              <a:rPr lang="en-GB" sz="2000" dirty="0">
                <a:latin typeface="Arial" panose="020B0604020202020204" pitchFamily="34" charset="0"/>
                <a:cs typeface="Arial" panose="020B0604020202020204" pitchFamily="34" charset="0"/>
              </a:rPr>
              <a:t>: secondary users can search vacant spectrum and then upload to aerial node</a:t>
            </a:r>
            <a:r>
              <a:rPr lang="en-US" altLang="zh-CN" sz="2000" dirty="0">
                <a:latin typeface="Arial" panose="020B0604020202020204" pitchFamily="34" charset="0"/>
                <a:cs typeface="Arial" panose="020B0604020202020204" pitchFamily="34" charset="0"/>
              </a:rPr>
              <a:t>s</a:t>
            </a:r>
            <a:endParaRPr lang="en-GB"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Example</a:t>
            </a:r>
            <a:r>
              <a:rPr lang="en-GB" sz="2000" dirty="0">
                <a:latin typeface="Arial" panose="020B0604020202020204" pitchFamily="34" charset="0"/>
                <a:cs typeface="Arial" panose="020B0604020202020204" pitchFamily="34" charset="0"/>
              </a:rPr>
              <a:t>: UAV users perform sensing tasks and upload to HAP by spectrum sharing without interfering with terrestrial primary users</a:t>
            </a:r>
          </a:p>
        </p:txBody>
      </p:sp>
      <p:pic>
        <p:nvPicPr>
          <p:cNvPr id="5" name="Picture 4" descr="A picture containing sitting, table, man, hat&#10;&#10;Description automatically generated">
            <a:extLst>
              <a:ext uri="{FF2B5EF4-FFF2-40B4-BE49-F238E27FC236}">
                <a16:creationId xmlns:a16="http://schemas.microsoft.com/office/drawing/2014/main" id="{2D3D2C6D-873C-4CAC-9F91-229C3C9A3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726" y="1484784"/>
            <a:ext cx="5222064" cy="2906621"/>
          </a:xfrm>
          <a:prstGeom prst="rect">
            <a:avLst/>
          </a:prstGeom>
          <a:ln w="28575">
            <a:solidFill>
              <a:srgbClr val="C00000"/>
            </a:solidFill>
          </a:ln>
        </p:spPr>
      </p:pic>
    </p:spTree>
    <p:extLst>
      <p:ext uri="{BB962C8B-B14F-4D97-AF65-F5344CB8AC3E}">
        <p14:creationId xmlns:p14="http://schemas.microsoft.com/office/powerpoint/2010/main" val="227053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Technical Enablers</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156</a:t>
            </a:fld>
            <a:endParaRPr lang="zh-CN" altLang="en-US" dirty="0"/>
          </a:p>
        </p:txBody>
      </p:sp>
      <p:sp>
        <p:nvSpPr>
          <p:cNvPr id="8" name="TextBox 7">
            <a:extLst>
              <a:ext uri="{FF2B5EF4-FFF2-40B4-BE49-F238E27FC236}">
                <a16:creationId xmlns:a16="http://schemas.microsoft.com/office/drawing/2014/main" id="{33CDF65C-C762-4B5A-B188-A6428407EB42}"/>
              </a:ext>
            </a:extLst>
          </p:cNvPr>
          <p:cNvSpPr txBox="1"/>
          <p:nvPr/>
        </p:nvSpPr>
        <p:spPr>
          <a:xfrm>
            <a:off x="457200" y="908720"/>
            <a:ext cx="7715200" cy="15126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Caching technique</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S</a:t>
            </a:r>
            <a:r>
              <a:rPr lang="en-US" altLang="zh-CN" sz="2000" dirty="0">
                <a:latin typeface="Arial" panose="020B0604020202020204" pitchFamily="34" charset="0"/>
                <a:cs typeface="Arial" panose="020B0604020202020204" pitchFamily="34" charset="0"/>
              </a:rPr>
              <a:t>tore files at the servers or access points in advance for fast access</a:t>
            </a:r>
          </a:p>
        </p:txBody>
      </p:sp>
      <p:sp>
        <p:nvSpPr>
          <p:cNvPr id="7" name="TextBox 6">
            <a:extLst>
              <a:ext uri="{FF2B5EF4-FFF2-40B4-BE49-F238E27FC236}">
                <a16:creationId xmlns:a16="http://schemas.microsoft.com/office/drawing/2014/main" id="{0574D0CD-DAE6-4038-999C-8D070C93661B}"/>
              </a:ext>
            </a:extLst>
          </p:cNvPr>
          <p:cNvSpPr txBox="1"/>
          <p:nvPr/>
        </p:nvSpPr>
        <p:spPr>
          <a:xfrm>
            <a:off x="457200" y="2547296"/>
            <a:ext cx="8003232"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Application in AAN</a:t>
            </a:r>
          </a:p>
        </p:txBody>
      </p:sp>
      <p:sp>
        <p:nvSpPr>
          <p:cNvPr id="9" name="TextBox 8">
            <a:extLst>
              <a:ext uri="{FF2B5EF4-FFF2-40B4-BE49-F238E27FC236}">
                <a16:creationId xmlns:a16="http://schemas.microsoft.com/office/drawing/2014/main" id="{08E735E1-F6CA-4E05-A2AE-8AF27E8EDA5A}"/>
              </a:ext>
            </a:extLst>
          </p:cNvPr>
          <p:cNvSpPr txBox="1"/>
          <p:nvPr/>
        </p:nvSpPr>
        <p:spPr>
          <a:xfrm>
            <a:off x="899592" y="2970327"/>
            <a:ext cx="7704856" cy="326698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Challenge:</a:t>
            </a:r>
            <a:r>
              <a:rPr lang="en-GB" sz="2000" dirty="0">
                <a:latin typeface="Arial" panose="020B0604020202020204" pitchFamily="34" charset="0"/>
                <a:cs typeface="Arial" panose="020B0604020202020204" pitchFamily="34" charset="0"/>
              </a:rPr>
              <a:t> where to cache what files to achieve a balance between </a:t>
            </a:r>
            <a:r>
              <a:rPr lang="en-GB" sz="2000" dirty="0">
                <a:solidFill>
                  <a:srgbClr val="C00000"/>
                </a:solidFill>
                <a:latin typeface="Arial" panose="020B0604020202020204" pitchFamily="34" charset="0"/>
                <a:cs typeface="Arial" panose="020B0604020202020204" pitchFamily="34" charset="0"/>
              </a:rPr>
              <a:t>serving more users </a:t>
            </a:r>
            <a:r>
              <a:rPr lang="en-GB" sz="2000" dirty="0" err="1">
                <a:solidFill>
                  <a:srgbClr val="C00000"/>
                </a:solidFill>
                <a:latin typeface="Arial" panose="020B0604020202020204" pitchFamily="34" charset="0"/>
                <a:cs typeface="Arial" panose="020B0604020202020204" pitchFamily="34" charset="0"/>
              </a:rPr>
              <a:t>v.s</a:t>
            </a:r>
            <a:r>
              <a:rPr lang="en-GB" sz="2000" dirty="0">
                <a:solidFill>
                  <a:srgbClr val="C00000"/>
                </a:solidFill>
                <a:latin typeface="Arial" panose="020B0604020202020204" pitchFamily="34" charset="0"/>
                <a:cs typeface="Arial" panose="020B0604020202020204" pitchFamily="34" charset="0"/>
              </a:rPr>
              <a:t>. faster access</a:t>
            </a:r>
          </a:p>
          <a:p>
            <a:pPr>
              <a:lnSpc>
                <a:spcPct val="150000"/>
              </a:lnSpc>
            </a:pPr>
            <a:r>
              <a:rPr lang="en-GB" sz="2000" dirty="0">
                <a:latin typeface="Arial" panose="020B0604020202020204" pitchFamily="34" charset="0"/>
                <a:cs typeface="Arial" panose="020B0604020202020204" pitchFamily="34" charset="0"/>
              </a:rPr>
              <a:t>                       (broader coverage)    (closer to ground users)</a:t>
            </a:r>
          </a:p>
          <a:p>
            <a:pPr marL="342900" indent="-342900">
              <a:lnSpc>
                <a:spcPct val="150000"/>
              </a:lnSpc>
              <a:buFont typeface="Arial" panose="020B0604020202020204" pitchFamily="34" charset="0"/>
              <a:buChar char="•"/>
            </a:pPr>
            <a:r>
              <a:rPr lang="en-GB" sz="2000" dirty="0">
                <a:solidFill>
                  <a:srgbClr val="C00000"/>
                </a:solidFill>
                <a:latin typeface="Arial" panose="020B0604020202020204" pitchFamily="34" charset="0"/>
                <a:cs typeface="Arial" panose="020B0604020202020204" pitchFamily="34" charset="0"/>
              </a:rPr>
              <a:t>Solution</a:t>
            </a:r>
            <a:r>
              <a:rPr lang="en-GB" sz="2000" dirty="0">
                <a:latin typeface="Arial" panose="020B0604020202020204" pitchFamily="34" charset="0"/>
                <a:cs typeface="Arial" panose="020B0604020202020204" pitchFamily="34" charset="0"/>
              </a:rPr>
              <a:t>: integrated four-layer network</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Learning-based caching strategy design</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Multiple metrics (latency, popularity, size of files, speed)</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User interest prediction</a:t>
            </a:r>
          </a:p>
        </p:txBody>
      </p:sp>
      <p:pic>
        <p:nvPicPr>
          <p:cNvPr id="10" name="Picture 9" descr="A picture containing table, different, bunch, small&#10;&#10;Description automatically generated">
            <a:extLst>
              <a:ext uri="{FF2B5EF4-FFF2-40B4-BE49-F238E27FC236}">
                <a16:creationId xmlns:a16="http://schemas.microsoft.com/office/drawing/2014/main" id="{0BCA408E-5900-4CF9-920C-E676741C5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520507"/>
            <a:ext cx="4114800" cy="2876907"/>
          </a:xfrm>
          <a:prstGeom prst="rect">
            <a:avLst/>
          </a:prstGeom>
          <a:ln w="28575">
            <a:solidFill>
              <a:srgbClr val="0070C0"/>
            </a:solidFill>
          </a:ln>
        </p:spPr>
      </p:pic>
    </p:spTree>
    <p:extLst>
      <p:ext uri="{BB962C8B-B14F-4D97-AF65-F5344CB8AC3E}">
        <p14:creationId xmlns:p14="http://schemas.microsoft.com/office/powerpoint/2010/main" val="9559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0728" y="0"/>
            <a:ext cx="8229600" cy="725470"/>
          </a:xfrm>
        </p:spPr>
        <p:txBody>
          <a:bodyPr>
            <a:normAutofit/>
          </a:bodyPr>
          <a:lstStyle/>
          <a:p>
            <a:r>
              <a:rPr lang="en-US" altLang="zh-CN" sz="3200" dirty="0">
                <a:solidFill>
                  <a:srgbClr val="C00000"/>
                </a:solidFill>
              </a:rPr>
              <a:t>An Initial Case Study</a:t>
            </a:r>
            <a:endParaRPr lang="zh-CN" altLang="en-US" sz="3200" dirty="0">
              <a:solidFill>
                <a:srgbClr val="C0000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157</a:t>
            </a:fld>
            <a:endParaRPr lang="zh-CN" altLang="en-US" dirty="0"/>
          </a:p>
        </p:txBody>
      </p:sp>
      <p:sp>
        <p:nvSpPr>
          <p:cNvPr id="11" name="矩形 5">
            <a:extLst>
              <a:ext uri="{FF2B5EF4-FFF2-40B4-BE49-F238E27FC236}">
                <a16:creationId xmlns:a16="http://schemas.microsoft.com/office/drawing/2014/main" id="{36181D72-BB4F-42C5-BBCB-F8C843F6EF59}"/>
              </a:ext>
            </a:extLst>
          </p:cNvPr>
          <p:cNvSpPr/>
          <p:nvPr/>
        </p:nvSpPr>
        <p:spPr>
          <a:xfrm>
            <a:off x="-15921" y="2852936"/>
            <a:ext cx="917584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Satellite-Aerial Integrated Computing in Disasters: User Association and Offloading Decision</a:t>
            </a:r>
          </a:p>
          <a:p>
            <a:pPr algn="ctr"/>
            <a:br>
              <a:rPr lang="en-GB" sz="4000" b="1" dirty="0">
                <a:solidFill>
                  <a:srgbClr val="00B0F0"/>
                </a:solidFill>
                <a:latin typeface="Arial" panose="020B0604020202020204" pitchFamily="34" charset="0"/>
                <a:cs typeface="Arial" panose="020B0604020202020204" pitchFamily="34" charset="0"/>
              </a:rPr>
            </a:br>
            <a:r>
              <a:rPr lang="en-GB" sz="4000" b="1" dirty="0">
                <a:solidFill>
                  <a:srgbClr val="00B0F0"/>
                </a:solidFill>
                <a:latin typeface="Arial" panose="020B0604020202020204" pitchFamily="34" charset="0"/>
                <a:cs typeface="Arial" panose="020B0604020202020204" pitchFamily="34" charset="0"/>
              </a:rPr>
              <a:t> </a:t>
            </a:r>
            <a:br>
              <a:rPr lang="en-GB" sz="4000" dirty="0"/>
            </a:br>
            <a:endParaRPr lang="en-US" altLang="zh-CN" sz="4000" b="1" dirty="0">
              <a:solidFill>
                <a:srgbClr val="00B0F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5CA1AD-C3CE-4E7C-A72D-4AA6D62FE3F1}"/>
              </a:ext>
            </a:extLst>
          </p:cNvPr>
          <p:cNvSpPr txBox="1"/>
          <p:nvPr/>
        </p:nvSpPr>
        <p:spPr>
          <a:xfrm>
            <a:off x="683568" y="5949280"/>
            <a:ext cx="8064896" cy="861774"/>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L. Zhang, H. Zhang, C. Guo</a:t>
            </a:r>
            <a:r>
              <a:rPr lang="en-US" altLang="zh-CN" sz="1600" dirty="0"/>
              <a:t>, H. Xu, L. Song, and Z. Han, “Satellite-Aerial Integrated Computing in Disasters: User Association and Offloading Decision” in ICC, Jun. 2020.</a:t>
            </a:r>
            <a:endPar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endParaRPr>
          </a:p>
          <a:p>
            <a:endParaRPr lang="en-GB" sz="1600" dirty="0"/>
          </a:p>
        </p:txBody>
      </p:sp>
    </p:spTree>
    <p:extLst>
      <p:ext uri="{BB962C8B-B14F-4D97-AF65-F5344CB8AC3E}">
        <p14:creationId xmlns:p14="http://schemas.microsoft.com/office/powerpoint/2010/main" val="185058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379" y="34624"/>
            <a:ext cx="8229600" cy="725470"/>
          </a:xfrm>
        </p:spPr>
        <p:txBody>
          <a:bodyPr/>
          <a:lstStyle/>
          <a:p>
            <a:r>
              <a:rPr lang="en-US" altLang="zh-CN" dirty="0">
                <a:solidFill>
                  <a:srgbClr val="0070C0"/>
                </a:solidFill>
              </a:rPr>
              <a:t>Motivation</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158</a:t>
            </a:fld>
            <a:endParaRPr lang="zh-CN" altLang="en-US" dirty="0"/>
          </a:p>
        </p:txBody>
      </p:sp>
      <p:sp>
        <p:nvSpPr>
          <p:cNvPr id="8" name="TextBox 7">
            <a:extLst>
              <a:ext uri="{FF2B5EF4-FFF2-40B4-BE49-F238E27FC236}">
                <a16:creationId xmlns:a16="http://schemas.microsoft.com/office/drawing/2014/main" id="{33CDF65C-C762-4B5A-B188-A6428407EB42}"/>
              </a:ext>
            </a:extLst>
          </p:cNvPr>
          <p:cNvSpPr txBox="1"/>
          <p:nvPr/>
        </p:nvSpPr>
        <p:spPr>
          <a:xfrm>
            <a:off x="601216" y="927574"/>
            <a:ext cx="7715200" cy="113184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Disasters might lead to the collapse of traditional terrestrial infrastructure</a:t>
            </a:r>
          </a:p>
        </p:txBody>
      </p:sp>
      <p:sp>
        <p:nvSpPr>
          <p:cNvPr id="7" name="TextBox 6">
            <a:extLst>
              <a:ext uri="{FF2B5EF4-FFF2-40B4-BE49-F238E27FC236}">
                <a16:creationId xmlns:a16="http://schemas.microsoft.com/office/drawing/2014/main" id="{0574D0CD-DAE6-4038-999C-8D070C93661B}"/>
              </a:ext>
            </a:extLst>
          </p:cNvPr>
          <p:cNvSpPr txBox="1"/>
          <p:nvPr/>
        </p:nvSpPr>
        <p:spPr>
          <a:xfrm>
            <a:off x="570384" y="2265954"/>
            <a:ext cx="8003232"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UAVs are placed as </a:t>
            </a:r>
            <a:r>
              <a:rPr lang="en-GB" sz="2400" dirty="0">
                <a:solidFill>
                  <a:srgbClr val="C00000"/>
                </a:solidFill>
                <a:latin typeface="Arial" panose="020B0604020202020204" pitchFamily="34" charset="0"/>
                <a:cs typeface="Arial" panose="020B0604020202020204" pitchFamily="34" charset="0"/>
              </a:rPr>
              <a:t>aerial BS </a:t>
            </a:r>
            <a:r>
              <a:rPr lang="en-GB" sz="2400" dirty="0">
                <a:latin typeface="Arial" panose="020B0604020202020204" pitchFamily="34" charset="0"/>
                <a:cs typeface="Arial" panose="020B0604020202020204" pitchFamily="34" charset="0"/>
              </a:rPr>
              <a:t>for IoT users to perform sensing tasks</a:t>
            </a:r>
          </a:p>
        </p:txBody>
      </p:sp>
      <p:sp>
        <p:nvSpPr>
          <p:cNvPr id="10" name="TextBox 9">
            <a:extLst>
              <a:ext uri="{FF2B5EF4-FFF2-40B4-BE49-F238E27FC236}">
                <a16:creationId xmlns:a16="http://schemas.microsoft.com/office/drawing/2014/main" id="{5580B809-C453-453E-ADC5-7574EF6C6953}"/>
              </a:ext>
            </a:extLst>
          </p:cNvPr>
          <p:cNvSpPr txBox="1"/>
          <p:nvPr/>
        </p:nvSpPr>
        <p:spPr>
          <a:xfrm>
            <a:off x="551105" y="3437479"/>
            <a:ext cx="8003232"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However, the </a:t>
            </a:r>
            <a:r>
              <a:rPr lang="en-GB" sz="2400" dirty="0">
                <a:solidFill>
                  <a:srgbClr val="C00000"/>
                </a:solidFill>
                <a:latin typeface="Arial" panose="020B0604020202020204" pitchFamily="34" charset="0"/>
                <a:cs typeface="Arial" panose="020B0604020202020204" pitchFamily="34" charset="0"/>
              </a:rPr>
              <a:t>limited payload and short lifetime </a:t>
            </a:r>
            <a:r>
              <a:rPr lang="en-GB" sz="2400" dirty="0">
                <a:latin typeface="Arial" panose="020B0604020202020204" pitchFamily="34" charset="0"/>
                <a:cs typeface="Arial" panose="020B0604020202020204" pitchFamily="34" charset="0"/>
              </a:rPr>
              <a:t>of UAV greatly degrades data transmission and processing </a:t>
            </a:r>
          </a:p>
        </p:txBody>
      </p:sp>
      <p:sp>
        <p:nvSpPr>
          <p:cNvPr id="11" name="TextBox 10">
            <a:extLst>
              <a:ext uri="{FF2B5EF4-FFF2-40B4-BE49-F238E27FC236}">
                <a16:creationId xmlns:a16="http://schemas.microsoft.com/office/drawing/2014/main" id="{3DB00B46-05BB-4B9E-A594-5E8DD717FB9F}"/>
              </a:ext>
            </a:extLst>
          </p:cNvPr>
          <p:cNvSpPr txBox="1"/>
          <p:nvPr/>
        </p:nvSpPr>
        <p:spPr>
          <a:xfrm>
            <a:off x="545000" y="4589376"/>
            <a:ext cx="8003232"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By leveraging </a:t>
            </a:r>
            <a:r>
              <a:rPr lang="en-GB" sz="2400" dirty="0">
                <a:solidFill>
                  <a:srgbClr val="C00000"/>
                </a:solidFill>
                <a:latin typeface="Arial" panose="020B0604020202020204" pitchFamily="34" charset="0"/>
                <a:cs typeface="Arial" panose="020B0604020202020204" pitchFamily="34" charset="0"/>
              </a:rPr>
              <a:t>high computing capacity and large coverage of LEO satellites and HAP</a:t>
            </a:r>
            <a:r>
              <a:rPr lang="en-GB" sz="2400" dirty="0">
                <a:latin typeface="Arial" panose="020B0604020202020204" pitchFamily="34" charset="0"/>
                <a:cs typeface="Arial" panose="020B0604020202020204" pitchFamily="34" charset="0"/>
              </a:rPr>
              <a:t>, more </a:t>
            </a:r>
            <a:r>
              <a:rPr lang="en-US" altLang="zh-CN" sz="2400" dirty="0">
                <a:latin typeface="Arial" panose="020B0604020202020204" pitchFamily="34" charset="0"/>
                <a:cs typeface="Arial" panose="020B0604020202020204" pitchFamily="34" charset="0"/>
              </a:rPr>
              <a:t>sustainable computation resources are available for IoT users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Frequency Band</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t>15</a:t>
            </a:fld>
            <a:endParaRPr lang="zh-CN" altLang="en-US" dirty="0"/>
          </a:p>
        </p:txBody>
      </p:sp>
      <p:sp>
        <p:nvSpPr>
          <p:cNvPr id="23" name="灯片编号占位符 13">
            <a:extLst>
              <a:ext uri="{FF2B5EF4-FFF2-40B4-BE49-F238E27FC236}">
                <a16:creationId xmlns:a16="http://schemas.microsoft.com/office/drawing/2014/main" id="{12C9ACF6-69FE-449C-A073-FBB5509EE577}"/>
              </a:ext>
            </a:extLst>
          </p:cNvPr>
          <p:cNvSpPr txBox="1">
            <a:spLocks/>
          </p:cNvSpPr>
          <p:nvPr/>
        </p:nvSpPr>
        <p:spPr>
          <a:xfrm>
            <a:off x="8737600" y="6356353"/>
            <a:ext cx="284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CBFF3A-E60C-994B-AE6E-D7D0A26F3FC4}" type="slidenum">
              <a:rPr lang="en-US" smtClean="0"/>
              <a:pPr/>
              <a:t>15</a:t>
            </a:fld>
            <a:endParaRPr lang="en-US"/>
          </a:p>
        </p:txBody>
      </p:sp>
      <p:pic>
        <p:nvPicPr>
          <p:cNvPr id="4" name="Picture 3" descr="A screenshot of a cell phone&#10;&#10;Description automatically generated">
            <a:extLst>
              <a:ext uri="{FF2B5EF4-FFF2-40B4-BE49-F238E27FC236}">
                <a16:creationId xmlns:a16="http://schemas.microsoft.com/office/drawing/2014/main" id="{44ACDF43-525C-4041-A305-02F9236D6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03" y="2324755"/>
            <a:ext cx="7073593" cy="4256959"/>
          </a:xfrm>
          <a:prstGeom prst="rect">
            <a:avLst/>
          </a:prstGeom>
        </p:spPr>
      </p:pic>
      <p:cxnSp>
        <p:nvCxnSpPr>
          <p:cNvPr id="8" name="Straight Connector 7">
            <a:extLst>
              <a:ext uri="{FF2B5EF4-FFF2-40B4-BE49-F238E27FC236}">
                <a16:creationId xmlns:a16="http://schemas.microsoft.com/office/drawing/2014/main" id="{A2A7AB58-8DC8-46FD-8D4F-D8105DC04C90}"/>
              </a:ext>
            </a:extLst>
          </p:cNvPr>
          <p:cNvCxnSpPr>
            <a:cxnSpLocks/>
          </p:cNvCxnSpPr>
          <p:nvPr/>
        </p:nvCxnSpPr>
        <p:spPr>
          <a:xfrm flipH="1" flipV="1">
            <a:off x="395536" y="1988840"/>
            <a:ext cx="792088" cy="6480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3D9153-3C87-401C-AA76-AC48339EE25E}"/>
              </a:ext>
            </a:extLst>
          </p:cNvPr>
          <p:cNvCxnSpPr>
            <a:cxnSpLocks/>
          </p:cNvCxnSpPr>
          <p:nvPr/>
        </p:nvCxnSpPr>
        <p:spPr>
          <a:xfrm flipV="1">
            <a:off x="2267744" y="2060848"/>
            <a:ext cx="792088" cy="5760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E41FB8-8F37-49E8-AD0D-27D415B5660A}"/>
              </a:ext>
            </a:extLst>
          </p:cNvPr>
          <p:cNvSpPr txBox="1"/>
          <p:nvPr/>
        </p:nvSpPr>
        <p:spPr>
          <a:xfrm>
            <a:off x="227811" y="1045659"/>
            <a:ext cx="3096344" cy="1015663"/>
          </a:xfrm>
          <a:prstGeom prst="rect">
            <a:avLst/>
          </a:prstGeom>
          <a:noFill/>
        </p:spPr>
        <p:txBody>
          <a:bodyPr wrap="square" rtlCol="0">
            <a:spAutoFit/>
          </a:bodyPr>
          <a:lstStyle/>
          <a:p>
            <a:pPr algn="ctr"/>
            <a:r>
              <a:rPr lang="en-GB" sz="2000" dirty="0">
                <a:solidFill>
                  <a:srgbClr val="C00000"/>
                </a:solidFill>
                <a:latin typeface="Arial" panose="020B0604020202020204" pitchFamily="34" charset="0"/>
                <a:cs typeface="Arial" panose="020B0604020202020204" pitchFamily="34" charset="0"/>
              </a:rPr>
              <a:t>UAV-to-X</a:t>
            </a:r>
          </a:p>
          <a:p>
            <a:pPr algn="ctr"/>
            <a:r>
              <a:rPr lang="en-GB" sz="2000" dirty="0">
                <a:solidFill>
                  <a:srgbClr val="C00000"/>
                </a:solidFill>
                <a:latin typeface="Arial" panose="020B0604020202020204" pitchFamily="34" charset="0"/>
                <a:cs typeface="Arial" panose="020B0604020202020204" pitchFamily="34" charset="0"/>
              </a:rPr>
              <a:t>HAP-to-user/ground</a:t>
            </a:r>
          </a:p>
          <a:p>
            <a:pPr algn="ctr"/>
            <a:r>
              <a:rPr lang="en-GB" sz="2000" dirty="0">
                <a:solidFill>
                  <a:schemeClr val="accent2">
                    <a:lumMod val="60000"/>
                    <a:lumOff val="40000"/>
                  </a:schemeClr>
                </a:solidFill>
                <a:latin typeface="Arial" panose="020B0604020202020204" pitchFamily="34" charset="0"/>
                <a:cs typeface="Arial" panose="020B0604020202020204" pitchFamily="34" charset="0"/>
              </a:rPr>
              <a:t>Satellite-to-gateway/user</a:t>
            </a:r>
          </a:p>
        </p:txBody>
      </p:sp>
      <p:cxnSp>
        <p:nvCxnSpPr>
          <p:cNvPr id="24" name="Straight Connector 23">
            <a:extLst>
              <a:ext uri="{FF2B5EF4-FFF2-40B4-BE49-F238E27FC236}">
                <a16:creationId xmlns:a16="http://schemas.microsoft.com/office/drawing/2014/main" id="{1D1F5DE7-359F-498B-97BC-5B3BF2108107}"/>
              </a:ext>
            </a:extLst>
          </p:cNvPr>
          <p:cNvCxnSpPr>
            <a:cxnSpLocks/>
          </p:cNvCxnSpPr>
          <p:nvPr/>
        </p:nvCxnSpPr>
        <p:spPr>
          <a:xfrm flipH="1" flipV="1">
            <a:off x="4283968" y="1988840"/>
            <a:ext cx="302014" cy="6962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713D6E-EBD3-4C67-A923-EF61CB5E369D}"/>
              </a:ext>
            </a:extLst>
          </p:cNvPr>
          <p:cNvCxnSpPr>
            <a:cxnSpLocks/>
          </p:cNvCxnSpPr>
          <p:nvPr/>
        </p:nvCxnSpPr>
        <p:spPr>
          <a:xfrm flipV="1">
            <a:off x="7945512" y="1988840"/>
            <a:ext cx="118284" cy="69523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8847C3F-B12D-4123-91BF-E1325D90CA8B}"/>
              </a:ext>
            </a:extLst>
          </p:cNvPr>
          <p:cNvSpPr txBox="1"/>
          <p:nvPr/>
        </p:nvSpPr>
        <p:spPr>
          <a:xfrm>
            <a:off x="4788024" y="1032782"/>
            <a:ext cx="2769714" cy="1631216"/>
          </a:xfrm>
          <a:prstGeom prst="rect">
            <a:avLst/>
          </a:prstGeom>
          <a:noFill/>
        </p:spPr>
        <p:txBody>
          <a:bodyPr wrap="square" rtlCol="0">
            <a:spAutoFit/>
          </a:bodyPr>
          <a:lstStyle/>
          <a:p>
            <a:pPr algn="ctr"/>
            <a:r>
              <a:rPr lang="en-GB" sz="2000" dirty="0">
                <a:solidFill>
                  <a:srgbClr val="C00000"/>
                </a:solidFill>
                <a:latin typeface="Arial" panose="020B0604020202020204" pitchFamily="34" charset="0"/>
                <a:cs typeface="Arial" panose="020B0604020202020204" pitchFamily="34" charset="0"/>
              </a:rPr>
              <a:t>VSAT-to-HAP/satellite</a:t>
            </a:r>
          </a:p>
          <a:p>
            <a:pPr algn="ctr"/>
            <a:r>
              <a:rPr lang="en-GB" sz="2000" dirty="0">
                <a:solidFill>
                  <a:srgbClr val="C00000"/>
                </a:solidFill>
                <a:latin typeface="Arial" panose="020B0604020202020204" pitchFamily="34" charset="0"/>
                <a:cs typeface="Arial" panose="020B0604020202020204" pitchFamily="34" charset="0"/>
              </a:rPr>
              <a:t>UAV-to-HAP</a:t>
            </a:r>
          </a:p>
          <a:p>
            <a:pPr algn="ctr"/>
            <a:r>
              <a:rPr lang="en-GB" sz="2000" dirty="0">
                <a:solidFill>
                  <a:srgbClr val="C00000"/>
                </a:solidFill>
                <a:latin typeface="Arial" panose="020B0604020202020204" pitchFamily="34" charset="0"/>
                <a:cs typeface="Arial" panose="020B0604020202020204" pitchFamily="34" charset="0"/>
              </a:rPr>
              <a:t>Satellite-to-gateway</a:t>
            </a:r>
          </a:p>
          <a:p>
            <a:pPr algn="ctr"/>
            <a:r>
              <a:rPr lang="en-GB" dirty="0">
                <a:latin typeface="Arial" panose="020B0604020202020204" pitchFamily="34" charset="0"/>
                <a:cs typeface="Arial" panose="020B0604020202020204" pitchFamily="34" charset="0"/>
              </a:rPr>
              <a:t>(Downlink: 20GHz</a:t>
            </a:r>
          </a:p>
          <a:p>
            <a:pPr algn="ctr"/>
            <a:r>
              <a:rPr lang="en-GB" dirty="0">
                <a:latin typeface="Arial" panose="020B0604020202020204" pitchFamily="34" charset="0"/>
                <a:cs typeface="Arial" panose="020B0604020202020204" pitchFamily="34" charset="0"/>
              </a:rPr>
              <a:t>Uplink: 30GHz)</a:t>
            </a:r>
          </a:p>
        </p:txBody>
      </p:sp>
      <p:sp>
        <p:nvSpPr>
          <p:cNvPr id="30" name="TextBox 29">
            <a:extLst>
              <a:ext uri="{FF2B5EF4-FFF2-40B4-BE49-F238E27FC236}">
                <a16:creationId xmlns:a16="http://schemas.microsoft.com/office/drawing/2014/main" id="{878B9B46-55D9-4C9C-AE66-465411BA3F53}"/>
              </a:ext>
            </a:extLst>
          </p:cNvPr>
          <p:cNvSpPr txBox="1"/>
          <p:nvPr/>
        </p:nvSpPr>
        <p:spPr>
          <a:xfrm>
            <a:off x="66759" y="3429000"/>
            <a:ext cx="721715"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GPS</a:t>
            </a:r>
          </a:p>
        </p:txBody>
      </p:sp>
      <p:cxnSp>
        <p:nvCxnSpPr>
          <p:cNvPr id="31" name="Straight Connector 30">
            <a:extLst>
              <a:ext uri="{FF2B5EF4-FFF2-40B4-BE49-F238E27FC236}">
                <a16:creationId xmlns:a16="http://schemas.microsoft.com/office/drawing/2014/main" id="{7429CD85-718D-46D8-B8C2-0ABE6AAD299F}"/>
              </a:ext>
            </a:extLst>
          </p:cNvPr>
          <p:cNvCxnSpPr>
            <a:cxnSpLocks/>
          </p:cNvCxnSpPr>
          <p:nvPr/>
        </p:nvCxnSpPr>
        <p:spPr>
          <a:xfrm flipH="1">
            <a:off x="791580" y="2799407"/>
            <a:ext cx="396046" cy="98084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31AFCB-362F-49A8-95E8-78E323BDEB4D}"/>
              </a:ext>
            </a:extLst>
          </p:cNvPr>
          <p:cNvCxnSpPr>
            <a:cxnSpLocks/>
          </p:cNvCxnSpPr>
          <p:nvPr/>
        </p:nvCxnSpPr>
        <p:spPr>
          <a:xfrm>
            <a:off x="2987824" y="2771319"/>
            <a:ext cx="349918" cy="10408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E9C49B2-7124-437B-A3ED-304286A9F2EC}"/>
              </a:ext>
            </a:extLst>
          </p:cNvPr>
          <p:cNvCxnSpPr>
            <a:cxnSpLocks/>
          </p:cNvCxnSpPr>
          <p:nvPr/>
        </p:nvCxnSpPr>
        <p:spPr>
          <a:xfrm>
            <a:off x="5364088" y="2771319"/>
            <a:ext cx="360040" cy="109688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30B4FC-BEDA-4F8F-B0E5-4A1DEF97EBF1}"/>
              </a:ext>
            </a:extLst>
          </p:cNvPr>
          <p:cNvSpPr txBox="1"/>
          <p:nvPr/>
        </p:nvSpPr>
        <p:spPr>
          <a:xfrm>
            <a:off x="3365317" y="3420588"/>
            <a:ext cx="2920470"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Broadcast satellite</a:t>
            </a:r>
          </a:p>
        </p:txBody>
      </p:sp>
      <p:sp>
        <p:nvSpPr>
          <p:cNvPr id="44" name="TextBox 43">
            <a:extLst>
              <a:ext uri="{FF2B5EF4-FFF2-40B4-BE49-F238E27FC236}">
                <a16:creationId xmlns:a16="http://schemas.microsoft.com/office/drawing/2014/main" id="{193AAA9D-60EA-42C0-B09A-EB299371BECB}"/>
              </a:ext>
            </a:extLst>
          </p:cNvPr>
          <p:cNvSpPr txBox="1"/>
          <p:nvPr/>
        </p:nvSpPr>
        <p:spPr>
          <a:xfrm>
            <a:off x="2468002" y="3412054"/>
            <a:ext cx="890477"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Radar</a:t>
            </a:r>
          </a:p>
        </p:txBody>
      </p:sp>
      <p:cxnSp>
        <p:nvCxnSpPr>
          <p:cNvPr id="45" name="Straight Connector 44">
            <a:extLst>
              <a:ext uri="{FF2B5EF4-FFF2-40B4-BE49-F238E27FC236}">
                <a16:creationId xmlns:a16="http://schemas.microsoft.com/office/drawing/2014/main" id="{F582BE69-CCC1-453C-9DC4-6276BF8F726B}"/>
              </a:ext>
            </a:extLst>
          </p:cNvPr>
          <p:cNvCxnSpPr>
            <a:cxnSpLocks/>
          </p:cNvCxnSpPr>
          <p:nvPr/>
        </p:nvCxnSpPr>
        <p:spPr>
          <a:xfrm>
            <a:off x="2231585" y="2799407"/>
            <a:ext cx="343838" cy="101275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2D91C5-A499-4D22-8411-FCE3AAF6AF64}"/>
              </a:ext>
            </a:extLst>
          </p:cNvPr>
          <p:cNvCxnSpPr>
            <a:cxnSpLocks/>
          </p:cNvCxnSpPr>
          <p:nvPr/>
        </p:nvCxnSpPr>
        <p:spPr>
          <a:xfrm flipH="1">
            <a:off x="1104786" y="2799407"/>
            <a:ext cx="452995" cy="101275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D39F5CF-1870-48A1-80C6-A6E2F065866B}"/>
              </a:ext>
            </a:extLst>
          </p:cNvPr>
          <p:cNvSpPr txBox="1"/>
          <p:nvPr/>
        </p:nvSpPr>
        <p:spPr>
          <a:xfrm>
            <a:off x="1153362" y="3429000"/>
            <a:ext cx="1690446" cy="369332"/>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Satellite TV</a:t>
            </a:r>
          </a:p>
        </p:txBody>
      </p:sp>
    </p:spTree>
    <p:extLst>
      <p:ext uri="{BB962C8B-B14F-4D97-AF65-F5344CB8AC3E}">
        <p14:creationId xmlns:p14="http://schemas.microsoft.com/office/powerpoint/2010/main" val="34868812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379" y="34624"/>
            <a:ext cx="8229600" cy="725470"/>
          </a:xfrm>
        </p:spPr>
        <p:txBody>
          <a:bodyPr/>
          <a:lstStyle/>
          <a:p>
            <a:r>
              <a:rPr lang="en-US" altLang="zh-CN" dirty="0">
                <a:solidFill>
                  <a:srgbClr val="0070C0"/>
                </a:solidFill>
              </a:rPr>
              <a:t>System Model</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159</a:t>
            </a:fld>
            <a:endParaRPr lang="zh-CN" altLang="en-US" dirty="0"/>
          </a:p>
        </p:txBody>
      </p:sp>
      <p:pic>
        <p:nvPicPr>
          <p:cNvPr id="9" name="Picture 8">
            <a:extLst>
              <a:ext uri="{FF2B5EF4-FFF2-40B4-BE49-F238E27FC236}">
                <a16:creationId xmlns:a16="http://schemas.microsoft.com/office/drawing/2014/main" id="{B9A6A338-66D3-4962-A85B-75A6C1B677F2}"/>
              </a:ext>
            </a:extLst>
          </p:cNvPr>
          <p:cNvPicPr>
            <a:picLocks noChangeAspect="1"/>
          </p:cNvPicPr>
          <p:nvPr/>
        </p:nvPicPr>
        <p:blipFill>
          <a:blip r:embed="rId2"/>
          <a:stretch>
            <a:fillRect/>
          </a:stretch>
        </p:blipFill>
        <p:spPr>
          <a:xfrm>
            <a:off x="3166231" y="1382986"/>
            <a:ext cx="5897563" cy="3886200"/>
          </a:xfrm>
          <a:prstGeom prst="rect">
            <a:avLst/>
          </a:prstGeom>
          <a:noFill/>
          <a:ln w="9525">
            <a:noFill/>
          </a:ln>
        </p:spPr>
      </p:pic>
      <p:sp>
        <p:nvSpPr>
          <p:cNvPr id="15" name="圆角矩形 3">
            <a:extLst>
              <a:ext uri="{FF2B5EF4-FFF2-40B4-BE49-F238E27FC236}">
                <a16:creationId xmlns:a16="http://schemas.microsoft.com/office/drawing/2014/main" id="{CC6CA0E0-7140-4228-8A9D-C5F7CD530ADA}"/>
              </a:ext>
            </a:extLst>
          </p:cNvPr>
          <p:cNvSpPr/>
          <p:nvPr/>
        </p:nvSpPr>
        <p:spPr>
          <a:xfrm>
            <a:off x="25883" y="3987254"/>
            <a:ext cx="3581400" cy="12001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6" name="矩形 4">
            <a:extLst>
              <a:ext uri="{FF2B5EF4-FFF2-40B4-BE49-F238E27FC236}">
                <a16:creationId xmlns:a16="http://schemas.microsoft.com/office/drawing/2014/main" id="{6FA79DF6-AE41-4BED-9097-45AA144C9D01}"/>
              </a:ext>
            </a:extLst>
          </p:cNvPr>
          <p:cNvSpPr/>
          <p:nvPr/>
        </p:nvSpPr>
        <p:spPr>
          <a:xfrm>
            <a:off x="102083" y="3961985"/>
            <a:ext cx="3657600" cy="170303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bg2"/>
                </a:solidFill>
                <a:latin typeface="+mj-lt"/>
              </a:defRPr>
            </a:lvl2pPr>
            <a:lvl3pPr marL="1143000" indent="-228600" algn="l" rtl="0" eaLnBrk="0" fontAlgn="base" hangingPunct="0">
              <a:spcBef>
                <a:spcPct val="20000"/>
              </a:spcBef>
              <a:spcAft>
                <a:spcPct val="0"/>
              </a:spcAft>
              <a:buClr>
                <a:schemeClr val="tx1"/>
              </a:buClr>
              <a:buChar char="•"/>
              <a:defRPr sz="2200">
                <a:solidFill>
                  <a:schemeClr val="bg2"/>
                </a:solidFill>
                <a:latin typeface="+mj-lt"/>
              </a:defRPr>
            </a:lvl3pPr>
            <a:lvl4pPr marL="1600200" indent="-228600" algn="l" rtl="0" eaLnBrk="0" fontAlgn="base" hangingPunct="0">
              <a:spcBef>
                <a:spcPct val="20000"/>
              </a:spcBef>
              <a:spcAft>
                <a:spcPct val="0"/>
              </a:spcAft>
              <a:buChar char="–"/>
              <a:defRPr sz="2000">
                <a:solidFill>
                  <a:schemeClr val="bg2"/>
                </a:solidFill>
                <a:latin typeface="+mj-lt"/>
              </a:defRPr>
            </a:lvl4pPr>
            <a:lvl5pPr marL="2057400" indent="-228600" algn="l" rtl="0" eaLnBrk="0" fontAlgn="base" hangingPunct="0">
              <a:spcBef>
                <a:spcPct val="20000"/>
              </a:spcBef>
              <a:spcAft>
                <a:spcPct val="0"/>
              </a:spcAft>
              <a:buChar char="»"/>
              <a:defRPr sz="2000">
                <a:solidFill>
                  <a:schemeClr val="bg2"/>
                </a:solidFill>
                <a:latin typeface="+mj-lt"/>
              </a:defRPr>
            </a:lvl5pPr>
          </a:lstStyle>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Two-tier users</a:t>
            </a:r>
          </a:p>
          <a:p>
            <a:pPr marL="285750" lvl="0" indent="-285750" eaLnBrk="1" hangingPunct="1">
              <a:lnSpc>
                <a:spcPct val="150000"/>
              </a:lnSpc>
              <a:spcBef>
                <a:spcPct val="0"/>
              </a:spcBef>
              <a:buClrTx/>
              <a:buFontTx/>
              <a:buNone/>
            </a:pPr>
            <a:r>
              <a:rPr lang="en-US" altLang="zh-CN" sz="1800" dirty="0">
                <a:solidFill>
                  <a:schemeClr val="tx1"/>
                </a:solidFill>
                <a:latin typeface="Arial" panose="020B0604020202020204" pitchFamily="34" charset="0"/>
                <a:ea typeface="宋体" panose="02010600030101010101" pitchFamily="2" charset="-122"/>
              </a:rPr>
              <a:t>      (GUEs and AUEs)</a:t>
            </a:r>
          </a:p>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AUE with fixed flying altitude</a:t>
            </a:r>
          </a:p>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Limited computation capability</a:t>
            </a:r>
            <a:endParaRPr lang="zh-CN" altLang="en-US" sz="1800" dirty="0">
              <a:solidFill>
                <a:schemeClr val="tx1"/>
              </a:solidFill>
              <a:latin typeface="Arial" panose="020B0604020202020204" pitchFamily="34" charset="0"/>
              <a:ea typeface="宋体" panose="02010600030101010101" pitchFamily="2" charset="-122"/>
            </a:endParaRPr>
          </a:p>
        </p:txBody>
      </p:sp>
      <p:sp>
        <p:nvSpPr>
          <p:cNvPr id="19" name="矩形 5">
            <a:extLst>
              <a:ext uri="{FF2B5EF4-FFF2-40B4-BE49-F238E27FC236}">
                <a16:creationId xmlns:a16="http://schemas.microsoft.com/office/drawing/2014/main" id="{B066831A-02CF-4EB5-A399-3E796E3FD27C}"/>
              </a:ext>
            </a:extLst>
          </p:cNvPr>
          <p:cNvSpPr/>
          <p:nvPr/>
        </p:nvSpPr>
        <p:spPr>
          <a:xfrm>
            <a:off x="102082" y="3987254"/>
            <a:ext cx="3574245" cy="167776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mn-cs"/>
            </a:endParaRPr>
          </a:p>
        </p:txBody>
      </p:sp>
      <p:sp>
        <p:nvSpPr>
          <p:cNvPr id="20" name="矩形 17">
            <a:extLst>
              <a:ext uri="{FF2B5EF4-FFF2-40B4-BE49-F238E27FC236}">
                <a16:creationId xmlns:a16="http://schemas.microsoft.com/office/drawing/2014/main" id="{6E395C68-2C54-484E-AB2D-139296A22CA7}"/>
              </a:ext>
            </a:extLst>
          </p:cNvPr>
          <p:cNvSpPr/>
          <p:nvPr/>
        </p:nvSpPr>
        <p:spPr>
          <a:xfrm>
            <a:off x="102083" y="2920454"/>
            <a:ext cx="3581400" cy="872034"/>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bg2"/>
                </a:solidFill>
                <a:latin typeface="+mj-lt"/>
              </a:defRPr>
            </a:lvl2pPr>
            <a:lvl3pPr marL="1143000" indent="-228600" algn="l" rtl="0" eaLnBrk="0" fontAlgn="base" hangingPunct="0">
              <a:spcBef>
                <a:spcPct val="20000"/>
              </a:spcBef>
              <a:spcAft>
                <a:spcPct val="0"/>
              </a:spcAft>
              <a:buClr>
                <a:schemeClr val="tx1"/>
              </a:buClr>
              <a:buChar char="•"/>
              <a:defRPr sz="2200">
                <a:solidFill>
                  <a:schemeClr val="bg2"/>
                </a:solidFill>
                <a:latin typeface="+mj-lt"/>
              </a:defRPr>
            </a:lvl3pPr>
            <a:lvl4pPr marL="1600200" indent="-228600" algn="l" rtl="0" eaLnBrk="0" fontAlgn="base" hangingPunct="0">
              <a:spcBef>
                <a:spcPct val="20000"/>
              </a:spcBef>
              <a:spcAft>
                <a:spcPct val="0"/>
              </a:spcAft>
              <a:buChar char="–"/>
              <a:defRPr sz="2000">
                <a:solidFill>
                  <a:schemeClr val="bg2"/>
                </a:solidFill>
                <a:latin typeface="+mj-lt"/>
              </a:defRPr>
            </a:lvl4pPr>
            <a:lvl5pPr marL="2057400" indent="-228600" algn="l" rtl="0" eaLnBrk="0" fontAlgn="base" hangingPunct="0">
              <a:spcBef>
                <a:spcPct val="20000"/>
              </a:spcBef>
              <a:spcAft>
                <a:spcPct val="0"/>
              </a:spcAft>
              <a:buChar char="»"/>
              <a:defRPr sz="2000">
                <a:solidFill>
                  <a:schemeClr val="bg2"/>
                </a:solidFill>
                <a:latin typeface="+mj-lt"/>
              </a:defRPr>
            </a:lvl5pPr>
          </a:lstStyle>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HAPs with MEC servers</a:t>
            </a:r>
          </a:p>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Quasi-static at a fixed altitude</a:t>
            </a:r>
            <a:endParaRPr lang="zh-CN" altLang="en-US" sz="1800" dirty="0">
              <a:solidFill>
                <a:schemeClr val="tx1"/>
              </a:solidFill>
              <a:latin typeface="Arial" panose="020B0604020202020204" pitchFamily="34" charset="0"/>
              <a:ea typeface="宋体" panose="02010600030101010101" pitchFamily="2" charset="-122"/>
            </a:endParaRPr>
          </a:p>
        </p:txBody>
      </p:sp>
      <p:sp>
        <p:nvSpPr>
          <p:cNvPr id="21" name="矩形 34">
            <a:extLst>
              <a:ext uri="{FF2B5EF4-FFF2-40B4-BE49-F238E27FC236}">
                <a16:creationId xmlns:a16="http://schemas.microsoft.com/office/drawing/2014/main" id="{8A32645C-60D2-436D-989B-35836FB194FD}"/>
              </a:ext>
            </a:extLst>
          </p:cNvPr>
          <p:cNvSpPr/>
          <p:nvPr/>
        </p:nvSpPr>
        <p:spPr>
          <a:xfrm>
            <a:off x="102083" y="2920454"/>
            <a:ext cx="3581400" cy="92392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mn-cs"/>
            </a:endParaRPr>
          </a:p>
        </p:txBody>
      </p:sp>
      <p:sp>
        <p:nvSpPr>
          <p:cNvPr id="22" name="矩形 9234">
            <a:extLst>
              <a:ext uri="{FF2B5EF4-FFF2-40B4-BE49-F238E27FC236}">
                <a16:creationId xmlns:a16="http://schemas.microsoft.com/office/drawing/2014/main" id="{30AB46DD-CAC6-48F8-9073-9BDE0E1265BE}"/>
              </a:ext>
            </a:extLst>
          </p:cNvPr>
          <p:cNvSpPr/>
          <p:nvPr/>
        </p:nvSpPr>
        <p:spPr>
          <a:xfrm>
            <a:off x="94928" y="1021102"/>
            <a:ext cx="3581400" cy="17030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bg2"/>
                </a:solidFill>
                <a:latin typeface="+mj-lt"/>
              </a:defRPr>
            </a:lvl2pPr>
            <a:lvl3pPr marL="1143000" indent="-228600" algn="l" rtl="0" eaLnBrk="0" fontAlgn="base" hangingPunct="0">
              <a:spcBef>
                <a:spcPct val="20000"/>
              </a:spcBef>
              <a:spcAft>
                <a:spcPct val="0"/>
              </a:spcAft>
              <a:buClr>
                <a:schemeClr val="tx1"/>
              </a:buClr>
              <a:buChar char="•"/>
              <a:defRPr sz="2200">
                <a:solidFill>
                  <a:schemeClr val="bg2"/>
                </a:solidFill>
                <a:latin typeface="+mj-lt"/>
              </a:defRPr>
            </a:lvl3pPr>
            <a:lvl4pPr marL="1600200" indent="-228600" algn="l" rtl="0" eaLnBrk="0" fontAlgn="base" hangingPunct="0">
              <a:spcBef>
                <a:spcPct val="20000"/>
              </a:spcBef>
              <a:spcAft>
                <a:spcPct val="0"/>
              </a:spcAft>
              <a:buChar char="–"/>
              <a:defRPr sz="2000">
                <a:solidFill>
                  <a:schemeClr val="bg2"/>
                </a:solidFill>
                <a:latin typeface="+mj-lt"/>
              </a:defRPr>
            </a:lvl4pPr>
            <a:lvl5pPr marL="2057400" indent="-228600" algn="l" rtl="0" eaLnBrk="0" fontAlgn="base" hangingPunct="0">
              <a:spcBef>
                <a:spcPct val="20000"/>
              </a:spcBef>
              <a:spcAft>
                <a:spcPct val="0"/>
              </a:spcAft>
              <a:buChar char="»"/>
              <a:defRPr sz="2000">
                <a:solidFill>
                  <a:schemeClr val="bg2"/>
                </a:solidFill>
                <a:latin typeface="+mj-lt"/>
              </a:defRPr>
            </a:lvl5pPr>
          </a:lstStyle>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LEO satellite with MEC server</a:t>
            </a:r>
          </a:p>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Operating in the Ka band</a:t>
            </a:r>
          </a:p>
          <a:p>
            <a:pPr lvl="0" eaLnBrk="1" hangingPunct="1">
              <a:lnSpc>
                <a:spcPct val="150000"/>
              </a:lnSpc>
              <a:spcBef>
                <a:spcPct val="0"/>
              </a:spcBef>
              <a:buClrTx/>
              <a:buFont typeface="Arial" panose="020B0604020202020204" pitchFamily="34" charset="0"/>
              <a:buChar char="•"/>
            </a:pPr>
            <a:r>
              <a:rPr lang="en-US" altLang="zh-CN" sz="1800" dirty="0">
                <a:solidFill>
                  <a:schemeClr val="tx1"/>
                </a:solidFill>
                <a:latin typeface="Arial" panose="020B0604020202020204" pitchFamily="34" charset="0"/>
                <a:ea typeface="宋体" panose="02010600030101010101" pitchFamily="2" charset="-122"/>
              </a:rPr>
              <a:t>Connected to terrestrial gateway using feeder link</a:t>
            </a:r>
            <a:endParaRPr lang="zh-CN" altLang="en-US" sz="1800" dirty="0">
              <a:solidFill>
                <a:schemeClr val="tx1"/>
              </a:solidFill>
              <a:latin typeface="Arial" panose="020B0604020202020204" pitchFamily="34" charset="0"/>
              <a:ea typeface="宋体" panose="02010600030101010101" pitchFamily="2" charset="-122"/>
            </a:endParaRPr>
          </a:p>
        </p:txBody>
      </p:sp>
      <p:sp>
        <p:nvSpPr>
          <p:cNvPr id="23" name="矩形 9236">
            <a:extLst>
              <a:ext uri="{FF2B5EF4-FFF2-40B4-BE49-F238E27FC236}">
                <a16:creationId xmlns:a16="http://schemas.microsoft.com/office/drawing/2014/main" id="{B4D662E7-DFDB-40D3-A0B8-6BDD50E4CCF1}"/>
              </a:ext>
            </a:extLst>
          </p:cNvPr>
          <p:cNvSpPr/>
          <p:nvPr/>
        </p:nvSpPr>
        <p:spPr>
          <a:xfrm>
            <a:off x="114783" y="1071244"/>
            <a:ext cx="3568700" cy="167776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16326339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379" y="34624"/>
            <a:ext cx="8229600" cy="725470"/>
          </a:xfrm>
        </p:spPr>
        <p:txBody>
          <a:bodyPr/>
          <a:lstStyle/>
          <a:p>
            <a:r>
              <a:rPr lang="en-US" altLang="zh-CN" dirty="0">
                <a:solidFill>
                  <a:srgbClr val="0070C0"/>
                </a:solidFill>
              </a:rPr>
              <a:t>Transmission and Computing</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160</a:t>
            </a:fld>
            <a:endParaRPr lang="zh-CN" altLang="en-US" dirty="0"/>
          </a:p>
        </p:txBody>
      </p:sp>
      <p:sp>
        <p:nvSpPr>
          <p:cNvPr id="3" name="TextBox 2">
            <a:extLst>
              <a:ext uri="{FF2B5EF4-FFF2-40B4-BE49-F238E27FC236}">
                <a16:creationId xmlns:a16="http://schemas.microsoft.com/office/drawing/2014/main" id="{2C4043CC-B7CE-49B0-86A3-D78745D5CE95}"/>
              </a:ext>
            </a:extLst>
          </p:cNvPr>
          <p:cNvSpPr txBox="1"/>
          <p:nvPr/>
        </p:nvSpPr>
        <p:spPr>
          <a:xfrm>
            <a:off x="539552" y="836712"/>
            <a:ext cx="7344816" cy="19389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rPr>
              <a:t>Fronthaul Uplink: </a:t>
            </a:r>
            <a:r>
              <a:rPr lang="en-US" altLang="zh-CN" sz="2400" dirty="0">
                <a:solidFill>
                  <a:srgbClr val="C00000"/>
                </a:solidFill>
                <a:latin typeface="Arial" panose="020B0604020202020204" pitchFamily="34" charset="0"/>
              </a:rPr>
              <a:t>From two-tier users to HAP</a:t>
            </a:r>
          </a:p>
          <a:p>
            <a:pPr marL="742950" lvl="1" indent="-285750">
              <a:lnSpc>
                <a:spcPct val="150000"/>
              </a:lnSpc>
              <a:spcBef>
                <a:spcPct val="0"/>
              </a:spcBef>
              <a:buFont typeface="Arial" panose="020B0604020202020204" pitchFamily="34" charset="0"/>
              <a:buChar char="•"/>
            </a:pPr>
            <a:r>
              <a:rPr lang="en-US" altLang="zh-CN" sz="2000" dirty="0">
                <a:latin typeface="Arial" panose="020B0604020202020204" pitchFamily="34" charset="0"/>
              </a:rPr>
              <a:t>HAPs operate in Ka band</a:t>
            </a:r>
          </a:p>
          <a:p>
            <a:pPr marL="742950" lvl="1" indent="-285750">
              <a:lnSpc>
                <a:spcPct val="150000"/>
              </a:lnSpc>
              <a:spcBef>
                <a:spcPct val="0"/>
              </a:spcBef>
              <a:buFont typeface="Arial" panose="020B0604020202020204" pitchFamily="34" charset="0"/>
              <a:buChar char="•"/>
            </a:pPr>
            <a:r>
              <a:rPr lang="en-US" altLang="zh-CN" sz="2000" dirty="0">
                <a:latin typeface="Arial" panose="020B0604020202020204" pitchFamily="34" charset="0"/>
              </a:rPr>
              <a:t>GUEs and AUEs are assigned to different sub-channels</a:t>
            </a:r>
            <a:endParaRPr lang="en-US" altLang="zh-CN" sz="2800" dirty="0">
              <a:solidFill>
                <a:srgbClr val="FF0000"/>
              </a:solidFill>
              <a:latin typeface="Arial" panose="020B0604020202020204" pitchFamily="34" charset="0"/>
            </a:endParaRPr>
          </a:p>
          <a:p>
            <a:endParaRPr lang="en-GB" sz="2400" dirty="0"/>
          </a:p>
        </p:txBody>
      </p:sp>
      <p:sp>
        <p:nvSpPr>
          <p:cNvPr id="13" name="TextBox 12">
            <a:extLst>
              <a:ext uri="{FF2B5EF4-FFF2-40B4-BE49-F238E27FC236}">
                <a16:creationId xmlns:a16="http://schemas.microsoft.com/office/drawing/2014/main" id="{3712C732-13CB-4E57-8E56-7AFDFF35ECA3}"/>
              </a:ext>
            </a:extLst>
          </p:cNvPr>
          <p:cNvSpPr txBox="1"/>
          <p:nvPr/>
        </p:nvSpPr>
        <p:spPr>
          <a:xfrm>
            <a:off x="539552" y="2460033"/>
            <a:ext cx="7344816" cy="830997"/>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Arial" panose="020B0604020202020204" pitchFamily="34" charset="0"/>
              </a:rPr>
              <a:t>Backhaul Uplink: </a:t>
            </a:r>
            <a:r>
              <a:rPr lang="en-US" altLang="zh-CN" sz="2400" dirty="0">
                <a:solidFill>
                  <a:srgbClr val="C00000"/>
                </a:solidFill>
                <a:latin typeface="Arial" panose="020B0604020202020204" pitchFamily="34" charset="0"/>
              </a:rPr>
              <a:t>From HAP to LEO satellite</a:t>
            </a:r>
            <a:endParaRPr lang="zh-CN" altLang="en-US" sz="2400" dirty="0">
              <a:solidFill>
                <a:srgbClr val="C00000"/>
              </a:solidFill>
              <a:latin typeface="Arial" panose="020B0604020202020204" pitchFamily="34" charset="0"/>
            </a:endParaRPr>
          </a:p>
          <a:p>
            <a:endParaRPr lang="en-GB" sz="2400" dirty="0"/>
          </a:p>
        </p:txBody>
      </p:sp>
      <p:sp>
        <p:nvSpPr>
          <p:cNvPr id="14" name="TextBox 13">
            <a:extLst>
              <a:ext uri="{FF2B5EF4-FFF2-40B4-BE49-F238E27FC236}">
                <a16:creationId xmlns:a16="http://schemas.microsoft.com/office/drawing/2014/main" id="{5981442D-8C59-4AB4-B098-AD87A4B2FA87}"/>
              </a:ext>
            </a:extLst>
          </p:cNvPr>
          <p:cNvSpPr txBox="1"/>
          <p:nvPr/>
        </p:nvSpPr>
        <p:spPr>
          <a:xfrm>
            <a:off x="539552" y="2988428"/>
            <a:ext cx="8079419" cy="15219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rPr>
              <a:t>Computation tasks of two-tier users by</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Locally executed at the HAP</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Offloaded to LEO satellites</a:t>
            </a:r>
          </a:p>
        </p:txBody>
      </p:sp>
      <p:pic>
        <p:nvPicPr>
          <p:cNvPr id="18" name="Picture 17">
            <a:extLst>
              <a:ext uri="{FF2B5EF4-FFF2-40B4-BE49-F238E27FC236}">
                <a16:creationId xmlns:a16="http://schemas.microsoft.com/office/drawing/2014/main" id="{19582D52-81C2-4E2F-A8D0-2660AEC8CA53}"/>
              </a:ext>
            </a:extLst>
          </p:cNvPr>
          <p:cNvPicPr>
            <a:picLocks noChangeAspect="1"/>
          </p:cNvPicPr>
          <p:nvPr/>
        </p:nvPicPr>
        <p:blipFill>
          <a:blip r:embed="rId2"/>
          <a:stretch>
            <a:fillRect/>
          </a:stretch>
        </p:blipFill>
        <p:spPr>
          <a:xfrm>
            <a:off x="1115616" y="5112546"/>
            <a:ext cx="1600200" cy="349250"/>
          </a:xfrm>
          <a:prstGeom prst="rect">
            <a:avLst/>
          </a:prstGeom>
          <a:noFill/>
          <a:ln w="9525">
            <a:noFill/>
          </a:ln>
        </p:spPr>
      </p:pic>
      <p:sp>
        <p:nvSpPr>
          <p:cNvPr id="24" name="矩形 4">
            <a:extLst>
              <a:ext uri="{FF2B5EF4-FFF2-40B4-BE49-F238E27FC236}">
                <a16:creationId xmlns:a16="http://schemas.microsoft.com/office/drawing/2014/main" id="{97F56644-9DCB-484E-8449-F6B5627B6020}"/>
              </a:ext>
            </a:extLst>
          </p:cNvPr>
          <p:cNvSpPr/>
          <p:nvPr/>
        </p:nvSpPr>
        <p:spPr>
          <a:xfrm>
            <a:off x="3346054" y="5080796"/>
            <a:ext cx="2759075" cy="338138"/>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panose="020B0604020202020204" pitchFamily="34" charset="0"/>
              </a:rPr>
              <a:t>Local computation capability</a:t>
            </a:r>
            <a:endParaRPr lang="zh-CN" altLang="en-US" sz="1600" dirty="0">
              <a:latin typeface="Arial" panose="020B0604020202020204" pitchFamily="34" charset="0"/>
            </a:endParaRPr>
          </a:p>
        </p:txBody>
      </p:sp>
      <p:sp>
        <p:nvSpPr>
          <p:cNvPr id="25" name="矩形 5">
            <a:extLst>
              <a:ext uri="{FF2B5EF4-FFF2-40B4-BE49-F238E27FC236}">
                <a16:creationId xmlns:a16="http://schemas.microsoft.com/office/drawing/2014/main" id="{2777F526-F93B-4E85-9845-A0DA9FF5B1DB}"/>
              </a:ext>
            </a:extLst>
          </p:cNvPr>
          <p:cNvSpPr/>
          <p:nvPr/>
        </p:nvSpPr>
        <p:spPr>
          <a:xfrm>
            <a:off x="3333354" y="5341146"/>
            <a:ext cx="3641725" cy="338138"/>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panose="020B0604020202020204" pitchFamily="34" charset="0"/>
              </a:rPr>
              <a:t>Cycles required to complete 1-bit data</a:t>
            </a:r>
            <a:endParaRPr lang="zh-CN" altLang="en-US" sz="1600" dirty="0">
              <a:latin typeface="Arial" panose="020B0604020202020204" pitchFamily="34" charset="0"/>
            </a:endParaRPr>
          </a:p>
        </p:txBody>
      </p:sp>
      <p:cxnSp>
        <p:nvCxnSpPr>
          <p:cNvPr id="26" name="直接连接符 13">
            <a:extLst>
              <a:ext uri="{FF2B5EF4-FFF2-40B4-BE49-F238E27FC236}">
                <a16:creationId xmlns:a16="http://schemas.microsoft.com/office/drawing/2014/main" id="{0FA0FB85-91F9-4937-A994-08CA2247174E}"/>
              </a:ext>
            </a:extLst>
          </p:cNvPr>
          <p:cNvCxnSpPr/>
          <p:nvPr/>
        </p:nvCxnSpPr>
        <p:spPr>
          <a:xfrm flipV="1">
            <a:off x="2182416" y="5080796"/>
            <a:ext cx="0" cy="1079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16">
            <a:extLst>
              <a:ext uri="{FF2B5EF4-FFF2-40B4-BE49-F238E27FC236}">
                <a16:creationId xmlns:a16="http://schemas.microsoft.com/office/drawing/2014/main" id="{26543900-13FD-4016-BD85-9F031F774197}"/>
              </a:ext>
            </a:extLst>
          </p:cNvPr>
          <p:cNvCxnSpPr/>
          <p:nvPr/>
        </p:nvCxnSpPr>
        <p:spPr>
          <a:xfrm>
            <a:off x="2182416" y="5071271"/>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19">
            <a:extLst>
              <a:ext uri="{FF2B5EF4-FFF2-40B4-BE49-F238E27FC236}">
                <a16:creationId xmlns:a16="http://schemas.microsoft.com/office/drawing/2014/main" id="{27E5E7BC-11CD-4399-8AC4-31877F5445B5}"/>
              </a:ext>
            </a:extLst>
          </p:cNvPr>
          <p:cNvCxnSpPr/>
          <p:nvPr/>
        </p:nvCxnSpPr>
        <p:spPr>
          <a:xfrm>
            <a:off x="3020616" y="5071271"/>
            <a:ext cx="0" cy="177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1">
            <a:extLst>
              <a:ext uri="{FF2B5EF4-FFF2-40B4-BE49-F238E27FC236}">
                <a16:creationId xmlns:a16="http://schemas.microsoft.com/office/drawing/2014/main" id="{4D1C6EA9-5303-43F6-A102-EABC7E5A84B5}"/>
              </a:ext>
            </a:extLst>
          </p:cNvPr>
          <p:cNvCxnSpPr>
            <a:endCxn id="24" idx="1"/>
          </p:cNvCxnSpPr>
          <p:nvPr/>
        </p:nvCxnSpPr>
        <p:spPr>
          <a:xfrm>
            <a:off x="3020616" y="5249071"/>
            <a:ext cx="32543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连接符 24">
            <a:extLst>
              <a:ext uri="{FF2B5EF4-FFF2-40B4-BE49-F238E27FC236}">
                <a16:creationId xmlns:a16="http://schemas.microsoft.com/office/drawing/2014/main" id="{2FF6FE8A-93A1-49B1-8C46-8B77812E55E9}"/>
              </a:ext>
            </a:extLst>
          </p:cNvPr>
          <p:cNvCxnSpPr/>
          <p:nvPr/>
        </p:nvCxnSpPr>
        <p:spPr>
          <a:xfrm>
            <a:off x="2563416" y="5417346"/>
            <a:ext cx="0" cy="936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箭头连接符 26">
            <a:extLst>
              <a:ext uri="{FF2B5EF4-FFF2-40B4-BE49-F238E27FC236}">
                <a16:creationId xmlns:a16="http://schemas.microsoft.com/office/drawing/2014/main" id="{753A0A78-964E-4518-9588-40F1BFADD78B}"/>
              </a:ext>
            </a:extLst>
          </p:cNvPr>
          <p:cNvCxnSpPr/>
          <p:nvPr/>
        </p:nvCxnSpPr>
        <p:spPr>
          <a:xfrm>
            <a:off x="2563416" y="5511009"/>
            <a:ext cx="78263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B3AE6D6-DE48-4CA6-8F33-B0D8B2DF09CE}"/>
              </a:ext>
            </a:extLst>
          </p:cNvPr>
          <p:cNvSpPr/>
          <p:nvPr/>
        </p:nvSpPr>
        <p:spPr>
          <a:xfrm>
            <a:off x="618083" y="4444219"/>
            <a:ext cx="2637260" cy="577850"/>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rPr>
              <a:t>Computing rate</a:t>
            </a:r>
          </a:p>
        </p:txBody>
      </p:sp>
      <p:grpSp>
        <p:nvGrpSpPr>
          <p:cNvPr id="7" name="Group 6">
            <a:extLst>
              <a:ext uri="{FF2B5EF4-FFF2-40B4-BE49-F238E27FC236}">
                <a16:creationId xmlns:a16="http://schemas.microsoft.com/office/drawing/2014/main" id="{3D42EFEC-8AE0-40BA-A003-39852ABBF3FD}"/>
              </a:ext>
            </a:extLst>
          </p:cNvPr>
          <p:cNvGrpSpPr/>
          <p:nvPr/>
        </p:nvGrpSpPr>
        <p:grpSpPr>
          <a:xfrm>
            <a:off x="639107" y="5653214"/>
            <a:ext cx="8515350" cy="830262"/>
            <a:chOff x="3853037" y="3897502"/>
            <a:chExt cx="8515350" cy="830262"/>
          </a:xfrm>
        </p:grpSpPr>
        <p:pic>
          <p:nvPicPr>
            <p:cNvPr id="32" name="Picture 31">
              <a:extLst>
                <a:ext uri="{FF2B5EF4-FFF2-40B4-BE49-F238E27FC236}">
                  <a16:creationId xmlns:a16="http://schemas.microsoft.com/office/drawing/2014/main" id="{B042ABB8-CD3C-4D1B-A4CD-EC8594DC676F}"/>
                </a:ext>
              </a:extLst>
            </p:cNvPr>
            <p:cNvPicPr>
              <a:picLocks noChangeAspect="1"/>
            </p:cNvPicPr>
            <p:nvPr/>
          </p:nvPicPr>
          <p:blipFill>
            <a:blip r:embed="rId3"/>
            <a:stretch>
              <a:fillRect/>
            </a:stretch>
          </p:blipFill>
          <p:spPr>
            <a:xfrm>
              <a:off x="3853037" y="4080064"/>
              <a:ext cx="4648200" cy="388938"/>
            </a:xfrm>
            <a:prstGeom prst="rect">
              <a:avLst/>
            </a:prstGeom>
            <a:noFill/>
            <a:ln w="9525">
              <a:noFill/>
            </a:ln>
          </p:spPr>
        </p:pic>
        <p:sp>
          <p:nvSpPr>
            <p:cNvPr id="33" name="矩形 47">
              <a:extLst>
                <a:ext uri="{FF2B5EF4-FFF2-40B4-BE49-F238E27FC236}">
                  <a16:creationId xmlns:a16="http://schemas.microsoft.com/office/drawing/2014/main" id="{CE6C7CD1-299A-48BD-9559-8A7BDB87B26E}"/>
                </a:ext>
              </a:extLst>
            </p:cNvPr>
            <p:cNvSpPr/>
            <p:nvPr/>
          </p:nvSpPr>
          <p:spPr>
            <a:xfrm>
              <a:off x="8836199" y="3897502"/>
              <a:ext cx="3532188" cy="830262"/>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rgbClr val="C00000"/>
                  </a:solidFill>
                  <a:latin typeface="Arial" panose="020B0604020202020204" pitchFamily="34" charset="0"/>
                </a:rPr>
                <a:t>Offloading decision binary variable</a:t>
              </a:r>
              <a:r>
                <a:rPr lang="en-US" altLang="zh-CN" sz="1600" dirty="0">
                  <a:latin typeface="Arial" panose="020B0604020202020204" pitchFamily="34" charset="0"/>
                </a:rPr>
                <a:t>: whether to fully offload for HAP </a:t>
              </a:r>
              <a:r>
                <a:rPr lang="en-US" altLang="zh-CN" sz="1600" i="1" dirty="0">
                  <a:latin typeface="Arial" panose="020B0604020202020204" pitchFamily="34" charset="0"/>
                </a:rPr>
                <a:t>j</a:t>
              </a:r>
              <a:r>
                <a:rPr lang="en-US" altLang="zh-CN" sz="1600" dirty="0">
                  <a:latin typeface="Arial" panose="020B0604020202020204" pitchFamily="34" charset="0"/>
                </a:rPr>
                <a:t> at slot </a:t>
              </a:r>
              <a:r>
                <a:rPr lang="en-US" altLang="zh-CN" sz="1600" i="1" dirty="0">
                  <a:latin typeface="Arial" panose="020B0604020202020204" pitchFamily="34" charset="0"/>
                </a:rPr>
                <a:t>k</a:t>
              </a:r>
              <a:endParaRPr lang="zh-CN" altLang="en-US" sz="1600" i="1" dirty="0">
                <a:latin typeface="Arial" panose="020B0604020202020204" pitchFamily="34" charset="0"/>
              </a:endParaRPr>
            </a:p>
          </p:txBody>
        </p:sp>
        <p:cxnSp>
          <p:nvCxnSpPr>
            <p:cNvPr id="34" name="直接连接符 49">
              <a:extLst>
                <a:ext uri="{FF2B5EF4-FFF2-40B4-BE49-F238E27FC236}">
                  <a16:creationId xmlns:a16="http://schemas.microsoft.com/office/drawing/2014/main" id="{F694869B-7FA9-4AB0-9086-AC80CF3A0E90}"/>
                </a:ext>
              </a:extLst>
            </p:cNvPr>
            <p:cNvCxnSpPr/>
            <p:nvPr/>
          </p:nvCxnSpPr>
          <p:spPr>
            <a:xfrm>
              <a:off x="7159799" y="4469002"/>
              <a:ext cx="533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53">
              <a:extLst>
                <a:ext uri="{FF2B5EF4-FFF2-40B4-BE49-F238E27FC236}">
                  <a16:creationId xmlns:a16="http://schemas.microsoft.com/office/drawing/2014/main" id="{C590AC42-BB6B-4075-8DDD-210F74218DB4}"/>
                </a:ext>
              </a:extLst>
            </p:cNvPr>
            <p:cNvCxnSpPr/>
            <p:nvPr/>
          </p:nvCxnSpPr>
          <p:spPr>
            <a:xfrm>
              <a:off x="7426499" y="4469002"/>
              <a:ext cx="0" cy="1317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55">
              <a:extLst>
                <a:ext uri="{FF2B5EF4-FFF2-40B4-BE49-F238E27FC236}">
                  <a16:creationId xmlns:a16="http://schemas.microsoft.com/office/drawing/2014/main" id="{2B803200-76BE-401F-A7C5-EEE10EB1F4AA}"/>
                </a:ext>
              </a:extLst>
            </p:cNvPr>
            <p:cNvCxnSpPr/>
            <p:nvPr/>
          </p:nvCxnSpPr>
          <p:spPr>
            <a:xfrm>
              <a:off x="7426499" y="4600764"/>
              <a:ext cx="12573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57">
              <a:extLst>
                <a:ext uri="{FF2B5EF4-FFF2-40B4-BE49-F238E27FC236}">
                  <a16:creationId xmlns:a16="http://schemas.microsoft.com/office/drawing/2014/main" id="{CF251552-75BE-4B83-8EC7-19BDA8A3577E}"/>
                </a:ext>
              </a:extLst>
            </p:cNvPr>
            <p:cNvCxnSpPr/>
            <p:nvPr/>
          </p:nvCxnSpPr>
          <p:spPr>
            <a:xfrm flipV="1">
              <a:off x="8683799" y="4219764"/>
              <a:ext cx="0" cy="38100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8" name="直接箭头连接符 59">
              <a:extLst>
                <a:ext uri="{FF2B5EF4-FFF2-40B4-BE49-F238E27FC236}">
                  <a16:creationId xmlns:a16="http://schemas.microsoft.com/office/drawing/2014/main" id="{6313B335-7900-4F6F-ABCA-00BEEB4C745E}"/>
                </a:ext>
              </a:extLst>
            </p:cNvPr>
            <p:cNvCxnSpPr/>
            <p:nvPr/>
          </p:nvCxnSpPr>
          <p:spPr>
            <a:xfrm>
              <a:off x="8683799" y="4219764"/>
              <a:ext cx="265113" cy="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3854BB0C-E577-411E-A1CE-63F9A317A291}"/>
              </a:ext>
            </a:extLst>
          </p:cNvPr>
          <p:cNvCxnSpPr/>
          <p:nvPr/>
        </p:nvCxnSpPr>
        <p:spPr>
          <a:xfrm>
            <a:off x="677403" y="2988428"/>
            <a:ext cx="7711021" cy="0"/>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433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379" y="34624"/>
            <a:ext cx="8229600" cy="725470"/>
          </a:xfrm>
        </p:spPr>
        <p:txBody>
          <a:bodyPr/>
          <a:lstStyle/>
          <a:p>
            <a:r>
              <a:rPr lang="en-US" altLang="zh-CN" dirty="0">
                <a:solidFill>
                  <a:srgbClr val="0070C0"/>
                </a:solidFill>
              </a:rPr>
              <a:t>Problem Formulation</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161</a:t>
            </a:fld>
            <a:endParaRPr lang="zh-CN" altLang="en-US" dirty="0"/>
          </a:p>
        </p:txBody>
      </p:sp>
      <p:sp>
        <p:nvSpPr>
          <p:cNvPr id="7" name="圆角矩形 49">
            <a:extLst>
              <a:ext uri="{FF2B5EF4-FFF2-40B4-BE49-F238E27FC236}">
                <a16:creationId xmlns:a16="http://schemas.microsoft.com/office/drawing/2014/main" id="{3B9F214C-0D9F-4F9D-A049-ED6B1BFCEF6E}"/>
              </a:ext>
            </a:extLst>
          </p:cNvPr>
          <p:cNvSpPr/>
          <p:nvPr/>
        </p:nvSpPr>
        <p:spPr>
          <a:xfrm>
            <a:off x="5295900" y="5602288"/>
            <a:ext cx="3359150" cy="37465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8" name="圆角矩形 48">
            <a:extLst>
              <a:ext uri="{FF2B5EF4-FFF2-40B4-BE49-F238E27FC236}">
                <a16:creationId xmlns:a16="http://schemas.microsoft.com/office/drawing/2014/main" id="{CF8C543D-8110-424C-93D8-3A638F8F2193}"/>
              </a:ext>
            </a:extLst>
          </p:cNvPr>
          <p:cNvSpPr/>
          <p:nvPr/>
        </p:nvSpPr>
        <p:spPr>
          <a:xfrm>
            <a:off x="5289550" y="4992688"/>
            <a:ext cx="3359150" cy="37465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9" name="圆角矩形 47">
            <a:extLst>
              <a:ext uri="{FF2B5EF4-FFF2-40B4-BE49-F238E27FC236}">
                <a16:creationId xmlns:a16="http://schemas.microsoft.com/office/drawing/2014/main" id="{7ABD1611-EFCE-4E8C-8AC4-BC9910808BFA}"/>
              </a:ext>
            </a:extLst>
          </p:cNvPr>
          <p:cNvSpPr/>
          <p:nvPr/>
        </p:nvSpPr>
        <p:spPr>
          <a:xfrm>
            <a:off x="5289550" y="4052888"/>
            <a:ext cx="3359150" cy="63976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10" name="圆角矩形 46">
            <a:extLst>
              <a:ext uri="{FF2B5EF4-FFF2-40B4-BE49-F238E27FC236}">
                <a16:creationId xmlns:a16="http://schemas.microsoft.com/office/drawing/2014/main" id="{BC2FA45E-CF31-4CDA-8F50-454F8A2FF3B8}"/>
              </a:ext>
            </a:extLst>
          </p:cNvPr>
          <p:cNvSpPr/>
          <p:nvPr/>
        </p:nvSpPr>
        <p:spPr>
          <a:xfrm>
            <a:off x="5295900" y="3143251"/>
            <a:ext cx="3359150" cy="63976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11" name="圆角矩形 45">
            <a:extLst>
              <a:ext uri="{FF2B5EF4-FFF2-40B4-BE49-F238E27FC236}">
                <a16:creationId xmlns:a16="http://schemas.microsoft.com/office/drawing/2014/main" id="{98642EBA-BE9F-4460-9A39-39C63C1CADF1}"/>
              </a:ext>
            </a:extLst>
          </p:cNvPr>
          <p:cNvSpPr/>
          <p:nvPr/>
        </p:nvSpPr>
        <p:spPr>
          <a:xfrm>
            <a:off x="5219700" y="2541588"/>
            <a:ext cx="3359150" cy="37623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12" name="圆角矩形 43">
            <a:extLst>
              <a:ext uri="{FF2B5EF4-FFF2-40B4-BE49-F238E27FC236}">
                <a16:creationId xmlns:a16="http://schemas.microsoft.com/office/drawing/2014/main" id="{B4741AD1-00BD-4815-A9C6-D7370F52B609}"/>
              </a:ext>
            </a:extLst>
          </p:cNvPr>
          <p:cNvSpPr/>
          <p:nvPr/>
        </p:nvSpPr>
        <p:spPr>
          <a:xfrm>
            <a:off x="5289550" y="1760538"/>
            <a:ext cx="3359150" cy="63976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solidFill>
                <a:srgbClr val="FFFFFF"/>
              </a:solidFill>
              <a:latin typeface="Verdana" panose="020B0604030504040204" pitchFamily="34" charset="0"/>
            </a:endParaRPr>
          </a:p>
        </p:txBody>
      </p:sp>
      <p:sp>
        <p:nvSpPr>
          <p:cNvPr id="15" name="Rectangle 14">
            <a:extLst>
              <a:ext uri="{FF2B5EF4-FFF2-40B4-BE49-F238E27FC236}">
                <a16:creationId xmlns:a16="http://schemas.microsoft.com/office/drawing/2014/main" id="{9ABE98B2-EFE1-42C3-8877-C605B4B84861}"/>
              </a:ext>
            </a:extLst>
          </p:cNvPr>
          <p:cNvSpPr/>
          <p:nvPr/>
        </p:nvSpPr>
        <p:spPr>
          <a:xfrm>
            <a:off x="14842" y="798631"/>
            <a:ext cx="8915400" cy="83099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bg2"/>
                </a:solidFill>
                <a:latin typeface="+mj-lt"/>
              </a:defRPr>
            </a:lvl2pPr>
            <a:lvl3pPr marL="1143000" indent="-228600" algn="l" rtl="0" eaLnBrk="0" fontAlgn="base" hangingPunct="0">
              <a:spcBef>
                <a:spcPct val="20000"/>
              </a:spcBef>
              <a:spcAft>
                <a:spcPct val="0"/>
              </a:spcAft>
              <a:buClr>
                <a:schemeClr val="tx1"/>
              </a:buClr>
              <a:buChar char="•"/>
              <a:defRPr sz="2200">
                <a:solidFill>
                  <a:schemeClr val="bg2"/>
                </a:solidFill>
                <a:latin typeface="+mj-lt"/>
              </a:defRPr>
            </a:lvl3pPr>
            <a:lvl4pPr marL="1600200" indent="-228600" algn="l" rtl="0" eaLnBrk="0" fontAlgn="base" hangingPunct="0">
              <a:spcBef>
                <a:spcPct val="20000"/>
              </a:spcBef>
              <a:spcAft>
                <a:spcPct val="0"/>
              </a:spcAft>
              <a:buChar char="–"/>
              <a:defRPr sz="2000">
                <a:solidFill>
                  <a:schemeClr val="bg2"/>
                </a:solidFill>
                <a:latin typeface="+mj-lt"/>
              </a:defRPr>
            </a:lvl4pPr>
            <a:lvl5pPr marL="2057400" indent="-228600" algn="l" rtl="0" eaLnBrk="0" fontAlgn="base" hangingPunct="0">
              <a:spcBef>
                <a:spcPct val="20000"/>
              </a:spcBef>
              <a:spcAft>
                <a:spcPct val="0"/>
              </a:spcAft>
              <a:buChar char="»"/>
              <a:defRPr sz="2000">
                <a:solidFill>
                  <a:schemeClr val="bg2"/>
                </a:solidFill>
                <a:latin typeface="+mj-lt"/>
              </a:defRPr>
            </a:lvl5pPr>
          </a:lstStyle>
          <a:p>
            <a:pPr lvl="0" eaLnBrk="1" hangingPunct="1">
              <a:spcBef>
                <a:spcPct val="0"/>
              </a:spcBef>
              <a:buClrTx/>
              <a:buFont typeface="Arial" panose="020B0604020202020204" pitchFamily="34" charset="0"/>
              <a:buChar char="•"/>
            </a:pPr>
            <a:r>
              <a:rPr lang="en-US" altLang="zh-CN" sz="2400" dirty="0">
                <a:solidFill>
                  <a:schemeClr val="tx1"/>
                </a:solidFill>
                <a:latin typeface="Arial" panose="020B0604020202020204" pitchFamily="34" charset="0"/>
                <a:ea typeface="宋体" panose="02010600030101010101" pitchFamily="2" charset="-122"/>
              </a:rPr>
              <a:t>Objective: </a:t>
            </a:r>
            <a:r>
              <a:rPr lang="en-US" altLang="zh-CN" sz="2400" dirty="0">
                <a:solidFill>
                  <a:srgbClr val="C00000"/>
                </a:solidFill>
                <a:latin typeface="Arial" panose="020B0604020202020204" pitchFamily="34" charset="0"/>
                <a:ea typeface="宋体" panose="02010600030101010101" pitchFamily="2" charset="-122"/>
              </a:rPr>
              <a:t>maximize the sum rate of system </a:t>
            </a:r>
            <a:r>
              <a:rPr lang="en-US" altLang="zh-CN" sz="2400" dirty="0">
                <a:solidFill>
                  <a:schemeClr val="tx1"/>
                </a:solidFill>
                <a:latin typeface="Arial" panose="020B0604020202020204" pitchFamily="34" charset="0"/>
                <a:ea typeface="宋体" panose="02010600030101010101" pitchFamily="2" charset="-122"/>
              </a:rPr>
              <a:t>during </a:t>
            </a:r>
            <a:r>
              <a:rPr lang="en-US" altLang="zh-CN" sz="2400" i="1" dirty="0">
                <a:solidFill>
                  <a:schemeClr val="tx1"/>
                </a:solidFill>
                <a:latin typeface="Arial" panose="020B0604020202020204" pitchFamily="34" charset="0"/>
                <a:ea typeface="宋体" panose="02010600030101010101" pitchFamily="2" charset="-122"/>
              </a:rPr>
              <a:t>T</a:t>
            </a:r>
            <a:r>
              <a:rPr lang="en-US" altLang="zh-CN" sz="2400" dirty="0">
                <a:solidFill>
                  <a:schemeClr val="tx1"/>
                </a:solidFill>
                <a:latin typeface="Arial" panose="020B0604020202020204" pitchFamily="34" charset="0"/>
                <a:ea typeface="宋体" panose="02010600030101010101" pitchFamily="2" charset="-122"/>
              </a:rPr>
              <a:t> by jointly optimizing two-tier user association and offloading decisions</a:t>
            </a:r>
            <a:endParaRPr lang="zh-CN" altLang="en-US" sz="2400" dirty="0">
              <a:solidFill>
                <a:schemeClr val="tx1"/>
              </a:solidFill>
              <a:latin typeface="Arial" panose="020B0604020202020204" pitchFamily="34" charset="0"/>
              <a:ea typeface="宋体" panose="02010600030101010101" pitchFamily="2" charset="-122"/>
            </a:endParaRPr>
          </a:p>
        </p:txBody>
      </p:sp>
      <p:pic>
        <p:nvPicPr>
          <p:cNvPr id="16" name="Picture 15">
            <a:extLst>
              <a:ext uri="{FF2B5EF4-FFF2-40B4-BE49-F238E27FC236}">
                <a16:creationId xmlns:a16="http://schemas.microsoft.com/office/drawing/2014/main" id="{FC92E0CC-FD51-4097-B8C9-04925CC902A7}"/>
              </a:ext>
            </a:extLst>
          </p:cNvPr>
          <p:cNvPicPr>
            <a:picLocks noChangeAspect="1"/>
          </p:cNvPicPr>
          <p:nvPr/>
        </p:nvPicPr>
        <p:blipFill>
          <a:blip r:embed="rId2"/>
          <a:stretch>
            <a:fillRect/>
          </a:stretch>
        </p:blipFill>
        <p:spPr>
          <a:xfrm>
            <a:off x="559266" y="1870095"/>
            <a:ext cx="4361984" cy="4344967"/>
          </a:xfrm>
          <a:prstGeom prst="rect">
            <a:avLst/>
          </a:prstGeom>
          <a:noFill/>
          <a:ln w="9525">
            <a:noFill/>
          </a:ln>
        </p:spPr>
      </p:pic>
      <p:sp>
        <p:nvSpPr>
          <p:cNvPr id="18" name="矩形 2">
            <a:extLst>
              <a:ext uri="{FF2B5EF4-FFF2-40B4-BE49-F238E27FC236}">
                <a16:creationId xmlns:a16="http://schemas.microsoft.com/office/drawing/2014/main" id="{2698DFA5-A2AE-4506-AD1E-6CEC72472697}"/>
              </a:ext>
            </a:extLst>
          </p:cNvPr>
          <p:cNvSpPr/>
          <p:nvPr/>
        </p:nvSpPr>
        <p:spPr>
          <a:xfrm>
            <a:off x="5295900" y="1754188"/>
            <a:ext cx="3533775" cy="646113"/>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Minimum rate constraint of </a:t>
            </a:r>
            <a:r>
              <a:rPr lang="en-US" altLang="zh-CN" dirty="0">
                <a:latin typeface="Arial" panose="020B0604020202020204" pitchFamily="34" charset="0"/>
                <a:ea typeface="宋体" panose="02010600030101010101" pitchFamily="2" charset="-122"/>
              </a:rPr>
              <a:t>two-tier users</a:t>
            </a:r>
            <a:endParaRPr lang="zh-CN" altLang="en-US" dirty="0">
              <a:latin typeface="Arial" panose="020B0604020202020204" pitchFamily="34" charset="0"/>
            </a:endParaRPr>
          </a:p>
        </p:txBody>
      </p:sp>
      <p:sp>
        <p:nvSpPr>
          <p:cNvPr id="19" name="矩形 3">
            <a:extLst>
              <a:ext uri="{FF2B5EF4-FFF2-40B4-BE49-F238E27FC236}">
                <a16:creationId xmlns:a16="http://schemas.microsoft.com/office/drawing/2014/main" id="{DD6D82E4-4BD9-4D04-BC24-2F33FCC51C38}"/>
              </a:ext>
            </a:extLst>
          </p:cNvPr>
          <p:cNvSpPr/>
          <p:nvPr/>
        </p:nvSpPr>
        <p:spPr>
          <a:xfrm>
            <a:off x="5257800" y="2547938"/>
            <a:ext cx="2633663" cy="369888"/>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Backhaul rate constraint</a:t>
            </a:r>
            <a:endParaRPr lang="zh-CN" altLang="en-US" dirty="0">
              <a:latin typeface="Arial" panose="020B0604020202020204" pitchFamily="34" charset="0"/>
            </a:endParaRPr>
          </a:p>
        </p:txBody>
      </p:sp>
      <p:sp>
        <p:nvSpPr>
          <p:cNvPr id="20" name="矩形 4">
            <a:extLst>
              <a:ext uri="{FF2B5EF4-FFF2-40B4-BE49-F238E27FC236}">
                <a16:creationId xmlns:a16="http://schemas.microsoft.com/office/drawing/2014/main" id="{DB6CCCE0-4162-469F-8973-D672325F975C}"/>
              </a:ext>
            </a:extLst>
          </p:cNvPr>
          <p:cNvSpPr/>
          <p:nvPr/>
        </p:nvSpPr>
        <p:spPr>
          <a:xfrm>
            <a:off x="5295900" y="3157538"/>
            <a:ext cx="3657600" cy="646113"/>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Association constraints between GUE and HAP</a:t>
            </a:r>
            <a:endParaRPr lang="zh-CN" altLang="en-US" dirty="0">
              <a:latin typeface="Arial" panose="020B0604020202020204" pitchFamily="34" charset="0"/>
            </a:endParaRPr>
          </a:p>
        </p:txBody>
      </p:sp>
      <p:sp>
        <p:nvSpPr>
          <p:cNvPr id="21" name="矩形 5">
            <a:extLst>
              <a:ext uri="{FF2B5EF4-FFF2-40B4-BE49-F238E27FC236}">
                <a16:creationId xmlns:a16="http://schemas.microsoft.com/office/drawing/2014/main" id="{3801B6D1-8739-4872-94B1-1EC504075CF5}"/>
              </a:ext>
            </a:extLst>
          </p:cNvPr>
          <p:cNvSpPr/>
          <p:nvPr/>
        </p:nvSpPr>
        <p:spPr>
          <a:xfrm>
            <a:off x="5295900" y="4071938"/>
            <a:ext cx="3810000" cy="646113"/>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Association constraints between AUE and HAP</a:t>
            </a:r>
            <a:endParaRPr lang="zh-CN" altLang="en-US" dirty="0">
              <a:latin typeface="Arial" panose="020B0604020202020204" pitchFamily="34" charset="0"/>
            </a:endParaRPr>
          </a:p>
        </p:txBody>
      </p:sp>
      <p:sp>
        <p:nvSpPr>
          <p:cNvPr id="22" name="矩形 6">
            <a:extLst>
              <a:ext uri="{FF2B5EF4-FFF2-40B4-BE49-F238E27FC236}">
                <a16:creationId xmlns:a16="http://schemas.microsoft.com/office/drawing/2014/main" id="{857A203E-F5D0-4920-BB90-54966FF99F1B}"/>
              </a:ext>
            </a:extLst>
          </p:cNvPr>
          <p:cNvSpPr/>
          <p:nvPr/>
        </p:nvSpPr>
        <p:spPr>
          <a:xfrm>
            <a:off x="5295900" y="4986338"/>
            <a:ext cx="3206750" cy="369888"/>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Offloading decision constraint</a:t>
            </a:r>
            <a:endParaRPr lang="zh-CN" altLang="en-US" dirty="0">
              <a:latin typeface="Arial" panose="020B0604020202020204" pitchFamily="34" charset="0"/>
            </a:endParaRPr>
          </a:p>
        </p:txBody>
      </p:sp>
      <p:sp>
        <p:nvSpPr>
          <p:cNvPr id="23" name="矩形 7">
            <a:extLst>
              <a:ext uri="{FF2B5EF4-FFF2-40B4-BE49-F238E27FC236}">
                <a16:creationId xmlns:a16="http://schemas.microsoft.com/office/drawing/2014/main" id="{0D3A5D29-D912-44D4-B56E-28E263775325}"/>
              </a:ext>
            </a:extLst>
          </p:cNvPr>
          <p:cNvSpPr/>
          <p:nvPr/>
        </p:nvSpPr>
        <p:spPr>
          <a:xfrm>
            <a:off x="5295900" y="5576888"/>
            <a:ext cx="2819400" cy="369888"/>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Binary constraints</a:t>
            </a:r>
            <a:endParaRPr lang="zh-CN" altLang="en-US" dirty="0">
              <a:latin typeface="Arial" panose="020B0604020202020204" pitchFamily="34" charset="0"/>
            </a:endParaRPr>
          </a:p>
        </p:txBody>
      </p:sp>
      <p:sp>
        <p:nvSpPr>
          <p:cNvPr id="24" name="右大括号 8">
            <a:extLst>
              <a:ext uri="{FF2B5EF4-FFF2-40B4-BE49-F238E27FC236}">
                <a16:creationId xmlns:a16="http://schemas.microsoft.com/office/drawing/2014/main" id="{41623AD9-25D8-40D0-88CF-999A466D2888}"/>
              </a:ext>
            </a:extLst>
          </p:cNvPr>
          <p:cNvSpPr/>
          <p:nvPr/>
        </p:nvSpPr>
        <p:spPr>
          <a:xfrm>
            <a:off x="3695700" y="2166938"/>
            <a:ext cx="152400" cy="750888"/>
          </a:xfrm>
          <a:prstGeom prst="rightBrace">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zh-CN" altLang="en-US" dirty="0">
              <a:latin typeface="Verdana" panose="020B0604030504040204" pitchFamily="34" charset="0"/>
            </a:endParaRPr>
          </a:p>
        </p:txBody>
      </p:sp>
      <p:cxnSp>
        <p:nvCxnSpPr>
          <p:cNvPr id="25" name="直接箭头连接符 10">
            <a:extLst>
              <a:ext uri="{FF2B5EF4-FFF2-40B4-BE49-F238E27FC236}">
                <a16:creationId xmlns:a16="http://schemas.microsoft.com/office/drawing/2014/main" id="{92E8DD3E-7930-452A-9280-C3C8724C6DC0}"/>
              </a:ext>
            </a:extLst>
          </p:cNvPr>
          <p:cNvCxnSpPr>
            <a:endCxn id="18" idx="1"/>
          </p:cNvCxnSpPr>
          <p:nvPr/>
        </p:nvCxnSpPr>
        <p:spPr>
          <a:xfrm flipV="1">
            <a:off x="3924300" y="2076451"/>
            <a:ext cx="1371600" cy="46513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12">
            <a:extLst>
              <a:ext uri="{FF2B5EF4-FFF2-40B4-BE49-F238E27FC236}">
                <a16:creationId xmlns:a16="http://schemas.microsoft.com/office/drawing/2014/main" id="{BB7E6EC9-EE10-4156-8D26-F0CE88FE11DD}"/>
              </a:ext>
            </a:extLst>
          </p:cNvPr>
          <p:cNvCxnSpPr>
            <a:endCxn id="19" idx="1"/>
          </p:cNvCxnSpPr>
          <p:nvPr/>
        </p:nvCxnSpPr>
        <p:spPr>
          <a:xfrm flipV="1">
            <a:off x="4305300" y="2732088"/>
            <a:ext cx="952500" cy="74930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14">
            <a:extLst>
              <a:ext uri="{FF2B5EF4-FFF2-40B4-BE49-F238E27FC236}">
                <a16:creationId xmlns:a16="http://schemas.microsoft.com/office/drawing/2014/main" id="{C229DCD4-B30F-4FD6-A35C-ACEC0D05EA76}"/>
              </a:ext>
            </a:extLst>
          </p:cNvPr>
          <p:cNvCxnSpPr>
            <a:endCxn id="20" idx="1"/>
          </p:cNvCxnSpPr>
          <p:nvPr/>
        </p:nvCxnSpPr>
        <p:spPr>
          <a:xfrm flipV="1">
            <a:off x="4781550" y="3481388"/>
            <a:ext cx="514350" cy="91440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16">
            <a:extLst>
              <a:ext uri="{FF2B5EF4-FFF2-40B4-BE49-F238E27FC236}">
                <a16:creationId xmlns:a16="http://schemas.microsoft.com/office/drawing/2014/main" id="{1A9669B5-3F30-4F7A-A0C4-6CD81225D061}"/>
              </a:ext>
            </a:extLst>
          </p:cNvPr>
          <p:cNvCxnSpPr>
            <a:endCxn id="21" idx="1"/>
          </p:cNvCxnSpPr>
          <p:nvPr/>
        </p:nvCxnSpPr>
        <p:spPr>
          <a:xfrm flipV="1">
            <a:off x="4921250" y="4395788"/>
            <a:ext cx="374650" cy="59055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18">
            <a:extLst>
              <a:ext uri="{FF2B5EF4-FFF2-40B4-BE49-F238E27FC236}">
                <a16:creationId xmlns:a16="http://schemas.microsoft.com/office/drawing/2014/main" id="{E3BC1279-8175-400F-9D02-E6808F199094}"/>
              </a:ext>
            </a:extLst>
          </p:cNvPr>
          <p:cNvCxnSpPr>
            <a:endCxn id="22" idx="1"/>
          </p:cNvCxnSpPr>
          <p:nvPr/>
        </p:nvCxnSpPr>
        <p:spPr>
          <a:xfrm flipV="1">
            <a:off x="2479675" y="5170488"/>
            <a:ext cx="2816225" cy="40640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0">
            <a:extLst>
              <a:ext uri="{FF2B5EF4-FFF2-40B4-BE49-F238E27FC236}">
                <a16:creationId xmlns:a16="http://schemas.microsoft.com/office/drawing/2014/main" id="{333A6C8D-15DC-45C7-85D2-4486ACE99F6E}"/>
              </a:ext>
            </a:extLst>
          </p:cNvPr>
          <p:cNvCxnSpPr/>
          <p:nvPr/>
        </p:nvCxnSpPr>
        <p:spPr>
          <a:xfrm flipV="1">
            <a:off x="4381500" y="5762626"/>
            <a:ext cx="914400" cy="290513"/>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B34007-CEF9-40ED-8A3B-4939A72FDBB4}"/>
              </a:ext>
            </a:extLst>
          </p:cNvPr>
          <p:cNvSpPr txBox="1"/>
          <p:nvPr/>
        </p:nvSpPr>
        <p:spPr>
          <a:xfrm>
            <a:off x="1749016" y="5574084"/>
            <a:ext cx="5112568" cy="707886"/>
          </a:xfrm>
          <a:prstGeom prst="rect">
            <a:avLst/>
          </a:prstGeom>
          <a:solidFill>
            <a:schemeClr val="bg1"/>
          </a:solidFill>
          <a:ln w="28575">
            <a:solidFill>
              <a:srgbClr val="C00000"/>
            </a:solidFill>
          </a:ln>
        </p:spPr>
        <p:txBody>
          <a:bodyPr wrap="square" rtlCol="0">
            <a:spAutoFit/>
          </a:bodyPr>
          <a:lstStyle/>
          <a:p>
            <a:pPr algn="ctr"/>
            <a:r>
              <a:rPr lang="en-GB" sz="2000" dirty="0">
                <a:latin typeface="Arial" panose="020B0604020202020204" pitchFamily="34" charset="0"/>
                <a:cs typeface="Arial" panose="020B0604020202020204" pitchFamily="34" charset="0"/>
              </a:rPr>
              <a:t>Hypergraph matching algorithm to solve this NP-hard problem</a:t>
            </a:r>
          </a:p>
        </p:txBody>
      </p:sp>
    </p:spTree>
    <p:extLst>
      <p:ext uri="{BB962C8B-B14F-4D97-AF65-F5344CB8AC3E}">
        <p14:creationId xmlns:p14="http://schemas.microsoft.com/office/powerpoint/2010/main" val="21608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AAN in 3GPP</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162</a:t>
            </a:fld>
            <a:endParaRPr lang="zh-CN" altLang="en-US" dirty="0"/>
          </a:p>
        </p:txBody>
      </p:sp>
      <p:sp>
        <p:nvSpPr>
          <p:cNvPr id="3" name="Rectangle 2">
            <a:extLst>
              <a:ext uri="{FF2B5EF4-FFF2-40B4-BE49-F238E27FC236}">
                <a16:creationId xmlns:a16="http://schemas.microsoft.com/office/drawing/2014/main" id="{D7A01A04-42AD-46F0-A2E7-483C737A6A8E}"/>
              </a:ext>
            </a:extLst>
          </p:cNvPr>
          <p:cNvSpPr/>
          <p:nvPr/>
        </p:nvSpPr>
        <p:spPr>
          <a:xfrm>
            <a:off x="611560" y="836712"/>
            <a:ext cx="8229600" cy="4873129"/>
          </a:xfrm>
          <a:prstGeom prst="rect">
            <a:avLst/>
          </a:prstGeom>
        </p:spPr>
        <p:txBody>
          <a:bodyPr wrap="square">
            <a:spAutoFit/>
          </a:bodyPr>
          <a:lstStyle/>
          <a:p>
            <a:pPr>
              <a:lnSpc>
                <a:spcPct val="150000"/>
              </a:lnSpc>
            </a:pPr>
            <a:r>
              <a:rPr lang="en-US" altLang="zh-CN" sz="2400" b="1" dirty="0">
                <a:latin typeface="Arial" panose="020B0604020202020204" pitchFamily="34" charset="0"/>
                <a:cs typeface="Arial" panose="020B0604020202020204" pitchFamily="34" charset="0"/>
              </a:rPr>
              <a:t>Release 15</a:t>
            </a:r>
          </a:p>
          <a:p>
            <a:pPr marL="342900" indent="-342900">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TR 38.811 Study on New Radio (NR) to support non-terrestrial networks</a:t>
            </a:r>
          </a:p>
          <a:p>
            <a:pPr marL="800100" lvl="1" indent="-342900">
              <a:spcAft>
                <a:spcPts val="600"/>
              </a:spcAft>
              <a:buFont typeface="Arial" panose="020B0604020202020204" pitchFamily="34" charset="0"/>
              <a:buChar char="̶"/>
            </a:pPr>
            <a:r>
              <a:rPr lang="en-GB" altLang="zh-CN" sz="2000" dirty="0">
                <a:latin typeface="Arial" panose="020B0604020202020204" pitchFamily="34" charset="0"/>
                <a:cs typeface="Arial" panose="020B0604020202020204" pitchFamily="34" charset="0"/>
              </a:rPr>
              <a:t>A</a:t>
            </a:r>
            <a:r>
              <a:rPr lang="en-US" altLang="zh-CN" sz="2000" dirty="0" err="1">
                <a:latin typeface="Arial" panose="020B0604020202020204" pitchFamily="34" charset="0"/>
                <a:cs typeface="Arial" panose="020B0604020202020204" pitchFamily="34" charset="0"/>
              </a:rPr>
              <a:t>ir</a:t>
            </a:r>
            <a:r>
              <a:rPr lang="en-US" altLang="zh-CN" sz="2000" dirty="0">
                <a:latin typeface="Arial" panose="020B0604020202020204" pitchFamily="34" charset="0"/>
                <a:cs typeface="Arial" panose="020B0604020202020204" pitchFamily="34" charset="0"/>
              </a:rPr>
              <a:t>-borne or space-borne vehicle to embark a transmission equipment relay node or base station</a:t>
            </a:r>
            <a:endParaRPr lang="en-GB" altLang="zh-CN" sz="2000" dirty="0">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GB" altLang="zh-CN" sz="2000" dirty="0">
                <a:latin typeface="Arial" panose="020B0604020202020204" pitchFamily="34" charset="0"/>
                <a:cs typeface="Arial" panose="020B0604020202020204" pitchFamily="34" charset="0"/>
              </a:rPr>
              <a:t>NTN channel models and r</a:t>
            </a:r>
            <a:r>
              <a:rPr lang="en-US" altLang="zh-CN" sz="2000" dirty="0" err="1">
                <a:latin typeface="Arial" panose="020B0604020202020204" pitchFamily="34" charset="0"/>
                <a:cs typeface="Arial" panose="020B0604020202020204" pitchFamily="34" charset="0"/>
              </a:rPr>
              <a:t>eference</a:t>
            </a:r>
            <a:r>
              <a:rPr lang="en-US" altLang="zh-CN" sz="2000" dirty="0">
                <a:latin typeface="Arial" panose="020B0604020202020204" pitchFamily="34" charset="0"/>
                <a:cs typeface="Arial" panose="020B0604020202020204" pitchFamily="34" charset="0"/>
              </a:rPr>
              <a:t> parameter</a:t>
            </a:r>
          </a:p>
          <a:p>
            <a:pPr marL="800100" lvl="1" indent="-342900">
              <a:spcAft>
                <a:spcPts val="600"/>
              </a:spcAft>
              <a:buFont typeface="Arial" panose="020B0604020202020204" pitchFamily="34" charset="0"/>
              <a:buChar char="̶"/>
            </a:pPr>
            <a:r>
              <a:rPr lang="en-GB" altLang="zh-CN" sz="2000" dirty="0">
                <a:latin typeface="Arial" panose="020B0604020202020204" pitchFamily="34" charset="0"/>
                <a:cs typeface="Arial" panose="020B0604020202020204" pitchFamily="34" charset="0"/>
              </a:rPr>
              <a:t>Doppler and propagation delay characterisation</a:t>
            </a:r>
            <a:endParaRPr lang="en-GB" sz="2000" dirty="0">
              <a:latin typeface="Arial" panose="020B0604020202020204" pitchFamily="34" charset="0"/>
              <a:cs typeface="Arial" panose="020B0604020202020204" pitchFamily="34" charset="0"/>
            </a:endParaRPr>
          </a:p>
          <a:p>
            <a:pPr>
              <a:lnSpc>
                <a:spcPct val="150000"/>
              </a:lnSpc>
            </a:pPr>
            <a:r>
              <a:rPr lang="en-US" altLang="zh-CN" sz="2400" b="1" dirty="0">
                <a:latin typeface="Arial" panose="020B0604020202020204" pitchFamily="34" charset="0"/>
                <a:cs typeface="Arial" panose="020B0604020202020204" pitchFamily="34" charset="0"/>
              </a:rPr>
              <a:t>Release 16</a:t>
            </a:r>
          </a:p>
          <a:p>
            <a:pPr marL="342900" indent="-342900">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TR 22.822 Study on using Satellite Access in 5G (Stage 1)</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12 Use cases</a:t>
            </a:r>
          </a:p>
          <a:p>
            <a:pPr marL="800100" lvl="1"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Roaming, backhaul, IoT, broadcast and multicast, routing, etc.</a:t>
            </a:r>
          </a:p>
          <a:p>
            <a:pPr lvl="2">
              <a:lnSpc>
                <a:spcPct val="150000"/>
              </a:lnSpc>
            </a:pP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8205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Potential Directions</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163</a:t>
            </a:fld>
            <a:endParaRPr lang="zh-CN" altLang="en-US" dirty="0"/>
          </a:p>
        </p:txBody>
      </p:sp>
      <p:sp>
        <p:nvSpPr>
          <p:cNvPr id="3" name="Rectangle 2">
            <a:extLst>
              <a:ext uri="{FF2B5EF4-FFF2-40B4-BE49-F238E27FC236}">
                <a16:creationId xmlns:a16="http://schemas.microsoft.com/office/drawing/2014/main" id="{D7A01A04-42AD-46F0-A2E7-483C737A6A8E}"/>
              </a:ext>
            </a:extLst>
          </p:cNvPr>
          <p:cNvSpPr/>
          <p:nvPr/>
        </p:nvSpPr>
        <p:spPr>
          <a:xfrm>
            <a:off x="611560" y="836712"/>
            <a:ext cx="7128792" cy="5811847"/>
          </a:xfrm>
          <a:prstGeom prst="rect">
            <a:avLst/>
          </a:prstGeom>
        </p:spPr>
        <p:txBody>
          <a:bodyPr wrap="square">
            <a:spAutoFit/>
          </a:bodyPr>
          <a:lstStyle/>
          <a:p>
            <a:pPr>
              <a:lnSpc>
                <a:spcPct val="150000"/>
              </a:lnSpc>
            </a:pPr>
            <a:r>
              <a:rPr lang="en-US" altLang="zh-CN" sz="2400" b="1" dirty="0">
                <a:latin typeface="Arial" panose="020B0604020202020204" pitchFamily="34" charset="0"/>
                <a:cs typeface="Arial" panose="020B0604020202020204" pitchFamily="34" charset="0"/>
              </a:rPr>
              <a:t>Combining with other techniques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NOMA (two-layer)</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Smart antenna</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Edge computing (multi-layer)</a:t>
            </a:r>
          </a:p>
          <a:p>
            <a:pPr>
              <a:lnSpc>
                <a:spcPct val="150000"/>
              </a:lnSpc>
            </a:pPr>
            <a:r>
              <a:rPr lang="en-US" altLang="zh-CN" sz="2400" b="1" dirty="0">
                <a:latin typeface="Arial" panose="020B0604020202020204" pitchFamily="34" charset="0"/>
                <a:cs typeface="Arial" panose="020B0604020202020204" pitchFamily="34" charset="0"/>
              </a:rPr>
              <a:t>Signal processing</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Beam alignment in AAN (mobility)</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Network coding</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Secure transmission</a:t>
            </a:r>
          </a:p>
          <a:p>
            <a:pPr>
              <a:lnSpc>
                <a:spcPct val="150000"/>
              </a:lnSpc>
            </a:pPr>
            <a:r>
              <a:rPr lang="en-US" altLang="zh-CN" sz="2400" b="1" dirty="0">
                <a:latin typeface="Arial" panose="020B0604020202020204" pitchFamily="34" charset="0"/>
                <a:cs typeface="Arial" panose="020B0604020202020204" pitchFamily="34" charset="0"/>
              </a:rPr>
              <a:t>Network optimization</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Inter-layer routing and deployment</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Spectrum allocation</a:t>
            </a:r>
          </a:p>
          <a:p>
            <a:pPr lvl="1">
              <a:lnSpc>
                <a:spcPct val="150000"/>
              </a:lnSpc>
            </a:pP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0398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Conclusions</a:t>
            </a:r>
            <a:endParaRPr lang="zh-CN" altLang="en-US" dirty="0">
              <a:solidFill>
                <a:srgbClr val="0070C0"/>
              </a:solidFill>
            </a:endParaRPr>
          </a:p>
        </p:txBody>
      </p:sp>
      <p:sp>
        <p:nvSpPr>
          <p:cNvPr id="3" name="内容占位符 2"/>
          <p:cNvSpPr>
            <a:spLocks noGrp="1"/>
          </p:cNvSpPr>
          <p:nvPr>
            <p:ph idx="1"/>
          </p:nvPr>
        </p:nvSpPr>
        <p:spPr>
          <a:xfrm>
            <a:off x="457200" y="714356"/>
            <a:ext cx="8579296"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Development</a:t>
            </a:r>
          </a:p>
          <a:p>
            <a:r>
              <a:rPr lang="en-US" altLang="zh-CN" dirty="0"/>
              <a:t>Mathematical Tools</a:t>
            </a:r>
          </a:p>
          <a:p>
            <a:pPr lvl="1"/>
            <a:r>
              <a:rPr lang="en-US" altLang="zh-CN" dirty="0"/>
              <a:t>Machine Learning</a:t>
            </a:r>
          </a:p>
          <a:p>
            <a:pPr lvl="1"/>
            <a:r>
              <a:rPr lang="en-US" altLang="zh-CN" dirty="0"/>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t>HAPS for Wireless Communications</a:t>
            </a:r>
            <a:endParaRPr lang="en-GB" dirty="0"/>
          </a:p>
          <a:p>
            <a:pPr lvl="1"/>
            <a:r>
              <a:rPr lang="en-US" altLang="zh-CN" dirty="0"/>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solidFill>
                  <a:srgbClr val="C00000"/>
                </a:solidFill>
              </a:rPr>
              <a:t>Integrating Aerial Access Networks with Terrestrial Networks</a:t>
            </a:r>
            <a:endParaRPr lang="en-GB" dirty="0">
              <a:solidFill>
                <a:srgbClr val="C00000"/>
              </a:solidFill>
            </a:endParaRP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164</a:t>
            </a:fld>
            <a:endParaRPr lang="zh-CN" altLang="en-US" dirty="0"/>
          </a:p>
        </p:txBody>
      </p:sp>
    </p:spTree>
    <p:extLst>
      <p:ext uri="{BB962C8B-B14F-4D97-AF65-F5344CB8AC3E}">
        <p14:creationId xmlns:p14="http://schemas.microsoft.com/office/powerpoint/2010/main" val="1993891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24"/>
            <a:ext cx="8229600" cy="725470"/>
          </a:xfrm>
        </p:spPr>
        <p:txBody>
          <a:bodyPr>
            <a:normAutofit/>
          </a:bodyPr>
          <a:lstStyle/>
          <a:p>
            <a:r>
              <a:rPr lang="en-US" altLang="zh-CN" dirty="0">
                <a:solidFill>
                  <a:srgbClr val="0070C0"/>
                </a:solidFill>
              </a:rPr>
              <a:t>Publications (1)</a:t>
            </a:r>
            <a:endParaRPr lang="zh-CN" altLang="en-US" dirty="0"/>
          </a:p>
        </p:txBody>
      </p:sp>
      <p:sp>
        <p:nvSpPr>
          <p:cNvPr id="4" name="内容占位符 3"/>
          <p:cNvSpPr>
            <a:spLocks noGrp="1"/>
          </p:cNvSpPr>
          <p:nvPr>
            <p:ph idx="1"/>
          </p:nvPr>
        </p:nvSpPr>
        <p:spPr>
          <a:xfrm>
            <a:off x="457200" y="785794"/>
            <a:ext cx="8229600" cy="5857916"/>
          </a:xfrm>
        </p:spPr>
        <p:txBody>
          <a:bodyPr>
            <a:normAutofit fontScale="77500" lnSpcReduction="20000"/>
          </a:bodyPr>
          <a:lstStyle/>
          <a:p>
            <a:pPr>
              <a:lnSpc>
                <a:spcPct val="90000"/>
              </a:lnSpc>
              <a:spcBef>
                <a:spcPts val="1000"/>
              </a:spcBef>
              <a:buNone/>
              <a:defRPr/>
            </a:pPr>
            <a:r>
              <a:rPr lang="en-US" altLang="zh-CN" sz="2800" b="1" dirty="0">
                <a:latin typeface="Arial" panose="020B0604020202020204" pitchFamily="34" charset="0"/>
                <a:ea typeface="黑体" panose="02010609060101010101" pitchFamily="49" charset="-122"/>
                <a:cs typeface="Arial" panose="020B0604020202020204" pitchFamily="34" charset="0"/>
              </a:rPr>
              <a:t>UAV assisted Cellular Communications</a:t>
            </a:r>
          </a:p>
          <a:p>
            <a:pPr lvl="1">
              <a:spcBef>
                <a:spcPts val="1000"/>
              </a:spcBef>
              <a:buFont typeface="Arial" panose="020B0604020202020204"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UAV Base Station</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Song. T. Wang, X. Li, “UAV Offloading: Spectrum Trading Contract Design for UAV-Assisted Cellular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17, no. 9, pp. 6093-6107, Sep.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 Wang, L. Song, “Spectrum Trading Contract Design for UAV Assisted Offloading in Cellular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ICC</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Kansas City, USA, May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J. Wang, C. Jiang, Z. Han, Y.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Ren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H. Lajos, “Taking Drones to the Next Level: Cooperative Distributed Unmanned-Aerial-Vehicular Networks for Small and Mini Drones,"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Technol. Mag.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12, no. 3, pp. 73-82, Sep. 2017.</a:t>
            </a:r>
          </a:p>
          <a:p>
            <a:pPr lvl="1">
              <a:spcBef>
                <a:spcPts val="1000"/>
              </a:spcBef>
              <a:buFont typeface="Arial" panose="020B0604020202020204" pitchFamily="34" charset="0"/>
              <a:buChar char="•"/>
              <a:defRPr/>
            </a:pPr>
            <a:endParaRPr lang="en-US" altLang="zh-CN" sz="800" dirty="0">
              <a:latin typeface="Arial" panose="020B0604020202020204" pitchFamily="34" charset="0"/>
              <a:ea typeface="黑体" panose="02010609060101010101" pitchFamily="49" charset="-122"/>
              <a:cs typeface="Arial" panose="020B0604020202020204" pitchFamily="34" charset="0"/>
            </a:endParaRPr>
          </a:p>
          <a:p>
            <a:pPr lvl="1">
              <a:spcBef>
                <a:spcPts val="1000"/>
              </a:spcBef>
              <a:buFont typeface="Arial" panose="020B0604020202020204"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UAV Relay</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Zhang, H. Zhang, Q. He,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“Power and Trajectory Optimization for UAV Relay Networks,” </a:t>
            </a:r>
            <a:r>
              <a:rPr lang="en-US" altLang="zh-CN" sz="1800" i="1" dirty="0">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latin typeface="Arial" panose="020B0604020202020204" pitchFamily="34" charset="0"/>
                <a:ea typeface="黑体" panose="02010609060101010101" pitchFamily="49" charset="-122"/>
                <a:cs typeface="Arial" panose="020B0604020202020204" pitchFamily="34" charset="0"/>
              </a:rPr>
              <a:t>Commun</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i="1" dirty="0" err="1">
                <a:latin typeface="Arial" panose="020B0604020202020204" pitchFamily="34" charset="0"/>
                <a:ea typeface="黑体" panose="02010609060101010101" pitchFamily="49" charset="-122"/>
                <a:cs typeface="Arial" panose="020B0604020202020204" pitchFamily="34" charset="0"/>
              </a:rPr>
              <a:t>Lett</a:t>
            </a:r>
            <a:r>
              <a:rPr lang="en-US" altLang="zh-CN" sz="1800" i="1" dirty="0">
                <a:latin typeface="Arial" panose="020B0604020202020204" pitchFamily="34" charset="0"/>
                <a:ea typeface="黑体" panose="02010609060101010101" pitchFamily="49" charset="-122"/>
                <a:cs typeface="Arial" panose="020B0604020202020204" pitchFamily="34" charset="0"/>
              </a:rPr>
              <a:t>.</a:t>
            </a:r>
            <a:r>
              <a:rPr lang="en-US" altLang="zh-CN" sz="1800" dirty="0">
                <a:latin typeface="Arial" panose="020B0604020202020204" pitchFamily="34" charset="0"/>
                <a:ea typeface="黑体" panose="02010609060101010101" pitchFamily="49" charset="-122"/>
                <a:cs typeface="Arial" panose="020B0604020202020204" pitchFamily="34" charset="0"/>
              </a:rPr>
              <a:t>,</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vol. 22, no. 1, pp. 161-164, Jan. 2018. </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a:t>
            </a:r>
            <a:r>
              <a:rPr lang="en-US" altLang="zh-CN" sz="1800" dirty="0" err="1">
                <a:latin typeface="Arial" panose="020B0604020202020204" pitchFamily="34" charset="0"/>
                <a:ea typeface="黑体" panose="02010609060101010101" pitchFamily="49" charset="-122"/>
                <a:cs typeface="Arial" panose="020B0604020202020204" pitchFamily="34" charset="0"/>
              </a:rPr>
              <a:t>Zeng</a:t>
            </a:r>
            <a:r>
              <a:rPr lang="en-US" altLang="zh-CN" sz="1800" dirty="0">
                <a:latin typeface="Arial" panose="020B0604020202020204" pitchFamily="34" charset="0"/>
                <a:ea typeface="黑体" panose="02010609060101010101" pitchFamily="49" charset="-122"/>
                <a:cs typeface="Arial" panose="020B0604020202020204" pitchFamily="34" charset="0"/>
              </a:rPr>
              <a:t>, H. Zhang,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“UAV Relaying: Power Allocation and Trajectory Optimization using Decode-and-Forward Protocol”,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ICC WKHPS</a:t>
            </a:r>
            <a:r>
              <a:rPr lang="en-US" altLang="zh-CN" sz="1800" dirty="0">
                <a:latin typeface="Arial" panose="020B0604020202020204" pitchFamily="34" charset="0"/>
                <a:ea typeface="黑体" panose="02010609060101010101" pitchFamily="49" charset="-122"/>
                <a:cs typeface="Arial" panose="020B0604020202020204" pitchFamily="34" charset="0"/>
              </a:rPr>
              <a:t>, Kansas City, USA, May 2018.</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S.</a:t>
            </a:r>
            <a:r>
              <a:rPr lang="zh-CN" altLang="en-US" sz="1800"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Zeng, H. Zhang, L. Song, “Trajectory Optimization and Resource Allocation for Multi-user OFDMA UAV Relay Networks,”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latin typeface="Arial" panose="020B0604020202020204" pitchFamily="34" charset="0"/>
                <a:ea typeface="黑体" panose="02010609060101010101" pitchFamily="49" charset="-122"/>
                <a:cs typeface="Arial" panose="020B0604020202020204" pitchFamily="34" charset="0"/>
              </a:rPr>
              <a:t>, Waikoloa, HI, USA, Dec.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Wang, J. Wang, J. Chen, G. Ding, Y. Li, and Z. Han, “Spectrum Sharing Planning for Full Duplex UAV Relaying Systems with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Underlaid</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D2D Communications,"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J. Sel. Area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36, no. 9, pp. 1986-1999, Sep. 2018.</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t>165</a:t>
            </a:fld>
            <a:endParaRPr lang="zh-CN" alt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(2)</a:t>
            </a:r>
            <a:endParaRPr lang="zh-CN" altLang="en-US" dirty="0"/>
          </a:p>
        </p:txBody>
      </p:sp>
      <p:sp>
        <p:nvSpPr>
          <p:cNvPr id="4" name="内容占位符 3"/>
          <p:cNvSpPr>
            <a:spLocks noGrp="1"/>
          </p:cNvSpPr>
          <p:nvPr>
            <p:ph idx="1"/>
          </p:nvPr>
        </p:nvSpPr>
        <p:spPr>
          <a:xfrm>
            <a:off x="457200" y="928670"/>
            <a:ext cx="8363272" cy="5500726"/>
          </a:xfrm>
        </p:spPr>
        <p:txBody>
          <a:bodyPr>
            <a:normAutofit fontScale="70000" lnSpcReduction="20000"/>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Cellular assisted UAV Sensing</a:t>
            </a:r>
          </a:p>
          <a:p>
            <a:pPr lvl="1">
              <a:lnSpc>
                <a:spcPct val="90000"/>
              </a:lnSpc>
              <a:spcBef>
                <a:spcPts val="1000"/>
              </a:spcBef>
              <a:buFont typeface="Arial" panose="020B0604020202020204" pitchFamily="34" charset="0"/>
              <a:buChar char="•"/>
              <a:defRPr/>
            </a:pPr>
            <a:r>
              <a:rPr lang="en-US" altLang="zh-CN" b="1" dirty="0">
                <a:latin typeface="Arial" panose="020B0604020202020204" pitchFamily="34" charset="0"/>
                <a:ea typeface="黑体" panose="02010609060101010101" pitchFamily="49" charset="-122"/>
                <a:cs typeface="Arial" panose="020B0604020202020204" pitchFamily="34" charset="0"/>
              </a:rPr>
              <a:t>Internet of UAVs</a:t>
            </a:r>
          </a:p>
          <a:p>
            <a:pPr marL="914400" lvl="1" indent="-457200">
              <a:spcBef>
                <a:spcPts val="1000"/>
              </a:spcBef>
              <a:buFont typeface="+mj-lt"/>
              <a:buAutoNum type="arabicPeriod"/>
              <a:defRPr/>
            </a:pPr>
            <a:r>
              <a:rPr lang="en-US" altLang="zh-CN" dirty="0">
                <a:latin typeface="Arial" panose="020B0604020202020204" pitchFamily="34" charset="0"/>
                <a:ea typeface="黑体" panose="02010609060101010101" pitchFamily="49" charset="-122"/>
                <a:cs typeface="Arial" panose="020B0604020202020204" pitchFamily="34" charset="0"/>
              </a:rPr>
              <a:t>S. Zhang, H. Zhang, B. Di, and L. Song, “Joint Trajectory and  Power Optimization for UAV Sensing over Cellular Networks,” </a:t>
            </a:r>
            <a:r>
              <a:rPr lang="en-US" altLang="zh-CN" i="1" dirty="0">
                <a:latin typeface="Arial" panose="020B0604020202020204" pitchFamily="34" charset="0"/>
                <a:ea typeface="黑体" panose="02010609060101010101" pitchFamily="49" charset="-122"/>
                <a:cs typeface="Arial" panose="020B0604020202020204" pitchFamily="34" charset="0"/>
              </a:rPr>
              <a:t>IEEE </a:t>
            </a:r>
            <a:r>
              <a:rPr lang="en-US" altLang="zh-CN" i="1" dirty="0" err="1">
                <a:latin typeface="Arial" panose="020B0604020202020204" pitchFamily="34" charset="0"/>
                <a:ea typeface="黑体" panose="02010609060101010101" pitchFamily="49" charset="-122"/>
                <a:cs typeface="Arial" panose="020B0604020202020204" pitchFamily="34" charset="0"/>
              </a:rPr>
              <a:t>Commun</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i="1" dirty="0" err="1">
                <a:latin typeface="Arial" panose="020B0604020202020204" pitchFamily="34" charset="0"/>
                <a:ea typeface="黑体" panose="02010609060101010101" pitchFamily="49" charset="-122"/>
                <a:cs typeface="Arial" panose="020B0604020202020204" pitchFamily="34" charset="0"/>
              </a:rPr>
              <a:t>Lett</a:t>
            </a:r>
            <a:r>
              <a:rPr lang="en-US" altLang="zh-CN" i="1"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vol. 22, no. 11, pp. 2382 – 2385, Nov. 2018.</a:t>
            </a:r>
          </a:p>
          <a:p>
            <a:pPr marL="914400" lvl="1" indent="-457200">
              <a:spcBef>
                <a:spcPts val="1000"/>
              </a:spcBef>
              <a:buFont typeface="+mj-lt"/>
              <a:buAutoNum type="arabicPeriod"/>
              <a:defRPr/>
            </a:pPr>
            <a:r>
              <a:rPr lang="en-US" altLang="zh-CN" dirty="0">
                <a:latin typeface="Arial" panose="020B0604020202020204" pitchFamily="34" charset="0"/>
                <a:ea typeface="黑体" panose="02010609060101010101" pitchFamily="49" charset="-122"/>
                <a:cs typeface="Arial" panose="020B0604020202020204" pitchFamily="34" charset="0"/>
              </a:rPr>
              <a:t>S. Zhang, H. Zhang, B. Di, and L. Song, “Cooperative Sensing and Transmission for Cellular Network Controlled Unmanned Aerial Vehicles”, in Proc. IEEE GLOBECOM, Abu Dhabi, UAE, Dec. 2018.</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“Cellular Controlled Cooperative Unmanned Aerial Vehicle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Journal,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6, no. 2, pp. 1754-1767, Apr. 2019. </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S. Zhang, J. Yang, H. Zhang, and L. Song, “Dual Trajectory Optimization for a Cooperative Internet of UAVs”,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Lett.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23, no. 6, pp. 1093-1096, Apr. 2019.</a:t>
            </a:r>
            <a:endPar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H. Zhang, and L. Song, “Reinforcement Learning for Decentralized Trajectory Design in Cellular UAV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IoT Journal</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6, no. 4, pp. 6177-6189, Aug. 2019.</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Hu, H. Zhang, K.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L. Song, and Z. Han, “Distributed Trajectory Design for Cooperative Internet of UAVs Using Deep Reinforcement Learning”, in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fi-FI" altLang="zh-CN" dirty="0">
                <a:solidFill>
                  <a:prstClr val="black"/>
                </a:solidFill>
                <a:latin typeface="Arial" panose="020B0604020202020204" pitchFamily="34" charset="0"/>
                <a:ea typeface="黑体" panose="02010609060101010101" pitchFamily="49" charset="-122"/>
                <a:cs typeface="Arial" panose="020B0604020202020204" pitchFamily="34" charset="0"/>
              </a:rPr>
              <a:t> Waikoloa, HI, USA, Dec. 2019.</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Hu, H. Zhang, L. Song, Z. Han, and H. V. Poor, “Reinforcement Learning for a Cellular Internet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of Unmanned Aerial Vehicles”,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27, no. 1, pp. 116-123, Feb. 2020.</a:t>
            </a:r>
          </a:p>
          <a:p>
            <a:pPr marL="914400" lvl="1" indent="-457200">
              <a:spcBef>
                <a:spcPts val="10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L. Song, Z. Han, and H. V. Poor, “Sensing and Communication Tradeoff Design for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AoI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Minimization in a Cellular Internet of UAVs,”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ICC</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Dublin, Ireland, Jun. 2020.</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t>166</a:t>
            </a:fld>
            <a:endParaRPr lang="zh-CN" alt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(3)</a:t>
            </a:r>
            <a:endParaRPr lang="zh-CN" altLang="en-US" dirty="0"/>
          </a:p>
        </p:txBody>
      </p:sp>
      <p:sp>
        <p:nvSpPr>
          <p:cNvPr id="4" name="内容占位符 3"/>
          <p:cNvSpPr>
            <a:spLocks noGrp="1"/>
          </p:cNvSpPr>
          <p:nvPr>
            <p:ph idx="1"/>
          </p:nvPr>
        </p:nvSpPr>
        <p:spPr>
          <a:xfrm>
            <a:off x="457200" y="1000108"/>
            <a:ext cx="8229600" cy="5572164"/>
          </a:xfrm>
        </p:spPr>
        <p:txBody>
          <a:bodyPr>
            <a:normAutofit fontScale="92500" lnSpcReduction="20000"/>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Cellular assisted UAV Sensing</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1">
              <a:lnSpc>
                <a:spcPct val="90000"/>
              </a:lnSpc>
              <a:spcBef>
                <a:spcPts val="1000"/>
              </a:spcBef>
              <a:buFont typeface="Arial" panose="020B0604020202020204" pitchFamily="34" charset="0"/>
              <a:buChar char="•"/>
              <a:defRPr/>
            </a:pPr>
            <a:r>
              <a:rPr lang="en-US" altLang="zh-CN" b="1" dirty="0">
                <a:latin typeface="Arial" panose="020B0604020202020204" pitchFamily="34" charset="0"/>
                <a:ea typeface="黑体" panose="02010609060101010101" pitchFamily="49" charset="-122"/>
                <a:cs typeface="Arial" panose="020B0604020202020204" pitchFamily="34" charset="0"/>
              </a:rPr>
              <a:t>Cellular UAV-to-X Communications</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“Cellular UAV-to-X Communications: Design and Optimization for Multi-UAV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18, no. 2, pp. 1346-1359, Feb.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“Resource Allocation and Trajectory Design for Cellular UAV-to-X Communication Networks in 5G”,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Abu Dhabi, UAE, Dec.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F. Wu, H. Zhang, J. Wu, and L. Song, “Trajectory Design for Overlay UAV-to-Device Communications by Deep Reinforcement Learning,”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fi-FI"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Waikoloa, HI, USA, Dec. 2019.</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Zhang, L. Song, Z. Han, and H. V. Poor, “Cooperation Techniques for a Cellular Internet of Unmanned Aerial Vehicles”,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26, no. 5, pp. 167-173, Oct.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F. Wu, H. Zhang, J. Wu, and L. Song, “UAV-to-Device Communications Overlaying Cellular Networks by Multi-agent Deep Reinforcement Learning,”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to be published.</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and L. Song, “Beyond D2D: Full Dimension UAV-to-Everything Communications in 6G,”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Technol.,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to be published.</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t>167</a:t>
            </a:fld>
            <a:endParaRPr lang="zh-CN" alt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(4)</a:t>
            </a:r>
            <a:endParaRPr lang="zh-CN" altLang="en-US" dirty="0"/>
          </a:p>
        </p:txBody>
      </p:sp>
      <p:sp>
        <p:nvSpPr>
          <p:cNvPr id="4" name="内容占位符 3"/>
          <p:cNvSpPr>
            <a:spLocks noGrp="1"/>
          </p:cNvSpPr>
          <p:nvPr>
            <p:ph idx="1"/>
          </p:nvPr>
        </p:nvSpPr>
        <p:spPr>
          <a:xfrm>
            <a:off x="457200" y="1000108"/>
            <a:ext cx="8229600" cy="5500726"/>
          </a:xfrm>
        </p:spPr>
        <p:txBody>
          <a:bodyPr>
            <a:normAutofit/>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Internet of UAV Applications</a:t>
            </a:r>
          </a:p>
          <a:p>
            <a:pPr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“3D Air Pollution Monitoring System in Urban Areas using UAV”,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Society Student Competition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Best Student Project Award, 2017. </a:t>
            </a:r>
          </a:p>
          <a:p>
            <a:pPr>
              <a:lnSpc>
                <a:spcPct val="90000"/>
              </a:lnSpc>
              <a:spcBef>
                <a:spcPts val="10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L. Song, “Aerial-Ground Air Quality Sensing: Architecture, Technologies and Implementation”,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Network Magazine</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33, no. 2, pp. 14-22, Apr.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 Wang, and L. Song, “Real-time Fine-grained Air Quality Sensing Networks in Smart City: Design, Implementation and Optimization”,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IoT Journal</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6, no. 5, pp. 7526-7542, Oct.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L. Song,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ImgSensingNet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UAV Vision Guided Aerial-Ground Air Quality Sensing System”,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INFOCOM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Paris, France, Apr.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Song, and Z. Han,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Realtime</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Profiling of Fine-Grained Air Quality Index Distribution using UAV Sensing,”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Journal</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5, no. 1, pp. 186-198, Feb. 2018.</a:t>
            </a: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t>168</a:t>
            </a:fld>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t>16</a:t>
            </a:fld>
            <a:endParaRPr lang="zh-CN" altLang="en-US" dirty="0"/>
          </a:p>
        </p:txBody>
      </p:sp>
      <p:grpSp>
        <p:nvGrpSpPr>
          <p:cNvPr id="15" name="组合 14"/>
          <p:cNvGrpSpPr/>
          <p:nvPr/>
        </p:nvGrpSpPr>
        <p:grpSpPr>
          <a:xfrm>
            <a:off x="251954" y="928672"/>
            <a:ext cx="8665745" cy="2574767"/>
            <a:chOff x="251952" y="997109"/>
            <a:chExt cx="8665745" cy="2574767"/>
          </a:xfrm>
        </p:grpSpPr>
        <p:pic>
          <p:nvPicPr>
            <p:cNvPr id="654" name="图片 653"/>
            <p:cNvPicPr>
              <a:picLocks noChangeAspect="1"/>
            </p:cNvPicPr>
            <p:nvPr/>
          </p:nvPicPr>
          <p:blipFill>
            <a:blip r:embed="rId3" cstate="print"/>
            <a:stretch>
              <a:fillRect/>
            </a:stretch>
          </p:blipFill>
          <p:spPr>
            <a:xfrm>
              <a:off x="251952" y="1447114"/>
              <a:ext cx="4436057" cy="1594726"/>
            </a:xfrm>
            <a:prstGeom prst="rect">
              <a:avLst/>
            </a:prstGeom>
          </p:spPr>
        </p:pic>
        <p:pic>
          <p:nvPicPr>
            <p:cNvPr id="655" name="图片 654"/>
            <p:cNvPicPr>
              <a:picLocks noChangeAspect="1"/>
            </p:cNvPicPr>
            <p:nvPr/>
          </p:nvPicPr>
          <p:blipFill>
            <a:blip r:embed="rId4" cstate="print"/>
            <a:stretch>
              <a:fillRect/>
            </a:stretch>
          </p:blipFill>
          <p:spPr>
            <a:xfrm>
              <a:off x="4932003" y="1357113"/>
              <a:ext cx="3985694" cy="1593014"/>
            </a:xfrm>
            <a:prstGeom prst="rect">
              <a:avLst/>
            </a:prstGeom>
          </p:spPr>
        </p:pic>
        <p:sp>
          <p:nvSpPr>
            <p:cNvPr id="656" name="矩形 655"/>
            <p:cNvSpPr/>
            <p:nvPr/>
          </p:nvSpPr>
          <p:spPr>
            <a:xfrm>
              <a:off x="251952" y="997109"/>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UAV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Flying Infrastructure</a:t>
              </a:r>
            </a:p>
          </p:txBody>
        </p:sp>
        <p:sp>
          <p:nvSpPr>
            <p:cNvPr id="659" name="矩形 658"/>
            <p:cNvSpPr/>
            <p:nvPr/>
          </p:nvSpPr>
          <p:spPr>
            <a:xfrm>
              <a:off x="714960" y="2987101"/>
              <a:ext cx="3510039"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base station: </a:t>
              </a:r>
              <a:r>
                <a:rPr lang="en-US" altLang="zh-CN" sz="1600" dirty="0">
                  <a:latin typeface="Arial" panose="020B0604020202020204" pitchFamily="34" charset="0"/>
                  <a:cs typeface="Arial" panose="020B0604020202020204" pitchFamily="34" charset="0"/>
                </a:rPr>
                <a:t>data offloading;</a:t>
              </a:r>
            </a:p>
            <a:p>
              <a:r>
                <a:rPr lang="en-US" altLang="zh-CN" sz="1600" dirty="0">
                  <a:latin typeface="Arial" panose="020B0604020202020204" pitchFamily="34" charset="0"/>
                  <a:cs typeface="Arial" panose="020B0604020202020204" pitchFamily="34" charset="0"/>
                </a:rPr>
                <a:t> emergency communications</a:t>
              </a:r>
            </a:p>
          </p:txBody>
        </p:sp>
        <p:sp>
          <p:nvSpPr>
            <p:cNvPr id="660" name="矩形 659"/>
            <p:cNvSpPr/>
            <p:nvPr/>
          </p:nvSpPr>
          <p:spPr>
            <a:xfrm>
              <a:off x="5394833" y="2977131"/>
              <a:ext cx="3060034"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relay: </a:t>
              </a:r>
              <a:r>
                <a:rPr lang="en-US" altLang="zh-CN" sz="1600" dirty="0">
                  <a:latin typeface="Arial" panose="020B0604020202020204" pitchFamily="34" charset="0"/>
                  <a:cs typeface="Arial" panose="020B0604020202020204" pitchFamily="34" charset="0"/>
                </a:rPr>
                <a:t>coverage extension; </a:t>
              </a:r>
              <a:r>
                <a:rPr lang="en-US" altLang="zh-CN" sz="1600" dirty="0" err="1">
                  <a:latin typeface="Arial" panose="020B0604020202020204" pitchFamily="34" charset="0"/>
                  <a:cs typeface="Arial" panose="020B0604020202020204" pitchFamily="34" charset="0"/>
                </a:rPr>
                <a:t>QoS</a:t>
              </a:r>
              <a:r>
                <a:rPr lang="en-US" altLang="zh-CN" sz="1600" dirty="0">
                  <a:latin typeface="Arial" panose="020B0604020202020204" pitchFamily="34" charset="0"/>
                  <a:cs typeface="Arial" panose="020B0604020202020204" pitchFamily="34" charset="0"/>
                </a:rPr>
                <a:t> improvement </a:t>
              </a:r>
              <a:endParaRPr lang="zh-CN" altLang="en-US" sz="1600" dirty="0">
                <a:solidFill>
                  <a:srgbClr val="FF0000"/>
                </a:solidFill>
                <a:latin typeface="Arial" panose="020B0604020202020204" pitchFamily="34" charset="0"/>
                <a:cs typeface="Arial" panose="020B0604020202020204" pitchFamily="34" charset="0"/>
              </a:endParaRPr>
            </a:p>
          </p:txBody>
        </p:sp>
      </p:grpSp>
      <p:grpSp>
        <p:nvGrpSpPr>
          <p:cNvPr id="17" name="组合 16"/>
          <p:cNvGrpSpPr/>
          <p:nvPr/>
        </p:nvGrpSpPr>
        <p:grpSpPr>
          <a:xfrm>
            <a:off x="323390" y="3714752"/>
            <a:ext cx="8640096" cy="2857520"/>
            <a:chOff x="288863" y="3714752"/>
            <a:chExt cx="8640096" cy="2857520"/>
          </a:xfrm>
        </p:grpSpPr>
        <p:grpSp>
          <p:nvGrpSpPr>
            <p:cNvPr id="16" name="组合 15"/>
            <p:cNvGrpSpPr/>
            <p:nvPr/>
          </p:nvGrpSpPr>
          <p:grpSpPr>
            <a:xfrm>
              <a:off x="288863" y="3714752"/>
              <a:ext cx="8640096" cy="2654798"/>
              <a:chOff x="288863" y="3789004"/>
              <a:chExt cx="8640096" cy="2654798"/>
            </a:xfrm>
          </p:grpSpPr>
          <p:sp>
            <p:nvSpPr>
              <p:cNvPr id="657" name="矩形 656"/>
              <p:cNvSpPr/>
              <p:nvPr/>
            </p:nvSpPr>
            <p:spPr>
              <a:xfrm>
                <a:off x="288863" y="3789004"/>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UAV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Aerial User</a:t>
                </a:r>
              </a:p>
            </p:txBody>
          </p:sp>
          <p:pic>
            <p:nvPicPr>
              <p:cNvPr id="658" name="图片 657"/>
              <p:cNvPicPr>
                <a:picLocks noChangeAspect="1"/>
              </p:cNvPicPr>
              <p:nvPr/>
            </p:nvPicPr>
            <p:blipFill>
              <a:blip r:embed="rId5" cstate="print"/>
              <a:stretch>
                <a:fillRect/>
              </a:stretch>
            </p:blipFill>
            <p:spPr>
              <a:xfrm>
                <a:off x="1571604" y="4250669"/>
                <a:ext cx="4432829" cy="2193133"/>
              </a:xfrm>
              <a:prstGeom prst="rect">
                <a:avLst/>
              </a:prstGeom>
            </p:spPr>
          </p:pic>
        </p:grpSp>
        <p:sp>
          <p:nvSpPr>
            <p:cNvPr id="661" name="矩形 660"/>
            <p:cNvSpPr/>
            <p:nvPr/>
          </p:nvSpPr>
          <p:spPr>
            <a:xfrm>
              <a:off x="3000364" y="6233718"/>
              <a:ext cx="3510037" cy="338554"/>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Cellular Internet of UAVs</a:t>
              </a:r>
              <a:r>
                <a:rPr lang="en-US" altLang="zh-CN" sz="1600" dirty="0">
                  <a:latin typeface="Arial" panose="020B0604020202020204" pitchFamily="34" charset="0"/>
                  <a:cs typeface="Arial" panose="020B0604020202020204" pitchFamily="34" charset="0"/>
                </a:rPr>
                <a:t>: ULLHR</a:t>
              </a:r>
              <a:endParaRPr lang="zh-CN" altLang="en-US" sz="1600" dirty="0">
                <a:solidFill>
                  <a:srgbClr val="FF0000"/>
                </a:solidFill>
                <a:latin typeface="Arial" panose="020B0604020202020204" pitchFamily="34" charset="0"/>
                <a:cs typeface="Arial" panose="020B0604020202020204" pitchFamily="34" charset="0"/>
              </a:endParaRPr>
            </a:p>
          </p:txBody>
        </p:sp>
      </p:grpSp>
      <p:sp>
        <p:nvSpPr>
          <p:cNvPr id="14" name="矩形 3"/>
          <p:cNvSpPr/>
          <p:nvPr/>
        </p:nvSpPr>
        <p:spPr>
          <a:xfrm>
            <a:off x="161952" y="98965"/>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Cellular UAV Applications</a:t>
            </a:r>
          </a:p>
        </p:txBody>
      </p:sp>
      <p:sp>
        <p:nvSpPr>
          <p:cNvPr id="2" name="Rectangle 1">
            <a:extLst>
              <a:ext uri="{FF2B5EF4-FFF2-40B4-BE49-F238E27FC236}">
                <a16:creationId xmlns:a16="http://schemas.microsoft.com/office/drawing/2014/main" id="{032B7F00-8C6D-45A8-8DA5-AB3F54B2B811}"/>
              </a:ext>
            </a:extLst>
          </p:cNvPr>
          <p:cNvSpPr/>
          <p:nvPr/>
        </p:nvSpPr>
        <p:spPr>
          <a:xfrm>
            <a:off x="5436096" y="4629388"/>
            <a:ext cx="4572000" cy="861774"/>
          </a:xfrm>
          <a:prstGeom prst="rect">
            <a:avLst/>
          </a:prstGeom>
        </p:spPr>
        <p:txBody>
          <a:bodyPr>
            <a:spAutoFit/>
          </a:bodyPr>
          <a:lstStyle/>
          <a:p>
            <a:pPr lvl="1" algn="just">
              <a:spcBef>
                <a:spcPts val="1200"/>
              </a:spcBef>
              <a:buClr>
                <a:schemeClr val="tx1"/>
              </a:buClr>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Larger coverage</a:t>
            </a:r>
          </a:p>
          <a:p>
            <a:pPr lvl="1" algn="just">
              <a:spcBef>
                <a:spcPts val="1200"/>
              </a:spcBef>
              <a:buClr>
                <a:schemeClr val="tx1"/>
              </a:buClr>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More reliable and flexible</a:t>
            </a:r>
          </a:p>
        </p:txBody>
      </p:sp>
    </p:spTree>
    <p:extLst>
      <p:ext uri="{BB962C8B-B14F-4D97-AF65-F5344CB8AC3E}">
        <p14:creationId xmlns:p14="http://schemas.microsoft.com/office/powerpoint/2010/main" val="335937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(5)</a:t>
            </a:r>
            <a:endParaRPr lang="zh-CN" altLang="en-US" dirty="0"/>
          </a:p>
        </p:txBody>
      </p:sp>
      <p:sp>
        <p:nvSpPr>
          <p:cNvPr id="4" name="内容占位符 3"/>
          <p:cNvSpPr>
            <a:spLocks noGrp="1"/>
          </p:cNvSpPr>
          <p:nvPr>
            <p:ph idx="1"/>
          </p:nvPr>
        </p:nvSpPr>
        <p:spPr>
          <a:xfrm>
            <a:off x="457200" y="1000108"/>
            <a:ext cx="8229600" cy="5500726"/>
          </a:xfrm>
        </p:spPr>
        <p:txBody>
          <a:bodyPr>
            <a:normAutofit/>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Satellite and HAP Communications</a:t>
            </a:r>
          </a:p>
          <a:p>
            <a:pPr algn="just">
              <a:lnSpc>
                <a:spcPct val="90000"/>
              </a:lnSpc>
              <a:spcBef>
                <a:spcPts val="1200"/>
              </a:spcBef>
              <a:buFont typeface="+mj-lt"/>
              <a:buAutoNum type="arabicPeriod"/>
              <a:defRPr/>
            </a:pP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Boya Di,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Lingyang</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Song,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Yonghui</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Li, Vincent Poor, “Ultra-Dense LEO: Integration of Satellite Access Networks into 5G and Beyond,” IEEE Wireless Communications, vol. 26, no. 2, pp. 62-69, 2019</a:t>
            </a:r>
            <a:endParaRPr lang="en-GB"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a:lnSpc>
                <a:spcPct val="90000"/>
              </a:lnSpc>
              <a:spcBef>
                <a:spcPts val="1200"/>
              </a:spcBef>
              <a:buFont typeface="+mj-lt"/>
              <a:buAutoNum type="arabicPeriod"/>
              <a:defRPr/>
            </a:pP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Boya Di,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Hongliang</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Zhang,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Lingyang</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Song,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Yonghui</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Li, and </a:t>
            </a:r>
            <a:r>
              <a:rPr lang="en-US" sz="1800" dirty="0" err="1">
                <a:solidFill>
                  <a:prstClr val="black"/>
                </a:solidFill>
                <a:latin typeface="Arial" panose="020B0604020202020204" pitchFamily="34" charset="0"/>
                <a:ea typeface="黑体" panose="02010609060101010101" pitchFamily="49" charset="-122"/>
                <a:cs typeface="Arial" panose="020B0604020202020204" pitchFamily="34" charset="0"/>
              </a:rPr>
              <a:t>Geoffery</a:t>
            </a:r>
            <a:r>
              <a:rPr lang="en-US" sz="1800" dirty="0">
                <a:solidFill>
                  <a:prstClr val="black"/>
                </a:solidFill>
                <a:latin typeface="Arial" panose="020B0604020202020204" pitchFamily="34" charset="0"/>
                <a:ea typeface="黑体" panose="02010609060101010101" pitchFamily="49" charset="-122"/>
                <a:cs typeface="Arial" panose="020B0604020202020204" pitchFamily="34" charset="0"/>
              </a:rPr>
              <a:t> Li, “Ultra-dense LEO: Integrating Terrestrial-Satellite Networks into 5G for Data Offloading”, IEEE Transactions on Wireless Communications, vol. 18, no. 1, pp. 47-62, 2019.</a:t>
            </a: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a:lnSpc>
                <a:spcPct val="90000"/>
              </a:lnSpc>
              <a:spcBef>
                <a:spcPts val="1200"/>
              </a:spcBef>
              <a:buFont typeface="+mj-lt"/>
              <a:buAutoNum type="arabicPeriod"/>
              <a:defRPr/>
            </a:pPr>
            <a:r>
              <a:rPr lang="en-GB" sz="1800" dirty="0" err="1"/>
              <a:t>Ruoqi</a:t>
            </a:r>
            <a:r>
              <a:rPr lang="en-GB" sz="1800" dirty="0"/>
              <a:t> Deng, Boya Di, and </a:t>
            </a:r>
            <a:r>
              <a:rPr lang="en-GB" sz="1800" dirty="0" err="1"/>
              <a:t>Lingyang</a:t>
            </a:r>
            <a:r>
              <a:rPr lang="en-GB" sz="1800" dirty="0"/>
              <a:t> Song, How Capacity is Influenced by Ultra-dense LEO Topology in Multi-terminal Satellite Systems?” in </a:t>
            </a:r>
            <a:r>
              <a:rPr lang="en-GB" sz="1800" i="1" dirty="0"/>
              <a:t>IEEE WCNC</a:t>
            </a:r>
            <a:r>
              <a:rPr lang="en-GB" sz="1800" dirty="0"/>
              <a:t>, May 2020.</a:t>
            </a:r>
          </a:p>
          <a:p>
            <a:pPr algn="just">
              <a:lnSpc>
                <a:spcPct val="90000"/>
              </a:lnSpc>
              <a:spcBef>
                <a:spcPts val="1200"/>
              </a:spcBef>
              <a:buFont typeface="+mj-lt"/>
              <a:buAutoNum type="arabicPeriod"/>
              <a:defRPr/>
            </a:pPr>
            <a:r>
              <a:rPr lang="en-GB" sz="1800" dirty="0" err="1"/>
              <a:t>Ruoqi</a:t>
            </a:r>
            <a:r>
              <a:rPr lang="en-GB" sz="1800" dirty="0"/>
              <a:t> Deng, Boya Di, and </a:t>
            </a:r>
            <a:r>
              <a:rPr lang="en-GB" sz="1800" dirty="0" err="1"/>
              <a:t>Lingyang</a:t>
            </a:r>
            <a:r>
              <a:rPr lang="en-GB" sz="1800" dirty="0"/>
              <a:t> Song, “Pricing Mechanism Design for Data Offloading in Ultra-dense LEO-based Satellite-terrestrial Networks”, in IEEE Global </a:t>
            </a:r>
            <a:r>
              <a:rPr lang="en-GB" sz="1800" dirty="0" err="1"/>
              <a:t>Commun</a:t>
            </a:r>
            <a:r>
              <a:rPr lang="en-GB" sz="1800" dirty="0"/>
              <a:t>. Conf. (</a:t>
            </a:r>
            <a:r>
              <a:rPr lang="en-GB" sz="1800" dirty="0" err="1"/>
              <a:t>Globecom</a:t>
            </a:r>
            <a:r>
              <a:rPr lang="en-GB" sz="1800" dirty="0"/>
              <a:t>), </a:t>
            </a:r>
            <a:r>
              <a:rPr lang="en-GB" sz="1800" dirty="0" err="1"/>
              <a:t>Puako</a:t>
            </a:r>
            <a:r>
              <a:rPr lang="en-GB" sz="1800" dirty="0"/>
              <a:t>, HI, Dec. 2019</a:t>
            </a:r>
            <a:endParaRPr lang="en-US" altLang="zh-CN" sz="1800" dirty="0"/>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Zhang, H. Zhang, C. Guo</a:t>
            </a:r>
            <a:r>
              <a:rPr lang="en-US" altLang="zh-CN" sz="1800" dirty="0"/>
              <a:t>, H. Xu, L. Song, and Z. Han, “Satellite-Aerial Integrated Computing in Disasters: User Association and Offloading Decision” in ICC, Jun. 2020.</a:t>
            </a: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t>169</a:t>
            </a:fld>
            <a:endParaRPr lang="zh-CN" altLang="en-US" dirty="0"/>
          </a:p>
        </p:txBody>
      </p:sp>
    </p:spTree>
    <p:extLst>
      <p:ext uri="{BB962C8B-B14F-4D97-AF65-F5344CB8AC3E}">
        <p14:creationId xmlns:p14="http://schemas.microsoft.com/office/powerpoint/2010/main" val="3964061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8596" y="1071548"/>
            <a:ext cx="8249138" cy="5392245"/>
          </a:xfrm>
          <a:prstGeom prst="rect">
            <a:avLst/>
          </a:prstGeom>
        </p:spPr>
        <p:txBody>
          <a:bodyPr wrap="square">
            <a:spAutoFit/>
          </a:bodyPr>
          <a:lstStyle/>
          <a:p>
            <a:pPr marL="342900" indent="-342900">
              <a:lnSpc>
                <a:spcPct val="90000"/>
              </a:lnSpc>
              <a:spcBef>
                <a:spcPts val="10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Game-theoretical Methods</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W. Saad, Z. Han, T. </a:t>
            </a:r>
            <a:r>
              <a:rPr lang="en-US" altLang="zh-CN" sz="1700" dirty="0" err="1">
                <a:latin typeface="Arial" panose="020B0604020202020204" pitchFamily="34" charset="0"/>
                <a:ea typeface="黑体" panose="02010609060101010101" pitchFamily="49" charset="-122"/>
                <a:cs typeface="Arial" panose="020B0604020202020204" pitchFamily="34" charset="0"/>
              </a:rPr>
              <a:t>Basar</a:t>
            </a:r>
            <a:r>
              <a:rPr lang="en-US" altLang="zh-CN" sz="1700" dirty="0">
                <a:latin typeface="Arial" panose="020B0604020202020204" pitchFamily="34" charset="0"/>
                <a:ea typeface="黑体" panose="02010609060101010101" pitchFamily="49" charset="-122"/>
                <a:cs typeface="Arial" panose="020B0604020202020204" pitchFamily="34" charset="0"/>
              </a:rPr>
              <a:t>, Me. </a:t>
            </a:r>
            <a:r>
              <a:rPr lang="en-US" altLang="zh-CN" sz="1700" dirty="0" err="1">
                <a:latin typeface="Arial" panose="020B0604020202020204" pitchFamily="34" charset="0"/>
                <a:ea typeface="黑体" panose="02010609060101010101" pitchFamily="49" charset="-122"/>
                <a:cs typeface="Arial" panose="020B0604020202020204" pitchFamily="34" charset="0"/>
              </a:rPr>
              <a:t>Debbah</a:t>
            </a:r>
            <a:r>
              <a:rPr lang="en-US" altLang="zh-CN" sz="1700" dirty="0">
                <a:latin typeface="Arial" panose="020B0604020202020204" pitchFamily="34" charset="0"/>
                <a:ea typeface="黑体" panose="02010609060101010101" pitchFamily="49" charset="-122"/>
                <a:cs typeface="Arial" panose="020B0604020202020204" pitchFamily="34" charset="0"/>
              </a:rPr>
              <a:t>, and A. </a:t>
            </a:r>
            <a:r>
              <a:rPr lang="en-US" altLang="zh-CN" sz="1700" dirty="0" err="1">
                <a:latin typeface="Arial" panose="020B0604020202020204" pitchFamily="34" charset="0"/>
                <a:ea typeface="黑体" panose="02010609060101010101" pitchFamily="49" charset="-122"/>
                <a:cs typeface="Arial" panose="020B0604020202020204" pitchFamily="34" charset="0"/>
              </a:rPr>
              <a:t>Hjorungnes</a:t>
            </a:r>
            <a:r>
              <a:rPr lang="en-US" altLang="zh-CN" sz="1700" dirty="0">
                <a:latin typeface="Arial" panose="020B0604020202020204" pitchFamily="34" charset="0"/>
                <a:ea typeface="黑体" panose="02010609060101010101" pitchFamily="49" charset="-122"/>
                <a:cs typeface="Arial" panose="020B0604020202020204" pitchFamily="34" charset="0"/>
              </a:rPr>
              <a:t>, “Hedonic Coalition Formation for Distributed Task Allocation among Wireless Agents," IEEE Trans. Mobile </a:t>
            </a:r>
            <a:r>
              <a:rPr lang="en-US" altLang="zh-CN" sz="1700" dirty="0" err="1">
                <a:latin typeface="Arial" panose="020B0604020202020204" pitchFamily="34" charset="0"/>
                <a:ea typeface="黑体" panose="02010609060101010101" pitchFamily="49" charset="-122"/>
                <a:cs typeface="Arial" panose="020B0604020202020204" pitchFamily="34" charset="0"/>
              </a:rPr>
              <a:t>Comput</a:t>
            </a:r>
            <a:r>
              <a:rPr lang="en-US" altLang="zh-CN" sz="1700" dirty="0">
                <a:latin typeface="Arial" panose="020B0604020202020204" pitchFamily="34" charset="0"/>
                <a:ea typeface="黑体" panose="02010609060101010101" pitchFamily="49" charset="-122"/>
                <a:cs typeface="Arial" panose="020B0604020202020204" pitchFamily="34" charset="0"/>
              </a:rPr>
              <a:t>., vol. 10, no.9, pp.1327-1344, Sep. 2011.</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Han, A. L. </a:t>
            </a:r>
            <a:r>
              <a:rPr lang="en-US" altLang="zh-CN" sz="1700" dirty="0" err="1">
                <a:latin typeface="Arial" panose="020B0604020202020204" pitchFamily="34" charset="0"/>
                <a:ea typeface="黑体" panose="02010609060101010101" pitchFamily="49" charset="-122"/>
                <a:cs typeface="Arial" panose="020B0604020202020204" pitchFamily="34" charset="0"/>
              </a:rPr>
              <a:t>Swindlehurst</a:t>
            </a:r>
            <a:r>
              <a:rPr lang="en-US" altLang="zh-CN" sz="1700" dirty="0">
                <a:latin typeface="Arial" panose="020B0604020202020204" pitchFamily="34" charset="0"/>
                <a:ea typeface="黑体" panose="02010609060101010101" pitchFamily="49" charset="-122"/>
                <a:cs typeface="Arial" panose="020B0604020202020204" pitchFamily="34" charset="0"/>
              </a:rPr>
              <a:t>, and K. J. Ray Liu, “Optimization of MANET Connectivity Via Smart Deployment/Movement of Unmanned Air Vehicles," IEEE Trans.  </a:t>
            </a:r>
            <a:r>
              <a:rPr lang="en-US" altLang="zh-CN" sz="1700" dirty="0" err="1">
                <a:latin typeface="Arial" panose="020B0604020202020204" pitchFamily="34" charset="0"/>
                <a:ea typeface="黑体" panose="02010609060101010101" pitchFamily="49" charset="-122"/>
                <a:cs typeface="Arial" panose="020B0604020202020204" pitchFamily="34" charset="0"/>
              </a:rPr>
              <a:t>Veh</a:t>
            </a:r>
            <a:r>
              <a:rPr lang="en-US" altLang="zh-CN" sz="1700" dirty="0">
                <a:latin typeface="Arial" panose="020B0604020202020204" pitchFamily="34" charset="0"/>
                <a:ea typeface="黑体" panose="02010609060101010101" pitchFamily="49" charset="-122"/>
                <a:cs typeface="Arial" panose="020B0604020202020204" pitchFamily="34" charset="0"/>
              </a:rPr>
              <a:t>. Technol., vol.58, no.7, pp.3533-3546, Sep. 2009.</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Hu, Z. Zheng, L. Song. T. Wang, X. Li, “UAV Offloading: Spectrum Trading Contract Design for UAV-Assisted Cellular Networks”, IEEE Trans. Wireless </a:t>
            </a:r>
            <a:r>
              <a:rPr lang="en-US" altLang="zh-CN" sz="1700" dirty="0" err="1">
                <a:latin typeface="Arial" panose="020B0604020202020204" pitchFamily="34" charset="0"/>
                <a:ea typeface="黑体" panose="02010609060101010101" pitchFamily="49" charset="-122"/>
                <a:cs typeface="Arial" panose="020B0604020202020204" pitchFamily="34" charset="0"/>
              </a:rPr>
              <a:t>Commun</a:t>
            </a:r>
            <a:r>
              <a:rPr lang="en-US" altLang="zh-CN" sz="1700" dirty="0">
                <a:latin typeface="Arial" panose="020B0604020202020204" pitchFamily="34" charset="0"/>
                <a:ea typeface="黑体" panose="02010609060101010101" pitchFamily="49" charset="-122"/>
                <a:cs typeface="Arial" panose="020B0604020202020204" pitchFamily="34" charset="0"/>
              </a:rPr>
              <a:t>., vol. 17, no. 9, pp. 6093-6107, Sep. 2018.</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Zhang, L. Li, X. Liu, W. Liang, Z. Han, “Matching-Based Resource Allocation and Distributed Power Control Using Mean Field Game in the NOMA-Based UAV Networks," in Proc. APSIPA  ASC, Honolulu, Hawaii, Nov. 2018.</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Y. Xu, L. Li, Z. Zhang, K. </a:t>
            </a:r>
            <a:r>
              <a:rPr lang="en-US" altLang="zh-CN" sz="1700" dirty="0" err="1">
                <a:latin typeface="Arial" panose="020B0604020202020204" pitchFamily="34" charset="0"/>
                <a:ea typeface="黑体" panose="02010609060101010101" pitchFamily="49" charset="-122"/>
                <a:cs typeface="Arial" panose="020B0604020202020204" pitchFamily="34" charset="0"/>
              </a:rPr>
              <a:t>Xue</a:t>
            </a:r>
            <a:r>
              <a:rPr lang="en-US" altLang="zh-CN" sz="1700" dirty="0">
                <a:latin typeface="Arial" panose="020B0604020202020204" pitchFamily="34" charset="0"/>
                <a:ea typeface="黑体" panose="02010609060101010101" pitchFamily="49" charset="-122"/>
                <a:cs typeface="Arial" panose="020B0604020202020204" pitchFamily="34" charset="0"/>
              </a:rPr>
              <a:t>, and Z. Han, “A Discrete-Time Mean Field Game in Multi-UAV Wireless Communication System," in Proc. IEEE/CIC ICCC, Beijing, China, August 2018.</a:t>
            </a:r>
          </a:p>
          <a:p>
            <a:pPr algn="just">
              <a:lnSpc>
                <a:spcPct val="90000"/>
              </a:lnSpc>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Book</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H. Zhang, L. Song, and Z. Han, “Unmanned Aerial Vehicle Applications over Cellular Networks for 5G and Beyond,” Springer, 2020.</a:t>
            </a:r>
          </a:p>
        </p:txBody>
      </p:sp>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Publications (6)</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170</a:t>
            </a:fld>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084" y="1238250"/>
            <a:ext cx="2914650" cy="438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251952" y="1988986"/>
            <a:ext cx="8640096" cy="1710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800" b="1" dirty="0">
                <a:solidFill>
                  <a:srgbClr val="C00000"/>
                </a:solidFill>
                <a:latin typeface="Arial" panose="020B0604020202020204" pitchFamily="34" charset="0"/>
                <a:ea typeface="Arial Unicode MS" panose="020B0604020202020204" pitchFamily="34" charset="-122"/>
                <a:cs typeface="Arial" panose="020B0604020202020204" pitchFamily="34" charset="0"/>
              </a:rPr>
              <a:t>Thanks for your attending</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1977" y="385165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972004" y="3429002"/>
            <a:ext cx="7200036" cy="90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9" name="Picture 4"/>
          <p:cNvPicPr>
            <a:picLocks noChangeAspect="1"/>
          </p:cNvPicPr>
          <p:nvPr/>
        </p:nvPicPr>
        <p:blipFill>
          <a:blip r:embed="rId3" cstate="print"/>
          <a:stretch>
            <a:fillRect/>
          </a:stretch>
        </p:blipFill>
        <p:spPr>
          <a:xfrm>
            <a:off x="5652014" y="3954371"/>
            <a:ext cx="1398653" cy="9292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142984"/>
            <a:ext cx="8640094" cy="2431435"/>
          </a:xfrm>
          <a:prstGeom prst="rect">
            <a:avLst/>
          </a:prstGeom>
        </p:spPr>
        <p:txBody>
          <a:bodyPr wrap="square">
            <a:spAutoFit/>
          </a:bodyPr>
          <a:lstStyle/>
          <a:p>
            <a:pPr algn="just">
              <a:spcBef>
                <a:spcPts val="1200"/>
              </a:spcBef>
              <a:buClr>
                <a:schemeClr val="tx1"/>
              </a:buClr>
              <a:buFont typeface="Arial" panose="020B0604020202020204"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Nokia’s flying-cell (F-Cell)</a:t>
            </a:r>
          </a:p>
          <a:p>
            <a:pPr lvl="1">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Backhaul via massive MIMO</a:t>
            </a: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supporting</a:t>
            </a: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8</a:t>
            </a: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GB" altLang="zh-CN" sz="2000" dirty="0">
                <a:latin typeface="Arial" panose="020B0604020202020204" pitchFamily="34" charset="0"/>
                <a:ea typeface="黑体" panose="02010609060101010101" pitchFamily="49" charset="-122"/>
                <a:cs typeface="Arial" panose="020B0604020202020204" pitchFamily="34" charset="0"/>
              </a:rPr>
              <a:t>F-cells </a:t>
            </a:r>
            <a:r>
              <a:rPr lang="en-GB" sz="2400" dirty="0">
                <a:latin typeface="Arial" panose="020B0604020202020204" pitchFamily="34" charset="0"/>
                <a:ea typeface="黑体" panose="02010609060101010101" pitchFamily="49" charset="-122"/>
                <a:cs typeface="Arial" panose="020B0604020202020204" pitchFamily="34" charset="0"/>
              </a:rPr>
              <a:t> </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Facebook’s Aquila</a:t>
            </a:r>
          </a:p>
          <a:p>
            <a:pPr lvl="1">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with solar panels sent 18-27km into the stratosphere</a:t>
            </a:r>
          </a:p>
          <a:p>
            <a:pPr lvl="1">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To provide widespread Internet coverage (40-80 square kilometers) </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Existing UAV Projects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17</a:t>
            </a:fld>
            <a:endParaRPr lang="zh-CN" altLang="en-US" dirty="0"/>
          </a:p>
        </p:txBody>
      </p:sp>
      <p:grpSp>
        <p:nvGrpSpPr>
          <p:cNvPr id="14" name="组合 13"/>
          <p:cNvGrpSpPr/>
          <p:nvPr/>
        </p:nvGrpSpPr>
        <p:grpSpPr>
          <a:xfrm>
            <a:off x="357158" y="3786190"/>
            <a:ext cx="3786214" cy="2726786"/>
            <a:chOff x="357158" y="3786190"/>
            <a:chExt cx="3786214" cy="2726786"/>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3786190"/>
              <a:ext cx="3786214" cy="2301866"/>
            </a:xfrm>
            <a:prstGeom prst="rect">
              <a:avLst/>
            </a:prstGeom>
          </p:spPr>
        </p:pic>
        <p:sp>
          <p:nvSpPr>
            <p:cNvPr id="10" name="文本框 9"/>
            <p:cNvSpPr txBox="1"/>
            <p:nvPr/>
          </p:nvSpPr>
          <p:spPr>
            <a:xfrm>
              <a:off x="571472" y="6143644"/>
              <a:ext cx="3150036"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Nokia’s F-Cell</a:t>
              </a:r>
              <a:endParaRPr lang="zh-CN" altLang="en-US" b="1" dirty="0">
                <a:latin typeface="Arial" panose="020B0604020202020204" pitchFamily="34" charset="0"/>
                <a:cs typeface="Arial" panose="020B0604020202020204" pitchFamily="34" charset="0"/>
              </a:endParaRPr>
            </a:p>
          </p:txBody>
        </p:sp>
      </p:grpSp>
      <p:grpSp>
        <p:nvGrpSpPr>
          <p:cNvPr id="16" name="组合 15"/>
          <p:cNvGrpSpPr/>
          <p:nvPr/>
        </p:nvGrpSpPr>
        <p:grpSpPr>
          <a:xfrm>
            <a:off x="4572001" y="3826259"/>
            <a:ext cx="4095044" cy="2686719"/>
            <a:chOff x="4572001" y="3826257"/>
            <a:chExt cx="4095044" cy="2686719"/>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826257"/>
              <a:ext cx="4095044" cy="2261798"/>
            </a:xfrm>
            <a:prstGeom prst="rect">
              <a:avLst/>
            </a:prstGeom>
          </p:spPr>
        </p:pic>
        <p:sp>
          <p:nvSpPr>
            <p:cNvPr id="12" name="文本框 11"/>
            <p:cNvSpPr txBox="1"/>
            <p:nvPr/>
          </p:nvSpPr>
          <p:spPr>
            <a:xfrm>
              <a:off x="4764993" y="6143644"/>
              <a:ext cx="3902051"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Facebook’s Aquila</a:t>
              </a:r>
              <a:endParaRPr lang="zh-CN" altLang="en-US" b="1" dirty="0">
                <a:latin typeface="Arial" panose="020B0604020202020204" pitchFamily="34" charset="0"/>
                <a:cs typeface="Arial" panose="020B0604020202020204"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HAP Applications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18</a:t>
            </a:fld>
            <a:endParaRPr lang="zh-CN" altLang="en-US" dirty="0"/>
          </a:p>
        </p:txBody>
      </p:sp>
      <p:sp>
        <p:nvSpPr>
          <p:cNvPr id="8" name="矩形 655">
            <a:extLst>
              <a:ext uri="{FF2B5EF4-FFF2-40B4-BE49-F238E27FC236}">
                <a16:creationId xmlns:a16="http://schemas.microsoft.com/office/drawing/2014/main" id="{A1BE2997-BD5A-4E06-987B-6C04586D50D8}"/>
              </a:ext>
            </a:extLst>
          </p:cNvPr>
          <p:cNvSpPr/>
          <p:nvPr/>
        </p:nvSpPr>
        <p:spPr>
          <a:xfrm>
            <a:off x="251952" y="928672"/>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HAP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flying infrastructure</a:t>
            </a:r>
          </a:p>
        </p:txBody>
      </p:sp>
      <p:sp>
        <p:nvSpPr>
          <p:cNvPr id="10" name="矩形 655">
            <a:extLst>
              <a:ext uri="{FF2B5EF4-FFF2-40B4-BE49-F238E27FC236}">
                <a16:creationId xmlns:a16="http://schemas.microsoft.com/office/drawing/2014/main" id="{2DE38B2B-AA1E-482F-8F8D-0649BD487BD9}"/>
              </a:ext>
            </a:extLst>
          </p:cNvPr>
          <p:cNvSpPr/>
          <p:nvPr/>
        </p:nvSpPr>
        <p:spPr>
          <a:xfrm>
            <a:off x="251951" y="3288808"/>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HAP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backhaul</a:t>
            </a:r>
          </a:p>
        </p:txBody>
      </p:sp>
      <p:pic>
        <p:nvPicPr>
          <p:cNvPr id="12" name="Picture 11" descr="A close up of a logo&#10;&#10;Description automatically generated">
            <a:extLst>
              <a:ext uri="{FF2B5EF4-FFF2-40B4-BE49-F238E27FC236}">
                <a16:creationId xmlns:a16="http://schemas.microsoft.com/office/drawing/2014/main" id="{5A5DE031-DAD1-4897-BD80-508195BDE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565" y="1348433"/>
            <a:ext cx="2845678" cy="2036992"/>
          </a:xfrm>
          <a:prstGeom prst="rect">
            <a:avLst/>
          </a:prstGeom>
        </p:spPr>
      </p:pic>
      <p:sp>
        <p:nvSpPr>
          <p:cNvPr id="13" name="TextBox 12">
            <a:extLst>
              <a:ext uri="{FF2B5EF4-FFF2-40B4-BE49-F238E27FC236}">
                <a16:creationId xmlns:a16="http://schemas.microsoft.com/office/drawing/2014/main" id="{75266945-2E6C-419A-86B5-6BDF71CF1172}"/>
              </a:ext>
            </a:extLst>
          </p:cNvPr>
          <p:cNvSpPr txBox="1"/>
          <p:nvPr/>
        </p:nvSpPr>
        <p:spPr>
          <a:xfrm>
            <a:off x="4932039" y="1902674"/>
            <a:ext cx="3672408"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Users either offloaded from terrestrial BS or solely served by HAP systems</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E92EF5E-41F1-4CDE-B48A-F40BB4E99B19}"/>
              </a:ext>
            </a:extLst>
          </p:cNvPr>
          <p:cNvSpPr txBox="1"/>
          <p:nvPr/>
        </p:nvSpPr>
        <p:spPr>
          <a:xfrm>
            <a:off x="4932039" y="4242297"/>
            <a:ext cx="3744417" cy="10156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dirty="0">
                <a:latin typeface="Arial" panose="020B0604020202020204" pitchFamily="34" charset="0"/>
                <a:cs typeface="Arial" panose="020B0604020202020204" pitchFamily="34" charset="0"/>
              </a:rPr>
              <a:t>Provide backhaul links for UAV/BS </a:t>
            </a:r>
            <a:r>
              <a:rPr lang="en-US" altLang="zh-CN" sz="2000" dirty="0">
                <a:latin typeface="Arial" panose="020B0604020202020204" pitchFamily="34" charset="0"/>
                <a:cs typeface="Arial" panose="020B0604020202020204" pitchFamily="34" charset="0"/>
              </a:rPr>
              <a:t>and</a:t>
            </a:r>
            <a:r>
              <a:rPr lang="en-GB" sz="2000" dirty="0">
                <a:latin typeface="Arial" panose="020B0604020202020204" pitchFamily="34" charset="0"/>
                <a:cs typeface="Arial" panose="020B0604020202020204" pitchFamily="34" charset="0"/>
              </a:rPr>
              <a:t> coordinate multiple UAVs</a:t>
            </a:r>
          </a:p>
        </p:txBody>
      </p:sp>
      <p:pic>
        <p:nvPicPr>
          <p:cNvPr id="19" name="Picture 18" descr="A picture containing table, man, clock, holding&#10;&#10;Description automatically generated">
            <a:extLst>
              <a:ext uri="{FF2B5EF4-FFF2-40B4-BE49-F238E27FC236}">
                <a16:creationId xmlns:a16="http://schemas.microsoft.com/office/drawing/2014/main" id="{1FB78F60-AD0A-4BC1-9ED1-0626F7D2A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87" y="3927877"/>
            <a:ext cx="3329012" cy="2466993"/>
          </a:xfrm>
          <a:prstGeom prst="rect">
            <a:avLst/>
          </a:prstGeom>
        </p:spPr>
      </p:pic>
    </p:spTree>
    <p:extLst>
      <p:ext uri="{BB962C8B-B14F-4D97-AF65-F5344CB8AC3E}">
        <p14:creationId xmlns:p14="http://schemas.microsoft.com/office/powerpoint/2010/main" val="36026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p:nvSpPr>
        <p:spPr>
          <a:xfrm>
            <a:off x="251953" y="928670"/>
            <a:ext cx="7920447" cy="4647426"/>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800" dirty="0">
                <a:latin typeface="Arial" panose="020B0604020202020204" pitchFamily="34" charset="0"/>
                <a:ea typeface="Arial Unicode MS" panose="020B0604020202020204" pitchFamily="34" charset="-122"/>
                <a:cs typeface="Arial" panose="020B0604020202020204" pitchFamily="34" charset="0"/>
              </a:rPr>
              <a:t> To introduce AAN basics and integrations into terrestrial networks</a:t>
            </a:r>
          </a:p>
          <a:p>
            <a:pPr lvl="2" indent="-457200"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Infrastructure/Aerial User</a:t>
            </a:r>
          </a:p>
          <a:p>
            <a:pPr algn="just">
              <a:spcBef>
                <a:spcPts val="1200"/>
              </a:spcBef>
              <a:buFont typeface="Arial" panose="020B0604020202020204" pitchFamily="34" charset="0"/>
              <a:buChar char="•"/>
              <a:defRPr/>
            </a:pPr>
            <a:r>
              <a:rPr lang="en-US" altLang="zh-CN" sz="2800" dirty="0">
                <a:latin typeface="Arial" panose="020B0604020202020204" pitchFamily="34" charset="0"/>
                <a:ea typeface="黑体" panose="02010609060101010101" pitchFamily="49" charset="-122"/>
                <a:cs typeface="Arial" panose="020B0604020202020204" pitchFamily="34" charset="0"/>
              </a:rPr>
              <a:t> To learn related mathematical tools to integrate AAN into terrestrial networks</a:t>
            </a:r>
          </a:p>
          <a:p>
            <a:pPr lvl="2" indent="-457200"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Optimization and game theory</a:t>
            </a:r>
          </a:p>
          <a:p>
            <a:pPr algn="just">
              <a:spcBef>
                <a:spcPts val="1200"/>
              </a:spcBef>
              <a:buFont typeface="Arial" panose="020B0604020202020204" pitchFamily="34" charset="0"/>
              <a:buChar char="•"/>
              <a:defRPr/>
            </a:pPr>
            <a:r>
              <a:rPr lang="en-US" altLang="zh-CN" sz="2800" dirty="0">
                <a:latin typeface="Arial" panose="020B0604020202020204" pitchFamily="34" charset="0"/>
                <a:ea typeface="黑体" panose="02010609060101010101" pitchFamily="49" charset="-122"/>
                <a:cs typeface="Arial" panose="020B0604020202020204" pitchFamily="34" charset="0"/>
              </a:rPr>
              <a:t> To understand how to optimize integrated AAN</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Communication: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A2A and A2G Communications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Control: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Trajectory design and 3D deployment</a:t>
            </a:r>
            <a:endParaRPr lang="zh-CN" altLang="en-US"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7" name="矩形 3"/>
          <p:cNvSpPr/>
          <p:nvPr/>
        </p:nvSpPr>
        <p:spPr>
          <a:xfrm>
            <a:off x="161950" y="-2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Objectives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a:t>
            </a:fld>
            <a:endParaRPr lang="zh-CN"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Existing HAP Projects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19</a:t>
            </a:fld>
            <a:endParaRPr lang="zh-CN" altLang="en-US" dirty="0"/>
          </a:p>
        </p:txBody>
      </p:sp>
      <p:sp>
        <p:nvSpPr>
          <p:cNvPr id="8" name="矩形 655">
            <a:extLst>
              <a:ext uri="{FF2B5EF4-FFF2-40B4-BE49-F238E27FC236}">
                <a16:creationId xmlns:a16="http://schemas.microsoft.com/office/drawing/2014/main" id="{A1BE2997-BD5A-4E06-987B-6C04586D50D8}"/>
              </a:ext>
            </a:extLst>
          </p:cNvPr>
          <p:cNvSpPr/>
          <p:nvPr/>
        </p:nvSpPr>
        <p:spPr>
          <a:xfrm>
            <a:off x="251952" y="928672"/>
            <a:ext cx="8640096" cy="2369880"/>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Airbus’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Zephyr </a:t>
            </a:r>
          </a:p>
          <a:p>
            <a:pPr lvl="1"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Extended from Facebook’s Aquila</a:t>
            </a: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Pseudo satellite (21km) and/or access point</a:t>
            </a:r>
          </a:p>
          <a:p>
            <a:pPr lvl="1" algn="just">
              <a:spcBef>
                <a:spcPts val="1200"/>
              </a:spcBef>
              <a:buFont typeface="Arial" panose="020B0604020202020204" pitchFamily="34" charset="0"/>
              <a:buChar char="•"/>
              <a:defRPr/>
            </a:pPr>
            <a:r>
              <a:rPr lang="en-US"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GB" sz="2000" dirty="0">
                <a:latin typeface="Arial" panose="020B0604020202020204" pitchFamily="34" charset="0"/>
                <a:cs typeface="Arial" panose="020B0604020202020204" pitchFamily="34" charset="0"/>
              </a:rPr>
              <a:t>Replace some spy or Earth-observing satellites</a:t>
            </a: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Working Period: 90 days (solar powered)</a:t>
            </a:r>
            <a:endParaRPr lang="en-US" altLang="zh-CN" sz="20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矩形 655">
            <a:extLst>
              <a:ext uri="{FF2B5EF4-FFF2-40B4-BE49-F238E27FC236}">
                <a16:creationId xmlns:a16="http://schemas.microsoft.com/office/drawing/2014/main" id="{2DE38B2B-AA1E-482F-8F8D-0649BD487BD9}"/>
              </a:ext>
            </a:extLst>
          </p:cNvPr>
          <p:cNvSpPr/>
          <p:nvPr/>
        </p:nvSpPr>
        <p:spPr>
          <a:xfrm>
            <a:off x="251952" y="3551033"/>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Google Balloon: Project Loon</a:t>
            </a:r>
            <a:endPar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Rectangle 1">
            <a:extLst>
              <a:ext uri="{FF2B5EF4-FFF2-40B4-BE49-F238E27FC236}">
                <a16:creationId xmlns:a16="http://schemas.microsoft.com/office/drawing/2014/main" id="{A53E6028-B9DB-4F56-8FB5-B1A158360E66}"/>
              </a:ext>
            </a:extLst>
          </p:cNvPr>
          <p:cNvSpPr/>
          <p:nvPr/>
        </p:nvSpPr>
        <p:spPr>
          <a:xfrm>
            <a:off x="251952" y="4122946"/>
            <a:ext cx="6120248" cy="1754326"/>
          </a:xfrm>
          <a:prstGeom prst="rect">
            <a:avLst/>
          </a:prstGeom>
        </p:spPr>
        <p:txBody>
          <a:bodyPr wrap="square">
            <a:spAutoFit/>
          </a:bodyPr>
          <a:lstStyle/>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Floating access point</a:t>
            </a: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Extend connectivity to under developed areas</a:t>
            </a:r>
          </a:p>
          <a:p>
            <a:pPr lvl="1"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Altitude: 18 – 25 km</a:t>
            </a:r>
          </a:p>
          <a:p>
            <a:pPr lvl="1" algn="just">
              <a:spcBef>
                <a:spcPts val="1200"/>
              </a:spcBef>
              <a:buFont typeface="Arial" panose="020B0604020202020204" pitchFamily="34" charset="0"/>
              <a:buChar char="•"/>
              <a:defRPr/>
            </a:pPr>
            <a:endParaRPr lang="en-GB" dirty="0"/>
          </a:p>
        </p:txBody>
      </p:sp>
      <p:pic>
        <p:nvPicPr>
          <p:cNvPr id="4" name="Picture 3" descr="A picture containing animal&#10;&#10;Description automatically generated">
            <a:extLst>
              <a:ext uri="{FF2B5EF4-FFF2-40B4-BE49-F238E27FC236}">
                <a16:creationId xmlns:a16="http://schemas.microsoft.com/office/drawing/2014/main" id="{323822FD-9AD0-4B7E-9D2E-66BF2300F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2492896"/>
            <a:ext cx="1966927" cy="3633814"/>
          </a:xfrm>
          <a:prstGeom prst="rect">
            <a:avLst/>
          </a:prstGeom>
        </p:spPr>
      </p:pic>
    </p:spTree>
    <p:extLst>
      <p:ext uri="{BB962C8B-B14F-4D97-AF65-F5344CB8AC3E}">
        <p14:creationId xmlns:p14="http://schemas.microsoft.com/office/powerpoint/2010/main" val="231621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Satellite Applications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20</a:t>
            </a:fld>
            <a:endParaRPr lang="zh-CN" altLang="en-US" dirty="0"/>
          </a:p>
        </p:txBody>
      </p:sp>
      <p:sp>
        <p:nvSpPr>
          <p:cNvPr id="8" name="矩形 655">
            <a:extLst>
              <a:ext uri="{FF2B5EF4-FFF2-40B4-BE49-F238E27FC236}">
                <a16:creationId xmlns:a16="http://schemas.microsoft.com/office/drawing/2014/main" id="{A1BE2997-BD5A-4E06-987B-6C04586D50D8}"/>
              </a:ext>
            </a:extLst>
          </p:cNvPr>
          <p:cNvSpPr/>
          <p:nvPr/>
        </p:nvSpPr>
        <p:spPr>
          <a:xfrm>
            <a:off x="251952" y="928672"/>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Satellite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backhaul/coordinator</a:t>
            </a:r>
          </a:p>
        </p:txBody>
      </p:sp>
      <p:sp>
        <p:nvSpPr>
          <p:cNvPr id="10" name="矩形 655">
            <a:extLst>
              <a:ext uri="{FF2B5EF4-FFF2-40B4-BE49-F238E27FC236}">
                <a16:creationId xmlns:a16="http://schemas.microsoft.com/office/drawing/2014/main" id="{2DE38B2B-AA1E-482F-8F8D-0649BD487BD9}"/>
              </a:ext>
            </a:extLst>
          </p:cNvPr>
          <p:cNvSpPr/>
          <p:nvPr/>
        </p:nvSpPr>
        <p:spPr>
          <a:xfrm>
            <a:off x="251952" y="3536513"/>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Satellite working as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remote BS for </a:t>
            </a:r>
            <a:r>
              <a:rPr lang="en-GB"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broadcast/multicast</a:t>
            </a:r>
            <a:endPar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Picture 2">
            <a:extLst>
              <a:ext uri="{FF2B5EF4-FFF2-40B4-BE49-F238E27FC236}">
                <a16:creationId xmlns:a16="http://schemas.microsoft.com/office/drawing/2014/main" id="{DD3D7D86-3779-4610-BA89-991D8BB1F8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3" y="1373046"/>
            <a:ext cx="2859598" cy="2163467"/>
          </a:xfrm>
          <a:prstGeom prst="rect">
            <a:avLst/>
          </a:prstGeom>
        </p:spPr>
      </p:pic>
      <p:sp>
        <p:nvSpPr>
          <p:cNvPr id="4" name="TextBox 3">
            <a:extLst>
              <a:ext uri="{FF2B5EF4-FFF2-40B4-BE49-F238E27FC236}">
                <a16:creationId xmlns:a16="http://schemas.microsoft.com/office/drawing/2014/main" id="{899AAC2A-A09E-4849-98C3-5DB6820D2AC7}"/>
              </a:ext>
            </a:extLst>
          </p:cNvPr>
          <p:cNvSpPr txBox="1"/>
          <p:nvPr/>
        </p:nvSpPr>
        <p:spPr>
          <a:xfrm>
            <a:off x="1547664" y="1898411"/>
            <a:ext cx="115212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Ka-band</a:t>
            </a:r>
          </a:p>
        </p:txBody>
      </p:sp>
      <p:sp>
        <p:nvSpPr>
          <p:cNvPr id="15" name="TextBox 14">
            <a:extLst>
              <a:ext uri="{FF2B5EF4-FFF2-40B4-BE49-F238E27FC236}">
                <a16:creationId xmlns:a16="http://schemas.microsoft.com/office/drawing/2014/main" id="{CA91502C-CA6E-4821-B67D-316370456BEF}"/>
              </a:ext>
            </a:extLst>
          </p:cNvPr>
          <p:cNvSpPr txBox="1"/>
          <p:nvPr/>
        </p:nvSpPr>
        <p:spPr>
          <a:xfrm>
            <a:off x="3066618" y="3203735"/>
            <a:ext cx="1293912"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Backhaul</a:t>
            </a:r>
          </a:p>
        </p:txBody>
      </p:sp>
      <p:sp>
        <p:nvSpPr>
          <p:cNvPr id="16" name="TextBox 15">
            <a:extLst>
              <a:ext uri="{FF2B5EF4-FFF2-40B4-BE49-F238E27FC236}">
                <a16:creationId xmlns:a16="http://schemas.microsoft.com/office/drawing/2014/main" id="{19FBC89C-C746-4002-8C23-77C7345F0080}"/>
              </a:ext>
            </a:extLst>
          </p:cNvPr>
          <p:cNvSpPr txBox="1"/>
          <p:nvPr/>
        </p:nvSpPr>
        <p:spPr>
          <a:xfrm>
            <a:off x="7094209" y="3203735"/>
            <a:ext cx="1761964"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Coordination</a:t>
            </a:r>
          </a:p>
        </p:txBody>
      </p:sp>
      <p:pic>
        <p:nvPicPr>
          <p:cNvPr id="11" name="Picture 10" descr="A close up of a plate&#10;&#10;Description automatically generated">
            <a:extLst>
              <a:ext uri="{FF2B5EF4-FFF2-40B4-BE49-F238E27FC236}">
                <a16:creationId xmlns:a16="http://schemas.microsoft.com/office/drawing/2014/main" id="{ECAED83D-7DB3-438D-BDA7-D36D8F87F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787" y="1480551"/>
            <a:ext cx="3329012" cy="1820122"/>
          </a:xfrm>
          <a:prstGeom prst="rect">
            <a:avLst/>
          </a:prstGeom>
        </p:spPr>
      </p:pic>
      <p:pic>
        <p:nvPicPr>
          <p:cNvPr id="22" name="Picture 21" descr="A picture containing clock, white, air&#10;&#10;Description automatically generated">
            <a:extLst>
              <a:ext uri="{FF2B5EF4-FFF2-40B4-BE49-F238E27FC236}">
                <a16:creationId xmlns:a16="http://schemas.microsoft.com/office/drawing/2014/main" id="{AC08C3EA-C1AE-4A61-B87B-73DC8D5CE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37" y="4081141"/>
            <a:ext cx="3714777" cy="2447943"/>
          </a:xfrm>
          <a:prstGeom prst="rect">
            <a:avLst/>
          </a:prstGeom>
        </p:spPr>
      </p:pic>
      <p:sp>
        <p:nvSpPr>
          <p:cNvPr id="23" name="TextBox 22">
            <a:extLst>
              <a:ext uri="{FF2B5EF4-FFF2-40B4-BE49-F238E27FC236}">
                <a16:creationId xmlns:a16="http://schemas.microsoft.com/office/drawing/2014/main" id="{4BDE9352-9E88-4AC7-9C74-79B98218C66C}"/>
              </a:ext>
            </a:extLst>
          </p:cNvPr>
          <p:cNvSpPr txBox="1"/>
          <p:nvPr/>
        </p:nvSpPr>
        <p:spPr>
          <a:xfrm>
            <a:off x="2123728" y="4620617"/>
            <a:ext cx="1728192"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Below 6GHz</a:t>
            </a:r>
          </a:p>
        </p:txBody>
      </p:sp>
      <p:pic>
        <p:nvPicPr>
          <p:cNvPr id="25" name="Picture 24" descr="A picture containing object, sitting, white, black&#10;&#10;Description automatically generated">
            <a:extLst>
              <a:ext uri="{FF2B5EF4-FFF2-40B4-BE49-F238E27FC236}">
                <a16:creationId xmlns:a16="http://schemas.microsoft.com/office/drawing/2014/main" id="{440C2107-C6A5-4B9F-ABA3-2EC33FA6A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742" y="4102333"/>
            <a:ext cx="1480466" cy="1405899"/>
          </a:xfrm>
          <a:prstGeom prst="rect">
            <a:avLst/>
          </a:prstGeom>
        </p:spPr>
      </p:pic>
      <p:pic>
        <p:nvPicPr>
          <p:cNvPr id="27" name="Picture 26" descr="A close up of a cell phone&#10;&#10;Description automatically generated">
            <a:extLst>
              <a:ext uri="{FF2B5EF4-FFF2-40B4-BE49-F238E27FC236}">
                <a16:creationId xmlns:a16="http://schemas.microsoft.com/office/drawing/2014/main" id="{B3646F73-0D3B-443E-A829-BB2B40C6C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4159090"/>
            <a:ext cx="430994" cy="1237251"/>
          </a:xfrm>
          <a:prstGeom prst="rect">
            <a:avLst/>
          </a:prstGeom>
        </p:spPr>
      </p:pic>
      <p:sp>
        <p:nvSpPr>
          <p:cNvPr id="28" name="Rectangle: Rounded Corners 27">
            <a:extLst>
              <a:ext uri="{FF2B5EF4-FFF2-40B4-BE49-F238E27FC236}">
                <a16:creationId xmlns:a16="http://schemas.microsoft.com/office/drawing/2014/main" id="{7CB22C4D-571C-45F7-88A2-4F2D549514CA}"/>
              </a:ext>
            </a:extLst>
          </p:cNvPr>
          <p:cNvSpPr/>
          <p:nvPr/>
        </p:nvSpPr>
        <p:spPr>
          <a:xfrm>
            <a:off x="4788024" y="4061253"/>
            <a:ext cx="2736304" cy="159999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a:extLst>
              <a:ext uri="{FF2B5EF4-FFF2-40B4-BE49-F238E27FC236}">
                <a16:creationId xmlns:a16="http://schemas.microsoft.com/office/drawing/2014/main" id="{9E3A0CF4-CADA-472B-A1E8-46E1FF53B7B6}"/>
              </a:ext>
            </a:extLst>
          </p:cNvPr>
          <p:cNvCxnSpPr>
            <a:cxnSpLocks/>
          </p:cNvCxnSpPr>
          <p:nvPr/>
        </p:nvCxnSpPr>
        <p:spPr>
          <a:xfrm flipV="1">
            <a:off x="3998087" y="4989950"/>
            <a:ext cx="713627" cy="276998"/>
          </a:xfrm>
          <a:prstGeom prst="straightConnector1">
            <a:avLst/>
          </a:prstGeom>
          <a:ln w="3175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36821A8-FADD-4E0C-A012-1D1B0F881831}"/>
              </a:ext>
            </a:extLst>
          </p:cNvPr>
          <p:cNvSpPr txBox="1"/>
          <p:nvPr/>
        </p:nvSpPr>
        <p:spPr>
          <a:xfrm>
            <a:off x="4963742" y="5847339"/>
            <a:ext cx="3600400" cy="70788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Direct satellite-to-user/terminal links</a:t>
            </a:r>
          </a:p>
        </p:txBody>
      </p:sp>
    </p:spTree>
    <p:extLst>
      <p:ext uri="{BB962C8B-B14F-4D97-AF65-F5344CB8AC3E}">
        <p14:creationId xmlns:p14="http://schemas.microsoft.com/office/powerpoint/2010/main" val="42571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Ultra-dense Topology Evolution</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8" name="矩形 655">
            <a:extLst>
              <a:ext uri="{FF2B5EF4-FFF2-40B4-BE49-F238E27FC236}">
                <a16:creationId xmlns:a16="http://schemas.microsoft.com/office/drawing/2014/main" id="{A1BE2997-BD5A-4E06-987B-6C04586D50D8}"/>
              </a:ext>
            </a:extLst>
          </p:cNvPr>
          <p:cNvSpPr/>
          <p:nvPr/>
        </p:nvSpPr>
        <p:spPr>
          <a:xfrm>
            <a:off x="257593" y="908720"/>
            <a:ext cx="7482759" cy="2646878"/>
          </a:xfrm>
          <a:prstGeom prst="rect">
            <a:avLst/>
          </a:prstGeom>
        </p:spPr>
        <p:txBody>
          <a:bodyPr wrap="square">
            <a:spAutoFit/>
          </a:bodyPr>
          <a:lstStyle/>
          <a:p>
            <a:pPr algn="just">
              <a:lnSpc>
                <a:spcPct val="150000"/>
              </a:lnSpc>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Current Dilemma</a:t>
            </a:r>
          </a:p>
          <a:p>
            <a:pPr lvl="1" algn="just">
              <a:lnSpc>
                <a:spcPct val="150000"/>
              </a:lnSpc>
              <a:buFont typeface="Arial" panose="020B0604020202020204" pitchFamily="34" charset="0"/>
              <a:buChar char="•"/>
              <a:defRPr/>
            </a:pPr>
            <a:r>
              <a:rPr lang="en-US" altLang="zh-CN" sz="2400" dirty="0">
                <a:latin typeface="Arial" panose="020B0604020202020204" pitchFamily="34" charset="0"/>
                <a:ea typeface="Arial Unicode MS" panose="020B0604020202020204" pitchFamily="34" charset="-122"/>
                <a:cs typeface="Arial" panose="020B0604020202020204" pitchFamily="34" charset="0"/>
              </a:rPr>
              <a:t> </a:t>
            </a:r>
            <a:r>
              <a:rPr lang="en-US" altLang="zh-CN" sz="2000" dirty="0">
                <a:latin typeface="Arial" panose="020B0604020202020204" pitchFamily="34" charset="0"/>
                <a:ea typeface="Arial Unicode MS" panose="020B0604020202020204" pitchFamily="34" charset="-122"/>
                <a:cs typeface="Arial" panose="020B0604020202020204" pitchFamily="34" charset="0"/>
              </a:rPr>
              <a:t>Seamless coverage </a:t>
            </a:r>
            <a:r>
              <a:rPr lang="en-US" altLang="zh-CN" sz="2000" dirty="0" err="1">
                <a:latin typeface="Arial" panose="020B0604020202020204" pitchFamily="34" charset="0"/>
                <a:ea typeface="Arial Unicode MS" panose="020B0604020202020204" pitchFamily="34" charset="-122"/>
                <a:cs typeface="Arial" panose="020B0604020202020204" pitchFamily="34" charset="0"/>
              </a:rPr>
              <a:t>v.s</a:t>
            </a:r>
            <a:r>
              <a:rPr lang="en-US" altLang="zh-CN" sz="2000" dirty="0">
                <a:latin typeface="Arial" panose="020B0604020202020204" pitchFamily="34" charset="0"/>
                <a:ea typeface="Arial Unicode MS" panose="020B0604020202020204" pitchFamily="34" charset="-122"/>
                <a:cs typeface="Arial" panose="020B0604020202020204" pitchFamily="34" charset="0"/>
              </a:rPr>
              <a:t>. low propagation delay</a:t>
            </a:r>
          </a:p>
          <a:p>
            <a:pPr lvl="1" algn="just">
              <a:lnSpc>
                <a:spcPct val="150000"/>
              </a:lnSpc>
              <a:buFont typeface="Arial" panose="020B0604020202020204" pitchFamily="34" charset="0"/>
              <a:buChar char="•"/>
              <a:defRPr/>
            </a:pPr>
            <a:r>
              <a:rPr lang="en-US" altLang="zh-CN" sz="2000" dirty="0">
                <a:latin typeface="Arial" panose="020B0604020202020204" pitchFamily="34" charset="0"/>
                <a:ea typeface="Arial Unicode MS" panose="020B0604020202020204" pitchFamily="34" charset="-122"/>
                <a:cs typeface="Arial" panose="020B0604020202020204" pitchFamily="34" charset="0"/>
              </a:rPr>
              <a:t> For each satellite, long propagation distance leads to degraded spatial diversity due to </a:t>
            </a:r>
            <a:r>
              <a:rPr lang="en-US" altLang="zh-CN" sz="2000" dirty="0">
                <a:solidFill>
                  <a:srgbClr val="C00000"/>
                </a:solidFill>
                <a:latin typeface="Arial" panose="020B0604020202020204" pitchFamily="34" charset="0"/>
                <a:ea typeface="Arial Unicode MS" panose="020B0604020202020204" pitchFamily="34" charset="-122"/>
                <a:cs typeface="Arial" panose="020B0604020202020204" pitchFamily="34" charset="0"/>
              </a:rPr>
              <a:t>highly correlated </a:t>
            </a:r>
            <a:r>
              <a:rPr lang="en-US" altLang="zh-CN" sz="2000" dirty="0">
                <a:latin typeface="Arial" panose="020B0604020202020204" pitchFamily="34" charset="0"/>
                <a:ea typeface="Arial Unicode MS" panose="020B0604020202020204" pitchFamily="34" charset="-122"/>
                <a:cs typeface="Arial" panose="020B0604020202020204" pitchFamily="34" charset="0"/>
              </a:rPr>
              <a:t>channels</a:t>
            </a:r>
          </a:p>
          <a:p>
            <a:pPr lvl="2" algn="just">
              <a:spcBef>
                <a:spcPts val="1200"/>
              </a:spcBef>
              <a:buFont typeface="Arial" panose="020B0604020202020204" pitchFamily="34" charset="0"/>
              <a:buChar char="•"/>
              <a:defRPr/>
            </a:pPr>
            <a:endPar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8" name="矩形 655">
            <a:extLst>
              <a:ext uri="{FF2B5EF4-FFF2-40B4-BE49-F238E27FC236}">
                <a16:creationId xmlns:a16="http://schemas.microsoft.com/office/drawing/2014/main" id="{C94A4B79-9E5D-42DB-A2B9-9D630D33BA51}"/>
              </a:ext>
            </a:extLst>
          </p:cNvPr>
          <p:cNvSpPr/>
          <p:nvPr/>
        </p:nvSpPr>
        <p:spPr>
          <a:xfrm>
            <a:off x="257593" y="3140968"/>
            <a:ext cx="7626775" cy="2646878"/>
          </a:xfrm>
          <a:prstGeom prst="rect">
            <a:avLst/>
          </a:prstGeom>
        </p:spPr>
        <p:txBody>
          <a:bodyPr wrap="square">
            <a:spAutoFit/>
          </a:bodyPr>
          <a:lstStyle/>
          <a:p>
            <a:pPr algn="just">
              <a:lnSpc>
                <a:spcPct val="150000"/>
              </a:lnSpc>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Ultra-dense LEO Satellite Constellation</a:t>
            </a:r>
          </a:p>
          <a:p>
            <a:pPr lvl="1" algn="just">
              <a:lnSpc>
                <a:spcPct val="150000"/>
              </a:lnSpc>
              <a:buFont typeface="Arial" panose="020B0604020202020204" pitchFamily="34" charset="0"/>
              <a:buChar char="•"/>
              <a:defRPr/>
            </a:pPr>
            <a:r>
              <a:rPr lang="en-US" altLang="zh-CN" sz="2400" dirty="0">
                <a:latin typeface="Arial" panose="020B0604020202020204" pitchFamily="34" charset="0"/>
                <a:ea typeface="Arial Unicode MS" panose="020B0604020202020204" pitchFamily="34" charset="-122"/>
                <a:cs typeface="Arial" panose="020B0604020202020204" pitchFamily="34" charset="0"/>
              </a:rPr>
              <a:t> </a:t>
            </a:r>
            <a:r>
              <a:rPr lang="en-US" altLang="zh-CN" sz="2000" dirty="0">
                <a:latin typeface="Arial" panose="020B0604020202020204" pitchFamily="34" charset="0"/>
                <a:ea typeface="Arial Unicode MS" panose="020B0604020202020204" pitchFamily="34" charset="-122"/>
                <a:cs typeface="Arial" panose="020B0604020202020204" pitchFamily="34" charset="0"/>
              </a:rPr>
              <a:t>Coverage extension via hundreds of satellites</a:t>
            </a:r>
          </a:p>
          <a:p>
            <a:pPr lvl="1" algn="just">
              <a:lnSpc>
                <a:spcPct val="150000"/>
              </a:lnSpc>
              <a:buFont typeface="Arial" panose="020B0604020202020204" pitchFamily="34" charset="0"/>
              <a:buChar char="•"/>
              <a:defRPr/>
            </a:pPr>
            <a:r>
              <a:rPr lang="en-US" altLang="zh-CN" sz="2000" dirty="0">
                <a:latin typeface="Arial" panose="020B0604020202020204" pitchFamily="34" charset="0"/>
                <a:ea typeface="Arial Unicode MS" panose="020B0604020202020204" pitchFamily="34" charset="-122"/>
                <a:cs typeface="Arial" panose="020B0604020202020204" pitchFamily="34" charset="0"/>
              </a:rPr>
              <a:t> </a:t>
            </a:r>
            <a:r>
              <a:rPr lang="en-US" altLang="zh-CN" sz="2000" dirty="0">
                <a:latin typeface="Arial" panose="020B0604020202020204" pitchFamily="34" charset="0"/>
                <a:cs typeface="Arial" panose="020B0604020202020204" pitchFamily="34" charset="0"/>
              </a:rPr>
              <a:t>Spatial diversity can be obtained by satellite coordination</a:t>
            </a:r>
          </a:p>
          <a:p>
            <a:pPr lvl="1" algn="just">
              <a:lnSpc>
                <a:spcPct val="150000"/>
              </a:lnSpc>
              <a:buFont typeface="Arial" panose="020B0604020202020204" pitchFamily="34" charset="0"/>
              <a:buChar char="•"/>
              <a:defRPr/>
            </a:pPr>
            <a:r>
              <a:rPr lang="en-US" altLang="zh-CN" sz="2000" dirty="0">
                <a:latin typeface="Arial" panose="020B0604020202020204" pitchFamily="34" charset="0"/>
                <a:ea typeface="Arial Unicode MS" panose="020B0604020202020204" pitchFamily="34" charset="-122"/>
                <a:cs typeface="Arial" panose="020B0604020202020204" pitchFamily="34" charset="0"/>
              </a:rPr>
              <a:t> Backhaul capacity improvement</a:t>
            </a:r>
          </a:p>
          <a:p>
            <a:pPr lvl="2" algn="just">
              <a:spcBef>
                <a:spcPts val="1200"/>
              </a:spcBef>
              <a:buFont typeface="Arial" panose="020B0604020202020204" pitchFamily="34" charset="0"/>
              <a:buChar char="•"/>
              <a:defRPr/>
            </a:pPr>
            <a:endPar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1036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Existing Satellite Projects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22</a:t>
            </a:fld>
            <a:endParaRPr lang="zh-CN" altLang="en-US" dirty="0"/>
          </a:p>
        </p:txBody>
      </p:sp>
      <p:sp>
        <p:nvSpPr>
          <p:cNvPr id="8" name="矩形 655">
            <a:extLst>
              <a:ext uri="{FF2B5EF4-FFF2-40B4-BE49-F238E27FC236}">
                <a16:creationId xmlns:a16="http://schemas.microsoft.com/office/drawing/2014/main" id="{A1BE2997-BD5A-4E06-987B-6C04586D50D8}"/>
              </a:ext>
            </a:extLst>
          </p:cNvPr>
          <p:cNvSpPr/>
          <p:nvPr/>
        </p:nvSpPr>
        <p:spPr>
          <a:xfrm>
            <a:off x="251952" y="1058167"/>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SpaceX </a:t>
            </a:r>
            <a:r>
              <a:rPr lang="en-US" altLang="zh-CN" sz="2400" dirty="0" err="1">
                <a:solidFill>
                  <a:prstClr val="black"/>
                </a:solidFill>
                <a:latin typeface="Arial" panose="020B0604020202020204" pitchFamily="34" charset="0"/>
                <a:ea typeface="黑体" panose="02010609060101010101" pitchFamily="49" charset="-122"/>
                <a:cs typeface="Arial" panose="020B0604020202020204" pitchFamily="34" charset="0"/>
              </a:rPr>
              <a:t>StarLink</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Plan</a:t>
            </a:r>
            <a:endPar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矩形 655">
            <a:extLst>
              <a:ext uri="{FF2B5EF4-FFF2-40B4-BE49-F238E27FC236}">
                <a16:creationId xmlns:a16="http://schemas.microsoft.com/office/drawing/2014/main" id="{2DE38B2B-AA1E-482F-8F8D-0649BD487BD9}"/>
              </a:ext>
            </a:extLst>
          </p:cNvPr>
          <p:cNvSpPr/>
          <p:nvPr/>
        </p:nvSpPr>
        <p:spPr>
          <a:xfrm>
            <a:off x="251951" y="3600886"/>
            <a:ext cx="8640096" cy="46166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err="1">
                <a:latin typeface="Arial Unicode MS" panose="020B0604020202020204" pitchFamily="34" charset="-122"/>
                <a:ea typeface="Arial Unicode MS" panose="020B0604020202020204" pitchFamily="34" charset="-122"/>
                <a:cs typeface="Arial Unicode MS" panose="020B0604020202020204" pitchFamily="34" charset="-122"/>
              </a:rPr>
              <a:t>TeleSat</a:t>
            </a:r>
            <a:endPar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TextBox 3">
            <a:extLst>
              <a:ext uri="{FF2B5EF4-FFF2-40B4-BE49-F238E27FC236}">
                <a16:creationId xmlns:a16="http://schemas.microsoft.com/office/drawing/2014/main" id="{FD896A00-15C9-40F2-BE88-15EFB2B3CB9C}"/>
              </a:ext>
            </a:extLst>
          </p:cNvPr>
          <p:cNvSpPr txBox="1"/>
          <p:nvPr/>
        </p:nvSpPr>
        <p:spPr>
          <a:xfrm>
            <a:off x="611560" y="4062551"/>
            <a:ext cx="3603250" cy="22467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117 satellites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Low elevation angles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Two types of orbits:</a:t>
            </a:r>
          </a:p>
          <a:p>
            <a:pPr>
              <a:lnSpc>
                <a:spcPct val="150000"/>
              </a:lnSpc>
            </a:pPr>
            <a:r>
              <a:rPr lang="en-GB" sz="2000" dirty="0">
                <a:latin typeface="Arial" panose="020B0604020202020204" pitchFamily="34" charset="0"/>
                <a:cs typeface="Arial" panose="020B0604020202020204" pitchFamily="34" charset="0"/>
              </a:rPr>
              <a:t>     coverage and hotspot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87D070A-6702-452F-AA3F-884E39FD58D4}"/>
              </a:ext>
            </a:extLst>
          </p:cNvPr>
          <p:cNvSpPr txBox="1"/>
          <p:nvPr/>
        </p:nvSpPr>
        <p:spPr>
          <a:xfrm>
            <a:off x="611560" y="1519832"/>
            <a:ext cx="5832648" cy="2343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Arial" panose="020B0604020202020204" pitchFamily="34" charset="0"/>
                <a:ea typeface="Arial Unicode MS" pitchFamily="34" charset="-122"/>
                <a:cs typeface="Arial" panose="020B0604020202020204" pitchFamily="34" charset="0"/>
              </a:rPr>
              <a:t>422 satellites launched already </a:t>
            </a:r>
          </a:p>
          <a:p>
            <a:pPr>
              <a:lnSpc>
                <a:spcPct val="150000"/>
              </a:lnSpc>
            </a:pPr>
            <a:r>
              <a:rPr lang="en-US" altLang="zh-CN" sz="2000" dirty="0">
                <a:latin typeface="Arial" panose="020B0604020202020204" pitchFamily="34" charset="0"/>
                <a:ea typeface="Arial Unicode MS" pitchFamily="34" charset="-122"/>
                <a:cs typeface="Arial" panose="020B0604020202020204" pitchFamily="34" charset="0"/>
              </a:rPr>
              <a:t>    (more on the way)</a:t>
            </a:r>
          </a:p>
          <a:p>
            <a:pPr marL="285750" indent="-285750">
              <a:lnSpc>
                <a:spcPct val="150000"/>
              </a:lnSpc>
              <a:buFont typeface="Arial" panose="020B0604020202020204" pitchFamily="34" charset="0"/>
              <a:buChar char="•"/>
            </a:pPr>
            <a:r>
              <a:rPr lang="en-US" altLang="zh-CN" sz="2000" dirty="0">
                <a:latin typeface="Arial" panose="020B0604020202020204" pitchFamily="34" charset="0"/>
                <a:ea typeface="Arial Unicode MS" pitchFamily="34" charset="-122"/>
                <a:cs typeface="Arial" panose="020B0604020202020204" pitchFamily="34" charset="0"/>
              </a:rPr>
              <a:t>Weighting 227kg each LEO satellite</a:t>
            </a:r>
          </a:p>
          <a:p>
            <a:pPr marL="285750" indent="-285750">
              <a:lnSpc>
                <a:spcPct val="150000"/>
              </a:lnSpc>
              <a:buFont typeface="Arial" panose="020B0604020202020204" pitchFamily="34" charset="0"/>
              <a:buChar char="•"/>
            </a:pPr>
            <a:r>
              <a:rPr lang="en-US" altLang="zh-CN" sz="2000" dirty="0">
                <a:latin typeface="Arial" panose="020B0604020202020204" pitchFamily="34" charset="0"/>
                <a:ea typeface="Arial Unicode MS" pitchFamily="34" charset="-122"/>
                <a:cs typeface="Arial" panose="020B0604020202020204" pitchFamily="34" charset="0"/>
              </a:rPr>
              <a:t>Backhaul </a:t>
            </a:r>
          </a:p>
          <a:p>
            <a:pPr>
              <a:lnSpc>
                <a:spcPct val="150000"/>
              </a:lnSpc>
            </a:pPr>
            <a:endParaRPr lang="en-GB" sz="2000" dirty="0">
              <a:latin typeface="Arial" panose="020B0604020202020204" pitchFamily="34" charset="0"/>
              <a:cs typeface="Arial" panose="020B0604020202020204" pitchFamily="34" charset="0"/>
            </a:endParaRPr>
          </a:p>
        </p:txBody>
      </p:sp>
      <p:pic>
        <p:nvPicPr>
          <p:cNvPr id="13" name="Picture 12" descr="A picture containing purple, piece, table, sitting&#10;&#10;Description automatically generated">
            <a:extLst>
              <a:ext uri="{FF2B5EF4-FFF2-40B4-BE49-F238E27FC236}">
                <a16:creationId xmlns:a16="http://schemas.microsoft.com/office/drawing/2014/main" id="{E70B42B2-34B2-496D-B082-F86C3BBD3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091165"/>
            <a:ext cx="3415067" cy="2388865"/>
          </a:xfrm>
          <a:prstGeom prst="rect">
            <a:avLst/>
          </a:prstGeom>
        </p:spPr>
      </p:pic>
      <p:pic>
        <p:nvPicPr>
          <p:cNvPr id="6" name="Picture 5" descr="A picture containing table, colorful, sitting, different&#10;&#10;Description automatically generated">
            <a:extLst>
              <a:ext uri="{FF2B5EF4-FFF2-40B4-BE49-F238E27FC236}">
                <a16:creationId xmlns:a16="http://schemas.microsoft.com/office/drawing/2014/main" id="{A2A54619-2E1A-46CD-9081-E81C2F8C0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3711" y="3789040"/>
            <a:ext cx="2640210" cy="2528809"/>
          </a:xfrm>
          <a:prstGeom prst="rect">
            <a:avLst/>
          </a:prstGeom>
        </p:spPr>
      </p:pic>
    </p:spTree>
    <p:extLst>
      <p:ext uri="{BB962C8B-B14F-4D97-AF65-F5344CB8AC3E}">
        <p14:creationId xmlns:p14="http://schemas.microsoft.com/office/powerpoint/2010/main" val="1621668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23</a:t>
            </a:fld>
            <a:endParaRPr lang="zh-CN" altLang="en-US" dirty="0"/>
          </a:p>
        </p:txBody>
      </p:sp>
      <p:sp>
        <p:nvSpPr>
          <p:cNvPr id="13"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A2G Channel Models</a:t>
            </a:r>
          </a:p>
        </p:txBody>
      </p:sp>
      <p:graphicFrame>
        <p:nvGraphicFramePr>
          <p:cNvPr id="14" name="表格 2">
            <a:extLst>
              <a:ext uri="{FF2B5EF4-FFF2-40B4-BE49-F238E27FC236}">
                <a16:creationId xmlns:a16="http://schemas.microsoft.com/office/drawing/2014/main" id="{8D7CD11B-5713-4066-B668-A7C58D50B98D}"/>
              </a:ext>
            </a:extLst>
          </p:cNvPr>
          <p:cNvGraphicFramePr>
            <a:graphicFrameLocks noGrp="1"/>
          </p:cNvGraphicFramePr>
          <p:nvPr>
            <p:extLst>
              <p:ext uri="{D42A27DB-BD31-4B8C-83A1-F6EECF244321}">
                <p14:modId xmlns:p14="http://schemas.microsoft.com/office/powerpoint/2010/main" val="2781095829"/>
              </p:ext>
            </p:extLst>
          </p:nvPr>
        </p:nvGraphicFramePr>
        <p:xfrm>
          <a:off x="395536" y="908722"/>
          <a:ext cx="8352928" cy="4907208"/>
        </p:xfrm>
        <a:graphic>
          <a:graphicData uri="http://schemas.openxmlformats.org/drawingml/2006/table">
            <a:tbl>
              <a:tblPr firstRow="1" bandRow="1">
                <a:tableStyleId>{5C22544A-7EE6-4342-B048-85BDC9FD1C3A}</a:tableStyleId>
              </a:tblPr>
              <a:tblGrid>
                <a:gridCol w="2444922">
                  <a:extLst>
                    <a:ext uri="{9D8B030D-6E8A-4147-A177-3AD203B41FA5}">
                      <a16:colId xmlns:a16="http://schemas.microsoft.com/office/drawing/2014/main" val="20000"/>
                    </a:ext>
                  </a:extLst>
                </a:gridCol>
                <a:gridCol w="3243710">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tblGrid>
              <a:tr h="299759">
                <a:tc>
                  <a:txBody>
                    <a:bodyPr/>
                    <a:lstStyle/>
                    <a:p>
                      <a:pPr algn="ctr"/>
                      <a:endParaRPr lang="zh-CN" altLang="en-US" sz="1400" dirty="0"/>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Below 6GHz</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Above 6GHz</a:t>
                      </a:r>
                      <a:endParaRPr lang="zh-CN" altLang="en-US" sz="2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18706">
                <a:tc>
                  <a:txBody>
                    <a:bodyPr/>
                    <a:lstStyle/>
                    <a:p>
                      <a:pPr algn="ctr"/>
                      <a:r>
                        <a:rPr lang="en-GB" altLang="zh-CN" sz="2000" kern="1200" dirty="0">
                          <a:solidFill>
                            <a:schemeClr val="dk1"/>
                          </a:solidFill>
                          <a:latin typeface="Arial" panose="020B0604020202020204" pitchFamily="34" charset="0"/>
                          <a:ea typeface="+mn-ea"/>
                          <a:cs typeface="Arial" panose="020B0604020202020204" pitchFamily="34" charset="0"/>
                        </a:rPr>
                        <a:t>Rain attenuation</a:t>
                      </a:r>
                      <a:endParaRPr lang="zh-CN" altLang="en-US" sz="20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algn="ctr"/>
                      <a:r>
                        <a:rPr lang="en-US" altLang="zh-CN" sz="1800" kern="1200" dirty="0">
                          <a:solidFill>
                            <a:schemeClr val="dk1"/>
                          </a:solidFill>
                          <a:latin typeface="Arial" panose="020B0604020202020204" pitchFamily="34" charset="0"/>
                          <a:ea typeface="+mn-ea"/>
                          <a:cs typeface="Arial" panose="020B0604020202020204" pitchFamily="34" charset="0"/>
                        </a:rPr>
                        <a:t>No</a:t>
                      </a:r>
                    </a:p>
                  </a:txBody>
                  <a:tcPr marL="68580" marR="68580" marT="34290" marB="34290"/>
                </a:tc>
                <a:tc>
                  <a:txBody>
                    <a:bodyPr/>
                    <a:lstStyle/>
                    <a:p>
                      <a:pPr algn="ctr"/>
                      <a:r>
                        <a:rPr lang="en-GB" altLang="zh-CN" sz="1800" kern="1200" dirty="0">
                          <a:solidFill>
                            <a:schemeClr val="dk1"/>
                          </a:solidFill>
                          <a:latin typeface="Arial" panose="020B0604020202020204" pitchFamily="34" charset="0"/>
                          <a:ea typeface="+mn-ea"/>
                          <a:cs typeface="Arial" panose="020B0604020202020204" pitchFamily="34" charset="0"/>
                        </a:rPr>
                        <a:t>Yes</a:t>
                      </a:r>
                    </a:p>
                  </a:txBody>
                  <a:tcPr marL="68580" marR="68580" marT="34290" marB="34290"/>
                </a:tc>
                <a:extLst>
                  <a:ext uri="{0D108BD9-81ED-4DB2-BD59-A6C34878D82A}">
                    <a16:rowId xmlns:a16="http://schemas.microsoft.com/office/drawing/2014/main" val="10001"/>
                  </a:ext>
                </a:extLst>
              </a:tr>
              <a:tr h="446519">
                <a:tc>
                  <a:txBody>
                    <a:bodyPr/>
                    <a:lstStyle/>
                    <a:p>
                      <a:pPr algn="ctr"/>
                      <a:r>
                        <a:rPr lang="en-US" altLang="zh-CN" sz="2000" dirty="0">
                          <a:latin typeface="Arial" panose="020B0604020202020204" pitchFamily="34" charset="0"/>
                          <a:cs typeface="Arial" panose="020B0604020202020204" pitchFamily="34" charset="0"/>
                        </a:rPr>
                        <a:t>Fast fading</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Frequency-selective</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Flat</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51605">
                <a:tc>
                  <a:txBody>
                    <a:bodyPr/>
                    <a:lstStyle/>
                    <a:p>
                      <a:pPr algn="ctr"/>
                      <a:r>
                        <a:rPr lang="en-GB" altLang="zh-CN" sz="2000" dirty="0" err="1">
                          <a:latin typeface="Arial" panose="020B0604020202020204" pitchFamily="34" charset="0"/>
                          <a:cs typeface="Arial" panose="020B0604020202020204" pitchFamily="34" charset="0"/>
                        </a:rPr>
                        <a:t>LoS</a:t>
                      </a:r>
                      <a:r>
                        <a:rPr lang="en-GB" altLang="zh-CN" sz="2000" dirty="0">
                          <a:latin typeface="Arial" panose="020B0604020202020204" pitchFamily="34" charset="0"/>
                          <a:cs typeface="Arial" panose="020B0604020202020204" pitchFamily="34" charset="0"/>
                        </a:rPr>
                        <a:t>-dominated</a:t>
                      </a:r>
                      <a:endParaRPr lang="zh-CN" altLang="en-US" sz="2000" dirty="0">
                        <a:latin typeface="Arial" panose="020B0604020202020204" pitchFamily="34" charset="0"/>
                        <a:cs typeface="Arial" panose="020B0604020202020204" pitchFamily="34" charset="0"/>
                      </a:endParaRPr>
                    </a:p>
                  </a:txBody>
                  <a:tcPr marL="68580" marR="68580" marT="34290" marB="34290"/>
                </a:tc>
                <a:tc gridSpan="2">
                  <a:txBody>
                    <a:bodyPr/>
                    <a:lstStyle/>
                    <a:p>
                      <a:pPr marL="0" algn="ctr">
                        <a:spcBef>
                          <a:spcPts val="600"/>
                        </a:spcBef>
                      </a:pPr>
                      <a:r>
                        <a:rPr lang="en-GB" altLang="zh-CN" sz="1800" dirty="0">
                          <a:latin typeface="Arial" panose="020B0604020202020204" pitchFamily="34" charset="0"/>
                          <a:cs typeface="Arial" panose="020B0604020202020204" pitchFamily="34" charset="0"/>
                        </a:rPr>
                        <a:t>Yes</a:t>
                      </a:r>
                    </a:p>
                    <a:p>
                      <a:pPr marL="0" algn="ctr">
                        <a:spcBef>
                          <a:spcPts val="600"/>
                        </a:spcBef>
                      </a:pPr>
                      <a:r>
                        <a:rPr lang="en-GB" altLang="zh-CN" sz="1800" dirty="0">
                          <a:latin typeface="Arial" panose="020B0604020202020204" pitchFamily="34" charset="0"/>
                          <a:cs typeface="Arial" panose="020B0604020202020204" pitchFamily="34" charset="0"/>
                        </a:rPr>
                        <a:t>(</a:t>
                      </a:r>
                      <a:r>
                        <a:rPr lang="en-GB" altLang="zh-CN" sz="1800" dirty="0" err="1">
                          <a:latin typeface="Arial" panose="020B0604020202020204" pitchFamily="34" charset="0"/>
                          <a:cs typeface="Arial" panose="020B0604020202020204" pitchFamily="34" charset="0"/>
                        </a:rPr>
                        <a:t>LoS</a:t>
                      </a:r>
                      <a:r>
                        <a:rPr lang="en-GB" altLang="zh-CN" sz="1800" dirty="0">
                          <a:latin typeface="Arial" panose="020B0604020202020204" pitchFamily="34" charset="0"/>
                          <a:cs typeface="Arial" panose="020B0604020202020204" pitchFamily="34" charset="0"/>
                        </a:rPr>
                        <a:t> probability varies with elevation angle)</a:t>
                      </a:r>
                      <a:endParaRPr lang="zh-CN" altLang="en-US" sz="18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572998">
                <a:tc rowSpan="2">
                  <a:txBody>
                    <a:bodyPr/>
                    <a:lstStyle/>
                    <a:p>
                      <a:pPr algn="ctr"/>
                      <a:endParaRPr lang="en-GB" altLang="zh-CN" sz="2000" dirty="0">
                        <a:latin typeface="Arial" panose="020B0604020202020204" pitchFamily="34" charset="0"/>
                        <a:cs typeface="Arial" panose="020B0604020202020204" pitchFamily="34" charset="0"/>
                      </a:endParaRPr>
                    </a:p>
                    <a:p>
                      <a:pPr algn="ctr"/>
                      <a:r>
                        <a:rPr lang="en-GB" altLang="zh-CN" sz="2000" dirty="0">
                          <a:latin typeface="Arial" panose="020B0604020202020204" pitchFamily="34" charset="0"/>
                          <a:cs typeface="Arial" panose="020B0604020202020204" pitchFamily="34" charset="0"/>
                        </a:rPr>
                        <a:t>Transmit Noise level</a:t>
                      </a:r>
                      <a:endParaRPr lang="zh-CN" altLang="en-US" sz="2000" dirty="0">
                        <a:latin typeface="Arial" panose="020B0604020202020204" pitchFamily="34" charset="0"/>
                        <a:cs typeface="Arial" panose="020B0604020202020204" pitchFamily="34" charset="0"/>
                      </a:endParaRPr>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800" dirty="0">
                          <a:latin typeface="Arial" panose="020B0604020202020204" pitchFamily="34" charset="0"/>
                          <a:cs typeface="Arial" panose="020B0604020202020204" pitchFamily="34" charset="0"/>
                        </a:rPr>
                        <a:t>Satellite/HAP: -203dBm</a:t>
                      </a:r>
                      <a:endParaRPr lang="zh-CN" altLang="en-US" sz="1800" dirty="0">
                        <a:latin typeface="Arial" panose="020B0604020202020204" pitchFamily="34" charset="0"/>
                        <a:cs typeface="Arial" panose="020B0604020202020204" pitchFamily="34" charset="0"/>
                      </a:endParaRPr>
                    </a:p>
                  </a:txBody>
                  <a:tcPr marL="68580" marR="68580" marT="34290" marB="34290"/>
                </a:tc>
                <a:tc hMerge="1">
                  <a:txBody>
                    <a:bodyPr/>
                    <a:lstStyle/>
                    <a:p>
                      <a:endParaRPr lang="en-GB"/>
                    </a:p>
                  </a:txBody>
                  <a:tcPr/>
                </a:tc>
                <a:extLst>
                  <a:ext uri="{0D108BD9-81ED-4DB2-BD59-A6C34878D82A}">
                    <a16:rowId xmlns:a16="http://schemas.microsoft.com/office/drawing/2014/main" val="3648855768"/>
                  </a:ext>
                </a:extLst>
              </a:tr>
              <a:tr h="619105">
                <a:tc vMerge="1">
                  <a:txBody>
                    <a:bodyPr/>
                    <a:lstStyle/>
                    <a:p>
                      <a:pPr algn="ctr"/>
                      <a:endParaRPr lang="zh-CN" altLang="en-US" sz="2000" dirty="0">
                        <a:latin typeface="Arial" panose="020B0604020202020204" pitchFamily="34" charset="0"/>
                        <a:cs typeface="Arial" panose="020B0604020202020204" pitchFamily="34" charset="0"/>
                      </a:endParaRPr>
                    </a:p>
                  </a:txBody>
                  <a:tcPr marL="68580" marR="68580" marT="34290" marB="34290"/>
                </a:tc>
                <a:tc gridSpan="2">
                  <a:txBody>
                    <a:bodyPr/>
                    <a:lstStyle/>
                    <a:p>
                      <a:pPr algn="ctr"/>
                      <a:r>
                        <a:rPr lang="en-GB" altLang="zh-CN" sz="1800" dirty="0">
                          <a:latin typeface="Arial" panose="020B0604020202020204" pitchFamily="34" charset="0"/>
                          <a:cs typeface="Arial" panose="020B0604020202020204" pitchFamily="34" charset="0"/>
                        </a:rPr>
                        <a:t>UAV: -90dBm</a:t>
                      </a:r>
                      <a:endParaRPr lang="zh-CN" altLang="en-US" sz="180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9278261"/>
                  </a:ext>
                </a:extLst>
              </a:tr>
              <a:tr h="587172">
                <a:tc>
                  <a:txBody>
                    <a:bodyPr/>
                    <a:lstStyle/>
                    <a:p>
                      <a:pPr algn="ctr"/>
                      <a:r>
                        <a:rPr lang="en-GB" altLang="zh-CN" sz="2000" dirty="0">
                          <a:latin typeface="Arial" panose="020B0604020202020204" pitchFamily="34" charset="0"/>
                          <a:cs typeface="Arial" panose="020B0604020202020204" pitchFamily="34" charset="0"/>
                        </a:rPr>
                        <a:t>Antenna radio pattern</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Small roll-off factor</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Large roll-off factor</a:t>
                      </a:r>
                    </a:p>
                    <a:p>
                      <a:pPr algn="ctr"/>
                      <a:r>
                        <a:rPr lang="en-GB" altLang="zh-CN" sz="1800" dirty="0">
                          <a:latin typeface="Arial" panose="020B0604020202020204" pitchFamily="34" charset="0"/>
                          <a:cs typeface="Arial" panose="020B0604020202020204" pitchFamily="34" charset="0"/>
                        </a:rPr>
                        <a:t>(narrow beam, faster decay with distance)</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5919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Arial" panose="020B0604020202020204" pitchFamily="34" charset="0"/>
                          <a:cs typeface="Arial" panose="020B0604020202020204" pitchFamily="34" charset="0"/>
                        </a:rPr>
                        <a:t>Channel Model</a:t>
                      </a:r>
                      <a:endParaRPr lang="zh-CN" altLang="en-US" sz="2000" dirty="0">
                        <a:latin typeface="Arial" panose="020B0604020202020204" pitchFamily="34" charset="0"/>
                        <a:cs typeface="Arial" panose="020B0604020202020204" pitchFamily="34" charset="0"/>
                      </a:endParaRPr>
                    </a:p>
                  </a:txBody>
                  <a:tcPr marL="68580" marR="68580" marT="34290" marB="34290"/>
                </a:tc>
                <a:tc gridSpan="2">
                  <a:txBody>
                    <a:bodyPr/>
                    <a:lstStyle/>
                    <a:p>
                      <a:pPr algn="ctr"/>
                      <a:r>
                        <a:rPr lang="en-GB" altLang="zh-CN" sz="1800" dirty="0">
                          <a:latin typeface="Arial" panose="020B0604020202020204" pitchFamily="34" charset="0"/>
                          <a:cs typeface="Arial" panose="020B0604020202020204" pitchFamily="34" charset="0"/>
                        </a:rPr>
                        <a:t>Rician channel model</a:t>
                      </a:r>
                      <a:endParaRPr lang="zh-CN" altLang="en-US" sz="1800" dirty="0">
                        <a:latin typeface="Arial" panose="020B0604020202020204" pitchFamily="34" charset="0"/>
                        <a:cs typeface="Arial" panose="020B0604020202020204" pitchFamily="34" charset="0"/>
                      </a:endParaRPr>
                    </a:p>
                    <a:p>
                      <a:pPr algn="ctr"/>
                      <a:r>
                        <a:rPr lang="en-GB" altLang="zh-CN" sz="1800" dirty="0">
                          <a:latin typeface="Arial" panose="020B0604020202020204" pitchFamily="34" charset="0"/>
                          <a:cs typeface="Arial" panose="020B0604020202020204" pitchFamily="34" charset="0"/>
                        </a:rPr>
                        <a:t>(Different elevation angles, rain attenuation factors, antenna gain, shadowing)</a:t>
                      </a:r>
                    </a:p>
                  </a:txBody>
                  <a:tcPr marL="68580" marR="68580" marT="34290" marB="34290"/>
                </a:tc>
                <a:tc hMerge="1">
                  <a:txBody>
                    <a:bodyPr/>
                    <a:lstStyle/>
                    <a:p>
                      <a:pPr algn="ct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24</a:t>
            </a:fld>
            <a:endParaRPr lang="zh-CN" altLang="en-US" dirty="0"/>
          </a:p>
        </p:txBody>
      </p:sp>
      <p:sp>
        <p:nvSpPr>
          <p:cNvPr id="13"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Typical A2G Model below 6GHz</a:t>
            </a:r>
          </a:p>
        </p:txBody>
      </p:sp>
      <p:sp>
        <p:nvSpPr>
          <p:cNvPr id="8" name="矩形 10">
            <a:extLst>
              <a:ext uri="{FF2B5EF4-FFF2-40B4-BE49-F238E27FC236}">
                <a16:creationId xmlns:a16="http://schemas.microsoft.com/office/drawing/2014/main" id="{B66F2F55-8FB7-46F1-B4B0-17ECB664F8B5}"/>
              </a:ext>
            </a:extLst>
          </p:cNvPr>
          <p:cNvSpPr/>
          <p:nvPr/>
        </p:nvSpPr>
        <p:spPr>
          <a:xfrm>
            <a:off x="323528" y="962616"/>
            <a:ext cx="4590047" cy="3936399"/>
          </a:xfrm>
          <a:prstGeom prst="rect">
            <a:avLst/>
          </a:prstGeom>
        </p:spPr>
        <p:txBody>
          <a:bodyPr wrap="square">
            <a:spAutoFit/>
          </a:bodyPr>
          <a:lstStyle/>
          <a:p>
            <a:pPr algn="just">
              <a:lnSpc>
                <a:spcPct val="120000"/>
              </a:lnSpc>
              <a:spcBef>
                <a:spcPts val="1200"/>
              </a:spcBef>
              <a:buClr>
                <a:schemeClr val="tx1"/>
              </a:buClr>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from ground communication</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Altitudes and elevation angles</a:t>
            </a:r>
          </a:p>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 [1]</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and </a:t>
            </a:r>
            <a:r>
              <a:rPr lang="en-US" altLang="zh-CN" sz="2000" dirty="0" err="1">
                <a:latin typeface="Arial" panose="020B0604020202020204" pitchFamily="34" charset="0"/>
                <a:ea typeface="黑体" panose="02010609060101010101" pitchFamily="49" charset="-122"/>
                <a:cs typeface="Arial" panose="020B0604020202020204" pitchFamily="34" charset="0"/>
              </a:rPr>
              <a:t>NLoS</a:t>
            </a:r>
            <a:r>
              <a:rPr lang="en-US" altLang="zh-CN" sz="2000" dirty="0">
                <a:latin typeface="Arial" panose="020B0604020202020204" pitchFamily="34" charset="0"/>
                <a:ea typeface="黑体" panose="02010609060101010101" pitchFamily="49" charset="-122"/>
                <a:cs typeface="Arial" panose="020B0604020202020204" pitchFamily="34" charset="0"/>
              </a:rPr>
              <a:t>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different probabilities </a:t>
            </a:r>
            <a:r>
              <a:rPr lang="en-US" altLang="zh-CN" sz="2000" dirty="0">
                <a:latin typeface="Arial" panose="020B0604020202020204" pitchFamily="34" charset="0"/>
                <a:ea typeface="黑体" panose="02010609060101010101" pitchFamily="49" charset="-122"/>
                <a:cs typeface="Arial" panose="020B0604020202020204" pitchFamily="34" charset="0"/>
              </a:rPr>
              <a:t>of occurrence</a:t>
            </a:r>
          </a:p>
          <a:p>
            <a:pPr lvl="2">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Propagation environment </a:t>
            </a:r>
          </a:p>
          <a:p>
            <a:pPr lvl="2">
              <a:lnSpc>
                <a:spcPct val="120000"/>
              </a:lnSpc>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and elevation angels </a:t>
            </a:r>
          </a:p>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Small-scale fading: Rican</a:t>
            </a:r>
          </a:p>
        </p:txBody>
      </p:sp>
      <p:grpSp>
        <p:nvGrpSpPr>
          <p:cNvPr id="9" name="组合 16">
            <a:extLst>
              <a:ext uri="{FF2B5EF4-FFF2-40B4-BE49-F238E27FC236}">
                <a16:creationId xmlns:a16="http://schemas.microsoft.com/office/drawing/2014/main" id="{A3A55B42-DAA2-495A-A1B6-72B4BE1524DF}"/>
              </a:ext>
            </a:extLst>
          </p:cNvPr>
          <p:cNvGrpSpPr/>
          <p:nvPr/>
        </p:nvGrpSpPr>
        <p:grpSpPr>
          <a:xfrm>
            <a:off x="4913576" y="908062"/>
            <a:ext cx="4301998" cy="4803924"/>
            <a:chOff x="4842003" y="1595109"/>
            <a:chExt cx="4301998" cy="4803924"/>
          </a:xfrm>
        </p:grpSpPr>
        <p:pic>
          <p:nvPicPr>
            <p:cNvPr id="10" name="图片 17">
              <a:extLst>
                <a:ext uri="{FF2B5EF4-FFF2-40B4-BE49-F238E27FC236}">
                  <a16:creationId xmlns:a16="http://schemas.microsoft.com/office/drawing/2014/main" id="{BB0159B2-3ECC-47E0-A67B-8803FF1F4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003" y="3181728"/>
              <a:ext cx="4301997" cy="3217305"/>
            </a:xfrm>
            <a:prstGeom prst="rect">
              <a:avLst/>
            </a:prstGeom>
          </p:spPr>
        </p:pic>
        <p:sp>
          <p:nvSpPr>
            <p:cNvPr id="11" name="矩形 18">
              <a:extLst>
                <a:ext uri="{FF2B5EF4-FFF2-40B4-BE49-F238E27FC236}">
                  <a16:creationId xmlns:a16="http://schemas.microsoft.com/office/drawing/2014/main" id="{A3B042A8-ADC2-4E94-B293-6A32AACB3877}"/>
                </a:ext>
              </a:extLst>
            </p:cNvPr>
            <p:cNvSpPr/>
            <p:nvPr/>
          </p:nvSpPr>
          <p:spPr>
            <a:xfrm>
              <a:off x="6094999" y="1595109"/>
              <a:ext cx="2977051" cy="427746"/>
            </a:xfrm>
            <a:prstGeom prst="rect">
              <a:avLst/>
            </a:prstGeom>
          </p:spPr>
          <p:txBody>
            <a:bodyPr wrap="square">
              <a:spAutoFit/>
            </a:bodyPr>
            <a:lstStyle/>
            <a:p>
              <a:pPr algn="just">
                <a:lnSpc>
                  <a:spcPct val="120000"/>
                </a:lnSpc>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Probability of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2" name="矩形 19">
                  <a:extLst>
                    <a:ext uri="{FF2B5EF4-FFF2-40B4-BE49-F238E27FC236}">
                      <a16:creationId xmlns:a16="http://schemas.microsoft.com/office/drawing/2014/main" id="{2AA9F941-312A-44BD-B6C7-F5DC87E733C0}"/>
                    </a:ext>
                  </a:extLst>
                </p:cNvPr>
                <p:cNvSpPr/>
                <p:nvPr/>
              </p:nvSpPr>
              <p:spPr>
                <a:xfrm>
                  <a:off x="5382009" y="1921242"/>
                  <a:ext cx="3761991" cy="851708"/>
                </a:xfrm>
                <a:prstGeom prst="rect">
                  <a:avLst/>
                </a:prstGeom>
              </p:spPr>
              <p:txBody>
                <a:bodyPr wrap="square">
                  <a:spAutoFit/>
                </a:bodyPr>
                <a:lstStyle/>
                <a:p>
                  <a:pPr algn="just">
                    <a:lnSpc>
                      <a:spcPct val="120000"/>
                    </a:lnSpc>
                    <a:spcBef>
                      <a:spcPts val="1200"/>
                    </a:spcBef>
                    <a:defRPr/>
                  </a:pPr>
                  <a14:m>
                    <m:oMathPara xmlns:m="http://schemas.openxmlformats.org/officeDocument/2006/math">
                      <m:oMathParaPr>
                        <m:jc m:val="centerGroup"/>
                      </m:oMathParaPr>
                      <m:oMath xmlns:m="http://schemas.openxmlformats.org/officeDocument/2006/math">
                        <m:sSub>
                          <m:sSubPr>
                            <m:ctrlPr>
                              <a:rPr lang="en-US" altLang="zh-CN" sz="2000" i="1" dirty="0">
                                <a:latin typeface="Cambria Math" panose="02040503050406030204" pitchFamily="18" charset="0"/>
                                <a:ea typeface="黑体" panose="02010609060101010101" pitchFamily="49" charset="-122"/>
                                <a:cs typeface="Arial" panose="020B0604020202020204" pitchFamily="34" charset="0"/>
                              </a:rPr>
                            </m:ctrlPr>
                          </m:sSubPr>
                          <m:e>
                            <m:r>
                              <a:rPr lang="en-US" altLang="zh-CN" sz="2000" i="1" dirty="0">
                                <a:latin typeface="Cambria Math" panose="02040503050406030204" pitchFamily="18" charset="0"/>
                                <a:ea typeface="黑体" panose="02010609060101010101" pitchFamily="49" charset="-122"/>
                                <a:cs typeface="Arial" panose="020B0604020202020204" pitchFamily="34" charset="0"/>
                              </a:rPr>
                              <m:t>𝑃</m:t>
                            </m:r>
                          </m:e>
                          <m:sub>
                            <m:r>
                              <a:rPr lang="en-US" altLang="zh-CN" sz="2000" i="1" dirty="0">
                                <a:latin typeface="Cambria Math" panose="02040503050406030204" pitchFamily="18" charset="0"/>
                                <a:ea typeface="黑体" panose="02010609060101010101" pitchFamily="49" charset="-122"/>
                                <a:cs typeface="Arial" panose="020B0604020202020204" pitchFamily="34" charset="0"/>
                              </a:rPr>
                              <m:t>𝐿𝑜𝑆</m:t>
                            </m:r>
                          </m:sub>
                        </m:sSub>
                        <m:d>
                          <m:dPr>
                            <m:ctrlPr>
                              <a:rPr lang="en-US" altLang="zh-CN" sz="2000" i="1" dirty="0">
                                <a:latin typeface="Cambria Math" panose="02040503050406030204" pitchFamily="18" charset="0"/>
                                <a:ea typeface="黑体" panose="02010609060101010101" pitchFamily="49" charset="-122"/>
                                <a:cs typeface="Arial" panose="020B0604020202020204" pitchFamily="34" charset="0"/>
                              </a:rPr>
                            </m:ctrlPr>
                          </m:dPr>
                          <m:e>
                            <m:r>
                              <a:rPr lang="zh-CN" altLang="en-US" sz="2000" i="1" dirty="0">
                                <a:latin typeface="Cambria Math" panose="02040503050406030204" pitchFamily="18" charset="0"/>
                                <a:ea typeface="黑体" panose="02010609060101010101" pitchFamily="49" charset="-122"/>
                                <a:cs typeface="Arial" panose="020B0604020202020204" pitchFamily="34" charset="0"/>
                              </a:rPr>
                              <m:t>𝜃</m:t>
                            </m:r>
                          </m:e>
                        </m:d>
                        <m:r>
                          <a:rPr lang="en-US" altLang="zh-CN" sz="2000" i="1" dirty="0">
                            <a:latin typeface="Cambria Math" panose="02040503050406030204" pitchFamily="18" charset="0"/>
                            <a:ea typeface="黑体" panose="02010609060101010101" pitchFamily="49" charset="-122"/>
                            <a:cs typeface="Arial" panose="020B0604020202020204" pitchFamily="34" charset="0"/>
                          </a:rPr>
                          <m:t>=</m:t>
                        </m:r>
                        <m:f>
                          <m:fPr>
                            <m:ctrlPr>
                              <a:rPr lang="en-US" altLang="zh-CN" sz="2000" i="1" dirty="0">
                                <a:latin typeface="Cambria Math" panose="02040503050406030204" pitchFamily="18" charset="0"/>
                                <a:ea typeface="黑体" panose="02010609060101010101" pitchFamily="49" charset="-122"/>
                                <a:cs typeface="Arial" panose="020B0604020202020204" pitchFamily="34" charset="0"/>
                              </a:rPr>
                            </m:ctrlPr>
                          </m:fPr>
                          <m:num>
                            <m:r>
                              <a:rPr lang="en-US" altLang="zh-CN" sz="2000" i="1" dirty="0">
                                <a:latin typeface="Cambria Math" panose="02040503050406030204" pitchFamily="18" charset="0"/>
                                <a:ea typeface="黑体" panose="02010609060101010101" pitchFamily="49" charset="-122"/>
                                <a:cs typeface="Arial" panose="020B0604020202020204" pitchFamily="34" charset="0"/>
                              </a:rPr>
                              <m:t>1</m:t>
                            </m:r>
                          </m:num>
                          <m:den>
                            <m:r>
                              <a:rPr lang="en-US" altLang="zh-CN" sz="2000" i="1" dirty="0">
                                <a:latin typeface="Cambria Math" panose="02040503050406030204" pitchFamily="18" charset="0"/>
                                <a:ea typeface="黑体" panose="02010609060101010101" pitchFamily="49" charset="-122"/>
                                <a:cs typeface="Arial" panose="020B0604020202020204" pitchFamily="34" charset="0"/>
                              </a:rPr>
                              <m:t>1+</m:t>
                            </m:r>
                            <m:r>
                              <a:rPr lang="en-US" altLang="zh-CN" sz="2000" i="1" dirty="0">
                                <a:latin typeface="Cambria Math" panose="02040503050406030204" pitchFamily="18" charset="0"/>
                                <a:ea typeface="黑体" panose="02010609060101010101" pitchFamily="49" charset="-122"/>
                                <a:cs typeface="Arial" panose="020B0604020202020204" pitchFamily="34" charset="0"/>
                              </a:rPr>
                              <m:t>𝑎</m:t>
                            </m:r>
                            <m:r>
                              <m:rPr>
                                <m:sty m:val="p"/>
                              </m:rPr>
                              <a:rPr lang="en-US" altLang="zh-CN" sz="2000" dirty="0">
                                <a:latin typeface="Cambria Math" panose="02040503050406030204" pitchFamily="18" charset="0"/>
                                <a:ea typeface="黑体" panose="02010609060101010101" pitchFamily="49" charset="-122"/>
                                <a:cs typeface="Arial" panose="020B0604020202020204" pitchFamily="34" charset="0"/>
                              </a:rPr>
                              <m:t>exp</m:t>
                            </m:r>
                            <m:r>
                              <a:rPr lang="en-US" altLang="zh-CN" sz="2000" dirty="0">
                                <a:latin typeface="Cambria Math" panose="02040503050406030204" pitchFamily="18" charset="0"/>
                                <a:ea typeface="黑体" panose="02010609060101010101" pitchFamily="49" charset="-122"/>
                                <a:cs typeface="Arial" panose="020B0604020202020204" pitchFamily="34" charset="0"/>
                              </a:rPr>
                              <m:t>(</m:t>
                            </m:r>
                            <m:r>
                              <a:rPr lang="en-US" altLang="zh-CN" sz="2000" i="1" dirty="0">
                                <a:latin typeface="Cambria Math" panose="02040503050406030204" pitchFamily="18" charset="0"/>
                                <a:ea typeface="黑体" panose="02010609060101010101" pitchFamily="49" charset="-122"/>
                                <a:cs typeface="Arial" panose="020B0604020202020204" pitchFamily="34" charset="0"/>
                              </a:rPr>
                              <m:t>−</m:t>
                            </m:r>
                            <m:r>
                              <a:rPr lang="en-US" altLang="zh-CN" sz="2000" i="1" dirty="0">
                                <a:latin typeface="Cambria Math" panose="02040503050406030204" pitchFamily="18" charset="0"/>
                                <a:ea typeface="黑体" panose="02010609060101010101" pitchFamily="49" charset="-122"/>
                                <a:cs typeface="Arial" panose="020B0604020202020204" pitchFamily="34" charset="0"/>
                              </a:rPr>
                              <m:t>𝑏</m:t>
                            </m:r>
                            <m:r>
                              <a:rPr lang="en-US" altLang="zh-CN" sz="2000" dirty="0">
                                <a:latin typeface="Cambria Math" panose="02040503050406030204" pitchFamily="18" charset="0"/>
                                <a:ea typeface="黑体" panose="02010609060101010101" pitchFamily="49" charset="-122"/>
                                <a:cs typeface="Arial" panose="020B0604020202020204" pitchFamily="34" charset="0"/>
                              </a:rPr>
                              <m:t>(</m:t>
                            </m:r>
                            <m:r>
                              <m:rPr>
                                <m:sty m:val="p"/>
                              </m:rPr>
                              <a:rPr lang="el-GR" altLang="zh-CN" sz="2000" i="1" dirty="0">
                                <a:latin typeface="Cambria Math" panose="02040503050406030204" pitchFamily="18" charset="0"/>
                                <a:ea typeface="Cambria Math" panose="02040503050406030204" pitchFamily="18" charset="0"/>
                                <a:cs typeface="Arial" panose="020B0604020202020204" pitchFamily="34" charset="0"/>
                              </a:rPr>
                              <m:t>θ</m:t>
                            </m:r>
                            <m:r>
                              <a:rPr lang="en-US" altLang="zh-CN" sz="2000" i="1" dirty="0">
                                <a:latin typeface="Cambria Math" panose="02040503050406030204" pitchFamily="18" charset="0"/>
                                <a:ea typeface="Cambria Math" panose="02040503050406030204" pitchFamily="18" charset="0"/>
                                <a:cs typeface="Arial" panose="020B0604020202020204" pitchFamily="34" charset="0"/>
                              </a:rPr>
                              <m:t>−</m:t>
                            </m:r>
                            <m:r>
                              <a:rPr lang="en-US" altLang="zh-CN" sz="2000" i="1" dirty="0">
                                <a:latin typeface="Cambria Math" panose="02040503050406030204" pitchFamily="18" charset="0"/>
                                <a:ea typeface="Cambria Math" panose="02040503050406030204" pitchFamily="18" charset="0"/>
                                <a:cs typeface="Arial" panose="020B0604020202020204" pitchFamily="34" charset="0"/>
                              </a:rPr>
                              <m:t>𝑎</m:t>
                            </m:r>
                            <m:r>
                              <a:rPr lang="en-US" altLang="zh-CN" sz="2000" dirty="0">
                                <a:latin typeface="Cambria Math" panose="02040503050406030204" pitchFamily="18" charset="0"/>
                                <a:ea typeface="黑体" panose="02010609060101010101" pitchFamily="49" charset="-122"/>
                                <a:cs typeface="Arial" panose="020B0604020202020204" pitchFamily="34" charset="0"/>
                              </a:rPr>
                              <m:t>))</m:t>
                            </m:r>
                          </m:den>
                        </m:f>
                      </m:oMath>
                    </m:oMathPara>
                  </a14:m>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382009" y="1921242"/>
                  <a:ext cx="3761991" cy="851708"/>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cxnSp>
          <p:nvCxnSpPr>
            <p:cNvPr id="16" name="直接连接符 20">
              <a:extLst>
                <a:ext uri="{FF2B5EF4-FFF2-40B4-BE49-F238E27FC236}">
                  <a16:creationId xmlns:a16="http://schemas.microsoft.com/office/drawing/2014/main" id="{F4E6FDC2-41FA-4F0D-AA5E-5FD64097C130}"/>
                </a:ext>
              </a:extLst>
            </p:cNvPr>
            <p:cNvCxnSpPr/>
            <p:nvPr/>
          </p:nvCxnSpPr>
          <p:spPr>
            <a:xfrm>
              <a:off x="8172040" y="2708992"/>
              <a:ext cx="18000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矩形 21">
              <a:extLst>
                <a:ext uri="{FF2B5EF4-FFF2-40B4-BE49-F238E27FC236}">
                  <a16:creationId xmlns:a16="http://schemas.microsoft.com/office/drawing/2014/main" id="{27F1A9F5-FCA6-4E08-BC53-4DE5B9CDB1E2}"/>
                </a:ext>
              </a:extLst>
            </p:cNvPr>
            <p:cNvSpPr/>
            <p:nvPr/>
          </p:nvSpPr>
          <p:spPr>
            <a:xfrm>
              <a:off x="7182029" y="2826686"/>
              <a:ext cx="1961972" cy="427746"/>
            </a:xfrm>
            <a:prstGeom prst="rect">
              <a:avLst/>
            </a:prstGeom>
          </p:spPr>
          <p:txBody>
            <a:bodyPr wrap="square">
              <a:spAutoFit/>
            </a:bodyPr>
            <a:lstStyle/>
            <a:p>
              <a:pPr algn="just">
                <a:lnSpc>
                  <a:spcPct val="120000"/>
                </a:lnSpc>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elevation angle</a:t>
              </a:r>
            </a:p>
          </p:txBody>
        </p:sp>
        <p:cxnSp>
          <p:nvCxnSpPr>
            <p:cNvPr id="18" name="直接箭头连接符 22">
              <a:extLst>
                <a:ext uri="{FF2B5EF4-FFF2-40B4-BE49-F238E27FC236}">
                  <a16:creationId xmlns:a16="http://schemas.microsoft.com/office/drawing/2014/main" id="{BC500BA2-92D5-45E6-B5F4-2B73F77553B7}"/>
                </a:ext>
              </a:extLst>
            </p:cNvPr>
            <p:cNvCxnSpPr/>
            <p:nvPr/>
          </p:nvCxnSpPr>
          <p:spPr>
            <a:xfrm flipV="1">
              <a:off x="8182813" y="2750875"/>
              <a:ext cx="90001" cy="2076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矩形 23">
            <a:extLst>
              <a:ext uri="{FF2B5EF4-FFF2-40B4-BE49-F238E27FC236}">
                <a16:creationId xmlns:a16="http://schemas.microsoft.com/office/drawing/2014/main" id="{B4654A4B-0735-49B8-8566-3B1400946F41}"/>
              </a:ext>
            </a:extLst>
          </p:cNvPr>
          <p:cNvSpPr/>
          <p:nvPr/>
        </p:nvSpPr>
        <p:spPr>
          <a:xfrm>
            <a:off x="646994" y="6120764"/>
            <a:ext cx="7992888" cy="461665"/>
          </a:xfrm>
          <a:prstGeom prst="rect">
            <a:avLst/>
          </a:prstGeom>
        </p:spPr>
        <p:txBody>
          <a:bodyPr wrap="square">
            <a:spAutoFit/>
          </a:bodyPr>
          <a:lstStyle/>
          <a:p>
            <a:r>
              <a:rPr lang="en-US" altLang="zh-CN" sz="1200" dirty="0">
                <a:latin typeface="Arial" panose="020B0604020202020204" pitchFamily="34" charset="0"/>
              </a:rPr>
              <a:t>[1] A. Al-</a:t>
            </a:r>
            <a:r>
              <a:rPr lang="en-US" altLang="zh-CN" sz="1200" dirty="0" err="1">
                <a:latin typeface="Arial" panose="020B0604020202020204" pitchFamily="34" charset="0"/>
              </a:rPr>
              <a:t>Hourani</a:t>
            </a:r>
            <a:r>
              <a:rPr lang="en-US" altLang="zh-CN" sz="1200" dirty="0">
                <a:latin typeface="Arial" panose="020B0604020202020204" pitchFamily="34" charset="0"/>
              </a:rPr>
              <a:t>, S. </a:t>
            </a:r>
            <a:r>
              <a:rPr lang="en-US" altLang="zh-CN" sz="1200" dirty="0" err="1">
                <a:latin typeface="Arial" panose="020B0604020202020204" pitchFamily="34" charset="0"/>
              </a:rPr>
              <a:t>Kandeepan</a:t>
            </a:r>
            <a:r>
              <a:rPr lang="en-US" altLang="zh-CN" sz="1200" dirty="0">
                <a:latin typeface="Arial" panose="020B0604020202020204" pitchFamily="34" charset="0"/>
              </a:rPr>
              <a:t>, and S. Lardner, “Optimal LAP altitude for maximum coverage,” </a:t>
            </a:r>
            <a:r>
              <a:rPr lang="en-US" altLang="zh-CN" sz="1200" i="1" dirty="0">
                <a:latin typeface="Arial" panose="020B0604020202020204" pitchFamily="34" charset="0"/>
              </a:rPr>
              <a:t>IEEE Wireless </a:t>
            </a:r>
            <a:r>
              <a:rPr lang="en-US" altLang="zh-CN" sz="1200" i="1" dirty="0" err="1">
                <a:latin typeface="Arial" panose="020B0604020202020204" pitchFamily="34" charset="0"/>
              </a:rPr>
              <a:t>Commun</a:t>
            </a:r>
            <a:r>
              <a:rPr lang="en-US" altLang="zh-CN" sz="1200" i="1" dirty="0">
                <a:latin typeface="Arial" panose="020B0604020202020204" pitchFamily="34" charset="0"/>
              </a:rPr>
              <a:t>. Lett.</a:t>
            </a:r>
            <a:r>
              <a:rPr lang="en-US" altLang="zh-CN" sz="1200" dirty="0">
                <a:latin typeface="Arial" panose="020B0604020202020204" pitchFamily="34" charset="0"/>
              </a:rPr>
              <a:t>, vol. 3, no. 6, pp. 569-572, Dec. 2014.</a:t>
            </a:r>
            <a:endParaRPr lang="zh-CN" altLang="en-US" sz="1200" dirty="0"/>
          </a:p>
        </p:txBody>
      </p:sp>
      <p:sp>
        <p:nvSpPr>
          <p:cNvPr id="3" name="Rectangle 2">
            <a:extLst>
              <a:ext uri="{FF2B5EF4-FFF2-40B4-BE49-F238E27FC236}">
                <a16:creationId xmlns:a16="http://schemas.microsoft.com/office/drawing/2014/main" id="{B0BD55DC-8F39-4499-9861-08A67D58CE90}"/>
              </a:ext>
            </a:extLst>
          </p:cNvPr>
          <p:cNvSpPr/>
          <p:nvPr/>
        </p:nvSpPr>
        <p:spPr>
          <a:xfrm>
            <a:off x="4913575" y="3356992"/>
            <a:ext cx="88256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BD346D6D-3C88-4A08-9DB5-99BAB1A26E66}"/>
              </a:ext>
            </a:extLst>
          </p:cNvPr>
          <p:cNvPicPr>
            <a:picLocks noChangeAspect="1"/>
          </p:cNvPicPr>
          <p:nvPr/>
        </p:nvPicPr>
        <p:blipFill>
          <a:blip r:embed="rId4"/>
          <a:stretch>
            <a:fillRect/>
          </a:stretch>
        </p:blipFill>
        <p:spPr>
          <a:xfrm>
            <a:off x="4729024" y="2968377"/>
            <a:ext cx="1229111" cy="1226467"/>
          </a:xfrm>
          <a:prstGeom prst="rect">
            <a:avLst/>
          </a:prstGeom>
        </p:spPr>
      </p:pic>
    </p:spTree>
    <p:extLst>
      <p:ext uri="{BB962C8B-B14F-4D97-AF65-F5344CB8AC3E}">
        <p14:creationId xmlns:p14="http://schemas.microsoft.com/office/powerpoint/2010/main" val="226354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25</a:t>
            </a:fld>
            <a:endParaRPr lang="zh-CN" altLang="en-US" dirty="0"/>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722" y="1714490"/>
            <a:ext cx="4768278" cy="3983049"/>
          </a:xfrm>
          <a:prstGeom prst="rect">
            <a:avLst/>
          </a:prstGeom>
        </p:spPr>
      </p:pic>
      <p:sp>
        <p:nvSpPr>
          <p:cNvPr id="16" name="矩形 15"/>
          <p:cNvSpPr/>
          <p:nvPr/>
        </p:nvSpPr>
        <p:spPr>
          <a:xfrm>
            <a:off x="251954" y="1000108"/>
            <a:ext cx="4320047" cy="5072158"/>
          </a:xfrm>
          <a:prstGeom prst="rect">
            <a:avLst/>
          </a:prstGeom>
        </p:spPr>
        <p:txBody>
          <a:bodyPr wrap="square">
            <a:spAutoFit/>
          </a:bodyPr>
          <a:lstStyle/>
          <a:p>
            <a:pPr>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Notations</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2D</a:t>
            </a:r>
            <a:r>
              <a:rPr lang="en-US" altLang="zh-CN" sz="2000" dirty="0">
                <a:latin typeface="Arial" panose="020B0604020202020204" pitchFamily="34" charset="0"/>
                <a:ea typeface="黑体" panose="02010609060101010101" pitchFamily="49" charset="-122"/>
                <a:cs typeface="Arial" panose="020B0604020202020204" pitchFamily="34" charset="0"/>
              </a:rPr>
              <a:t>: horizontal distance between the UAV and the user</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h</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UAV</a:t>
            </a:r>
            <a:r>
              <a:rPr lang="en-US" altLang="zh-CN" sz="2000" dirty="0">
                <a:latin typeface="Arial" panose="020B0604020202020204" pitchFamily="34" charset="0"/>
                <a:ea typeface="黑体" panose="02010609060101010101" pitchFamily="49" charset="-122"/>
                <a:cs typeface="Arial" panose="020B0604020202020204" pitchFamily="34" charset="0"/>
              </a:rPr>
              <a:t>: the altitude of the UAV</a:t>
            </a:r>
          </a:p>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As the UAV altitude grows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Expected channel power increases first because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probability of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increases </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Expected channel power then decreases because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transmission distance </a:t>
            </a:r>
            <a:r>
              <a:rPr lang="en-US" altLang="zh-CN" sz="2000" dirty="0">
                <a:latin typeface="Arial" panose="020B0604020202020204" pitchFamily="34" charset="0"/>
                <a:ea typeface="黑体" panose="02010609060101010101" pitchFamily="49" charset="-122"/>
                <a:cs typeface="Arial" panose="020B0604020202020204" pitchFamily="34" charset="0"/>
              </a:rPr>
              <a:t>increases </a:t>
            </a:r>
          </a:p>
        </p:txBody>
      </p:sp>
      <p:sp>
        <p:nvSpPr>
          <p:cNvPr id="2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Channel Models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26</a:t>
            </a:fld>
            <a:endParaRPr lang="zh-CN" altLang="en-US" dirty="0"/>
          </a:p>
        </p:txBody>
      </p:sp>
      <p:sp>
        <p:nvSpPr>
          <p:cNvPr id="13"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Typical A2G Model above 6GHz</a:t>
            </a:r>
          </a:p>
        </p:txBody>
      </p:sp>
      <p:sp>
        <p:nvSpPr>
          <p:cNvPr id="8" name="矩形 10">
            <a:extLst>
              <a:ext uri="{FF2B5EF4-FFF2-40B4-BE49-F238E27FC236}">
                <a16:creationId xmlns:a16="http://schemas.microsoft.com/office/drawing/2014/main" id="{B66F2F55-8FB7-46F1-B4B0-17ECB664F8B5}"/>
              </a:ext>
            </a:extLst>
          </p:cNvPr>
          <p:cNvSpPr/>
          <p:nvPr/>
        </p:nvSpPr>
        <p:spPr>
          <a:xfrm>
            <a:off x="323528" y="962616"/>
            <a:ext cx="8136904" cy="4613507"/>
          </a:xfrm>
          <a:prstGeom prst="rect">
            <a:avLst/>
          </a:prstGeom>
        </p:spPr>
        <p:txBody>
          <a:bodyPr wrap="square">
            <a:spAutoFit/>
          </a:bodyPr>
          <a:lstStyle/>
          <a:p>
            <a:pPr algn="just">
              <a:lnSpc>
                <a:spcPct val="120000"/>
              </a:lnSpc>
              <a:spcBef>
                <a:spcPts val="1200"/>
              </a:spcBef>
              <a:buClr>
                <a:schemeClr val="tx1"/>
              </a:buClr>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 based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Loo distribution</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(with shadowing) + </a:t>
            </a:r>
            <a:r>
              <a:rPr lang="en-US" altLang="zh-CN" sz="2000" dirty="0" err="1">
                <a:latin typeface="Arial" panose="020B0604020202020204" pitchFamily="34" charset="0"/>
                <a:ea typeface="黑体" panose="02010609060101010101" pitchFamily="49" charset="-122"/>
                <a:cs typeface="Arial" panose="020B0604020202020204" pitchFamily="34" charset="0"/>
              </a:rPr>
              <a:t>NLoS</a:t>
            </a:r>
            <a:r>
              <a:rPr lang="en-US" altLang="zh-CN" sz="2000" dirty="0">
                <a:latin typeface="Arial" panose="020B0604020202020204" pitchFamily="34" charset="0"/>
                <a:ea typeface="黑体" panose="02010609060101010101" pitchFamily="49" charset="-122"/>
                <a:cs typeface="Arial" panose="020B0604020202020204" pitchFamily="34" charset="0"/>
              </a:rPr>
              <a:t> (no shadowing) + rain attenuation</a:t>
            </a:r>
          </a:p>
          <a:p>
            <a:pPr lvl="2">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cxnSp>
        <p:nvCxnSpPr>
          <p:cNvPr id="3" name="Straight Connector 2">
            <a:extLst>
              <a:ext uri="{FF2B5EF4-FFF2-40B4-BE49-F238E27FC236}">
                <a16:creationId xmlns:a16="http://schemas.microsoft.com/office/drawing/2014/main" id="{31AF4B51-2FA1-4955-B56A-3C006EDA10E1}"/>
              </a:ext>
            </a:extLst>
          </p:cNvPr>
          <p:cNvCxnSpPr/>
          <p:nvPr/>
        </p:nvCxnSpPr>
        <p:spPr>
          <a:xfrm>
            <a:off x="3779912" y="1844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7DFC4D-6AD0-4590-B70F-25E7603FCCA1}"/>
              </a:ext>
            </a:extLst>
          </p:cNvPr>
          <p:cNvCxnSpPr>
            <a:cxnSpLocks/>
          </p:cNvCxnSpPr>
          <p:nvPr/>
        </p:nvCxnSpPr>
        <p:spPr>
          <a:xfrm>
            <a:off x="2195736" y="1876421"/>
            <a:ext cx="11521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CA2D02-82E8-43E7-8671-F20E0CE817D2}"/>
              </a:ext>
            </a:extLst>
          </p:cNvPr>
          <p:cNvSpPr txBox="1"/>
          <p:nvPr/>
        </p:nvSpPr>
        <p:spPr>
          <a:xfrm>
            <a:off x="2144064" y="1962990"/>
            <a:ext cx="1351652" cy="369332"/>
          </a:xfrm>
          <a:prstGeom prst="rect">
            <a:avLst/>
          </a:prstGeom>
          <a:noFill/>
        </p:spPr>
        <p:txBody>
          <a:bodyPr wrap="none" rtlCol="0">
            <a:spAutoFit/>
          </a:bodyPr>
          <a:lstStyle/>
          <a:p>
            <a:r>
              <a:rPr lang="en-GB" dirty="0">
                <a:solidFill>
                  <a:srgbClr val="0070C0"/>
                </a:solidFill>
                <a:latin typeface="Arial" panose="020B0604020202020204" pitchFamily="34" charset="0"/>
                <a:cs typeface="Arial" panose="020B0604020202020204" pitchFamily="34" charset="0"/>
              </a:rPr>
              <a:t>L</a:t>
            </a:r>
            <a:r>
              <a:rPr lang="en-US" altLang="zh-CN" dirty="0" err="1">
                <a:solidFill>
                  <a:srgbClr val="0070C0"/>
                </a:solidFill>
                <a:latin typeface="Arial" panose="020B0604020202020204" pitchFamily="34" charset="0"/>
                <a:cs typeface="Arial" panose="020B0604020202020204" pitchFamily="34" charset="0"/>
              </a:rPr>
              <a:t>og</a:t>
            </a:r>
            <a:r>
              <a:rPr lang="en-US" altLang="zh-CN" dirty="0">
                <a:solidFill>
                  <a:srgbClr val="0070C0"/>
                </a:solidFill>
                <a:latin typeface="Arial" panose="020B0604020202020204" pitchFamily="34" charset="0"/>
                <a:cs typeface="Arial" panose="020B0604020202020204" pitchFamily="34" charset="0"/>
              </a:rPr>
              <a:t>-normal</a:t>
            </a:r>
            <a:endParaRPr lang="en-GB"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0AFE1CB-CC81-415D-B1AF-136F5A920A64}"/>
              </a:ext>
            </a:extLst>
          </p:cNvPr>
          <p:cNvSpPr txBox="1"/>
          <p:nvPr/>
        </p:nvSpPr>
        <p:spPr>
          <a:xfrm>
            <a:off x="3673636" y="1962990"/>
            <a:ext cx="1082348" cy="369332"/>
          </a:xfrm>
          <a:prstGeom prst="rect">
            <a:avLst/>
          </a:prstGeom>
          <a:noFill/>
        </p:spPr>
        <p:txBody>
          <a:bodyPr wrap="none" rtlCol="0">
            <a:spAutoFit/>
          </a:bodyPr>
          <a:lstStyle/>
          <a:p>
            <a:r>
              <a:rPr lang="en-GB" dirty="0">
                <a:solidFill>
                  <a:srgbClr val="0070C0"/>
                </a:solidFill>
                <a:latin typeface="Arial" panose="020B0604020202020204" pitchFamily="34" charset="0"/>
                <a:cs typeface="Arial" panose="020B0604020202020204" pitchFamily="34" charset="0"/>
              </a:rPr>
              <a:t>Rayleigh</a:t>
            </a:r>
          </a:p>
        </p:txBody>
      </p:sp>
      <p:pic>
        <p:nvPicPr>
          <p:cNvPr id="7" name="Picture 6" descr="A screenshot of a cell phone&#10;&#10;Description automatically generated">
            <a:extLst>
              <a:ext uri="{FF2B5EF4-FFF2-40B4-BE49-F238E27FC236}">
                <a16:creationId xmlns:a16="http://schemas.microsoft.com/office/drawing/2014/main" id="{687B2CA4-8807-4A80-A6CA-38801AF20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40" y="2407230"/>
            <a:ext cx="4947551" cy="3779281"/>
          </a:xfrm>
          <a:prstGeom prst="rect">
            <a:avLst/>
          </a:prstGeom>
        </p:spPr>
      </p:pic>
      <p:sp>
        <p:nvSpPr>
          <p:cNvPr id="14" name="TextBox 13">
            <a:extLst>
              <a:ext uri="{FF2B5EF4-FFF2-40B4-BE49-F238E27FC236}">
                <a16:creationId xmlns:a16="http://schemas.microsoft.com/office/drawing/2014/main" id="{54ECE45D-8E6B-40D2-BE4D-7D753365D347}"/>
              </a:ext>
            </a:extLst>
          </p:cNvPr>
          <p:cNvSpPr txBox="1"/>
          <p:nvPr/>
        </p:nvSpPr>
        <p:spPr>
          <a:xfrm>
            <a:off x="5847143" y="3789040"/>
            <a:ext cx="2448272"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Rain attenuation degrades received signal strength</a:t>
            </a:r>
          </a:p>
        </p:txBody>
      </p:sp>
      <p:sp>
        <p:nvSpPr>
          <p:cNvPr id="22" name="TextBox 21">
            <a:extLst>
              <a:ext uri="{FF2B5EF4-FFF2-40B4-BE49-F238E27FC236}">
                <a16:creationId xmlns:a16="http://schemas.microsoft.com/office/drawing/2014/main" id="{9EBBFA08-82BF-40A7-8A8A-D157C909B905}"/>
              </a:ext>
            </a:extLst>
          </p:cNvPr>
          <p:cNvSpPr txBox="1"/>
          <p:nvPr/>
        </p:nvSpPr>
        <p:spPr>
          <a:xfrm>
            <a:off x="766076" y="6202940"/>
            <a:ext cx="7323815"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Source: </a:t>
            </a:r>
            <a:r>
              <a:rPr lang="en-GB" sz="1400" dirty="0" err="1">
                <a:latin typeface="Arial" panose="020B0604020202020204" pitchFamily="34" charset="0"/>
                <a:cs typeface="Arial" panose="020B0604020202020204" pitchFamily="34" charset="0"/>
              </a:rPr>
              <a:t>Wenzhen</a:t>
            </a:r>
            <a:r>
              <a:rPr lang="en-GB" sz="1400" dirty="0">
                <a:latin typeface="Arial" panose="020B0604020202020204" pitchFamily="34" charset="0"/>
                <a:cs typeface="Arial" panose="020B0604020202020204" pitchFamily="34" charset="0"/>
              </a:rPr>
              <a:t> Li, Choi Look Law</a:t>
            </a:r>
            <a:r>
              <a:rPr lang="en-GB" sz="1400" i="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V. K. Dubey</a:t>
            </a:r>
            <a:r>
              <a:rPr lang="en-GB" sz="1400" i="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and J. T. Ong, “Ka-Band Land Mobile Satellite Channel Model Incorporating Weather Effects,” </a:t>
            </a:r>
            <a:r>
              <a:rPr lang="en-GB" sz="1400" i="1" dirty="0">
                <a:latin typeface="Arial" panose="020B0604020202020204" pitchFamily="34" charset="0"/>
                <a:cs typeface="Arial" panose="020B0604020202020204" pitchFamily="34" charset="0"/>
              </a:rPr>
              <a:t>IEEE </a:t>
            </a:r>
            <a:r>
              <a:rPr lang="en-GB" sz="1400" i="1" dirty="0" err="1">
                <a:latin typeface="Arial" panose="020B0604020202020204" pitchFamily="34" charset="0"/>
                <a:cs typeface="Arial" panose="020B0604020202020204" pitchFamily="34" charset="0"/>
              </a:rPr>
              <a:t>Commun</a:t>
            </a:r>
            <a:r>
              <a:rPr lang="en-GB" sz="1400" i="1" dirty="0">
                <a:latin typeface="Arial" panose="020B0604020202020204" pitchFamily="34" charset="0"/>
                <a:cs typeface="Arial" panose="020B0604020202020204" pitchFamily="34" charset="0"/>
              </a:rPr>
              <a:t>. Lett</a:t>
            </a:r>
            <a:r>
              <a:rPr lang="en-GB" sz="1400" dirty="0">
                <a:latin typeface="Arial" panose="020B0604020202020204" pitchFamily="34" charset="0"/>
                <a:cs typeface="Arial" panose="020B0604020202020204" pitchFamily="34" charset="0"/>
              </a:rPr>
              <a:t>., 2001.</a:t>
            </a:r>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9575A9C-ED6D-4541-A71E-1DE2FCDFBBEA}"/>
              </a:ext>
            </a:extLst>
          </p:cNvPr>
          <p:cNvCxnSpPr>
            <a:cxnSpLocks/>
          </p:cNvCxnSpPr>
          <p:nvPr/>
        </p:nvCxnSpPr>
        <p:spPr>
          <a:xfrm>
            <a:off x="6444208" y="1876421"/>
            <a:ext cx="1800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22639E1-0BBE-4262-8B69-46AA2D5134DC}"/>
              </a:ext>
            </a:extLst>
          </p:cNvPr>
          <p:cNvSpPr txBox="1"/>
          <p:nvPr/>
        </p:nvSpPr>
        <p:spPr>
          <a:xfrm>
            <a:off x="6352163" y="1962990"/>
            <a:ext cx="2108269" cy="369332"/>
          </a:xfrm>
          <a:prstGeom prst="rect">
            <a:avLst/>
          </a:prstGeom>
          <a:noFill/>
        </p:spPr>
        <p:txBody>
          <a:bodyPr wrap="none" rtlCol="0">
            <a:spAutoFit/>
          </a:bodyPr>
          <a:lstStyle/>
          <a:p>
            <a:r>
              <a:rPr lang="en-GB" dirty="0">
                <a:solidFill>
                  <a:srgbClr val="0070C0"/>
                </a:solidFill>
                <a:latin typeface="Arial" panose="020B0604020202020204" pitchFamily="34" charset="0"/>
                <a:cs typeface="Arial" panose="020B0604020202020204" pitchFamily="34" charset="0"/>
              </a:rPr>
              <a:t>S</a:t>
            </a:r>
            <a:r>
              <a:rPr lang="en-US" altLang="zh-CN" dirty="0" err="1">
                <a:solidFill>
                  <a:srgbClr val="0070C0"/>
                </a:solidFill>
                <a:latin typeface="Arial" panose="020B0604020202020204" pitchFamily="34" charset="0"/>
                <a:cs typeface="Arial" panose="020B0604020202020204" pitchFamily="34" charset="0"/>
              </a:rPr>
              <a:t>atellites</a:t>
            </a:r>
            <a:r>
              <a:rPr lang="en-US" altLang="zh-CN" dirty="0">
                <a:solidFill>
                  <a:srgbClr val="0070C0"/>
                </a:solidFill>
                <a:latin typeface="Arial" panose="020B0604020202020204" pitchFamily="34" charset="0"/>
                <a:cs typeface="Arial" panose="020B0604020202020204" pitchFamily="34" charset="0"/>
              </a:rPr>
              <a:t> and HAP</a:t>
            </a:r>
            <a:endParaRPr lang="en-GB"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27</a:t>
            </a:fld>
            <a:endParaRPr lang="zh-CN" altLang="en-US" dirty="0"/>
          </a:p>
        </p:txBody>
      </p:sp>
      <p:sp>
        <p:nvSpPr>
          <p:cNvPr id="13"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Typical A2G Model above 6GHz</a:t>
            </a:r>
          </a:p>
        </p:txBody>
      </p:sp>
      <p:sp>
        <p:nvSpPr>
          <p:cNvPr id="8" name="矩形 10">
            <a:extLst>
              <a:ext uri="{FF2B5EF4-FFF2-40B4-BE49-F238E27FC236}">
                <a16:creationId xmlns:a16="http://schemas.microsoft.com/office/drawing/2014/main" id="{B66F2F55-8FB7-46F1-B4B0-17ECB664F8B5}"/>
              </a:ext>
            </a:extLst>
          </p:cNvPr>
          <p:cNvSpPr/>
          <p:nvPr/>
        </p:nvSpPr>
        <p:spPr>
          <a:xfrm>
            <a:off x="285075" y="948449"/>
            <a:ext cx="8136904" cy="3567067"/>
          </a:xfrm>
          <a:prstGeom prst="rect">
            <a:avLst/>
          </a:prstGeom>
        </p:spPr>
        <p:txBody>
          <a:bodyPr wrap="square">
            <a:spAutoFit/>
          </a:bodyPr>
          <a:lstStyle/>
          <a:p>
            <a:pPr algn="just">
              <a:lnSpc>
                <a:spcPct val="120000"/>
              </a:lnSpc>
              <a:spcBef>
                <a:spcPts val="1200"/>
              </a:spcBef>
              <a:buClr>
                <a:schemeClr val="tx1"/>
              </a:buClr>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 based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Loo distribution</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(with shadowing) + </a:t>
            </a:r>
            <a:r>
              <a:rPr lang="en-US" altLang="zh-CN" sz="2000" dirty="0" err="1">
                <a:latin typeface="Arial" panose="020B0604020202020204" pitchFamily="34" charset="0"/>
                <a:ea typeface="黑体" panose="02010609060101010101" pitchFamily="49" charset="-122"/>
                <a:cs typeface="Arial" panose="020B0604020202020204" pitchFamily="34" charset="0"/>
              </a:rPr>
              <a:t>NLoS</a:t>
            </a:r>
            <a:r>
              <a:rPr lang="en-US" altLang="zh-CN" sz="2000" dirty="0">
                <a:latin typeface="Arial" panose="020B0604020202020204" pitchFamily="34" charset="0"/>
                <a:ea typeface="黑体" panose="02010609060101010101" pitchFamily="49" charset="-122"/>
                <a:cs typeface="Arial" panose="020B0604020202020204" pitchFamily="34" charset="0"/>
              </a:rPr>
              <a:t> (no shadowing) + rain attenuation</a:t>
            </a:r>
          </a:p>
          <a:p>
            <a:pPr lvl="2">
              <a:lnSpc>
                <a:spcPct val="120000"/>
              </a:lnSpc>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cxnSp>
        <p:nvCxnSpPr>
          <p:cNvPr id="3" name="Straight Connector 2">
            <a:extLst>
              <a:ext uri="{FF2B5EF4-FFF2-40B4-BE49-F238E27FC236}">
                <a16:creationId xmlns:a16="http://schemas.microsoft.com/office/drawing/2014/main" id="{31AF4B51-2FA1-4955-B56A-3C006EDA10E1}"/>
              </a:ext>
            </a:extLst>
          </p:cNvPr>
          <p:cNvCxnSpPr/>
          <p:nvPr/>
        </p:nvCxnSpPr>
        <p:spPr>
          <a:xfrm>
            <a:off x="3779912" y="1844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7DFC4D-6AD0-4590-B70F-25E7603FCCA1}"/>
              </a:ext>
            </a:extLst>
          </p:cNvPr>
          <p:cNvCxnSpPr>
            <a:cxnSpLocks/>
          </p:cNvCxnSpPr>
          <p:nvPr/>
        </p:nvCxnSpPr>
        <p:spPr>
          <a:xfrm>
            <a:off x="2195736" y="1876421"/>
            <a:ext cx="11521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CA2D02-82E8-43E7-8671-F20E0CE817D2}"/>
              </a:ext>
            </a:extLst>
          </p:cNvPr>
          <p:cNvSpPr txBox="1"/>
          <p:nvPr/>
        </p:nvSpPr>
        <p:spPr>
          <a:xfrm>
            <a:off x="2144064" y="1962990"/>
            <a:ext cx="1351652" cy="369332"/>
          </a:xfrm>
          <a:prstGeom prst="rect">
            <a:avLst/>
          </a:prstGeom>
          <a:noFill/>
        </p:spPr>
        <p:txBody>
          <a:bodyPr wrap="none" rtlCol="0">
            <a:spAutoFit/>
          </a:bodyPr>
          <a:lstStyle/>
          <a:p>
            <a:r>
              <a:rPr lang="en-GB" dirty="0">
                <a:solidFill>
                  <a:srgbClr val="0070C0"/>
                </a:solidFill>
                <a:latin typeface="Arial" panose="020B0604020202020204" pitchFamily="34" charset="0"/>
                <a:cs typeface="Arial" panose="020B0604020202020204" pitchFamily="34" charset="0"/>
              </a:rPr>
              <a:t>L</a:t>
            </a:r>
            <a:r>
              <a:rPr lang="en-US" altLang="zh-CN" dirty="0" err="1">
                <a:solidFill>
                  <a:srgbClr val="0070C0"/>
                </a:solidFill>
                <a:latin typeface="Arial" panose="020B0604020202020204" pitchFamily="34" charset="0"/>
                <a:cs typeface="Arial" panose="020B0604020202020204" pitchFamily="34" charset="0"/>
              </a:rPr>
              <a:t>og</a:t>
            </a:r>
            <a:r>
              <a:rPr lang="en-US" altLang="zh-CN" dirty="0">
                <a:solidFill>
                  <a:srgbClr val="0070C0"/>
                </a:solidFill>
                <a:latin typeface="Arial" panose="020B0604020202020204" pitchFamily="34" charset="0"/>
                <a:cs typeface="Arial" panose="020B0604020202020204" pitchFamily="34" charset="0"/>
              </a:rPr>
              <a:t>-normal</a:t>
            </a:r>
            <a:endParaRPr lang="en-GB"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0AFE1CB-CC81-415D-B1AF-136F5A920A64}"/>
              </a:ext>
            </a:extLst>
          </p:cNvPr>
          <p:cNvSpPr txBox="1"/>
          <p:nvPr/>
        </p:nvSpPr>
        <p:spPr>
          <a:xfrm>
            <a:off x="3673636" y="1962990"/>
            <a:ext cx="1082348" cy="369332"/>
          </a:xfrm>
          <a:prstGeom prst="rect">
            <a:avLst/>
          </a:prstGeom>
          <a:noFill/>
        </p:spPr>
        <p:txBody>
          <a:bodyPr wrap="none" rtlCol="0">
            <a:spAutoFit/>
          </a:bodyPr>
          <a:lstStyle/>
          <a:p>
            <a:r>
              <a:rPr lang="en-GB" dirty="0">
                <a:solidFill>
                  <a:srgbClr val="0070C0"/>
                </a:solidFill>
                <a:latin typeface="Arial" panose="020B0604020202020204" pitchFamily="34" charset="0"/>
                <a:cs typeface="Arial" panose="020B0604020202020204" pitchFamily="34" charset="0"/>
              </a:rPr>
              <a:t>Rayleigh</a:t>
            </a:r>
          </a:p>
        </p:txBody>
      </p:sp>
      <p:sp>
        <p:nvSpPr>
          <p:cNvPr id="2" name="Rectangle 1">
            <a:extLst>
              <a:ext uri="{FF2B5EF4-FFF2-40B4-BE49-F238E27FC236}">
                <a16:creationId xmlns:a16="http://schemas.microsoft.com/office/drawing/2014/main" id="{98D8D567-0293-44E0-9C41-6B2B660B9E03}"/>
              </a:ext>
            </a:extLst>
          </p:cNvPr>
          <p:cNvSpPr/>
          <p:nvPr/>
        </p:nvSpPr>
        <p:spPr>
          <a:xfrm>
            <a:off x="323528" y="2684470"/>
            <a:ext cx="7259103" cy="427746"/>
          </a:xfrm>
          <a:prstGeom prst="rect">
            <a:avLst/>
          </a:prstGeom>
        </p:spPr>
        <p:txBody>
          <a:bodyPr wrap="none">
            <a:spAutoFit/>
          </a:bodyPr>
          <a:lstStyle/>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Difference between HAP/satellite and UAV/terrestrial systems</a:t>
            </a:r>
          </a:p>
        </p:txBody>
      </p:sp>
      <p:sp>
        <p:nvSpPr>
          <p:cNvPr id="12" name="Rectangle 11">
            <a:extLst>
              <a:ext uri="{FF2B5EF4-FFF2-40B4-BE49-F238E27FC236}">
                <a16:creationId xmlns:a16="http://schemas.microsoft.com/office/drawing/2014/main" id="{D70ED297-B0EE-44F4-A370-4CB07F3905BB}"/>
              </a:ext>
            </a:extLst>
          </p:cNvPr>
          <p:cNvSpPr/>
          <p:nvPr/>
        </p:nvSpPr>
        <p:spPr>
          <a:xfrm>
            <a:off x="755576" y="3179330"/>
            <a:ext cx="7829644" cy="427746"/>
          </a:xfrm>
          <a:prstGeom prst="rect">
            <a:avLst/>
          </a:prstGeom>
        </p:spPr>
        <p:txBody>
          <a:bodyPr wrap="none">
            <a:spAutoFit/>
          </a:bodyPr>
          <a:lstStyle/>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Aerial channel estimation: only one path -&gt; one angle of departure</a:t>
            </a:r>
          </a:p>
        </p:txBody>
      </p:sp>
      <p:pic>
        <p:nvPicPr>
          <p:cNvPr id="4098" name="图片 2">
            <a:extLst>
              <a:ext uri="{FF2B5EF4-FFF2-40B4-BE49-F238E27FC236}">
                <a16:creationId xmlns:a16="http://schemas.microsoft.com/office/drawing/2014/main" id="{CB3E55BE-1C9B-4692-AF7A-EE8C23628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414" y="3678038"/>
            <a:ext cx="5307140" cy="226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726502A-655C-4A7D-87C6-ACEB01759A4B}"/>
              </a:ext>
            </a:extLst>
          </p:cNvPr>
          <p:cNvSpPr/>
          <p:nvPr/>
        </p:nvSpPr>
        <p:spPr>
          <a:xfrm>
            <a:off x="2195736" y="3810409"/>
            <a:ext cx="1787669"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Arial" panose="020B0604020202020204" pitchFamily="34" charset="0"/>
              </a:rPr>
              <a:t>angular spread </a:t>
            </a:r>
            <a:endParaRPr lang="en-GB"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38DAAFE-C577-4DCD-B401-95FF791A43F9}"/>
              </a:ext>
            </a:extLst>
          </p:cNvPr>
          <p:cNvSpPr/>
          <p:nvPr/>
        </p:nvSpPr>
        <p:spPr>
          <a:xfrm>
            <a:off x="5555423" y="3810409"/>
            <a:ext cx="1467068"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Arial" panose="020B0604020202020204" pitchFamily="34" charset="0"/>
              </a:rPr>
              <a:t>zero spread </a:t>
            </a:r>
            <a:endParaRPr lang="en-GB"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7041D44-225C-47B2-8DD5-9F92F9D3A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118" y="5616350"/>
            <a:ext cx="204789" cy="295277"/>
          </a:xfrm>
          <a:prstGeom prst="rect">
            <a:avLst/>
          </a:prstGeom>
        </p:spPr>
      </p:pic>
      <p:sp>
        <p:nvSpPr>
          <p:cNvPr id="18" name="Rectangle 17">
            <a:extLst>
              <a:ext uri="{FF2B5EF4-FFF2-40B4-BE49-F238E27FC236}">
                <a16:creationId xmlns:a16="http://schemas.microsoft.com/office/drawing/2014/main" id="{414C332B-72F9-4FE6-BC63-46C87217AB82}"/>
              </a:ext>
            </a:extLst>
          </p:cNvPr>
          <p:cNvSpPr/>
          <p:nvPr/>
        </p:nvSpPr>
        <p:spPr>
          <a:xfrm>
            <a:off x="6084168" y="5616350"/>
            <a:ext cx="204789" cy="293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clock&#10;&#10;Description automatically generated">
            <a:extLst>
              <a:ext uri="{FF2B5EF4-FFF2-40B4-BE49-F238E27FC236}">
                <a16:creationId xmlns:a16="http://schemas.microsoft.com/office/drawing/2014/main" id="{05C974F0-0F5D-412A-9A9C-620584BA8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255" y="5627525"/>
            <a:ext cx="373745" cy="518888"/>
          </a:xfrm>
          <a:prstGeom prst="rect">
            <a:avLst/>
          </a:prstGeom>
        </p:spPr>
      </p:pic>
    </p:spTree>
    <p:extLst>
      <p:ext uri="{BB962C8B-B14F-4D97-AF65-F5344CB8AC3E}">
        <p14:creationId xmlns:p14="http://schemas.microsoft.com/office/powerpoint/2010/main" val="1955112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28</a:t>
            </a:fld>
            <a:endParaRPr lang="zh-CN" altLang="en-US" dirty="0"/>
          </a:p>
        </p:txBody>
      </p:sp>
      <p:sp>
        <p:nvSpPr>
          <p:cNvPr id="13"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A2A Channel Models</a:t>
            </a:r>
          </a:p>
        </p:txBody>
      </p:sp>
      <p:sp>
        <p:nvSpPr>
          <p:cNvPr id="2" name="TextBox 1">
            <a:extLst>
              <a:ext uri="{FF2B5EF4-FFF2-40B4-BE49-F238E27FC236}">
                <a16:creationId xmlns:a16="http://schemas.microsoft.com/office/drawing/2014/main" id="{751A9234-0548-4867-9D75-918E41C369A2}"/>
              </a:ext>
            </a:extLst>
          </p:cNvPr>
          <p:cNvSpPr txBox="1"/>
          <p:nvPr/>
        </p:nvSpPr>
        <p:spPr>
          <a:xfrm>
            <a:off x="655553" y="998973"/>
            <a:ext cx="8236496" cy="15126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Inter-satellite/HAP, satellite-to-HAP</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Above thermosphere layer: </a:t>
            </a:r>
            <a:r>
              <a:rPr lang="en-GB" sz="2000" dirty="0">
                <a:solidFill>
                  <a:srgbClr val="C00000"/>
                </a:solidFill>
                <a:latin typeface="Arial" panose="020B0604020202020204" pitchFamily="34" charset="0"/>
                <a:cs typeface="Arial" panose="020B0604020202020204" pitchFamily="34" charset="0"/>
              </a:rPr>
              <a:t>Free-space optics </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Source of propagation loss</a:t>
            </a:r>
          </a:p>
        </p:txBody>
      </p:sp>
      <p:sp>
        <p:nvSpPr>
          <p:cNvPr id="17" name="TextBox 16">
            <a:extLst>
              <a:ext uri="{FF2B5EF4-FFF2-40B4-BE49-F238E27FC236}">
                <a16:creationId xmlns:a16="http://schemas.microsoft.com/office/drawing/2014/main" id="{567B0EEC-558E-4E9F-AFAE-06D269430979}"/>
              </a:ext>
            </a:extLst>
          </p:cNvPr>
          <p:cNvSpPr txBox="1"/>
          <p:nvPr/>
        </p:nvSpPr>
        <p:spPr>
          <a:xfrm>
            <a:off x="655553" y="4834140"/>
            <a:ext cx="5688632" cy="105099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UAV-to-X</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A2G channel model</a:t>
            </a:r>
          </a:p>
        </p:txBody>
      </p:sp>
      <p:sp>
        <p:nvSpPr>
          <p:cNvPr id="4" name="TextBox 3">
            <a:extLst>
              <a:ext uri="{FF2B5EF4-FFF2-40B4-BE49-F238E27FC236}">
                <a16:creationId xmlns:a16="http://schemas.microsoft.com/office/drawing/2014/main" id="{C6387A8C-175B-476C-899A-400D264F2D4D}"/>
              </a:ext>
            </a:extLst>
          </p:cNvPr>
          <p:cNvSpPr txBox="1"/>
          <p:nvPr/>
        </p:nvSpPr>
        <p:spPr>
          <a:xfrm>
            <a:off x="1641452" y="2513983"/>
            <a:ext cx="6674964" cy="18819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Free-space path loss (distance-related) + AWGN</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Turbulence from environment: lognormal or Rayleigh</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Geometrical loss:  related to divergence angle of Tx, </a:t>
            </a:r>
            <a:r>
              <a:rPr lang="el-GR" sz="2000" i="1" dirty="0">
                <a:solidFill>
                  <a:srgbClr val="0070C0"/>
                </a:solidFill>
                <a:latin typeface="Arial" panose="020B0604020202020204" pitchFamily="34" charset="0"/>
                <a:cs typeface="Arial" panose="020B0604020202020204" pitchFamily="34" charset="0"/>
              </a:rPr>
              <a:t>θ</a:t>
            </a:r>
            <a:endParaRPr lang="en-GB" sz="2000" i="1" dirty="0">
              <a:solidFill>
                <a:srgbClr val="0070C0"/>
              </a:solidFill>
              <a:latin typeface="Arial" panose="020B0604020202020204" pitchFamily="34" charset="0"/>
              <a:cs typeface="Arial" panose="020B0604020202020204" pitchFamily="34" charset="0"/>
            </a:endParaRPr>
          </a:p>
          <a:p>
            <a:pPr>
              <a:lnSpc>
                <a:spcPct val="150000"/>
              </a:lnSpc>
            </a:pPr>
            <a:r>
              <a:rPr lang="en-GB" sz="2000" dirty="0">
                <a:latin typeface="Arial" panose="020B0604020202020204" pitchFamily="34" charset="0"/>
                <a:cs typeface="Arial" panose="020B0604020202020204" pitchFamily="34" charset="0"/>
              </a:rPr>
              <a:t>                              radius of Rx’s aperture </a:t>
            </a:r>
            <a:r>
              <a:rPr lang="en-GB" sz="2000" i="1" dirty="0">
                <a:solidFill>
                  <a:srgbClr val="0070C0"/>
                </a:solidFill>
                <a:latin typeface="Arial" panose="020B0604020202020204" pitchFamily="34" charset="0"/>
                <a:cs typeface="Arial" panose="020B0604020202020204" pitchFamily="34" charset="0"/>
              </a:rPr>
              <a:t>r</a:t>
            </a:r>
            <a:r>
              <a:rPr lang="en-GB" sz="2000" dirty="0">
                <a:latin typeface="Arial" panose="020B0604020202020204" pitchFamily="34" charset="0"/>
                <a:cs typeface="Arial" panose="020B0604020202020204" pitchFamily="34" charset="0"/>
              </a:rPr>
              <a:t>, distance </a:t>
            </a:r>
            <a:r>
              <a:rPr lang="en-GB" sz="2000" i="1" dirty="0">
                <a:solidFill>
                  <a:srgbClr val="0070C0"/>
                </a:solidFill>
                <a:latin typeface="Arial" panose="020B0604020202020204" pitchFamily="34" charset="0"/>
                <a:cs typeface="Arial" panose="020B0604020202020204" pitchFamily="34" charset="0"/>
              </a:rPr>
              <a:t>l</a:t>
            </a:r>
          </a:p>
        </p:txBody>
      </p:sp>
      <p:sp>
        <p:nvSpPr>
          <p:cNvPr id="20" name="Left Brace 19">
            <a:extLst>
              <a:ext uri="{FF2B5EF4-FFF2-40B4-BE49-F238E27FC236}">
                <a16:creationId xmlns:a16="http://schemas.microsoft.com/office/drawing/2014/main" id="{16DDFE87-8369-459B-8108-335DBFBB2D27}"/>
              </a:ext>
            </a:extLst>
          </p:cNvPr>
          <p:cNvSpPr/>
          <p:nvPr/>
        </p:nvSpPr>
        <p:spPr>
          <a:xfrm>
            <a:off x="1225643" y="2738047"/>
            <a:ext cx="432048" cy="105099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2" name="Picture 21" descr="A drawing of a person&#10;&#10;Description automatically generated">
            <a:extLst>
              <a:ext uri="{FF2B5EF4-FFF2-40B4-BE49-F238E27FC236}">
                <a16:creationId xmlns:a16="http://schemas.microsoft.com/office/drawing/2014/main" id="{2953BF0B-D755-4765-BD26-9796E173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4509120"/>
            <a:ext cx="3125064" cy="573992"/>
          </a:xfrm>
          <a:prstGeom prst="rect">
            <a:avLst/>
          </a:prstGeom>
        </p:spPr>
      </p:pic>
    </p:spTree>
    <p:extLst>
      <p:ext uri="{BB962C8B-B14F-4D97-AF65-F5344CB8AC3E}">
        <p14:creationId xmlns:p14="http://schemas.microsoft.com/office/powerpoint/2010/main" val="331928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Physical-layer Characteristics</a:t>
            </a:r>
          </a:p>
          <a:p>
            <a:r>
              <a:rPr lang="en-US" altLang="zh-CN" dirty="0"/>
              <a:t>Mathematical Tools</a:t>
            </a:r>
          </a:p>
          <a:p>
            <a:pPr lvl="1"/>
            <a:r>
              <a:rPr lang="en-US" altLang="zh-CN" dirty="0"/>
              <a:t>Optimization Theory</a:t>
            </a:r>
          </a:p>
          <a:p>
            <a:pPr lvl="1"/>
            <a:r>
              <a:rPr lang="en-US" altLang="zh-CN" dirty="0"/>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t>HAPS for Wireless Communications</a:t>
            </a:r>
            <a:endParaRPr lang="en-GB" dirty="0"/>
          </a:p>
          <a:p>
            <a:pPr lvl="1"/>
            <a:r>
              <a:rPr lang="en-US" altLang="zh-CN" dirty="0"/>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t>Integrating Aerial Access Networks with Terrestrial Networks</a:t>
            </a:r>
            <a:endParaRPr lang="en-GB"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2</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linds(horizontal)">
                                      <p:cBhvr>
                                        <p:cTn id="33" dur="500"/>
                                        <p:tgtEl>
                                          <p:spTgt spid="3">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blinds(horizontal)">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fade">
                                      <p:cBhvr>
                                        <p:cTn id="41" dur="500"/>
                                        <p:tgtEl>
                                          <p:spTgt spid="3">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mph" presetSubtype="2" fill="hold" nodeType="clickEffect">
                                  <p:stCondLst>
                                    <p:cond delay="0"/>
                                  </p:stCondLst>
                                  <p:childTnLst>
                                    <p:animClr clrSpc="rgb" dir="cw">
                                      <p:cBhvr override="childStyle">
                                        <p:cTn id="45" dur="250" fill="hold"/>
                                        <p:tgtEl>
                                          <p:spTgt spid="3">
                                            <p:txEl>
                                              <p:pRg st="0" end="0"/>
                                            </p:txEl>
                                          </p:spTgt>
                                        </p:tgtEl>
                                        <p:attrNameLst>
                                          <p:attrName>style.color</p:attrName>
                                        </p:attrNameLst>
                                      </p:cBhvr>
                                      <p:to>
                                        <a:srgbClr val="C00000"/>
                                      </p:to>
                                    </p:animClr>
                                  </p:childTnLst>
                                </p:cTn>
                              </p:par>
                              <p:par>
                                <p:cTn id="46" presetID="3" presetClass="emph" presetSubtype="2" fill="hold" nodeType="withEffect">
                                  <p:stCondLst>
                                    <p:cond delay="0"/>
                                  </p:stCondLst>
                                  <p:childTnLst>
                                    <p:animClr clrSpc="rgb" dir="cw">
                                      <p:cBhvr override="childStyle">
                                        <p:cTn id="47" dur="250" fill="hold"/>
                                        <p:tgtEl>
                                          <p:spTgt spid="3">
                                            <p:txEl>
                                              <p:pRg st="1" end="1"/>
                                            </p:txEl>
                                          </p:spTgt>
                                        </p:tgtEl>
                                        <p:attrNameLst>
                                          <p:attrName>style.color</p:attrName>
                                        </p:attrNameLst>
                                      </p:cBhvr>
                                      <p:to>
                                        <a:srgbClr val="C00000"/>
                                      </p:to>
                                    </p:animClr>
                                  </p:childTnLst>
                                </p:cTn>
                              </p:par>
                              <p:par>
                                <p:cTn id="48" presetID="3" presetClass="emph" presetSubtype="2" fill="hold" nodeType="withEffect">
                                  <p:stCondLst>
                                    <p:cond delay="0"/>
                                  </p:stCondLst>
                                  <p:childTnLst>
                                    <p:animClr clrSpc="rgb" dir="cw">
                                      <p:cBhvr override="childStyle">
                                        <p:cTn id="49" dur="250" fill="hold"/>
                                        <p:tgtEl>
                                          <p:spTgt spid="3">
                                            <p:txEl>
                                              <p:pRg st="2" end="2"/>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UAV: Mobility and Propulsion Energy</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29</a:t>
            </a:fld>
            <a:endParaRPr lang="zh-CN" altLang="en-US" dirty="0"/>
          </a:p>
        </p:txBody>
      </p:sp>
      <p:sp>
        <p:nvSpPr>
          <p:cNvPr id="25" name="矩形 24"/>
          <p:cNvSpPr/>
          <p:nvPr/>
        </p:nvSpPr>
        <p:spPr>
          <a:xfrm>
            <a:off x="214284" y="1095125"/>
            <a:ext cx="8820097" cy="4493538"/>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trajectory of a UAV is a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line segment </a:t>
            </a:r>
            <a:r>
              <a:rPr lang="en-US" altLang="zh-CN" sz="2400" dirty="0">
                <a:latin typeface="Arial" panose="020B0604020202020204" pitchFamily="34" charset="0"/>
                <a:ea typeface="黑体" panose="02010609060101010101" pitchFamily="49" charset="-122"/>
                <a:cs typeface="Arial" panose="020B0604020202020204" pitchFamily="34" charset="0"/>
              </a:rPr>
              <a:t>in two successive time slots</a:t>
            </a:r>
          </a:p>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Define         as the 3D location of the UAV, where the</a:t>
            </a:r>
          </a:p>
          <a:p>
            <a:pPr lvl="1">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velocity</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lvl="1">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accelerated velocity </a:t>
            </a:r>
          </a:p>
          <a:p>
            <a:pPr algn="just">
              <a:spcBef>
                <a:spcPts val="1200"/>
              </a:spcBef>
              <a:buClr>
                <a:schemeClr val="tx1"/>
              </a:buClr>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Clr>
                <a:schemeClr val="tx1"/>
              </a:buClr>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propulsion energy </a:t>
            </a:r>
            <a:r>
              <a:rPr lang="en-US" altLang="zh-CN" sz="2400" dirty="0">
                <a:latin typeface="Arial" panose="020B0604020202020204" pitchFamily="34" charset="0"/>
                <a:ea typeface="黑体" panose="02010609060101010101" pitchFamily="49" charset="-122"/>
                <a:cs typeface="Arial" panose="020B0604020202020204" pitchFamily="34" charset="0"/>
              </a:rPr>
              <a:t>(velocity is larger than a threshold)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[2]</a:t>
            </a:r>
          </a:p>
          <a:p>
            <a:pPr algn="just">
              <a:spcBef>
                <a:spcPts val="1200"/>
              </a:spcBef>
              <a:buClr>
                <a:schemeClr val="tx1"/>
              </a:buClr>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26" name="矩形 25"/>
          <p:cNvSpPr/>
          <p:nvPr/>
        </p:nvSpPr>
        <p:spPr>
          <a:xfrm>
            <a:off x="539552" y="6279703"/>
            <a:ext cx="7992888" cy="461665"/>
          </a:xfrm>
          <a:prstGeom prst="rect">
            <a:avLst/>
          </a:prstGeom>
        </p:spPr>
        <p:txBody>
          <a:bodyPr wrap="square">
            <a:spAutoFit/>
          </a:bodyPr>
          <a:lstStyle/>
          <a:p>
            <a:r>
              <a:rPr lang="en-US" altLang="zh-CN" sz="1200" dirty="0">
                <a:latin typeface="Arial" panose="020B0604020202020204" pitchFamily="34" charset="0"/>
              </a:rPr>
              <a:t>[2] G. J. Leishman, </a:t>
            </a:r>
            <a:r>
              <a:rPr lang="en-US" altLang="zh-CN" sz="1200" i="1" dirty="0">
                <a:latin typeface="Arial" panose="020B0604020202020204" pitchFamily="34" charset="0"/>
              </a:rPr>
              <a:t>Principles of Helicopter Aerodynamics</a:t>
            </a:r>
            <a:r>
              <a:rPr lang="en-US" altLang="zh-CN" sz="1200" dirty="0">
                <a:latin typeface="Arial" panose="020B0604020202020204" pitchFamily="34" charset="0"/>
              </a:rPr>
              <a:t>. Cambridge, U.K.: Cambridge Univ. Press, 2006, pp. 159–193.</a:t>
            </a:r>
            <a:endParaRPr lang="zh-CN" altLang="en-US" sz="1200" dirty="0"/>
          </a:p>
        </p:txBody>
      </p:sp>
      <p:pic>
        <p:nvPicPr>
          <p:cNvPr id="4" name="图片 3"/>
          <p:cNvPicPr>
            <a:picLocks noChangeAspect="1"/>
          </p:cNvPicPr>
          <p:nvPr/>
        </p:nvPicPr>
        <p:blipFill>
          <a:blip r:embed="rId3"/>
          <a:stretch>
            <a:fillRect/>
          </a:stretch>
        </p:blipFill>
        <p:spPr>
          <a:xfrm>
            <a:off x="1403650" y="2031231"/>
            <a:ext cx="774259" cy="493819"/>
          </a:xfrm>
          <a:prstGeom prst="rect">
            <a:avLst/>
          </a:prstGeom>
        </p:spPr>
      </p:pic>
      <p:grpSp>
        <p:nvGrpSpPr>
          <p:cNvPr id="5" name="组合 4"/>
          <p:cNvGrpSpPr/>
          <p:nvPr/>
        </p:nvGrpSpPr>
        <p:grpSpPr>
          <a:xfrm>
            <a:off x="1547664" y="3615405"/>
            <a:ext cx="6552728" cy="954048"/>
            <a:chOff x="2051720" y="4923223"/>
            <a:chExt cx="5400600" cy="1314089"/>
          </a:xfrm>
        </p:grpSpPr>
        <p:cxnSp>
          <p:nvCxnSpPr>
            <p:cNvPr id="3" name="直接连接符 2"/>
            <p:cNvCxnSpPr/>
            <p:nvPr/>
          </p:nvCxnSpPr>
          <p:spPr>
            <a:xfrm flipV="1">
              <a:off x="2483768" y="5354816"/>
              <a:ext cx="720080" cy="43204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203848" y="5251793"/>
              <a:ext cx="930324" cy="10302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134172" y="5251793"/>
              <a:ext cx="1654631"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88803" y="5253020"/>
              <a:ext cx="1087453" cy="56233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6833890" y="5786221"/>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447764" y="5742134"/>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156933" y="5327313"/>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091806"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59161"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4"/>
            <a:stretch>
              <a:fillRect/>
            </a:stretch>
          </p:blipFill>
          <p:spPr>
            <a:xfrm>
              <a:off x="2771800" y="4941168"/>
              <a:ext cx="993734" cy="377985"/>
            </a:xfrm>
            <a:prstGeom prst="rect">
              <a:avLst/>
            </a:prstGeom>
          </p:spPr>
        </p:pic>
        <p:pic>
          <p:nvPicPr>
            <p:cNvPr id="12" name="图片 11"/>
            <p:cNvPicPr>
              <a:picLocks noChangeAspect="1"/>
            </p:cNvPicPr>
            <p:nvPr/>
          </p:nvPicPr>
          <p:blipFill>
            <a:blip r:embed="rId5"/>
            <a:stretch>
              <a:fillRect/>
            </a:stretch>
          </p:blipFill>
          <p:spPr>
            <a:xfrm>
              <a:off x="2051720" y="5805264"/>
              <a:ext cx="993734" cy="377985"/>
            </a:xfrm>
            <a:prstGeom prst="rect">
              <a:avLst/>
            </a:prstGeom>
          </p:spPr>
        </p:pic>
        <p:pic>
          <p:nvPicPr>
            <p:cNvPr id="27" name="图片 26"/>
            <p:cNvPicPr>
              <a:picLocks noChangeAspect="1"/>
            </p:cNvPicPr>
            <p:nvPr/>
          </p:nvPicPr>
          <p:blipFill>
            <a:blip r:embed="rId6"/>
            <a:stretch>
              <a:fillRect/>
            </a:stretch>
          </p:blipFill>
          <p:spPr>
            <a:xfrm>
              <a:off x="3851920" y="5301208"/>
              <a:ext cx="591363" cy="377985"/>
            </a:xfrm>
            <a:prstGeom prst="rect">
              <a:avLst/>
            </a:prstGeom>
          </p:spPr>
        </p:pic>
        <p:pic>
          <p:nvPicPr>
            <p:cNvPr id="28" name="图片 27"/>
            <p:cNvPicPr>
              <a:picLocks noChangeAspect="1"/>
            </p:cNvPicPr>
            <p:nvPr/>
          </p:nvPicPr>
          <p:blipFill>
            <a:blip r:embed="rId7"/>
            <a:stretch>
              <a:fillRect/>
            </a:stretch>
          </p:blipFill>
          <p:spPr>
            <a:xfrm>
              <a:off x="5292080" y="4923223"/>
              <a:ext cx="993734" cy="377985"/>
            </a:xfrm>
            <a:prstGeom prst="rect">
              <a:avLst/>
            </a:prstGeom>
          </p:spPr>
        </p:pic>
        <p:pic>
          <p:nvPicPr>
            <p:cNvPr id="30" name="图片 29"/>
            <p:cNvPicPr>
              <a:picLocks noChangeAspect="1"/>
            </p:cNvPicPr>
            <p:nvPr/>
          </p:nvPicPr>
          <p:blipFill>
            <a:blip r:embed="rId8"/>
            <a:stretch>
              <a:fillRect/>
            </a:stretch>
          </p:blipFill>
          <p:spPr>
            <a:xfrm>
              <a:off x="6458586" y="5859327"/>
              <a:ext cx="993734" cy="377985"/>
            </a:xfrm>
            <a:prstGeom prst="rect">
              <a:avLst/>
            </a:prstGeom>
          </p:spPr>
        </p:pic>
      </p:grpSp>
      <p:pic>
        <p:nvPicPr>
          <p:cNvPr id="29" name="图片 28"/>
          <p:cNvPicPr>
            <a:picLocks noChangeAspect="1"/>
          </p:cNvPicPr>
          <p:nvPr/>
        </p:nvPicPr>
        <p:blipFill>
          <a:blip r:embed="rId9"/>
          <a:stretch>
            <a:fillRect/>
          </a:stretch>
        </p:blipFill>
        <p:spPr>
          <a:xfrm>
            <a:off x="1979712" y="5127575"/>
            <a:ext cx="5734990" cy="978507"/>
          </a:xfrm>
          <a:prstGeom prst="rect">
            <a:avLst/>
          </a:prstGeom>
        </p:spPr>
      </p:pic>
      <p:grpSp>
        <p:nvGrpSpPr>
          <p:cNvPr id="31" name="组合 30"/>
          <p:cNvGrpSpPr/>
          <p:nvPr/>
        </p:nvGrpSpPr>
        <p:grpSpPr>
          <a:xfrm>
            <a:off x="4476064" y="2535285"/>
            <a:ext cx="3048264" cy="936104"/>
            <a:chOff x="3827992" y="2348880"/>
            <a:chExt cx="3048264" cy="936104"/>
          </a:xfrm>
        </p:grpSpPr>
        <p:pic>
          <p:nvPicPr>
            <p:cNvPr id="32" name="图片 31"/>
            <p:cNvPicPr>
              <a:picLocks noChangeAspect="1"/>
            </p:cNvPicPr>
            <p:nvPr/>
          </p:nvPicPr>
          <p:blipFill>
            <a:blip r:embed="rId10"/>
            <a:stretch>
              <a:fillRect/>
            </a:stretch>
          </p:blipFill>
          <p:spPr>
            <a:xfrm>
              <a:off x="3852378" y="2348880"/>
              <a:ext cx="3023878" cy="365792"/>
            </a:xfrm>
            <a:prstGeom prst="rect">
              <a:avLst/>
            </a:prstGeom>
          </p:spPr>
        </p:pic>
        <p:pic>
          <p:nvPicPr>
            <p:cNvPr id="33" name="图片 32"/>
            <p:cNvPicPr>
              <a:picLocks noChangeAspect="1"/>
            </p:cNvPicPr>
            <p:nvPr/>
          </p:nvPicPr>
          <p:blipFill>
            <a:blip r:embed="rId11"/>
            <a:stretch>
              <a:fillRect/>
            </a:stretch>
          </p:blipFill>
          <p:spPr>
            <a:xfrm>
              <a:off x="3827992" y="2919192"/>
              <a:ext cx="3048264" cy="36579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982048"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Satellites: Mobility and Coordinate Systems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30</a:t>
            </a:fld>
            <a:endParaRPr lang="zh-CN" altLang="en-US" dirty="0"/>
          </a:p>
        </p:txBody>
      </p:sp>
      <p:sp>
        <p:nvSpPr>
          <p:cNvPr id="25" name="矩形 24"/>
          <p:cNvSpPr/>
          <p:nvPr/>
        </p:nvSpPr>
        <p:spPr>
          <a:xfrm>
            <a:off x="214284" y="1128872"/>
            <a:ext cx="8820097" cy="150810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of satellites is pre-planned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Coordinate of each satellite</a:t>
            </a:r>
          </a:p>
          <a:p>
            <a:pPr algn="just">
              <a:spcBef>
                <a:spcPts val="1200"/>
              </a:spcBef>
              <a:buClr>
                <a:schemeClr val="tx1"/>
              </a:buClr>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7" name="Picture 6" descr="A close up of an umbrella&#10;&#10;Description automatically generated">
            <a:extLst>
              <a:ext uri="{FF2B5EF4-FFF2-40B4-BE49-F238E27FC236}">
                <a16:creationId xmlns:a16="http://schemas.microsoft.com/office/drawing/2014/main" id="{7FF3F8FD-3C5C-4190-9AA1-628F208D6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118" y="1485490"/>
            <a:ext cx="3865696" cy="2921508"/>
          </a:xfrm>
          <a:prstGeom prst="rect">
            <a:avLst/>
          </a:prstGeom>
        </p:spPr>
      </p:pic>
      <p:pic>
        <p:nvPicPr>
          <p:cNvPr id="14" name="Picture 13" descr="A picture containing bird&#10;&#10;Description automatically generated">
            <a:extLst>
              <a:ext uri="{FF2B5EF4-FFF2-40B4-BE49-F238E27FC236}">
                <a16:creationId xmlns:a16="http://schemas.microsoft.com/office/drawing/2014/main" id="{21C32516-2C39-4162-898B-C461F37E4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222065"/>
            <a:ext cx="4808007" cy="1033445"/>
          </a:xfrm>
          <a:prstGeom prst="rect">
            <a:avLst/>
          </a:prstGeom>
        </p:spPr>
      </p:pic>
      <p:cxnSp>
        <p:nvCxnSpPr>
          <p:cNvPr id="22" name="Straight Connector 21">
            <a:extLst>
              <a:ext uri="{FF2B5EF4-FFF2-40B4-BE49-F238E27FC236}">
                <a16:creationId xmlns:a16="http://schemas.microsoft.com/office/drawing/2014/main" id="{8E3F15B6-C76B-4519-98C9-351D4484D007}"/>
              </a:ext>
            </a:extLst>
          </p:cNvPr>
          <p:cNvCxnSpPr/>
          <p:nvPr/>
        </p:nvCxnSpPr>
        <p:spPr>
          <a:xfrm>
            <a:off x="1907704" y="2857064"/>
            <a:ext cx="21602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CEA2AF6-3BCB-4FBB-8D7B-50E838C1BEE1}"/>
              </a:ext>
            </a:extLst>
          </p:cNvPr>
          <p:cNvSpPr txBox="1"/>
          <p:nvPr/>
        </p:nvSpPr>
        <p:spPr>
          <a:xfrm>
            <a:off x="1547664" y="2873866"/>
            <a:ext cx="936104" cy="646331"/>
          </a:xfrm>
          <a:prstGeom prst="rect">
            <a:avLst/>
          </a:prstGeom>
          <a:noFill/>
        </p:spPr>
        <p:txBody>
          <a:bodyPr wrap="square" rtlCol="0">
            <a:spAutoFit/>
          </a:bodyPr>
          <a:lstStyle/>
          <a:p>
            <a:r>
              <a:rPr lang="en-GB" dirty="0">
                <a:solidFill>
                  <a:srgbClr val="0070C0"/>
                </a:solidFill>
              </a:rPr>
              <a:t>Radius of Earth</a:t>
            </a:r>
          </a:p>
        </p:txBody>
      </p:sp>
      <p:sp>
        <p:nvSpPr>
          <p:cNvPr id="35" name="矩形 24">
            <a:extLst>
              <a:ext uri="{FF2B5EF4-FFF2-40B4-BE49-F238E27FC236}">
                <a16:creationId xmlns:a16="http://schemas.microsoft.com/office/drawing/2014/main" id="{1E1773FC-C5BC-4386-B98F-E638772F5F83}"/>
              </a:ext>
            </a:extLst>
          </p:cNvPr>
          <p:cNvSpPr/>
          <p:nvPr/>
        </p:nvSpPr>
        <p:spPr>
          <a:xfrm>
            <a:off x="242927" y="3619470"/>
            <a:ext cx="8820097" cy="1969770"/>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Orbit period divided into T slots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Coordinate of each satellite on orbit n </a:t>
            </a:r>
          </a:p>
          <a:p>
            <a:pPr lvl="1" algn="just">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in slot </a:t>
            </a:r>
            <a:r>
              <a:rPr lang="en-US" altLang="zh-CN" sz="2000" i="1" dirty="0">
                <a:solidFill>
                  <a:srgbClr val="C00000"/>
                </a:solidFill>
                <a:latin typeface="Arial" panose="020B0604020202020204" pitchFamily="34" charset="0"/>
                <a:ea typeface="黑体" panose="02010609060101010101" pitchFamily="49" charset="-122"/>
                <a:cs typeface="Arial" panose="020B0604020202020204" pitchFamily="34" charset="0"/>
              </a:rPr>
              <a:t>t</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can be calculated by </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Clr>
                <a:schemeClr val="tx1"/>
              </a:buClr>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36" name="Picture 35">
            <a:extLst>
              <a:ext uri="{FF2B5EF4-FFF2-40B4-BE49-F238E27FC236}">
                <a16:creationId xmlns:a16="http://schemas.microsoft.com/office/drawing/2014/main" id="{A3366F3C-A090-4E6B-90EE-EECF348CD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604" y="5087964"/>
            <a:ext cx="2172685" cy="320800"/>
          </a:xfrm>
          <a:prstGeom prst="rect">
            <a:avLst/>
          </a:prstGeom>
        </p:spPr>
      </p:pic>
      <p:pic>
        <p:nvPicPr>
          <p:cNvPr id="38" name="Picture 37" descr="A picture containing clock&#10;&#10;Description automatically generated">
            <a:extLst>
              <a:ext uri="{FF2B5EF4-FFF2-40B4-BE49-F238E27FC236}">
                <a16:creationId xmlns:a16="http://schemas.microsoft.com/office/drawing/2014/main" id="{748E628A-D114-40B1-B67F-74E1C995F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828" y="5111048"/>
            <a:ext cx="1961776" cy="366106"/>
          </a:xfrm>
          <a:prstGeom prst="rect">
            <a:avLst/>
          </a:prstGeom>
        </p:spPr>
      </p:pic>
    </p:spTree>
    <p:extLst>
      <p:ext uri="{BB962C8B-B14F-4D97-AF65-F5344CB8AC3E}">
        <p14:creationId xmlns:p14="http://schemas.microsoft.com/office/powerpoint/2010/main" val="197112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2" y="98963"/>
            <a:ext cx="8982048"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AAN and Terrestrial Networks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31</a:t>
            </a:fld>
            <a:endParaRPr lang="zh-CN" altLang="en-US" dirty="0"/>
          </a:p>
        </p:txBody>
      </p:sp>
      <p:graphicFrame>
        <p:nvGraphicFramePr>
          <p:cNvPr id="12" name="表格 2">
            <a:extLst>
              <a:ext uri="{FF2B5EF4-FFF2-40B4-BE49-F238E27FC236}">
                <a16:creationId xmlns:a16="http://schemas.microsoft.com/office/drawing/2014/main" id="{27CF8EC2-ECD4-4258-891C-7E81D0E5E66F}"/>
              </a:ext>
            </a:extLst>
          </p:cNvPr>
          <p:cNvGraphicFramePr>
            <a:graphicFrameLocks noGrp="1"/>
          </p:cNvGraphicFramePr>
          <p:nvPr>
            <p:extLst>
              <p:ext uri="{D42A27DB-BD31-4B8C-83A1-F6EECF244321}">
                <p14:modId xmlns:p14="http://schemas.microsoft.com/office/powerpoint/2010/main" val="1441391761"/>
              </p:ext>
            </p:extLst>
          </p:nvPr>
        </p:nvGraphicFramePr>
        <p:xfrm>
          <a:off x="142088" y="1412776"/>
          <a:ext cx="8694524" cy="4632960"/>
        </p:xfrm>
        <a:graphic>
          <a:graphicData uri="http://schemas.openxmlformats.org/drawingml/2006/table">
            <a:tbl>
              <a:tblPr firstRow="1" bandRow="1">
                <a:tableStyleId>{5C22544A-7EE6-4342-B048-85BDC9FD1C3A}</a:tableStyleId>
              </a:tblPr>
              <a:tblGrid>
                <a:gridCol w="1059417">
                  <a:extLst>
                    <a:ext uri="{9D8B030D-6E8A-4147-A177-3AD203B41FA5}">
                      <a16:colId xmlns:a16="http://schemas.microsoft.com/office/drawing/2014/main" val="20000"/>
                    </a:ext>
                  </a:extLst>
                </a:gridCol>
                <a:gridCol w="992811">
                  <a:extLst>
                    <a:ext uri="{9D8B030D-6E8A-4147-A177-3AD203B41FA5}">
                      <a16:colId xmlns:a16="http://schemas.microsoft.com/office/drawing/2014/main" val="20002"/>
                    </a:ext>
                  </a:extLst>
                </a:gridCol>
                <a:gridCol w="1369572">
                  <a:extLst>
                    <a:ext uri="{9D8B030D-6E8A-4147-A177-3AD203B41FA5}">
                      <a16:colId xmlns:a16="http://schemas.microsoft.com/office/drawing/2014/main" val="20003"/>
                    </a:ext>
                  </a:extLst>
                </a:gridCol>
                <a:gridCol w="1438740">
                  <a:extLst>
                    <a:ext uri="{9D8B030D-6E8A-4147-A177-3AD203B41FA5}">
                      <a16:colId xmlns:a16="http://schemas.microsoft.com/office/drawing/2014/main" val="1001511671"/>
                    </a:ext>
                  </a:extLst>
                </a:gridCol>
                <a:gridCol w="1944216">
                  <a:extLst>
                    <a:ext uri="{9D8B030D-6E8A-4147-A177-3AD203B41FA5}">
                      <a16:colId xmlns:a16="http://schemas.microsoft.com/office/drawing/2014/main" val="538968398"/>
                    </a:ext>
                  </a:extLst>
                </a:gridCol>
                <a:gridCol w="1889768">
                  <a:extLst>
                    <a:ext uri="{9D8B030D-6E8A-4147-A177-3AD203B41FA5}">
                      <a16:colId xmlns:a16="http://schemas.microsoft.com/office/drawing/2014/main" val="2784334476"/>
                    </a:ext>
                  </a:extLst>
                </a:gridCol>
              </a:tblGrid>
              <a:tr h="299759">
                <a:tc>
                  <a:txBody>
                    <a:bodyPr/>
                    <a:lstStyle/>
                    <a:p>
                      <a:pPr algn="ctr"/>
                      <a:endParaRPr lang="zh-CN" altLang="en-US" sz="1400" dirty="0"/>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Objects</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2000" dirty="0">
                          <a:latin typeface="Arial" panose="020B0604020202020204" pitchFamily="34" charset="0"/>
                          <a:cs typeface="Arial" panose="020B0604020202020204" pitchFamily="34" charset="0"/>
                        </a:rPr>
                        <a:t>One-way delay</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2000" dirty="0">
                          <a:latin typeface="Arial" panose="020B0604020202020204" pitchFamily="34" charset="0"/>
                          <a:cs typeface="Arial" panose="020B0604020202020204" pitchFamily="34" charset="0"/>
                        </a:rPr>
                        <a:t>Coverage</a:t>
                      </a:r>
                      <a:endParaRPr lang="zh-CN" altLang="en-US" sz="2000" dirty="0">
                        <a:latin typeface="Arial" panose="020B0604020202020204" pitchFamily="34" charset="0"/>
                        <a:cs typeface="Arial" panose="020B0604020202020204" pitchFamily="34" charset="0"/>
                      </a:endParaRPr>
                    </a:p>
                    <a:p>
                      <a:pPr algn="ct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2000" dirty="0">
                          <a:latin typeface="Arial" panose="020B0604020202020204" pitchFamily="34" charset="0"/>
                          <a:cs typeface="Arial" panose="020B0604020202020204" pitchFamily="34" charset="0"/>
                        </a:rPr>
                        <a:t>Advantage</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2000" dirty="0">
                          <a:latin typeface="Arial" panose="020B0604020202020204" pitchFamily="34" charset="0"/>
                          <a:cs typeface="Arial" panose="020B0604020202020204" pitchFamily="34" charset="0"/>
                        </a:rPr>
                        <a:t>Disadvantage</a:t>
                      </a:r>
                      <a:endParaRPr lang="zh-CN" altLang="en-US" sz="2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18706">
                <a:tc>
                  <a:txBody>
                    <a:bodyPr/>
                    <a:lstStyle/>
                    <a:p>
                      <a:pPr algn="ctr"/>
                      <a:r>
                        <a:rPr lang="en-GB" altLang="zh-CN" sz="2000" kern="1200" dirty="0">
                          <a:solidFill>
                            <a:schemeClr val="dk1"/>
                          </a:solidFill>
                          <a:latin typeface="Arial" panose="020B0604020202020204" pitchFamily="34" charset="0"/>
                          <a:ea typeface="+mn-ea"/>
                          <a:cs typeface="Arial" panose="020B0604020202020204" pitchFamily="34" charset="0"/>
                        </a:rPr>
                        <a:t>Space</a:t>
                      </a:r>
                      <a:endParaRPr lang="zh-CN" altLang="en-US" sz="20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algn="ctr"/>
                      <a:r>
                        <a:rPr lang="en-US" altLang="zh-CN" sz="1800" kern="1200" dirty="0">
                          <a:solidFill>
                            <a:schemeClr val="dk1"/>
                          </a:solidFill>
                          <a:latin typeface="Arial" panose="020B0604020202020204" pitchFamily="34" charset="0"/>
                          <a:ea typeface="+mn-ea"/>
                          <a:cs typeface="Arial" panose="020B0604020202020204" pitchFamily="34" charset="0"/>
                        </a:rPr>
                        <a:t>GEO</a:t>
                      </a:r>
                    </a:p>
                    <a:p>
                      <a:pPr algn="ctr"/>
                      <a:r>
                        <a:rPr lang="en-US" altLang="zh-CN" sz="1800" kern="1200" dirty="0">
                          <a:solidFill>
                            <a:schemeClr val="dk1"/>
                          </a:solidFill>
                          <a:latin typeface="Arial" panose="020B0604020202020204" pitchFamily="34" charset="0"/>
                          <a:ea typeface="+mn-ea"/>
                          <a:cs typeface="Arial" panose="020B0604020202020204" pitchFamily="34" charset="0"/>
                        </a:rPr>
                        <a:t>MEO</a:t>
                      </a:r>
                    </a:p>
                    <a:p>
                      <a:pPr algn="ctr"/>
                      <a:r>
                        <a:rPr lang="en-US" altLang="zh-CN" sz="1800" kern="1200" dirty="0">
                          <a:solidFill>
                            <a:schemeClr val="dk1"/>
                          </a:solidFill>
                          <a:latin typeface="Arial" panose="020B0604020202020204" pitchFamily="34" charset="0"/>
                          <a:ea typeface="+mn-ea"/>
                          <a:cs typeface="Arial" panose="020B0604020202020204" pitchFamily="34" charset="0"/>
                        </a:rPr>
                        <a:t>LEO</a:t>
                      </a:r>
                    </a:p>
                  </a:txBody>
                  <a:tcPr marL="68580" marR="68580" marT="34290" marB="34290"/>
                </a:tc>
                <a:tc>
                  <a:txBody>
                    <a:bodyPr/>
                    <a:lstStyle/>
                    <a:p>
                      <a:pPr algn="ctr"/>
                      <a:r>
                        <a:rPr lang="en-GB" altLang="zh-CN" sz="1800" kern="1200" dirty="0">
                          <a:solidFill>
                            <a:schemeClr val="dk1"/>
                          </a:solidFill>
                          <a:latin typeface="Arial" panose="020B0604020202020204" pitchFamily="34" charset="0"/>
                          <a:ea typeface="+mn-ea"/>
                          <a:cs typeface="Arial" panose="020B0604020202020204" pitchFamily="34" charset="0"/>
                        </a:rPr>
                        <a:t>270 </a:t>
                      </a:r>
                      <a:r>
                        <a:rPr lang="en-GB" altLang="zh-CN" sz="1800" kern="1200" dirty="0" err="1">
                          <a:solidFill>
                            <a:schemeClr val="dk1"/>
                          </a:solidFill>
                          <a:latin typeface="Arial" panose="020B0604020202020204" pitchFamily="34" charset="0"/>
                          <a:ea typeface="+mn-ea"/>
                          <a:cs typeface="Arial" panose="020B0604020202020204" pitchFamily="34" charset="0"/>
                        </a:rPr>
                        <a:t>ms</a:t>
                      </a:r>
                      <a:endParaRPr lang="en-GB" altLang="zh-CN" sz="1800" kern="1200" dirty="0">
                        <a:solidFill>
                          <a:schemeClr val="dk1"/>
                        </a:solidFill>
                        <a:latin typeface="Arial" panose="020B0604020202020204" pitchFamily="34" charset="0"/>
                        <a:ea typeface="+mn-ea"/>
                        <a:cs typeface="Arial" panose="020B0604020202020204" pitchFamily="34" charset="0"/>
                      </a:endParaRPr>
                    </a:p>
                    <a:p>
                      <a:pPr algn="ctr"/>
                      <a:r>
                        <a:rPr lang="en-GB" altLang="zh-CN" sz="1800" kern="1200" dirty="0">
                          <a:solidFill>
                            <a:schemeClr val="dk1"/>
                          </a:solidFill>
                          <a:latin typeface="Arial" panose="020B0604020202020204" pitchFamily="34" charset="0"/>
                          <a:ea typeface="+mn-ea"/>
                          <a:cs typeface="Arial" panose="020B0604020202020204" pitchFamily="34" charset="0"/>
                        </a:rPr>
                        <a:t>110 </a:t>
                      </a:r>
                      <a:r>
                        <a:rPr lang="en-GB" altLang="zh-CN" sz="1800" kern="1200" dirty="0" err="1">
                          <a:solidFill>
                            <a:schemeClr val="dk1"/>
                          </a:solidFill>
                          <a:latin typeface="Arial" panose="020B0604020202020204" pitchFamily="34" charset="0"/>
                          <a:ea typeface="+mn-ea"/>
                          <a:cs typeface="Arial" panose="020B0604020202020204" pitchFamily="34" charset="0"/>
                        </a:rPr>
                        <a:t>ms</a:t>
                      </a:r>
                      <a:endParaRPr lang="en-GB" altLang="zh-CN" sz="1800" kern="1200" dirty="0">
                        <a:solidFill>
                          <a:schemeClr val="dk1"/>
                        </a:solidFill>
                        <a:latin typeface="Arial" panose="020B0604020202020204" pitchFamily="34" charset="0"/>
                        <a:ea typeface="+mn-ea"/>
                        <a:cs typeface="Arial" panose="020B0604020202020204" pitchFamily="34" charset="0"/>
                      </a:endParaRPr>
                    </a:p>
                    <a:p>
                      <a:pPr algn="ctr"/>
                      <a:r>
                        <a:rPr lang="en-GB" altLang="zh-CN" sz="1800" kern="1200" dirty="0">
                          <a:solidFill>
                            <a:schemeClr val="dk1"/>
                          </a:solidFill>
                          <a:latin typeface="Arial" panose="020B0604020202020204" pitchFamily="34" charset="0"/>
                          <a:ea typeface="+mn-ea"/>
                          <a:cs typeface="Arial" panose="020B0604020202020204" pitchFamily="34" charset="0"/>
                        </a:rPr>
                        <a:t>≤ 40 </a:t>
                      </a:r>
                      <a:r>
                        <a:rPr lang="en-GB" altLang="zh-CN" sz="1800" kern="1200" dirty="0" err="1">
                          <a:solidFill>
                            <a:schemeClr val="dk1"/>
                          </a:solidFill>
                          <a:latin typeface="Arial" panose="020B0604020202020204" pitchFamily="34" charset="0"/>
                          <a:ea typeface="+mn-ea"/>
                          <a:cs typeface="Arial" panose="020B0604020202020204" pitchFamily="34" charset="0"/>
                        </a:rPr>
                        <a:t>ms</a:t>
                      </a:r>
                      <a:endParaRPr lang="en-GB" altLang="zh-CN" sz="18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Serval thousands of km</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Large coverage;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Broadcast;</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LEO link budget:</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50Mbps+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High propagation delay;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altLang="zh-CN" sz="1800" kern="1200" dirty="0">
                          <a:solidFill>
                            <a:schemeClr val="dk1"/>
                          </a:solidFill>
                          <a:latin typeface="Arial" panose="020B0604020202020204" pitchFamily="34" charset="0"/>
                          <a:ea typeface="+mn-ea"/>
                          <a:cs typeface="Arial" panose="020B0604020202020204" pitchFamily="34" charset="0"/>
                        </a:rPr>
                        <a:t>Affected by rain attenuation;</a:t>
                      </a:r>
                    </a:p>
                  </a:txBody>
                  <a:tcPr marL="68580" marR="68580" marT="34290" marB="34290"/>
                </a:tc>
                <a:extLst>
                  <a:ext uri="{0D108BD9-81ED-4DB2-BD59-A6C34878D82A}">
                    <a16:rowId xmlns:a16="http://schemas.microsoft.com/office/drawing/2014/main" val="10001"/>
                  </a:ext>
                </a:extLst>
              </a:tr>
              <a:tr h="446519">
                <a:tc>
                  <a:txBody>
                    <a:bodyPr/>
                    <a:lstStyle/>
                    <a:p>
                      <a:pPr algn="ctr"/>
                      <a:r>
                        <a:rPr lang="en-US" altLang="zh-CN" sz="2000" dirty="0">
                          <a:latin typeface="Arial" panose="020B0604020202020204" pitchFamily="34" charset="0"/>
                          <a:cs typeface="Arial" panose="020B0604020202020204" pitchFamily="34" charset="0"/>
                        </a:rPr>
                        <a:t>Air</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HAP</a:t>
                      </a:r>
                    </a:p>
                    <a:p>
                      <a:pPr algn="ctr"/>
                      <a:r>
                        <a:rPr lang="en-GB" altLang="zh-CN" sz="1800" dirty="0">
                          <a:latin typeface="Arial" panose="020B0604020202020204" pitchFamily="34" charset="0"/>
                          <a:cs typeface="Arial" panose="020B0604020202020204" pitchFamily="34" charset="0"/>
                        </a:rPr>
                        <a:t>UAV</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dirty="0">
                          <a:latin typeface="Arial" panose="020B0604020202020204" pitchFamily="34" charset="0"/>
                          <a:cs typeface="Arial" panose="020B0604020202020204" pitchFamily="34" charset="0"/>
                        </a:rPr>
                        <a:t>medium</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Tens of km</a:t>
                      </a:r>
                      <a:r>
                        <a:rPr lang="en-GB" altLang="zh-CN" sz="1800" kern="1200" dirty="0">
                          <a:solidFill>
                            <a:schemeClr val="dk1"/>
                          </a:solidFill>
                          <a:latin typeface="Arial" panose="020B0604020202020204" pitchFamily="34" charset="0"/>
                          <a:ea typeface="+mn-ea"/>
                          <a:cs typeface="Arial" panose="020B0604020202020204" pitchFamily="34" charset="0"/>
                        </a:rPr>
                        <a:t> </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spcAft>
                          <a:spcPts val="600"/>
                        </a:spcAft>
                      </a:pPr>
                      <a:r>
                        <a:rPr lang="en-GB" altLang="zh-CN" sz="1800" dirty="0">
                          <a:latin typeface="Arial" panose="020B0604020202020204" pitchFamily="34" charset="0"/>
                          <a:cs typeface="Arial" panose="020B0604020202020204" pitchFamily="34" charset="0"/>
                        </a:rPr>
                        <a:t>Wide coverage;</a:t>
                      </a:r>
                    </a:p>
                    <a:p>
                      <a:pPr algn="ctr">
                        <a:spcAft>
                          <a:spcPts val="600"/>
                        </a:spcAft>
                      </a:pPr>
                      <a:r>
                        <a:rPr lang="en-GB" altLang="zh-CN" sz="1800" dirty="0">
                          <a:latin typeface="Arial" panose="020B0604020202020204" pitchFamily="34" charset="0"/>
                          <a:cs typeface="Arial" panose="020B0604020202020204" pitchFamily="34" charset="0"/>
                        </a:rPr>
                        <a:t>Low cost;</a:t>
                      </a:r>
                    </a:p>
                    <a:p>
                      <a:pPr algn="ctr">
                        <a:spcAft>
                          <a:spcPts val="600"/>
                        </a:spcAft>
                      </a:pPr>
                      <a:r>
                        <a:rPr lang="en-GB" altLang="zh-CN" sz="1800" dirty="0">
                          <a:latin typeface="Arial" panose="020B0604020202020204" pitchFamily="34" charset="0"/>
                          <a:cs typeface="Arial" panose="020B0604020202020204" pitchFamily="34" charset="0"/>
                        </a:rPr>
                        <a:t>Flexible deployment</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spcAft>
                          <a:spcPts val="600"/>
                        </a:spcAft>
                      </a:pPr>
                      <a:r>
                        <a:rPr lang="en-GB" altLang="zh-CN" sz="1800" dirty="0">
                          <a:latin typeface="Arial" panose="020B0604020202020204" pitchFamily="34" charset="0"/>
                          <a:cs typeface="Arial" panose="020B0604020202020204" pitchFamily="34" charset="0"/>
                        </a:rPr>
                        <a:t>Limited capacity of UAVs;</a:t>
                      </a:r>
                    </a:p>
                    <a:p>
                      <a:pPr algn="ctr">
                        <a:spcAft>
                          <a:spcPts val="600"/>
                        </a:spcAft>
                      </a:pPr>
                      <a:r>
                        <a:rPr lang="en-GB" altLang="zh-CN" sz="1800" dirty="0">
                          <a:latin typeface="Arial" panose="020B0604020202020204" pitchFamily="34" charset="0"/>
                          <a:cs typeface="Arial" panose="020B0604020202020204" pitchFamily="34" charset="0"/>
                        </a:rPr>
                        <a:t>Unstable links;</a:t>
                      </a:r>
                    </a:p>
                    <a:p>
                      <a:pPr algn="ctr">
                        <a:spcAft>
                          <a:spcPts val="600"/>
                        </a:spcAft>
                      </a:pPr>
                      <a:r>
                        <a:rPr lang="en-GB" altLang="zh-CN" sz="1800" dirty="0">
                          <a:latin typeface="Arial" panose="020B0604020202020204" pitchFamily="34" charset="0"/>
                          <a:cs typeface="Arial" panose="020B0604020202020204" pitchFamily="34" charset="0"/>
                        </a:rPr>
                        <a:t>High mobility</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51605">
                <a:tc>
                  <a:txBody>
                    <a:bodyPr/>
                    <a:lstStyle/>
                    <a:p>
                      <a:pPr algn="ctr"/>
                      <a:r>
                        <a:rPr lang="en-GB" altLang="zh-CN" sz="2000" dirty="0">
                          <a:latin typeface="Arial" panose="020B0604020202020204" pitchFamily="34" charset="0"/>
                          <a:cs typeface="Arial" panose="020B0604020202020204" pitchFamily="34" charset="0"/>
                        </a:rPr>
                        <a:t>Terrestrial</a:t>
                      </a:r>
                      <a:endParaRPr lang="zh-CN" altLang="en-US" sz="2000" dirty="0">
                        <a:latin typeface="Arial" panose="020B0604020202020204" pitchFamily="34" charset="0"/>
                        <a:cs typeface="Arial" panose="020B0604020202020204" pitchFamily="34" charset="0"/>
                      </a:endParaRPr>
                    </a:p>
                  </a:txBody>
                  <a:tcPr marL="68580" marR="68580" marT="34290" marB="34290"/>
                </a:tc>
                <a:tc>
                  <a:txBody>
                    <a:bodyPr/>
                    <a:lstStyle/>
                    <a:p>
                      <a:pPr marL="0" algn="ctr">
                        <a:spcBef>
                          <a:spcPts val="600"/>
                        </a:spcBef>
                      </a:pPr>
                      <a:r>
                        <a:rPr lang="en-GB" altLang="zh-CN" sz="1800" dirty="0">
                          <a:latin typeface="Arial" panose="020B0604020202020204" pitchFamily="34" charset="0"/>
                          <a:cs typeface="Arial" panose="020B0604020202020204" pitchFamily="34" charset="0"/>
                        </a:rPr>
                        <a:t>Cellular </a:t>
                      </a:r>
                    </a:p>
                    <a:p>
                      <a:pPr marL="0" algn="ctr">
                        <a:spcBef>
                          <a:spcPts val="600"/>
                        </a:spcBef>
                      </a:pPr>
                      <a:r>
                        <a:rPr lang="en-GB" altLang="zh-CN" sz="1800" dirty="0">
                          <a:latin typeface="Arial" panose="020B0604020202020204" pitchFamily="34" charset="0"/>
                          <a:cs typeface="Arial" panose="020B0604020202020204" pitchFamily="34" charset="0"/>
                        </a:rPr>
                        <a:t>Ad hoc</a:t>
                      </a:r>
                    </a:p>
                    <a:p>
                      <a:pPr marL="0" algn="ctr">
                        <a:spcBef>
                          <a:spcPts val="600"/>
                        </a:spcBef>
                      </a:pPr>
                      <a:r>
                        <a:rPr lang="en-GB" altLang="zh-CN" sz="1800" dirty="0">
                          <a:latin typeface="Arial" panose="020B0604020202020204" pitchFamily="34" charset="0"/>
                          <a:cs typeface="Arial" panose="020B0604020202020204" pitchFamily="34" charset="0"/>
                        </a:rPr>
                        <a:t>WLAN</a:t>
                      </a:r>
                    </a:p>
                  </a:txBody>
                  <a:tcPr marL="68580" marR="68580" marT="34290" marB="34290"/>
                </a:tc>
                <a:tc>
                  <a:txBody>
                    <a:bodyPr/>
                    <a:lstStyle/>
                    <a:p>
                      <a:pPr algn="ctr"/>
                      <a:endParaRPr lang="en-US" altLang="zh-CN" sz="1800" dirty="0">
                        <a:latin typeface="Arial" panose="020B0604020202020204" pitchFamily="34" charset="0"/>
                        <a:cs typeface="Arial" panose="020B0604020202020204" pitchFamily="34" charset="0"/>
                      </a:endParaRPr>
                    </a:p>
                    <a:p>
                      <a:pPr algn="ctr"/>
                      <a:r>
                        <a:rPr lang="en-US" altLang="zh-CN" sz="1800" dirty="0">
                          <a:latin typeface="Arial" panose="020B0604020202020204" pitchFamily="34" charset="0"/>
                          <a:cs typeface="Arial" panose="020B0604020202020204" pitchFamily="34" charset="0"/>
                        </a:rPr>
                        <a:t>Neglectable</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GB" altLang="zh-CN" sz="1800" dirty="0">
                          <a:latin typeface="Arial" panose="020B0604020202020204" pitchFamily="34" charset="0"/>
                          <a:cs typeface="Arial" panose="020B0604020202020204" pitchFamily="34" charset="0"/>
                        </a:rPr>
                        <a:t>4G: 1</a:t>
                      </a:r>
                      <a:r>
                        <a:rPr lang="en-GB" altLang="zh-CN" sz="1800" kern="1200" dirty="0">
                          <a:solidFill>
                            <a:schemeClr val="dk1"/>
                          </a:solidFill>
                          <a:latin typeface="Arial" panose="020B0604020202020204" pitchFamily="34" charset="0"/>
                          <a:ea typeface="+mn-ea"/>
                          <a:cs typeface="Arial" panose="020B0604020202020204" pitchFamily="34" charset="0"/>
                        </a:rPr>
                        <a:t>~3 km</a:t>
                      </a:r>
                    </a:p>
                    <a:p>
                      <a:pPr algn="ctr"/>
                      <a:r>
                        <a:rPr lang="en-GB" altLang="zh-CN" sz="1800" kern="1200" dirty="0">
                          <a:solidFill>
                            <a:schemeClr val="dk1"/>
                          </a:solidFill>
                          <a:latin typeface="Arial" panose="020B0604020202020204" pitchFamily="34" charset="0"/>
                          <a:ea typeface="+mn-ea"/>
                          <a:cs typeface="Arial" panose="020B0604020202020204" pitchFamily="34" charset="0"/>
                        </a:rPr>
                        <a:t>5G: 100~300 m</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spcAft>
                          <a:spcPts val="600"/>
                        </a:spcAft>
                      </a:pPr>
                      <a:r>
                        <a:rPr lang="en-GB" altLang="zh-CN" sz="1800" dirty="0">
                          <a:latin typeface="Arial" panose="020B0604020202020204" pitchFamily="34" charset="0"/>
                          <a:cs typeface="Arial" panose="020B0604020202020204" pitchFamily="34" charset="0"/>
                        </a:rPr>
                        <a:t>Rich sources;</a:t>
                      </a:r>
                    </a:p>
                    <a:p>
                      <a:pPr algn="ctr">
                        <a:spcAft>
                          <a:spcPts val="600"/>
                        </a:spcAft>
                      </a:pPr>
                      <a:r>
                        <a:rPr lang="en-GB" altLang="zh-CN" sz="1800" dirty="0">
                          <a:latin typeface="Arial" panose="020B0604020202020204" pitchFamily="34" charset="0"/>
                          <a:cs typeface="Arial" panose="020B0604020202020204" pitchFamily="34" charset="0"/>
                        </a:rPr>
                        <a:t>High throughput</a:t>
                      </a:r>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spcAft>
                          <a:spcPts val="600"/>
                        </a:spcAft>
                      </a:pPr>
                      <a:r>
                        <a:rPr lang="en-GB" altLang="zh-CN" sz="1800" dirty="0">
                          <a:latin typeface="Arial" panose="020B0604020202020204" pitchFamily="34" charset="0"/>
                          <a:cs typeface="Arial" panose="020B0604020202020204" pitchFamily="34" charset="0"/>
                        </a:rPr>
                        <a:t>Limited coverage;</a:t>
                      </a:r>
                    </a:p>
                    <a:p>
                      <a:pPr algn="ctr">
                        <a:spcAft>
                          <a:spcPts val="600"/>
                        </a:spcAft>
                      </a:pPr>
                      <a:r>
                        <a:rPr lang="en-GB" altLang="zh-CN" sz="1800" dirty="0">
                          <a:latin typeface="Arial" panose="020B0604020202020204" pitchFamily="34" charset="0"/>
                          <a:cs typeface="Arial" panose="020B0604020202020204" pitchFamily="34" charset="0"/>
                        </a:rPr>
                        <a:t>Vulnerable to infrastructure failure</a:t>
                      </a:r>
                      <a:endParaRPr lang="zh-CN" alt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237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Research Challenges</a:t>
            </a:r>
            <a:endParaRPr lang="zh-CN" altLang="en-US" dirty="0">
              <a:solidFill>
                <a:srgbClr val="0070C0"/>
              </a:solidFill>
            </a:endParaRPr>
          </a:p>
        </p:txBody>
      </p:sp>
      <p:sp>
        <p:nvSpPr>
          <p:cNvPr id="3" name="内容占位符 2"/>
          <p:cNvSpPr>
            <a:spLocks noGrp="1"/>
          </p:cNvSpPr>
          <p:nvPr>
            <p:ph idx="1"/>
          </p:nvPr>
        </p:nvSpPr>
        <p:spPr>
          <a:xfrm>
            <a:off x="457200" y="857232"/>
            <a:ext cx="8229600" cy="5572164"/>
          </a:xfrm>
        </p:spPr>
        <p:txBody>
          <a:bodyPr>
            <a:normAutofit/>
          </a:bodyPr>
          <a:lstStyle/>
          <a:p>
            <a:pPr marL="0" indent="0">
              <a:lnSpc>
                <a:spcPct val="110000"/>
              </a:lnSpc>
              <a:buNone/>
            </a:pPr>
            <a:r>
              <a:rPr lang="en-US" altLang="zh-CN" dirty="0"/>
              <a:t>Integration of AAN and terrestrial networks</a:t>
            </a:r>
          </a:p>
          <a:p>
            <a:pPr lvl="1">
              <a:lnSpc>
                <a:spcPct val="11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Optimization</a:t>
            </a:r>
          </a:p>
          <a:p>
            <a:pPr lvl="1">
              <a:lnSpc>
                <a:spcPct val="110000"/>
              </a:lnSpc>
            </a:pPr>
            <a:r>
              <a:rPr lang="en-US" altLang="zh-CN" dirty="0">
                <a:latin typeface="Arial" panose="020B0604020202020204" pitchFamily="34" charset="0"/>
                <a:cs typeface="Arial" panose="020B0604020202020204" pitchFamily="34" charset="0"/>
              </a:rPr>
              <a:t>Scheduling and Radio Resource Management </a:t>
            </a:r>
          </a:p>
          <a:p>
            <a:pPr lvl="1">
              <a:lnSpc>
                <a:spcPct val="110000"/>
              </a:lnSpc>
            </a:pPr>
            <a:r>
              <a:rPr lang="en-US" altLang="zh-CN" dirty="0">
                <a:latin typeface="Arial" panose="020B0604020202020204" pitchFamily="34" charset="0"/>
                <a:cs typeface="Arial" panose="020B0604020202020204" pitchFamily="34" charset="0"/>
              </a:rPr>
              <a:t>Trajectory Design</a:t>
            </a:r>
          </a:p>
          <a:p>
            <a:pPr lvl="1">
              <a:lnSpc>
                <a:spcPct val="110000"/>
              </a:lnSpc>
            </a:pPr>
            <a:r>
              <a:rPr lang="en-US" altLang="zh-CN" dirty="0">
                <a:latin typeface="Arial" panose="020B0604020202020204" pitchFamily="34" charset="0"/>
                <a:cs typeface="Arial" panose="020B0604020202020204" pitchFamily="34" charset="0"/>
              </a:rPr>
              <a:t>Co-channel Interference cancelation </a:t>
            </a:r>
          </a:p>
          <a:p>
            <a:pPr lvl="1">
              <a:lnSpc>
                <a:spcPct val="110000"/>
              </a:lnSpc>
            </a:pPr>
            <a:r>
              <a:rPr lang="en-US" altLang="zh-CN" dirty="0">
                <a:latin typeface="Arial" panose="020B0604020202020204" pitchFamily="34" charset="0"/>
                <a:cs typeface="Arial" panose="020B0604020202020204" pitchFamily="34" charset="0"/>
              </a:rPr>
              <a:t>Distributed Learning Algorithms</a:t>
            </a:r>
          </a:p>
          <a:p>
            <a:pPr lvl="1">
              <a:lnSpc>
                <a:spcPct val="11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Protocol Design</a:t>
            </a:r>
          </a:p>
          <a:p>
            <a:pPr lvl="1">
              <a:lnSpc>
                <a:spcPct val="110000"/>
              </a:lnSpc>
            </a:pPr>
            <a:r>
              <a:rPr lang="en-US" altLang="zh-CN" dirty="0">
                <a:latin typeface="Arial" panose="020B0604020202020204" pitchFamily="34" charset="0"/>
                <a:cs typeface="Arial" panose="020B0604020202020204" pitchFamily="34" charset="0"/>
              </a:rPr>
              <a:t>Self-organizing Networks (SON)</a:t>
            </a:r>
          </a:p>
          <a:p>
            <a:pPr lvl="1">
              <a:lnSpc>
                <a:spcPct val="110000"/>
              </a:lnSpc>
            </a:pPr>
            <a:r>
              <a:rPr lang="en-US" altLang="zh-CN" dirty="0">
                <a:latin typeface="Arial" panose="020B0604020202020204" pitchFamily="34" charset="0"/>
                <a:cs typeface="Arial" panose="020B0604020202020204" pitchFamily="34" charset="0"/>
              </a:rPr>
              <a:t>Routing and Handover</a:t>
            </a:r>
          </a:p>
          <a:p>
            <a:pPr lvl="1">
              <a:lnSpc>
                <a:spcPct val="110000"/>
              </a:lnSpc>
            </a:pPr>
            <a:r>
              <a:rPr lang="en-US" altLang="zh-CN" dirty="0">
                <a:latin typeface="Arial" panose="020B0604020202020204" pitchFamily="34" charset="0"/>
                <a:cs typeface="Arial" panose="020B0604020202020204" pitchFamily="34" charset="0"/>
              </a:rPr>
              <a:t>Spectrum-leasing Issues</a:t>
            </a:r>
          </a:p>
          <a:p>
            <a:pPr lvl="1">
              <a:lnSpc>
                <a:spcPct val="11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Network Deployment and Analysis</a:t>
            </a:r>
          </a:p>
          <a:p>
            <a:pPr lvl="1">
              <a:lnSpc>
                <a:spcPct val="110000"/>
              </a:lnSpc>
            </a:pPr>
            <a:r>
              <a:rPr lang="en-US" altLang="zh-CN" dirty="0">
                <a:latin typeface="Arial" panose="020B0604020202020204" pitchFamily="34" charset="0"/>
                <a:cs typeface="Arial" panose="020B0604020202020204" pitchFamily="34" charset="0"/>
              </a:rPr>
              <a:t>Constellation Design</a:t>
            </a:r>
          </a:p>
          <a:p>
            <a:pPr lvl="1">
              <a:lnSpc>
                <a:spcPct val="110000"/>
              </a:lnSpc>
            </a:pPr>
            <a:r>
              <a:rPr lang="en-US" altLang="zh-CN" dirty="0">
                <a:latin typeface="Arial" panose="020B0604020202020204" pitchFamily="34" charset="0"/>
                <a:cs typeface="Arial" panose="020B0604020202020204" pitchFamily="34" charset="0"/>
              </a:rPr>
              <a:t>Capacity and outage analysis</a:t>
            </a:r>
          </a:p>
          <a:p>
            <a:pPr>
              <a:lnSpc>
                <a:spcPct val="110000"/>
              </a:lnSpc>
            </a:pPr>
            <a:endParaRPr lang="en-US" altLang="zh-CN"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32</a:t>
            </a:fld>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Physical-layer Characteristics</a:t>
            </a:r>
          </a:p>
          <a:p>
            <a:r>
              <a:rPr lang="en-US" altLang="zh-CN" dirty="0">
                <a:solidFill>
                  <a:srgbClr val="C00000"/>
                </a:solidFill>
              </a:rPr>
              <a:t>Mathematical Tools</a:t>
            </a:r>
          </a:p>
          <a:p>
            <a:pPr lvl="1"/>
            <a:r>
              <a:rPr lang="en-US" altLang="zh-CN" dirty="0">
                <a:solidFill>
                  <a:srgbClr val="C00000"/>
                </a:solidFill>
              </a:rPr>
              <a:t>Optimization Theory</a:t>
            </a:r>
          </a:p>
          <a:p>
            <a:pPr lvl="1"/>
            <a:r>
              <a:rPr lang="en-US" altLang="zh-CN" dirty="0">
                <a:solidFill>
                  <a:srgbClr val="C00000"/>
                </a:solidFill>
              </a:rPr>
              <a:t>Game Theory</a:t>
            </a:r>
          </a:p>
          <a:p>
            <a:r>
              <a:rPr lang="en-US" altLang="zh-CN" dirty="0"/>
              <a:t>Cellular Internet of UAVs and Applications</a:t>
            </a:r>
          </a:p>
          <a:p>
            <a:pPr lvl="1"/>
            <a:r>
              <a:rPr lang="en-US" altLang="zh-CN" dirty="0"/>
              <a:t>UAV serving as Infrastructure</a:t>
            </a:r>
          </a:p>
          <a:p>
            <a:pPr lvl="1"/>
            <a:r>
              <a:rPr lang="en-US" altLang="zh-CN" dirty="0"/>
              <a:t>UAV serving as Aerial User</a:t>
            </a:r>
          </a:p>
          <a:p>
            <a:pPr lvl="0" fontAlgn="base"/>
            <a:r>
              <a:rPr lang="en-US" dirty="0"/>
              <a:t>HAPS for Wireless Communications</a:t>
            </a:r>
            <a:endParaRPr lang="en-GB" dirty="0"/>
          </a:p>
          <a:p>
            <a:pPr lvl="1"/>
            <a:r>
              <a:rPr lang="en-US" altLang="zh-CN" dirty="0"/>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t>Integrating Aerial Access Networks with Terrestrial Networks</a:t>
            </a:r>
            <a:endParaRPr lang="en-GB"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33</a:t>
            </a:fld>
            <a:endParaRPr lang="zh-CN" altLang="en-US" dirty="0"/>
          </a:p>
        </p:txBody>
      </p:sp>
    </p:spTree>
    <p:extLst>
      <p:ext uri="{BB962C8B-B14F-4D97-AF65-F5344CB8AC3E}">
        <p14:creationId xmlns:p14="http://schemas.microsoft.com/office/powerpoint/2010/main" val="8225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Optimization Theory</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矩形 5"/>
          <p:cNvSpPr/>
          <p:nvPr/>
        </p:nvSpPr>
        <p:spPr>
          <a:xfrm>
            <a:off x="251953" y="1268978"/>
            <a:ext cx="8640095" cy="1951303"/>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Convex Set and Convex Functions</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Gradient Descent and Newton’s Method</a:t>
            </a:r>
          </a:p>
          <a:p>
            <a:pPr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Duality and KKT Condition</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t>34</a:t>
            </a:fld>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60648"/>
            <a:ext cx="7429499" cy="518474"/>
          </a:xfrm>
        </p:spPr>
        <p:txBody>
          <a:bodyPr>
            <a:noAutofit/>
          </a:bodyPr>
          <a:lstStyle/>
          <a:p>
            <a:r>
              <a:rPr lang="en-US" dirty="0">
                <a:solidFill>
                  <a:srgbClr val="0070C0"/>
                </a:solidFill>
              </a:rPr>
              <a:t>Convex Set</a:t>
            </a:r>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pic>
        <p:nvPicPr>
          <p:cNvPr id="6" name="Picture 5"/>
          <p:cNvPicPr>
            <a:picLocks noChangeAspect="1"/>
          </p:cNvPicPr>
          <p:nvPr/>
        </p:nvPicPr>
        <p:blipFill>
          <a:blip r:embed="rId2"/>
          <a:stretch>
            <a:fillRect/>
          </a:stretch>
        </p:blipFill>
        <p:spPr>
          <a:xfrm>
            <a:off x="1115616" y="1340768"/>
            <a:ext cx="7092426" cy="4337943"/>
          </a:xfrm>
          <a:prstGeom prst="rect">
            <a:avLst/>
          </a:prstGeom>
        </p:spPr>
      </p:pic>
    </p:spTree>
    <p:extLst>
      <p:ext uri="{BB962C8B-B14F-4D97-AF65-F5344CB8AC3E}">
        <p14:creationId xmlns:p14="http://schemas.microsoft.com/office/powerpoint/2010/main" val="1174899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476672"/>
            <a:ext cx="7429499" cy="518474"/>
          </a:xfrm>
        </p:spPr>
        <p:txBody>
          <a:bodyPr>
            <a:noAutofit/>
          </a:bodyPr>
          <a:lstStyle/>
          <a:p>
            <a:r>
              <a:rPr lang="en-US" dirty="0">
                <a:solidFill>
                  <a:srgbClr val="0070C0"/>
                </a:solidFill>
              </a:rPr>
              <a:t>Convex Function</a:t>
            </a:r>
          </a:p>
        </p:txBody>
      </p:sp>
      <p:sp>
        <p:nvSpPr>
          <p:cNvPr id="4" name="Slide Number Placeholder 3"/>
          <p:cNvSpPr>
            <a:spLocks noGrp="1"/>
          </p:cNvSpPr>
          <p:nvPr>
            <p:ph type="sldNum" sz="quarter" idx="12"/>
          </p:nvPr>
        </p:nvSpPr>
        <p:spPr/>
        <p:txBody>
          <a:bodyPr/>
          <a:lstStyle/>
          <a:p>
            <a:fld id="{6D22F896-40B5-4ADD-8801-0D06FADFA095}" type="slidenum">
              <a:rPr lang="en-US" smtClean="0"/>
              <a:t>36</a:t>
            </a:fld>
            <a:endParaRPr lang="en-US" dirty="0"/>
          </a:p>
        </p:txBody>
      </p:sp>
      <p:pic>
        <p:nvPicPr>
          <p:cNvPr id="3" name="Picture 2"/>
          <p:cNvPicPr>
            <a:picLocks noChangeAspect="1"/>
          </p:cNvPicPr>
          <p:nvPr/>
        </p:nvPicPr>
        <p:blipFill>
          <a:blip r:embed="rId2"/>
          <a:stretch>
            <a:fillRect/>
          </a:stretch>
        </p:blipFill>
        <p:spPr>
          <a:xfrm>
            <a:off x="859469" y="1340768"/>
            <a:ext cx="7429499" cy="4709046"/>
          </a:xfrm>
          <a:prstGeom prst="rect">
            <a:avLst/>
          </a:prstGeom>
        </p:spPr>
      </p:pic>
    </p:spTree>
    <p:extLst>
      <p:ext uri="{BB962C8B-B14F-4D97-AF65-F5344CB8AC3E}">
        <p14:creationId xmlns:p14="http://schemas.microsoft.com/office/powerpoint/2010/main" val="3826588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431452"/>
            <a:ext cx="7429499" cy="518474"/>
          </a:xfrm>
        </p:spPr>
        <p:txBody>
          <a:bodyPr>
            <a:noAutofit/>
          </a:bodyPr>
          <a:lstStyle/>
          <a:p>
            <a:r>
              <a:rPr lang="en-US" dirty="0">
                <a:solidFill>
                  <a:srgbClr val="0070C0"/>
                </a:solidFill>
              </a:rPr>
              <a:t>Concave Function</a:t>
            </a:r>
          </a:p>
        </p:txBody>
      </p:sp>
      <p:sp>
        <p:nvSpPr>
          <p:cNvPr id="4" name="Slide Number Placeholder 3"/>
          <p:cNvSpPr>
            <a:spLocks noGrp="1"/>
          </p:cNvSpPr>
          <p:nvPr>
            <p:ph type="sldNum" sz="quarter" idx="12"/>
          </p:nvPr>
        </p:nvSpPr>
        <p:spPr/>
        <p:txBody>
          <a:bodyPr/>
          <a:lstStyle/>
          <a:p>
            <a:fld id="{6D22F896-40B5-4ADD-8801-0D06FADFA095}" type="slidenum">
              <a:rPr lang="en-US" smtClean="0"/>
              <a:t>37</a:t>
            </a:fld>
            <a:endParaRPr lang="en-US" dirty="0"/>
          </a:p>
        </p:txBody>
      </p:sp>
      <p:pic>
        <p:nvPicPr>
          <p:cNvPr id="5" name="Picture 4"/>
          <p:cNvPicPr>
            <a:picLocks noChangeAspect="1"/>
          </p:cNvPicPr>
          <p:nvPr/>
        </p:nvPicPr>
        <p:blipFill>
          <a:blip r:embed="rId2"/>
          <a:stretch>
            <a:fillRect/>
          </a:stretch>
        </p:blipFill>
        <p:spPr>
          <a:xfrm>
            <a:off x="1002620" y="1257297"/>
            <a:ext cx="7138759" cy="4720203"/>
          </a:xfrm>
          <a:prstGeom prst="rect">
            <a:avLst/>
          </a:prstGeom>
        </p:spPr>
      </p:pic>
    </p:spTree>
    <p:extLst>
      <p:ext uri="{BB962C8B-B14F-4D97-AF65-F5344CB8AC3E}">
        <p14:creationId xmlns:p14="http://schemas.microsoft.com/office/powerpoint/2010/main" val="4083319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568429"/>
            <a:ext cx="7429499" cy="518474"/>
          </a:xfrm>
        </p:spPr>
        <p:txBody>
          <a:bodyPr>
            <a:noAutofit/>
          </a:bodyPr>
          <a:lstStyle/>
          <a:p>
            <a:r>
              <a:rPr lang="en-US" dirty="0">
                <a:solidFill>
                  <a:srgbClr val="0070C0"/>
                </a:solidFill>
              </a:rPr>
              <a:t>Convex Optimization</a:t>
            </a:r>
          </a:p>
        </p:txBody>
      </p:sp>
      <p:sp>
        <p:nvSpPr>
          <p:cNvPr id="4" name="Slide Number Placeholder 3"/>
          <p:cNvSpPr>
            <a:spLocks noGrp="1"/>
          </p:cNvSpPr>
          <p:nvPr>
            <p:ph type="sldNum" sz="quarter" idx="12"/>
          </p:nvPr>
        </p:nvSpPr>
        <p:spPr/>
        <p:txBody>
          <a:bodyPr/>
          <a:lstStyle/>
          <a:p>
            <a:fld id="{6D22F896-40B5-4ADD-8801-0D06FADFA095}" type="slidenum">
              <a:rPr lang="en-US" smtClean="0"/>
              <a:t>38</a:t>
            </a:fld>
            <a:endParaRPr lang="en-US" dirty="0"/>
          </a:p>
        </p:txBody>
      </p:sp>
      <p:pic>
        <p:nvPicPr>
          <p:cNvPr id="3" name="Picture 2"/>
          <p:cNvPicPr>
            <a:picLocks noChangeAspect="1"/>
          </p:cNvPicPr>
          <p:nvPr/>
        </p:nvPicPr>
        <p:blipFill>
          <a:blip r:embed="rId2"/>
          <a:stretch>
            <a:fillRect/>
          </a:stretch>
        </p:blipFill>
        <p:spPr>
          <a:xfrm>
            <a:off x="755576" y="1484784"/>
            <a:ext cx="7280052" cy="3032685"/>
          </a:xfrm>
          <a:prstGeom prst="rect">
            <a:avLst/>
          </a:prstGeom>
        </p:spPr>
      </p:pic>
      <p:sp>
        <p:nvSpPr>
          <p:cNvPr id="7" name="Rectangle 6"/>
          <p:cNvSpPr/>
          <p:nvPr/>
        </p:nvSpPr>
        <p:spPr>
          <a:xfrm>
            <a:off x="1331640" y="4707601"/>
            <a:ext cx="5957080" cy="415498"/>
          </a:xfrm>
          <a:prstGeom prst="rect">
            <a:avLst/>
          </a:prstGeom>
        </p:spPr>
        <p:txBody>
          <a:bodyPr wrap="none">
            <a:spAutoFit/>
          </a:bodyPr>
          <a:lstStyle/>
          <a:p>
            <a:r>
              <a:rPr lang="en-US" sz="2100" dirty="0">
                <a:latin typeface="Arial" panose="020B0604020202020204" pitchFamily="34" charset="0"/>
                <a:cs typeface="Arial" panose="020B0604020202020204" pitchFamily="34" charset="0"/>
              </a:rPr>
              <a:t>Convex means local minimum = global minimum</a:t>
            </a:r>
          </a:p>
        </p:txBody>
      </p:sp>
    </p:spTree>
    <p:extLst>
      <p:ext uri="{BB962C8B-B14F-4D97-AF65-F5344CB8AC3E}">
        <p14:creationId xmlns:p14="http://schemas.microsoft.com/office/powerpoint/2010/main" val="122132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71416"/>
            <a:ext cx="8730097" cy="6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Mobile Communication Development</a:t>
            </a:r>
          </a:p>
        </p:txBody>
      </p:sp>
      <p:sp>
        <p:nvSpPr>
          <p:cNvPr id="9" name="矩形 8"/>
          <p:cNvSpPr/>
          <p:nvPr/>
        </p:nvSpPr>
        <p:spPr>
          <a:xfrm>
            <a:off x="251952" y="1000110"/>
            <a:ext cx="8640048" cy="461665"/>
          </a:xfrm>
          <a:prstGeom prst="rect">
            <a:avLst/>
          </a:prstGeom>
        </p:spPr>
        <p:txBody>
          <a:bodyPr wrap="square">
            <a:spAutoFit/>
          </a:bodyPr>
          <a:lstStyle/>
          <a:p>
            <a:pPr marL="342900" indent="-342900">
              <a:spcBef>
                <a:spcPct val="20000"/>
              </a:spcBef>
              <a:buFont typeface="Arial" panose="020B0604020202020204"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A market needs both technology and application</a:t>
            </a:r>
          </a:p>
        </p:txBody>
      </p:sp>
      <p:grpSp>
        <p:nvGrpSpPr>
          <p:cNvPr id="4" name="组合 3"/>
          <p:cNvGrpSpPr/>
          <p:nvPr/>
        </p:nvGrpSpPr>
        <p:grpSpPr>
          <a:xfrm>
            <a:off x="251952" y="1714488"/>
            <a:ext cx="3240036" cy="3240036"/>
            <a:chOff x="251952" y="1808982"/>
            <a:chExt cx="3240036" cy="3240036"/>
          </a:xfrm>
        </p:grpSpPr>
        <p:pic>
          <p:nvPicPr>
            <p:cNvPr id="24" name="Picture 5" descr="L. R. Johnstone transmitting messages in Morse Code to Clifden, Ireland, on the official opening day of the transatlantic service, 17 Oct 1907"/>
            <p:cNvPicPr>
              <a:picLocks noChangeAspect="1" noChangeArrowheads="1"/>
            </p:cNvPicPr>
            <p:nvPr>
              <p:custDataLst>
                <p:tags r:id="rId5"/>
              </p:custDataLst>
            </p:nvPr>
          </p:nvPicPr>
          <p:blipFill>
            <a:blip r:embed="rId8" cstate="print"/>
            <a:srcRect/>
            <a:stretch>
              <a:fillRect/>
            </a:stretch>
          </p:blipFill>
          <p:spPr bwMode="auto">
            <a:xfrm>
              <a:off x="251952" y="2528990"/>
              <a:ext cx="3240036" cy="2520028"/>
            </a:xfrm>
            <a:prstGeom prst="rect">
              <a:avLst/>
            </a:prstGeom>
            <a:noFill/>
          </p:spPr>
        </p:pic>
        <p:sp>
          <p:nvSpPr>
            <p:cNvPr id="35" name="矩形 34"/>
            <p:cNvSpPr/>
            <p:nvPr/>
          </p:nvSpPr>
          <p:spPr>
            <a:xfrm>
              <a:off x="251952" y="1808982"/>
              <a:ext cx="2880032" cy="461665"/>
            </a:xfrm>
            <a:prstGeom prst="rect">
              <a:avLst/>
            </a:prstGeom>
          </p:spPr>
          <p:txBody>
            <a:bodyPr wrap="square">
              <a:spAutoFit/>
            </a:bodyPr>
            <a:lstStyle/>
            <a:p>
              <a:pPr>
                <a:spcBef>
                  <a:spcPts val="6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From texts …</a:t>
              </a:r>
            </a:p>
          </p:txBody>
        </p:sp>
      </p:grpSp>
      <p:grpSp>
        <p:nvGrpSpPr>
          <p:cNvPr id="5" name="组合 4"/>
          <p:cNvGrpSpPr/>
          <p:nvPr/>
        </p:nvGrpSpPr>
        <p:grpSpPr>
          <a:xfrm>
            <a:off x="2951982" y="1714490"/>
            <a:ext cx="2520028" cy="3690041"/>
            <a:chOff x="2681979" y="1898983"/>
            <a:chExt cx="2520028" cy="3690041"/>
          </a:xfrm>
        </p:grpSpPr>
        <p:sp>
          <p:nvSpPr>
            <p:cNvPr id="36" name="矩形 35"/>
            <p:cNvSpPr/>
            <p:nvPr/>
          </p:nvSpPr>
          <p:spPr>
            <a:xfrm>
              <a:off x="2861981" y="1898983"/>
              <a:ext cx="1800020" cy="461665"/>
            </a:xfrm>
            <a:prstGeom prst="rect">
              <a:avLst/>
            </a:prstGeom>
          </p:spPr>
          <p:txBody>
            <a:bodyPr wrap="square">
              <a:spAutoFit/>
            </a:bodyPr>
            <a:lstStyle/>
            <a:p>
              <a:pPr>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voice …</a:t>
              </a:r>
            </a:p>
          </p:txBody>
        </p:sp>
        <p:pic>
          <p:nvPicPr>
            <p:cNvPr id="34" name="Picture 21"/>
            <p:cNvPicPr>
              <a:picLocks noChangeAspect="1" noChangeArrowheads="1"/>
            </p:cNvPicPr>
            <p:nvPr>
              <p:custDataLst>
                <p:tags r:id="rId4"/>
              </p:custDataLst>
            </p:nvPr>
          </p:nvPicPr>
          <p:blipFill>
            <a:blip r:embed="rId9" cstate="print"/>
            <a:srcRect/>
            <a:stretch>
              <a:fillRect/>
            </a:stretch>
          </p:blipFill>
          <p:spPr bwMode="auto">
            <a:xfrm>
              <a:off x="2681979" y="3068996"/>
              <a:ext cx="2520028" cy="2520028"/>
            </a:xfrm>
            <a:prstGeom prst="rect">
              <a:avLst/>
            </a:prstGeom>
            <a:noFill/>
            <a:ln w="9525">
              <a:noFill/>
              <a:miter lim="800000"/>
              <a:headEnd/>
              <a:tailEnd/>
            </a:ln>
            <a:effectLst/>
          </p:spPr>
        </p:pic>
      </p:grpSp>
      <p:grpSp>
        <p:nvGrpSpPr>
          <p:cNvPr id="6" name="组合 5"/>
          <p:cNvGrpSpPr/>
          <p:nvPr/>
        </p:nvGrpSpPr>
        <p:grpSpPr>
          <a:xfrm>
            <a:off x="5336869" y="1714488"/>
            <a:ext cx="3807133" cy="4860054"/>
            <a:chOff x="5336867" y="1808982"/>
            <a:chExt cx="3807133" cy="4860054"/>
          </a:xfrm>
        </p:grpSpPr>
        <p:pic>
          <p:nvPicPr>
            <p:cNvPr id="29" name="Picture 11"/>
            <p:cNvPicPr>
              <a:picLocks noChangeAspect="1" noChangeArrowheads="1"/>
            </p:cNvPicPr>
            <p:nvPr>
              <p:custDataLst>
                <p:tags r:id="rId1"/>
              </p:custDataLst>
            </p:nvPr>
          </p:nvPicPr>
          <p:blipFill>
            <a:blip r:embed="rId10" cstate="print"/>
            <a:srcRect/>
            <a:stretch>
              <a:fillRect/>
            </a:stretch>
          </p:blipFill>
          <p:spPr bwMode="auto">
            <a:xfrm>
              <a:off x="5472010" y="2531602"/>
              <a:ext cx="2479675" cy="2157412"/>
            </a:xfrm>
            <a:prstGeom prst="rect">
              <a:avLst/>
            </a:prstGeom>
            <a:noFill/>
            <a:ln w="9525">
              <a:noFill/>
              <a:miter lim="800000"/>
              <a:headEnd/>
              <a:tailEnd/>
            </a:ln>
            <a:effectLst/>
          </p:spPr>
        </p:pic>
        <p:pic>
          <p:nvPicPr>
            <p:cNvPr id="30" name="Picture 13" descr="Picture"/>
            <p:cNvPicPr>
              <a:picLocks noChangeAspect="1" noChangeArrowheads="1"/>
            </p:cNvPicPr>
            <p:nvPr>
              <p:custDataLst>
                <p:tags r:id="rId2"/>
              </p:custDataLst>
            </p:nvPr>
          </p:nvPicPr>
          <p:blipFill>
            <a:blip r:embed="rId11" cstate="print"/>
            <a:srcRect/>
            <a:stretch>
              <a:fillRect/>
            </a:stretch>
          </p:blipFill>
          <p:spPr bwMode="auto">
            <a:xfrm>
              <a:off x="7190248" y="4239009"/>
              <a:ext cx="1701800" cy="2262187"/>
            </a:xfrm>
            <a:prstGeom prst="rect">
              <a:avLst/>
            </a:prstGeom>
            <a:noFill/>
          </p:spPr>
        </p:pic>
        <p:pic>
          <p:nvPicPr>
            <p:cNvPr id="31" name="Picture 6"/>
            <p:cNvPicPr>
              <a:picLocks noChangeAspect="1" noChangeArrowheads="1"/>
            </p:cNvPicPr>
            <p:nvPr>
              <p:custDataLst>
                <p:tags r:id="rId3"/>
              </p:custDataLst>
            </p:nvPr>
          </p:nvPicPr>
          <p:blipFill>
            <a:blip r:embed="rId12" cstate="print"/>
            <a:srcRect/>
            <a:stretch>
              <a:fillRect/>
            </a:stretch>
          </p:blipFill>
          <p:spPr bwMode="auto">
            <a:xfrm>
              <a:off x="5336867" y="4097286"/>
              <a:ext cx="1935163" cy="2571750"/>
            </a:xfrm>
            <a:prstGeom prst="rect">
              <a:avLst/>
            </a:prstGeom>
            <a:noFill/>
            <a:ln w="9525">
              <a:noFill/>
              <a:miter lim="800000"/>
              <a:headEnd/>
              <a:tailEnd/>
            </a:ln>
            <a:effectLst/>
          </p:spPr>
        </p:pic>
        <p:sp>
          <p:nvSpPr>
            <p:cNvPr id="37" name="矩形 36"/>
            <p:cNvSpPr/>
            <p:nvPr/>
          </p:nvSpPr>
          <p:spPr>
            <a:xfrm>
              <a:off x="5382008" y="1808982"/>
              <a:ext cx="3761992" cy="461665"/>
            </a:xfrm>
            <a:prstGeom prst="rect">
              <a:avLst/>
            </a:prstGeom>
          </p:spPr>
          <p:txBody>
            <a:bodyPr wrap="square">
              <a:spAutoFit/>
            </a:bodyPr>
            <a:lstStyle/>
            <a:p>
              <a:pPr>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data and everything</a:t>
              </a:r>
            </a:p>
          </p:txBody>
        </p:sp>
      </p:gr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3</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486199"/>
            <a:ext cx="7429499" cy="518474"/>
          </a:xfrm>
        </p:spPr>
        <p:txBody>
          <a:bodyPr>
            <a:noAutofit/>
          </a:bodyPr>
          <a:lstStyle/>
          <a:p>
            <a:r>
              <a:rPr lang="en-US" dirty="0">
                <a:solidFill>
                  <a:srgbClr val="0070C0"/>
                </a:solidFill>
              </a:rPr>
              <a:t>Algorithms to Find Optimum</a:t>
            </a:r>
          </a:p>
        </p:txBody>
      </p:sp>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pic>
        <p:nvPicPr>
          <p:cNvPr id="3" name="Picture 2"/>
          <p:cNvPicPr>
            <a:picLocks noChangeAspect="1"/>
          </p:cNvPicPr>
          <p:nvPr/>
        </p:nvPicPr>
        <p:blipFill>
          <a:blip r:embed="rId2"/>
          <a:stretch>
            <a:fillRect/>
          </a:stretch>
        </p:blipFill>
        <p:spPr>
          <a:xfrm>
            <a:off x="1259632" y="1412776"/>
            <a:ext cx="6408712" cy="4717142"/>
          </a:xfrm>
          <a:prstGeom prst="rect">
            <a:avLst/>
          </a:prstGeom>
        </p:spPr>
      </p:pic>
    </p:spTree>
    <p:extLst>
      <p:ext uri="{BB962C8B-B14F-4D97-AF65-F5344CB8AC3E}">
        <p14:creationId xmlns:p14="http://schemas.microsoft.com/office/powerpoint/2010/main" val="4288131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997" y="476672"/>
            <a:ext cx="7429499" cy="518474"/>
          </a:xfrm>
        </p:spPr>
        <p:txBody>
          <a:bodyPr>
            <a:noAutofit/>
          </a:bodyPr>
          <a:lstStyle/>
          <a:p>
            <a:r>
              <a:rPr lang="en-US" dirty="0">
                <a:solidFill>
                  <a:srgbClr val="0070C0"/>
                </a:solidFill>
              </a:rPr>
              <a:t>Gradient Descent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40</a:t>
            </a:fld>
            <a:endParaRPr lang="en-US" dirty="0"/>
          </a:p>
        </p:txBody>
      </p:sp>
      <p:pic>
        <p:nvPicPr>
          <p:cNvPr id="5" name="Picture 4"/>
          <p:cNvPicPr>
            <a:picLocks noChangeAspect="1"/>
          </p:cNvPicPr>
          <p:nvPr/>
        </p:nvPicPr>
        <p:blipFill>
          <a:blip r:embed="rId3"/>
          <a:stretch>
            <a:fillRect/>
          </a:stretch>
        </p:blipFill>
        <p:spPr>
          <a:xfrm>
            <a:off x="706654" y="1628800"/>
            <a:ext cx="7730692" cy="3842742"/>
          </a:xfrm>
          <a:prstGeom prst="rect">
            <a:avLst/>
          </a:prstGeom>
        </p:spPr>
      </p:pic>
    </p:spTree>
    <p:extLst>
      <p:ext uri="{BB962C8B-B14F-4D97-AF65-F5344CB8AC3E}">
        <p14:creationId xmlns:p14="http://schemas.microsoft.com/office/powerpoint/2010/main" val="1005808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003" y="508120"/>
            <a:ext cx="7429499" cy="518474"/>
          </a:xfrm>
        </p:spPr>
        <p:txBody>
          <a:bodyPr>
            <a:noAutofit/>
          </a:bodyPr>
          <a:lstStyle/>
          <a:p>
            <a:r>
              <a:rPr lang="en-US" dirty="0">
                <a:solidFill>
                  <a:srgbClr val="0070C0"/>
                </a:solidFill>
              </a:rPr>
              <a:t>Iterative Descent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41</a:t>
            </a:fld>
            <a:endParaRPr lang="en-US" dirty="0"/>
          </a:p>
        </p:txBody>
      </p:sp>
      <p:pic>
        <p:nvPicPr>
          <p:cNvPr id="3" name="Picture 2"/>
          <p:cNvPicPr>
            <a:picLocks noChangeAspect="1"/>
          </p:cNvPicPr>
          <p:nvPr/>
        </p:nvPicPr>
        <p:blipFill>
          <a:blip r:embed="rId2"/>
          <a:stretch>
            <a:fillRect/>
          </a:stretch>
        </p:blipFill>
        <p:spPr>
          <a:xfrm>
            <a:off x="856338" y="1412776"/>
            <a:ext cx="7561105" cy="4550245"/>
          </a:xfrm>
          <a:prstGeom prst="rect">
            <a:avLst/>
          </a:prstGeom>
        </p:spPr>
      </p:pic>
      <p:sp>
        <p:nvSpPr>
          <p:cNvPr id="6" name="TextBox 5"/>
          <p:cNvSpPr txBox="1"/>
          <p:nvPr/>
        </p:nvSpPr>
        <p:spPr>
          <a:xfrm>
            <a:off x="3049030" y="2469807"/>
            <a:ext cx="2539798" cy="323165"/>
          </a:xfrm>
          <a:prstGeom prst="rect">
            <a:avLst/>
          </a:prstGeom>
          <a:noFill/>
        </p:spPr>
        <p:txBody>
          <a:bodyPr wrap="none" rtlCol="0">
            <a:spAutoFit/>
          </a:bodyPr>
          <a:lstStyle/>
          <a:p>
            <a:r>
              <a:rPr lang="en-US" sz="1500" dirty="0">
                <a:solidFill>
                  <a:schemeClr val="bg1"/>
                </a:solidFill>
              </a:rPr>
              <a:t>Step size needs to be adaptive</a:t>
            </a:r>
          </a:p>
        </p:txBody>
      </p:sp>
    </p:spTree>
    <p:extLst>
      <p:ext uri="{BB962C8B-B14F-4D97-AF65-F5344CB8AC3E}">
        <p14:creationId xmlns:p14="http://schemas.microsoft.com/office/powerpoint/2010/main" val="3032822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77" y="506625"/>
            <a:ext cx="7429499" cy="518474"/>
          </a:xfrm>
        </p:spPr>
        <p:txBody>
          <a:bodyPr>
            <a:noAutofit/>
          </a:bodyPr>
          <a:lstStyle/>
          <a:p>
            <a:r>
              <a:rPr lang="en-US" dirty="0">
                <a:solidFill>
                  <a:srgbClr val="0070C0"/>
                </a:solidFill>
              </a:rPr>
              <a:t>Shortcoming of Gradient Method</a:t>
            </a:r>
          </a:p>
        </p:txBody>
      </p:sp>
      <p:sp>
        <p:nvSpPr>
          <p:cNvPr id="4" name="Slide Number Placeholder 3"/>
          <p:cNvSpPr>
            <a:spLocks noGrp="1"/>
          </p:cNvSpPr>
          <p:nvPr>
            <p:ph type="sldNum" sz="quarter" idx="12"/>
          </p:nvPr>
        </p:nvSpPr>
        <p:spPr>
          <a:xfrm>
            <a:off x="7725777" y="5559057"/>
            <a:ext cx="578317" cy="273844"/>
          </a:xfrm>
        </p:spPr>
        <p:txBody>
          <a:bodyPr/>
          <a:lstStyle/>
          <a:p>
            <a:fld id="{6D22F896-40B5-4ADD-8801-0D06FADFA095}" type="slidenum">
              <a:rPr lang="en-US" smtClean="0"/>
              <a:t>42</a:t>
            </a:fld>
            <a:endParaRPr lang="en-US" dirty="0"/>
          </a:p>
        </p:txBody>
      </p:sp>
      <p:sp>
        <p:nvSpPr>
          <p:cNvPr id="5" name="Rectangle 4"/>
          <p:cNvSpPr/>
          <p:nvPr/>
        </p:nvSpPr>
        <p:spPr>
          <a:xfrm>
            <a:off x="608420" y="1266185"/>
            <a:ext cx="7776864"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However, in practice steepest descent may have slow convergence</a:t>
            </a:r>
          </a:p>
        </p:txBody>
      </p:sp>
      <p:pic>
        <p:nvPicPr>
          <p:cNvPr id="7" name="Picture 6"/>
          <p:cNvPicPr>
            <a:picLocks noChangeAspect="1"/>
          </p:cNvPicPr>
          <p:nvPr/>
        </p:nvPicPr>
        <p:blipFill>
          <a:blip r:embed="rId2"/>
          <a:stretch>
            <a:fillRect/>
          </a:stretch>
        </p:blipFill>
        <p:spPr>
          <a:xfrm>
            <a:off x="88120" y="1987909"/>
            <a:ext cx="3874118" cy="3816209"/>
          </a:xfrm>
          <a:prstGeom prst="rect">
            <a:avLst/>
          </a:prstGeom>
        </p:spPr>
      </p:pic>
      <p:pic>
        <p:nvPicPr>
          <p:cNvPr id="8" name="Picture 7"/>
          <p:cNvPicPr>
            <a:picLocks noChangeAspect="1"/>
          </p:cNvPicPr>
          <p:nvPr/>
        </p:nvPicPr>
        <p:blipFill>
          <a:blip r:embed="rId3"/>
          <a:stretch>
            <a:fillRect/>
          </a:stretch>
        </p:blipFill>
        <p:spPr>
          <a:xfrm>
            <a:off x="4066498" y="1984191"/>
            <a:ext cx="4886325" cy="3407569"/>
          </a:xfrm>
          <a:prstGeom prst="rect">
            <a:avLst/>
          </a:prstGeom>
        </p:spPr>
      </p:pic>
    </p:spTree>
    <p:extLst>
      <p:ext uri="{BB962C8B-B14F-4D97-AF65-F5344CB8AC3E}">
        <p14:creationId xmlns:p14="http://schemas.microsoft.com/office/powerpoint/2010/main" val="428203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ewton's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45" y="3748793"/>
            <a:ext cx="4011891" cy="28588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913942" y="462083"/>
            <a:ext cx="7429499" cy="518474"/>
          </a:xfrm>
        </p:spPr>
        <p:txBody>
          <a:bodyPr>
            <a:noAutofit/>
          </a:bodyPr>
          <a:lstStyle/>
          <a:p>
            <a:r>
              <a:rPr lang="en-US" dirty="0">
                <a:solidFill>
                  <a:srgbClr val="0070C0"/>
                </a:solidFill>
              </a:rPr>
              <a:t>Newton’s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43</a:t>
            </a:fld>
            <a:endParaRPr lang="en-US" dirty="0"/>
          </a:p>
        </p:txBody>
      </p:sp>
      <p:pic>
        <p:nvPicPr>
          <p:cNvPr id="5" name="Picture 4"/>
          <p:cNvPicPr>
            <a:picLocks noChangeAspect="1"/>
          </p:cNvPicPr>
          <p:nvPr/>
        </p:nvPicPr>
        <p:blipFill>
          <a:blip r:embed="rId3"/>
          <a:stretch>
            <a:fillRect/>
          </a:stretch>
        </p:blipFill>
        <p:spPr>
          <a:xfrm>
            <a:off x="552736" y="1286545"/>
            <a:ext cx="8038528" cy="2586038"/>
          </a:xfrm>
          <a:prstGeom prst="rect">
            <a:avLst/>
          </a:prstGeom>
        </p:spPr>
      </p:pic>
    </p:spTree>
    <p:extLst>
      <p:ext uri="{BB962C8B-B14F-4D97-AF65-F5344CB8AC3E}">
        <p14:creationId xmlns:p14="http://schemas.microsoft.com/office/powerpoint/2010/main" val="76304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483693"/>
            <a:ext cx="7429499" cy="518474"/>
          </a:xfrm>
        </p:spPr>
        <p:txBody>
          <a:bodyPr>
            <a:normAutofit fontScale="90000"/>
          </a:bodyPr>
          <a:lstStyle/>
          <a:p>
            <a:r>
              <a:rPr lang="en-US" dirty="0" err="1">
                <a:solidFill>
                  <a:srgbClr val="0070C0"/>
                </a:solidFill>
              </a:rPr>
              <a:t>Lagrangian</a:t>
            </a:r>
            <a:r>
              <a:rPr lang="en-US" dirty="0">
                <a:solidFill>
                  <a:srgbClr val="0070C0"/>
                </a:solidFill>
              </a:rPr>
              <a:t> Multiplier</a:t>
            </a:r>
          </a:p>
        </p:txBody>
      </p:sp>
      <p:sp>
        <p:nvSpPr>
          <p:cNvPr id="4" name="Slide Number Placeholder 3"/>
          <p:cNvSpPr>
            <a:spLocks noGrp="1"/>
          </p:cNvSpPr>
          <p:nvPr>
            <p:ph type="sldNum" sz="quarter" idx="12"/>
          </p:nvPr>
        </p:nvSpPr>
        <p:spPr/>
        <p:txBody>
          <a:bodyPr/>
          <a:lstStyle/>
          <a:p>
            <a:fld id="{6D22F896-40B5-4ADD-8801-0D06FADFA095}" type="slidenum">
              <a:rPr lang="en-US" smtClean="0"/>
              <a:t>44</a:t>
            </a:fld>
            <a:endParaRPr lang="en-US" dirty="0"/>
          </a:p>
        </p:txBody>
      </p:sp>
      <p:pic>
        <p:nvPicPr>
          <p:cNvPr id="3" name="Picture 2"/>
          <p:cNvPicPr>
            <a:picLocks noChangeAspect="1"/>
          </p:cNvPicPr>
          <p:nvPr/>
        </p:nvPicPr>
        <p:blipFill>
          <a:blip r:embed="rId3"/>
          <a:stretch>
            <a:fillRect/>
          </a:stretch>
        </p:blipFill>
        <p:spPr>
          <a:xfrm>
            <a:off x="909787" y="1312703"/>
            <a:ext cx="5968017" cy="2965050"/>
          </a:xfrm>
          <a:prstGeom prst="rect">
            <a:avLst/>
          </a:prstGeom>
        </p:spPr>
      </p:pic>
      <p:pic>
        <p:nvPicPr>
          <p:cNvPr id="6" name="Picture 5"/>
          <p:cNvPicPr>
            <a:picLocks noChangeAspect="1"/>
          </p:cNvPicPr>
          <p:nvPr/>
        </p:nvPicPr>
        <p:blipFill>
          <a:blip r:embed="rId4"/>
          <a:stretch>
            <a:fillRect/>
          </a:stretch>
        </p:blipFill>
        <p:spPr>
          <a:xfrm>
            <a:off x="909787" y="4588289"/>
            <a:ext cx="7574739" cy="1541015"/>
          </a:xfrm>
          <a:prstGeom prst="rect">
            <a:avLst/>
          </a:prstGeom>
        </p:spPr>
      </p:pic>
    </p:spTree>
    <p:extLst>
      <p:ext uri="{BB962C8B-B14F-4D97-AF65-F5344CB8AC3E}">
        <p14:creationId xmlns:p14="http://schemas.microsoft.com/office/powerpoint/2010/main" val="2395897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390823"/>
            <a:ext cx="7429499" cy="518474"/>
          </a:xfrm>
        </p:spPr>
        <p:txBody>
          <a:bodyPr>
            <a:noAutofit/>
          </a:bodyPr>
          <a:lstStyle/>
          <a:p>
            <a:r>
              <a:rPr lang="en-US" sz="3200" dirty="0">
                <a:solidFill>
                  <a:srgbClr val="0070C0"/>
                </a:solidFill>
              </a:rPr>
              <a:t>Duality</a:t>
            </a:r>
          </a:p>
        </p:txBody>
      </p:sp>
      <p:sp>
        <p:nvSpPr>
          <p:cNvPr id="4" name="Slide Number Placeholder 3"/>
          <p:cNvSpPr>
            <a:spLocks noGrp="1"/>
          </p:cNvSpPr>
          <p:nvPr>
            <p:ph type="sldNum" sz="quarter" idx="12"/>
          </p:nvPr>
        </p:nvSpPr>
        <p:spPr/>
        <p:txBody>
          <a:bodyPr/>
          <a:lstStyle/>
          <a:p>
            <a:fld id="{6D22F896-40B5-4ADD-8801-0D06FADFA095}" type="slidenum">
              <a:rPr lang="en-US" smtClean="0"/>
              <a:t>45</a:t>
            </a:fld>
            <a:endParaRPr lang="en-US" dirty="0"/>
          </a:p>
        </p:txBody>
      </p:sp>
      <p:pic>
        <p:nvPicPr>
          <p:cNvPr id="3" name="Picture 2"/>
          <p:cNvPicPr>
            <a:picLocks noChangeAspect="1"/>
          </p:cNvPicPr>
          <p:nvPr/>
        </p:nvPicPr>
        <p:blipFill>
          <a:blip r:embed="rId2"/>
          <a:stretch>
            <a:fillRect/>
          </a:stretch>
        </p:blipFill>
        <p:spPr>
          <a:xfrm>
            <a:off x="928688" y="1268760"/>
            <a:ext cx="7195472" cy="2837756"/>
          </a:xfrm>
          <a:prstGeom prst="rect">
            <a:avLst/>
          </a:prstGeom>
        </p:spPr>
      </p:pic>
      <p:pic>
        <p:nvPicPr>
          <p:cNvPr id="5" name="Picture 4"/>
          <p:cNvPicPr>
            <a:picLocks noChangeAspect="1"/>
          </p:cNvPicPr>
          <p:nvPr/>
        </p:nvPicPr>
        <p:blipFill>
          <a:blip r:embed="rId3"/>
          <a:stretch>
            <a:fillRect/>
          </a:stretch>
        </p:blipFill>
        <p:spPr>
          <a:xfrm>
            <a:off x="928688" y="4365104"/>
            <a:ext cx="7004072" cy="1554733"/>
          </a:xfrm>
          <a:prstGeom prst="rect">
            <a:avLst/>
          </a:prstGeom>
        </p:spPr>
      </p:pic>
    </p:spTree>
    <p:extLst>
      <p:ext uri="{BB962C8B-B14F-4D97-AF65-F5344CB8AC3E}">
        <p14:creationId xmlns:p14="http://schemas.microsoft.com/office/powerpoint/2010/main" val="1667871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397448"/>
            <a:ext cx="7429499" cy="518474"/>
          </a:xfrm>
        </p:spPr>
        <p:txBody>
          <a:bodyPr>
            <a:noAutofit/>
          </a:bodyPr>
          <a:lstStyle/>
          <a:p>
            <a:r>
              <a:rPr lang="en-US" sz="3200" dirty="0">
                <a:solidFill>
                  <a:srgbClr val="0070C0"/>
                </a:solidFill>
              </a:rPr>
              <a:t>Duality</a:t>
            </a:r>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pic>
        <p:nvPicPr>
          <p:cNvPr id="6" name="Picture 5"/>
          <p:cNvPicPr>
            <a:picLocks noChangeAspect="1"/>
          </p:cNvPicPr>
          <p:nvPr/>
        </p:nvPicPr>
        <p:blipFill>
          <a:blip r:embed="rId3"/>
          <a:stretch>
            <a:fillRect/>
          </a:stretch>
        </p:blipFill>
        <p:spPr>
          <a:xfrm>
            <a:off x="788827" y="1340768"/>
            <a:ext cx="7545816" cy="4360146"/>
          </a:xfrm>
          <a:prstGeom prst="rect">
            <a:avLst/>
          </a:prstGeom>
        </p:spPr>
      </p:pic>
    </p:spTree>
    <p:extLst>
      <p:ext uri="{BB962C8B-B14F-4D97-AF65-F5344CB8AC3E}">
        <p14:creationId xmlns:p14="http://schemas.microsoft.com/office/powerpoint/2010/main" val="3985381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469570"/>
            <a:ext cx="7429499" cy="518474"/>
          </a:xfrm>
        </p:spPr>
        <p:txBody>
          <a:bodyPr>
            <a:noAutofit/>
          </a:bodyPr>
          <a:lstStyle/>
          <a:p>
            <a:r>
              <a:rPr lang="en-US" sz="3200" dirty="0">
                <a:solidFill>
                  <a:srgbClr val="0070C0"/>
                </a:solidFill>
              </a:rPr>
              <a:t>KKT Condition: When to Stop?</a:t>
            </a:r>
          </a:p>
        </p:txBody>
      </p:sp>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pic>
        <p:nvPicPr>
          <p:cNvPr id="3" name="Picture 2"/>
          <p:cNvPicPr>
            <a:picLocks noChangeAspect="1"/>
          </p:cNvPicPr>
          <p:nvPr/>
        </p:nvPicPr>
        <p:blipFill>
          <a:blip r:embed="rId3"/>
          <a:stretch>
            <a:fillRect/>
          </a:stretch>
        </p:blipFill>
        <p:spPr>
          <a:xfrm>
            <a:off x="323528" y="1268760"/>
            <a:ext cx="8100621" cy="4662869"/>
          </a:xfrm>
          <a:prstGeom prst="rect">
            <a:avLst/>
          </a:prstGeom>
        </p:spPr>
      </p:pic>
      <p:sp>
        <p:nvSpPr>
          <p:cNvPr id="5" name="TextBox 4"/>
          <p:cNvSpPr txBox="1"/>
          <p:nvPr/>
        </p:nvSpPr>
        <p:spPr>
          <a:xfrm>
            <a:off x="2101595" y="3145552"/>
            <a:ext cx="2709716" cy="369332"/>
          </a:xfrm>
          <a:prstGeom prst="rect">
            <a:avLst/>
          </a:prstGeom>
          <a:noFill/>
        </p:spPr>
        <p:txBody>
          <a:bodyPr wrap="none" rtlCol="0">
            <a:spAutoFit/>
          </a:bodyPr>
          <a:lstStyle/>
          <a:p>
            <a:r>
              <a:rPr lang="en-US" dirty="0">
                <a:solidFill>
                  <a:schemeClr val="bg1"/>
                </a:solidFill>
              </a:rPr>
              <a:t>Draw a figure on the board</a:t>
            </a:r>
          </a:p>
        </p:txBody>
      </p:sp>
    </p:spTree>
    <p:extLst>
      <p:ext uri="{BB962C8B-B14F-4D97-AF65-F5344CB8AC3E}">
        <p14:creationId xmlns:p14="http://schemas.microsoft.com/office/powerpoint/2010/main" val="2023151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476672"/>
            <a:ext cx="7429499" cy="518474"/>
          </a:xfrm>
        </p:spPr>
        <p:txBody>
          <a:bodyPr>
            <a:noAutofit/>
          </a:bodyPr>
          <a:lstStyle/>
          <a:p>
            <a:r>
              <a:rPr lang="en-US" sz="3200" dirty="0">
                <a:solidFill>
                  <a:srgbClr val="0070C0"/>
                </a:solidFill>
              </a:rPr>
              <a:t>Barrier Function</a:t>
            </a:r>
          </a:p>
        </p:txBody>
      </p:sp>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pic>
        <p:nvPicPr>
          <p:cNvPr id="5" name="Picture 4"/>
          <p:cNvPicPr>
            <a:picLocks noChangeAspect="1"/>
          </p:cNvPicPr>
          <p:nvPr/>
        </p:nvPicPr>
        <p:blipFill>
          <a:blip r:embed="rId2"/>
          <a:stretch>
            <a:fillRect/>
          </a:stretch>
        </p:blipFill>
        <p:spPr>
          <a:xfrm>
            <a:off x="1115616" y="1340768"/>
            <a:ext cx="6776247" cy="4756986"/>
          </a:xfrm>
          <a:prstGeom prst="rect">
            <a:avLst/>
          </a:prstGeom>
        </p:spPr>
      </p:pic>
    </p:spTree>
    <p:extLst>
      <p:ext uri="{BB962C8B-B14F-4D97-AF65-F5344CB8AC3E}">
        <p14:creationId xmlns:p14="http://schemas.microsoft.com/office/powerpoint/2010/main" val="84316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171536"/>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Standardization Facilitates Technology Evolution </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t>4</a:t>
            </a:fld>
            <a:endParaRPr lang="zh-CN" altLang="en-US" dirty="0"/>
          </a:p>
        </p:txBody>
      </p:sp>
      <p:sp>
        <p:nvSpPr>
          <p:cNvPr id="9" name="矩形 8"/>
          <p:cNvSpPr/>
          <p:nvPr/>
        </p:nvSpPr>
        <p:spPr>
          <a:xfrm>
            <a:off x="251999" y="1228690"/>
            <a:ext cx="8640048" cy="400110"/>
          </a:xfrm>
          <a:prstGeom prst="rect">
            <a:avLst/>
          </a:prstGeom>
        </p:spPr>
        <p:txBody>
          <a:bodyPr wrap="square">
            <a:spAutoFit/>
          </a:bodyPr>
          <a:lstStyle/>
          <a:p>
            <a:pPr>
              <a:spcBef>
                <a:spcPts val="6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Each new evolution builds on the established market of the previous </a:t>
            </a:r>
          </a:p>
        </p:txBody>
      </p:sp>
      <p:pic>
        <p:nvPicPr>
          <p:cNvPr id="2" name="图片 1"/>
          <p:cNvPicPr>
            <a:picLocks noChangeAspect="1"/>
          </p:cNvPicPr>
          <p:nvPr/>
        </p:nvPicPr>
        <p:blipFill>
          <a:blip r:embed="rId3"/>
          <a:stretch>
            <a:fillRect/>
          </a:stretch>
        </p:blipFill>
        <p:spPr>
          <a:xfrm>
            <a:off x="539552" y="2564906"/>
            <a:ext cx="2952328" cy="3339411"/>
          </a:xfrm>
          <a:prstGeom prst="rect">
            <a:avLst/>
          </a:prstGeom>
        </p:spPr>
      </p:pic>
      <p:sp>
        <p:nvSpPr>
          <p:cNvPr id="4" name="矩形: 圆角 3"/>
          <p:cNvSpPr/>
          <p:nvPr/>
        </p:nvSpPr>
        <p:spPr>
          <a:xfrm>
            <a:off x="611560" y="1897668"/>
            <a:ext cx="216024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11560" y="1897668"/>
            <a:ext cx="216024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1G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32" name="矩形: 圆角 31"/>
          <p:cNvSpPr/>
          <p:nvPr/>
        </p:nvSpPr>
        <p:spPr>
          <a:xfrm>
            <a:off x="2843808" y="1907250"/>
            <a:ext cx="108012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2843808" y="1897668"/>
            <a:ext cx="108012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2G</a:t>
            </a:r>
            <a:endParaRPr lang="zh-CN" altLang="en-US" sz="2800" b="1" dirty="0">
              <a:solidFill>
                <a:srgbClr val="0070C0"/>
              </a:solidFill>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4"/>
          <a:stretch>
            <a:fillRect/>
          </a:stretch>
        </p:blipFill>
        <p:spPr>
          <a:xfrm>
            <a:off x="3491880" y="2564906"/>
            <a:ext cx="2659766" cy="3339411"/>
          </a:xfrm>
          <a:prstGeom prst="rect">
            <a:avLst/>
          </a:prstGeom>
        </p:spPr>
      </p:pic>
      <p:pic>
        <p:nvPicPr>
          <p:cNvPr id="7" name="图片 6"/>
          <p:cNvPicPr>
            <a:picLocks noChangeAspect="1"/>
          </p:cNvPicPr>
          <p:nvPr/>
        </p:nvPicPr>
        <p:blipFill>
          <a:blip r:embed="rId5"/>
          <a:stretch>
            <a:fillRect/>
          </a:stretch>
        </p:blipFill>
        <p:spPr>
          <a:xfrm>
            <a:off x="6151647" y="2564906"/>
            <a:ext cx="2473638" cy="3339411"/>
          </a:xfrm>
          <a:prstGeom prst="rect">
            <a:avLst/>
          </a:prstGeom>
        </p:spPr>
      </p:pic>
      <p:sp>
        <p:nvSpPr>
          <p:cNvPr id="36" name="矩形: 圆角 35"/>
          <p:cNvSpPr/>
          <p:nvPr/>
        </p:nvSpPr>
        <p:spPr>
          <a:xfrm>
            <a:off x="3995936" y="1907250"/>
            <a:ext cx="107613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3995936" y="1897668"/>
            <a:ext cx="107613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3G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39" name="矩形: 圆角 38"/>
          <p:cNvSpPr/>
          <p:nvPr/>
        </p:nvSpPr>
        <p:spPr>
          <a:xfrm>
            <a:off x="5144076" y="1916832"/>
            <a:ext cx="1192591"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5144074" y="1907250"/>
            <a:ext cx="1192591"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4G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41" name="矩形: 圆角 40"/>
          <p:cNvSpPr/>
          <p:nvPr/>
        </p:nvSpPr>
        <p:spPr>
          <a:xfrm>
            <a:off x="6408673" y="1926414"/>
            <a:ext cx="1035669"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6408669" y="1916832"/>
            <a:ext cx="1035668" cy="523220"/>
          </a:xfrm>
          <a:prstGeom prst="rect">
            <a:avLst/>
          </a:prstGeom>
          <a:noFill/>
        </p:spPr>
        <p:txBody>
          <a:bodyPr wrap="square" rtlCol="0">
            <a:spAutoFit/>
          </a:bodyPr>
          <a:lstStyle/>
          <a:p>
            <a:pPr algn="ctr"/>
            <a:r>
              <a:rPr lang="en-US" altLang="zh-CN" sz="2800" b="1" dirty="0">
                <a:solidFill>
                  <a:srgbClr val="C00000"/>
                </a:solidFill>
                <a:latin typeface="Arial" panose="020B0604020202020204" pitchFamily="34" charset="0"/>
                <a:cs typeface="Arial" panose="020B0604020202020204" pitchFamily="34" charset="0"/>
              </a:rPr>
              <a:t>5G</a:t>
            </a:r>
            <a:endParaRPr lang="zh-CN" altLang="en-US" sz="2800" b="1" dirty="0">
              <a:solidFill>
                <a:srgbClr val="C00000"/>
              </a:solidFill>
              <a:latin typeface="Arial" panose="020B0604020202020204" pitchFamily="34" charset="0"/>
              <a:cs typeface="Arial" panose="020B0604020202020204" pitchFamily="34" charset="0"/>
            </a:endParaRPr>
          </a:p>
        </p:txBody>
      </p:sp>
      <p:sp>
        <p:nvSpPr>
          <p:cNvPr id="43" name="矩形: 圆角 42"/>
          <p:cNvSpPr/>
          <p:nvPr/>
        </p:nvSpPr>
        <p:spPr>
          <a:xfrm>
            <a:off x="7519768" y="1916832"/>
            <a:ext cx="1035669"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7519765" y="1907250"/>
            <a:ext cx="1035668" cy="523220"/>
          </a:xfrm>
          <a:prstGeom prst="rect">
            <a:avLst/>
          </a:prstGeom>
          <a:noFill/>
        </p:spPr>
        <p:txBody>
          <a:bodyPr wrap="square" rtlCol="0">
            <a:spAutoFit/>
          </a:bodyPr>
          <a:lstStyle/>
          <a:p>
            <a:pPr algn="ctr"/>
            <a:r>
              <a:rPr lang="en-US" altLang="zh-CN" sz="2800" b="1" dirty="0">
                <a:solidFill>
                  <a:srgbClr val="C00000"/>
                </a:solidFill>
                <a:latin typeface="Arial" panose="020B0604020202020204" pitchFamily="34" charset="0"/>
                <a:cs typeface="Arial" panose="020B0604020202020204" pitchFamily="34" charset="0"/>
              </a:rPr>
              <a:t>6G</a:t>
            </a:r>
            <a:endParaRPr lang="zh-CN" altLang="en-US" sz="2800" b="1" dirty="0">
              <a:solidFill>
                <a:srgbClr val="C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0C6FED7-4DB4-4629-925E-301D06AF18F4}"/>
              </a:ext>
            </a:extLst>
          </p:cNvPr>
          <p:cNvSpPr/>
          <p:nvPr/>
        </p:nvSpPr>
        <p:spPr>
          <a:xfrm>
            <a:off x="4355976" y="4149080"/>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37" grpId="0"/>
      <p:bldP spid="40" grpId="0"/>
      <p:bldP spid="42" grpId="0"/>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546428"/>
            <a:ext cx="7429499" cy="518474"/>
          </a:xfrm>
        </p:spPr>
        <p:txBody>
          <a:bodyPr>
            <a:noAutofit/>
          </a:bodyPr>
          <a:lstStyle/>
          <a:p>
            <a:r>
              <a:rPr lang="en-US" sz="3200" dirty="0">
                <a:solidFill>
                  <a:srgbClr val="0070C0"/>
                </a:solidFill>
              </a:rPr>
              <a:t>Interior Point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pic>
        <p:nvPicPr>
          <p:cNvPr id="3" name="Picture 2"/>
          <p:cNvPicPr>
            <a:picLocks noChangeAspect="1"/>
          </p:cNvPicPr>
          <p:nvPr/>
        </p:nvPicPr>
        <p:blipFill>
          <a:blip r:embed="rId2"/>
          <a:stretch>
            <a:fillRect/>
          </a:stretch>
        </p:blipFill>
        <p:spPr>
          <a:xfrm>
            <a:off x="755576" y="1372976"/>
            <a:ext cx="7382003" cy="1914492"/>
          </a:xfrm>
          <a:prstGeom prst="rect">
            <a:avLst/>
          </a:prstGeom>
        </p:spPr>
      </p:pic>
      <p:pic>
        <p:nvPicPr>
          <p:cNvPr id="5" name="Picture 4"/>
          <p:cNvPicPr>
            <a:picLocks noChangeAspect="1"/>
          </p:cNvPicPr>
          <p:nvPr/>
        </p:nvPicPr>
        <p:blipFill>
          <a:blip r:embed="rId3"/>
          <a:stretch>
            <a:fillRect/>
          </a:stretch>
        </p:blipFill>
        <p:spPr>
          <a:xfrm>
            <a:off x="2483768" y="3409102"/>
            <a:ext cx="3982677" cy="2902470"/>
          </a:xfrm>
          <a:prstGeom prst="rect">
            <a:avLst/>
          </a:prstGeom>
        </p:spPr>
      </p:pic>
    </p:spTree>
    <p:extLst>
      <p:ext uri="{BB962C8B-B14F-4D97-AF65-F5344CB8AC3E}">
        <p14:creationId xmlns:p14="http://schemas.microsoft.com/office/powerpoint/2010/main" val="1842385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Game Theory</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矩形 5"/>
          <p:cNvSpPr/>
          <p:nvPr/>
        </p:nvSpPr>
        <p:spPr>
          <a:xfrm>
            <a:off x="251953" y="1268978"/>
            <a:ext cx="8640095" cy="1951303"/>
          </a:xfrm>
          <a:prstGeom prst="rect">
            <a:avLst/>
          </a:prstGeom>
        </p:spPr>
        <p:txBody>
          <a:bodyPr wrap="square">
            <a:spAutoFit/>
          </a:bodyPr>
          <a:lstStyle/>
          <a:p>
            <a:pPr marL="45720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Overview of Game Theory</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marL="45720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Matching Theory</a:t>
            </a:r>
          </a:p>
          <a:p>
            <a:pPr marL="45720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Mean Field Game </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t>50</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3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3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nodeType="clickEffect">
                                  <p:stCondLst>
                                    <p:cond delay="0"/>
                                  </p:stCondLst>
                                  <p:childTnLst>
                                    <p:animClr clrSpc="rgb" dir="cw">
                                      <p:cBhvr override="childStyle">
                                        <p:cTn id="16" dur="500" fill="hold"/>
                                        <p:tgtEl>
                                          <p:spTgt spid="6">
                                            <p:txEl>
                                              <p:pRg st="0" end="0"/>
                                            </p:txEl>
                                          </p:spTgt>
                                        </p:tgtEl>
                                        <p:attrNameLst>
                                          <p:attrName>style.color</p:attrName>
                                        </p:attrNameLst>
                                      </p:cBhvr>
                                      <p:to>
                                        <a:srgbClr val="C00000"/>
                                      </p:to>
                                    </p:animClr>
                                    <p:animClr clrSpc="rgb" dir="cw">
                                      <p:cBhvr>
                                        <p:cTn id="17" dur="500" fill="hold"/>
                                        <p:tgtEl>
                                          <p:spTgt spid="6">
                                            <p:txEl>
                                              <p:pRg st="0" end="0"/>
                                            </p:txEl>
                                          </p:spTgt>
                                        </p:tgtEl>
                                        <p:attrNameLst>
                                          <p:attrName>fillcolor</p:attrName>
                                        </p:attrNameLst>
                                      </p:cBhvr>
                                      <p:to>
                                        <a:srgbClr val="C00000"/>
                                      </p:to>
                                    </p:animClr>
                                    <p:set>
                                      <p:cBhvr>
                                        <p:cTn id="18" dur="500" fill="hold"/>
                                        <p:tgtEl>
                                          <p:spTgt spid="6">
                                            <p:txEl>
                                              <p:pRg st="0" end="0"/>
                                            </p:txEl>
                                          </p:spTgt>
                                        </p:tgtEl>
                                        <p:attrNameLst>
                                          <p:attrName>fill.type</p:attrName>
                                        </p:attrNameLst>
                                      </p:cBhvr>
                                      <p:to>
                                        <p:strVal val="solid"/>
                                      </p:to>
                                    </p:set>
                                    <p:set>
                                      <p:cBhvr>
                                        <p:cTn id="19" dur="500" fill="hold"/>
                                        <p:tgtEl>
                                          <p:spTgt spid="6">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Introduction</a:t>
            </a:r>
          </a:p>
        </p:txBody>
      </p:sp>
      <p:sp>
        <p:nvSpPr>
          <p:cNvPr id="6" name="矩形 5"/>
          <p:cNvSpPr/>
          <p:nvPr/>
        </p:nvSpPr>
        <p:spPr>
          <a:xfrm>
            <a:off x="251952" y="857232"/>
            <a:ext cx="8640096" cy="5570756"/>
          </a:xfrm>
          <a:prstGeom prst="rect">
            <a:avLst/>
          </a:prstGeom>
        </p:spPr>
        <p:txBody>
          <a:bodyPr wrap="square">
            <a:spAutoFit/>
          </a:bodyPr>
          <a:lstStyle/>
          <a:p>
            <a:pPr algn="just" defTabSz="457200">
              <a:lnSpc>
                <a:spcPct val="120000"/>
              </a:lnSpc>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Game theory - mathematical models and techniques developed in economics to analyze interactive decision processes, predict the outcomes of interactions, identify optimal strategies </a:t>
            </a:r>
          </a:p>
          <a:p>
            <a:pPr algn="just" defTabSz="457200">
              <a:lnSpc>
                <a:spcPct val="120000"/>
              </a:lnSpc>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Game theory techniques were adopted to solve many protocol design issues (e.g., resource allocation, power control, cooperation enforcement) in wireless networks.</a:t>
            </a:r>
            <a:endParaRPr lang="en-US" altLang="zh-CN" sz="22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Fundamental component of game theory is the notion of a </a:t>
            </a:r>
            <a:r>
              <a:rPr lang="en-US" altLang="zh-CN" sz="2200" i="1" dirty="0">
                <a:solidFill>
                  <a:prstClr val="black"/>
                </a:solidFill>
                <a:latin typeface="Arial" panose="020B0604020202020204" pitchFamily="34" charset="0"/>
                <a:cs typeface="Arial" panose="020B0604020202020204" pitchFamily="34" charset="0"/>
              </a:rPr>
              <a:t>game</a:t>
            </a:r>
            <a:r>
              <a:rPr lang="en-US" altLang="zh-CN" sz="2200" dirty="0">
                <a:solidFill>
                  <a:prstClr val="black"/>
                </a:solidFill>
                <a:latin typeface="Arial" panose="020B0604020202020204" pitchFamily="34" charset="0"/>
                <a:cs typeface="Arial" panose="020B0604020202020204" pitchFamily="34" charset="0"/>
              </a:rPr>
              <a:t>.</a:t>
            </a:r>
          </a:p>
          <a:p>
            <a:pPr lvl="1" algn="just">
              <a:lnSpc>
                <a:spcPct val="120000"/>
              </a:lnSpc>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A game is described by a set of rational </a:t>
            </a:r>
            <a:r>
              <a:rPr lang="en-US" altLang="zh-CN" dirty="0">
                <a:solidFill>
                  <a:srgbClr val="C00000"/>
                </a:solidFill>
                <a:latin typeface="Arial" panose="020B0604020202020204" pitchFamily="34" charset="0"/>
                <a:cs typeface="Arial" panose="020B0604020202020204" pitchFamily="34" charset="0"/>
              </a:rPr>
              <a:t>players</a:t>
            </a:r>
            <a:r>
              <a:rPr lang="en-US" altLang="zh-CN" dirty="0">
                <a:solidFill>
                  <a:prstClr val="black"/>
                </a:solidFill>
                <a:latin typeface="Arial" panose="020B0604020202020204" pitchFamily="34" charset="0"/>
                <a:cs typeface="Arial" panose="020B0604020202020204" pitchFamily="34" charset="0"/>
              </a:rPr>
              <a:t>, the </a:t>
            </a:r>
            <a:r>
              <a:rPr lang="en-US" altLang="zh-CN" dirty="0">
                <a:solidFill>
                  <a:srgbClr val="C00000"/>
                </a:solidFill>
                <a:latin typeface="Arial" panose="020B0604020202020204" pitchFamily="34" charset="0"/>
                <a:cs typeface="Arial" panose="020B0604020202020204" pitchFamily="34" charset="0"/>
              </a:rPr>
              <a:t>strategies</a:t>
            </a:r>
            <a:r>
              <a:rPr lang="en-US" altLang="zh-CN" dirty="0">
                <a:solidFill>
                  <a:prstClr val="black"/>
                </a:solidFill>
                <a:latin typeface="Arial" panose="020B0604020202020204" pitchFamily="34" charset="0"/>
                <a:cs typeface="Arial" panose="020B0604020202020204" pitchFamily="34" charset="0"/>
              </a:rPr>
              <a:t> associated with the players, and the </a:t>
            </a:r>
            <a:r>
              <a:rPr lang="en-US" altLang="zh-CN" dirty="0">
                <a:solidFill>
                  <a:srgbClr val="C00000"/>
                </a:solidFill>
                <a:latin typeface="Arial" panose="020B0604020202020204" pitchFamily="34" charset="0"/>
                <a:cs typeface="Arial" panose="020B0604020202020204" pitchFamily="34" charset="0"/>
              </a:rPr>
              <a:t>payoffs</a:t>
            </a:r>
            <a:r>
              <a:rPr lang="en-US" altLang="zh-CN" dirty="0">
                <a:solidFill>
                  <a:prstClr val="black"/>
                </a:solidFill>
                <a:latin typeface="Arial" panose="020B0604020202020204" pitchFamily="34" charset="0"/>
                <a:cs typeface="Arial" panose="020B0604020202020204" pitchFamily="34" charset="0"/>
              </a:rPr>
              <a:t> for the players. A rational player has his own interest, and therefore, will act by choosing an available strategy to achieve his interest.</a:t>
            </a:r>
          </a:p>
          <a:p>
            <a:pPr lvl="1" algn="just">
              <a:lnSpc>
                <a:spcPct val="120000"/>
              </a:lnSpc>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A player is assumed to be able to evaluate exactly or probabilistically the outcome or payoff (usually measured by the utility) of the game which </a:t>
            </a:r>
            <a:r>
              <a:rPr lang="en-US" altLang="zh-CN" dirty="0">
                <a:solidFill>
                  <a:srgbClr val="C00000"/>
                </a:solidFill>
                <a:latin typeface="Arial" panose="020B0604020202020204" pitchFamily="34" charset="0"/>
                <a:cs typeface="Arial" panose="020B0604020202020204" pitchFamily="34" charset="0"/>
              </a:rPr>
              <a:t>depends not only on his action but also on other players’ actions</a:t>
            </a:r>
            <a:r>
              <a:rPr lang="en-US" altLang="zh-CN" dirty="0">
                <a:solidFill>
                  <a:prstClr val="black"/>
                </a:solidFill>
                <a:latin typeface="Arial" panose="020B0604020202020204" pitchFamily="34" charset="0"/>
                <a:cs typeface="Arial" panose="020B0604020202020204" pitchFamily="34" charset="0"/>
              </a:rPr>
              <a:t>.</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51</a:t>
            </a:fld>
            <a:endParaRPr lang="zh-CN"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Examples: Rich Game Theoretical Approaches</a:t>
            </a:r>
          </a:p>
        </p:txBody>
      </p:sp>
      <p:sp>
        <p:nvSpPr>
          <p:cNvPr id="6" name="矩形 5"/>
          <p:cNvSpPr/>
          <p:nvPr/>
        </p:nvSpPr>
        <p:spPr>
          <a:xfrm>
            <a:off x="251952" y="1071548"/>
            <a:ext cx="8640096" cy="5632311"/>
          </a:xfrm>
          <a:prstGeom prst="rect">
            <a:avLst/>
          </a:prstGeom>
        </p:spPr>
        <p:txBody>
          <a:bodyPr wrap="square">
            <a:spAutoFit/>
          </a:bodyPr>
          <a:lstStyle/>
          <a:p>
            <a:pPr algn="just">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Non-cooperative Static Game</a:t>
            </a:r>
            <a:r>
              <a:rPr lang="en-US" altLang="zh-CN" sz="2200" dirty="0">
                <a:solidFill>
                  <a:prstClr val="black"/>
                </a:solidFill>
                <a:latin typeface="Arial" panose="020B0604020202020204" pitchFamily="34" charset="0"/>
                <a:cs typeface="Arial" panose="020B0604020202020204" pitchFamily="34" charset="0"/>
              </a:rPr>
              <a:t>: play once</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Prisoner Dilemma</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a:t>
            </a:r>
            <a:r>
              <a:rPr lang="en-US" altLang="zh-CN" dirty="0" err="1">
                <a:solidFill>
                  <a:prstClr val="black"/>
                </a:solidFill>
                <a:latin typeface="Arial" panose="020B0604020202020204" pitchFamily="34" charset="0"/>
                <a:cs typeface="Arial" panose="020B0604020202020204" pitchFamily="34" charset="0"/>
              </a:rPr>
              <a:t>Mandayam</a:t>
            </a:r>
            <a:r>
              <a:rPr lang="en-US" altLang="zh-CN" dirty="0">
                <a:solidFill>
                  <a:prstClr val="black"/>
                </a:solidFill>
                <a:latin typeface="Arial" panose="020B0604020202020204" pitchFamily="34" charset="0"/>
                <a:cs typeface="Arial" panose="020B0604020202020204" pitchFamily="34" charset="0"/>
              </a:rPr>
              <a:t> and Goodman (2001)</a:t>
            </a:r>
          </a:p>
          <a:p>
            <a:pPr algn="just">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Repeated Game</a:t>
            </a:r>
            <a:r>
              <a:rPr lang="en-US" altLang="zh-CN" sz="2200" dirty="0">
                <a:solidFill>
                  <a:prstClr val="black"/>
                </a:solidFill>
                <a:latin typeface="Arial" panose="020B0604020202020204" pitchFamily="34" charset="0"/>
                <a:cs typeface="Arial" panose="020B0604020202020204" pitchFamily="34" charset="0"/>
              </a:rPr>
              <a:t>: play multiple times</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Threat of punishment by repeated game. MAD: Nobel prize 2005</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Tit-for-Tat (</a:t>
            </a:r>
            <a:r>
              <a:rPr lang="en-US" altLang="zh-CN" dirty="0" err="1">
                <a:solidFill>
                  <a:prstClr val="black"/>
                </a:solidFill>
                <a:latin typeface="Arial" panose="020B0604020202020204" pitchFamily="34" charset="0"/>
                <a:cs typeface="Arial" panose="020B0604020202020204" pitchFamily="34" charset="0"/>
              </a:rPr>
              <a:t>infocom</a:t>
            </a:r>
            <a:r>
              <a:rPr lang="en-US" altLang="zh-CN" dirty="0">
                <a:solidFill>
                  <a:prstClr val="black"/>
                </a:solidFill>
                <a:latin typeface="Arial" panose="020B0604020202020204" pitchFamily="34" charset="0"/>
                <a:cs typeface="Arial" panose="020B0604020202020204" pitchFamily="34" charset="0"/>
              </a:rPr>
              <a:t> 2003)</a:t>
            </a:r>
          </a:p>
          <a:p>
            <a:pPr algn="just">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Dynamic game</a:t>
            </a: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err="1">
                <a:solidFill>
                  <a:prstClr val="black"/>
                </a:solidFill>
                <a:latin typeface="Arial" panose="020B0604020202020204" pitchFamily="34" charset="0"/>
                <a:cs typeface="Arial" panose="020B0604020202020204" pitchFamily="34" charset="0"/>
              </a:rPr>
              <a:t>Basar’s</a:t>
            </a:r>
            <a:r>
              <a:rPr lang="en-US" altLang="zh-CN" sz="2200" dirty="0">
                <a:solidFill>
                  <a:prstClr val="black"/>
                </a:solidFill>
                <a:latin typeface="Arial" panose="020B0604020202020204" pitchFamily="34" charset="0"/>
                <a:cs typeface="Arial" panose="020B0604020202020204" pitchFamily="34" charset="0"/>
              </a:rPr>
              <a:t> book)</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ODE for state</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Optimization utility over time </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HJB and dynamic programming</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Evolutional game (Hossain and </a:t>
            </a:r>
            <a:r>
              <a:rPr lang="en-US" altLang="zh-CN" dirty="0" err="1">
                <a:solidFill>
                  <a:prstClr val="black"/>
                </a:solidFill>
                <a:latin typeface="Arial" panose="020B0604020202020204" pitchFamily="34" charset="0"/>
                <a:cs typeface="Arial" panose="020B0604020202020204" pitchFamily="34" charset="0"/>
              </a:rPr>
              <a:t>Dusit’s</a:t>
            </a:r>
            <a:r>
              <a:rPr lang="en-US" altLang="zh-CN" dirty="0">
                <a:solidFill>
                  <a:prstClr val="black"/>
                </a:solidFill>
                <a:latin typeface="Arial" panose="020B0604020202020204" pitchFamily="34" charset="0"/>
                <a:cs typeface="Arial" panose="020B0604020202020204" pitchFamily="34" charset="0"/>
              </a:rPr>
              <a:t> work)</a:t>
            </a:r>
          </a:p>
          <a:p>
            <a:pPr algn="just" defTabSz="457200">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Stochastic game </a:t>
            </a:r>
            <a:r>
              <a:rPr lang="en-US" altLang="zh-CN" sz="2200" dirty="0">
                <a:solidFill>
                  <a:prstClr val="black"/>
                </a:solidFill>
                <a:latin typeface="Arial" panose="020B0604020202020204" pitchFamily="34" charset="0"/>
                <a:cs typeface="Arial" panose="020B0604020202020204" pitchFamily="34" charset="0"/>
              </a:rPr>
              <a:t>(Altman’s work)</a:t>
            </a:r>
          </a:p>
          <a:p>
            <a:pPr algn="just" defTabSz="457200">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Cooperative Games</a:t>
            </a:r>
            <a:endParaRPr lang="en-US" altLang="zh-CN" sz="2200" dirty="0">
              <a:solidFill>
                <a:prstClr val="black"/>
              </a:solidFill>
              <a:latin typeface="Arial" panose="020B0604020202020204" pitchFamily="34" charset="0"/>
              <a:cs typeface="Arial" panose="020B0604020202020204" pitchFamily="34" charset="0"/>
            </a:endParaRP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Nash Bargaining Solution</a:t>
            </a:r>
          </a:p>
          <a:p>
            <a:pPr lvl="1" algn="just">
              <a:spcBef>
                <a:spcPts val="600"/>
              </a:spcBef>
              <a:buFont typeface="Arial" panose="020B0604020202020204" pitchFamily="34" charset="0"/>
              <a:buChar char="•"/>
              <a:defRPr/>
            </a:pPr>
            <a:r>
              <a:rPr lang="en-US" altLang="zh-CN" dirty="0">
                <a:solidFill>
                  <a:prstClr val="black"/>
                </a:solidFill>
                <a:latin typeface="Arial" panose="020B0604020202020204" pitchFamily="34" charset="0"/>
                <a:cs typeface="Arial" panose="020B0604020202020204" pitchFamily="34" charset="0"/>
              </a:rPr>
              <a:t> Coalitional Game</a:t>
            </a:r>
          </a:p>
        </p:txBody>
      </p:sp>
      <p:pic>
        <p:nvPicPr>
          <p:cNvPr id="7" name="Picture 3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73278" y="1268976"/>
            <a:ext cx="2534338" cy="2166004"/>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t>52</a:t>
            </a:fld>
            <a:endParaRPr lang="zh-CN" altLang="en-US" dirty="0"/>
          </a:p>
        </p:txBody>
      </p:sp>
      <p:sp>
        <p:nvSpPr>
          <p:cNvPr id="8" name="Text Box 25"/>
          <p:cNvSpPr txBox="1">
            <a:spLocks noChangeArrowheads="1"/>
          </p:cNvSpPr>
          <p:nvPr/>
        </p:nvSpPr>
        <p:spPr bwMode="auto">
          <a:xfrm>
            <a:off x="5972590" y="3654246"/>
            <a:ext cx="3131984" cy="450829"/>
          </a:xfrm>
          <a:prstGeom prst="rect">
            <a:avLst/>
          </a:prstGeom>
          <a:noFill/>
          <a:ln>
            <a:noFill/>
          </a:ln>
        </p:spPr>
        <p:txBody>
          <a:bodyPr wrap="square" tIns="0" bIns="0">
            <a:spAutoFit/>
          </a:bodyPr>
          <a:lstStyle>
            <a:lvl1pPr marL="742950" indent="-28575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50000"/>
              </a:lnSpc>
              <a:spcBef>
                <a:spcPct val="25000"/>
              </a:spcBef>
              <a:spcAft>
                <a:spcPct val="15000"/>
              </a:spcAft>
              <a:buClr>
                <a:schemeClr val="tx2"/>
              </a:buClr>
              <a:buSzPct val="75000"/>
              <a:buFont typeface="Symbol" panose="05050102010706020507" pitchFamily="18" charset="2"/>
              <a:buNone/>
            </a:pPr>
            <a:r>
              <a:rPr lang="en-US" altLang="zh-CN" sz="2000" dirty="0">
                <a:latin typeface="Arial" panose="020B0604020202020204" pitchFamily="34" charset="0"/>
                <a:cs typeface="Arial" panose="020B0604020202020204" pitchFamily="34" charset="0"/>
              </a:rPr>
              <a:t>Prisoner Dilemma </a:t>
            </a:r>
          </a:p>
          <a:p>
            <a:pPr eaLnBrk="1" hangingPunct="1">
              <a:lnSpc>
                <a:spcPct val="50000"/>
              </a:lnSpc>
              <a:spcBef>
                <a:spcPct val="25000"/>
              </a:spcBef>
              <a:spcAft>
                <a:spcPct val="15000"/>
              </a:spcAft>
              <a:buClr>
                <a:schemeClr val="tx2"/>
              </a:buClr>
              <a:buSzPct val="75000"/>
              <a:buFont typeface="Symbol" panose="05050102010706020507" pitchFamily="18" charset="2"/>
              <a:buNone/>
            </a:pPr>
            <a:r>
              <a:rPr lang="en-US" altLang="zh-CN" sz="2000" dirty="0">
                <a:latin typeface="Arial" panose="020B0604020202020204" pitchFamily="34" charset="0"/>
                <a:cs typeface="Arial" panose="020B0604020202020204" pitchFamily="34" charset="0"/>
              </a:rPr>
              <a:t>Payoff: (user1, user2)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Games in Strategic (Normal) Form</a:t>
            </a:r>
          </a:p>
        </p:txBody>
      </p:sp>
      <p:sp>
        <p:nvSpPr>
          <p:cNvPr id="6" name="矩形 5"/>
          <p:cNvSpPr/>
          <p:nvPr/>
        </p:nvSpPr>
        <p:spPr>
          <a:xfrm>
            <a:off x="251952" y="1000110"/>
            <a:ext cx="8640096" cy="5401479"/>
          </a:xfrm>
          <a:prstGeom prst="rect">
            <a:avLst/>
          </a:prstGeom>
        </p:spPr>
        <p:txBody>
          <a:bodyPr wrap="square">
            <a:spAutoFit/>
          </a:bodyPr>
          <a:lstStyle/>
          <a:p>
            <a:pPr algn="just">
              <a:spcBef>
                <a:spcPts val="1000"/>
              </a:spcBef>
              <a:buFont typeface="Arial" panose="020B0604020202020204" pitchFamily="34" charset="0"/>
              <a:buChar char="•"/>
              <a:defRPr/>
            </a:pPr>
            <a:r>
              <a:rPr lang="en-US" altLang="zh-CN" sz="2400" dirty="0">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in strategic (normal) form is represented by three elements:</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 </a:t>
            </a:r>
            <a:r>
              <a:rPr lang="en-US" altLang="zh-CN" sz="2000" dirty="0">
                <a:solidFill>
                  <a:srgbClr val="C00000"/>
                </a:solidFill>
                <a:latin typeface="Arial" panose="020B0604020202020204" pitchFamily="34" charset="0"/>
                <a:cs typeface="Arial" panose="020B0604020202020204" pitchFamily="34" charset="0"/>
              </a:rPr>
              <a:t>set of players </a:t>
            </a:r>
            <a:r>
              <a:rPr lang="en-US" altLang="zh-CN" sz="2000" i="1" dirty="0">
                <a:solidFill>
                  <a:prstClr val="black"/>
                </a:solidFill>
                <a:latin typeface="Arial" panose="020B0604020202020204" pitchFamily="34" charset="0"/>
                <a:cs typeface="Arial" panose="020B0604020202020204" pitchFamily="34" charset="0"/>
              </a:rPr>
              <a:t>N</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strategies</a:t>
            </a:r>
            <a:r>
              <a:rPr lang="en-US" altLang="zh-CN" sz="2000" dirty="0">
                <a:solidFill>
                  <a:prstClr val="black"/>
                </a:solidFill>
                <a:latin typeface="Arial" panose="020B0604020202020204" pitchFamily="34" charset="0"/>
                <a:cs typeface="Arial" panose="020B0604020202020204" pitchFamily="34" charset="0"/>
              </a:rPr>
              <a:t> of player </a:t>
            </a:r>
            <a:r>
              <a:rPr lang="en-US" altLang="zh-CN" sz="2000" i="1" dirty="0">
                <a:solidFill>
                  <a:prstClr val="black"/>
                </a:solidFill>
                <a:latin typeface="Arial" panose="020B0604020202020204" pitchFamily="34" charset="0"/>
                <a:cs typeface="Arial" panose="020B0604020202020204" pitchFamily="34" charset="0"/>
              </a:rPr>
              <a:t>S</a:t>
            </a:r>
            <a:r>
              <a:rPr lang="en-US" altLang="zh-CN" sz="2000" i="1" baseline="-25000" dirty="0">
                <a:solidFill>
                  <a:prstClr val="black"/>
                </a:solidFill>
                <a:latin typeface="Arial" panose="020B0604020202020204" pitchFamily="34" charset="0"/>
                <a:cs typeface="Arial" panose="020B0604020202020204" pitchFamily="34" charset="0"/>
              </a:rPr>
              <a:t>i</a:t>
            </a:r>
            <a:r>
              <a:rPr lang="en-US" altLang="zh-CN" sz="2000" dirty="0">
                <a:solidFill>
                  <a:prstClr val="black"/>
                </a:solidFill>
                <a:latin typeface="Arial" panose="020B0604020202020204" pitchFamily="34" charset="0"/>
                <a:cs typeface="Arial" panose="020B0604020202020204" pitchFamily="34" charset="0"/>
              </a:rPr>
              <a:t> </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payoffs</a:t>
            </a:r>
            <a:r>
              <a:rPr lang="en-US" altLang="zh-CN" sz="2000" dirty="0">
                <a:solidFill>
                  <a:prstClr val="black"/>
                </a:solidFill>
                <a:latin typeface="Arial" panose="020B0604020202020204" pitchFamily="34" charset="0"/>
                <a:cs typeface="Arial" panose="020B0604020202020204" pitchFamily="34" charset="0"/>
              </a:rPr>
              <a:t> (or payoff functions) </a:t>
            </a:r>
            <a:r>
              <a:rPr lang="en-US" altLang="zh-CN" sz="2000" i="1" dirty="0" err="1">
                <a:solidFill>
                  <a:prstClr val="black"/>
                </a:solidFill>
                <a:latin typeface="Arial" panose="020B0604020202020204" pitchFamily="34" charset="0"/>
                <a:cs typeface="Arial" panose="020B0604020202020204" pitchFamily="34" charset="0"/>
              </a:rPr>
              <a:t>U</a:t>
            </a:r>
            <a:r>
              <a:rPr lang="en-US" altLang="zh-CN" sz="2000" i="1" baseline="-25000" dirty="0" err="1">
                <a:solidFill>
                  <a:prstClr val="black"/>
                </a:solidFill>
                <a:latin typeface="Arial" panose="020B0604020202020204" pitchFamily="34" charset="0"/>
                <a:cs typeface="Arial" panose="020B0604020202020204" pitchFamily="34" charset="0"/>
              </a:rPr>
              <a:t>i</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Notation </a:t>
            </a:r>
            <a:r>
              <a:rPr lang="en-US" altLang="zh-CN" sz="2400"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strategy of a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while </a:t>
            </a:r>
            <a:r>
              <a:rPr lang="en-US" altLang="zh-CN" sz="2400" b="1"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is the strategy profile of all other players.</a:t>
            </a:r>
          </a:p>
          <a:p>
            <a:pPr algn="just">
              <a:spcBef>
                <a:spcPts val="10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Notice that one user’s utility is a function of both this user’s and others’ strategies.</a:t>
            </a:r>
          </a:p>
          <a:p>
            <a:pPr algn="just">
              <a:spcBef>
                <a:spcPts val="1000"/>
              </a:spcBef>
              <a:buClr>
                <a:schemeClr val="tx1"/>
              </a:buClr>
              <a:buFont typeface="Arial" panose="020B0604020202020204" pitchFamily="34" charset="0"/>
              <a:buChar char="•"/>
              <a:defRPr/>
            </a:pPr>
            <a:r>
              <a:rPr lang="en-US" altLang="zh-CN" sz="2200" dirty="0">
                <a:solidFill>
                  <a:srgbClr val="C0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is said to be one with </a:t>
            </a:r>
            <a:r>
              <a:rPr lang="en-US" altLang="zh-CN" sz="2400" dirty="0">
                <a:solidFill>
                  <a:srgbClr val="C00000"/>
                </a:solidFill>
                <a:latin typeface="Arial" panose="020B0604020202020204" pitchFamily="34" charset="0"/>
                <a:cs typeface="Arial" panose="020B0604020202020204" pitchFamily="34" charset="0"/>
              </a:rPr>
              <a:t>complete information </a:t>
            </a:r>
            <a:r>
              <a:rPr lang="en-US" altLang="zh-CN" sz="2400" dirty="0">
                <a:latin typeface="Arial" panose="020B0604020202020204" pitchFamily="34" charset="0"/>
                <a:cs typeface="Arial" panose="020B0604020202020204" pitchFamily="34" charset="0"/>
              </a:rPr>
              <a:t>if all elements of the game are common knowledge. Otherwise, the game is said to be one with incomplete information, or an </a:t>
            </a:r>
            <a:r>
              <a:rPr lang="en-US" altLang="zh-CN" sz="2400" dirty="0">
                <a:solidFill>
                  <a:srgbClr val="C00000"/>
                </a:solidFill>
                <a:latin typeface="Arial" panose="020B0604020202020204" pitchFamily="34" charset="0"/>
                <a:cs typeface="Arial" panose="020B0604020202020204" pitchFamily="34" charset="0"/>
              </a:rPr>
              <a:t>incomplete information </a:t>
            </a:r>
            <a:r>
              <a:rPr lang="en-US" altLang="zh-CN" sz="2400" dirty="0">
                <a:latin typeface="Arial" panose="020B0604020202020204" pitchFamily="34" charset="0"/>
                <a:cs typeface="Arial" panose="020B0604020202020204" pitchFamily="34" charset="0"/>
              </a:rPr>
              <a:t>game.</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53</a:t>
            </a:fld>
            <a:endParaRPr lang="zh-CN"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Nash Equilibrium</a:t>
            </a:r>
          </a:p>
        </p:txBody>
      </p:sp>
      <p:sp>
        <p:nvSpPr>
          <p:cNvPr id="6" name="矩形 5"/>
          <p:cNvSpPr/>
          <p:nvPr/>
        </p:nvSpPr>
        <p:spPr>
          <a:xfrm>
            <a:off x="251952" y="1071548"/>
            <a:ext cx="8640096" cy="49244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Dominant strategy </a:t>
            </a:r>
            <a:r>
              <a:rPr lang="en-US" altLang="zh-CN" sz="2400" dirty="0">
                <a:latin typeface="Arial" panose="020B0604020202020204" pitchFamily="34" charset="0"/>
                <a:cs typeface="Arial" panose="020B0604020202020204" pitchFamily="34" charset="0"/>
              </a:rPr>
              <a:t>is a player's best strategy, i.e., a strategy that yields the highest utility for the player regardless of what strategies the other players choose.</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 </a:t>
            </a:r>
            <a:r>
              <a:rPr lang="en-US" altLang="zh-CN" sz="2400" b="1" dirty="0">
                <a:solidFill>
                  <a:prstClr val="black"/>
                </a:solidFill>
                <a:latin typeface="Arial" panose="020B0604020202020204" pitchFamily="34" charset="0"/>
                <a:cs typeface="Arial" panose="020B0604020202020204" pitchFamily="34" charset="0"/>
              </a:rPr>
              <a:t>Nash equilibrium </a:t>
            </a:r>
            <a:r>
              <a:rPr lang="en-US" altLang="zh-CN" sz="2400" dirty="0">
                <a:solidFill>
                  <a:prstClr val="black"/>
                </a:solidFill>
                <a:latin typeface="Arial" panose="020B0604020202020204" pitchFamily="34" charset="0"/>
                <a:cs typeface="Arial" panose="020B0604020202020204" pitchFamily="34" charset="0"/>
              </a:rPr>
              <a:t>is a strategy profile s* with the property that no player </a:t>
            </a:r>
            <a:r>
              <a:rPr lang="en-US" altLang="zh-CN" sz="24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can do better by choosing a strategy different from s*, given that every other player </a:t>
            </a:r>
            <a:r>
              <a:rPr lang="en-US" altLang="zh-CN" sz="2400" i="1" dirty="0">
                <a:solidFill>
                  <a:prstClr val="black"/>
                </a:solidFill>
                <a:latin typeface="Arial" panose="020B0604020202020204" pitchFamily="34" charset="0"/>
                <a:cs typeface="Arial" panose="020B0604020202020204" pitchFamily="34" charset="0"/>
              </a:rPr>
              <a:t>j ≠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i="1"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In other words, for each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with payoff function </a:t>
            </a:r>
            <a:r>
              <a:rPr lang="en-US" altLang="zh-CN" sz="2400" i="1" dirty="0" err="1">
                <a:solidFill>
                  <a:prstClr val="black"/>
                </a:solidFill>
                <a:latin typeface="Arial" panose="020B0604020202020204" pitchFamily="34" charset="0"/>
                <a:cs typeface="Arial" panose="020B0604020202020204" pitchFamily="34" charset="0"/>
              </a:rPr>
              <a:t>u</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anose="020B0604020202020204"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anose="020B0604020202020204"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No user can change its payoff by </a:t>
            </a:r>
            <a:r>
              <a:rPr lang="en-US" altLang="zh-CN" sz="2400" b="1" dirty="0">
                <a:solidFill>
                  <a:srgbClr val="C00000"/>
                </a:solidFill>
                <a:latin typeface="Arial" panose="020B0604020202020204" pitchFamily="34" charset="0"/>
                <a:cs typeface="Arial" panose="020B0604020202020204" pitchFamily="34" charset="0"/>
              </a:rPr>
              <a:t>unilaterally</a:t>
            </a:r>
            <a:r>
              <a:rPr lang="en-US" altLang="zh-CN" sz="2400" dirty="0">
                <a:solidFill>
                  <a:srgbClr val="C00000"/>
                </a:solidFill>
                <a:latin typeface="Arial" panose="020B0604020202020204" pitchFamily="34" charset="0"/>
                <a:cs typeface="Arial" panose="020B0604020202020204" pitchFamily="34" charset="0"/>
              </a:rPr>
              <a:t> changing its strategy, i.e., changing its strategy while </a:t>
            </a:r>
            <a:r>
              <a:rPr lang="en-US" altLang="zh-CN" sz="2400" b="1" i="1" dirty="0">
                <a:solidFill>
                  <a:srgbClr val="C00000"/>
                </a:solidFill>
                <a:latin typeface="Arial" panose="020B0604020202020204" pitchFamily="34" charset="0"/>
                <a:cs typeface="Arial" panose="020B0604020202020204" pitchFamily="34" charset="0"/>
              </a:rPr>
              <a:t>s</a:t>
            </a:r>
            <a:r>
              <a:rPr lang="en-US" altLang="zh-CN" sz="2400" i="1" baseline="-25000" dirty="0">
                <a:solidFill>
                  <a:srgbClr val="C00000"/>
                </a:solidFill>
                <a:latin typeface="Arial" panose="020B0604020202020204" pitchFamily="34" charset="0"/>
                <a:cs typeface="Arial" panose="020B0604020202020204" pitchFamily="34" charset="0"/>
              </a:rPr>
              <a:t>-</a:t>
            </a:r>
            <a:r>
              <a:rPr lang="en-US" altLang="zh-CN" sz="2400" i="1" baseline="-25000" dirty="0" err="1">
                <a:solidFill>
                  <a:srgbClr val="C00000"/>
                </a:solidFill>
                <a:latin typeface="Arial" panose="020B0604020202020204" pitchFamily="34" charset="0"/>
                <a:cs typeface="Arial" panose="020B0604020202020204" pitchFamily="34" charset="0"/>
              </a:rPr>
              <a:t>i</a:t>
            </a:r>
            <a:r>
              <a:rPr lang="en-US" altLang="zh-CN" sz="2400" dirty="0">
                <a:solidFill>
                  <a:srgbClr val="C00000"/>
                </a:solidFill>
                <a:latin typeface="Arial" panose="020B0604020202020204" pitchFamily="34" charset="0"/>
                <a:cs typeface="Arial" panose="020B0604020202020204" pitchFamily="34" charset="0"/>
              </a:rPr>
              <a:t> is fixed</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54</a:t>
            </a:fld>
            <a:endParaRPr lang="zh-CN" altLang="en-US" dirty="0"/>
          </a:p>
        </p:txBody>
      </p:sp>
      <p:pic>
        <p:nvPicPr>
          <p:cNvPr id="7" name="Picture 4"/>
          <p:cNvPicPr>
            <a:picLocks noChangeAspect="1" noChangeArrowheads="1"/>
          </p:cNvPicPr>
          <p:nvPr/>
        </p:nvPicPr>
        <p:blipFill>
          <a:blip r:embed="rId2" cstate="print"/>
          <a:srcRect/>
          <a:stretch>
            <a:fillRect/>
          </a:stretch>
        </p:blipFill>
        <p:spPr bwMode="auto">
          <a:xfrm>
            <a:off x="2500300" y="4205218"/>
            <a:ext cx="4706947" cy="73637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The price of Anarchy</a:t>
            </a:r>
          </a:p>
        </p:txBody>
      </p:sp>
      <p:sp>
        <p:nvSpPr>
          <p:cNvPr id="6" name="矩形 5"/>
          <p:cNvSpPr/>
          <p:nvPr/>
        </p:nvSpPr>
        <p:spPr>
          <a:xfrm>
            <a:off x="251952" y="919066"/>
            <a:ext cx="8640096" cy="5724644"/>
          </a:xfrm>
          <a:prstGeom prst="rect">
            <a:avLst/>
          </a:prstGeom>
        </p:spPr>
        <p:txBody>
          <a:bodyPr wrap="square">
            <a:spAutoFit/>
          </a:bodyPr>
          <a:lstStyle/>
          <a:p>
            <a:pPr algn="just">
              <a:spcBef>
                <a:spcPts val="10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Centralized system</a:t>
            </a:r>
            <a:r>
              <a:rPr lang="en-US" altLang="zh-CN" sz="2400" dirty="0">
                <a:latin typeface="Arial" panose="020B0604020202020204" pitchFamily="34" charset="0"/>
                <a:cs typeface="Arial" panose="020B0604020202020204" pitchFamily="34" charset="0"/>
              </a:rPr>
              <a:t>: In a centralized system, one seeks to find the social optimum (i.e., the best operating point of the system), given a global knowledge of the parameters. This point is in many respect efficient but often unfair</a:t>
            </a: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Decentralized: </a:t>
            </a:r>
            <a:r>
              <a:rPr lang="en-US" altLang="zh-CN" sz="2400" dirty="0">
                <a:solidFill>
                  <a:prstClr val="black"/>
                </a:solidFill>
                <a:latin typeface="Arial" panose="020B0604020202020204" pitchFamily="34" charset="0"/>
                <a:cs typeface="Arial" panose="020B0604020202020204" pitchFamily="34" charset="0"/>
              </a:rPr>
              <a:t>When the players act </a:t>
            </a:r>
            <a:r>
              <a:rPr lang="en-US" altLang="zh-CN" sz="2400" dirty="0" err="1">
                <a:solidFill>
                  <a:prstClr val="black"/>
                </a:solidFill>
                <a:latin typeface="Arial" panose="020B0604020202020204" pitchFamily="34" charset="0"/>
                <a:cs typeface="Arial" panose="020B0604020202020204" pitchFamily="34" charset="0"/>
              </a:rPr>
              <a:t>noncooperatively</a:t>
            </a:r>
            <a:r>
              <a:rPr lang="en-US" altLang="zh-CN" sz="2400" dirty="0">
                <a:solidFill>
                  <a:prstClr val="black"/>
                </a:solidFill>
                <a:latin typeface="Arial" panose="020B0604020202020204" pitchFamily="34" charset="0"/>
                <a:cs typeface="Arial" panose="020B0604020202020204" pitchFamily="34" charset="0"/>
              </a:rPr>
              <a:t> and are in competition, one operating point of interest is the Nash equilibrium. This point is often inefficient but stable from the players’ perspective.</a:t>
            </a: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The </a:t>
            </a:r>
            <a:r>
              <a:rPr lang="en-US" altLang="zh-CN" sz="2400" b="1" dirty="0">
                <a:solidFill>
                  <a:prstClr val="black"/>
                </a:solidFill>
                <a:latin typeface="Arial" panose="020B0604020202020204" pitchFamily="34" charset="0"/>
                <a:cs typeface="Arial" panose="020B0604020202020204" pitchFamily="34" charset="0"/>
              </a:rPr>
              <a:t>Price of Anarchy </a:t>
            </a:r>
            <a:r>
              <a:rPr lang="en-US" altLang="zh-CN" sz="2400" dirty="0">
                <a:solidFill>
                  <a:prstClr val="black"/>
                </a:solidFill>
                <a:latin typeface="Arial" panose="020B0604020202020204" pitchFamily="34" charset="0"/>
                <a:cs typeface="Arial" panose="020B0604020202020204" pitchFamily="34" charset="0"/>
              </a:rPr>
              <a:t>(</a:t>
            </a:r>
            <a:r>
              <a:rPr lang="en-US" altLang="zh-CN" sz="2400" dirty="0" err="1">
                <a:solidFill>
                  <a:prstClr val="black"/>
                </a:solidFill>
                <a:latin typeface="Arial" panose="020B0604020202020204" pitchFamily="34" charset="0"/>
                <a:cs typeface="Arial" panose="020B0604020202020204" pitchFamily="34" charset="0"/>
              </a:rPr>
              <a:t>PoA</a:t>
            </a:r>
            <a:r>
              <a:rPr lang="en-US" altLang="zh-CN" sz="2400" dirty="0">
                <a:solidFill>
                  <a:prstClr val="black"/>
                </a:solidFill>
                <a:latin typeface="Arial" panose="020B0604020202020204" pitchFamily="34" charset="0"/>
                <a:cs typeface="Arial" panose="020B0604020202020204" pitchFamily="34" charset="0"/>
              </a:rPr>
              <a:t>), defined as the ratio of the cost (or utility) function at equilibrium with respect to the social optimum case, measures the price of not having a central coordination in the system</a:t>
            </a: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PoA</a:t>
            </a:r>
            <a:r>
              <a:rPr lang="en-US" altLang="zh-CN" sz="2400" dirty="0">
                <a:latin typeface="Arial" panose="020B0604020202020204" pitchFamily="34" charset="0"/>
                <a:cs typeface="Arial" panose="020B0604020202020204" pitchFamily="34" charset="0"/>
              </a:rPr>
              <a:t> is, loosely, a measure of the loss incurred by having a distributed system!</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55</a:t>
            </a:fld>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02293" y="3991543"/>
            <a:ext cx="3179756" cy="2717619"/>
          </a:xfrm>
          <a:prstGeom prst="rect">
            <a:avLst/>
          </a:prstGeom>
        </p:spPr>
      </p:pic>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Example: Prisoner’s Dilemma</a:t>
            </a:r>
          </a:p>
        </p:txBody>
      </p:sp>
      <p:sp>
        <p:nvSpPr>
          <p:cNvPr id="6" name="矩形 5"/>
          <p:cNvSpPr/>
          <p:nvPr/>
        </p:nvSpPr>
        <p:spPr>
          <a:xfrm>
            <a:off x="251952" y="1000110"/>
            <a:ext cx="8640096" cy="5350183"/>
          </a:xfrm>
          <a:prstGeom prst="rect">
            <a:avLst/>
          </a:prstGeom>
        </p:spPr>
        <p:txBody>
          <a:bodyPr wrap="square">
            <a:spAutoFit/>
          </a:bodyPr>
          <a:lstStyle/>
          <a:p>
            <a:pPr algn="just">
              <a:spcBef>
                <a:spcPts val="10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Two suspects in a major crime held for interrogation in separate cells</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they both stay quiet, each will be convicted with a minor offence and will spend </a:t>
            </a:r>
            <a:r>
              <a:rPr lang="en-US" altLang="zh-CN" sz="2000" b="1" dirty="0">
                <a:solidFill>
                  <a:prstClr val="black"/>
                </a:solidFill>
                <a:latin typeface="Arial" panose="020B0604020202020204" pitchFamily="34" charset="0"/>
                <a:cs typeface="Arial" panose="020B0604020202020204" pitchFamily="34" charset="0"/>
              </a:rPr>
              <a:t>1 year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one and only one of them finks, he will be freed and used as a witness against the other who will spend </a:t>
            </a:r>
            <a:r>
              <a:rPr lang="en-US" altLang="zh-CN" sz="2000" b="1" dirty="0">
                <a:solidFill>
                  <a:prstClr val="black"/>
                </a:solidFill>
                <a:latin typeface="Arial" panose="020B0604020202020204" pitchFamily="34" charset="0"/>
                <a:cs typeface="Arial" panose="020B0604020202020204" pitchFamily="34" charset="0"/>
              </a:rPr>
              <a:t>4 years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both of them fink, each will spend </a:t>
            </a:r>
            <a:r>
              <a:rPr lang="en-US" altLang="zh-CN" sz="2000" b="1" dirty="0">
                <a:latin typeface="Arial" panose="020B0604020202020204" pitchFamily="34" charset="0"/>
                <a:cs typeface="Arial" panose="020B0604020202020204" pitchFamily="34" charset="0"/>
              </a:rPr>
              <a:t>3 years </a:t>
            </a:r>
            <a:r>
              <a:rPr lang="en-US" altLang="zh-CN" sz="2000" dirty="0">
                <a:solidFill>
                  <a:prstClr val="black"/>
                </a:solidFill>
                <a:latin typeface="Arial" panose="020B0604020202020204" pitchFamily="34" charset="0"/>
                <a:cs typeface="Arial" panose="020B0604020202020204" pitchFamily="34" charset="0"/>
              </a:rPr>
              <a:t>in prison</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 Components of the Prisoner’s dilemma</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Rational Players</a:t>
            </a:r>
            <a:r>
              <a:rPr lang="en-US" altLang="zh-CN" sz="2000" dirty="0">
                <a:solidFill>
                  <a:prstClr val="black"/>
                </a:solidFill>
                <a:latin typeface="Arial" panose="020B0604020202020204" pitchFamily="34" charset="0"/>
                <a:cs typeface="Arial" panose="020B0604020202020204" pitchFamily="34" charset="0"/>
              </a:rPr>
              <a:t>: the prisoners</a:t>
            </a:r>
          </a:p>
          <a:p>
            <a:pPr lvl="1" algn="just">
              <a:spcBef>
                <a:spcPts val="8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Strategies</a:t>
            </a:r>
            <a:r>
              <a:rPr lang="en-US" altLang="zh-CN" sz="2000" dirty="0">
                <a:solidFill>
                  <a:prstClr val="black"/>
                </a:solidFill>
                <a:latin typeface="Arial" panose="020B0604020202020204" pitchFamily="34" charset="0"/>
                <a:cs typeface="Arial" panose="020B0604020202020204" pitchFamily="34" charset="0"/>
              </a:rPr>
              <a:t>: Stay quiet (Q) or Fink (F) </a:t>
            </a:r>
          </a:p>
          <a:p>
            <a:pPr lvl="1" algn="just">
              <a:spcBef>
                <a:spcPts val="8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Solution</a:t>
            </a:r>
            <a:r>
              <a:rPr lang="en-US" altLang="zh-CN" sz="2000" dirty="0">
                <a:solidFill>
                  <a:prstClr val="black"/>
                </a:solidFill>
                <a:latin typeface="Arial" panose="020B0604020202020204" pitchFamily="34" charset="0"/>
                <a:cs typeface="Arial" panose="020B0604020202020204" pitchFamily="34" charset="0"/>
              </a:rPr>
              <a:t>: What is the Nash equilibrium?</a:t>
            </a:r>
          </a:p>
          <a:p>
            <a:pPr algn="just">
              <a:spcBef>
                <a:spcPts val="8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Representation in Strategic Form</a:t>
            </a:r>
          </a:p>
          <a:p>
            <a:pPr algn="just">
              <a:spcBef>
                <a:spcPts val="800"/>
              </a:spcBef>
              <a:buFont typeface="Arial" panose="020B0604020202020204"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56</a:t>
            </a:fld>
            <a:endParaRPr lang="zh-CN"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606210" y="2167020"/>
            <a:ext cx="7931583" cy="2523963"/>
          </a:xfrm>
          <a:prstGeom prst="rect">
            <a:avLst/>
          </a:prstGeom>
        </p:spPr>
      </p:pic>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Example: Prisoner’s Dilemma</a:t>
            </a:r>
          </a:p>
        </p:txBody>
      </p:sp>
      <p:sp>
        <p:nvSpPr>
          <p:cNvPr id="6" name="矩形 5"/>
          <p:cNvSpPr/>
          <p:nvPr/>
        </p:nvSpPr>
        <p:spPr>
          <a:xfrm>
            <a:off x="251952" y="1268976"/>
            <a:ext cx="8640096" cy="995144"/>
          </a:xfrm>
          <a:prstGeom prst="rect">
            <a:avLst/>
          </a:prstGeom>
        </p:spPr>
        <p:txBody>
          <a:bodyPr wrap="square">
            <a:spAutoFit/>
          </a:bodyPr>
          <a:lstStyle/>
          <a:p>
            <a:pPr algn="just">
              <a:spcBef>
                <a:spcPts val="10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Price of Anarchy 3</a:t>
            </a:r>
          </a:p>
          <a:p>
            <a:pPr algn="just">
              <a:spcBef>
                <a:spcPts val="800"/>
              </a:spcBef>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57</a:t>
            </a:fld>
            <a:endParaRPr lang="zh-CN" altLang="en-US" dirty="0"/>
          </a:p>
        </p:txBody>
      </p:sp>
      <p:pic>
        <p:nvPicPr>
          <p:cNvPr id="20" name="图片 19"/>
          <p:cNvPicPr>
            <a:picLocks noChangeAspect="1"/>
          </p:cNvPicPr>
          <p:nvPr/>
        </p:nvPicPr>
        <p:blipFill>
          <a:blip r:embed="rId3"/>
          <a:stretch>
            <a:fillRect/>
          </a:stretch>
        </p:blipFill>
        <p:spPr>
          <a:xfrm>
            <a:off x="967713" y="3699005"/>
            <a:ext cx="3529890" cy="2438611"/>
          </a:xfrm>
          <a:prstGeom prst="rect">
            <a:avLst/>
          </a:prstGeom>
        </p:spPr>
      </p:pic>
      <p:pic>
        <p:nvPicPr>
          <p:cNvPr id="21" name="图片 20"/>
          <p:cNvPicPr>
            <a:picLocks noChangeAspect="1"/>
          </p:cNvPicPr>
          <p:nvPr/>
        </p:nvPicPr>
        <p:blipFill>
          <a:blip r:embed="rId4"/>
          <a:stretch>
            <a:fillRect/>
          </a:stretch>
        </p:blipFill>
        <p:spPr>
          <a:xfrm>
            <a:off x="4591006" y="4419011"/>
            <a:ext cx="2591025" cy="166435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Algorithms for Finding the NE</a:t>
            </a:r>
          </a:p>
        </p:txBody>
      </p:sp>
      <p:sp>
        <p:nvSpPr>
          <p:cNvPr id="6" name="矩形 5"/>
          <p:cNvSpPr/>
          <p:nvPr/>
        </p:nvSpPr>
        <p:spPr>
          <a:xfrm>
            <a:off x="251952" y="1000108"/>
            <a:ext cx="8640096" cy="4934684"/>
          </a:xfrm>
          <a:prstGeom prst="rect">
            <a:avLst/>
          </a:prstGeom>
        </p:spPr>
        <p:txBody>
          <a:bodyPr wrap="square">
            <a:spAutoFit/>
          </a:bodyPr>
          <a:lstStyle/>
          <a:p>
            <a:pPr algn="just">
              <a:spcBef>
                <a:spcPts val="10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For a general </a:t>
            </a:r>
            <a:r>
              <a:rPr lang="en-US" altLang="zh-CN" sz="2400" i="1" dirty="0">
                <a:latin typeface="Arial" panose="020B0604020202020204" pitchFamily="34" charset="0"/>
                <a:cs typeface="Arial" panose="020B0604020202020204" pitchFamily="34" charset="0"/>
              </a:rPr>
              <a:t>N</a:t>
            </a:r>
            <a:r>
              <a:rPr lang="en-US" altLang="zh-CN" sz="2400" dirty="0">
                <a:latin typeface="Arial" panose="020B0604020202020204" pitchFamily="34" charset="0"/>
                <a:cs typeface="Arial" panose="020B0604020202020204" pitchFamily="34" charset="0"/>
              </a:rPr>
              <a:t>-player game, finding the set of NEs is not possible in polynomial time!</a:t>
            </a:r>
          </a:p>
          <a:p>
            <a:pPr lvl="1" algn="just">
              <a:spcBef>
                <a:spcPts val="10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Unless the game has a certain structure</a:t>
            </a:r>
          </a:p>
          <a:p>
            <a:pPr algn="just">
              <a:spcBef>
                <a:spcPts val="10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Some existing algorithms</a:t>
            </a:r>
          </a:p>
          <a:p>
            <a:pPr lvl="1" algn="just">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Fictitious play (based on empirical probabilities)</a:t>
            </a:r>
          </a:p>
          <a:p>
            <a:pPr lvl="1" algn="just">
              <a:spcBef>
                <a:spcPts val="10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Iterative algorithms (converge for certain classes of games)</a:t>
            </a:r>
          </a:p>
          <a:p>
            <a:pPr lvl="1" algn="just">
              <a:spcBef>
                <a:spcPts val="1000"/>
              </a:spcBef>
              <a:buFont typeface="Arial" panose="020B0604020202020204"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Best response algorithms</a:t>
            </a:r>
          </a:p>
          <a:p>
            <a:pPr lvl="2" algn="just">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Popular in some games (continuous kernel games for example)</a:t>
            </a:r>
          </a:p>
          <a:p>
            <a:pPr algn="just">
              <a:spcBef>
                <a:spcPts val="1000"/>
              </a:spcBef>
              <a:buFont typeface="Arial" panose="020B0604020202020204"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Useful Reference</a:t>
            </a:r>
          </a:p>
          <a:p>
            <a:pPr lvl="1" algn="just">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D. </a:t>
            </a:r>
            <a:r>
              <a:rPr lang="en-US" altLang="zh-CN" sz="2200" dirty="0" err="1">
                <a:solidFill>
                  <a:prstClr val="black"/>
                </a:solidFill>
                <a:latin typeface="Arial" panose="020B0604020202020204" pitchFamily="34" charset="0"/>
                <a:cs typeface="Arial" panose="020B0604020202020204" pitchFamily="34" charset="0"/>
              </a:rPr>
              <a:t>Fundenberg</a:t>
            </a:r>
            <a:r>
              <a:rPr lang="en-US" altLang="zh-CN" sz="2200" dirty="0">
                <a:solidFill>
                  <a:prstClr val="black"/>
                </a:solidFill>
                <a:latin typeface="Arial" panose="020B0604020202020204" pitchFamily="34" charset="0"/>
                <a:cs typeface="Arial" panose="020B0604020202020204" pitchFamily="34" charset="0"/>
              </a:rPr>
              <a:t> and D. Levine, The theory of learning in games, the MIT press, 1998.</a:t>
            </a:r>
            <a:endParaRPr lang="en-US" altLang="zh-CN" sz="2400" dirty="0">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58</a:t>
            </a:fld>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Three Use Cases and KPI in 5G</a:t>
            </a:r>
          </a:p>
        </p:txBody>
      </p:sp>
      <p:sp>
        <p:nvSpPr>
          <p:cNvPr id="15" name="灯片编号占位符 14"/>
          <p:cNvSpPr>
            <a:spLocks noGrp="1"/>
          </p:cNvSpPr>
          <p:nvPr>
            <p:ph type="sldNum" sz="quarter" idx="12"/>
          </p:nvPr>
        </p:nvSpPr>
        <p:spPr>
          <a:xfrm>
            <a:off x="4128190" y="6527624"/>
            <a:ext cx="857256" cy="285752"/>
          </a:xfrm>
          <a:prstGeom prst="rect">
            <a:avLst/>
          </a:prstGeom>
        </p:spPr>
        <p:txBody>
          <a:bodyPr/>
          <a:lstStyle/>
          <a:p>
            <a:fld id="{97D86083-53EC-4DF4-B0ED-FEB5657A265E}" type="slidenum">
              <a:rPr lang="zh-CN" altLang="en-US" smtClean="0"/>
              <a:t>5</a:t>
            </a:fld>
            <a:endParaRPr lang="zh-CN" altLang="en-US" dirty="0"/>
          </a:p>
        </p:txBody>
      </p:sp>
      <p:sp>
        <p:nvSpPr>
          <p:cNvPr id="5" name="文本框 5">
            <a:extLst>
              <a:ext uri="{FF2B5EF4-FFF2-40B4-BE49-F238E27FC236}">
                <a16:creationId xmlns:a16="http://schemas.microsoft.com/office/drawing/2014/main" id="{36ADEDB6-1482-4D6C-9817-3C320AE3A552}"/>
              </a:ext>
            </a:extLst>
          </p:cNvPr>
          <p:cNvSpPr txBox="1"/>
          <p:nvPr/>
        </p:nvSpPr>
        <p:spPr>
          <a:xfrm>
            <a:off x="1057752" y="998973"/>
            <a:ext cx="6541069" cy="702615"/>
          </a:xfrm>
          <a:prstGeom prst="rect">
            <a:avLst/>
          </a:prstGeom>
          <a:solidFill>
            <a:schemeClr val="bg1"/>
          </a:solidFill>
        </p:spPr>
        <p:txBody>
          <a:bodyPr wrap="square" rtlCol="0">
            <a:spAutoFit/>
          </a:bodyPr>
          <a:lstStyle/>
          <a:p>
            <a:pPr algn="ctr"/>
            <a:r>
              <a:rPr lang="en-US" altLang="zh-CN" sz="2000" b="1" dirty="0">
                <a:solidFill>
                  <a:srgbClr val="C00000"/>
                </a:solidFill>
              </a:rPr>
              <a:t>Capacity Enhancement</a:t>
            </a:r>
          </a:p>
          <a:p>
            <a:pPr algn="ctr"/>
            <a:r>
              <a:rPr lang="en-US" altLang="zh-CN" sz="2400" b="1" dirty="0" err="1">
                <a:solidFill>
                  <a:srgbClr val="283891"/>
                </a:solidFill>
              </a:rPr>
              <a:t>eMBB</a:t>
            </a:r>
            <a:endParaRPr lang="en-US" altLang="zh-CN" sz="2400" b="1" dirty="0">
              <a:solidFill>
                <a:srgbClr val="283891"/>
              </a:solidFill>
            </a:endParaRPr>
          </a:p>
        </p:txBody>
      </p:sp>
      <p:sp>
        <p:nvSpPr>
          <p:cNvPr id="6" name="文本框 6">
            <a:extLst>
              <a:ext uri="{FF2B5EF4-FFF2-40B4-BE49-F238E27FC236}">
                <a16:creationId xmlns:a16="http://schemas.microsoft.com/office/drawing/2014/main" id="{089B1C81-F6FA-4B5F-A4E3-DD1D787C11A8}"/>
              </a:ext>
            </a:extLst>
          </p:cNvPr>
          <p:cNvSpPr txBox="1"/>
          <p:nvPr/>
        </p:nvSpPr>
        <p:spPr>
          <a:xfrm>
            <a:off x="279894" y="5408917"/>
            <a:ext cx="3292247" cy="702615"/>
          </a:xfrm>
          <a:prstGeom prst="rect">
            <a:avLst/>
          </a:prstGeom>
          <a:solidFill>
            <a:schemeClr val="bg1"/>
          </a:solidFill>
        </p:spPr>
        <p:txBody>
          <a:bodyPr wrap="square" rtlCol="0">
            <a:spAutoFit/>
          </a:bodyPr>
          <a:lstStyle/>
          <a:p>
            <a:pPr algn="ctr"/>
            <a:r>
              <a:rPr lang="en-US" altLang="zh-CN" sz="2400" b="1" dirty="0" err="1">
                <a:solidFill>
                  <a:srgbClr val="283891"/>
                </a:solidFill>
              </a:rPr>
              <a:t>mMTC</a:t>
            </a:r>
            <a:endParaRPr lang="en-US" altLang="zh-CN" sz="2400" b="1" dirty="0">
              <a:solidFill>
                <a:srgbClr val="C00000"/>
              </a:solidFill>
            </a:endParaRPr>
          </a:p>
          <a:p>
            <a:pPr algn="ctr"/>
            <a:r>
              <a:rPr lang="en-US" altLang="zh-CN" sz="2000" b="1" dirty="0">
                <a:solidFill>
                  <a:srgbClr val="C00000"/>
                </a:solidFill>
              </a:rPr>
              <a:t>Massive Connectivity</a:t>
            </a:r>
          </a:p>
        </p:txBody>
      </p:sp>
      <p:sp>
        <p:nvSpPr>
          <p:cNvPr id="7" name="文本框 7">
            <a:extLst>
              <a:ext uri="{FF2B5EF4-FFF2-40B4-BE49-F238E27FC236}">
                <a16:creationId xmlns:a16="http://schemas.microsoft.com/office/drawing/2014/main" id="{60BE9056-15B8-42E8-80D0-F614D09E26C8}"/>
              </a:ext>
            </a:extLst>
          </p:cNvPr>
          <p:cNvSpPr txBox="1"/>
          <p:nvPr/>
        </p:nvSpPr>
        <p:spPr>
          <a:xfrm>
            <a:off x="4548468" y="5412419"/>
            <a:ext cx="4508788" cy="769441"/>
          </a:xfrm>
          <a:prstGeom prst="rect">
            <a:avLst/>
          </a:prstGeom>
          <a:solidFill>
            <a:schemeClr val="bg1"/>
          </a:solidFill>
        </p:spPr>
        <p:txBody>
          <a:bodyPr wrap="square" rtlCol="0">
            <a:spAutoFit/>
          </a:bodyPr>
          <a:lstStyle/>
          <a:p>
            <a:pPr algn="ctr"/>
            <a:r>
              <a:rPr lang="en-US" altLang="zh-CN" sz="2400" b="1" dirty="0" err="1">
                <a:solidFill>
                  <a:srgbClr val="283891"/>
                </a:solidFill>
              </a:rPr>
              <a:t>uRLLC</a:t>
            </a:r>
            <a:endParaRPr lang="en-US" altLang="zh-CN" sz="2400" b="1" dirty="0">
              <a:solidFill>
                <a:srgbClr val="C00000"/>
              </a:solidFill>
            </a:endParaRPr>
          </a:p>
          <a:p>
            <a:pPr algn="ctr"/>
            <a:r>
              <a:rPr lang="en-US" altLang="zh-CN" sz="2000" b="1" dirty="0">
                <a:solidFill>
                  <a:srgbClr val="C00000"/>
                </a:solidFill>
              </a:rPr>
              <a:t>Ultra-high Reliability &amp; Low Latency</a:t>
            </a:r>
          </a:p>
        </p:txBody>
      </p:sp>
      <p:grpSp>
        <p:nvGrpSpPr>
          <p:cNvPr id="9" name="组合 3">
            <a:extLst>
              <a:ext uri="{FF2B5EF4-FFF2-40B4-BE49-F238E27FC236}">
                <a16:creationId xmlns:a16="http://schemas.microsoft.com/office/drawing/2014/main" id="{58668D9C-24C9-4F41-9A57-6B9D7E17E89D}"/>
              </a:ext>
            </a:extLst>
          </p:cNvPr>
          <p:cNvGrpSpPr/>
          <p:nvPr/>
        </p:nvGrpSpPr>
        <p:grpSpPr>
          <a:xfrm>
            <a:off x="279894" y="998973"/>
            <a:ext cx="8809403" cy="5528650"/>
            <a:chOff x="1795757" y="1150616"/>
            <a:chExt cx="9487906" cy="5904837"/>
          </a:xfrm>
        </p:grpSpPr>
        <p:pic>
          <p:nvPicPr>
            <p:cNvPr id="10" name="图片 4">
              <a:extLst>
                <a:ext uri="{FF2B5EF4-FFF2-40B4-BE49-F238E27FC236}">
                  <a16:creationId xmlns:a16="http://schemas.microsoft.com/office/drawing/2014/main" id="{23E6CC6A-F114-449D-AD42-F38F9411DF77}"/>
                </a:ext>
              </a:extLst>
            </p:cNvPr>
            <p:cNvPicPr>
              <a:picLocks noChangeAspect="1"/>
            </p:cNvPicPr>
            <p:nvPr/>
          </p:nvPicPr>
          <p:blipFill rotWithShape="1">
            <a:blip r:embed="rId3">
              <a:clrChange>
                <a:clrFrom>
                  <a:srgbClr val="FFFFFF"/>
                </a:clrFrom>
                <a:clrTo>
                  <a:srgbClr val="FFFFFF">
                    <a:alpha val="0"/>
                  </a:srgbClr>
                </a:clrTo>
              </a:clrChange>
            </a:blip>
            <a:srcRect b="7910"/>
            <a:stretch/>
          </p:blipFill>
          <p:spPr>
            <a:xfrm>
              <a:off x="2847281" y="1290450"/>
              <a:ext cx="8293195" cy="5276604"/>
            </a:xfrm>
            <a:prstGeom prst="rect">
              <a:avLst/>
            </a:prstGeom>
          </p:spPr>
        </p:pic>
        <p:sp>
          <p:nvSpPr>
            <p:cNvPr id="11" name="文本框 5">
              <a:extLst>
                <a:ext uri="{FF2B5EF4-FFF2-40B4-BE49-F238E27FC236}">
                  <a16:creationId xmlns:a16="http://schemas.microsoft.com/office/drawing/2014/main" id="{D1793D36-F466-4752-97F6-399287EEAA13}"/>
                </a:ext>
              </a:extLst>
            </p:cNvPr>
            <p:cNvSpPr txBox="1"/>
            <p:nvPr/>
          </p:nvSpPr>
          <p:spPr>
            <a:xfrm>
              <a:off x="2633526" y="1150616"/>
              <a:ext cx="7044864" cy="821796"/>
            </a:xfrm>
            <a:prstGeom prst="rect">
              <a:avLst/>
            </a:prstGeom>
            <a:solidFill>
              <a:schemeClr val="bg1"/>
            </a:solidFill>
          </p:spPr>
          <p:txBody>
            <a:bodyPr wrap="square" rtlCol="0">
              <a:spAutoFit/>
            </a:bodyPr>
            <a:lstStyle/>
            <a:p>
              <a:pPr algn="ctr"/>
              <a:r>
                <a:rPr lang="en-US" altLang="zh-CN" sz="2000" b="1" dirty="0">
                  <a:solidFill>
                    <a:srgbClr val="C00000"/>
                  </a:solidFill>
                  <a:latin typeface="Arial" panose="020B0604020202020204" pitchFamily="34" charset="0"/>
                  <a:cs typeface="Arial" panose="020B0604020202020204" pitchFamily="34" charset="0"/>
                </a:rPr>
                <a:t>Capacity Enhancement</a:t>
              </a:r>
            </a:p>
            <a:p>
              <a:pPr algn="ctr"/>
              <a:r>
                <a:rPr lang="en-US" altLang="zh-CN" sz="2400" b="1" dirty="0" err="1">
                  <a:solidFill>
                    <a:srgbClr val="283891"/>
                  </a:solidFill>
                  <a:latin typeface="Arial" panose="020B0604020202020204" pitchFamily="34" charset="0"/>
                  <a:cs typeface="Arial" panose="020B0604020202020204" pitchFamily="34" charset="0"/>
                </a:rPr>
                <a:t>eMBB</a:t>
              </a:r>
              <a:r>
                <a:rPr lang="en-US" altLang="zh-CN" sz="2400" b="1" dirty="0">
                  <a:solidFill>
                    <a:srgbClr val="283891"/>
                  </a:solidFill>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(Gbps)</a:t>
              </a:r>
            </a:p>
          </p:txBody>
        </p:sp>
        <p:sp>
          <p:nvSpPr>
            <p:cNvPr id="12" name="文本框 6">
              <a:extLst>
                <a:ext uri="{FF2B5EF4-FFF2-40B4-BE49-F238E27FC236}">
                  <a16:creationId xmlns:a16="http://schemas.microsoft.com/office/drawing/2014/main" id="{C0D1CBD6-8F6C-4B5C-83BE-5ECB6E34C2D1}"/>
                </a:ext>
              </a:extLst>
            </p:cNvPr>
            <p:cNvSpPr txBox="1"/>
            <p:nvPr/>
          </p:nvSpPr>
          <p:spPr>
            <a:xfrm>
              <a:off x="1795757" y="5860627"/>
              <a:ext cx="3545817" cy="1150515"/>
            </a:xfrm>
            <a:prstGeom prst="rect">
              <a:avLst/>
            </a:prstGeom>
            <a:solidFill>
              <a:schemeClr val="bg1"/>
            </a:solidFill>
          </p:spPr>
          <p:txBody>
            <a:bodyPr wrap="square" rtlCol="0">
              <a:spAutoFit/>
            </a:bodyPr>
            <a:lstStyle/>
            <a:p>
              <a:pPr algn="ctr"/>
              <a:r>
                <a:rPr lang="en-US" altLang="zh-CN" sz="2400" b="1" dirty="0" err="1">
                  <a:solidFill>
                    <a:srgbClr val="283891"/>
                  </a:solidFill>
                  <a:latin typeface="Arial" panose="020B0604020202020204" pitchFamily="34" charset="0"/>
                  <a:cs typeface="Arial" panose="020B0604020202020204" pitchFamily="34" charset="0"/>
                </a:rPr>
                <a:t>mMTC</a:t>
              </a:r>
              <a:endParaRPr lang="en-US" altLang="zh-CN" sz="2400" b="1" dirty="0">
                <a:solidFill>
                  <a:srgbClr val="C00000"/>
                </a:solidFill>
                <a:latin typeface="Arial" panose="020B0604020202020204" pitchFamily="34" charset="0"/>
                <a:cs typeface="Arial" panose="020B0604020202020204" pitchFamily="34" charset="0"/>
              </a:endParaRPr>
            </a:p>
            <a:p>
              <a:pPr algn="ctr"/>
              <a:r>
                <a:rPr lang="en-US" altLang="zh-CN" sz="2000" b="1" dirty="0">
                  <a:solidFill>
                    <a:srgbClr val="C00000"/>
                  </a:solidFill>
                  <a:latin typeface="Arial" panose="020B0604020202020204" pitchFamily="34" charset="0"/>
                  <a:cs typeface="Arial" panose="020B0604020202020204" pitchFamily="34" charset="0"/>
                </a:rPr>
                <a:t>Massive Connectivity</a:t>
              </a:r>
            </a:p>
            <a:p>
              <a:pPr algn="ctr"/>
              <a:r>
                <a:rPr lang="en-US" altLang="zh-CN" sz="2000" b="1" dirty="0">
                  <a:latin typeface="Arial" panose="020B0604020202020204" pitchFamily="34" charset="0"/>
                  <a:cs typeface="Arial" panose="020B0604020202020204" pitchFamily="34" charset="0"/>
                </a:rPr>
                <a:t>(1M/km</a:t>
              </a:r>
              <a:r>
                <a:rPr lang="en-US" altLang="zh-CN" sz="2000" b="1" baseline="30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a:t>
              </a:r>
            </a:p>
          </p:txBody>
        </p:sp>
        <p:sp>
          <p:nvSpPr>
            <p:cNvPr id="13" name="文本框 7">
              <a:extLst>
                <a:ext uri="{FF2B5EF4-FFF2-40B4-BE49-F238E27FC236}">
                  <a16:creationId xmlns:a16="http://schemas.microsoft.com/office/drawing/2014/main" id="{650CA43C-302C-4CAC-8203-DEF9902BD347}"/>
                </a:ext>
              </a:extLst>
            </p:cNvPr>
            <p:cNvSpPr txBox="1"/>
            <p:nvPr/>
          </p:nvSpPr>
          <p:spPr>
            <a:xfrm>
              <a:off x="6427607" y="5904938"/>
              <a:ext cx="4856056" cy="1150515"/>
            </a:xfrm>
            <a:prstGeom prst="rect">
              <a:avLst/>
            </a:prstGeom>
            <a:solidFill>
              <a:schemeClr val="bg1"/>
            </a:solidFill>
          </p:spPr>
          <p:txBody>
            <a:bodyPr wrap="square" rtlCol="0">
              <a:spAutoFit/>
            </a:bodyPr>
            <a:lstStyle/>
            <a:p>
              <a:pPr algn="ctr"/>
              <a:r>
                <a:rPr lang="en-US" altLang="zh-CN" sz="2400" b="1" dirty="0" err="1">
                  <a:solidFill>
                    <a:srgbClr val="283891"/>
                  </a:solidFill>
                  <a:latin typeface="Arial" panose="020B0604020202020204" pitchFamily="34" charset="0"/>
                  <a:cs typeface="Arial" panose="020B0604020202020204" pitchFamily="34" charset="0"/>
                </a:rPr>
                <a:t>uRLLC</a:t>
              </a:r>
              <a:endParaRPr lang="en-US" altLang="zh-CN" sz="2400" b="1" dirty="0">
                <a:solidFill>
                  <a:srgbClr val="C00000"/>
                </a:solidFill>
                <a:latin typeface="Arial" panose="020B0604020202020204" pitchFamily="34" charset="0"/>
                <a:cs typeface="Arial" panose="020B0604020202020204" pitchFamily="34" charset="0"/>
              </a:endParaRPr>
            </a:p>
            <a:p>
              <a:pPr algn="ctr"/>
              <a:r>
                <a:rPr lang="en-US" altLang="zh-CN" sz="2000" b="1" dirty="0">
                  <a:solidFill>
                    <a:srgbClr val="C00000"/>
                  </a:solidFill>
                  <a:latin typeface="Arial" panose="020B0604020202020204" pitchFamily="34" charset="0"/>
                  <a:cs typeface="Arial" panose="020B0604020202020204" pitchFamily="34" charset="0"/>
                </a:rPr>
                <a:t>Ultra-high Reliability &amp; Low Latency </a:t>
              </a:r>
              <a:r>
                <a:rPr lang="en-US" altLang="zh-CN" sz="2000" b="1" dirty="0">
                  <a:latin typeface="Arial" panose="020B0604020202020204" pitchFamily="34" charset="0"/>
                  <a:cs typeface="Arial" panose="020B0604020202020204" pitchFamily="34" charset="0"/>
                </a:rPr>
                <a:t>(1ms)</a:t>
              </a:r>
            </a:p>
          </p:txBody>
        </p:sp>
      </p:grpSp>
    </p:spTree>
    <p:extLst>
      <p:ext uri="{BB962C8B-B14F-4D97-AF65-F5344CB8AC3E}">
        <p14:creationId xmlns:p14="http://schemas.microsoft.com/office/powerpoint/2010/main" val="138860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Matching Theory</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59</a:t>
            </a:fld>
            <a:endParaRPr lang="zh-CN" altLang="en-US" dirty="0"/>
          </a:p>
        </p:txBody>
      </p:sp>
      <p:pic>
        <p:nvPicPr>
          <p:cNvPr id="7" name="Picture 6">
            <a:extLst>
              <a:ext uri="{FF2B5EF4-FFF2-40B4-BE49-F238E27FC236}">
                <a16:creationId xmlns:a16="http://schemas.microsoft.com/office/drawing/2014/main" id="{9A066F18-FF86-4E32-B028-27306984A819}"/>
              </a:ext>
            </a:extLst>
          </p:cNvPr>
          <p:cNvPicPr>
            <a:picLocks noChangeAspect="1"/>
          </p:cNvPicPr>
          <p:nvPr/>
        </p:nvPicPr>
        <p:blipFill>
          <a:blip r:embed="rId2"/>
          <a:stretch>
            <a:fillRect/>
          </a:stretch>
        </p:blipFill>
        <p:spPr>
          <a:xfrm>
            <a:off x="5759191" y="1960831"/>
            <a:ext cx="2854618" cy="216186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B094506-3D13-430E-8E2D-F01BFEF82595}"/>
              </a:ext>
            </a:extLst>
          </p:cNvPr>
          <p:cNvPicPr>
            <a:picLocks noChangeAspect="1"/>
          </p:cNvPicPr>
          <p:nvPr/>
        </p:nvPicPr>
        <p:blipFill>
          <a:blip r:embed="rId3"/>
          <a:stretch>
            <a:fillRect/>
          </a:stretch>
        </p:blipFill>
        <p:spPr>
          <a:xfrm>
            <a:off x="157680" y="1483159"/>
            <a:ext cx="2587402" cy="3165438"/>
          </a:xfrm>
          <a:prstGeom prst="rect">
            <a:avLst/>
          </a:prstGeom>
          <a:effectLst>
            <a:outerShdw blurRad="63500" sx="102000" sy="102000" algn="ctr" rotWithShape="0">
              <a:prstClr val="black">
                <a:alpha val="40000"/>
              </a:prstClr>
            </a:outerShdw>
          </a:effectLst>
        </p:spPr>
      </p:pic>
      <p:sp>
        <p:nvSpPr>
          <p:cNvPr id="9" name="Right Arrow 6">
            <a:extLst>
              <a:ext uri="{FF2B5EF4-FFF2-40B4-BE49-F238E27FC236}">
                <a16:creationId xmlns:a16="http://schemas.microsoft.com/office/drawing/2014/main" id="{3B9E0CA9-361B-4CB2-82E9-2F094E984166}"/>
              </a:ext>
            </a:extLst>
          </p:cNvPr>
          <p:cNvSpPr/>
          <p:nvPr/>
        </p:nvSpPr>
        <p:spPr>
          <a:xfrm>
            <a:off x="3009105" y="2874884"/>
            <a:ext cx="2411410" cy="477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068ED3-2271-454D-99DB-5B6821BC09CA}"/>
              </a:ext>
            </a:extLst>
          </p:cNvPr>
          <p:cNvSpPr txBox="1"/>
          <p:nvPr/>
        </p:nvSpPr>
        <p:spPr>
          <a:xfrm>
            <a:off x="2947537" y="2328975"/>
            <a:ext cx="2587402" cy="400110"/>
          </a:xfrm>
          <a:prstGeom prst="rect">
            <a:avLst/>
          </a:prstGeom>
          <a:noFill/>
        </p:spPr>
        <p:txBody>
          <a:bodyPr wrap="square" rtlCol="0">
            <a:spAutoFit/>
          </a:bodyPr>
          <a:lstStyle/>
          <a:p>
            <a:r>
              <a:rPr lang="en-US" altLang="zh-CN" sz="2000" b="1" dirty="0"/>
              <a:t>Everyone</a:t>
            </a:r>
            <a:r>
              <a:rPr lang="zh-CN" altLang="en-US" sz="2000" b="1" dirty="0"/>
              <a:t> </a:t>
            </a:r>
            <a:r>
              <a:rPr lang="en-US" altLang="zh-CN" sz="2000" b="1" dirty="0"/>
              <a:t>finds</a:t>
            </a:r>
            <a:r>
              <a:rPr lang="zh-CN" altLang="en-US" sz="2000" b="1" dirty="0"/>
              <a:t> </a:t>
            </a:r>
            <a:r>
              <a:rPr lang="en-US" altLang="zh-CN" sz="2000" b="1" dirty="0"/>
              <a:t>a</a:t>
            </a:r>
            <a:r>
              <a:rPr lang="zh-CN" altLang="en-US" sz="2000" b="1" dirty="0"/>
              <a:t> </a:t>
            </a:r>
            <a:r>
              <a:rPr lang="en-US" altLang="zh-CN" sz="2000" b="1" dirty="0"/>
              <a:t>date!</a:t>
            </a:r>
            <a:endParaRPr lang="en-US" sz="2000" b="1" dirty="0"/>
          </a:p>
        </p:txBody>
      </p:sp>
      <p:sp>
        <p:nvSpPr>
          <p:cNvPr id="11" name="TextBox 10">
            <a:extLst>
              <a:ext uri="{FF2B5EF4-FFF2-40B4-BE49-F238E27FC236}">
                <a16:creationId xmlns:a16="http://schemas.microsoft.com/office/drawing/2014/main" id="{F296B730-DEC9-4142-8E42-4786E3838B4D}"/>
              </a:ext>
            </a:extLst>
          </p:cNvPr>
          <p:cNvSpPr txBox="1"/>
          <p:nvPr/>
        </p:nvSpPr>
        <p:spPr>
          <a:xfrm>
            <a:off x="2988481" y="3611864"/>
            <a:ext cx="2472978" cy="400110"/>
          </a:xfrm>
          <a:prstGeom prst="rect">
            <a:avLst/>
          </a:prstGeom>
          <a:noFill/>
        </p:spPr>
        <p:txBody>
          <a:bodyPr wrap="square" rtlCol="0">
            <a:spAutoFit/>
          </a:bodyPr>
          <a:lstStyle/>
          <a:p>
            <a:r>
              <a:rPr lang="en-US" altLang="zh-CN" sz="2000" b="1" dirty="0">
                <a:solidFill>
                  <a:srgbClr val="FF0000"/>
                </a:solidFill>
              </a:rPr>
              <a:t>Unstable</a:t>
            </a:r>
            <a:r>
              <a:rPr lang="zh-CN" altLang="en-US" sz="2000" b="1" dirty="0">
                <a:solidFill>
                  <a:srgbClr val="FF0000"/>
                </a:solidFill>
              </a:rPr>
              <a:t> </a:t>
            </a:r>
            <a:r>
              <a:rPr lang="en-US" altLang="zh-CN" sz="2000" b="1" dirty="0">
                <a:solidFill>
                  <a:srgbClr val="FF0000"/>
                </a:solidFill>
              </a:rPr>
              <a:t>marriage!</a:t>
            </a:r>
            <a:endParaRPr lang="en-US" sz="2000" b="1" dirty="0">
              <a:solidFill>
                <a:srgbClr val="FF0000"/>
              </a:solidFill>
            </a:endParaRPr>
          </a:p>
        </p:txBody>
      </p:sp>
      <p:sp>
        <p:nvSpPr>
          <p:cNvPr id="12" name="TextBox 11">
            <a:extLst>
              <a:ext uri="{FF2B5EF4-FFF2-40B4-BE49-F238E27FC236}">
                <a16:creationId xmlns:a16="http://schemas.microsoft.com/office/drawing/2014/main" id="{2A79D7FF-249A-40FA-8FFA-9560AF80F9C6}"/>
              </a:ext>
            </a:extLst>
          </p:cNvPr>
          <p:cNvSpPr txBox="1"/>
          <p:nvPr/>
        </p:nvSpPr>
        <p:spPr>
          <a:xfrm>
            <a:off x="611560" y="5047355"/>
            <a:ext cx="8393373" cy="523220"/>
          </a:xfrm>
          <a:prstGeom prst="rect">
            <a:avLst/>
          </a:prstGeom>
          <a:noFill/>
        </p:spPr>
        <p:txBody>
          <a:bodyPr wrap="square" rtlCol="0">
            <a:spAutoFit/>
          </a:bodyPr>
          <a:lstStyle/>
          <a:p>
            <a:r>
              <a:rPr lang="en-US" altLang="zh-CN" sz="2800" b="1" dirty="0">
                <a:solidFill>
                  <a:srgbClr val="FF0000"/>
                </a:solidFill>
              </a:rPr>
              <a:t>How</a:t>
            </a:r>
            <a:r>
              <a:rPr lang="zh-CN" altLang="en-US" sz="2800" b="1" dirty="0">
                <a:solidFill>
                  <a:srgbClr val="FF0000"/>
                </a:solidFill>
              </a:rPr>
              <a:t> </a:t>
            </a:r>
            <a:r>
              <a:rPr lang="en-US" altLang="zh-CN" sz="2800" b="1" dirty="0">
                <a:solidFill>
                  <a:srgbClr val="FF0000"/>
                </a:solidFill>
              </a:rPr>
              <a:t>to design algorithm to prevent unstable results?</a:t>
            </a:r>
            <a:endParaRPr lang="en-US" sz="2800" b="1" dirty="0">
              <a:solidFill>
                <a:srgbClr val="FF0000"/>
              </a:solidFill>
            </a:endParaRPr>
          </a:p>
        </p:txBody>
      </p:sp>
    </p:spTree>
    <p:extLst>
      <p:ext uri="{BB962C8B-B14F-4D97-AF65-F5344CB8AC3E}">
        <p14:creationId xmlns:p14="http://schemas.microsoft.com/office/powerpoint/2010/main" val="31480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Definitions</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60</a:t>
            </a:fld>
            <a:endParaRPr lang="zh-CN" altLang="en-US"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3C1B8A8-DB36-4D05-9D65-380DCABD65FC}"/>
                  </a:ext>
                </a:extLst>
              </p:cNvPr>
              <p:cNvSpPr>
                <a:spLocks noGrp="1"/>
              </p:cNvSpPr>
              <p:nvPr>
                <p:ph idx="1"/>
              </p:nvPr>
            </p:nvSpPr>
            <p:spPr>
              <a:xfrm>
                <a:off x="395536" y="1340768"/>
                <a:ext cx="8053849" cy="4716653"/>
              </a:xfrm>
            </p:spPr>
            <p:txBody>
              <a:bodyPr/>
              <a:lstStyle/>
              <a:p>
                <a:pPr>
                  <a:lnSpc>
                    <a:spcPct val="150000"/>
                  </a:lnSpc>
                </a:pPr>
                <a:r>
                  <a:rPr lang="en-US" dirty="0"/>
                  <a:t>In economics, </a:t>
                </a:r>
                <a:r>
                  <a:rPr lang="en-US" b="1" i="1" dirty="0">
                    <a:solidFill>
                      <a:srgbClr val="FF0000"/>
                    </a:solidFill>
                  </a:rPr>
                  <a:t>matching theory</a:t>
                </a:r>
                <a:r>
                  <a:rPr lang="en-US" dirty="0"/>
                  <a:t>, is a mathematical framework attempting to describe the formation of mutually beneficial relationships over time. </a:t>
                </a:r>
              </a:p>
              <a:p>
                <a:pPr>
                  <a:lnSpc>
                    <a:spcPct val="150000"/>
                  </a:lnSpc>
                </a:pPr>
                <a:r>
                  <a:rPr lang="en-US" dirty="0"/>
                  <a:t>Matching theory in graph:</a:t>
                </a:r>
              </a:p>
              <a:p>
                <a:pPr lvl="1">
                  <a:lnSpc>
                    <a:spcPct val="150000"/>
                  </a:lnSpc>
                </a:pPr>
                <a:r>
                  <a:rPr lang="en-US" dirty="0"/>
                  <a:t>Let 𝐺=(𝑉,𝐸) be an undirected graph, where 𝒏=|𝑽 | and 𝒎=|𝑬|;</a:t>
                </a:r>
              </a:p>
              <a:p>
                <a:pPr lvl="1">
                  <a:lnSpc>
                    <a:spcPct val="150000"/>
                  </a:lnSpc>
                </a:pPr>
                <a:r>
                  <a:rPr lang="en-US" dirty="0"/>
                  <a:t>A set </a:t>
                </a:r>
                <a:r>
                  <a:rPr lang="en-US" i="1" dirty="0"/>
                  <a:t>𝑀 </a:t>
                </a:r>
                <a14:m>
                  <m:oMath xmlns:m="http://schemas.openxmlformats.org/officeDocument/2006/math">
                    <m:r>
                      <a:rPr lang="en-US" i="1" smtClean="0">
                        <a:latin typeface="Cambria Math" charset="0"/>
                        <a:ea typeface="Cambria Math" charset="0"/>
                        <a:cs typeface="Cambria Math" charset="0"/>
                      </a:rPr>
                      <m:t>⊆</m:t>
                    </m:r>
                  </m:oMath>
                </a14:m>
                <a:r>
                  <a:rPr lang="en-US" i="1" dirty="0"/>
                  <a:t>𝐸</a:t>
                </a:r>
                <a:r>
                  <a:rPr lang="en-US" dirty="0"/>
                  <a:t> is called a matching in G;</a:t>
                </a:r>
              </a:p>
              <a:p>
                <a:pPr>
                  <a:lnSpc>
                    <a:spcPct val="150000"/>
                  </a:lnSpc>
                </a:pPr>
                <a:endParaRPr lang="en-US" dirty="0"/>
              </a:p>
            </p:txBody>
          </p:sp>
        </mc:Choice>
        <mc:Fallback xmlns="">
          <p:sp>
            <p:nvSpPr>
              <p:cNvPr id="13" name="Content Placeholder 2">
                <a:extLst>
                  <a:ext uri="{FF2B5EF4-FFF2-40B4-BE49-F238E27FC236}">
                    <a16:creationId xmlns:a16="http://schemas.microsoft.com/office/drawing/2014/main" id="{33C1B8A8-DB36-4D05-9D65-380DCABD65FC}"/>
                  </a:ext>
                </a:extLst>
              </p:cNvPr>
              <p:cNvSpPr>
                <a:spLocks noGrp="1" noRot="1" noChangeAspect="1" noMove="1" noResize="1" noEditPoints="1" noAdjustHandles="1" noChangeArrowheads="1" noChangeShapeType="1" noTextEdit="1"/>
              </p:cNvSpPr>
              <p:nvPr>
                <p:ph idx="1"/>
              </p:nvPr>
            </p:nvSpPr>
            <p:spPr>
              <a:xfrm>
                <a:off x="395536" y="1340768"/>
                <a:ext cx="8053849" cy="4716653"/>
              </a:xfrm>
              <a:blipFill>
                <a:blip r:embed="rId2"/>
                <a:stretch>
                  <a:fillRect l="-1060"/>
                </a:stretch>
              </a:blipFill>
            </p:spPr>
            <p:txBody>
              <a:bodyPr/>
              <a:lstStyle/>
              <a:p>
                <a:r>
                  <a:rPr lang="en-GB">
                    <a:noFill/>
                  </a:rPr>
                  <a:t> </a:t>
                </a:r>
              </a:p>
            </p:txBody>
          </p:sp>
        </mc:Fallback>
      </mc:AlternateContent>
    </p:spTree>
    <p:extLst>
      <p:ext uri="{BB962C8B-B14F-4D97-AF65-F5344CB8AC3E}">
        <p14:creationId xmlns:p14="http://schemas.microsoft.com/office/powerpoint/2010/main" val="4461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Definitions</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t>61</a:t>
            </a:fld>
            <a:endParaRPr lang="zh-CN" altLang="en-US" dirty="0"/>
          </a:p>
        </p:txBody>
      </p:sp>
      <p:sp>
        <p:nvSpPr>
          <p:cNvPr id="7" name="Content Placeholder 2">
            <a:extLst>
              <a:ext uri="{FF2B5EF4-FFF2-40B4-BE49-F238E27FC236}">
                <a16:creationId xmlns:a16="http://schemas.microsoft.com/office/drawing/2014/main" id="{EF03772B-7179-4B1F-A0A1-1E13CB3CAE3D}"/>
              </a:ext>
            </a:extLst>
          </p:cNvPr>
          <p:cNvSpPr txBox="1">
            <a:spLocks/>
          </p:cNvSpPr>
          <p:nvPr/>
        </p:nvSpPr>
        <p:spPr>
          <a:xfrm>
            <a:off x="467544" y="1268760"/>
            <a:ext cx="7622232" cy="471665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dirty="0">
                <a:latin typeface="Arial" panose="020B0604020202020204" pitchFamily="34" charset="0"/>
                <a:cs typeface="Arial" panose="020B0604020202020204" pitchFamily="34" charset="0"/>
              </a:rPr>
              <a:t>Basic elements (</a:t>
            </a:r>
            <a:r>
              <a:rPr lang="en-US" b="1" i="1" dirty="0">
                <a:solidFill>
                  <a:srgbClr val="FF0000"/>
                </a:solidFill>
                <a:latin typeface="Arial" panose="020B0604020202020204" pitchFamily="34" charset="0"/>
                <a:cs typeface="Arial" panose="020B0604020202020204" pitchFamily="34" charset="0"/>
              </a:rPr>
              <a:t>Stable Marriage</a:t>
            </a:r>
            <a:r>
              <a:rPr lang="en-US" dirty="0">
                <a:latin typeface="Arial" panose="020B0604020202020204" pitchFamily="34" charset="0"/>
                <a:cs typeface="Arial" panose="020B0604020202020204" pitchFamily="34" charset="0"/>
              </a:rPr>
              <a:t>):</a:t>
            </a:r>
          </a:p>
          <a:p>
            <a:pPr lvl="1">
              <a:lnSpc>
                <a:spcPct val="150000"/>
              </a:lnSpc>
            </a:pPr>
            <a:r>
              <a:rPr lang="en-US" b="1" i="1" dirty="0">
                <a:solidFill>
                  <a:srgbClr val="FF0000"/>
                </a:solidFill>
                <a:latin typeface="Arial" panose="020B0604020202020204" pitchFamily="34" charset="0"/>
                <a:cs typeface="Arial" panose="020B0604020202020204" pitchFamily="34" charset="0"/>
              </a:rPr>
              <a:t>Agents</a:t>
            </a:r>
            <a:r>
              <a:rPr lang="en-US" dirty="0">
                <a:latin typeface="Arial" panose="020B0604020202020204" pitchFamily="34" charset="0"/>
                <a:cs typeface="Arial" panose="020B0604020202020204" pitchFamily="34" charset="0"/>
              </a:rPr>
              <a:t>: A set of men, and a set 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women;</a:t>
            </a:r>
            <a:endParaRPr lang="en-US" dirty="0">
              <a:latin typeface="Arial" panose="020B0604020202020204" pitchFamily="34" charset="0"/>
              <a:cs typeface="Arial" panose="020B0604020202020204" pitchFamily="34" charset="0"/>
            </a:endParaRPr>
          </a:p>
          <a:p>
            <a:pPr lvl="1">
              <a:lnSpc>
                <a:spcPct val="150000"/>
              </a:lnSpc>
            </a:pPr>
            <a:r>
              <a:rPr lang="en-US" altLang="zh-CN" b="1" i="1" dirty="0">
                <a:solidFill>
                  <a:srgbClr val="FF0000"/>
                </a:solidFill>
                <a:latin typeface="Arial" panose="020B0604020202020204" pitchFamily="34" charset="0"/>
                <a:cs typeface="Arial" panose="020B0604020202020204" pitchFamily="34" charset="0"/>
              </a:rPr>
              <a:t>Preference</a:t>
            </a:r>
            <a:r>
              <a:rPr lang="en-US" b="1" i="1" dirty="0">
                <a:solidFill>
                  <a:srgbClr val="FF0000"/>
                </a:solidFill>
                <a:latin typeface="Arial" panose="020B0604020202020204" pitchFamily="34" charset="0"/>
                <a:cs typeface="Arial" panose="020B0604020202020204" pitchFamily="34" charset="0"/>
              </a:rPr>
              <a:t> list</a:t>
            </a:r>
            <a:r>
              <a:rPr lang="en-US" altLang="zh-CN" b="1" i="1" dirty="0">
                <a:solidFill>
                  <a:srgbClr val="FF0000"/>
                </a:solidFill>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sorted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list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men/women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based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her/his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preferences;</a:t>
            </a:r>
            <a:r>
              <a:rPr lang="en-US" b="1" i="1" dirty="0">
                <a:solidFill>
                  <a:srgbClr val="FF0000"/>
                </a:solidFill>
                <a:latin typeface="Arial" panose="020B0604020202020204" pitchFamily="34" charset="0"/>
                <a:cs typeface="Arial" panose="020B0604020202020204" pitchFamily="34" charset="0"/>
              </a:rPr>
              <a:t> </a:t>
            </a:r>
          </a:p>
          <a:p>
            <a:pPr lvl="1">
              <a:lnSpc>
                <a:spcPct val="150000"/>
              </a:lnSpc>
            </a:pPr>
            <a:r>
              <a:rPr lang="en-US" b="1" i="1" dirty="0">
                <a:solidFill>
                  <a:srgbClr val="FF0000"/>
                </a:solidFill>
                <a:latin typeface="Arial" panose="020B0604020202020204" pitchFamily="34" charset="0"/>
                <a:cs typeface="Arial" panose="020B0604020202020204" pitchFamily="34" charset="0"/>
              </a:rPr>
              <a:t>Blocking pair</a:t>
            </a:r>
            <a:r>
              <a:rPr lang="zh-CN" altLang="en-US" b="1" i="1" dirty="0">
                <a:solidFill>
                  <a:srgbClr val="FF0000"/>
                </a:solidFill>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(BP)</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m,w</a:t>
            </a:r>
            <a:r>
              <a:rPr lang="en-US" dirty="0">
                <a:latin typeface="Arial" panose="020B0604020202020204" pitchFamily="34" charset="0"/>
                <a:cs typeface="Arial" panose="020B0604020202020204" pitchFamily="34" charset="0"/>
              </a:rPr>
              <a:t>):</a:t>
            </a:r>
          </a:p>
          <a:p>
            <a:pPr lvl="2">
              <a:lnSpc>
                <a:spcPct val="150000"/>
              </a:lnSpc>
            </a:pPr>
            <a:r>
              <a:rPr lang="en-US" dirty="0">
                <a:latin typeface="Arial" panose="020B0604020202020204" pitchFamily="34" charset="0"/>
                <a:cs typeface="Arial" panose="020B0604020202020204" pitchFamily="34" charset="0"/>
              </a:rPr>
              <a:t>1). m is unassigned or prefers w to his current partner;</a:t>
            </a:r>
          </a:p>
          <a:p>
            <a:pPr lvl="2">
              <a:lnSpc>
                <a:spcPct val="150000"/>
              </a:lnSpc>
            </a:pPr>
            <a:r>
              <a:rPr lang="en-US" dirty="0">
                <a:latin typeface="Arial" panose="020B0604020202020204" pitchFamily="34" charset="0"/>
                <a:cs typeface="Arial" panose="020B0604020202020204" pitchFamily="34" charset="0"/>
              </a:rPr>
              <a:t>2). w is unassigned or prefers m to her current partner;</a:t>
            </a:r>
          </a:p>
          <a:p>
            <a:pPr lvl="1">
              <a:lnSpc>
                <a:spcPct val="150000"/>
              </a:lnSpc>
            </a:pPr>
            <a:r>
              <a:rPr lang="en-US" b="1" i="1" dirty="0">
                <a:solidFill>
                  <a:srgbClr val="FF0000"/>
                </a:solidFill>
                <a:latin typeface="Arial" panose="020B0604020202020204" pitchFamily="34" charset="0"/>
                <a:cs typeface="Arial" panose="020B0604020202020204" pitchFamily="34" charset="0"/>
              </a:rPr>
              <a:t>Stable matching</a:t>
            </a:r>
            <a:r>
              <a:rPr 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 matching admit no BPs.</a:t>
            </a:r>
          </a:p>
          <a:p>
            <a:pPr lvl="1">
              <a:lnSpc>
                <a:spcPct val="150000"/>
              </a:lnSpc>
            </a:pPr>
            <a:r>
              <a:rPr lang="en-US" altLang="zh-CN" b="1" i="1" dirty="0">
                <a:solidFill>
                  <a:srgbClr val="FF0000"/>
                </a:solidFill>
                <a:latin typeface="Arial" panose="020B0604020202020204" pitchFamily="34" charset="0"/>
                <a:cs typeface="Arial" panose="020B0604020202020204" pitchFamily="34" charset="0"/>
              </a:rPr>
              <a:t>Gale-Shapley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Algorithm:</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find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stable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matching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SM.</a:t>
            </a:r>
          </a:p>
          <a:p>
            <a:pPr>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868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Classification 1</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p>
        </p:txBody>
      </p:sp>
      <p:sp>
        <p:nvSpPr>
          <p:cNvPr id="6" name="Slide Number Placeholder 5"/>
          <p:cNvSpPr>
            <a:spLocks noGrp="1"/>
          </p:cNvSpPr>
          <p:nvPr>
            <p:ph type="sldNum" sz="quarter" idx="12"/>
          </p:nvPr>
        </p:nvSpPr>
        <p:spPr/>
        <p:txBody>
          <a:bodyPr/>
          <a:lstStyle/>
          <a:p>
            <a:fld id="{E00F8A3A-4FFA-2042-BDF4-81B82892761E}" type="slidenum">
              <a:rPr lang="en-US" smtClean="0"/>
              <a:t>62</a:t>
            </a:fld>
            <a:endParaRPr lang="en-US"/>
          </a:p>
        </p:txBody>
      </p:sp>
      <p:pic>
        <p:nvPicPr>
          <p:cNvPr id="15" name="Picture 14"/>
          <p:cNvPicPr>
            <a:picLocks noChangeAspect="1"/>
          </p:cNvPicPr>
          <p:nvPr/>
        </p:nvPicPr>
        <p:blipFill>
          <a:blip r:embed="rId2"/>
          <a:stretch>
            <a:fillRect/>
          </a:stretch>
        </p:blipFill>
        <p:spPr>
          <a:xfrm>
            <a:off x="751480" y="1859130"/>
            <a:ext cx="4857182" cy="3468457"/>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5796136" y="1556792"/>
            <a:ext cx="3071315" cy="3970318"/>
          </a:xfrm>
          <a:prstGeom prst="rect">
            <a:avLst/>
          </a:prstGeom>
          <a:noFill/>
        </p:spPr>
        <p:txBody>
          <a:bodyPr wrap="square" rtlCol="0">
            <a:spAutoFit/>
          </a:bodyPr>
          <a:lstStyle/>
          <a:p>
            <a:pPr marL="214313" indent="-214313">
              <a:buFont typeface="Arial" charset="0"/>
              <a:buChar char="•"/>
            </a:pPr>
            <a:r>
              <a:rPr lang="en-US" sz="2400" dirty="0">
                <a:latin typeface="Arial" panose="020B0604020202020204" pitchFamily="34" charset="0"/>
                <a:cs typeface="Arial" panose="020B0604020202020204" pitchFamily="34" charset="0"/>
              </a:rPr>
              <a:t>One-to-one:</a:t>
            </a:r>
          </a:p>
          <a:p>
            <a:pPr marL="557213" lvl="1" indent="-214313">
              <a:buFont typeface="Arial" charset="0"/>
              <a:buChar char="•"/>
            </a:pPr>
            <a:r>
              <a:rPr lang="en-US" sz="2000" dirty="0">
                <a:latin typeface="Arial" panose="020B0604020202020204" pitchFamily="34" charset="0"/>
                <a:cs typeface="Arial" panose="020B0604020202020204" pitchFamily="34" charset="0"/>
              </a:rPr>
              <a:t>Stable roommate (SR);</a:t>
            </a:r>
          </a:p>
          <a:p>
            <a:pPr marL="557213" lvl="1" indent="-214313">
              <a:buFont typeface="Arial" charset="0"/>
              <a:buChar char="•"/>
            </a:pPr>
            <a:r>
              <a:rPr lang="en-US" sz="2000" dirty="0">
                <a:latin typeface="Arial" panose="020B0604020202020204" pitchFamily="34" charset="0"/>
                <a:cs typeface="Arial" panose="020B0604020202020204" pitchFamily="34" charset="0"/>
              </a:rPr>
              <a:t>Stable marriage (SM);</a:t>
            </a:r>
          </a:p>
          <a:p>
            <a:pPr marL="214313" indent="-214313">
              <a:buFont typeface="Arial" charset="0"/>
              <a:buChar char="•"/>
            </a:pPr>
            <a:r>
              <a:rPr lang="en-US" sz="2400" dirty="0">
                <a:latin typeface="Arial" panose="020B0604020202020204" pitchFamily="34" charset="0"/>
                <a:cs typeface="Arial" panose="020B0604020202020204" pitchFamily="34" charset="0"/>
              </a:rPr>
              <a:t>Many-to-one:</a:t>
            </a:r>
          </a:p>
          <a:p>
            <a:pPr marL="557213" lvl="1" indent="-214313">
              <a:buFont typeface="Arial" charset="0"/>
              <a:buChar char="•"/>
            </a:pPr>
            <a:r>
              <a:rPr lang="en-US" sz="2000" dirty="0">
                <a:latin typeface="Arial" panose="020B0604020202020204" pitchFamily="34" charset="0"/>
                <a:cs typeface="Arial" panose="020B0604020202020204" pitchFamily="34" charset="0"/>
              </a:rPr>
              <a:t>House allocation</a:t>
            </a:r>
          </a:p>
          <a:p>
            <a:pPr marL="557213" lvl="1" indent="-214313">
              <a:buFont typeface="Arial" charset="0"/>
              <a:buChar char="•"/>
            </a:pPr>
            <a:r>
              <a:rPr lang="en-US" sz="2000" dirty="0">
                <a:latin typeface="Arial" panose="020B0604020202020204" pitchFamily="34" charset="0"/>
                <a:cs typeface="Arial" panose="020B0604020202020204" pitchFamily="34" charset="0"/>
              </a:rPr>
              <a:t>Student admission</a:t>
            </a:r>
          </a:p>
          <a:p>
            <a:pPr marL="214313" indent="-214313">
              <a:buFont typeface="Arial" charset="0"/>
              <a:buChar char="•"/>
            </a:pPr>
            <a:r>
              <a:rPr lang="en-US" sz="2400" dirty="0">
                <a:latin typeface="Arial" panose="020B0604020202020204" pitchFamily="34" charset="0"/>
                <a:cs typeface="Arial" panose="020B0604020202020204" pitchFamily="34" charset="0"/>
              </a:rPr>
              <a:t>Many-to-many</a:t>
            </a:r>
          </a:p>
          <a:p>
            <a:pPr marL="557213" lvl="1" indent="-214313">
              <a:buFont typeface="Arial" charset="0"/>
              <a:buChar char="•"/>
            </a:pPr>
            <a:r>
              <a:rPr lang="en-US" sz="2000" dirty="0">
                <a:latin typeface="Arial" panose="020B0604020202020204" pitchFamily="34" charset="0"/>
                <a:cs typeface="Arial" panose="020B0604020202020204" pitchFamily="34" charset="0"/>
              </a:rPr>
              <a:t>Worker-Firm (WF)</a:t>
            </a:r>
          </a:p>
          <a:p>
            <a:pPr marL="557213" lvl="1" indent="-214313">
              <a:buFont typeface="Arial" charset="0"/>
              <a:buChar char="•"/>
            </a:pPr>
            <a:r>
              <a:rPr lang="en-US" sz="2000" dirty="0">
                <a:latin typeface="Arial" panose="020B0604020202020204" pitchFamily="34" charset="0"/>
                <a:cs typeface="Arial" panose="020B0604020202020204" pitchFamily="34" charset="0"/>
              </a:rPr>
              <a:t>Assign paper to reviewer</a:t>
            </a:r>
          </a:p>
        </p:txBody>
      </p:sp>
    </p:spTree>
    <p:extLst>
      <p:ext uri="{BB962C8B-B14F-4D97-AF65-F5344CB8AC3E}">
        <p14:creationId xmlns:p14="http://schemas.microsoft.com/office/powerpoint/2010/main" val="1246513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0070C0"/>
                </a:solidFill>
              </a:rPr>
              <a:t>Classification 2</a:t>
            </a:r>
            <a:endParaRPr lang="en-US" dirty="0"/>
          </a:p>
        </p:txBody>
      </p:sp>
      <p:sp>
        <p:nvSpPr>
          <p:cNvPr id="3" name="Content Placeholder 2"/>
          <p:cNvSpPr>
            <a:spLocks noGrp="1"/>
          </p:cNvSpPr>
          <p:nvPr>
            <p:ph idx="1"/>
          </p:nvPr>
        </p:nvSpPr>
        <p:spPr/>
        <p:txBody>
          <a:bodyPr/>
          <a:lstStyle/>
          <a:p>
            <a:pPr>
              <a:lnSpc>
                <a:spcPct val="150000"/>
              </a:lnSpc>
            </a:pPr>
            <a:r>
              <a:rPr lang="en-US" altLang="zh-CN" dirty="0">
                <a:latin typeface="Arial" panose="020B0604020202020204" pitchFamily="34" charset="0"/>
                <a:cs typeface="Arial" panose="020B0604020202020204" pitchFamily="34" charset="0"/>
              </a:rPr>
              <a:t>Matching</a:t>
            </a:r>
            <a:r>
              <a:rPr lang="zh-CN" altLang="en-US" dirty="0">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without</a:t>
            </a:r>
            <a:r>
              <a:rPr lang="zh-CN" altLang="en-US" b="1" i="1" dirty="0">
                <a:solidFill>
                  <a:srgbClr val="FF0000"/>
                </a:solidFill>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external</a:t>
            </a:r>
            <a:r>
              <a:rPr lang="zh-CN" altLang="en-US" b="1" i="1" dirty="0">
                <a:solidFill>
                  <a:srgbClr val="FF0000"/>
                </a:solidFill>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effect</a:t>
            </a:r>
            <a:r>
              <a:rPr lang="en-US" altLang="zh-CN" dirty="0">
                <a:latin typeface="Arial" panose="020B0604020202020204" pitchFamily="34" charset="0"/>
                <a:cs typeface="Arial" panose="020B0604020202020204" pitchFamily="34" charset="0"/>
              </a:rPr>
              <a:t>:</a:t>
            </a:r>
          </a:p>
          <a:p>
            <a:pPr lvl="1">
              <a:lnSpc>
                <a:spcPct val="150000"/>
              </a:lnSpc>
            </a:pP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preferences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only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depend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identity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their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partners</a:t>
            </a:r>
          </a:p>
          <a:p>
            <a:pPr lvl="1">
              <a:lnSpc>
                <a:spcPct val="150000"/>
              </a:lnSpc>
            </a:pPr>
            <a:r>
              <a:rPr lang="en-US" altLang="zh-CN" dirty="0">
                <a:latin typeface="Arial" panose="020B0604020202020204" pitchFamily="34" charset="0"/>
                <a:cs typeface="Arial" panose="020B0604020202020204" pitchFamily="34" charset="0"/>
              </a:rPr>
              <a:t>E.g. Hospital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resident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problem</a:t>
            </a:r>
          </a:p>
          <a:p>
            <a:pPr>
              <a:lnSpc>
                <a:spcPct val="150000"/>
              </a:lnSpc>
            </a:pPr>
            <a:r>
              <a:rPr lang="en-US" altLang="zh-CN" dirty="0">
                <a:latin typeface="Arial" panose="020B0604020202020204" pitchFamily="34" charset="0"/>
                <a:cs typeface="Arial" panose="020B0604020202020204" pitchFamily="34" charset="0"/>
              </a:rPr>
              <a:t>Matching</a:t>
            </a:r>
            <a:r>
              <a:rPr lang="zh-CN" altLang="en-US" dirty="0">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with</a:t>
            </a:r>
            <a:r>
              <a:rPr lang="zh-CN" altLang="en-US" b="1" i="1" dirty="0">
                <a:solidFill>
                  <a:srgbClr val="FF0000"/>
                </a:solidFill>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external</a:t>
            </a:r>
            <a:r>
              <a:rPr lang="zh-CN" altLang="en-US" b="1" i="1" dirty="0">
                <a:solidFill>
                  <a:srgbClr val="FF0000"/>
                </a:solidFill>
                <a:latin typeface="Arial" panose="020B0604020202020204" pitchFamily="34" charset="0"/>
                <a:cs typeface="Arial" panose="020B0604020202020204" pitchFamily="34" charset="0"/>
              </a:rPr>
              <a:t> </a:t>
            </a:r>
            <a:r>
              <a:rPr lang="en-US" altLang="zh-CN" b="1" i="1" dirty="0">
                <a:solidFill>
                  <a:srgbClr val="FF0000"/>
                </a:solidFill>
                <a:latin typeface="Arial" panose="020B0604020202020204" pitchFamily="34" charset="0"/>
                <a:cs typeface="Arial" panose="020B0604020202020204" pitchFamily="34" charset="0"/>
              </a:rPr>
              <a:t>effect</a:t>
            </a:r>
            <a:r>
              <a:rPr lang="en-US" altLang="zh-CN" dirty="0">
                <a:latin typeface="Arial" panose="020B0604020202020204" pitchFamily="34" charset="0"/>
                <a:cs typeface="Arial" panose="020B0604020202020204" pitchFamily="34" charset="0"/>
              </a:rPr>
              <a:t>:</a:t>
            </a:r>
          </a:p>
          <a:p>
            <a:pPr lvl="1">
              <a:lnSpc>
                <a:spcPct val="150000"/>
              </a:lnSpc>
            </a:pPr>
            <a:r>
              <a:rPr lang="en-US" dirty="0">
                <a:latin typeface="Arial" panose="020B0604020202020204" pitchFamily="34" charset="0"/>
                <a:cs typeface="Arial" panose="020B0604020202020204" pitchFamily="34" charset="0"/>
              </a:rPr>
              <a:t>The preferences depend on other agents’ actions</a:t>
            </a:r>
          </a:p>
          <a:p>
            <a:pPr lvl="1">
              <a:lnSpc>
                <a:spcPct val="150000"/>
              </a:lnSpc>
            </a:pPr>
            <a:r>
              <a:rPr lang="en-US" dirty="0">
                <a:latin typeface="Arial" panose="020B0604020202020204" pitchFamily="34" charset="0"/>
                <a:cs typeface="Arial" panose="020B0604020202020204" pitchFamily="34" charset="0"/>
              </a:rPr>
              <a:t>E.g. multiple users share the same resource band</a:t>
            </a:r>
          </a:p>
          <a:p>
            <a:pPr lvl="1">
              <a:lnSpc>
                <a:spcPct val="150000"/>
              </a:lnSpc>
            </a:pPr>
            <a:r>
              <a:rPr lang="en-US" dirty="0">
                <a:latin typeface="Arial" panose="020B0604020202020204" pitchFamily="34" charset="0"/>
                <a:cs typeface="Arial" panose="020B0604020202020204" pitchFamily="34" charset="0"/>
              </a:rPr>
              <a:t>Solution: post-matching swap</a:t>
            </a:r>
          </a:p>
          <a:p>
            <a:pPr>
              <a:lnSpc>
                <a:spcPct val="150000"/>
              </a:lnSpc>
            </a:pPr>
            <a:endParaRPr lang="en-US" dirty="0">
              <a:latin typeface="Arial" panose="020B0604020202020204" pitchFamily="34" charset="0"/>
              <a:cs typeface="Arial" panose="020B0604020202020204" pitchFamily="34" charset="0"/>
            </a:endParaRPr>
          </a:p>
          <a:p>
            <a:pPr lvl="1">
              <a:lnSpc>
                <a:spcPct val="150000"/>
              </a:lnSpc>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p>
        </p:txBody>
      </p:sp>
      <p:sp>
        <p:nvSpPr>
          <p:cNvPr id="6" name="Slide Number Placeholder 5"/>
          <p:cNvSpPr>
            <a:spLocks noGrp="1"/>
          </p:cNvSpPr>
          <p:nvPr>
            <p:ph type="sldNum" sz="quarter" idx="12"/>
          </p:nvPr>
        </p:nvSpPr>
        <p:spPr/>
        <p:txBody>
          <a:bodyPr/>
          <a:lstStyle/>
          <a:p>
            <a:fld id="{E00F8A3A-4FFA-2042-BDF4-81B82892761E}" type="slidenum">
              <a:rPr lang="en-US" smtClean="0"/>
              <a:t>63</a:t>
            </a:fld>
            <a:endParaRPr lang="en-US"/>
          </a:p>
        </p:txBody>
      </p:sp>
    </p:spTree>
    <p:extLst>
      <p:ext uri="{BB962C8B-B14F-4D97-AF65-F5344CB8AC3E}">
        <p14:creationId xmlns:p14="http://schemas.microsoft.com/office/powerpoint/2010/main" val="1024609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0070C0"/>
                </a:solidFill>
              </a:rPr>
              <a:t>The</a:t>
            </a:r>
            <a:r>
              <a:rPr lang="zh-CN" altLang="en-US" dirty="0">
                <a:solidFill>
                  <a:srgbClr val="0070C0"/>
                </a:solidFill>
              </a:rPr>
              <a:t> </a:t>
            </a:r>
            <a:r>
              <a:rPr lang="en-US" altLang="zh-CN" dirty="0">
                <a:solidFill>
                  <a:srgbClr val="0070C0"/>
                </a:solidFill>
              </a:rPr>
              <a:t>House</a:t>
            </a:r>
            <a:r>
              <a:rPr lang="zh-CN" altLang="en-US" dirty="0">
                <a:solidFill>
                  <a:srgbClr val="0070C0"/>
                </a:solidFill>
              </a:rPr>
              <a:t> </a:t>
            </a:r>
            <a:r>
              <a:rPr lang="en-US" altLang="zh-CN" dirty="0">
                <a:solidFill>
                  <a:srgbClr val="0070C0"/>
                </a:solidFill>
              </a:rPr>
              <a:t>Allocation</a:t>
            </a:r>
            <a:r>
              <a:rPr lang="zh-CN" altLang="en-US" dirty="0">
                <a:solidFill>
                  <a:srgbClr val="0070C0"/>
                </a:solidFill>
              </a:rPr>
              <a:t> </a:t>
            </a:r>
            <a:r>
              <a:rPr lang="en-US" altLang="zh-CN" dirty="0">
                <a:solidFill>
                  <a:srgbClr val="0070C0"/>
                </a:solidFill>
              </a:rPr>
              <a:t>(HA)</a:t>
            </a:r>
            <a:r>
              <a:rPr lang="zh-CN" altLang="en-US" dirty="0">
                <a:solidFill>
                  <a:srgbClr val="0070C0"/>
                </a:solidFill>
              </a:rPr>
              <a:t> </a:t>
            </a:r>
            <a:r>
              <a:rPr lang="en-US" altLang="zh-CN" dirty="0">
                <a:solidFill>
                  <a:srgbClr val="0070C0"/>
                </a:solidFill>
              </a:rPr>
              <a:t>problem</a:t>
            </a:r>
            <a:endParaRPr lang="en-US" dirty="0">
              <a:solidFill>
                <a:srgbClr val="0070C0"/>
              </a:solidFill>
            </a:endParaRPr>
          </a:p>
        </p:txBody>
      </p:sp>
      <p:sp>
        <p:nvSpPr>
          <p:cNvPr id="3" name="Content Placeholder 2"/>
          <p:cNvSpPr>
            <a:spLocks noGrp="1"/>
          </p:cNvSpPr>
          <p:nvPr>
            <p:ph idx="1"/>
          </p:nvPr>
        </p:nvSpPr>
        <p:spPr/>
        <p:txBody>
          <a:bodyPr/>
          <a:lstStyle/>
          <a:p>
            <a:r>
              <a:rPr lang="en-US" altLang="zh-CN" dirty="0"/>
              <a:t>Basics:</a:t>
            </a:r>
          </a:p>
          <a:p>
            <a:pPr lvl="1"/>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applicants</a:t>
            </a:r>
            <a:r>
              <a:rPr lang="zh-CN" altLang="en-US" dirty="0"/>
              <a:t> </a:t>
            </a:r>
            <a:r>
              <a:rPr lang="en-US" altLang="zh-CN" dirty="0"/>
              <a:t>and</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houses</a:t>
            </a:r>
          </a:p>
          <a:p>
            <a:pPr lvl="1"/>
            <a:r>
              <a:rPr lang="en-US" altLang="zh-CN" dirty="0"/>
              <a:t>Houses</a:t>
            </a:r>
            <a:r>
              <a:rPr lang="zh-CN" altLang="en-US" dirty="0"/>
              <a:t> </a:t>
            </a:r>
            <a:r>
              <a:rPr lang="en-US" altLang="zh-CN" dirty="0"/>
              <a:t>have</a:t>
            </a:r>
            <a:r>
              <a:rPr lang="zh-CN" altLang="en-US" dirty="0"/>
              <a:t> </a:t>
            </a:r>
            <a:r>
              <a:rPr lang="en-US" altLang="zh-CN" dirty="0"/>
              <a:t>capacity</a:t>
            </a:r>
            <a:r>
              <a:rPr lang="zh-CN" altLang="en-US" dirty="0"/>
              <a:t> </a:t>
            </a:r>
            <a:r>
              <a:rPr lang="en-US" altLang="zh-CN" dirty="0"/>
              <a:t>limitations</a:t>
            </a:r>
          </a:p>
          <a:p>
            <a:r>
              <a:rPr lang="en-US" altLang="zh-CN" dirty="0"/>
              <a:t>Optimality:</a:t>
            </a:r>
          </a:p>
          <a:p>
            <a:pPr lvl="1"/>
            <a:r>
              <a:rPr lang="en-US" altLang="zh-CN" b="1" i="1" dirty="0">
                <a:solidFill>
                  <a:srgbClr val="FF0000"/>
                </a:solidFill>
              </a:rPr>
              <a:t>Pareto</a:t>
            </a:r>
            <a:r>
              <a:rPr lang="zh-CN" altLang="en-US" b="1" i="1" dirty="0">
                <a:solidFill>
                  <a:srgbClr val="FF0000"/>
                </a:solidFill>
              </a:rPr>
              <a:t> </a:t>
            </a:r>
            <a:r>
              <a:rPr lang="en-US" altLang="zh-CN" b="1" i="1" dirty="0">
                <a:solidFill>
                  <a:srgbClr val="FF0000"/>
                </a:solidFill>
              </a:rPr>
              <a:t>optimal</a:t>
            </a:r>
          </a:p>
          <a:p>
            <a:pPr lvl="2"/>
            <a:r>
              <a:rPr lang="en-US" altLang="zh-CN" dirty="0"/>
              <a:t>N</a:t>
            </a:r>
            <a:r>
              <a:rPr lang="en-US" dirty="0"/>
              <a:t>o applicant can be better off without requiring another </a:t>
            </a:r>
            <a:r>
              <a:rPr lang="en-US" altLang="zh-CN" dirty="0"/>
              <a:t>one</a:t>
            </a:r>
            <a:r>
              <a:rPr lang="zh-CN" altLang="en-US" dirty="0"/>
              <a:t> </a:t>
            </a:r>
            <a:r>
              <a:rPr lang="en-US" dirty="0"/>
              <a:t>to be worse off</a:t>
            </a:r>
            <a:endParaRPr lang="en-US" altLang="zh-CN" dirty="0"/>
          </a:p>
          <a:p>
            <a:pPr lvl="1"/>
            <a:r>
              <a:rPr lang="en-US" altLang="zh-CN" b="1" i="1" dirty="0">
                <a:solidFill>
                  <a:srgbClr val="FF0000"/>
                </a:solidFill>
              </a:rPr>
              <a:t>Popular</a:t>
            </a:r>
          </a:p>
          <a:p>
            <a:pPr lvl="2"/>
            <a:r>
              <a:rPr lang="en-US" altLang="zh-CN" dirty="0"/>
              <a:t>A</a:t>
            </a:r>
            <a:r>
              <a:rPr lang="en-US" dirty="0"/>
              <a:t> matching is popular if there’s no other matching that is preferred by the majority of the applicants</a:t>
            </a:r>
            <a:endParaRPr lang="en-US" altLang="zh-CN" dirty="0"/>
          </a:p>
          <a:p>
            <a:pPr lvl="1"/>
            <a:r>
              <a:rPr lang="en-US" altLang="zh-CN" b="1" i="1" dirty="0">
                <a:solidFill>
                  <a:srgbClr val="FF0000"/>
                </a:solidFill>
              </a:rPr>
              <a:t>Profile-based</a:t>
            </a:r>
            <a:r>
              <a:rPr lang="zh-CN" altLang="en-US" b="1" i="1" dirty="0">
                <a:solidFill>
                  <a:srgbClr val="FF0000"/>
                </a:solidFill>
              </a:rPr>
              <a:t> </a:t>
            </a:r>
            <a:r>
              <a:rPr lang="en-US" altLang="zh-CN" b="1" i="1" dirty="0">
                <a:solidFill>
                  <a:srgbClr val="FF0000"/>
                </a:solidFill>
              </a:rPr>
              <a:t>optimal</a:t>
            </a:r>
            <a:r>
              <a:rPr lang="zh-CN" altLang="en-US" b="1" i="1" dirty="0">
                <a:solidFill>
                  <a:srgbClr val="FF0000"/>
                </a:solidFill>
              </a:rPr>
              <a:t> </a:t>
            </a:r>
            <a:endParaRPr lang="en-US" altLang="zh-CN" b="1" i="1" dirty="0">
              <a:solidFill>
                <a:srgbClr val="FF0000"/>
              </a:solidFill>
            </a:endParaRPr>
          </a:p>
          <a:p>
            <a:pPr lvl="2"/>
            <a:r>
              <a:rPr lang="en-US" altLang="zh-CN" dirty="0"/>
              <a:t>Satisfy</a:t>
            </a:r>
            <a:r>
              <a:rPr lang="zh-CN" altLang="en-US" dirty="0"/>
              <a:t> </a:t>
            </a:r>
            <a:r>
              <a:rPr lang="en-US" altLang="zh-CN" dirty="0"/>
              <a:t>certain</a:t>
            </a:r>
            <a:r>
              <a:rPr lang="zh-CN" altLang="en-US" dirty="0"/>
              <a:t> </a:t>
            </a:r>
            <a:r>
              <a:rPr lang="en-US" altLang="zh-CN" dirty="0"/>
              <a:t>condition</a:t>
            </a:r>
            <a:r>
              <a:rPr lang="zh-CN" altLang="en-US" dirty="0"/>
              <a:t> </a:t>
            </a:r>
            <a:r>
              <a:rPr lang="en-US" altLang="zh-CN" dirty="0"/>
              <a:t>of</a:t>
            </a:r>
            <a:r>
              <a:rPr lang="zh-CN" altLang="en-US" dirty="0"/>
              <a:t> </a:t>
            </a:r>
            <a:r>
              <a:rPr lang="en-US" altLang="zh-CN" dirty="0"/>
              <a:t>agents’</a:t>
            </a:r>
            <a:r>
              <a:rPr lang="zh-CN" altLang="en-US" dirty="0"/>
              <a:t> </a:t>
            </a:r>
            <a:r>
              <a:rPr lang="en-US" altLang="zh-CN" dirty="0"/>
              <a:t>rankings of their partners</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p>
        </p:txBody>
      </p:sp>
      <p:sp>
        <p:nvSpPr>
          <p:cNvPr id="6" name="Slide Number Placeholder 5"/>
          <p:cNvSpPr>
            <a:spLocks noGrp="1"/>
          </p:cNvSpPr>
          <p:nvPr>
            <p:ph type="sldNum" sz="quarter" idx="12"/>
          </p:nvPr>
        </p:nvSpPr>
        <p:spPr/>
        <p:txBody>
          <a:bodyPr/>
          <a:lstStyle/>
          <a:p>
            <a:fld id="{E00F8A3A-4FFA-2042-BDF4-81B82892761E}" type="slidenum">
              <a:rPr lang="en-US" smtClean="0"/>
              <a:t>64</a:t>
            </a:fld>
            <a:endParaRPr lang="en-US"/>
          </a:p>
        </p:txBody>
      </p:sp>
      <p:pic>
        <p:nvPicPr>
          <p:cNvPr id="2050" name="Picture 2" descr="https://www.blackpool.gov.uk/Images/News/2013/December/MyHomeChoice-colour-Cropped-235x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137" y="1859130"/>
            <a:ext cx="2268908" cy="1737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61268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00F8A3A-4FFA-2042-BDF4-81B82892761E}" type="slidenum">
              <a:rPr lang="en-US" smtClean="0"/>
              <a:t>65</a:t>
            </a:fld>
            <a:endParaRPr lang="en-US" dirty="0"/>
          </a:p>
        </p:txBody>
      </p:sp>
      <p:pic>
        <p:nvPicPr>
          <p:cNvPr id="9" name="Picture 8"/>
          <p:cNvPicPr>
            <a:picLocks noChangeAspect="1"/>
          </p:cNvPicPr>
          <p:nvPr/>
        </p:nvPicPr>
        <p:blipFill>
          <a:blip r:embed="rId2"/>
          <a:stretch>
            <a:fillRect/>
          </a:stretch>
        </p:blipFill>
        <p:spPr>
          <a:xfrm>
            <a:off x="224865" y="3481890"/>
            <a:ext cx="3132482" cy="2531537"/>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224866" y="886545"/>
            <a:ext cx="3127961" cy="253573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3590086" y="1914333"/>
            <a:ext cx="5203139" cy="3212939"/>
          </a:xfrm>
          <a:prstGeom prst="rect">
            <a:avLst/>
          </a:prstGeom>
          <a:effectLst>
            <a:outerShdw blurRad="63500" sx="102000" sy="102000" algn="ctr" rotWithShape="0">
              <a:prstClr val="black">
                <a:alpha val="40000"/>
              </a:prstClr>
            </a:outerShdw>
          </a:effectLst>
        </p:spPr>
      </p:pic>
      <p:sp>
        <p:nvSpPr>
          <p:cNvPr id="2" name="矩形 1"/>
          <p:cNvSpPr/>
          <p:nvPr/>
        </p:nvSpPr>
        <p:spPr>
          <a:xfrm>
            <a:off x="3553383" y="1068750"/>
            <a:ext cx="5625386" cy="461665"/>
          </a:xfrm>
          <a:prstGeom prst="rect">
            <a:avLst/>
          </a:prstGeom>
        </p:spPr>
        <p:txBody>
          <a:bodyPr wrap="none">
            <a:spAutoFit/>
          </a:bodyPr>
          <a:lstStyle/>
          <a:p>
            <a:r>
              <a:rPr lang="en-US" altLang="zh-CN" sz="2400" b="1" dirty="0"/>
              <a:t>HA variant: Reviewer assignment problem </a:t>
            </a:r>
            <a:endParaRPr lang="zh-CN" altLang="en-US" sz="2400" b="1" dirty="0"/>
          </a:p>
        </p:txBody>
      </p:sp>
    </p:spTree>
    <p:extLst>
      <p:ext uri="{BB962C8B-B14F-4D97-AF65-F5344CB8AC3E}">
        <p14:creationId xmlns:p14="http://schemas.microsoft.com/office/powerpoint/2010/main" val="55619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0070C0"/>
                </a:solidFill>
              </a:rPr>
              <a:t>HA</a:t>
            </a:r>
            <a:r>
              <a:rPr lang="zh-CN" altLang="en-US" dirty="0">
                <a:solidFill>
                  <a:srgbClr val="0070C0"/>
                </a:solidFill>
              </a:rPr>
              <a:t> </a:t>
            </a:r>
            <a:r>
              <a:rPr lang="en-US" altLang="zh-CN" dirty="0">
                <a:solidFill>
                  <a:srgbClr val="0070C0"/>
                </a:solidFill>
              </a:rPr>
              <a:t>&amp;</a:t>
            </a:r>
            <a:r>
              <a:rPr lang="zh-CN" altLang="en-US" dirty="0">
                <a:solidFill>
                  <a:srgbClr val="0070C0"/>
                </a:solidFill>
              </a:rPr>
              <a:t> </a:t>
            </a:r>
            <a:r>
              <a:rPr lang="en-US" altLang="zh-CN" dirty="0">
                <a:solidFill>
                  <a:srgbClr val="0070C0"/>
                </a:solidFill>
              </a:rPr>
              <a:t>Its</a:t>
            </a:r>
            <a:r>
              <a:rPr lang="zh-CN" altLang="en-US" dirty="0">
                <a:solidFill>
                  <a:srgbClr val="0070C0"/>
                </a:solidFill>
              </a:rPr>
              <a:t> </a:t>
            </a:r>
            <a:r>
              <a:rPr lang="en-US" altLang="zh-CN" dirty="0">
                <a:solidFill>
                  <a:srgbClr val="0070C0"/>
                </a:solidFill>
              </a:rPr>
              <a:t>Variants</a:t>
            </a:r>
            <a:endParaRPr lang="en-US" dirty="0">
              <a:solidFill>
                <a:srgbClr val="0070C0"/>
              </a:solidFill>
            </a:endParaRPr>
          </a:p>
        </p:txBody>
      </p:sp>
      <p:sp>
        <p:nvSpPr>
          <p:cNvPr id="3" name="Content Placeholder 2"/>
          <p:cNvSpPr>
            <a:spLocks noGrp="1"/>
          </p:cNvSpPr>
          <p:nvPr>
            <p:ph idx="1"/>
          </p:nvPr>
        </p:nvSpPr>
        <p:spPr/>
        <p:txBody>
          <a:bodyPr/>
          <a:lstStyle/>
          <a:p>
            <a:pPr marL="342900" lvl="1" indent="-342900">
              <a:spcBef>
                <a:spcPts val="750"/>
              </a:spcBef>
              <a:buFont typeface="Arial" panose="020B0604020202020204" pitchFamily="34" charset="0"/>
              <a:buChar char="•"/>
            </a:pPr>
            <a:r>
              <a:rPr lang="en-US" sz="2400" b="1" i="1" dirty="0">
                <a:solidFill>
                  <a:srgbClr val="C00000"/>
                </a:solidFill>
                <a:latin typeface="Arial" panose="020B0604020202020204" pitchFamily="34" charset="0"/>
                <a:cs typeface="Arial" panose="020B0604020202020204" pitchFamily="34" charset="0"/>
              </a:rPr>
              <a:t>Reviewer assignment problem (RA)</a:t>
            </a:r>
            <a:r>
              <a:rPr lang="zh-CN" altLang="en-US" sz="2400" b="1" i="1" dirty="0">
                <a:solidFill>
                  <a:srgbClr val="C00000"/>
                </a:solidFill>
                <a:latin typeface="Arial" panose="020B0604020202020204" pitchFamily="34" charset="0"/>
                <a:cs typeface="Arial" panose="020B0604020202020204" pitchFamily="34" charset="0"/>
              </a:rPr>
              <a:t>：</a:t>
            </a:r>
            <a:endParaRPr lang="en-US" sz="2400" dirty="0">
              <a:solidFill>
                <a:srgbClr val="C0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Assignment considerations</a:t>
            </a:r>
          </a:p>
          <a:p>
            <a:pPr lvl="2"/>
            <a:r>
              <a:rPr lang="en-US" dirty="0">
                <a:latin typeface="Arial" panose="020B0604020202020204" pitchFamily="34" charset="0"/>
                <a:cs typeface="Arial" panose="020B0604020202020204" pitchFamily="34" charset="0"/>
              </a:rPr>
              <a:t>Reviewers’ interest and expertise </a:t>
            </a:r>
          </a:p>
          <a:p>
            <a:pPr lvl="2"/>
            <a:r>
              <a:rPr lang="en-US" dirty="0">
                <a:latin typeface="Arial" panose="020B0604020202020204" pitchFamily="34" charset="0"/>
                <a:cs typeface="Arial" panose="020B0604020202020204" pitchFamily="34" charset="0"/>
              </a:rPr>
              <a:t>Conflict of interest </a:t>
            </a:r>
          </a:p>
          <a:p>
            <a:pPr lvl="2"/>
            <a:r>
              <a:rPr lang="en-US" dirty="0">
                <a:latin typeface="Arial" panose="020B0604020202020204" pitchFamily="34" charset="0"/>
                <a:cs typeface="Arial" panose="020B0604020202020204" pitchFamily="34" charset="0"/>
              </a:rPr>
              <a:t>Coverage</a:t>
            </a:r>
          </a:p>
          <a:p>
            <a:pPr lvl="2"/>
            <a:r>
              <a:rPr lang="en-US" dirty="0">
                <a:latin typeface="Arial" panose="020B0604020202020204" pitchFamily="34" charset="0"/>
                <a:cs typeface="Arial" panose="020B0604020202020204" pitchFamily="34" charset="0"/>
              </a:rPr>
              <a:t>Load balancing</a:t>
            </a:r>
          </a:p>
          <a:p>
            <a:pPr lvl="1"/>
            <a:r>
              <a:rPr lang="en-US" dirty="0">
                <a:latin typeface="Arial" panose="020B0604020202020204" pitchFamily="34" charset="0"/>
                <a:cs typeface="Arial" panose="020B0604020202020204" pitchFamily="34" charset="0"/>
              </a:rPr>
              <a:t>Solution Techniques</a:t>
            </a:r>
          </a:p>
          <a:p>
            <a:pPr lvl="2"/>
            <a:r>
              <a:rPr lang="en-US" dirty="0">
                <a:latin typeface="Arial" panose="020B0604020202020204" pitchFamily="34" charset="0"/>
                <a:cs typeface="Arial" panose="020B0604020202020204" pitchFamily="34" charset="0"/>
              </a:rPr>
              <a:t>Heuristics, approximation algorithms, integer programming, polynomial-time algorithms and strategy-proof mechanisms;</a:t>
            </a:r>
          </a:p>
          <a:p>
            <a:pPr lvl="1"/>
            <a:r>
              <a:rPr lang="en-US" dirty="0" err="1">
                <a:latin typeface="Arial" panose="020B0604020202020204" pitchFamily="34" charset="0"/>
                <a:cs typeface="Arial" panose="020B0604020202020204" pitchFamily="34" charset="0"/>
              </a:rPr>
              <a:t>Leximin</a:t>
            </a:r>
            <a:r>
              <a:rPr lang="en-US" dirty="0">
                <a:latin typeface="Arial" panose="020B0604020202020204" pitchFamily="34" charset="0"/>
                <a:cs typeface="Arial" panose="020B0604020202020204" pitchFamily="34" charset="0"/>
              </a:rPr>
              <a:t> optimal matching</a:t>
            </a:r>
            <a:endParaRPr lang="en-US" b="1" i="1"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Maximize the profile of the worst-off reviewer;</a:t>
            </a:r>
          </a:p>
          <a:p>
            <a:pPr lvl="2"/>
            <a:r>
              <a:rPr lang="en-US" dirty="0">
                <a:latin typeface="Arial" panose="020B0604020202020204" pitchFamily="34" charset="0"/>
                <a:cs typeface="Arial" panose="020B0604020202020204" pitchFamily="34" charset="0"/>
              </a:rPr>
              <a:t>Fairness.</a:t>
            </a:r>
          </a:p>
          <a:p>
            <a:pPr lvl="2"/>
            <a:endParaRPr lang="en-US" dirty="0"/>
          </a:p>
          <a:p>
            <a:pPr lvl="1"/>
            <a:endParaRPr lang="en-US" dirty="0"/>
          </a:p>
          <a:p>
            <a:pPr lvl="1"/>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endParaRPr lang="en-US" dirty="0"/>
          </a:p>
        </p:txBody>
      </p:sp>
      <p:sp>
        <p:nvSpPr>
          <p:cNvPr id="6" name="Slide Number Placeholder 5"/>
          <p:cNvSpPr>
            <a:spLocks noGrp="1"/>
          </p:cNvSpPr>
          <p:nvPr>
            <p:ph type="sldNum" sz="quarter" idx="12"/>
          </p:nvPr>
        </p:nvSpPr>
        <p:spPr/>
        <p:txBody>
          <a:bodyPr/>
          <a:lstStyle/>
          <a:p>
            <a:fld id="{E00F8A3A-4FFA-2042-BDF4-81B82892761E}" type="slidenum">
              <a:rPr lang="en-US" smtClean="0"/>
              <a:t>66</a:t>
            </a:fld>
            <a:endParaRPr lang="en-US"/>
          </a:p>
        </p:txBody>
      </p:sp>
    </p:spTree>
    <p:extLst>
      <p:ext uri="{BB962C8B-B14F-4D97-AF65-F5344CB8AC3E}">
        <p14:creationId xmlns:p14="http://schemas.microsoft.com/office/powerpoint/2010/main" val="1986001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0070C0"/>
                </a:solidFill>
              </a:rPr>
              <a:t>Wireless-Oriented</a:t>
            </a:r>
            <a:r>
              <a:rPr lang="zh-CN" altLang="en-US" dirty="0">
                <a:solidFill>
                  <a:srgbClr val="0070C0"/>
                </a:solidFill>
              </a:rPr>
              <a:t> </a:t>
            </a:r>
            <a:r>
              <a:rPr lang="en-US" altLang="zh-CN" dirty="0">
                <a:solidFill>
                  <a:srgbClr val="0070C0"/>
                </a:solidFill>
              </a:rPr>
              <a:t>Matching</a:t>
            </a:r>
            <a:endParaRPr lang="en-US" dirty="0">
              <a:solidFill>
                <a:srgbClr val="0070C0"/>
              </a:solidFill>
            </a:endParaRPr>
          </a:p>
        </p:txBody>
      </p:sp>
      <p:sp>
        <p:nvSpPr>
          <p:cNvPr id="3" name="Content Placeholder 2"/>
          <p:cNvSpPr>
            <a:spLocks noGrp="1"/>
          </p:cNvSpPr>
          <p:nvPr>
            <p:ph idx="1"/>
          </p:nvPr>
        </p:nvSpPr>
        <p:spPr/>
        <p:txBody>
          <a:bodyPr/>
          <a:lstStyle/>
          <a:p>
            <a:r>
              <a:rPr lang="en-US" altLang="zh-CN" dirty="0"/>
              <a:t>Modeling:	</a:t>
            </a:r>
          </a:p>
          <a:p>
            <a:pPr lvl="1"/>
            <a:r>
              <a:rPr lang="en-US" altLang="zh-CN" dirty="0"/>
              <a:t>Users,</a:t>
            </a:r>
            <a:r>
              <a:rPr lang="zh-CN" altLang="en-US" dirty="0"/>
              <a:t> </a:t>
            </a:r>
            <a:r>
              <a:rPr lang="en-US" altLang="zh-CN" dirty="0"/>
              <a:t>resources:</a:t>
            </a:r>
            <a:r>
              <a:rPr lang="zh-CN" altLang="en-US" dirty="0"/>
              <a:t> </a:t>
            </a:r>
            <a:r>
              <a:rPr lang="en-US" altLang="zh-CN" dirty="0"/>
              <a:t>agents;</a:t>
            </a:r>
          </a:p>
          <a:p>
            <a:pPr lvl="1"/>
            <a:r>
              <a:rPr lang="en-US" altLang="zh-CN" dirty="0"/>
              <a:t>System</a:t>
            </a:r>
            <a:r>
              <a:rPr lang="zh-CN" altLang="en-US" dirty="0"/>
              <a:t> </a:t>
            </a:r>
            <a:r>
              <a:rPr lang="en-US" altLang="zh-CN" dirty="0" err="1"/>
              <a:t>QoS</a:t>
            </a:r>
            <a:r>
              <a:rPr lang="zh-CN" altLang="en-US" dirty="0"/>
              <a:t> </a:t>
            </a:r>
            <a:r>
              <a:rPr lang="en-US" altLang="zh-CN" dirty="0"/>
              <a:t>requirements:</a:t>
            </a:r>
            <a:r>
              <a:rPr lang="zh-CN" altLang="en-US" dirty="0"/>
              <a:t> </a:t>
            </a:r>
            <a:r>
              <a:rPr lang="en-US" altLang="zh-CN" dirty="0"/>
              <a:t>preference</a:t>
            </a:r>
            <a:r>
              <a:rPr lang="zh-CN" altLang="en-US" dirty="0"/>
              <a:t> </a:t>
            </a:r>
            <a:r>
              <a:rPr lang="en-US" altLang="zh-CN" dirty="0"/>
              <a:t>lists;</a:t>
            </a:r>
          </a:p>
          <a:p>
            <a:pPr lvl="1"/>
            <a:r>
              <a:rPr lang="en-US" altLang="zh-CN" dirty="0"/>
              <a:t>System</a:t>
            </a:r>
            <a:r>
              <a:rPr lang="zh-CN" altLang="en-US" dirty="0"/>
              <a:t> </a:t>
            </a:r>
            <a:r>
              <a:rPr lang="en-US" altLang="zh-CN" dirty="0"/>
              <a:t>objectives:</a:t>
            </a:r>
            <a:r>
              <a:rPr lang="zh-CN" altLang="en-US" dirty="0"/>
              <a:t> </a:t>
            </a:r>
            <a:r>
              <a:rPr lang="en-US" altLang="zh-CN" dirty="0"/>
              <a:t>stability,</a:t>
            </a:r>
            <a:r>
              <a:rPr lang="zh-CN" altLang="en-US" dirty="0"/>
              <a:t> </a:t>
            </a:r>
            <a:r>
              <a:rPr lang="en-US" altLang="zh-CN" dirty="0"/>
              <a:t>popularity,</a:t>
            </a:r>
            <a:r>
              <a:rPr lang="zh-CN" altLang="en-US" dirty="0"/>
              <a:t> </a:t>
            </a:r>
            <a:r>
              <a:rPr lang="en-US" altLang="zh-CN" dirty="0"/>
              <a:t>Pareto</a:t>
            </a:r>
            <a:r>
              <a:rPr lang="zh-CN" altLang="en-US" dirty="0"/>
              <a:t> </a:t>
            </a:r>
            <a:r>
              <a:rPr lang="en-US" altLang="zh-CN" dirty="0"/>
              <a:t>optimality</a:t>
            </a:r>
            <a:r>
              <a:rPr lang="is-IS" altLang="zh-CN" dirty="0"/>
              <a:t>…</a:t>
            </a:r>
            <a:r>
              <a:rPr lang="zh-CN" altLang="en-US" dirty="0"/>
              <a:t>  </a:t>
            </a:r>
            <a:endParaRPr lang="en-US" altLang="zh-CN" dirty="0"/>
          </a:p>
          <a:p>
            <a:pPr lvl="1"/>
            <a:r>
              <a:rPr lang="en-US" altLang="zh-CN" dirty="0"/>
              <a:t>Solutions:</a:t>
            </a:r>
            <a:r>
              <a:rPr lang="zh-CN" altLang="en-US" dirty="0"/>
              <a:t> </a:t>
            </a:r>
            <a:r>
              <a:rPr lang="en-US" altLang="zh-CN" dirty="0"/>
              <a:t>distributed,</a:t>
            </a:r>
            <a:r>
              <a:rPr lang="zh-CN" altLang="en-US" dirty="0"/>
              <a:t> </a:t>
            </a:r>
            <a:r>
              <a:rPr lang="en-US" altLang="zh-CN" dirty="0"/>
              <a:t>low-complexity</a:t>
            </a:r>
            <a:r>
              <a:rPr lang="zh-CN" altLang="en-US" dirty="0"/>
              <a:t> </a:t>
            </a:r>
            <a:r>
              <a:rPr lang="en-US" altLang="zh-CN" dirty="0"/>
              <a:t>algorithms.</a:t>
            </a:r>
          </a:p>
          <a:p>
            <a:r>
              <a:rPr lang="en-US" altLang="zh-CN" dirty="0"/>
              <a:t>Advantages:</a:t>
            </a:r>
          </a:p>
          <a:p>
            <a:pPr lvl="1"/>
            <a:r>
              <a:rPr lang="en-US" altLang="zh-CN" dirty="0"/>
              <a:t>Game</a:t>
            </a:r>
            <a:r>
              <a:rPr lang="zh-CN" altLang="en-US" dirty="0"/>
              <a:t> </a:t>
            </a:r>
            <a:r>
              <a:rPr lang="en-US" altLang="zh-CN" dirty="0"/>
              <a:t>theory:</a:t>
            </a:r>
            <a:r>
              <a:rPr lang="zh-CN" altLang="en-US" dirty="0"/>
              <a:t> </a:t>
            </a:r>
            <a:endParaRPr lang="en-US" altLang="zh-CN" dirty="0"/>
          </a:p>
          <a:p>
            <a:pPr lvl="2"/>
            <a:r>
              <a:rPr lang="en-US" altLang="zh-CN" dirty="0"/>
              <a:t>don’t</a:t>
            </a:r>
            <a:r>
              <a:rPr lang="zh-CN" altLang="en-US" dirty="0"/>
              <a:t> </a:t>
            </a:r>
            <a:r>
              <a:rPr lang="en-US" altLang="zh-CN" dirty="0"/>
              <a:t>require</a:t>
            </a:r>
            <a:r>
              <a:rPr lang="zh-CN" altLang="en-US" dirty="0"/>
              <a:t> </a:t>
            </a:r>
            <a:r>
              <a:rPr lang="en-US" altLang="zh-CN" dirty="0"/>
              <a:t>other</a:t>
            </a:r>
            <a:r>
              <a:rPr lang="zh-CN" altLang="en-US" dirty="0"/>
              <a:t> </a:t>
            </a:r>
            <a:r>
              <a:rPr lang="en-US" altLang="zh-CN" dirty="0"/>
              <a:t>players’</a:t>
            </a:r>
            <a:r>
              <a:rPr lang="zh-CN" altLang="en-US" dirty="0"/>
              <a:t> </a:t>
            </a:r>
            <a:r>
              <a:rPr lang="en-US" altLang="zh-CN" dirty="0"/>
              <a:t>actions;</a:t>
            </a:r>
            <a:r>
              <a:rPr lang="zh-CN" altLang="en-US" dirty="0"/>
              <a:t> </a:t>
            </a:r>
            <a:endParaRPr lang="en-US" altLang="zh-CN" dirty="0"/>
          </a:p>
          <a:p>
            <a:pPr lvl="2"/>
            <a:r>
              <a:rPr lang="en-US" altLang="zh-CN" dirty="0"/>
              <a:t>two-sided</a:t>
            </a:r>
            <a:r>
              <a:rPr lang="zh-CN" altLang="en-US" dirty="0"/>
              <a:t> </a:t>
            </a:r>
            <a:r>
              <a:rPr lang="en-US" altLang="zh-CN" dirty="0"/>
              <a:t>stability;</a:t>
            </a:r>
          </a:p>
          <a:p>
            <a:pPr lvl="2"/>
            <a:r>
              <a:rPr lang="en-US" altLang="zh-CN" dirty="0"/>
              <a:t>Not</a:t>
            </a:r>
            <a:r>
              <a:rPr lang="zh-CN" altLang="en-US" dirty="0"/>
              <a:t> </a:t>
            </a:r>
            <a:r>
              <a:rPr lang="en-US" altLang="zh-CN" dirty="0"/>
              <a:t>necessarily</a:t>
            </a:r>
            <a:r>
              <a:rPr lang="zh-CN" altLang="en-US" dirty="0"/>
              <a:t> </a:t>
            </a:r>
            <a:r>
              <a:rPr lang="en-US" altLang="zh-CN" dirty="0"/>
              <a:t>utility</a:t>
            </a:r>
            <a:r>
              <a:rPr lang="zh-CN" altLang="en-US" dirty="0"/>
              <a:t> </a:t>
            </a:r>
            <a:r>
              <a:rPr lang="en-US" altLang="zh-CN" dirty="0"/>
              <a:t>function</a:t>
            </a:r>
            <a:r>
              <a:rPr lang="zh-CN" altLang="en-US" dirty="0"/>
              <a:t> </a:t>
            </a:r>
            <a:r>
              <a:rPr lang="en-US" altLang="zh-CN" dirty="0"/>
              <a:t>needed;</a:t>
            </a:r>
          </a:p>
          <a:p>
            <a:pPr lvl="1"/>
            <a:r>
              <a:rPr lang="en-US" altLang="zh-CN" dirty="0"/>
              <a:t>Centralized</a:t>
            </a:r>
            <a:r>
              <a:rPr lang="zh-CN" altLang="en-US" dirty="0"/>
              <a:t> </a:t>
            </a:r>
            <a:r>
              <a:rPr lang="en-US" altLang="zh-CN" dirty="0"/>
              <a:t>optimization:</a:t>
            </a:r>
            <a:r>
              <a:rPr lang="zh-CN" altLang="en-US" dirty="0"/>
              <a:t> </a:t>
            </a:r>
            <a:r>
              <a:rPr lang="en-US" altLang="zh-CN" dirty="0"/>
              <a:t>Distributive</a:t>
            </a:r>
            <a:r>
              <a:rPr lang="zh-CN" altLang="en-US" dirty="0"/>
              <a:t> </a:t>
            </a:r>
            <a:r>
              <a:rPr lang="en-US" altLang="zh-CN" dirty="0"/>
              <a:t>and</a:t>
            </a:r>
            <a:r>
              <a:rPr lang="zh-CN" altLang="en-US" dirty="0"/>
              <a:t> </a:t>
            </a:r>
            <a:r>
              <a:rPr lang="en-US" altLang="zh-CN" dirty="0"/>
              <a:t>fast</a:t>
            </a:r>
            <a:r>
              <a:rPr lang="zh-CN" altLang="en-US" dirty="0"/>
              <a:t> </a:t>
            </a:r>
            <a:r>
              <a:rPr lang="en-US" altLang="zh-CN" dirty="0"/>
              <a:t>deployment.</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endParaRPr lang="en-US" dirty="0"/>
          </a:p>
        </p:txBody>
      </p:sp>
      <p:sp>
        <p:nvSpPr>
          <p:cNvPr id="6" name="Slide Number Placeholder 5"/>
          <p:cNvSpPr>
            <a:spLocks noGrp="1"/>
          </p:cNvSpPr>
          <p:nvPr>
            <p:ph type="sldNum" sz="quarter" idx="12"/>
          </p:nvPr>
        </p:nvSpPr>
        <p:spPr/>
        <p:txBody>
          <a:bodyPr/>
          <a:lstStyle/>
          <a:p>
            <a:fld id="{E00F8A3A-4FFA-2042-BDF4-81B82892761E}" type="slidenum">
              <a:rPr lang="en-US" smtClean="0"/>
              <a:t>67</a:t>
            </a:fld>
            <a:endParaRPr lang="en-US"/>
          </a:p>
        </p:txBody>
      </p:sp>
    </p:spTree>
    <p:extLst>
      <p:ext uri="{BB962C8B-B14F-4D97-AF65-F5344CB8AC3E}">
        <p14:creationId xmlns:p14="http://schemas.microsoft.com/office/powerpoint/2010/main" val="1765416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0070C0"/>
                </a:solidFill>
              </a:rPr>
              <a:t>Example: Social</a:t>
            </a:r>
            <a:r>
              <a:rPr lang="zh-CN" altLang="en-US" dirty="0">
                <a:solidFill>
                  <a:srgbClr val="0070C0"/>
                </a:solidFill>
              </a:rPr>
              <a:t> </a:t>
            </a:r>
            <a:r>
              <a:rPr lang="en-US" altLang="zh-CN" dirty="0">
                <a:solidFill>
                  <a:srgbClr val="0070C0"/>
                </a:solidFill>
              </a:rPr>
              <a:t>Caching</a:t>
            </a:r>
            <a:r>
              <a:rPr lang="zh-CN" altLang="en-US" dirty="0">
                <a:solidFill>
                  <a:srgbClr val="0070C0"/>
                </a:solidFill>
              </a:rPr>
              <a:t> </a:t>
            </a:r>
            <a:r>
              <a:rPr lang="en-US" altLang="zh-CN" dirty="0">
                <a:solidFill>
                  <a:srgbClr val="0070C0"/>
                </a:solidFill>
              </a:rPr>
              <a:t>in</a:t>
            </a:r>
            <a:r>
              <a:rPr lang="zh-CN" altLang="en-US" dirty="0">
                <a:solidFill>
                  <a:srgbClr val="0070C0"/>
                </a:solidFill>
              </a:rPr>
              <a:t> </a:t>
            </a:r>
            <a:r>
              <a:rPr lang="en-US" altLang="zh-CN" dirty="0">
                <a:solidFill>
                  <a:srgbClr val="0070C0"/>
                </a:solidFill>
              </a:rPr>
              <a:t>Small</a:t>
            </a:r>
            <a:r>
              <a:rPr lang="zh-CN" altLang="en-US" dirty="0">
                <a:solidFill>
                  <a:srgbClr val="0070C0"/>
                </a:solidFill>
              </a:rPr>
              <a:t> </a:t>
            </a:r>
            <a:r>
              <a:rPr lang="en-US" altLang="zh-CN" dirty="0">
                <a:solidFill>
                  <a:srgbClr val="0070C0"/>
                </a:solidFill>
              </a:rPr>
              <a:t>Cells</a:t>
            </a:r>
            <a:endParaRPr lang="en-US" dirty="0">
              <a:solidFill>
                <a:srgbClr val="0070C0"/>
              </a:solidFill>
            </a:endParaRP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C628F-5ECB-3B47-A4AC-08B0F432AD45}" type="datetime1">
              <a:rPr lang="en-US" smtClean="0"/>
              <a:pPr/>
              <a:t>5/28/2020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University of Houston</a:t>
            </a:r>
          </a:p>
        </p:txBody>
      </p:sp>
      <p:sp>
        <p:nvSpPr>
          <p:cNvPr id="6" name="Slide Number Placeholder 5"/>
          <p:cNvSpPr>
            <a:spLocks noGrp="1"/>
          </p:cNvSpPr>
          <p:nvPr>
            <p:ph type="sldNum" sz="quarter" idx="12"/>
          </p:nvPr>
        </p:nvSpPr>
        <p:spPr/>
        <p:txBody>
          <a:bodyPr/>
          <a:lstStyle/>
          <a:p>
            <a:fld id="{E00F8A3A-4FFA-2042-BDF4-81B82892761E}" type="slidenum">
              <a:rPr lang="en-US" smtClean="0"/>
              <a:t>68</a:t>
            </a:fld>
            <a:endParaRPr lang="en-US"/>
          </a:p>
        </p:txBody>
      </p:sp>
      <p:sp>
        <p:nvSpPr>
          <p:cNvPr id="7" name="TextBox 6"/>
          <p:cNvSpPr txBox="1"/>
          <p:nvPr/>
        </p:nvSpPr>
        <p:spPr>
          <a:xfrm>
            <a:off x="1095233" y="5344902"/>
            <a:ext cx="7226490" cy="346249"/>
          </a:xfrm>
          <a:prstGeom prst="rect">
            <a:avLst/>
          </a:prstGeom>
          <a:noFill/>
        </p:spPr>
        <p:txBody>
          <a:bodyPr wrap="square" rtlCol="0">
            <a:spAutoFit/>
          </a:bodyPr>
          <a:lstStyle/>
          <a:p>
            <a:r>
              <a:rPr lang="en-US" sz="825" i="1" dirty="0" err="1">
                <a:solidFill>
                  <a:schemeClr val="bg1">
                    <a:lumMod val="50000"/>
                  </a:schemeClr>
                </a:solidFill>
              </a:rPr>
              <a:t>Hamidouche</a:t>
            </a:r>
            <a:r>
              <a:rPr lang="en-US" sz="825" i="1" dirty="0">
                <a:solidFill>
                  <a:schemeClr val="bg1">
                    <a:lumMod val="50000"/>
                  </a:schemeClr>
                </a:solidFill>
              </a:rPr>
              <a:t>, K.; </a:t>
            </a:r>
            <a:r>
              <a:rPr lang="en-US" sz="825" i="1" dirty="0" err="1">
                <a:solidFill>
                  <a:schemeClr val="bg1">
                    <a:lumMod val="50000"/>
                  </a:schemeClr>
                </a:solidFill>
              </a:rPr>
              <a:t>Saad</a:t>
            </a:r>
            <a:r>
              <a:rPr lang="en-US" sz="825" i="1" dirty="0">
                <a:solidFill>
                  <a:schemeClr val="bg1">
                    <a:lumMod val="50000"/>
                  </a:schemeClr>
                </a:solidFill>
              </a:rPr>
              <a:t>, W.; </a:t>
            </a:r>
            <a:r>
              <a:rPr lang="en-US" sz="825" i="1" dirty="0" err="1">
                <a:solidFill>
                  <a:schemeClr val="bg1">
                    <a:lumMod val="50000"/>
                  </a:schemeClr>
                </a:solidFill>
              </a:rPr>
              <a:t>Debbah</a:t>
            </a:r>
            <a:r>
              <a:rPr lang="en-US" sz="825" i="1" dirty="0">
                <a:solidFill>
                  <a:schemeClr val="bg1">
                    <a:lumMod val="50000"/>
                  </a:schemeClr>
                </a:solidFill>
              </a:rPr>
              <a:t>, M., "Many-to-many matching games for proactive social-caching in wireless small cell networks," in Modeling and Optimization in Mobile, Ad Hoc, and Wireless Networks (</a:t>
            </a:r>
            <a:r>
              <a:rPr lang="en-US" sz="825" i="1" dirty="0" err="1">
                <a:solidFill>
                  <a:schemeClr val="bg1">
                    <a:lumMod val="50000"/>
                  </a:schemeClr>
                </a:solidFill>
              </a:rPr>
              <a:t>WiOpt</a:t>
            </a:r>
            <a:r>
              <a:rPr lang="en-US" sz="825" i="1" dirty="0">
                <a:solidFill>
                  <a:schemeClr val="bg1">
                    <a:lumMod val="50000"/>
                  </a:schemeClr>
                </a:solidFill>
              </a:rPr>
              <a:t>), 2014 12th International Symposium on , vol., no., pp.569-574, 12-16 May 2014 </a:t>
            </a:r>
          </a:p>
        </p:txBody>
      </p:sp>
      <p:pic>
        <p:nvPicPr>
          <p:cNvPr id="9" name="Picture 8"/>
          <p:cNvPicPr>
            <a:picLocks noChangeAspect="1"/>
          </p:cNvPicPr>
          <p:nvPr/>
        </p:nvPicPr>
        <p:blipFill>
          <a:blip r:embed="rId2"/>
          <a:stretch>
            <a:fillRect/>
          </a:stretch>
        </p:blipFill>
        <p:spPr>
          <a:xfrm>
            <a:off x="628651" y="2030830"/>
            <a:ext cx="4224794" cy="2879805"/>
          </a:xfrm>
          <a:prstGeom prst="rect">
            <a:avLst/>
          </a:prstGeom>
        </p:spPr>
      </p:pic>
      <p:sp>
        <p:nvSpPr>
          <p:cNvPr id="3" name="TextBox 2"/>
          <p:cNvSpPr txBox="1"/>
          <p:nvPr/>
        </p:nvSpPr>
        <p:spPr>
          <a:xfrm>
            <a:off x="5059942" y="1563834"/>
            <a:ext cx="3803637" cy="3266985"/>
          </a:xfrm>
          <a:prstGeom prst="rect">
            <a:avLst/>
          </a:prstGeom>
          <a:noFill/>
        </p:spPr>
        <p:txBody>
          <a:bodyPr wrap="square" rtlCol="0">
            <a:spAutoFit/>
          </a:bodyPr>
          <a:lstStyle/>
          <a:p>
            <a:pPr marL="257175" indent="-257175">
              <a:lnSpc>
                <a:spcPct val="150000"/>
              </a:lnSpc>
              <a:buFont typeface="Arial" charset="0"/>
              <a:buChar char="•"/>
            </a:pPr>
            <a:r>
              <a:rPr lang="en-US" sz="2000" b="1" i="1" dirty="0">
                <a:solidFill>
                  <a:srgbClr val="C00000"/>
                </a:solidFill>
                <a:latin typeface="Arial" panose="020B0604020202020204" pitchFamily="34" charset="0"/>
                <a:cs typeface="Arial" panose="020B0604020202020204" pitchFamily="34" charset="0"/>
              </a:rPr>
              <a:t>Many-to-many matching </a:t>
            </a:r>
            <a:r>
              <a:rPr lang="en-US" sz="2000" dirty="0">
                <a:latin typeface="Arial" panose="020B0604020202020204" pitchFamily="34" charset="0"/>
                <a:cs typeface="Arial" panose="020B0604020202020204" pitchFamily="34" charset="0"/>
              </a:rPr>
              <a:t>between videos and SBSs</a:t>
            </a:r>
          </a:p>
          <a:p>
            <a:pPr marL="257175" indent="-257175">
              <a:lnSpc>
                <a:spcPct val="150000"/>
              </a:lnSpc>
              <a:buFont typeface="Arial" charset="0"/>
              <a:buChar char="•"/>
            </a:pPr>
            <a:r>
              <a:rPr lang="en-US" sz="2000" dirty="0">
                <a:latin typeface="Arial" panose="020B0604020202020204" pitchFamily="34" charset="0"/>
                <a:cs typeface="Arial" panose="020B0604020202020204" pitchFamily="34" charset="0"/>
              </a:rPr>
              <a:t>Preference: Delay, Popularity </a:t>
            </a:r>
          </a:p>
          <a:p>
            <a:pPr marL="257175" indent="-257175">
              <a:lnSpc>
                <a:spcPct val="150000"/>
              </a:lnSpc>
              <a:buFont typeface="Arial" charset="0"/>
              <a:buChar char="•"/>
            </a:pPr>
            <a:r>
              <a:rPr lang="en-US" sz="2000" dirty="0">
                <a:latin typeface="Arial" panose="020B0604020202020204" pitchFamily="34" charset="0"/>
                <a:cs typeface="Arial" panose="020B0604020202020204" pitchFamily="34" charset="0"/>
              </a:rPr>
              <a:t>Modified GS</a:t>
            </a:r>
          </a:p>
          <a:p>
            <a:pPr marL="257175" lvl="1" indent="-257175">
              <a:lnSpc>
                <a:spcPct val="150000"/>
              </a:lnSpc>
              <a:buFont typeface="Arial" charset="0"/>
              <a:buChar char="•"/>
            </a:pPr>
            <a:r>
              <a:rPr lang="en-US" sz="2000" dirty="0">
                <a:latin typeface="Arial" panose="020B0604020202020204" pitchFamily="34" charset="0"/>
                <a:cs typeface="Arial" panose="020B0604020202020204" pitchFamily="34" charset="0"/>
              </a:rPr>
              <a:t>Pairwise stability (not blocked by individual nor pairs)</a:t>
            </a:r>
          </a:p>
          <a:p>
            <a:pPr marL="257175" indent="-257175">
              <a:lnSpc>
                <a:spcPct val="150000"/>
              </a:lnSpc>
              <a:buFont typeface="Arial"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11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Typical Applications in 5G</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6</a:t>
            </a:fld>
            <a:endParaRPr lang="zh-CN" altLang="en-US" dirty="0"/>
          </a:p>
        </p:txBody>
      </p:sp>
      <p:sp>
        <p:nvSpPr>
          <p:cNvPr id="10" name="Rectangle 9">
            <a:extLst>
              <a:ext uri="{FF2B5EF4-FFF2-40B4-BE49-F238E27FC236}">
                <a16:creationId xmlns:a16="http://schemas.microsoft.com/office/drawing/2014/main" id="{36EAC0BB-7935-4FFA-95B9-C3EB2AE40A56}"/>
              </a:ext>
            </a:extLst>
          </p:cNvPr>
          <p:cNvSpPr/>
          <p:nvPr/>
        </p:nvSpPr>
        <p:spPr>
          <a:xfrm>
            <a:off x="4716016" y="5589240"/>
            <a:ext cx="2880320" cy="69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977D0C-BA57-4366-B288-DE9B0FE1A1AB}"/>
              </a:ext>
            </a:extLst>
          </p:cNvPr>
          <p:cNvSpPr txBox="1"/>
          <p:nvPr/>
        </p:nvSpPr>
        <p:spPr>
          <a:xfrm>
            <a:off x="755576" y="908720"/>
            <a:ext cx="2304256"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VR/AR</a:t>
            </a:r>
          </a:p>
        </p:txBody>
      </p:sp>
      <p:pic>
        <p:nvPicPr>
          <p:cNvPr id="5" name="Picture 4" descr="A group of people wearing costumes&#10;&#10;Description automatically generated">
            <a:extLst>
              <a:ext uri="{FF2B5EF4-FFF2-40B4-BE49-F238E27FC236}">
                <a16:creationId xmlns:a16="http://schemas.microsoft.com/office/drawing/2014/main" id="{E69E2ACF-92C7-472F-8FB4-9FC9FA6A4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628800"/>
            <a:ext cx="2158774" cy="1565524"/>
          </a:xfrm>
          <a:prstGeom prst="rect">
            <a:avLst/>
          </a:prstGeom>
        </p:spPr>
      </p:pic>
      <p:pic>
        <p:nvPicPr>
          <p:cNvPr id="11" name="Picture 10" descr="A picture containing person, object, indoor, woman&#10;&#10;Description automatically generated">
            <a:extLst>
              <a:ext uri="{FF2B5EF4-FFF2-40B4-BE49-F238E27FC236}">
                <a16:creationId xmlns:a16="http://schemas.microsoft.com/office/drawing/2014/main" id="{351A0EC1-F980-4E1B-9186-CD626334D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933056"/>
            <a:ext cx="2112782" cy="1417173"/>
          </a:xfrm>
          <a:prstGeom prst="rect">
            <a:avLst/>
          </a:prstGeom>
        </p:spPr>
      </p:pic>
      <p:sp>
        <p:nvSpPr>
          <p:cNvPr id="13" name="TextBox 12">
            <a:extLst>
              <a:ext uri="{FF2B5EF4-FFF2-40B4-BE49-F238E27FC236}">
                <a16:creationId xmlns:a16="http://schemas.microsoft.com/office/drawing/2014/main" id="{67E82846-8974-4E6E-B821-D9E0029D2406}"/>
              </a:ext>
            </a:extLst>
          </p:cNvPr>
          <p:cNvSpPr txBox="1"/>
          <p:nvPr/>
        </p:nvSpPr>
        <p:spPr>
          <a:xfrm>
            <a:off x="3419872" y="908720"/>
            <a:ext cx="2304256"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Industry IoT</a:t>
            </a:r>
          </a:p>
        </p:txBody>
      </p:sp>
      <p:pic>
        <p:nvPicPr>
          <p:cNvPr id="14" name="Picture 13" descr="A picture containing indoor, table, desk, sitting&#10;&#10;Description automatically generated">
            <a:extLst>
              <a:ext uri="{FF2B5EF4-FFF2-40B4-BE49-F238E27FC236}">
                <a16:creationId xmlns:a16="http://schemas.microsoft.com/office/drawing/2014/main" id="{99E6F8D4-C2FC-432A-B45C-DD187CE5C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125" y="1628800"/>
            <a:ext cx="2696816" cy="1565524"/>
          </a:xfrm>
          <a:prstGeom prst="rect">
            <a:avLst/>
          </a:prstGeom>
        </p:spPr>
      </p:pic>
      <p:sp>
        <p:nvSpPr>
          <p:cNvPr id="16" name="TextBox 15">
            <a:extLst>
              <a:ext uri="{FF2B5EF4-FFF2-40B4-BE49-F238E27FC236}">
                <a16:creationId xmlns:a16="http://schemas.microsoft.com/office/drawing/2014/main" id="{F2A6DD7E-30A4-4F16-B212-91112310C8D4}"/>
              </a:ext>
            </a:extLst>
          </p:cNvPr>
          <p:cNvSpPr txBox="1"/>
          <p:nvPr/>
        </p:nvSpPr>
        <p:spPr>
          <a:xfrm>
            <a:off x="611560" y="3253297"/>
            <a:ext cx="230425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AR for surgery</a:t>
            </a:r>
          </a:p>
        </p:txBody>
      </p:sp>
      <p:sp>
        <p:nvSpPr>
          <p:cNvPr id="17" name="TextBox 16">
            <a:extLst>
              <a:ext uri="{FF2B5EF4-FFF2-40B4-BE49-F238E27FC236}">
                <a16:creationId xmlns:a16="http://schemas.microsoft.com/office/drawing/2014/main" id="{C29EBBDF-49A5-450C-AD86-E564EBE38A06}"/>
              </a:ext>
            </a:extLst>
          </p:cNvPr>
          <p:cNvSpPr txBox="1"/>
          <p:nvPr/>
        </p:nvSpPr>
        <p:spPr>
          <a:xfrm>
            <a:off x="467544" y="5534870"/>
            <a:ext cx="230425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VR for education</a:t>
            </a:r>
          </a:p>
        </p:txBody>
      </p:sp>
      <p:sp>
        <p:nvSpPr>
          <p:cNvPr id="18" name="TextBox 17">
            <a:extLst>
              <a:ext uri="{FF2B5EF4-FFF2-40B4-BE49-F238E27FC236}">
                <a16:creationId xmlns:a16="http://schemas.microsoft.com/office/drawing/2014/main" id="{482C801B-00FD-403E-8BB2-89F4192404CA}"/>
              </a:ext>
            </a:extLst>
          </p:cNvPr>
          <p:cNvSpPr txBox="1"/>
          <p:nvPr/>
        </p:nvSpPr>
        <p:spPr>
          <a:xfrm>
            <a:off x="3311861" y="3263567"/>
            <a:ext cx="252027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Auto-</a:t>
            </a:r>
            <a:r>
              <a:rPr lang="en-GB" sz="2000" dirty="0" err="1">
                <a:latin typeface="Arial" panose="020B0604020202020204" pitchFamily="34" charset="0"/>
                <a:cs typeface="Arial" panose="020B0604020202020204" pitchFamily="34" charset="0"/>
              </a:rPr>
              <a:t>manufactoring</a:t>
            </a:r>
            <a:endParaRPr lang="en-GB" sz="2000" dirty="0">
              <a:latin typeface="Arial" panose="020B0604020202020204" pitchFamily="34" charset="0"/>
              <a:cs typeface="Arial" panose="020B0604020202020204" pitchFamily="34" charset="0"/>
            </a:endParaRPr>
          </a:p>
        </p:txBody>
      </p:sp>
      <p:pic>
        <p:nvPicPr>
          <p:cNvPr id="19" name="Picture 18" descr="A picture containing sitting, small, air, plane&#10;&#10;Description automatically generated">
            <a:extLst>
              <a:ext uri="{FF2B5EF4-FFF2-40B4-BE49-F238E27FC236}">
                <a16:creationId xmlns:a16="http://schemas.microsoft.com/office/drawing/2014/main" id="{254BD53C-B9EB-4486-A8AC-5F8A16BB9D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461" y="3891746"/>
            <a:ext cx="2556678" cy="1486493"/>
          </a:xfrm>
          <a:prstGeom prst="rect">
            <a:avLst/>
          </a:prstGeom>
        </p:spPr>
      </p:pic>
      <p:sp>
        <p:nvSpPr>
          <p:cNvPr id="20" name="TextBox 19">
            <a:extLst>
              <a:ext uri="{FF2B5EF4-FFF2-40B4-BE49-F238E27FC236}">
                <a16:creationId xmlns:a16="http://schemas.microsoft.com/office/drawing/2014/main" id="{F1312A3A-C466-41C9-AC9E-FCDAA7570791}"/>
              </a:ext>
            </a:extLst>
          </p:cNvPr>
          <p:cNvSpPr txBox="1"/>
          <p:nvPr/>
        </p:nvSpPr>
        <p:spPr>
          <a:xfrm>
            <a:off x="3402962" y="5534870"/>
            <a:ext cx="252027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UAV transmissions</a:t>
            </a:r>
          </a:p>
        </p:txBody>
      </p:sp>
      <p:pic>
        <p:nvPicPr>
          <p:cNvPr id="22" name="Picture 21" descr="A view of a city&#10;&#10;Description automatically generated">
            <a:extLst>
              <a:ext uri="{FF2B5EF4-FFF2-40B4-BE49-F238E27FC236}">
                <a16:creationId xmlns:a16="http://schemas.microsoft.com/office/drawing/2014/main" id="{65DC2371-1E83-4C88-9067-A6642696D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418" y="3921397"/>
            <a:ext cx="2556678" cy="1421114"/>
          </a:xfrm>
          <a:prstGeom prst="rect">
            <a:avLst/>
          </a:prstGeom>
        </p:spPr>
      </p:pic>
      <p:sp>
        <p:nvSpPr>
          <p:cNvPr id="23" name="TextBox 22">
            <a:extLst>
              <a:ext uri="{FF2B5EF4-FFF2-40B4-BE49-F238E27FC236}">
                <a16:creationId xmlns:a16="http://schemas.microsoft.com/office/drawing/2014/main" id="{B71C36CB-0B61-476B-8EFF-A71D9563D429}"/>
              </a:ext>
            </a:extLst>
          </p:cNvPr>
          <p:cNvSpPr txBox="1"/>
          <p:nvPr/>
        </p:nvSpPr>
        <p:spPr>
          <a:xfrm>
            <a:off x="6192181" y="755184"/>
            <a:ext cx="2520278"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Autonomous Driving</a:t>
            </a:r>
          </a:p>
        </p:txBody>
      </p:sp>
      <p:sp>
        <p:nvSpPr>
          <p:cNvPr id="24" name="TextBox 23">
            <a:extLst>
              <a:ext uri="{FF2B5EF4-FFF2-40B4-BE49-F238E27FC236}">
                <a16:creationId xmlns:a16="http://schemas.microsoft.com/office/drawing/2014/main" id="{142D29F7-82E2-4E21-932B-B884AFAD61D6}"/>
              </a:ext>
            </a:extLst>
          </p:cNvPr>
          <p:cNvSpPr txBox="1"/>
          <p:nvPr/>
        </p:nvSpPr>
        <p:spPr>
          <a:xfrm>
            <a:off x="6255818" y="5519296"/>
            <a:ext cx="252027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Smart coordination</a:t>
            </a:r>
          </a:p>
        </p:txBody>
      </p:sp>
      <p:pic>
        <p:nvPicPr>
          <p:cNvPr id="26" name="Picture 25" descr="A picture containing car, sitting, driving, truck&#10;&#10;Description automatically generated">
            <a:extLst>
              <a:ext uri="{FF2B5EF4-FFF2-40B4-BE49-F238E27FC236}">
                <a16:creationId xmlns:a16="http://schemas.microsoft.com/office/drawing/2014/main" id="{21330F8B-269C-419E-A727-7F0F5A2976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795" y="1640551"/>
            <a:ext cx="2383091" cy="1609522"/>
          </a:xfrm>
          <a:prstGeom prst="rect">
            <a:avLst/>
          </a:prstGeom>
        </p:spPr>
      </p:pic>
      <p:sp>
        <p:nvSpPr>
          <p:cNvPr id="27" name="TextBox 26">
            <a:extLst>
              <a:ext uri="{FF2B5EF4-FFF2-40B4-BE49-F238E27FC236}">
                <a16:creationId xmlns:a16="http://schemas.microsoft.com/office/drawing/2014/main" id="{BB4F95C4-D2A6-4473-851C-6A56678942D2}"/>
              </a:ext>
            </a:extLst>
          </p:cNvPr>
          <p:cNvSpPr txBox="1"/>
          <p:nvPr/>
        </p:nvSpPr>
        <p:spPr>
          <a:xfrm>
            <a:off x="6444208" y="3250073"/>
            <a:ext cx="252027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Assisted driving</a:t>
            </a:r>
          </a:p>
        </p:txBody>
      </p:sp>
    </p:spTree>
    <p:extLst>
      <p:ext uri="{BB962C8B-B14F-4D97-AF65-F5344CB8AC3E}">
        <p14:creationId xmlns:p14="http://schemas.microsoft.com/office/powerpoint/2010/main" val="1237213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69</a:t>
            </a:fld>
            <a:endParaRPr lang="zh-CN" altLang="en-US" dirty="0"/>
          </a:p>
        </p:txBody>
      </p:sp>
      <p:sp>
        <p:nvSpPr>
          <p:cNvPr id="18" name="矩形 17"/>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Mean Field Games </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3" name="矩形 22"/>
          <p:cNvSpPr/>
          <p:nvPr/>
        </p:nvSpPr>
        <p:spPr>
          <a:xfrm>
            <a:off x="251952" y="1000108"/>
            <a:ext cx="8640096" cy="5455340"/>
          </a:xfrm>
          <a:prstGeom prst="rect">
            <a:avLst/>
          </a:prstGeom>
        </p:spPr>
        <p:txBody>
          <a:bodyPr wrap="square">
            <a:spAutoFit/>
          </a:bodyPr>
          <a:lstStyle/>
          <a:p>
            <a:pPr indent="-342900" algn="just">
              <a:spcBef>
                <a:spcPts val="12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MFGs study the existence of </a:t>
            </a:r>
            <a:r>
              <a:rPr lang="en-US" sz="2200" dirty="0">
                <a:solidFill>
                  <a:srgbClr val="9A0000"/>
                </a:solidFill>
                <a:latin typeface="Arial" panose="020B0604020202020204" pitchFamily="34" charset="0"/>
                <a:cs typeface="Arial" panose="020B0604020202020204" pitchFamily="34" charset="0"/>
              </a:rPr>
              <a:t>Nash equilibria in games involving a large number of asymptotically negligible agents </a:t>
            </a:r>
            <a:r>
              <a:rPr lang="en-US" sz="2200" dirty="0">
                <a:solidFill>
                  <a:srgbClr val="000000"/>
                </a:solidFill>
                <a:latin typeface="Arial" panose="020B0604020202020204" pitchFamily="34" charset="0"/>
                <a:cs typeface="Arial" panose="020B0604020202020204" pitchFamily="34" charset="0"/>
              </a:rPr>
              <a:t>modeled by controlled stochastic dynamical systems. </a:t>
            </a:r>
          </a:p>
          <a:p>
            <a:pPr indent="-342900" algn="just">
              <a:spcBef>
                <a:spcPts val="12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MFGs refer to methods and techniques that study differential games </a:t>
            </a:r>
            <a:r>
              <a:rPr lang="en-US" sz="2200" dirty="0">
                <a:solidFill>
                  <a:srgbClr val="9A0000"/>
                </a:solidFill>
                <a:latin typeface="Arial" panose="020B0604020202020204" pitchFamily="34" charset="0"/>
                <a:cs typeface="Arial" panose="020B0604020202020204" pitchFamily="34" charset="0"/>
              </a:rPr>
              <a:t>with large population of indistinguishable, rational, and heterogeneous agents</a:t>
            </a:r>
          </a:p>
          <a:p>
            <a:pPr lvl="1" algn="just">
              <a:lnSpc>
                <a:spcPct val="80000"/>
              </a:lnSpc>
              <a:spcBef>
                <a:spcPts val="1500"/>
              </a:spcBef>
              <a:buFont typeface="Arial" panose="020B0604020202020204" pitchFamily="34" charset="0"/>
              <a:buChar char="•"/>
            </a:pPr>
            <a:r>
              <a:rPr lang="en-US" altLang="zh-CN" sz="2000" dirty="0">
                <a:solidFill>
                  <a:srgbClr val="000000"/>
                </a:solidFill>
                <a:latin typeface="Arial" panose="020B0604020202020204" pitchFamily="34" charset="0"/>
                <a:cs typeface="Arial" panose="020B0604020202020204" pitchFamily="34" charset="0"/>
              </a:rPr>
              <a:t> Indistinguishable - agents share common structure of the model</a:t>
            </a:r>
          </a:p>
          <a:p>
            <a:pPr lvl="1" algn="just">
              <a:lnSpc>
                <a:spcPct val="80000"/>
              </a:lnSpc>
              <a:spcBef>
                <a:spcPts val="15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 Rationality - agents act optimally (maximize utility / minimize cost)</a:t>
            </a:r>
          </a:p>
          <a:p>
            <a:pPr lvl="1" algn="just">
              <a:lnSpc>
                <a:spcPct val="80000"/>
              </a:lnSpc>
              <a:spcBef>
                <a:spcPts val="150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 Heterogeneity – agents can have heterogeneous states</a:t>
            </a:r>
          </a:p>
          <a:p>
            <a:pPr indent="-342900" algn="just">
              <a:spcBef>
                <a:spcPts val="12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MFGs </a:t>
            </a:r>
            <a:r>
              <a:rPr lang="en-US" sz="2200" dirty="0">
                <a:solidFill>
                  <a:srgbClr val="9A0000"/>
                </a:solidFill>
                <a:latin typeface="Arial" panose="020B0604020202020204" pitchFamily="34" charset="0"/>
                <a:cs typeface="Arial" panose="020B0604020202020204" pitchFamily="34" charset="0"/>
              </a:rPr>
              <a:t>reduce to a standard control problem and an equilibrium</a:t>
            </a:r>
            <a:r>
              <a:rPr lang="en-US" sz="2200" dirty="0">
                <a:solidFill>
                  <a:srgbClr val="000000"/>
                </a:solidFill>
                <a:latin typeface="Arial" panose="020B0604020202020204" pitchFamily="34" charset="0"/>
                <a:cs typeface="Arial" panose="020B0604020202020204" pitchFamily="34" charset="0"/>
              </a:rPr>
              <a:t>.</a:t>
            </a:r>
          </a:p>
          <a:p>
            <a:pPr indent="-342900" algn="just">
              <a:spcBef>
                <a:spcPts val="12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Methodologies to solve a MFG</a:t>
            </a:r>
          </a:p>
          <a:p>
            <a:pPr lvl="1" algn="just">
              <a:lnSpc>
                <a:spcPct val="80000"/>
              </a:lnSpc>
              <a:spcBef>
                <a:spcPts val="1500"/>
              </a:spcBef>
              <a:buFont typeface="Arial" panose="020B0604020202020204" pitchFamily="34" charset="0"/>
              <a:buChar char="•"/>
            </a:pPr>
            <a:r>
              <a:rPr lang="en-US" altLang="zh-CN" sz="2000" dirty="0">
                <a:solidFill>
                  <a:srgbClr val="000000"/>
                </a:solidFill>
                <a:latin typeface="Arial" panose="020B0604020202020204" pitchFamily="34" charset="0"/>
                <a:cs typeface="Arial" panose="020B0604020202020204" pitchFamily="34" charset="0"/>
              </a:rPr>
              <a:t> Dynamic programming -&gt; leads to HJB/FPK pair</a:t>
            </a:r>
          </a:p>
          <a:p>
            <a:pPr lvl="1" algn="just">
              <a:lnSpc>
                <a:spcPct val="80000"/>
              </a:lnSpc>
              <a:spcBef>
                <a:spcPts val="1500"/>
              </a:spcBef>
              <a:buFont typeface="Arial" panose="020B0604020202020204" pitchFamily="34" charset="0"/>
              <a:buChar char="•"/>
            </a:pPr>
            <a:r>
              <a:rPr lang="en-US" altLang="zh-CN" sz="2000" dirty="0">
                <a:solidFill>
                  <a:srgbClr val="000000"/>
                </a:solidFill>
                <a:latin typeface="Arial" panose="020B0604020202020204" pitchFamily="34" charset="0"/>
                <a:cs typeface="Arial" panose="020B0604020202020204" pitchFamily="34" charset="0"/>
              </a:rPr>
              <a:t> Stochastic maximum principle -&gt; for mean field games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70</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Classical Game vs Mean Field Game</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矩形 5"/>
          <p:cNvSpPr/>
          <p:nvPr/>
        </p:nvSpPr>
        <p:spPr>
          <a:xfrm>
            <a:off x="251952" y="1032819"/>
            <a:ext cx="8640096" cy="2462213"/>
          </a:xfrm>
          <a:prstGeom prst="rect">
            <a:avLst/>
          </a:prstGeom>
        </p:spPr>
        <p:txBody>
          <a:bodyPr wrap="square">
            <a:spAutoFit/>
          </a:bodyPr>
          <a:lstStyle/>
          <a:p>
            <a:pPr indent="-342900" algn="just">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In classical game theory, a fish reacts to what other fishes nearby do.</a:t>
            </a:r>
          </a:p>
          <a:p>
            <a:pPr indent="-342900" algn="just">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In mean-field game theory, each fish does not care about each of the other fishes. Rather, it cares about how the fishes nearby, as a mass, globally move. In other words, each fish reacts only to the mass. </a:t>
            </a:r>
          </a:p>
        </p:txBody>
      </p:sp>
      <p:pic>
        <p:nvPicPr>
          <p:cNvPr id="7" name="Picture 1"/>
          <p:cNvPicPr>
            <a:picLocks noChangeAspect="1"/>
          </p:cNvPicPr>
          <p:nvPr/>
        </p:nvPicPr>
        <p:blipFill>
          <a:blip r:embed="rId2"/>
          <a:stretch>
            <a:fillRect/>
          </a:stretch>
        </p:blipFill>
        <p:spPr>
          <a:xfrm>
            <a:off x="539552" y="3552846"/>
            <a:ext cx="7848600" cy="28765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71</a:t>
            </a:fld>
            <a:endParaRPr lang="zh-CN" altLang="en-US" dirty="0"/>
          </a:p>
        </p:txBody>
      </p:sp>
      <p:sp>
        <p:nvSpPr>
          <p:cNvPr id="8" name="矩形 7"/>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Mean Field Game vs Optimal Control </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1"/>
          <p:cNvPicPr>
            <a:picLocks noChangeAspect="1"/>
          </p:cNvPicPr>
          <p:nvPr/>
        </p:nvPicPr>
        <p:blipFill>
          <a:blip r:embed="rId2"/>
          <a:stretch>
            <a:fillRect/>
          </a:stretch>
        </p:blipFill>
        <p:spPr>
          <a:xfrm>
            <a:off x="0" y="1357298"/>
            <a:ext cx="9144000" cy="389306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72</a:t>
            </a:fld>
            <a:endParaRPr lang="zh-CN" altLang="en-US" dirty="0"/>
          </a:p>
        </p:txBody>
      </p:sp>
      <p:sp>
        <p:nvSpPr>
          <p:cNvPr id="5" name="矩形 4"/>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Example: Highway Driving </a:t>
            </a:r>
            <a:endParaRPr lang="zh-CN" altLang="en-US"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矩形 5"/>
          <p:cNvSpPr/>
          <p:nvPr/>
        </p:nvSpPr>
        <p:spPr>
          <a:xfrm>
            <a:off x="251953" y="1000110"/>
            <a:ext cx="4587307" cy="2462213"/>
          </a:xfrm>
          <a:prstGeom prst="rect">
            <a:avLst/>
          </a:prstGeom>
        </p:spPr>
        <p:txBody>
          <a:bodyPr wrap="square">
            <a:spAutoFit/>
          </a:bodyPr>
          <a:lstStyle/>
          <a:p>
            <a:pPr indent="-3429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Consider the state     of the highway (location of vehicles) and its evolution     with time.</a:t>
            </a:r>
          </a:p>
          <a:p>
            <a:pPr indent="-3429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The driver’s goal is to minimize its driving cost        by controlling driving speed       .</a:t>
            </a:r>
          </a:p>
        </p:txBody>
      </p:sp>
      <p:sp>
        <p:nvSpPr>
          <p:cNvPr id="7" name="矩形 6"/>
          <p:cNvSpPr/>
          <p:nvPr/>
        </p:nvSpPr>
        <p:spPr>
          <a:xfrm>
            <a:off x="245677" y="4489162"/>
            <a:ext cx="4087157" cy="830997"/>
          </a:xfrm>
          <a:prstGeom prst="rect">
            <a:avLst/>
          </a:prstGeom>
        </p:spPr>
        <p:txBody>
          <a:bodyPr wrap="square">
            <a:spAutoFit/>
          </a:bodyPr>
          <a:lstStyle/>
          <a:p>
            <a:pPr indent="-342900" algn="just">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Optimize based on other drivers’ control</a:t>
            </a:r>
          </a:p>
        </p:txBody>
      </p:sp>
      <p:pic>
        <p:nvPicPr>
          <p:cNvPr id="10" name="图片 9"/>
          <p:cNvPicPr>
            <a:picLocks noChangeAspect="1"/>
          </p:cNvPicPr>
          <p:nvPr/>
        </p:nvPicPr>
        <p:blipFill>
          <a:blip r:embed="rId2"/>
          <a:stretch>
            <a:fillRect/>
          </a:stretch>
        </p:blipFill>
        <p:spPr>
          <a:xfrm>
            <a:off x="3221987" y="1098550"/>
            <a:ext cx="270003" cy="261565"/>
          </a:xfrm>
          <a:prstGeom prst="rect">
            <a:avLst/>
          </a:prstGeom>
        </p:spPr>
      </p:pic>
      <p:pic>
        <p:nvPicPr>
          <p:cNvPr id="11" name="图片 10"/>
          <p:cNvPicPr>
            <a:picLocks noChangeAspect="1"/>
          </p:cNvPicPr>
          <p:nvPr/>
        </p:nvPicPr>
        <p:blipFill>
          <a:blip r:embed="rId3"/>
          <a:stretch>
            <a:fillRect/>
          </a:stretch>
        </p:blipFill>
        <p:spPr>
          <a:xfrm>
            <a:off x="2607344" y="1720119"/>
            <a:ext cx="344638" cy="415593"/>
          </a:xfrm>
          <a:prstGeom prst="rect">
            <a:avLst/>
          </a:prstGeom>
        </p:spPr>
      </p:pic>
      <p:pic>
        <p:nvPicPr>
          <p:cNvPr id="12" name="图片 11"/>
          <p:cNvPicPr>
            <a:picLocks noChangeAspect="1"/>
          </p:cNvPicPr>
          <p:nvPr/>
        </p:nvPicPr>
        <p:blipFill rotWithShape="1">
          <a:blip r:embed="rId4"/>
          <a:srcRect t="18377" b="1990"/>
          <a:stretch>
            <a:fillRect/>
          </a:stretch>
        </p:blipFill>
        <p:spPr>
          <a:xfrm>
            <a:off x="5025067" y="1540115"/>
            <a:ext cx="3709583" cy="2231734"/>
          </a:xfrm>
          <a:prstGeom prst="rect">
            <a:avLst/>
          </a:prstGeom>
        </p:spPr>
      </p:pic>
      <p:pic>
        <p:nvPicPr>
          <p:cNvPr id="13" name="Picture 2"/>
          <p:cNvPicPr>
            <a:picLocks noChangeAspect="1"/>
          </p:cNvPicPr>
          <p:nvPr/>
        </p:nvPicPr>
        <p:blipFill rotWithShape="1">
          <a:blip r:embed="rId5"/>
          <a:srcRect t="67055" r="52336"/>
          <a:stretch>
            <a:fillRect/>
          </a:stretch>
        </p:blipFill>
        <p:spPr>
          <a:xfrm>
            <a:off x="437758" y="3430136"/>
            <a:ext cx="3895074" cy="96852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992" y="2720293"/>
            <a:ext cx="495369" cy="295316"/>
          </a:xfrm>
          <a:prstGeom prst="rect">
            <a:avLst/>
          </a:prstGeom>
        </p:spPr>
      </p:pic>
      <p:pic>
        <p:nvPicPr>
          <p:cNvPr id="15" name="图片 14"/>
          <p:cNvPicPr>
            <a:picLocks noChangeAspect="1"/>
          </p:cNvPicPr>
          <p:nvPr/>
        </p:nvPicPr>
        <p:blipFill>
          <a:blip r:embed="rId7"/>
          <a:stretch>
            <a:fillRect/>
          </a:stretch>
        </p:blipFill>
        <p:spPr>
          <a:xfrm>
            <a:off x="3671990" y="3067515"/>
            <a:ext cx="495300" cy="342900"/>
          </a:xfrm>
          <a:prstGeom prst="rect">
            <a:avLst/>
          </a:prstGeom>
        </p:spPr>
      </p:pic>
      <p:sp>
        <p:nvSpPr>
          <p:cNvPr id="16" name="矩形 15"/>
          <p:cNvSpPr/>
          <p:nvPr/>
        </p:nvSpPr>
        <p:spPr>
          <a:xfrm>
            <a:off x="4350025" y="4510150"/>
            <a:ext cx="4632024" cy="461665"/>
          </a:xfrm>
          <a:prstGeom prst="rect">
            <a:avLst/>
          </a:prstGeom>
        </p:spPr>
        <p:txBody>
          <a:bodyPr wrap="square">
            <a:spAutoFit/>
          </a:bodyPr>
          <a:lstStyle/>
          <a:p>
            <a:pPr indent="-342900" algn="just">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Optimize based on distribution</a:t>
            </a:r>
          </a:p>
        </p:txBody>
      </p:sp>
      <p:pic>
        <p:nvPicPr>
          <p:cNvPr id="17" name="Picture 5"/>
          <p:cNvPicPr>
            <a:picLocks noChangeAspect="1"/>
          </p:cNvPicPr>
          <p:nvPr/>
        </p:nvPicPr>
        <p:blipFill rotWithShape="1">
          <a:blip r:embed="rId8"/>
          <a:srcRect t="38490"/>
          <a:stretch>
            <a:fillRect/>
          </a:stretch>
        </p:blipFill>
        <p:spPr>
          <a:xfrm>
            <a:off x="218388" y="5453296"/>
            <a:ext cx="4128610" cy="946875"/>
          </a:xfrm>
          <a:prstGeom prst="rect">
            <a:avLst/>
          </a:prstGeom>
        </p:spPr>
      </p:pic>
      <p:pic>
        <p:nvPicPr>
          <p:cNvPr id="18" name="图片 17"/>
          <p:cNvPicPr>
            <a:picLocks noChangeAspect="1"/>
          </p:cNvPicPr>
          <p:nvPr/>
        </p:nvPicPr>
        <p:blipFill>
          <a:blip r:embed="rId9"/>
          <a:stretch>
            <a:fillRect/>
          </a:stretch>
        </p:blipFill>
        <p:spPr>
          <a:xfrm>
            <a:off x="4621710" y="4960155"/>
            <a:ext cx="4308690" cy="138989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73</a:t>
            </a:fld>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994" y="1119339"/>
            <a:ext cx="5060826" cy="3870043"/>
          </a:xfrm>
          <a:prstGeom prst="rect">
            <a:avLst/>
          </a:prstGeom>
        </p:spPr>
      </p:pic>
      <p:sp>
        <p:nvSpPr>
          <p:cNvPr id="6" name="矩形 5"/>
          <p:cNvSpPr/>
          <p:nvPr/>
        </p:nvSpPr>
        <p:spPr>
          <a:xfrm>
            <a:off x="161952"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MFG HJB-FPK Solutions: Summary</a:t>
            </a:r>
          </a:p>
        </p:txBody>
      </p:sp>
      <p:pic>
        <p:nvPicPr>
          <p:cNvPr id="7" name="Picture 4"/>
          <p:cNvPicPr>
            <a:picLocks noChangeAspect="1"/>
          </p:cNvPicPr>
          <p:nvPr/>
        </p:nvPicPr>
        <p:blipFill>
          <a:blip r:embed="rId3"/>
          <a:stretch>
            <a:fillRect/>
          </a:stretch>
        </p:blipFill>
        <p:spPr>
          <a:xfrm>
            <a:off x="161952" y="4618435"/>
            <a:ext cx="4545161" cy="1810963"/>
          </a:xfrm>
          <a:prstGeom prst="rect">
            <a:avLst/>
          </a:prstGeom>
        </p:spPr>
      </p:pic>
      <p:sp>
        <p:nvSpPr>
          <p:cNvPr id="8" name="矩形 7"/>
          <p:cNvSpPr/>
          <p:nvPr/>
        </p:nvSpPr>
        <p:spPr>
          <a:xfrm>
            <a:off x="198844" y="1479343"/>
            <a:ext cx="3833150" cy="2277547"/>
          </a:xfrm>
          <a:prstGeom prst="rect">
            <a:avLst/>
          </a:prstGeom>
        </p:spPr>
        <p:txBody>
          <a:bodyPr wrap="square">
            <a:spAutoFit/>
          </a:bodyPr>
          <a:lstStyle/>
          <a:p>
            <a:pPr indent="-342900" algn="just">
              <a:spcBef>
                <a:spcPts val="1200"/>
              </a:spcBef>
              <a:buClr>
                <a:schemeClr val="tx1"/>
              </a:buClr>
              <a:buFont typeface="Arial" panose="020B0604020202020204" pitchFamily="34" charset="0"/>
              <a:buChar char="•"/>
            </a:pPr>
            <a:r>
              <a:rPr lang="en-US" sz="2200" dirty="0">
                <a:solidFill>
                  <a:srgbClr val="C00000"/>
                </a:solidFill>
                <a:latin typeface="Arial" panose="020B0604020202020204" pitchFamily="34" charset="0"/>
                <a:cs typeface="Arial" panose="020B0604020202020204" pitchFamily="34" charset="0"/>
              </a:rPr>
              <a:t>HJB equation </a:t>
            </a:r>
            <a:r>
              <a:rPr lang="en-US" sz="2200" dirty="0">
                <a:solidFill>
                  <a:srgbClr val="000000"/>
                </a:solidFill>
                <a:latin typeface="Arial" panose="020B0604020202020204" pitchFamily="34" charset="0"/>
                <a:cs typeface="Arial" panose="020B0604020202020204" pitchFamily="34" charset="0"/>
              </a:rPr>
              <a:t>governs the </a:t>
            </a:r>
            <a:r>
              <a:rPr lang="en-US" sz="2200" dirty="0">
                <a:solidFill>
                  <a:srgbClr val="C00000"/>
                </a:solidFill>
                <a:latin typeface="Arial" panose="020B0604020202020204" pitchFamily="34" charset="0"/>
                <a:cs typeface="Arial" panose="020B0604020202020204" pitchFamily="34" charset="0"/>
              </a:rPr>
              <a:t>computation of the optimal path of control </a:t>
            </a:r>
            <a:r>
              <a:rPr lang="en-US" sz="2200" dirty="0">
                <a:solidFill>
                  <a:srgbClr val="000000"/>
                </a:solidFill>
                <a:latin typeface="Arial" panose="020B0604020202020204" pitchFamily="34" charset="0"/>
                <a:cs typeface="Arial" panose="020B0604020202020204" pitchFamily="34" charset="0"/>
              </a:rPr>
              <a:t>of the player.</a:t>
            </a:r>
          </a:p>
          <a:p>
            <a:pPr indent="-342900" algn="just">
              <a:spcBef>
                <a:spcPts val="1200"/>
              </a:spcBef>
              <a:buClr>
                <a:schemeClr val="tx1"/>
              </a:buClr>
              <a:buFont typeface="Arial" panose="020B0604020202020204" pitchFamily="34" charset="0"/>
              <a:buChar char="•"/>
            </a:pPr>
            <a:r>
              <a:rPr lang="en-US" sz="2200" dirty="0">
                <a:solidFill>
                  <a:srgbClr val="C00000"/>
                </a:solidFill>
                <a:latin typeface="Arial" panose="020B0604020202020204" pitchFamily="34" charset="0"/>
                <a:cs typeface="Arial" panose="020B0604020202020204" pitchFamily="34" charset="0"/>
              </a:rPr>
              <a:t>FPK equation </a:t>
            </a:r>
            <a:r>
              <a:rPr lang="en-US" sz="2200" dirty="0">
                <a:solidFill>
                  <a:srgbClr val="000000"/>
                </a:solidFill>
                <a:latin typeface="Arial" panose="020B0604020202020204" pitchFamily="34" charset="0"/>
                <a:cs typeface="Arial" panose="020B0604020202020204" pitchFamily="34" charset="0"/>
              </a:rPr>
              <a:t>governs </a:t>
            </a:r>
            <a:r>
              <a:rPr lang="en-US" sz="2200" dirty="0">
                <a:solidFill>
                  <a:srgbClr val="C00000"/>
                </a:solidFill>
                <a:latin typeface="Arial" panose="020B0604020202020204" pitchFamily="34" charset="0"/>
                <a:cs typeface="Arial" panose="020B0604020202020204" pitchFamily="34" charset="0"/>
              </a:rPr>
              <a:t>the evolution of the mean field function </a:t>
            </a:r>
            <a:r>
              <a:rPr lang="en-US" sz="2200" dirty="0">
                <a:solidFill>
                  <a:srgbClr val="000000"/>
                </a:solidFill>
                <a:latin typeface="Arial" panose="020B0604020202020204" pitchFamily="34" charset="0"/>
                <a:cs typeface="Arial" panose="020B0604020202020204" pitchFamily="34" charset="0"/>
              </a:rPr>
              <a:t>of players.</a:t>
            </a:r>
            <a:endParaRPr lang="en-US" sz="2200" dirty="0">
              <a:solidFill>
                <a:srgbClr val="9A0000"/>
              </a:solidFill>
              <a:latin typeface="Arial" panose="020B0604020202020204" pitchFamily="34"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74</a:t>
            </a:fld>
            <a:endParaRPr lang="zh-CN" altLang="en-US" dirty="0"/>
          </a:p>
        </p:txBody>
      </p:sp>
      <p:sp>
        <p:nvSpPr>
          <p:cNvPr id="9" name="矩形 8"/>
          <p:cNvSpPr/>
          <p:nvPr/>
        </p:nvSpPr>
        <p:spPr>
          <a:xfrm>
            <a:off x="251953" y="1214424"/>
            <a:ext cx="8550095" cy="120032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Integrating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drones</a:t>
            </a:r>
            <a:r>
              <a:rPr lang="en-US" altLang="zh-CN" sz="2400" dirty="0">
                <a:latin typeface="Arial" panose="020B0604020202020204" pitchFamily="34" charset="0"/>
                <a:ea typeface="黑体" panose="02010609060101010101" pitchFamily="49" charset="-122"/>
                <a:cs typeface="Arial" panose="020B0604020202020204" pitchFamily="34" charset="0"/>
              </a:rPr>
              <a:t> to overloaded terrestrial networks may offer benefits by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offloading traffic, reducing handovers for highly mobile users</a:t>
            </a:r>
            <a:r>
              <a:rPr lang="en-US" altLang="zh-CN" sz="2000" dirty="0">
                <a:latin typeface="Arial" panose="020B0604020202020204" pitchFamily="34" charset="0"/>
                <a:ea typeface="黑体" panose="02010609060101010101" pitchFamily="49" charset="-122"/>
                <a:cs typeface="Arial" panose="020B0604020202020204" pitchFamily="34" charset="0"/>
              </a:rPr>
              <a:t>. </a:t>
            </a:r>
          </a:p>
        </p:txBody>
      </p:sp>
      <p:sp>
        <p:nvSpPr>
          <p:cNvPr id="10"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EX1: Dense Drone Small Cell Networks</a:t>
            </a:r>
          </a:p>
        </p:txBody>
      </p:sp>
      <p:pic>
        <p:nvPicPr>
          <p:cNvPr id="11" name="图片 3"/>
          <p:cNvPicPr>
            <a:picLocks noChangeAspect="1"/>
          </p:cNvPicPr>
          <p:nvPr/>
        </p:nvPicPr>
        <p:blipFill>
          <a:blip r:embed="rId2"/>
          <a:stretch>
            <a:fillRect/>
          </a:stretch>
        </p:blipFill>
        <p:spPr>
          <a:xfrm>
            <a:off x="4752004" y="3648735"/>
            <a:ext cx="4217987" cy="2695575"/>
          </a:xfrm>
          <a:prstGeom prst="rect">
            <a:avLst/>
          </a:prstGeom>
          <a:noFill/>
          <a:ln w="9525">
            <a:noFill/>
          </a:ln>
        </p:spPr>
      </p:pic>
      <p:sp>
        <p:nvSpPr>
          <p:cNvPr id="12" name="矩形 11"/>
          <p:cNvSpPr/>
          <p:nvPr/>
        </p:nvSpPr>
        <p:spPr>
          <a:xfrm>
            <a:off x="251953" y="2538407"/>
            <a:ext cx="8550095" cy="120032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However, such performance enhancement is largely limited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mutual interference and energy availability </a:t>
            </a:r>
            <a:r>
              <a:rPr lang="en-US" altLang="zh-CN" sz="2400" dirty="0">
                <a:latin typeface="Arial" panose="020B0604020202020204" pitchFamily="34" charset="0"/>
                <a:ea typeface="黑体" panose="02010609060101010101" pitchFamily="49" charset="-122"/>
                <a:cs typeface="Arial" panose="020B0604020202020204" pitchFamily="34" charset="0"/>
              </a:rPr>
              <a:t>in dense drone networks.</a:t>
            </a:r>
          </a:p>
        </p:txBody>
      </p:sp>
      <p:sp>
        <p:nvSpPr>
          <p:cNvPr id="13" name="矩形 12"/>
          <p:cNvSpPr/>
          <p:nvPr/>
        </p:nvSpPr>
        <p:spPr>
          <a:xfrm>
            <a:off x="247308" y="3862388"/>
            <a:ext cx="4234693" cy="2308324"/>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control problem </a:t>
            </a:r>
            <a:r>
              <a:rPr lang="en-US" altLang="zh-CN" sz="2400" dirty="0">
                <a:latin typeface="Arial" panose="020B0604020202020204" pitchFamily="34" charset="0"/>
                <a:ea typeface="黑体" panose="02010609060101010101" pitchFamily="49" charset="-122"/>
                <a:cs typeface="Arial" panose="020B0604020202020204" pitchFamily="34" charset="0"/>
              </a:rPr>
              <a:t>can be mapped to an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altitude control problem</a:t>
            </a:r>
            <a:r>
              <a:rPr lang="en-US" altLang="zh-CN" sz="2400" dirty="0">
                <a:latin typeface="Arial" panose="020B0604020202020204" pitchFamily="34" charset="0"/>
                <a:ea typeface="黑体" panose="02010609060101010101" pitchFamily="49" charset="-122"/>
                <a:cs typeface="Arial" panose="020B0604020202020204" pitchFamily="34" charset="0"/>
              </a:rPr>
              <a:t>. Using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Mean-Field Game </a:t>
            </a:r>
            <a:r>
              <a:rPr lang="en-US" altLang="zh-CN" sz="2400" dirty="0">
                <a:latin typeface="Arial" panose="020B0604020202020204" pitchFamily="34" charset="0"/>
                <a:ea typeface="黑体" panose="02010609060101010101" pitchFamily="49" charset="-122"/>
                <a:cs typeface="Arial" panose="020B0604020202020204" pitchFamily="34" charset="0"/>
              </a:rPr>
              <a:t>to obtain the optimal altitude control strategy.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75</a:t>
            </a:fld>
            <a:endParaRPr lang="zh-CN" altLang="en-US" dirty="0"/>
          </a:p>
        </p:txBody>
      </p:sp>
      <p:sp>
        <p:nvSpPr>
          <p:cNvPr id="8" name="矩形 7"/>
          <p:cNvSpPr/>
          <p:nvPr/>
        </p:nvSpPr>
        <p:spPr>
          <a:xfrm>
            <a:off x="251953" y="1264694"/>
            <a:ext cx="8550095" cy="120032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wireless powered </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(WP-</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networks</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severe interference greatly reducing the energy transmission efficiency. </a:t>
            </a:r>
          </a:p>
        </p:txBody>
      </p:sp>
      <p:sp>
        <p:nvSpPr>
          <p:cNvPr id="14"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EX2: Wireless Powered Internet of Things</a:t>
            </a:r>
          </a:p>
        </p:txBody>
      </p:sp>
      <p:sp>
        <p:nvSpPr>
          <p:cNvPr id="15" name="矩形 14"/>
          <p:cNvSpPr/>
          <p:nvPr/>
        </p:nvSpPr>
        <p:spPr>
          <a:xfrm>
            <a:off x="222955" y="3086284"/>
            <a:ext cx="4169045" cy="2677656"/>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interference mitigation problem </a:t>
            </a:r>
            <a:r>
              <a:rPr lang="en-US" altLang="zh-CN" sz="2400" dirty="0">
                <a:latin typeface="Arial" panose="020B0604020202020204" pitchFamily="34" charset="0"/>
                <a:ea typeface="黑体" panose="02010609060101010101" pitchFamily="49" charset="-122"/>
                <a:cs typeface="Arial" panose="020B0604020202020204" pitchFamily="34" charset="0"/>
              </a:rPr>
              <a:t>in a WP-</a:t>
            </a:r>
            <a:r>
              <a:rPr lang="en-US" altLang="zh-CN" sz="2400" dirty="0" err="1">
                <a:latin typeface="Arial" panose="020B0604020202020204" pitchFamily="34" charset="0"/>
                <a:ea typeface="黑体" panose="02010609060101010101" pitchFamily="49" charset="-122"/>
                <a:cs typeface="Arial" panose="020B0604020202020204" pitchFamily="34" charset="0"/>
              </a:rPr>
              <a:t>IoT</a:t>
            </a:r>
            <a:r>
              <a:rPr lang="en-US" altLang="zh-CN" sz="2400" dirty="0">
                <a:latin typeface="Arial" panose="020B0604020202020204" pitchFamily="34" charset="0"/>
                <a:ea typeface="黑体" panose="02010609060101010101" pitchFamily="49" charset="-122"/>
                <a:cs typeface="Arial" panose="020B0604020202020204" pitchFamily="34" charset="0"/>
              </a:rPr>
              <a:t> can be modeled as a MFG, taking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sensor nodes’ energy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mutual interference among the sensors </a:t>
            </a:r>
            <a:r>
              <a:rPr lang="en-US" altLang="zh-CN" sz="2400" dirty="0">
                <a:latin typeface="Arial" panose="020B0604020202020204" pitchFamily="34" charset="0"/>
                <a:ea typeface="黑体" panose="02010609060101010101" pitchFamily="49" charset="-122"/>
                <a:cs typeface="Arial" panose="020B0604020202020204" pitchFamily="34" charset="0"/>
              </a:rPr>
              <a:t>into consideration.</a:t>
            </a:r>
          </a:p>
        </p:txBody>
      </p:sp>
      <p:pic>
        <p:nvPicPr>
          <p:cNvPr id="16" name="图片 1"/>
          <p:cNvPicPr>
            <a:picLocks noChangeAspect="1"/>
          </p:cNvPicPr>
          <p:nvPr/>
        </p:nvPicPr>
        <p:blipFill>
          <a:blip r:embed="rId2"/>
          <a:stretch>
            <a:fillRect/>
          </a:stretch>
        </p:blipFill>
        <p:spPr>
          <a:xfrm>
            <a:off x="4662001" y="2708994"/>
            <a:ext cx="4424362" cy="3082925"/>
          </a:xfrm>
          <a:prstGeom prst="rect">
            <a:avLst/>
          </a:prstGeom>
          <a:noFill/>
          <a:ln w="9525">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76</a:t>
            </a:fld>
            <a:endParaRPr lang="zh-CN" altLang="en-US" dirty="0"/>
          </a:p>
        </p:txBody>
      </p:sp>
      <p:sp>
        <p:nvSpPr>
          <p:cNvPr id="7" name="矩形 6"/>
          <p:cNvSpPr/>
          <p:nvPr/>
        </p:nvSpPr>
        <p:spPr>
          <a:xfrm>
            <a:off x="251951" y="1264694"/>
            <a:ext cx="8640096" cy="830997"/>
          </a:xfrm>
          <a:prstGeom prst="rect">
            <a:avLst/>
          </a:prstGeom>
        </p:spPr>
        <p:txBody>
          <a:bodyPr wrap="square">
            <a:spAutoFit/>
          </a:bodyPr>
          <a:lstStyle/>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Non-orthogonal Multiple Access (NOMA)-based interference mitigation problem</a:t>
            </a:r>
          </a:p>
        </p:txBody>
      </p:sp>
      <p:sp>
        <p:nvSpPr>
          <p:cNvPr id="9"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EX3: NOMA-Based UAV Networks</a:t>
            </a:r>
          </a:p>
        </p:txBody>
      </p:sp>
      <p:sp>
        <p:nvSpPr>
          <p:cNvPr id="10" name="矩形 9"/>
          <p:cNvSpPr/>
          <p:nvPr/>
        </p:nvSpPr>
        <p:spPr>
          <a:xfrm>
            <a:off x="251954" y="2258989"/>
            <a:ext cx="8640095" cy="120032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MFG with dominator</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at least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one interference dominator</a:t>
            </a:r>
            <a:r>
              <a:rPr lang="en-US" altLang="zh-CN" sz="2400" dirty="0">
                <a:latin typeface="Arial" panose="020B0604020202020204" pitchFamily="34" charset="0"/>
                <a:ea typeface="黑体" panose="02010609060101010101" pitchFamily="49" charset="-122"/>
                <a:cs typeface="Arial" panose="020B0604020202020204" pitchFamily="34" charset="0"/>
              </a:rPr>
              <a:t>, which should not be aggregated in the interference mean field. </a:t>
            </a:r>
          </a:p>
        </p:txBody>
      </p:sp>
      <p:pic>
        <p:nvPicPr>
          <p:cNvPr id="11" name="图片 2"/>
          <p:cNvPicPr>
            <a:picLocks noChangeAspect="1"/>
          </p:cNvPicPr>
          <p:nvPr/>
        </p:nvPicPr>
        <p:blipFill>
          <a:blip r:embed="rId2"/>
          <a:stretch>
            <a:fillRect/>
          </a:stretch>
        </p:blipFill>
        <p:spPr>
          <a:xfrm>
            <a:off x="2051720" y="3689912"/>
            <a:ext cx="5271070" cy="2694454"/>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t>77</a:t>
            </a:fld>
            <a:endParaRPr lang="zh-CN" altLang="en-US" dirty="0"/>
          </a:p>
        </p:txBody>
      </p:sp>
      <p:sp>
        <p:nvSpPr>
          <p:cNvPr id="8" name="矩形 7"/>
          <p:cNvSpPr/>
          <p:nvPr/>
        </p:nvSpPr>
        <p:spPr>
          <a:xfrm>
            <a:off x="251951" y="1142986"/>
            <a:ext cx="8640096" cy="2985433"/>
          </a:xfrm>
          <a:prstGeom prst="rect">
            <a:avLst/>
          </a:prstGeom>
        </p:spPr>
        <p:txBody>
          <a:bodyPr wrap="square">
            <a:spAutoFit/>
          </a:bodyPr>
          <a:lstStyle/>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emergency  communication system, a large number of UAVs replace damaged base stations for air-to-ground service, with</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dense users </a:t>
            </a:r>
            <a:r>
              <a:rPr lang="en-US" altLang="zh-CN" sz="2400" dirty="0">
                <a:latin typeface="Arial" panose="020B0604020202020204" pitchFamily="34" charset="0"/>
                <a:ea typeface="黑体" panose="02010609060101010101" pitchFamily="49" charset="-122"/>
                <a:cs typeface="Arial" panose="020B0604020202020204" pitchFamily="34" charset="0"/>
              </a:rPr>
              <a:t>and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wide areas</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flight strategy </a:t>
            </a:r>
            <a:r>
              <a:rPr lang="en-US" altLang="zh-CN" sz="2400" dirty="0">
                <a:latin typeface="Arial" panose="020B0604020202020204" pitchFamily="34" charset="0"/>
                <a:ea typeface="黑体" panose="02010609060101010101" pitchFamily="49" charset="-122"/>
                <a:cs typeface="Arial" panose="020B0604020202020204" pitchFamily="34" charset="0"/>
              </a:rPr>
              <a:t>of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multi-UAVs</a:t>
            </a:r>
            <a:r>
              <a:rPr lang="en-US" altLang="zh-CN" sz="2400" dirty="0">
                <a:latin typeface="Arial" panose="020B0604020202020204" pitchFamily="34" charset="0"/>
                <a:ea typeface="黑体" panose="02010609060101010101" pitchFamily="49" charset="-122"/>
                <a:cs typeface="Arial" panose="020B0604020202020204" pitchFamily="34" charset="0"/>
              </a:rPr>
              <a:t> is solved by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 time MFG</a:t>
            </a:r>
            <a:r>
              <a:rPr lang="en-US" altLang="zh-CN" sz="2400" dirty="0">
                <a:latin typeface="Arial" panose="020B0604020202020204" pitchFamily="34" charset="0"/>
                <a:ea typeface="黑体" panose="02010609060101010101" pitchFamily="49" charset="-122"/>
                <a:cs typeface="Arial" panose="020B0604020202020204" pitchFamily="34" charset="0"/>
              </a:rPr>
              <a:t>, which consider the number of users covered by each UAV.</a:t>
            </a:r>
          </a:p>
          <a:p>
            <a:pPr>
              <a:spcBef>
                <a:spcPts val="1200"/>
              </a:spcBef>
              <a:buFont typeface="Arial" panose="020B0604020202020204" pitchFamily="34" charset="0"/>
              <a:buChar char="•"/>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EX4: Multi-UAV Emergency Communication Systems</a:t>
            </a:r>
          </a:p>
        </p:txBody>
      </p:sp>
      <p:sp>
        <p:nvSpPr>
          <p:cNvPr id="13" name="矩形 12"/>
          <p:cNvSpPr/>
          <p:nvPr/>
        </p:nvSpPr>
        <p:spPr>
          <a:xfrm>
            <a:off x="251952" y="3757299"/>
            <a:ext cx="3554436" cy="2092881"/>
          </a:xfrm>
          <a:prstGeom prst="rect">
            <a:avLst/>
          </a:prstGeom>
        </p:spPr>
        <p:txBody>
          <a:bodyPr wrap="square">
            <a:spAutoFit/>
          </a:bodyPr>
          <a:lstStyle/>
          <a:p>
            <a:pPr>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Meanwhile the MFG model also concludes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energy consumption and User's mobility.</a:t>
            </a:r>
          </a:p>
          <a:p>
            <a:pPr algn="just">
              <a:spcBef>
                <a:spcPts val="1200"/>
              </a:spcBef>
              <a:buFont typeface="Arial" panose="020B0604020202020204"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4" name="对象 13">
            <a:hlinkClick r:id="" action="ppaction://ole?verb=0"/>
          </p:cNvPr>
          <p:cNvGraphicFramePr>
            <a:graphicFrameLocks noChangeAspect="1"/>
          </p:cNvGraphicFramePr>
          <p:nvPr/>
        </p:nvGraphicFramePr>
        <p:xfrm>
          <a:off x="4121995" y="3553136"/>
          <a:ext cx="4798060" cy="3084195"/>
        </p:xfrm>
        <a:graphic>
          <a:graphicData uri="http://schemas.openxmlformats.org/presentationml/2006/ole">
            <mc:AlternateContent xmlns:mc="http://schemas.openxmlformats.org/markup-compatibility/2006">
              <mc:Choice xmlns:v="urn:schemas-microsoft-com:vml" Requires="v">
                <p:oleObj spid="_x0000_s3346" r:id="rId3" imgW="12928600" imgH="8305800" progId="">
                  <p:embed/>
                </p:oleObj>
              </mc:Choice>
              <mc:Fallback>
                <p:oleObj r:id="rId3" imgW="12928600" imgH="8305800" progId="">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995" y="3553136"/>
                        <a:ext cx="4798060" cy="3084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3680093" y="3338999"/>
            <a:ext cx="5302250" cy="3399790"/>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t>78</a:t>
            </a:fld>
            <a:endParaRPr lang="zh-CN" altLang="en-US" dirty="0"/>
          </a:p>
        </p:txBody>
      </p:sp>
      <p:sp>
        <p:nvSpPr>
          <p:cNvPr id="7" name="矩形 6"/>
          <p:cNvSpPr/>
          <p:nvPr/>
        </p:nvSpPr>
        <p:spPr>
          <a:xfrm>
            <a:off x="251951" y="1264692"/>
            <a:ext cx="8640096" cy="2154436"/>
          </a:xfrm>
          <a:prstGeom prst="rect">
            <a:avLst/>
          </a:prstGeom>
        </p:spPr>
        <p:txBody>
          <a:bodyPr wrap="square">
            <a:spAutoFit/>
          </a:bodyPr>
          <a:lstStyle/>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D2D communication system </a:t>
            </a:r>
            <a:r>
              <a:rPr lang="en-US" altLang="zh-CN" sz="2400" dirty="0">
                <a:latin typeface="Arial" panose="020B0604020202020204" pitchFamily="34" charset="0"/>
                <a:ea typeface="黑体" panose="02010609060101010101" pitchFamily="49" charset="-122"/>
                <a:cs typeface="Arial" panose="020B0604020202020204" pitchFamily="34" charset="0"/>
              </a:rPr>
              <a:t>with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Ultra-dense</a:t>
            </a:r>
            <a:r>
              <a:rPr lang="en-US" altLang="zh-CN" sz="2400" dirty="0">
                <a:latin typeface="Arial" panose="020B0604020202020204" pitchFamily="34" charset="0"/>
                <a:ea typeface="黑体" panose="02010609060101010101" pitchFamily="49" charset="-122"/>
                <a:cs typeface="Arial" panose="020B0604020202020204" pitchFamily="34" charset="0"/>
              </a:rPr>
              <a:t> UAVs and ground users.</a:t>
            </a:r>
          </a:p>
          <a:p>
            <a:pPr>
              <a:spcBef>
                <a:spcPts val="1200"/>
              </a:spcBef>
              <a:buBlip>
                <a:blip r:embed="rId3"/>
              </a:buBlip>
              <a:defRPr/>
            </a:pPr>
            <a:endParaRPr lang="en-US" altLang="zh-CN" sz="1400" dirty="0">
              <a:latin typeface="Arial" panose="020B0604020202020204" pitchFamily="34" charset="0"/>
              <a:ea typeface="黑体" panose="02010609060101010101" pitchFamily="49" charset="-122"/>
              <a:cs typeface="Arial" panose="020B0604020202020204" pitchFamily="34" charset="0"/>
            </a:endParaRPr>
          </a:p>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power control is modeled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Discrete-Time Mean Field Game system</a:t>
            </a:r>
            <a:r>
              <a:rPr lang="en-US" altLang="zh-CN" sz="2400" dirty="0">
                <a:latin typeface="Arial" panose="020B0604020202020204" pitchFamily="34" charset="0"/>
                <a:ea typeface="黑体" panose="02010609060101010101" pitchFamily="49" charset="-122"/>
                <a:cs typeface="Arial" panose="020B0604020202020204" pitchFamily="34" charset="0"/>
              </a:rPr>
              <a:t>.</a:t>
            </a:r>
          </a:p>
        </p:txBody>
      </p:sp>
      <p:sp>
        <p:nvSpPr>
          <p:cNvPr id="9"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EX5: Multi-UAV Wireless Communication Systems</a:t>
            </a:r>
          </a:p>
        </p:txBody>
      </p:sp>
      <p:sp>
        <p:nvSpPr>
          <p:cNvPr id="10" name="矩形 9"/>
          <p:cNvSpPr/>
          <p:nvPr/>
        </p:nvSpPr>
        <p:spPr>
          <a:xfrm>
            <a:off x="161980" y="3877996"/>
            <a:ext cx="3600013" cy="2462213"/>
          </a:xfrm>
          <a:prstGeom prst="rect">
            <a:avLst/>
          </a:prstGeom>
        </p:spPr>
        <p:txBody>
          <a:bodyPr wrap="square">
            <a:spAutoFit/>
          </a:bodyPr>
          <a:lstStyle/>
          <a:p>
            <a:pPr marL="342900" indent="-342900">
              <a:spcBef>
                <a:spcPts val="1200"/>
              </a:spcBef>
              <a:buClr>
                <a:schemeClr val="tx1"/>
              </a:buClr>
              <a:buFont typeface="Arial" panose="020B0604020202020204" pitchFamily="34" charset="0"/>
              <a:buChar char="•"/>
              <a:defRPr/>
            </a:pP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Meanwhile, the system concludes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from other D2D pairs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energy constraint</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algn="just">
              <a:spcBef>
                <a:spcPts val="1200"/>
              </a:spcBef>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灯片编号占位符 21"/>
          <p:cNvSpPr>
            <a:spLocks noGrp="1"/>
          </p:cNvSpPr>
          <p:nvPr>
            <p:ph type="sldNum" sz="quarter" idx="12"/>
          </p:nvPr>
        </p:nvSpPr>
        <p:spPr>
          <a:xfrm>
            <a:off x="4227047" y="6065627"/>
            <a:ext cx="857256" cy="285752"/>
          </a:xfrm>
          <a:prstGeom prst="rect">
            <a:avLst/>
          </a:prstGeom>
        </p:spPr>
        <p:txBody>
          <a:bodyPr/>
          <a:lstStyle/>
          <a:p>
            <a:fld id="{97D86083-53EC-4DF4-B0ED-FEB5657A265E}" type="slidenum">
              <a:rPr lang="zh-CN" altLang="en-US" smtClean="0"/>
              <a:t>7</a:t>
            </a:fld>
            <a:endParaRPr lang="zh-CN" altLang="en-US" dirty="0"/>
          </a:p>
        </p:txBody>
      </p:sp>
      <p:sp>
        <p:nvSpPr>
          <p:cNvPr id="19" name="矩形 3"/>
          <p:cNvSpPr/>
          <p:nvPr/>
        </p:nvSpPr>
        <p:spPr>
          <a:xfrm>
            <a:off x="314352" y="2513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Vision in 6G Era: Enabling Ubiquitous Intelligent Information Network</a:t>
            </a:r>
          </a:p>
        </p:txBody>
      </p:sp>
      <p:pic>
        <p:nvPicPr>
          <p:cNvPr id="3" name="Picture 2" descr="A picture containing fireworks&#10;&#10;Description automatically generated">
            <a:extLst>
              <a:ext uri="{FF2B5EF4-FFF2-40B4-BE49-F238E27FC236}">
                <a16:creationId xmlns:a16="http://schemas.microsoft.com/office/drawing/2014/main" id="{9A42E336-9C84-4769-814C-5613AD5A3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772816"/>
            <a:ext cx="2316493" cy="1522984"/>
          </a:xfrm>
          <a:prstGeom prst="rect">
            <a:avLst/>
          </a:prstGeom>
        </p:spPr>
      </p:pic>
      <p:sp>
        <p:nvSpPr>
          <p:cNvPr id="4" name="TextBox 3">
            <a:extLst>
              <a:ext uri="{FF2B5EF4-FFF2-40B4-BE49-F238E27FC236}">
                <a16:creationId xmlns:a16="http://schemas.microsoft.com/office/drawing/2014/main" id="{3E712A38-035D-4921-9696-D67E8147F8A2}"/>
              </a:ext>
            </a:extLst>
          </p:cNvPr>
          <p:cNvSpPr txBox="1"/>
          <p:nvPr/>
        </p:nvSpPr>
        <p:spPr>
          <a:xfrm>
            <a:off x="1627919" y="3319842"/>
            <a:ext cx="3456384"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Higher</a:t>
            </a:r>
            <a:r>
              <a:rPr lang="en-GB" sz="2000" b="1" dirty="0">
                <a:latin typeface="Arial" panose="020B0604020202020204" pitchFamily="34" charset="0"/>
                <a:cs typeface="Arial" panose="020B0604020202020204" pitchFamily="34" charset="0"/>
              </a:rPr>
              <a:t> data rates</a:t>
            </a:r>
          </a:p>
        </p:txBody>
      </p:sp>
      <p:sp>
        <p:nvSpPr>
          <p:cNvPr id="20" name="TextBox 19">
            <a:extLst>
              <a:ext uri="{FF2B5EF4-FFF2-40B4-BE49-F238E27FC236}">
                <a16:creationId xmlns:a16="http://schemas.microsoft.com/office/drawing/2014/main" id="{531CE57F-D0C3-40D7-8123-BCCDA642F2EB}"/>
              </a:ext>
            </a:extLst>
          </p:cNvPr>
          <p:cNvSpPr txBox="1"/>
          <p:nvPr/>
        </p:nvSpPr>
        <p:spPr>
          <a:xfrm>
            <a:off x="1427119" y="5629846"/>
            <a:ext cx="2799928"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Lower</a:t>
            </a:r>
            <a:r>
              <a:rPr lang="en-GB" sz="2000" b="1" dirty="0">
                <a:latin typeface="Arial" panose="020B0604020202020204" pitchFamily="34" charset="0"/>
                <a:cs typeface="Arial" panose="020B0604020202020204" pitchFamily="34" charset="0"/>
              </a:rPr>
              <a:t> access latency </a:t>
            </a:r>
          </a:p>
        </p:txBody>
      </p:sp>
      <p:sp>
        <p:nvSpPr>
          <p:cNvPr id="21" name="TextBox 20">
            <a:extLst>
              <a:ext uri="{FF2B5EF4-FFF2-40B4-BE49-F238E27FC236}">
                <a16:creationId xmlns:a16="http://schemas.microsoft.com/office/drawing/2014/main" id="{003B7EB0-172A-4565-8813-D6622D97BF61}"/>
              </a:ext>
            </a:extLst>
          </p:cNvPr>
          <p:cNvSpPr txBox="1"/>
          <p:nvPr/>
        </p:nvSpPr>
        <p:spPr>
          <a:xfrm>
            <a:off x="5487871" y="3304171"/>
            <a:ext cx="2448272"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Larger</a:t>
            </a:r>
            <a:r>
              <a:rPr lang="en-GB" sz="2000" b="1" dirty="0">
                <a:latin typeface="Arial" panose="020B0604020202020204" pitchFamily="34" charset="0"/>
                <a:cs typeface="Arial" panose="020B0604020202020204" pitchFamily="34" charset="0"/>
              </a:rPr>
              <a:t> coverage</a:t>
            </a:r>
          </a:p>
        </p:txBody>
      </p:sp>
      <p:pic>
        <p:nvPicPr>
          <p:cNvPr id="6" name="Picture 5" descr="A picture containing star, large, water, sitting&#10;&#10;Description automatically generated">
            <a:extLst>
              <a:ext uri="{FF2B5EF4-FFF2-40B4-BE49-F238E27FC236}">
                <a16:creationId xmlns:a16="http://schemas.microsoft.com/office/drawing/2014/main" id="{B2CB4BB5-75CD-45A8-91E2-2B397E2E1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859" y="1844913"/>
            <a:ext cx="2411609" cy="1429892"/>
          </a:xfrm>
          <a:prstGeom prst="rect">
            <a:avLst/>
          </a:prstGeom>
        </p:spPr>
      </p:pic>
      <p:pic>
        <p:nvPicPr>
          <p:cNvPr id="23" name="Picture 22" descr="A picture containing green, boat, indoor, building&#10;&#10;Description automatically generated">
            <a:extLst>
              <a:ext uri="{FF2B5EF4-FFF2-40B4-BE49-F238E27FC236}">
                <a16:creationId xmlns:a16="http://schemas.microsoft.com/office/drawing/2014/main" id="{581F80A1-4A9E-44FC-8667-113288D7B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91" y="3947506"/>
            <a:ext cx="2630800" cy="1635526"/>
          </a:xfrm>
          <a:prstGeom prst="rect">
            <a:avLst/>
          </a:prstGeom>
        </p:spPr>
      </p:pic>
      <p:sp>
        <p:nvSpPr>
          <p:cNvPr id="25" name="TextBox 24">
            <a:extLst>
              <a:ext uri="{FF2B5EF4-FFF2-40B4-BE49-F238E27FC236}">
                <a16:creationId xmlns:a16="http://schemas.microsoft.com/office/drawing/2014/main" id="{1B9A7D9A-5039-4F9B-8B23-7FC1B8D2087C}"/>
              </a:ext>
            </a:extLst>
          </p:cNvPr>
          <p:cNvSpPr txBox="1"/>
          <p:nvPr/>
        </p:nvSpPr>
        <p:spPr>
          <a:xfrm>
            <a:off x="5436096" y="5671388"/>
            <a:ext cx="2799928"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Smarter </a:t>
            </a:r>
            <a:r>
              <a:rPr lang="en-GB" sz="2000" b="1" dirty="0">
                <a:latin typeface="Arial" panose="020B0604020202020204" pitchFamily="34" charset="0"/>
                <a:cs typeface="Arial" panose="020B0604020202020204" pitchFamily="34" charset="0"/>
              </a:rPr>
              <a:t>devices</a:t>
            </a:r>
          </a:p>
        </p:txBody>
      </p:sp>
      <p:pic>
        <p:nvPicPr>
          <p:cNvPr id="27" name="Picture 26" descr="A picture containing light, outdoor, traffic, stage&#10;&#10;Description automatically generated">
            <a:extLst>
              <a:ext uri="{FF2B5EF4-FFF2-40B4-BE49-F238E27FC236}">
                <a16:creationId xmlns:a16="http://schemas.microsoft.com/office/drawing/2014/main" id="{3338E9AA-131D-4523-A2D3-16D6E43F21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5301" y="3875158"/>
            <a:ext cx="2448272" cy="176472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6G Communications and Requirements</a:t>
            </a:r>
          </a:p>
          <a:p>
            <a:pPr lvl="1"/>
            <a:r>
              <a:rPr lang="en-US" altLang="zh-CN" dirty="0"/>
              <a:t>AAN Architecture and Physical-layer Characteristics</a:t>
            </a:r>
          </a:p>
          <a:p>
            <a:r>
              <a:rPr lang="en-US" altLang="zh-CN" dirty="0"/>
              <a:t>Mathematical Tools</a:t>
            </a:r>
          </a:p>
          <a:p>
            <a:pPr lvl="1"/>
            <a:r>
              <a:rPr lang="en-US" altLang="zh-CN" dirty="0"/>
              <a:t>Optimization Theory</a:t>
            </a:r>
          </a:p>
          <a:p>
            <a:pPr lvl="1"/>
            <a:r>
              <a:rPr lang="en-US" altLang="zh-CN" dirty="0"/>
              <a:t>Game Theory</a:t>
            </a:r>
          </a:p>
          <a:p>
            <a:r>
              <a:rPr lang="en-US" altLang="zh-CN" dirty="0">
                <a:solidFill>
                  <a:srgbClr val="C00000"/>
                </a:solidFill>
              </a:rPr>
              <a:t>Cellular Internet of UAVs and Applications</a:t>
            </a:r>
          </a:p>
          <a:p>
            <a:pPr lvl="1"/>
            <a:r>
              <a:rPr lang="en-US" altLang="zh-CN" dirty="0">
                <a:solidFill>
                  <a:srgbClr val="C00000"/>
                </a:solidFill>
              </a:rPr>
              <a:t>UAV serving as Infrastructure</a:t>
            </a:r>
          </a:p>
          <a:p>
            <a:pPr lvl="1"/>
            <a:r>
              <a:rPr lang="en-US" altLang="zh-CN" dirty="0">
                <a:solidFill>
                  <a:srgbClr val="C00000"/>
                </a:solidFill>
              </a:rPr>
              <a:t>UAV serving as Aerial User</a:t>
            </a:r>
          </a:p>
          <a:p>
            <a:pPr lvl="0" fontAlgn="base"/>
            <a:r>
              <a:rPr lang="en-US" dirty="0"/>
              <a:t>HAPS for Wireless Communications</a:t>
            </a:r>
            <a:endParaRPr lang="en-GB" dirty="0"/>
          </a:p>
          <a:p>
            <a:pPr lvl="1"/>
            <a:r>
              <a:rPr lang="en-US" altLang="zh-CN" dirty="0"/>
              <a:t>Cooperative HAPS and Terrestrial Networks</a:t>
            </a:r>
          </a:p>
          <a:p>
            <a:pPr lvl="0" fontAlgn="base"/>
            <a:r>
              <a:rPr lang="en-US" dirty="0"/>
              <a:t>Satellite Networks</a:t>
            </a:r>
            <a:endParaRPr lang="en-GB" dirty="0"/>
          </a:p>
          <a:p>
            <a:pPr lvl="1"/>
            <a:r>
              <a:rPr lang="en-US" altLang="zh-CN" dirty="0"/>
              <a:t>Integration of Ultra-dense LEO and Terrestrial Base Station</a:t>
            </a:r>
          </a:p>
          <a:p>
            <a:r>
              <a:rPr lang="en-US" dirty="0"/>
              <a:t>Integrating Aerial Access Networks with Terrestrial Networks</a:t>
            </a:r>
            <a:endParaRPr lang="en-GB" dirty="0"/>
          </a:p>
        </p:txBody>
      </p:sp>
      <p:sp>
        <p:nvSpPr>
          <p:cNvPr id="4" name="灯片编号占位符 3"/>
          <p:cNvSpPr>
            <a:spLocks noGrp="1"/>
          </p:cNvSpPr>
          <p:nvPr>
            <p:ph type="sldNum" sz="quarter" idx="12"/>
          </p:nvPr>
        </p:nvSpPr>
        <p:spPr/>
        <p:txBody>
          <a:bodyPr/>
          <a:lstStyle/>
          <a:p>
            <a:fld id="{97D86083-53EC-4DF4-B0ED-FEB5657A265E}" type="slidenum">
              <a:rPr lang="zh-CN" altLang="en-US" smtClean="0"/>
              <a:t>79</a:t>
            </a:fld>
            <a:endParaRPr lang="zh-CN" altLang="en-US" dirty="0"/>
          </a:p>
        </p:txBody>
      </p:sp>
    </p:spTree>
    <p:extLst>
      <p:ext uri="{BB962C8B-B14F-4D97-AF65-F5344CB8AC3E}">
        <p14:creationId xmlns:p14="http://schemas.microsoft.com/office/powerpoint/2010/main" val="409614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252048" y="3394827"/>
            <a:ext cx="8640000" cy="3106009"/>
          </a:xfrm>
          <a:prstGeom prst="rect">
            <a:avLst/>
          </a:prstGeom>
        </p:spPr>
      </p:pic>
      <p:sp>
        <p:nvSpPr>
          <p:cNvPr id="5" name="矩形 4"/>
          <p:cNvSpPr/>
          <p:nvPr/>
        </p:nvSpPr>
        <p:spPr>
          <a:xfrm>
            <a:off x="251952" y="1268978"/>
            <a:ext cx="8753432" cy="20313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UAVs as base stations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Low operational cost</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Capacity enhancement</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Data offloading</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Emergency communications</a:t>
            </a:r>
          </a:p>
        </p:txBody>
      </p:sp>
      <p:sp>
        <p:nvSpPr>
          <p:cNvPr id="9"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Infrastructure: Base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80</a:t>
            </a:fld>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92042" y="3286126"/>
            <a:ext cx="7560000" cy="3021603"/>
          </a:xfrm>
          <a:prstGeom prst="rect">
            <a:avLst/>
          </a:prstGeom>
        </p:spPr>
      </p:pic>
      <p:sp>
        <p:nvSpPr>
          <p:cNvPr id="5" name="矩形 4"/>
          <p:cNvSpPr/>
          <p:nvPr/>
        </p:nvSpPr>
        <p:spPr>
          <a:xfrm>
            <a:off x="251954" y="1071548"/>
            <a:ext cx="7920047" cy="20313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as relays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Flexible deployment</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Coverage extension </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Data aggregation</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Backhauling </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Infrastructure: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81</a:t>
            </a:fld>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82</a:t>
            </a:fld>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18" y="1538981"/>
            <a:ext cx="4848482" cy="4050045"/>
          </a:xfrm>
          <a:prstGeom prst="rect">
            <a:avLst/>
          </a:prstGeom>
        </p:spPr>
      </p:pic>
      <p:sp>
        <p:nvSpPr>
          <p:cNvPr id="7" name="矩形 6"/>
          <p:cNvSpPr/>
          <p:nvPr/>
        </p:nvSpPr>
        <p:spPr>
          <a:xfrm>
            <a:off x="251955" y="857232"/>
            <a:ext cx="4140045" cy="5072158"/>
          </a:xfrm>
          <a:prstGeom prst="rect">
            <a:avLst/>
          </a:prstGeom>
        </p:spPr>
        <p:txBody>
          <a:bodyPr wrap="square">
            <a:spAutoFit/>
          </a:bodyPr>
          <a:lstStyle/>
          <a:p>
            <a:pPr>
              <a:lnSpc>
                <a:spcPct val="120000"/>
              </a:lnSpc>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 BS</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received SNR should be larger than a threshold (0 dB)</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Only consider the </a:t>
            </a:r>
            <a:r>
              <a:rPr lang="en-US" altLang="zh-CN" sz="2000" dirty="0" err="1">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UAV cell radius increases with the transmit power</a:t>
            </a:r>
          </a:p>
          <a:p>
            <a:pPr lvl="1">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radius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a:latin typeface="Arial" panose="020B0604020202020204" pitchFamily="34" charset="0"/>
                <a:ea typeface="黑体" panose="02010609060101010101" pitchFamily="49" charset="-122"/>
                <a:cs typeface="Arial" panose="020B0604020202020204" pitchFamily="34" charset="0"/>
              </a:rPr>
              <a:t>as the altitude of UAV increases</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BS</a:t>
            </a:r>
          </a:p>
        </p:txBody>
      </p:sp>
      <p:sp>
        <p:nvSpPr>
          <p:cNvPr id="9" name="矩形 8"/>
          <p:cNvSpPr/>
          <p:nvPr/>
        </p:nvSpPr>
        <p:spPr>
          <a:xfrm>
            <a:off x="686381" y="5857892"/>
            <a:ext cx="8010089" cy="797078"/>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radius will be 0 when the altitude of the UAV is larger than a threshold due to the large </a:t>
            </a:r>
            <a:r>
              <a:rPr lang="en-US" altLang="zh-CN" sz="2000" dirty="0" err="1">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30" y="1538979"/>
            <a:ext cx="4428770" cy="3699450"/>
          </a:xfrm>
          <a:prstGeom prst="rect">
            <a:avLst/>
          </a:prstGeom>
        </p:spPr>
      </p:pic>
      <p:sp>
        <p:nvSpPr>
          <p:cNvPr id="5" name="矩形 4"/>
          <p:cNvSpPr/>
          <p:nvPr/>
        </p:nvSpPr>
        <p:spPr>
          <a:xfrm>
            <a:off x="251953" y="1080374"/>
            <a:ext cx="4770052" cy="4848956"/>
          </a:xfrm>
          <a:prstGeom prst="rect">
            <a:avLst/>
          </a:prstGeom>
        </p:spPr>
        <p:txBody>
          <a:bodyPr wrap="square">
            <a:spAutoFit/>
          </a:bodyPr>
          <a:lstStyle/>
          <a:p>
            <a:pPr>
              <a:lnSpc>
                <a:spcPct val="110000"/>
              </a:lnSpc>
              <a:spcBef>
                <a:spcPts val="1200"/>
              </a:spcBef>
              <a:buFont typeface="Arial" panose="020B0604020202020204"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 Relay</a:t>
            </a:r>
          </a:p>
          <a:p>
            <a:pPr lvl="1">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AF relay</a:t>
            </a:r>
          </a:p>
          <a:p>
            <a:pPr lvl="1">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Distance from user to BS: 165 m</a:t>
            </a:r>
          </a:p>
          <a:p>
            <a:pPr lvl="1">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Data rate is defined as the minimum one </a:t>
            </a:r>
          </a:p>
          <a:p>
            <a:pPr>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data rate increases with the altitude of the UAV</a:t>
            </a:r>
          </a:p>
          <a:p>
            <a:pPr lvl="1">
              <a:lnSpc>
                <a:spcPct val="11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data rate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a:latin typeface="Arial" panose="020B0604020202020204" pitchFamily="34" charset="0"/>
                <a:ea typeface="黑体" panose="02010609060101010101" pitchFamily="49" charset="-122"/>
                <a:cs typeface="Arial" panose="020B0604020202020204" pitchFamily="34" charset="0"/>
              </a:rPr>
              <a:t>as the distance from the BS increases</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Relay</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83</a:t>
            </a:fld>
            <a:endParaRPr lang="zh-CN" altLang="en-US" dirty="0"/>
          </a:p>
        </p:txBody>
      </p:sp>
      <p:sp>
        <p:nvSpPr>
          <p:cNvPr id="9" name="矩形 8"/>
          <p:cNvSpPr/>
          <p:nvPr/>
        </p:nvSpPr>
        <p:spPr>
          <a:xfrm>
            <a:off x="686381" y="5929330"/>
            <a:ext cx="8243339" cy="427746"/>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influence is more significant when the UAV altitude is moderate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77766" cy="49244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Guarantee communication quality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Communication</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Frequency allocation</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Interference avoidance, user scheduling</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Power control</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Transmission</a:t>
            </a:r>
          </a:p>
          <a:p>
            <a:pPr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Control</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3-dimensional trajectory design/UAV placement</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Trade-off between coverage and data rate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Research Challenges</a:t>
            </a:r>
          </a:p>
        </p:txBody>
      </p:sp>
      <p:sp>
        <p:nvSpPr>
          <p:cNvPr id="15" name="灯片编号占位符 14"/>
          <p:cNvSpPr>
            <a:spLocks noGrp="1"/>
          </p:cNvSpPr>
          <p:nvPr>
            <p:ph type="sldNum" sz="quarter" idx="12"/>
          </p:nvPr>
        </p:nvSpPr>
        <p:spPr/>
        <p:txBody>
          <a:bodyPr/>
          <a:lstStyle/>
          <a:p>
            <a:fld id="{97D86083-53EC-4DF4-B0ED-FEB5657A265E}" type="slidenum">
              <a:rPr lang="zh-CN" altLang="en-US" smtClean="0"/>
              <a:t>84</a:t>
            </a:fld>
            <a:endParaRPr lang="zh-CN"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Power and Trajectory Optimization for UAV Relay Networks</a:t>
            </a:r>
          </a:p>
        </p:txBody>
      </p:sp>
      <p:sp>
        <p:nvSpPr>
          <p:cNvPr id="8"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 UAV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85</a:t>
            </a:fld>
            <a:endParaRPr lang="zh-CN" altLang="en-US" dirty="0"/>
          </a:p>
        </p:txBody>
      </p:sp>
      <p:sp>
        <p:nvSpPr>
          <p:cNvPr id="11" name="矩形 10"/>
          <p:cNvSpPr/>
          <p:nvPr/>
        </p:nvSpPr>
        <p:spPr>
          <a:xfrm>
            <a:off x="71950" y="5722641"/>
            <a:ext cx="9000100" cy="49244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[6] S. Zhang, et al., “Power and Trajectory Optimization for UAV Relay Networks,” </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IEEE </a:t>
            </a:r>
            <a:r>
              <a:rPr lang="en-US" altLang="zh-CN" sz="1200" b="1" i="1" dirty="0" err="1">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Lett.</a:t>
            </a:r>
            <a:r>
              <a:rPr lang="en-US" altLang="zh-CN" sz="12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vol. 22, no. 1, pp. 161-164, Jan. 2018.</a:t>
            </a:r>
            <a:r>
              <a:rPr lang="en-US" altLang="zh-CN" sz="1400" b="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3" y="1071548"/>
            <a:ext cx="8730097" cy="533729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Conventional relay nodes are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in location</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and a wide coverage requires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high operational cost</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UAV relaying is promising due to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igh</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mobility, f</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lexible</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deployment, and low operational cost</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Various topics on UAV relay have been discussed recently. However, most of them consider the location of UAV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point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or on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trajectory</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We consider the UAV as a mobile node that is capable to move freely in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3-dimensional space</a:t>
            </a:r>
          </a:p>
          <a:p>
            <a:pPr algn="just">
              <a:spcBef>
                <a:spcPts val="1200"/>
              </a:spcBef>
              <a:buFont typeface="Arial" panose="020B0604020202020204"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The UAV relay adjusts its location and transmission power to minimize the uplink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outage probability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of a remote mobile device</a:t>
            </a:r>
          </a:p>
        </p:txBody>
      </p:sp>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Motivation</a:t>
            </a:r>
          </a:p>
        </p:txBody>
      </p:sp>
      <p:sp>
        <p:nvSpPr>
          <p:cNvPr id="5" name="灯片编号占位符 14"/>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t>86</a:t>
            </a:fld>
            <a:endParaRPr lang="zh-CN"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3" y="1268976"/>
            <a:ext cx="8730097" cy="4678204"/>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MD, one UAV, one BS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Uplink network</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works as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AF relay</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Time slot 1:</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MD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slot 2: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UAV  BS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3"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3D trajectory</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Outage probability</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probability that the SNR falls below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predetermined threshold</a:t>
            </a:r>
          </a:p>
          <a:p>
            <a:pPr lvl="1" algn="just">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642" y="5517232"/>
            <a:ext cx="3718542" cy="67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System Model</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4" y="1844824"/>
            <a:ext cx="4392055" cy="243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87</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3" y="3506266"/>
            <a:ext cx="8730097" cy="1446550"/>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Non-convex problem</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Problem decomposition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Trajectory</a:t>
            </a:r>
            <a:r>
              <a:rPr lang="en-US" altLang="zh-CN" sz="2000" dirty="0">
                <a:latin typeface="Arial" panose="020B0604020202020204" pitchFamily="34" charset="0"/>
                <a:ea typeface="黑体" panose="02010609060101010101" pitchFamily="49" charset="-122"/>
                <a:cs typeface="Arial" panose="020B0604020202020204" pitchFamily="34" charset="0"/>
              </a:rPr>
              <a:t> optimization</a:t>
            </a:r>
          </a:p>
        </p:txBody>
      </p:sp>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Formulation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46" y="1151048"/>
            <a:ext cx="5332781" cy="216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2681981" y="1142986"/>
            <a:ext cx="720007" cy="4580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3787446" y="1151048"/>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Minimize outage probability</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6" name="直接箭头连接符 5"/>
          <p:cNvCxnSpPr/>
          <p:nvPr/>
        </p:nvCxnSpPr>
        <p:spPr>
          <a:xfrm>
            <a:off x="3401988" y="1340904"/>
            <a:ext cx="450005" cy="0"/>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20074" y="1871055"/>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5272462" y="2967256"/>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UAV speed constraint</a:t>
            </a:r>
            <a:endParaRPr lang="zh-CN" altLang="en-US" dirty="0">
              <a:solidFill>
                <a:srgbClr val="C00000"/>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664" y="5135950"/>
            <a:ext cx="2403322" cy="119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a:xfrm>
            <a:off x="4490356" y="4581128"/>
            <a:ext cx="2745940" cy="400110"/>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Power</a:t>
            </a:r>
            <a:r>
              <a:rPr lang="en-US" altLang="zh-CN" sz="2000" dirty="0">
                <a:latin typeface="Arial" panose="020B0604020202020204" pitchFamily="34" charset="0"/>
                <a:ea typeface="黑体" panose="02010609060101010101" pitchFamily="49" charset="-122"/>
                <a:cs typeface="Arial" panose="020B0604020202020204" pitchFamily="34" charset="0"/>
              </a:rPr>
              <a:t> optimization</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004" y="5126284"/>
            <a:ext cx="3298083" cy="137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灯片编号占位符 22"/>
          <p:cNvSpPr>
            <a:spLocks noGrp="1"/>
          </p:cNvSpPr>
          <p:nvPr>
            <p:ph type="sldNum" sz="quarter" idx="12"/>
          </p:nvPr>
        </p:nvSpPr>
        <p:spPr>
          <a:prstGeom prst="rect">
            <a:avLst/>
          </a:prstGeom>
        </p:spPr>
        <p:txBody>
          <a:bodyPr/>
          <a:lstStyle/>
          <a:p>
            <a:fld id="{97D86083-53EC-4DF4-B0ED-FEB5657A265E}" type="slidenum">
              <a:rPr lang="zh-CN" altLang="en-US" smtClean="0"/>
              <a:t>88</a:t>
            </a:fld>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灯片编号占位符 21"/>
          <p:cNvSpPr>
            <a:spLocks noGrp="1"/>
          </p:cNvSpPr>
          <p:nvPr>
            <p:ph type="sldNum" sz="quarter" idx="12"/>
          </p:nvPr>
        </p:nvSpPr>
        <p:spPr>
          <a:xfrm>
            <a:off x="4227047" y="6065627"/>
            <a:ext cx="857256" cy="285752"/>
          </a:xfrm>
          <a:prstGeom prst="rect">
            <a:avLst/>
          </a:prstGeom>
        </p:spPr>
        <p:txBody>
          <a:bodyPr/>
          <a:lstStyle/>
          <a:p>
            <a:fld id="{97D86083-53EC-4DF4-B0ED-FEB5657A265E}" type="slidenum">
              <a:rPr lang="zh-CN" altLang="en-US" smtClean="0"/>
              <a:t>8</a:t>
            </a:fld>
            <a:endParaRPr lang="zh-CN" altLang="en-US" dirty="0"/>
          </a:p>
        </p:txBody>
      </p:sp>
      <p:sp>
        <p:nvSpPr>
          <p:cNvPr id="19" name="矩形 3"/>
          <p:cNvSpPr/>
          <p:nvPr/>
        </p:nvSpPr>
        <p:spPr>
          <a:xfrm>
            <a:off x="314352" y="2513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Vision in 6G Era: Enabling Ubiquitous Intelligent Information Network</a:t>
            </a:r>
          </a:p>
        </p:txBody>
      </p:sp>
      <p:sp>
        <p:nvSpPr>
          <p:cNvPr id="4" name="TextBox 3">
            <a:extLst>
              <a:ext uri="{FF2B5EF4-FFF2-40B4-BE49-F238E27FC236}">
                <a16:creationId xmlns:a16="http://schemas.microsoft.com/office/drawing/2014/main" id="{3E712A38-035D-4921-9696-D67E8147F8A2}"/>
              </a:ext>
            </a:extLst>
          </p:cNvPr>
          <p:cNvSpPr txBox="1"/>
          <p:nvPr/>
        </p:nvSpPr>
        <p:spPr>
          <a:xfrm>
            <a:off x="805890" y="3268690"/>
            <a:ext cx="3456384" cy="677108"/>
          </a:xfrm>
          <a:prstGeom prst="rect">
            <a:avLst/>
          </a:prstGeom>
          <a:noFill/>
        </p:spPr>
        <p:txBody>
          <a:bodyPr wrap="square" rtlCol="0">
            <a:spAutoFit/>
          </a:bodyPr>
          <a:lstStyle/>
          <a:p>
            <a:pPr algn="ctr"/>
            <a:r>
              <a:rPr lang="en-GB" sz="2000" b="1" dirty="0">
                <a:solidFill>
                  <a:srgbClr val="C00000"/>
                </a:solidFill>
                <a:latin typeface="Arial" panose="020B0604020202020204" pitchFamily="34" charset="0"/>
                <a:cs typeface="Arial" panose="020B0604020202020204" pitchFamily="34" charset="0"/>
              </a:rPr>
              <a:t>New Multimedia: </a:t>
            </a:r>
            <a:r>
              <a:rPr lang="en-GB" b="1" dirty="0">
                <a:latin typeface="Arial" panose="020B0604020202020204" pitchFamily="34" charset="0"/>
                <a:cs typeface="Arial" panose="020B0604020202020204" pitchFamily="34" charset="0"/>
              </a:rPr>
              <a:t>holographic display</a:t>
            </a:r>
            <a:endParaRPr lang="en-GB" sz="20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31CE57F-D0C3-40D7-8123-BCCDA642F2EB}"/>
              </a:ext>
            </a:extLst>
          </p:cNvPr>
          <p:cNvSpPr txBox="1"/>
          <p:nvPr/>
        </p:nvSpPr>
        <p:spPr>
          <a:xfrm>
            <a:off x="1365997" y="5725705"/>
            <a:ext cx="3144882" cy="1015663"/>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New Architecture: </a:t>
            </a:r>
            <a:r>
              <a:rPr lang="en-GB" sz="2000" b="1" dirty="0">
                <a:latin typeface="Arial" panose="020B0604020202020204" pitchFamily="34" charset="0"/>
                <a:cs typeface="Arial" panose="020B0604020202020204" pitchFamily="34" charset="0"/>
              </a:rPr>
              <a:t>integrated terrestrial and aerial networks</a:t>
            </a:r>
          </a:p>
        </p:txBody>
      </p:sp>
      <p:sp>
        <p:nvSpPr>
          <p:cNvPr id="21" name="TextBox 20">
            <a:extLst>
              <a:ext uri="{FF2B5EF4-FFF2-40B4-BE49-F238E27FC236}">
                <a16:creationId xmlns:a16="http://schemas.microsoft.com/office/drawing/2014/main" id="{003B7EB0-172A-4565-8813-D6622D97BF61}"/>
              </a:ext>
            </a:extLst>
          </p:cNvPr>
          <p:cNvSpPr txBox="1"/>
          <p:nvPr/>
        </p:nvSpPr>
        <p:spPr>
          <a:xfrm>
            <a:off x="4881727" y="3300668"/>
            <a:ext cx="3722721" cy="707886"/>
          </a:xfrm>
          <a:prstGeom prst="rect">
            <a:avLst/>
          </a:prstGeom>
          <a:noFill/>
        </p:spPr>
        <p:txBody>
          <a:bodyPr wrap="square" rtlCol="0">
            <a:spAutoFit/>
          </a:bodyPr>
          <a:lstStyle/>
          <a:p>
            <a:pPr algn="ctr"/>
            <a:r>
              <a:rPr lang="en-GB" sz="2000" b="1" dirty="0">
                <a:solidFill>
                  <a:srgbClr val="C00000"/>
                </a:solidFill>
                <a:latin typeface="Arial" panose="020B0604020202020204" pitchFamily="34" charset="0"/>
                <a:cs typeface="Arial" panose="020B0604020202020204" pitchFamily="34" charset="0"/>
              </a:rPr>
              <a:t>New Interface: </a:t>
            </a:r>
            <a:r>
              <a:rPr lang="en-GB" sz="2000" b="1" dirty="0">
                <a:latin typeface="Arial" panose="020B0604020202020204" pitchFamily="34" charset="0"/>
                <a:cs typeface="Arial" panose="020B0604020202020204" pitchFamily="34" charset="0"/>
              </a:rPr>
              <a:t>heterogeneous radio access </a:t>
            </a:r>
          </a:p>
        </p:txBody>
      </p:sp>
      <p:sp>
        <p:nvSpPr>
          <p:cNvPr id="25" name="TextBox 24">
            <a:extLst>
              <a:ext uri="{FF2B5EF4-FFF2-40B4-BE49-F238E27FC236}">
                <a16:creationId xmlns:a16="http://schemas.microsoft.com/office/drawing/2014/main" id="{1B9A7D9A-5039-4F9B-8B23-7FC1B8D2087C}"/>
              </a:ext>
            </a:extLst>
          </p:cNvPr>
          <p:cNvSpPr txBox="1"/>
          <p:nvPr/>
        </p:nvSpPr>
        <p:spPr>
          <a:xfrm>
            <a:off x="4896544" y="5711684"/>
            <a:ext cx="3923928" cy="707886"/>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New Fusion: </a:t>
            </a:r>
            <a:r>
              <a:rPr lang="en-GB" sz="2000" b="1" dirty="0">
                <a:latin typeface="Arial" panose="020B0604020202020204" pitchFamily="34" charset="0"/>
                <a:cs typeface="Arial" panose="020B0604020202020204" pitchFamily="34" charset="0"/>
              </a:rPr>
              <a:t>communication, computing, control, sensing</a:t>
            </a:r>
          </a:p>
        </p:txBody>
      </p:sp>
      <p:pic>
        <p:nvPicPr>
          <p:cNvPr id="5" name="Picture 4" descr="A picture containing person, holding, standing, man&#10;&#10;Description automatically generated">
            <a:extLst>
              <a:ext uri="{FF2B5EF4-FFF2-40B4-BE49-F238E27FC236}">
                <a16:creationId xmlns:a16="http://schemas.microsoft.com/office/drawing/2014/main" id="{51CB53BB-A060-4FDE-8345-5808B9ED3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662687"/>
            <a:ext cx="2471788" cy="1591704"/>
          </a:xfrm>
          <a:prstGeom prst="rect">
            <a:avLst/>
          </a:prstGeom>
        </p:spPr>
      </p:pic>
      <p:grpSp>
        <p:nvGrpSpPr>
          <p:cNvPr id="12" name="Group 11">
            <a:extLst>
              <a:ext uri="{FF2B5EF4-FFF2-40B4-BE49-F238E27FC236}">
                <a16:creationId xmlns:a16="http://schemas.microsoft.com/office/drawing/2014/main" id="{E5550CFF-94A1-448C-A0BB-4B1C950CF87B}"/>
              </a:ext>
            </a:extLst>
          </p:cNvPr>
          <p:cNvGrpSpPr/>
          <p:nvPr/>
        </p:nvGrpSpPr>
        <p:grpSpPr>
          <a:xfrm>
            <a:off x="1043608" y="3960097"/>
            <a:ext cx="2847309" cy="1808281"/>
            <a:chOff x="1043608" y="3960097"/>
            <a:chExt cx="2847309" cy="1808281"/>
          </a:xfrm>
        </p:grpSpPr>
        <p:pic>
          <p:nvPicPr>
            <p:cNvPr id="10" name="Picture 9" descr="A picture containing boat, sitting, table, water&#10;&#10;Description automatically generated">
              <a:extLst>
                <a:ext uri="{FF2B5EF4-FFF2-40B4-BE49-F238E27FC236}">
                  <a16:creationId xmlns:a16="http://schemas.microsoft.com/office/drawing/2014/main" id="{F8617606-431A-4AF5-A017-4B2503F90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247" y="3960097"/>
              <a:ext cx="2713670" cy="1808281"/>
            </a:xfrm>
            <a:prstGeom prst="rect">
              <a:avLst/>
            </a:prstGeom>
          </p:spPr>
        </p:pic>
        <p:sp>
          <p:nvSpPr>
            <p:cNvPr id="11" name="Rectangle 10">
              <a:extLst>
                <a:ext uri="{FF2B5EF4-FFF2-40B4-BE49-F238E27FC236}">
                  <a16:creationId xmlns:a16="http://schemas.microsoft.com/office/drawing/2014/main" id="{7F87EC7C-C150-495E-95AE-57906575A298}"/>
                </a:ext>
              </a:extLst>
            </p:cNvPr>
            <p:cNvSpPr/>
            <p:nvPr/>
          </p:nvSpPr>
          <p:spPr>
            <a:xfrm>
              <a:off x="1043608" y="4653136"/>
              <a:ext cx="32238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picture containing watch, clock, drawing&#10;&#10;Description automatically generated">
            <a:extLst>
              <a:ext uri="{FF2B5EF4-FFF2-40B4-BE49-F238E27FC236}">
                <a16:creationId xmlns:a16="http://schemas.microsoft.com/office/drawing/2014/main" id="{9C5E2FC5-82EE-4B08-BB68-A6392A412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562" y="4164966"/>
            <a:ext cx="2613580" cy="1546718"/>
          </a:xfrm>
          <a:prstGeom prst="rect">
            <a:avLst/>
          </a:prstGeom>
        </p:spPr>
      </p:pic>
      <p:pic>
        <p:nvPicPr>
          <p:cNvPr id="16" name="Picture 15" descr="A close up of a map&#10;&#10;Description automatically generated">
            <a:extLst>
              <a:ext uri="{FF2B5EF4-FFF2-40B4-BE49-F238E27FC236}">
                <a16:creationId xmlns:a16="http://schemas.microsoft.com/office/drawing/2014/main" id="{EE3DBBE6-EE00-4438-98BD-217C04810A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5809" y="1643092"/>
            <a:ext cx="2578559" cy="1612022"/>
          </a:xfrm>
          <a:prstGeom prst="rect">
            <a:avLst/>
          </a:prstGeom>
        </p:spPr>
      </p:pic>
    </p:spTree>
    <p:extLst>
      <p:ext uri="{BB962C8B-B14F-4D97-AF65-F5344CB8AC3E}">
        <p14:creationId xmlns:p14="http://schemas.microsoft.com/office/powerpoint/2010/main" val="2017915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3" y="1142986"/>
            <a:ext cx="8865099" cy="473975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optimization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is approximately convex with respect to        and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Gradient descent algorithm</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Set step size as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Stop moving when the gradient of         converges to 0</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optimization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optimal solution satisfies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solution is mostly determined by</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An optimal solution can be derived</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method can also be applied to the DF relay [7] </a:t>
            </a:r>
            <a:r>
              <a:rPr lang="en-US" altLang="zh-CN" sz="2000" dirty="0">
                <a:latin typeface="Arial" panose="020B0604020202020204" pitchFamily="34" charset="0"/>
                <a:ea typeface="黑体" panose="02010609060101010101" pitchFamily="49" charset="-122"/>
                <a:cs typeface="Arial" panose="020B0604020202020204" pitchFamily="34" charset="0"/>
              </a:rPr>
              <a:t> </a:t>
            </a:r>
          </a:p>
        </p:txBody>
      </p:sp>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Trajectory and Power Optimization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762" y="1701453"/>
            <a:ext cx="338195" cy="34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1702671"/>
            <a:ext cx="540006" cy="34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62" y="1703216"/>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1225" y="2651487"/>
            <a:ext cx="201971" cy="2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370" y="3064441"/>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5031" y="3972824"/>
            <a:ext cx="1152711" cy="454811"/>
          </a:xfrm>
          <a:prstGeom prst="rect">
            <a:avLst/>
          </a:prstGeom>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775" y="4516053"/>
            <a:ext cx="874242" cy="3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89</a:t>
            </a:fld>
            <a:endParaRPr lang="zh-CN" altLang="en-US" dirty="0"/>
          </a:p>
        </p:txBody>
      </p:sp>
      <p:sp>
        <p:nvSpPr>
          <p:cNvPr id="12" name="矩形 11"/>
          <p:cNvSpPr/>
          <p:nvPr/>
        </p:nvSpPr>
        <p:spPr>
          <a:xfrm>
            <a:off x="530554" y="6047394"/>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[7] S. Zeng, et al, “UAV Relaying: Power Allocation and Trajectory Optimization using Decode-and-Forward Protocol”, </a:t>
            </a:r>
            <a:r>
              <a:rPr lang="en-US" altLang="zh-CN" sz="1200"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in Proc. IEEE ICC WKHPS</a:t>
            </a:r>
            <a:r>
              <a:rPr lang="en-US" altLang="zh-CN" sz="1200"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Kansas City, USA, May 2018.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Simulation Results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312" y="928670"/>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22" y="940679"/>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162514" y="4168708"/>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performance converges after about 1000 time slots</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proposed power and trajectory optimization algorithm reduces outage probability for about 23%</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168708"/>
            <a:ext cx="4229484"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performance between the proposed algorithm and exhaustive search is less than 5%</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Large transmit power and short transmission distance reduce the outage probability</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90</a:t>
            </a:fld>
            <a:endParaRPr lang="zh-CN"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OFDMA UAV Relay Network</a:t>
            </a:r>
          </a:p>
        </p:txBody>
      </p:sp>
      <p:sp>
        <p:nvSpPr>
          <p:cNvPr id="13" name="矩形 12"/>
          <p:cNvSpPr/>
          <p:nvPr/>
        </p:nvSpPr>
        <p:spPr>
          <a:xfrm>
            <a:off x="252515" y="1029127"/>
            <a:ext cx="4458080" cy="2923877"/>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OFDMA cellular network</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BS, multiple users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UAV as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AF relay</a:t>
            </a:r>
            <a:r>
              <a:rPr lang="en-US" altLang="zh-CN" sz="2000" dirty="0">
                <a:latin typeface="Arial" panose="020B0604020202020204" pitchFamily="34" charset="0"/>
                <a:ea typeface="黑体" panose="02010609060101010101" pitchFamily="49" charset="-122"/>
                <a:cs typeface="Arial" panose="020B0604020202020204" pitchFamily="34" charset="0"/>
              </a:rPr>
              <a:t>: improve the </a:t>
            </a:r>
            <a:r>
              <a:rPr lang="en-US" altLang="zh-CN" sz="2000" dirty="0" err="1">
                <a:latin typeface="Arial" panose="020B0604020202020204" pitchFamily="34" charset="0"/>
                <a:ea typeface="黑体" panose="02010609060101010101" pitchFamily="49" charset="-122"/>
                <a:cs typeface="Arial" panose="020B0604020202020204" pitchFamily="34" charset="0"/>
              </a:rPr>
              <a:t>QoS</a:t>
            </a:r>
            <a:r>
              <a:rPr lang="en-US" altLang="zh-CN" sz="2000" dirty="0">
                <a:latin typeface="Arial" panose="020B0604020202020204" pitchFamily="34" charset="0"/>
                <a:ea typeface="黑体" panose="02010609060101010101" pitchFamily="49" charset="-122"/>
                <a:cs typeface="Arial" panose="020B0604020202020204" pitchFamily="34" charset="0"/>
              </a:rPr>
              <a:t> of cell-edge users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users use orthogonal subcarriers </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252515" y="3999160"/>
            <a:ext cx="8687564" cy="1846659"/>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Transmission Mode</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Cellular mode</a:t>
            </a:r>
            <a:r>
              <a:rPr lang="en-US" altLang="zh-CN" sz="2000" dirty="0">
                <a:latin typeface="Arial" panose="020B0604020202020204" pitchFamily="34" charset="0"/>
                <a:ea typeface="黑体" panose="02010609060101010101" pitchFamily="49" charset="-122"/>
                <a:cs typeface="Arial" panose="020B0604020202020204" pitchFamily="34" charset="0"/>
              </a:rPr>
              <a:t>: Users transmit to the BS directly</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Relay mode</a:t>
            </a:r>
            <a:r>
              <a:rPr lang="en-US" altLang="zh-CN" sz="2000" dirty="0">
                <a:latin typeface="Arial" panose="020B0604020202020204" pitchFamily="34" charset="0"/>
                <a:ea typeface="黑体" panose="02010609060101010101" pitchFamily="49" charset="-122"/>
                <a:cs typeface="Arial" panose="020B0604020202020204" pitchFamily="34" charset="0"/>
              </a:rPr>
              <a:t>: two phases</a:t>
            </a:r>
          </a:p>
          <a:p>
            <a:pPr lvl="2"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User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UAV relay; UAV relay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BS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91</a:t>
            </a:fld>
            <a:endParaRPr lang="zh-CN" altLang="en-US" dirty="0"/>
          </a:p>
        </p:txBody>
      </p:sp>
      <p:pic>
        <p:nvPicPr>
          <p:cNvPr id="3" name="图片 2"/>
          <p:cNvPicPr>
            <a:picLocks noChangeAspect="1"/>
          </p:cNvPicPr>
          <p:nvPr/>
        </p:nvPicPr>
        <p:blipFill>
          <a:blip r:embed="rId2"/>
          <a:stretch>
            <a:fillRect/>
          </a:stretch>
        </p:blipFill>
        <p:spPr>
          <a:xfrm>
            <a:off x="4772525" y="1114008"/>
            <a:ext cx="4209524" cy="2819048"/>
          </a:xfrm>
          <a:prstGeom prst="rect">
            <a:avLst/>
          </a:prstGeom>
        </p:spPr>
      </p:pic>
      <p:sp>
        <p:nvSpPr>
          <p:cNvPr id="17" name="矩形 16"/>
          <p:cNvSpPr/>
          <p:nvPr/>
        </p:nvSpPr>
        <p:spPr>
          <a:xfrm>
            <a:off x="530554" y="6110609"/>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[8] S. Zeng, et al., “Trajectory Optimization and Resource Allocation for Multi-user OFDMA UAV Relay Networks,” in </a:t>
            </a:r>
            <a:r>
              <a:rPr lang="en-US" altLang="zh-CN" sz="1200" i="1"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Proc. IEEE GLOBECOM</a:t>
            </a:r>
            <a:r>
              <a:rPr lang="en-US" altLang="zh-CN" sz="1200"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 Waikoloa, HI, USA, Dec. 2019.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Formulation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92</a:t>
            </a:fld>
            <a:endParaRPr lang="zh-CN" altLang="en-US" dirty="0"/>
          </a:p>
        </p:txBody>
      </p:sp>
      <p:sp>
        <p:nvSpPr>
          <p:cNvPr id="8" name="矩形 7"/>
          <p:cNvSpPr/>
          <p:nvPr/>
        </p:nvSpPr>
        <p:spPr>
          <a:xfrm>
            <a:off x="162514" y="928672"/>
            <a:ext cx="8729535" cy="190821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Improve the sum rate and achieve the fairness among users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Sum rate maximization based on proportional fairness scheduler</a:t>
            </a:r>
          </a:p>
          <a:p>
            <a:pPr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 </a:t>
            </a:r>
          </a:p>
        </p:txBody>
      </p:sp>
      <p:pic>
        <p:nvPicPr>
          <p:cNvPr id="4" name="图片 3"/>
          <p:cNvPicPr>
            <a:picLocks noChangeAspect="1"/>
          </p:cNvPicPr>
          <p:nvPr/>
        </p:nvPicPr>
        <p:blipFill>
          <a:blip r:embed="rId2"/>
          <a:stretch>
            <a:fillRect/>
          </a:stretch>
        </p:blipFill>
        <p:spPr>
          <a:xfrm>
            <a:off x="4061746" y="2836885"/>
            <a:ext cx="4605301" cy="3516530"/>
          </a:xfrm>
          <a:prstGeom prst="rect">
            <a:avLst/>
          </a:prstGeom>
        </p:spPr>
      </p:pic>
      <p:sp>
        <p:nvSpPr>
          <p:cNvPr id="11" name="TextBox 20"/>
          <p:cNvSpPr txBox="1"/>
          <p:nvPr/>
        </p:nvSpPr>
        <p:spPr>
          <a:xfrm>
            <a:off x="899592" y="3707740"/>
            <a:ext cx="3225182" cy="369332"/>
          </a:xfrm>
          <a:prstGeom prst="rect">
            <a:avLst/>
          </a:prstGeom>
          <a:noFill/>
        </p:spPr>
        <p:txBody>
          <a:bodyPr wrap="square" rtlCol="0">
            <a:spAutoFit/>
          </a:bodyPr>
          <a:lstStyle/>
          <a:p>
            <a:pPr algn="ctr">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 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5" name="左大括号 4"/>
          <p:cNvSpPr/>
          <p:nvPr/>
        </p:nvSpPr>
        <p:spPr>
          <a:xfrm>
            <a:off x="3851992" y="3573681"/>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anose="020B0604020202020204" pitchFamily="34" charset="0"/>
              <a:buChar char="•"/>
            </a:pPr>
            <a:endParaRPr lang="zh-CN" altLang="en-US"/>
          </a:p>
        </p:txBody>
      </p:sp>
      <p:sp>
        <p:nvSpPr>
          <p:cNvPr id="16" name="TextBox 20"/>
          <p:cNvSpPr txBox="1"/>
          <p:nvPr/>
        </p:nvSpPr>
        <p:spPr>
          <a:xfrm>
            <a:off x="217321" y="4395095"/>
            <a:ext cx="3634601" cy="369332"/>
          </a:xfrm>
          <a:prstGeom prst="rect">
            <a:avLst/>
          </a:prstGeom>
          <a:noFill/>
        </p:spPr>
        <p:txBody>
          <a:bodyPr wrap="square" rtlCol="0">
            <a:spAutoFit/>
          </a:bodyPr>
          <a:lstStyle/>
          <a:p>
            <a:pPr algn="ctr">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 Subcarrier allocation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7" name="TextBox 20"/>
          <p:cNvSpPr txBox="1"/>
          <p:nvPr/>
        </p:nvSpPr>
        <p:spPr>
          <a:xfrm>
            <a:off x="755576" y="4941168"/>
            <a:ext cx="3456456" cy="369332"/>
          </a:xfrm>
          <a:prstGeom prst="rect">
            <a:avLst/>
          </a:prstGeom>
          <a:noFill/>
        </p:spPr>
        <p:txBody>
          <a:bodyPr wrap="square" rtlCol="0">
            <a:spAutoFit/>
          </a:bodyPr>
          <a:lstStyle/>
          <a:p>
            <a:pPr algn="ctr">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 UAV speed constraint </a:t>
            </a:r>
            <a:endParaRPr lang="zh-CN" altLang="en-US" dirty="0">
              <a:solidFill>
                <a:srgbClr val="C00000"/>
              </a:solidFill>
              <a:latin typeface="Arial" panose="020B0604020202020204" pitchFamily="34" charset="0"/>
              <a:cs typeface="Arial" panose="020B0604020202020204" pitchFamily="34" charset="0"/>
            </a:endParaRPr>
          </a:p>
        </p:txBody>
      </p:sp>
      <p:sp>
        <p:nvSpPr>
          <p:cNvPr id="18" name="TextBox 20"/>
          <p:cNvSpPr txBox="1"/>
          <p:nvPr/>
        </p:nvSpPr>
        <p:spPr>
          <a:xfrm>
            <a:off x="1835698" y="5631558"/>
            <a:ext cx="2054773" cy="369332"/>
          </a:xfrm>
          <a:prstGeom prst="rect">
            <a:avLst/>
          </a:prstGeom>
          <a:noFill/>
        </p:spPr>
        <p:txBody>
          <a:bodyPr wrap="square" rtlCol="0">
            <a:spAutoFit/>
          </a:bodyPr>
          <a:lstStyle/>
          <a:p>
            <a:pPr algn="ctr">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 </a:t>
            </a:r>
            <a:r>
              <a:rPr lang="en-US" altLang="zh-CN" dirty="0" err="1">
                <a:solidFill>
                  <a:srgbClr val="C00000"/>
                </a:solidFill>
                <a:latin typeface="Arial" panose="020B0604020202020204" pitchFamily="34" charset="0"/>
                <a:cs typeface="Arial" panose="020B0604020202020204" pitchFamily="34" charset="0"/>
              </a:rPr>
              <a:t>QoS</a:t>
            </a:r>
            <a:r>
              <a:rPr lang="en-US" altLang="zh-CN" dirty="0">
                <a:solidFill>
                  <a:srgbClr val="C00000"/>
                </a:solidFill>
                <a:latin typeface="Arial" panose="020B0604020202020204" pitchFamily="34" charset="0"/>
                <a:cs typeface="Arial" panose="020B0604020202020204" pitchFamily="34" charset="0"/>
              </a:rPr>
              <a:t>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9" name="左大括号 18"/>
          <p:cNvSpPr/>
          <p:nvPr/>
        </p:nvSpPr>
        <p:spPr>
          <a:xfrm>
            <a:off x="3851992" y="5501223"/>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anose="020B0604020202020204" pitchFamily="34" charset="0"/>
              <a:buChar char="•"/>
            </a:pPr>
            <a:endParaRPr lang="zh-CN"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Problem Decomposition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93</a:t>
            </a:fld>
            <a:endParaRPr lang="zh-CN" altLang="en-US" dirty="0"/>
          </a:p>
        </p:txBody>
      </p:sp>
      <p:sp>
        <p:nvSpPr>
          <p:cNvPr id="8" name="矩形 7"/>
          <p:cNvSpPr/>
          <p:nvPr/>
        </p:nvSpPr>
        <p:spPr>
          <a:xfrm>
            <a:off x="162514" y="928670"/>
            <a:ext cx="8729535" cy="5201424"/>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4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power</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into a many-to-one matching with externalities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swap matching algorithm</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Design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power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existing convex techniques </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Allocation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Simulation Results</a:t>
            </a:r>
          </a:p>
        </p:txBody>
      </p:sp>
      <p:sp>
        <p:nvSpPr>
          <p:cNvPr id="13" name="矩形 12"/>
          <p:cNvSpPr/>
          <p:nvPr/>
        </p:nvSpPr>
        <p:spPr>
          <a:xfrm>
            <a:off x="162514" y="4215666"/>
            <a:ext cx="433747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Proposed algorithm outperforms the cellular scheme and the random algorithm in terms of the sum rate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users in the cell-edge cannot transmit in the cellular mode</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215666"/>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proposed algorithm can achieve a higher fairness than the cellular scheme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fairness will increase with the maximum transmit power of users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94</a:t>
            </a:fld>
            <a:endParaRPr lang="zh-CN" altLang="en-US" dirty="0"/>
          </a:p>
        </p:txBody>
      </p:sp>
      <p:pic>
        <p:nvPicPr>
          <p:cNvPr id="4" name="图片 3"/>
          <p:cNvPicPr>
            <a:picLocks noChangeAspect="1"/>
          </p:cNvPicPr>
          <p:nvPr/>
        </p:nvPicPr>
        <p:blipFill>
          <a:blip r:embed="rId2"/>
          <a:stretch>
            <a:fillRect/>
          </a:stretch>
        </p:blipFill>
        <p:spPr>
          <a:xfrm>
            <a:off x="382243" y="975628"/>
            <a:ext cx="3790029" cy="3145222"/>
          </a:xfrm>
          <a:prstGeom prst="rect">
            <a:avLst/>
          </a:prstGeom>
        </p:spPr>
      </p:pic>
      <p:pic>
        <p:nvPicPr>
          <p:cNvPr id="5" name="图片 4"/>
          <p:cNvPicPr>
            <a:picLocks noChangeAspect="1"/>
          </p:cNvPicPr>
          <p:nvPr/>
        </p:nvPicPr>
        <p:blipFill>
          <a:blip r:embed="rId3"/>
          <a:stretch>
            <a:fillRect/>
          </a:stretch>
        </p:blipFill>
        <p:spPr>
          <a:xfrm>
            <a:off x="4932004" y="1086062"/>
            <a:ext cx="3780042" cy="305933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5" y="928672"/>
            <a:ext cx="8622045" cy="5392245"/>
          </a:xfrm>
          <a:prstGeom prst="rect">
            <a:avLst/>
          </a:prstGeom>
        </p:spPr>
        <p:txBody>
          <a:bodyPr wrap="square">
            <a:spAutoFit/>
          </a:bodyPr>
          <a:lstStyle/>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trajectory</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Moves along the minus gradient of outage probability</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stable location is collinear with BS and MD</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power</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Larger power when UAV is closer to MD</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Lower power when UAV is closer to the BS</a:t>
            </a:r>
          </a:p>
          <a:p>
            <a:pPr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Extension: OFDMA UAV Relay </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design</a:t>
            </a:r>
          </a:p>
          <a:p>
            <a:pPr lvl="1" algn="just">
              <a:lnSpc>
                <a:spcPct val="120000"/>
              </a:lnSpc>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Power allocation</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t>95</a:t>
            </a:fld>
            <a:endParaRPr lang="zh-CN"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08"/>
            <a:ext cx="8640094" cy="4616648"/>
          </a:xfrm>
          <a:prstGeom prst="rect">
            <a:avLst/>
          </a:prstGeom>
        </p:spPr>
        <p:txBody>
          <a:bodyPr wrap="square">
            <a:spAutoFit/>
          </a:bodyPr>
          <a:lstStyle/>
          <a:p>
            <a:pPr algn="just">
              <a:spcBef>
                <a:spcPts val="1200"/>
              </a:spcBef>
              <a:buClr>
                <a:schemeClr val="tx1"/>
              </a:buClr>
              <a:buFont typeface="Arial" panose="020B0604020202020204"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Future cellular network is able to support UAV sensing applications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(cellular Internet of UAVs)</a:t>
            </a:r>
          </a:p>
          <a:p>
            <a:pPr lvl="1" algn="just">
              <a:spcBef>
                <a:spcPts val="1200"/>
              </a:spcBef>
              <a:buClr>
                <a:schemeClr val="tx1"/>
              </a:buClr>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Larger coverage</a:t>
            </a:r>
          </a:p>
          <a:p>
            <a:pPr lvl="1" algn="just">
              <a:spcBef>
                <a:spcPts val="1200"/>
              </a:spcBef>
              <a:buClr>
                <a:schemeClr val="tx1"/>
              </a:buClr>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More reliable and flexible</a:t>
            </a:r>
          </a:p>
          <a:p>
            <a:pPr algn="just">
              <a:spcBef>
                <a:spcPts val="1200"/>
              </a:spcBef>
              <a:buClr>
                <a:schemeClr val="tx1"/>
              </a:buClr>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In cellular Internet of UAVs, the UAVs transmit the sensory data to the BS by</a:t>
            </a:r>
          </a:p>
          <a:p>
            <a:pPr lvl="1" algn="just">
              <a:spcBef>
                <a:spcPts val="1200"/>
              </a:spcBef>
              <a:buClr>
                <a:schemeClr val="tx1"/>
              </a:buClr>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Air-to-ground (A2G) channels</a:t>
            </a:r>
          </a:p>
          <a:p>
            <a:pPr lvl="2" algn="just">
              <a:spcBef>
                <a:spcPts val="1200"/>
              </a:spcBef>
              <a:buClr>
                <a:schemeClr val="tx1"/>
              </a:buClr>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a:t>
            </a:r>
          </a:p>
          <a:p>
            <a:pPr lvl="1">
              <a:spcBef>
                <a:spcPts val="1200"/>
              </a:spcBef>
              <a:buClr>
                <a:schemeClr val="tx1"/>
              </a:buClr>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Air-to-air (A2A) channels</a:t>
            </a:r>
          </a:p>
          <a:p>
            <a:pPr lvl="2">
              <a:spcBef>
                <a:spcPts val="1200"/>
              </a:spcBef>
              <a:buClr>
                <a:schemeClr val="tx1"/>
              </a:buClr>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dominated</a:t>
            </a:r>
          </a:p>
        </p:txBody>
      </p:sp>
      <p:sp>
        <p:nvSpPr>
          <p:cNvPr id="6"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Cellular assisted UAV Sensing</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t>96</a:t>
            </a:fld>
            <a:endParaRPr lang="zh-CN" altLang="en-US" dirty="0"/>
          </a:p>
        </p:txBody>
      </p:sp>
      <p:pic>
        <p:nvPicPr>
          <p:cNvPr id="7" name="图片 6"/>
          <p:cNvPicPr>
            <a:picLocks noChangeAspect="1"/>
          </p:cNvPicPr>
          <p:nvPr/>
        </p:nvPicPr>
        <p:blipFill>
          <a:blip r:embed="rId3" cstate="print"/>
          <a:stretch>
            <a:fillRect/>
          </a:stretch>
        </p:blipFill>
        <p:spPr>
          <a:xfrm>
            <a:off x="5072066" y="3423545"/>
            <a:ext cx="3934784" cy="2934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blinds(horizontal)">
                                      <p:cBhvr>
                                        <p:cTn id="10" dur="500"/>
                                        <p:tgtEl>
                                          <p:spTgt spid="5">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blinds(horizontal)">
                                      <p:cBhvr>
                                        <p:cTn id="13" dur="500"/>
                                        <p:tgtEl>
                                          <p:spTgt spid="5">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blinds(horizontal)">
                                      <p:cBhvr>
                                        <p:cTn id="16" dur="500"/>
                                        <p:tgtEl>
                                          <p:spTgt spid="5">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blinds(horizontal)">
                                      <p:cBhvr>
                                        <p:cTn id="1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4" y="1268978"/>
            <a:ext cx="7920047" cy="2031325"/>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as aerial users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 mobility</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Various applications</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Cellular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Internet of UAVs</a:t>
            </a:r>
          </a:p>
          <a:p>
            <a:pPr lvl="2"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and transmission</a:t>
            </a:r>
          </a:p>
        </p:txBody>
      </p:sp>
      <p:pic>
        <p:nvPicPr>
          <p:cNvPr id="3" name="图片 2"/>
          <p:cNvPicPr>
            <a:picLocks noChangeAspect="1"/>
          </p:cNvPicPr>
          <p:nvPr/>
        </p:nvPicPr>
        <p:blipFill>
          <a:blip r:embed="rId2" cstate="print"/>
          <a:stretch>
            <a:fillRect/>
          </a:stretch>
        </p:blipFill>
        <p:spPr>
          <a:xfrm>
            <a:off x="323528" y="3458968"/>
            <a:ext cx="5760640" cy="2850064"/>
          </a:xfrm>
          <a:prstGeom prst="rect">
            <a:avLst/>
          </a:prstGeom>
        </p:spPr>
      </p:pic>
      <p:grpSp>
        <p:nvGrpSpPr>
          <p:cNvPr id="11" name="组合 10"/>
          <p:cNvGrpSpPr/>
          <p:nvPr/>
        </p:nvGrpSpPr>
        <p:grpSpPr>
          <a:xfrm>
            <a:off x="6192018" y="1628983"/>
            <a:ext cx="2700030" cy="1989349"/>
            <a:chOff x="6192018" y="1628981"/>
            <a:chExt cx="2700030" cy="1989349"/>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18" y="1628981"/>
              <a:ext cx="2700030" cy="1508106"/>
            </a:xfrm>
            <a:prstGeom prst="rect">
              <a:avLst/>
            </a:prstGeom>
          </p:spPr>
        </p:pic>
        <p:sp>
          <p:nvSpPr>
            <p:cNvPr id="10" name="TextBox 10"/>
            <p:cNvSpPr txBox="1"/>
            <p:nvPr/>
          </p:nvSpPr>
          <p:spPr>
            <a:xfrm>
              <a:off x="6192018" y="3248998"/>
              <a:ext cx="270003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anose="020B0604020202020204" pitchFamily="34" charset="-122"/>
                  <a:cs typeface="Arial" panose="020B0604020202020204" pitchFamily="34" charset="0"/>
                </a:rPr>
                <a:t>Precision Agriculture </a:t>
              </a: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grpSp>
      <p:grpSp>
        <p:nvGrpSpPr>
          <p:cNvPr id="14" name="组合 13"/>
          <p:cNvGrpSpPr/>
          <p:nvPr/>
        </p:nvGrpSpPr>
        <p:grpSpPr>
          <a:xfrm>
            <a:off x="6192018" y="3969006"/>
            <a:ext cx="2700030" cy="1989350"/>
            <a:chOff x="6192018" y="3969006"/>
            <a:chExt cx="2700030" cy="1989350"/>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018" y="3969006"/>
              <a:ext cx="2700030" cy="1530017"/>
            </a:xfrm>
            <a:prstGeom prst="rect">
              <a:avLst/>
            </a:prstGeom>
          </p:spPr>
        </p:pic>
        <p:sp>
          <p:nvSpPr>
            <p:cNvPr id="13" name="TextBox 10"/>
            <p:cNvSpPr txBox="1"/>
            <p:nvPr/>
          </p:nvSpPr>
          <p:spPr>
            <a:xfrm>
              <a:off x="6192018" y="5589024"/>
              <a:ext cx="270003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anose="020B0604020202020204" pitchFamily="34" charset="-122"/>
                  <a:cs typeface="Arial" panose="020B0604020202020204" pitchFamily="34" charset="0"/>
                </a:rPr>
                <a:t>Wildfire Surveillance</a:t>
              </a: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grpSp>
      <p:sp>
        <p:nvSpPr>
          <p:cNvPr id="15"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User Equipment: Aerial User </a:t>
            </a:r>
          </a:p>
        </p:txBody>
      </p:sp>
      <p:sp>
        <p:nvSpPr>
          <p:cNvPr id="21" name="灯片编号占位符 20"/>
          <p:cNvSpPr>
            <a:spLocks noGrp="1"/>
          </p:cNvSpPr>
          <p:nvPr>
            <p:ph type="sldNum" sz="quarter" idx="12"/>
          </p:nvPr>
        </p:nvSpPr>
        <p:spPr>
          <a:prstGeom prst="rect">
            <a:avLst/>
          </a:prstGeom>
        </p:spPr>
        <p:txBody>
          <a:bodyPr/>
          <a:lstStyle/>
          <a:p>
            <a:fld id="{97D86083-53EC-4DF4-B0ED-FEB5657A265E}" type="slidenum">
              <a:rPr lang="zh-CN" altLang="en-US" smtClean="0"/>
              <a:t>97</a:t>
            </a:fld>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192020" y="3090356"/>
            <a:ext cx="2861981" cy="3196164"/>
          </a:xfrm>
          <a:prstGeom prst="rect">
            <a:avLst/>
          </a:prstGeom>
        </p:spPr>
      </p:pic>
      <p:sp>
        <p:nvSpPr>
          <p:cNvPr id="5" name="矩形 4"/>
          <p:cNvSpPr/>
          <p:nvPr/>
        </p:nvSpPr>
        <p:spPr>
          <a:xfrm>
            <a:off x="251952" y="928672"/>
            <a:ext cx="5677370" cy="5734903"/>
          </a:xfrm>
          <a:prstGeom prst="rect">
            <a:avLst/>
          </a:prstGeom>
        </p:spPr>
        <p:txBody>
          <a:bodyPr wrap="square">
            <a:spAutoFit/>
          </a:bodyPr>
          <a:lstStyle/>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Rich 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applications</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Camera</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Air-quality sensor</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Thermometer</a:t>
            </a:r>
          </a:p>
          <a:p>
            <a:pPr algn="just">
              <a:lnSpc>
                <a:spcPts val="2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point</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location</a:t>
            </a:r>
            <a:r>
              <a:rPr lang="en-US" altLang="zh-CN" sz="2000" dirty="0">
                <a:latin typeface="Arial" panose="020B0604020202020204" pitchFamily="34" charset="0"/>
                <a:ea typeface="黑体" panose="02010609060101010101" pitchFamily="49" charset="-122"/>
                <a:cs typeface="Arial" panose="020B0604020202020204" pitchFamily="34" charset="0"/>
              </a:rPr>
              <a:t> of the UAV performing sensing</a:t>
            </a:r>
          </a:p>
          <a:p>
            <a:pPr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Probability of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400" dirty="0">
                <a:latin typeface="Arial" panose="020B0604020202020204" pitchFamily="34" charset="0"/>
                <a:ea typeface="黑体" panose="02010609060101010101" pitchFamily="49" charset="-122"/>
                <a:cs typeface="Arial" panose="020B0604020202020204" pitchFamily="34" charset="0"/>
              </a:rPr>
              <a:t> sensing</a:t>
            </a:r>
          </a:p>
          <a:p>
            <a:pPr lvl="1"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Related 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distance</a:t>
            </a:r>
            <a:r>
              <a:rPr lang="en-US" altLang="zh-CN" sz="2000" dirty="0">
                <a:latin typeface="Arial" panose="020B0604020202020204" pitchFamily="34" charset="0"/>
                <a:ea typeface="黑体" panose="02010609060101010101" pitchFamily="49" charset="-122"/>
                <a:cs typeface="Arial" panose="020B0604020202020204" pitchFamily="34" charset="0"/>
              </a:rPr>
              <a:t> between the UAV and the sensing area</a:t>
            </a:r>
          </a:p>
          <a:p>
            <a:pPr algn="just">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Feasible</a:t>
            </a:r>
            <a:r>
              <a:rPr lang="en-US" altLang="zh-CN" sz="2400" dirty="0">
                <a:latin typeface="Arial" panose="020B0604020202020204" pitchFamily="34" charset="0"/>
                <a:ea typeface="黑体" panose="02010609060101010101" pitchFamily="49" charset="-122"/>
                <a:cs typeface="Arial" panose="020B0604020202020204" pitchFamily="34" charset="0"/>
              </a:rPr>
              <a:t> sensing area</a:t>
            </a:r>
          </a:p>
          <a:p>
            <a:pPr lvl="1"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of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000" dirty="0">
                <a:latin typeface="Arial" panose="020B0604020202020204" pitchFamily="34" charset="0"/>
                <a:ea typeface="黑体" panose="02010609060101010101" pitchFamily="49" charset="-122"/>
                <a:cs typeface="Arial" panose="020B0604020202020204" pitchFamily="34" charset="0"/>
              </a:rPr>
              <a:t> sensing is higher than a threshold</a:t>
            </a:r>
          </a:p>
        </p:txBody>
      </p:sp>
      <p:sp>
        <p:nvSpPr>
          <p:cNvPr id="7" name="矩形 3"/>
          <p:cNvSpPr/>
          <p:nvPr/>
        </p:nvSpPr>
        <p:spPr>
          <a:xfrm>
            <a:off x="161952"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UAV Sensing Requirements</a:t>
            </a:r>
          </a:p>
        </p:txBody>
      </p:sp>
      <p:pic>
        <p:nvPicPr>
          <p:cNvPr id="4" name="图片 3"/>
          <p:cNvPicPr>
            <a:picLocks noChangeAspect="1"/>
          </p:cNvPicPr>
          <p:nvPr/>
        </p:nvPicPr>
        <p:blipFill>
          <a:blip r:embed="rId3"/>
          <a:stretch>
            <a:fillRect/>
          </a:stretch>
        </p:blipFill>
        <p:spPr>
          <a:xfrm>
            <a:off x="6045538" y="920243"/>
            <a:ext cx="2712955" cy="2036240"/>
          </a:xfrm>
          <a:prstGeom prst="rect">
            <a:avLst/>
          </a:prstGeom>
        </p:spPr>
      </p:pic>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t>98</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blinds(horizontal)">
                                      <p:cBhvr>
                                        <p:cTn id="15" dur="500"/>
                                        <p:tgtEl>
                                          <p:spTgt spid="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linds(horizontal)">
                                      <p:cBhvr>
                                        <p:cTn id="18" dur="500"/>
                                        <p:tgtEl>
                                          <p:spTgt spid="5">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blinds(horizontal)">
                                      <p:cBhvr>
                                        <p:cTn id="23" dur="500"/>
                                        <p:tgtEl>
                                          <p:spTgt spid="5">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linds(horizontal)">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3452</TotalTime>
  <Words>11341</Words>
  <Application>Microsoft Office PowerPoint</Application>
  <PresentationFormat>On-screen Show (4:3)</PresentationFormat>
  <Paragraphs>1669</Paragraphs>
  <Slides>172</Slides>
  <Notes>69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172</vt:i4>
      </vt:variant>
    </vt:vector>
  </HeadingPairs>
  <TitlesOfParts>
    <vt:vector size="181" baseType="lpstr">
      <vt:lpstr>Arial</vt:lpstr>
      <vt:lpstr>Calibri</vt:lpstr>
      <vt:lpstr>Symbol</vt:lpstr>
      <vt:lpstr>Verdana</vt:lpstr>
      <vt:lpstr>Times New Roman</vt:lpstr>
      <vt:lpstr>Cambria Math</vt:lpstr>
      <vt:lpstr>Arial Unicode MS</vt:lpstr>
      <vt:lpstr>等线</vt:lpstr>
      <vt:lpstr>Office 主题</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Challenges</vt:lpstr>
      <vt:lpstr>Table of Contents</vt:lpstr>
      <vt:lpstr>PowerPoint Presentation</vt:lpstr>
      <vt:lpstr>Convex Set</vt:lpstr>
      <vt:lpstr>Convex Function</vt:lpstr>
      <vt:lpstr>Concave Function</vt:lpstr>
      <vt:lpstr>Convex Optimization</vt:lpstr>
      <vt:lpstr>Algorithms to Find Optimum</vt:lpstr>
      <vt:lpstr>Gradient Descent Method</vt:lpstr>
      <vt:lpstr>Iterative Descent Method</vt:lpstr>
      <vt:lpstr>Shortcoming of Gradient Method</vt:lpstr>
      <vt:lpstr>Newton’s Method</vt:lpstr>
      <vt:lpstr>Lagrangian Multiplier</vt:lpstr>
      <vt:lpstr>Duality</vt:lpstr>
      <vt:lpstr>Duality</vt:lpstr>
      <vt:lpstr>KKT Condition: When to Stop?</vt:lpstr>
      <vt:lpstr>Barrier Function</vt:lpstr>
      <vt:lpstr>Interior Point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1</vt:lpstr>
      <vt:lpstr>Classification 2</vt:lpstr>
      <vt:lpstr>The House Allocation (HA) problem</vt:lpstr>
      <vt:lpstr>PowerPoint Presentation</vt:lpstr>
      <vt:lpstr>HA &amp; Its Variants</vt:lpstr>
      <vt:lpstr>Wireless-Oriented Matching</vt:lpstr>
      <vt:lpstr>Example: Social Caching in Small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Recall the Picture of AAN…</vt:lpstr>
      <vt:lpstr>Technical Enablers</vt:lpstr>
      <vt:lpstr>Technical Enablers</vt:lpstr>
      <vt:lpstr>Technical Enablers</vt:lpstr>
      <vt:lpstr>An Initial Case Study</vt:lpstr>
      <vt:lpstr>Motivation</vt:lpstr>
      <vt:lpstr>System Model</vt:lpstr>
      <vt:lpstr>Transmission and Computing</vt:lpstr>
      <vt:lpstr>Problem Formulation</vt:lpstr>
      <vt:lpstr>AAN in 3GPP</vt:lpstr>
      <vt:lpstr>Potential Directions</vt:lpstr>
      <vt:lpstr>Conclusions</vt:lpstr>
      <vt:lpstr>Publications (1)</vt:lpstr>
      <vt:lpstr>Publications (2)</vt:lpstr>
      <vt:lpstr>Publications (3)</vt:lpstr>
      <vt:lpstr>Publications (4)</vt:lpstr>
      <vt:lpstr>Publications (5)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量子计算与量子通信</dc:title>
  <dc:creator>WhoWonder</dc:creator>
  <cp:lastModifiedBy>Boya Di</cp:lastModifiedBy>
  <cp:revision>1786</cp:revision>
  <dcterms:created xsi:type="dcterms:W3CDTF">2017-03-19T14:07:00Z</dcterms:created>
  <dcterms:modified xsi:type="dcterms:W3CDTF">2020-05-28T09:47:20Z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2057-11.2.0.9363</vt:lpwstr>
  </property>
</Properties>
</file>