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  <p:sldMasterId id="2147483732" r:id="rId3"/>
  </p:sldMasterIdLst>
  <p:notesMasterIdLst>
    <p:notesMasterId r:id="rId57"/>
  </p:notesMasterIdLst>
  <p:handoutMasterIdLst>
    <p:handoutMasterId r:id="rId58"/>
  </p:handoutMasterIdLst>
  <p:sldIdLst>
    <p:sldId id="440" r:id="rId4"/>
    <p:sldId id="340" r:id="rId5"/>
    <p:sldId id="375" r:id="rId6"/>
    <p:sldId id="377" r:id="rId7"/>
    <p:sldId id="378" r:id="rId8"/>
    <p:sldId id="447" r:id="rId9"/>
    <p:sldId id="441" r:id="rId10"/>
    <p:sldId id="380" r:id="rId11"/>
    <p:sldId id="450" r:id="rId12"/>
    <p:sldId id="392" r:id="rId13"/>
    <p:sldId id="395" r:id="rId14"/>
    <p:sldId id="397" r:id="rId15"/>
    <p:sldId id="398" r:id="rId16"/>
    <p:sldId id="399" r:id="rId17"/>
    <p:sldId id="418" r:id="rId18"/>
    <p:sldId id="449" r:id="rId19"/>
    <p:sldId id="404" r:id="rId20"/>
    <p:sldId id="442" r:id="rId21"/>
    <p:sldId id="382" r:id="rId22"/>
    <p:sldId id="405" r:id="rId23"/>
    <p:sldId id="407" r:id="rId24"/>
    <p:sldId id="408" r:id="rId25"/>
    <p:sldId id="409" r:id="rId26"/>
    <p:sldId id="411" r:id="rId27"/>
    <p:sldId id="412" r:id="rId28"/>
    <p:sldId id="415" r:id="rId29"/>
    <p:sldId id="417" r:id="rId30"/>
    <p:sldId id="443" r:id="rId31"/>
    <p:sldId id="384" r:id="rId32"/>
    <p:sldId id="419" r:id="rId33"/>
    <p:sldId id="420" r:id="rId34"/>
    <p:sldId id="421" r:id="rId35"/>
    <p:sldId id="422" r:id="rId36"/>
    <p:sldId id="423" r:id="rId37"/>
    <p:sldId id="424" r:id="rId38"/>
    <p:sldId id="426" r:id="rId39"/>
    <p:sldId id="444" r:id="rId40"/>
    <p:sldId id="386" r:id="rId41"/>
    <p:sldId id="430" r:id="rId42"/>
    <p:sldId id="446" r:id="rId43"/>
    <p:sldId id="432" r:id="rId44"/>
    <p:sldId id="434" r:id="rId45"/>
    <p:sldId id="438" r:id="rId46"/>
    <p:sldId id="439" r:id="rId47"/>
    <p:sldId id="437" r:id="rId48"/>
    <p:sldId id="388" r:id="rId49"/>
    <p:sldId id="445" r:id="rId50"/>
    <p:sldId id="436" r:id="rId51"/>
    <p:sldId id="389" r:id="rId52"/>
    <p:sldId id="448" r:id="rId53"/>
    <p:sldId id="390" r:id="rId54"/>
    <p:sldId id="427" r:id="rId55"/>
    <p:sldId id="391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CC"/>
    <a:srgbClr val="CCFFFF"/>
    <a:srgbClr val="FFCCCC"/>
    <a:srgbClr val="FFCC99"/>
    <a:srgbClr val="FF0066"/>
    <a:srgbClr val="0033CC"/>
    <a:srgbClr val="CC0000"/>
    <a:srgbClr val="66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7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1314" y="60"/>
      </p:cViewPr>
      <p:guideLst>
        <p:guide pos="3839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7/16/2015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7/16/2015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F93199CD-3E1B-4AE6-990F-76F925F5E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A279-F27E-4F95-9256-40C06BC68A97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3436549-0E5D-4E15-9E21-F3D107F62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F5E7-C9EB-4BCE-A22D-65772EB43BC4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47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FBA4-150C-4534-8EA9-5D7F99C5CAE4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36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E49E-02BB-4139-912C-D9E1CB5CCF4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0F93-E3FC-4067-B26A-5B83EF2DB0B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1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2AF-8986-4579-BB60-0F19172A1F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8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8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964-4819-4758-A192-EF89D53518F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901E-CB04-4BD9-B1DD-43639B3F245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033-6C2A-4FD4-B8E0-78D084878E9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24E0-9A83-4388-BBFF-9A87847FFAE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50A3-F973-494D-B8C2-2F4F5A886B60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4D52-640E-495F-937A-71B6BCB64E1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54C-032D-4A0A-832D-D24E8F3D29C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8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49CF-553F-4F66-ADF9-821A7355AFD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4562-2436-4A27-96C1-CFAE13380610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4" y="1600207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7000-228A-4583-BAB4-6CE9E00C7A49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6F64-E339-4C7C-A3B1-C0F9DF53D68D}" type="datetime1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99D-2EC2-431F-B4C2-C4E50223DF2D}" type="datetime1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1D3D-CC6F-4D89-9567-6F2B6AC3F1E3}" type="datetime1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FAF-5C86-44B1-8780-CB8941288B87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5EB4-E832-498A-82C0-F4DBDE87FDB6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63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454E-9CA6-46CE-B589-CA7B96B56B17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3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9" y="381001"/>
            <a:ext cx="6859787" cy="1371600"/>
          </a:xfrm>
          <a:prstGeom prst="rect">
            <a:avLst/>
          </a:prstGeom>
        </p:spPr>
        <p:txBody>
          <a:bodyPr vert="horz" lIns="91427" tIns="45713" rIns="91427" bIns="45713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2578" cy="411480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5" y="6400800"/>
            <a:ext cx="1087325" cy="276228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8BA1-C95A-4AB8-A475-A3374B6885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7/16/2015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00800"/>
            <a:ext cx="628815" cy="276228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7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06" indent="-223806" algn="l" defTabSz="914269" rtl="0" eaLnBrk="1" latinLnBrk="0" hangingPunct="1">
        <a:lnSpc>
          <a:spcPct val="90000"/>
        </a:lnSpc>
        <a:spcBef>
          <a:spcPts val="1799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484" indent="-231742" algn="l" defTabSz="914269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527" indent="-219044" algn="l" defTabSz="914269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127" indent="-174600" algn="l" defTabSz="914269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141" indent="-173013" algn="l" defTabSz="914269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36" indent="-173711" algn="l" defTabSz="914269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547" indent="-173711" algn="l" defTabSz="914269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258" indent="-173711" algn="l" defTabSz="914269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70" indent="-173711" algn="l" defTabSz="914269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8898" y="609600"/>
            <a:ext cx="7407302" cy="2895600"/>
          </a:xfrm>
        </p:spPr>
        <p:txBody>
          <a:bodyPr>
            <a:noAutofit/>
          </a:bodyPr>
          <a:lstStyle/>
          <a:p>
            <a:r>
              <a:rPr lang="en-US" sz="3600" b="1" dirty="0"/>
              <a:t>Asset </a:t>
            </a:r>
            <a:r>
              <a:rPr lang="en-US" sz="3600" b="1" dirty="0" smtClean="0"/>
              <a:t>Analytics</a:t>
            </a:r>
            <a:r>
              <a:rPr lang="en-US" sz="3600" b="1" dirty="0" smtClean="0"/>
              <a:t> </a:t>
            </a:r>
            <a:r>
              <a:rPr lang="en-US" sz="3600" b="1" dirty="0" smtClean="0"/>
              <a:t>of </a:t>
            </a:r>
            <a:r>
              <a:rPr lang="en-US" sz="3600" b="1" dirty="0"/>
              <a:t>Smart Grid Infrastructure for Resiliency </a:t>
            </a:r>
            <a:r>
              <a:rPr lang="en-US" sz="3600" b="1" dirty="0" smtClean="0"/>
              <a:t>Enhancement 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8926" y="3886200"/>
            <a:ext cx="6173808" cy="3048000"/>
          </a:xfrm>
        </p:spPr>
        <p:txBody>
          <a:bodyPr>
            <a:normAutofit/>
          </a:bodyPr>
          <a:lstStyle/>
          <a:p>
            <a:r>
              <a:rPr lang="it-IT" sz="2200" b="1" dirty="0" smtClean="0">
                <a:solidFill>
                  <a:srgbClr val="FF9900"/>
                </a:solidFill>
              </a:rPr>
              <a:t>Ali Arab</a:t>
            </a:r>
          </a:p>
          <a:p>
            <a:endParaRPr lang="it-IT" dirty="0" smtClean="0">
              <a:solidFill>
                <a:srgbClr val="FF9900"/>
              </a:solidFill>
            </a:endParaRPr>
          </a:p>
          <a:p>
            <a:r>
              <a:rPr lang="it-IT" dirty="0" smtClean="0">
                <a:solidFill>
                  <a:srgbClr val="FF9900"/>
                </a:solidFill>
              </a:rPr>
              <a:t>ADVISORS: </a:t>
            </a:r>
            <a:r>
              <a:rPr lang="it-IT" b="1" dirty="0" smtClean="0">
                <a:solidFill>
                  <a:srgbClr val="FF9900"/>
                </a:solidFill>
              </a:rPr>
              <a:t>PROFESSOR SURESH KHATOR</a:t>
            </a:r>
          </a:p>
          <a:p>
            <a:r>
              <a:rPr lang="it-IT" dirty="0" smtClean="0">
                <a:solidFill>
                  <a:srgbClr val="FF9900"/>
                </a:solidFill>
              </a:rPr>
              <a:t>                    </a:t>
            </a:r>
            <a:r>
              <a:rPr lang="it-IT" b="1" dirty="0" smtClean="0">
                <a:solidFill>
                  <a:srgbClr val="FF9900"/>
                </a:solidFill>
              </a:rPr>
              <a:t>PROFESSOR ZHU HAN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66"/>
                </a:solidFill>
              </a:rPr>
              <a:t>University of Houston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APRIL 20, 2015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268355" y="1389344"/>
            <a:ext cx="3505200" cy="349857"/>
          </a:xfrm>
          <a:prstGeom prst="rect">
            <a:avLst/>
          </a:prstGeom>
        </p:spPr>
        <p:txBody>
          <a:bodyPr vert="horz" lIns="91427" tIns="45713" rIns="91427" bIns="4571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dirty="0">
                <a:solidFill>
                  <a:prstClr val="white"/>
                </a:solidFill>
              </a:rPr>
              <a:t>Doctoral Dissertation </a:t>
            </a:r>
            <a:endParaRPr lang="it-IT" sz="2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s://encrypted-tbn1.gstatic.com/images?q=tbn:ANd9GcRFOfCHKuHVjpCWwC8zBMD6q8YFBpHREcHHeRA0_SBAwYakDqldl455h67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19" y="5638800"/>
            <a:ext cx="12137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aarab\Desktop\JPEG-CNP-logo-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1933" y="5638800"/>
            <a:ext cx="2074778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7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Objective Function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838200" y="1447800"/>
            <a:ext cx="7391400" cy="403860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rbel" panose="020B0503020204020204" pitchFamily="34" charset="0"/>
                <a:cs typeface="Times New Roman" pitchFamily="18" charset="0"/>
              </a:rPr>
              <a:t>To minimize restoration cost</a:t>
            </a:r>
          </a:p>
          <a:p>
            <a:r>
              <a:rPr lang="en-US" dirty="0" smtClean="0">
                <a:latin typeface="Corbel" panose="020B0503020204020204" pitchFamily="34" charset="0"/>
                <a:cs typeface="Times New Roman" pitchFamily="18" charset="0"/>
              </a:rPr>
              <a:t>To minimize load interruption</a:t>
            </a:r>
          </a:p>
          <a:p>
            <a:r>
              <a:rPr lang="en-US" dirty="0" smtClean="0">
                <a:latin typeface="Corbel" panose="020B0503020204020204" pitchFamily="34" charset="0"/>
                <a:cs typeface="Times New Roman" pitchFamily="18" charset="0"/>
              </a:rPr>
              <a:t>To minimize generation cost</a:t>
            </a: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29917"/>
            <a:ext cx="8153401" cy="289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6629401" y="3429001"/>
            <a:ext cx="1524000" cy="609600"/>
          </a:xfrm>
          <a:prstGeom prst="wedgeRoundRectCallout">
            <a:avLst>
              <a:gd name="adj1" fmla="val -21095"/>
              <a:gd name="adj2" fmla="val 91741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Value of Lost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5943600"/>
            <a:ext cx="1524000" cy="609600"/>
          </a:xfrm>
          <a:prstGeom prst="wedgeRoundRectCallout">
            <a:avLst>
              <a:gd name="adj1" fmla="val 230967"/>
              <a:gd name="adj2" fmla="val -253171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Transmission Resource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5334001"/>
            <a:ext cx="1524000" cy="609600"/>
          </a:xfrm>
          <a:prstGeom prst="wedgeRoundRectCallout">
            <a:avLst>
              <a:gd name="adj1" fmla="val 151064"/>
              <a:gd name="adj2" fmla="val -139679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629401" y="2057401"/>
            <a:ext cx="1524000" cy="609600"/>
          </a:xfrm>
          <a:prstGeom prst="wedgeRoundRectCallout">
            <a:avLst>
              <a:gd name="adj1" fmla="val -74754"/>
              <a:gd name="adj2" fmla="val 183350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Resource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1" y="1371600"/>
            <a:ext cx="1524000" cy="609600"/>
          </a:xfrm>
          <a:prstGeom prst="wedgeRoundRectCallout">
            <a:avLst>
              <a:gd name="adj1" fmla="val -129707"/>
              <a:gd name="adj2" fmla="val 27331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05200" y="6229739"/>
            <a:ext cx="1524000" cy="609600"/>
          </a:xfrm>
          <a:prstGeom prst="wedgeRoundRectCallout">
            <a:avLst>
              <a:gd name="adj1" fmla="val 51346"/>
              <a:gd name="adj2" fmla="val -9941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Generation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706533" y="6248401"/>
            <a:ext cx="1524000" cy="609600"/>
          </a:xfrm>
          <a:prstGeom prst="wedgeRoundRectCallout">
            <a:avLst>
              <a:gd name="adj1" fmla="val 34600"/>
              <a:gd name="adj2" fmla="val -13776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Startup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239000" y="6248401"/>
            <a:ext cx="1524000" cy="609600"/>
          </a:xfrm>
          <a:prstGeom prst="wedgeRoundRectCallout">
            <a:avLst>
              <a:gd name="adj1" fmla="val 8512"/>
              <a:gd name="adj2" fmla="val -12583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Shutdown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r" defTabSz="914269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35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9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4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39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74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09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44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78" algn="l" defTabSz="9142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436549-0E5D-4E15-9E21-F3D107F622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7620000" y="2743200"/>
            <a:ext cx="1524000" cy="609600"/>
          </a:xfrm>
          <a:prstGeom prst="wedgeRoundRectCallout">
            <a:avLst>
              <a:gd name="adj1" fmla="val 1683"/>
              <a:gd name="adj2" fmla="val 211185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Interruption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305271" cy="12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7315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Damage </a:t>
            </a:r>
            <a:r>
              <a:rPr lang="en-US" sz="3600" b="1" dirty="0" smtClean="0">
                <a:latin typeface="Corbel" panose="020B0503020204020204" pitchFamily="34" charset="0"/>
                <a:cs typeface="Times New Roman" pitchFamily="18" charset="0"/>
              </a:rPr>
              <a:t>State and Repair Modeling</a:t>
            </a:r>
            <a:endParaRPr lang="en-US" sz="3600" b="1" dirty="0"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1" y="1828800"/>
            <a:ext cx="1524000" cy="609600"/>
          </a:xfrm>
          <a:prstGeom prst="wedgeRoundRectCallout">
            <a:avLst>
              <a:gd name="adj1" fmla="val -82246"/>
              <a:gd name="adj2" fmla="val 98322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Line’s Time To Repair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14601" y="1752600"/>
            <a:ext cx="2286000" cy="609600"/>
          </a:xfrm>
          <a:prstGeom prst="wedgeRoundRectCallout">
            <a:avLst>
              <a:gd name="adj1" fmla="val 441"/>
              <a:gd name="adj2" fmla="val 11175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Resource Allocation Indicator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1752600"/>
            <a:ext cx="2286000" cy="609600"/>
          </a:xfrm>
          <a:prstGeom prst="wedgeRoundRectCallout">
            <a:avLst>
              <a:gd name="adj1" fmla="val 441"/>
              <a:gd name="adj2" fmla="val 111754"/>
              <a:gd name="adj3" fmla="val 16667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Damage state of line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0" y="4495799"/>
            <a:ext cx="6713009" cy="114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5029200" y="5715000"/>
            <a:ext cx="1524000" cy="609600"/>
          </a:xfrm>
          <a:prstGeom prst="wedgeRoundRectCallout">
            <a:avLst>
              <a:gd name="adj1" fmla="val -103318"/>
              <a:gd name="adj2" fmla="val -120715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Line’s Time To Repair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209801" y="5715000"/>
            <a:ext cx="2286000" cy="609600"/>
          </a:xfrm>
          <a:prstGeom prst="wedgeRoundRectCallout">
            <a:avLst>
              <a:gd name="adj1" fmla="val -18298"/>
              <a:gd name="adj2" fmla="val -13177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Resource Allocation Indicator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11</a:t>
            </a:fld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7010400" y="1828800"/>
            <a:ext cx="1676400" cy="609600"/>
          </a:xfrm>
          <a:prstGeom prst="wedgeRoundRectCallout">
            <a:avLst>
              <a:gd name="adj1" fmla="val -67236"/>
              <a:gd name="adj2" fmla="val 104810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Big Positive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02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8305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500" b="1" dirty="0" smtClean="0">
                <a:latin typeface="Corbel" panose="020B0503020204020204" pitchFamily="34" charset="0"/>
                <a:cs typeface="Times New Roman" pitchFamily="18" charset="0"/>
              </a:rPr>
              <a:t>Resource and Load </a:t>
            </a:r>
            <a:r>
              <a:rPr lang="en-US" sz="3500" b="1" dirty="0">
                <a:latin typeface="Corbel" panose="020B0503020204020204" pitchFamily="34" charset="0"/>
                <a:cs typeface="Times New Roman" pitchFamily="18" charset="0"/>
              </a:rPr>
              <a:t>Balance </a:t>
            </a:r>
            <a:r>
              <a:rPr lang="en-US" sz="3500" b="1" dirty="0" smtClean="0">
                <a:latin typeface="Corbel" panose="020B0503020204020204" pitchFamily="34" charset="0"/>
                <a:cs typeface="Times New Roman" pitchFamily="18" charset="0"/>
              </a:rPr>
              <a:t>Constraints</a:t>
            </a:r>
            <a:endParaRPr lang="en-US" sz="3500" b="1" dirty="0">
              <a:latin typeface="Corbel" panose="020B0503020204020204" pitchFamily="34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962400"/>
            <a:ext cx="8124825" cy="13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1" y="5410200"/>
            <a:ext cx="1524000" cy="609600"/>
          </a:xfrm>
          <a:prstGeom prst="wedgeRoundRectCallout">
            <a:avLst>
              <a:gd name="adj1" fmla="val -35625"/>
              <a:gd name="adj2" fmla="val -139038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Power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1" y="5410200"/>
            <a:ext cx="1524000" cy="609600"/>
          </a:xfrm>
          <a:prstGeom prst="wedgeRoundRectCallout">
            <a:avLst>
              <a:gd name="adj1" fmla="val -34491"/>
              <a:gd name="adj2" fmla="val -13236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Power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791201" y="5333999"/>
            <a:ext cx="1524000" cy="609600"/>
          </a:xfrm>
          <a:prstGeom prst="wedgeRoundRectCallout">
            <a:avLst>
              <a:gd name="adj1" fmla="val -71756"/>
              <a:gd name="adj2" fmla="val -105639"/>
              <a:gd name="adj3" fmla="val 16667"/>
            </a:avLst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Interruption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5298882"/>
            <a:ext cx="1524000" cy="609600"/>
          </a:xfrm>
          <a:prstGeom prst="wedgeRoundRectCallout">
            <a:avLst>
              <a:gd name="adj1" fmla="val -99078"/>
              <a:gd name="adj2" fmla="val -106488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Demand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12</a:t>
            </a:fld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38200" y="1752600"/>
            <a:ext cx="8001000" cy="403860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orbel" panose="020B0503020204020204" pitchFamily="34" charset="0"/>
                <a:cs typeface="Times New Roman" pitchFamily="18" charset="0"/>
              </a:rPr>
              <a:t>Resources use cannot exceed the available resources</a:t>
            </a:r>
            <a:endParaRPr lang="en-US" sz="2400" b="1" dirty="0">
              <a:latin typeface="Corbel" panose="020B0503020204020204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 smtClean="0">
              <a:latin typeface="Corbel" panose="020B0503020204020204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 smtClean="0">
              <a:latin typeface="Corbel" panose="020B0503020204020204" pitchFamily="34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orbel" panose="020B0503020204020204" pitchFamily="34" charset="0"/>
              </a:rPr>
              <a:t>The Load Balance Constraint must always hold:</a:t>
            </a:r>
            <a:endParaRPr lang="en-US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09637" y="3810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Real Power Generation Constraint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676401"/>
            <a:ext cx="7943850" cy="9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096000" y="2590801"/>
            <a:ext cx="2286000" cy="609600"/>
          </a:xfrm>
          <a:prstGeom prst="wedgeRoundRectCallout">
            <a:avLst>
              <a:gd name="adj1" fmla="val -18857"/>
              <a:gd name="adj2" fmla="val -86965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commitment indicator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32235" y="2667000"/>
            <a:ext cx="2286000" cy="609600"/>
          </a:xfrm>
          <a:prstGeom prst="wedgeRoundRectCallout">
            <a:avLst>
              <a:gd name="adj1" fmla="val 72781"/>
              <a:gd name="adj2" fmla="val -86118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power generation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4114801"/>
            <a:ext cx="6467475" cy="13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3581401" y="3276600"/>
            <a:ext cx="2286000" cy="609600"/>
          </a:xfrm>
          <a:prstGeom prst="wedgeRoundRectCallout">
            <a:avLst>
              <a:gd name="adj1" fmla="val -58647"/>
              <a:gd name="adj2" fmla="val 164902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Element of Gen2Bus incidence matrix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z="1400" b="1" smtClean="0">
                <a:solidFill>
                  <a:schemeClr val="bg1"/>
                </a:solidFill>
              </a:rPr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562600"/>
            <a:ext cx="6400800" cy="83099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Times New Roman" pitchFamily="18" charset="0"/>
              </a:rPr>
              <a:t> Ramp-up and ramp-down constraints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Times New Roman" pitchFamily="18" charset="0"/>
              </a:rPr>
              <a:t> Minimum uptime and downtime constraints</a:t>
            </a:r>
          </a:p>
        </p:txBody>
      </p:sp>
    </p:spTree>
    <p:extLst>
      <p:ext uri="{BB962C8B-B14F-4D97-AF65-F5344CB8AC3E}">
        <p14:creationId xmlns:p14="http://schemas.microsoft.com/office/powerpoint/2010/main" val="1398781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155531"/>
            <a:ext cx="8448675" cy="8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4656"/>
            <a:ext cx="7377112" cy="6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Line Power Flow Constraints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324600" y="1842293"/>
            <a:ext cx="1524000" cy="609600"/>
          </a:xfrm>
          <a:prstGeom prst="wedgeRoundRectCallout">
            <a:avLst>
              <a:gd name="adj1" fmla="val -43739"/>
              <a:gd name="adj2" fmla="val 87126"/>
              <a:gd name="adj3" fmla="val 16667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Damage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40200" y="4184650"/>
            <a:ext cx="2700868" cy="571500"/>
          </a:xfrm>
          <a:prstGeom prst="wedgeRoundRectCallout">
            <a:avLst>
              <a:gd name="adj1" fmla="val 40106"/>
              <a:gd name="adj2" fmla="val 119120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Element of Line2Bus Incidence Matrix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52800" y="1828800"/>
            <a:ext cx="1524000" cy="609600"/>
          </a:xfrm>
          <a:prstGeom prst="wedgeRoundRectCallout">
            <a:avLst>
              <a:gd name="adj1" fmla="val -6309"/>
              <a:gd name="adj2" fmla="val 88744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Power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8601" y="4165600"/>
            <a:ext cx="1524000" cy="609600"/>
          </a:xfrm>
          <a:prstGeom prst="wedgeRoundRectCallout">
            <a:avLst>
              <a:gd name="adj1" fmla="val 12331"/>
              <a:gd name="adj2" fmla="val 127799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Very Large Number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13436549-0E5D-4E15-9E21-F3D107F62284}" type="slidenum">
              <a:rPr lang="en-US" sz="1400" b="1" smtClean="0">
                <a:solidFill>
                  <a:schemeClr val="bg1"/>
                </a:solidFill>
              </a:rPr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Benders Decomposition Algorithm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" y="1492196"/>
            <a:ext cx="8297048" cy="50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rbel" panose="020B0503020204020204" pitchFamily="34" charset="0"/>
              </a:rPr>
              <a:t>Testing System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9" y="1346199"/>
            <a:ext cx="6223000" cy="49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036731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IEEE 118-bus Testing System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981200" y="533400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Numerical Results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80856"/>
            <a:ext cx="4876800" cy="18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108324" cy="26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295400"/>
            <a:ext cx="3255973" cy="27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2067" y="4114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Time To Restoration in Scenario IV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1" y="4173192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Restoration Costs in Scenario IV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6906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Table: </a:t>
            </a:r>
            <a:r>
              <a:rPr lang="en-US" sz="1600" dirty="0" smtClean="0"/>
              <a:t>Restoration Costs in Scenarios I-III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Proactive Hurricane Planning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Manuscript\IEEE Access\prehurric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79902"/>
            <a:ext cx="6096000" cy="47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Two-Stage Stochastic Program with Recourse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6" y="1676400"/>
            <a:ext cx="4010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6" y="3733800"/>
            <a:ext cx="4238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1099"/>
            <a:ext cx="8763000" cy="8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858001" y="1219201"/>
            <a:ext cx="2057400" cy="1219200"/>
          </a:xfrm>
          <a:prstGeom prst="wedgeRoundRectCallout">
            <a:avLst>
              <a:gd name="adj1" fmla="val -113726"/>
              <a:gd name="adj2" fmla="val -961"/>
              <a:gd name="adj3" fmla="val 16667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Expected recourse cost function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81801" y="2590800"/>
            <a:ext cx="2133600" cy="1143000"/>
          </a:xfrm>
          <a:prstGeom prst="wedgeRoundRectCallout">
            <a:avLst>
              <a:gd name="adj1" fmla="val -121906"/>
              <a:gd name="adj2" fmla="val 73759"/>
              <a:gd name="adj3" fmla="val 16667"/>
            </a:avLst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Multivariate random variable</a:t>
            </a:r>
          </a:p>
        </p:txBody>
      </p:sp>
      <p:pic>
        <p:nvPicPr>
          <p:cNvPr id="11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z="1400" b="1" smtClean="0">
                <a:solidFill>
                  <a:schemeClr val="bg1"/>
                </a:solidFill>
              </a:rPr>
              <a:t>20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0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33387" y="3810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Random Variables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2057401"/>
            <a:ext cx="1524000" cy="609600"/>
          </a:xfrm>
          <a:prstGeom prst="wedgeRoundRectCallout">
            <a:avLst>
              <a:gd name="adj1" fmla="val 72745"/>
              <a:gd name="adj2" fmla="val -15836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damage state variable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40962"/>
            <a:ext cx="4224338" cy="6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1546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667000"/>
            <a:ext cx="2852738" cy="7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3380537"/>
            <a:ext cx="4224337" cy="6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1" y="5491947"/>
            <a:ext cx="3990976" cy="83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1" y="4876801"/>
            <a:ext cx="3914775" cy="70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1" y="4162662"/>
            <a:ext cx="3914775" cy="71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ular Callout 24"/>
          <p:cNvSpPr/>
          <p:nvPr/>
        </p:nvSpPr>
        <p:spPr>
          <a:xfrm>
            <a:off x="381000" y="2743200"/>
            <a:ext cx="1524000" cy="609600"/>
          </a:xfrm>
          <a:prstGeom prst="wedgeRoundRectCallout">
            <a:avLst>
              <a:gd name="adj1" fmla="val 75602"/>
              <a:gd name="adj2" fmla="val -6312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damage state variable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81000" y="3429001"/>
            <a:ext cx="1524000" cy="609600"/>
          </a:xfrm>
          <a:prstGeom prst="wedgeRoundRectCallout">
            <a:avLst>
              <a:gd name="adj1" fmla="val 76555"/>
              <a:gd name="adj2" fmla="val -1550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damage state variable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81000" y="4114800"/>
            <a:ext cx="1524000" cy="609600"/>
          </a:xfrm>
          <a:prstGeom prst="wedgeRoundRectCallout">
            <a:avLst>
              <a:gd name="adj1" fmla="val 74650"/>
              <a:gd name="adj2" fmla="val 10354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time to repair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81000" y="4800601"/>
            <a:ext cx="1524000" cy="609600"/>
          </a:xfrm>
          <a:prstGeom prst="wedgeRoundRectCallout">
            <a:avLst>
              <a:gd name="adj1" fmla="val 79412"/>
              <a:gd name="adj2" fmla="val 19878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time to repair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81000" y="5486400"/>
            <a:ext cx="1524000" cy="609600"/>
          </a:xfrm>
          <a:prstGeom prst="wedgeRoundRectCallout">
            <a:avLst>
              <a:gd name="adj1" fmla="val 85126"/>
              <a:gd name="adj2" fmla="val 31783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time to repair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21</a:t>
            </a:fld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7239000" y="1219200"/>
            <a:ext cx="1524000" cy="609600"/>
          </a:xfrm>
          <a:prstGeom prst="wedgeRoundRectCallout">
            <a:avLst>
              <a:gd name="adj1" fmla="val -119001"/>
              <a:gd name="adj2" fmla="val 10261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Survival Probability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705600" y="3581400"/>
            <a:ext cx="1524000" cy="609600"/>
          </a:xfrm>
          <a:prstGeom prst="wedgeRoundRectCallout">
            <a:avLst>
              <a:gd name="adj1" fmla="val -140032"/>
              <a:gd name="adj2" fmla="val 76822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Shape Parameter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781800" y="4724400"/>
            <a:ext cx="1524000" cy="609600"/>
          </a:xfrm>
          <a:prstGeom prst="wedgeRoundRectCallout">
            <a:avLst>
              <a:gd name="adj1" fmla="val -112017"/>
              <a:gd name="adj2" fmla="val -53535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 Parameter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91" y="2714706"/>
            <a:ext cx="7628610" cy="36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90995" y="313267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Objective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391400" cy="1295400"/>
          </a:xfrm>
        </p:spPr>
        <p:txBody>
          <a:bodyPr>
            <a:normAutofit fontScale="55000" lnSpcReduction="20000"/>
          </a:bodyPr>
          <a:lstStyle/>
          <a:p>
            <a:pPr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To minimize the primary resource cost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To minimize </a:t>
            </a:r>
            <a:r>
              <a:rPr lang="en-US" sz="3600" b="1" dirty="0">
                <a:solidFill>
                  <a:srgbClr val="00B050"/>
                </a:solidFill>
                <a:latin typeface="Corbel" panose="020B0503020204020204" pitchFamily="34" charset="0"/>
                <a:cs typeface="Times New Roman" pitchFamily="18" charset="0"/>
              </a:rPr>
              <a:t>expected minimum </a:t>
            </a: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load interruption cost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To minimize </a:t>
            </a:r>
            <a:r>
              <a:rPr lang="en-US" sz="3600" b="1" dirty="0">
                <a:solidFill>
                  <a:srgbClr val="FF0066"/>
                </a:solidFill>
                <a:latin typeface="Corbel" panose="020B0503020204020204" pitchFamily="34" charset="0"/>
                <a:cs typeface="Times New Roman" pitchFamily="18" charset="0"/>
              </a:rPr>
              <a:t>expected minimum </a:t>
            </a: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generation cost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To minimize </a:t>
            </a:r>
            <a:r>
              <a:rPr lang="en-US" sz="3600" b="1" dirty="0">
                <a:solidFill>
                  <a:srgbClr val="FF6600"/>
                </a:solidFill>
                <a:latin typeface="Corbel" panose="020B0503020204020204" pitchFamily="34" charset="0"/>
                <a:cs typeface="Times New Roman" pitchFamily="18" charset="0"/>
              </a:rPr>
              <a:t>expected minimum recourse action </a:t>
            </a: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cost</a:t>
            </a:r>
          </a:p>
          <a:p>
            <a:pPr algn="l" eaLnBrk="1" hangingPunct="1"/>
            <a:endParaRPr lang="en-US" sz="3600" dirty="0">
              <a:solidFill>
                <a:schemeClr val="tx1"/>
              </a:solidFill>
              <a:latin typeface="Corbel" panose="020B0503020204020204" pitchFamily="34" charset="0"/>
              <a:cs typeface="Times New Roman" pitchFamily="18" charset="0"/>
            </a:endParaRPr>
          </a:p>
        </p:txBody>
      </p:sp>
      <p:pic>
        <p:nvPicPr>
          <p:cNvPr id="6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5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397933"/>
            <a:ext cx="8305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+mn-lt"/>
                <a:cs typeface="Times New Roman" pitchFamily="18" charset="0"/>
              </a:rPr>
              <a:t>Constraints in Common with </a:t>
            </a:r>
            <a:br>
              <a:rPr lang="en-US" sz="4000" b="1" dirty="0">
                <a:latin typeface="+mn-lt"/>
                <a:cs typeface="Times New Roman" pitchFamily="18" charset="0"/>
              </a:rPr>
            </a:br>
            <a:r>
              <a:rPr lang="en-US" sz="4000" b="1" dirty="0">
                <a:latin typeface="+mn-lt"/>
                <a:cs typeface="Times New Roman" pitchFamily="18" charset="0"/>
              </a:rPr>
              <a:t>Post-hurricane 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848600" cy="4267200"/>
          </a:xfrm>
        </p:spPr>
        <p:txBody>
          <a:bodyPr>
            <a:noAutofit/>
          </a:bodyPr>
          <a:lstStyle/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Resource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Load balance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Real power generation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Power flow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Startup and shutdown cost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Ramp-up and ramp-down constraints</a:t>
            </a:r>
          </a:p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cs typeface="Times New Roman" pitchFamily="18" charset="0"/>
              </a:rPr>
              <a:t> Minimum uptime and downtime constraints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7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97000" y="381000"/>
            <a:ext cx="7315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atin typeface="Corbel" panose="020B0503020204020204" pitchFamily="34" charset="0"/>
                <a:cs typeface="Times New Roman" pitchFamily="18" charset="0"/>
              </a:rPr>
              <a:t>Damage </a:t>
            </a:r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State and Repair Modeling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1" y="5410200"/>
            <a:ext cx="1371600" cy="609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where,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1752600"/>
            <a:ext cx="2286000" cy="82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6783"/>
            <a:ext cx="92357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1" y="5105400"/>
            <a:ext cx="3833813" cy="9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1" y="1905000"/>
            <a:ext cx="1524000" cy="609600"/>
          </a:xfrm>
          <a:prstGeom prst="wedgeRoundRectCallout">
            <a:avLst>
              <a:gd name="adj1" fmla="val 72745"/>
              <a:gd name="adj2" fmla="val -15836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initial damage state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6001" y="1905000"/>
            <a:ext cx="1524000" cy="609600"/>
          </a:xfrm>
          <a:prstGeom prst="wedgeRoundRectCallout">
            <a:avLst>
              <a:gd name="adj1" fmla="val -82493"/>
              <a:gd name="adj2" fmla="val 129402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time to repair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629401" y="4876801"/>
            <a:ext cx="1524000" cy="609600"/>
          </a:xfrm>
          <a:prstGeom prst="wedgeRoundRectCallout">
            <a:avLst>
              <a:gd name="adj1" fmla="val -167255"/>
              <a:gd name="adj2" fmla="val -99169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recourse variable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0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Penalization of Recourse Function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07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1295401" y="5562600"/>
            <a:ext cx="2286000" cy="685800"/>
          </a:xfrm>
          <a:prstGeom prst="wedgeRoundRectCallout">
            <a:avLst>
              <a:gd name="adj1" fmla="val 56872"/>
              <a:gd name="adj2" fmla="val -100492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recourse penalty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00601" y="5533572"/>
            <a:ext cx="2286000" cy="685800"/>
          </a:xfrm>
          <a:prstGeom prst="wedgeRoundRectCallout">
            <a:avLst>
              <a:gd name="adj1" fmla="val 65127"/>
              <a:gd name="adj2" fmla="val -96259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recourse penalty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200" y="3505200"/>
            <a:ext cx="1828800" cy="685800"/>
          </a:xfrm>
          <a:prstGeom prst="wedgeRoundRectCallout">
            <a:avLst>
              <a:gd name="adj1" fmla="val -30906"/>
              <a:gd name="adj2" fmla="val -240175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Recourse cost function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9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66836" y="347133"/>
            <a:ext cx="7472363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Corbel" panose="020B0503020204020204" pitchFamily="34" charset="0"/>
                <a:cs typeface="Times New Roman" pitchFamily="18" charset="0"/>
              </a:rPr>
              <a:t>Scenario Construction and Reduction</a:t>
            </a: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7782"/>
            <a:ext cx="6176963" cy="26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4037" y="3960668"/>
            <a:ext cx="2743200" cy="17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1" y="5989268"/>
            <a:ext cx="4114800" cy="8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787400" y="5257800"/>
            <a:ext cx="1676400" cy="685800"/>
          </a:xfrm>
          <a:prstGeom prst="wedgeRoundRectCallout">
            <a:avLst>
              <a:gd name="adj1" fmla="val 131671"/>
              <a:gd name="adj2" fmla="val 8288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Probability of scenario 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661400" cy="1981200"/>
          </a:xfrm>
        </p:spPr>
        <p:txBody>
          <a:bodyPr>
            <a:normAutofit/>
          </a:bodyPr>
          <a:lstStyle/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Scenario generation using Latin hypercube sampling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3000 Scenarios, each with probability of 1/3000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Backward Scenario Reduction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orbel" panose="020B0503020204020204" pitchFamily="34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976" y="5715000"/>
            <a:ext cx="276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Figure: </a:t>
            </a:r>
            <a:r>
              <a:rPr lang="en-US" sz="1600" dirty="0" smtClean="0"/>
              <a:t>Schematic View of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Scenario Reduction 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4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347133"/>
            <a:ext cx="7620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Numerical Results</a:t>
            </a: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4" y="2174212"/>
            <a:ext cx="4314216" cy="258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096877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Optimal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Resource Level Over Time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1478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Expected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Restoration Cost Breakdown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27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67" y="2174212"/>
            <a:ext cx="4104614" cy="24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53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Dynamic Maintenance Considering Hurricane Effects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Manuscript\M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905"/>
            <a:ext cx="6248400" cy="45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7" y="228601"/>
            <a:ext cx="7498343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Smart Grid and Natural Disasters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1" y="6019801"/>
            <a:ext cx="3029739" cy="27699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orbel" panose="020B0503020204020204" pitchFamily="34" charset="0"/>
              </a:rPr>
              <a:t>Photo Credit: www.centerpointenergy.com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1" y="6019801"/>
            <a:ext cx="3886200" cy="27699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orbel" panose="020B0503020204020204" pitchFamily="34" charset="0"/>
              </a:rPr>
              <a:t>Photo Credit: www.users.ece.utexas.edu/~kwasinski </a:t>
            </a:r>
          </a:p>
        </p:txBody>
      </p:sp>
      <p:pic>
        <p:nvPicPr>
          <p:cNvPr id="14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Manuscript\centerpoi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1"/>
            <a:ext cx="4275454" cy="41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044" y="1752601"/>
            <a:ext cx="3545408" cy="20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4" y="3886200"/>
            <a:ext cx="3545408" cy="202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6443246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Figure: </a:t>
            </a:r>
            <a:r>
              <a:rPr lang="en-US" sz="1600" dirty="0" smtClean="0">
                <a:solidFill>
                  <a:schemeClr val="bg1"/>
                </a:solidFill>
              </a:rPr>
              <a:t>Outage Map and Snapshots of Hurricane Ike, 2008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95300" y="347134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Model Description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447800"/>
            <a:ext cx="3652837" cy="77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Manuscript\originalst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" y="1447800"/>
            <a:ext cx="2706021" cy="38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849003"/>
            <a:ext cx="1447800" cy="3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819725"/>
            <a:ext cx="7543800" cy="4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600200"/>
            <a:ext cx="1752600" cy="4042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State Space: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6574" y="2438400"/>
            <a:ext cx="4543425" cy="163120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b="1" dirty="0">
                <a:latin typeface="Corbel" panose="020B0503020204020204" pitchFamily="34" charset="0"/>
                <a:cs typeface="Times New Roman" panose="02020603050405020304" pitchFamily="18" charset="0"/>
              </a:rPr>
              <a:t>Action Space</a:t>
            </a:r>
            <a:r>
              <a:rPr lang="en-US" sz="20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No Action (NA)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Preventive Maintenance  </a:t>
            </a:r>
            <a:r>
              <a:rPr lang="en-US" sz="2000" i="1" dirty="0">
                <a:latin typeface="Corbel" panose="020B0503020204020204" pitchFamily="34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Corbel" panose="020B0503020204020204" pitchFamily="34" charset="0"/>
                <a:cs typeface="Times New Roman" panose="02020603050405020304" pitchFamily="18" charset="0"/>
              </a:rPr>
              <a:t>PM</a:t>
            </a:r>
            <a:r>
              <a:rPr lang="en-US" sz="2000" baseline="-25000" dirty="0" err="1">
                <a:latin typeface="Corbel" panose="020B0503020204020204" pitchFamily="34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Corrective Maintenance (CR)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Restoration (RS)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199" y="4552905"/>
            <a:ext cx="4800601" cy="40009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b="1" dirty="0">
                <a:latin typeface="Corbel" panose="020B0503020204020204" pitchFamily="34" charset="0"/>
                <a:cs typeface="Times New Roman" panose="02020603050405020304" pitchFamily="18" charset="0"/>
              </a:rPr>
              <a:t>Decision </a:t>
            </a:r>
            <a:r>
              <a:rPr lang="en-US" sz="20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Epochs: </a:t>
            </a: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Each week </a:t>
            </a:r>
            <a:r>
              <a:rPr 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over</a:t>
            </a:r>
            <a:r>
              <a:rPr lang="en-US" sz="20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 a year </a:t>
            </a:r>
            <a:endParaRPr lang="en-US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75" y="6371077"/>
            <a:ext cx="6400800" cy="4042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Maintenance Cost Increases in the State of the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1" y="5371909"/>
            <a:ext cx="3048000" cy="40427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Action Cost Structure:</a:t>
            </a:r>
          </a:p>
        </p:txBody>
      </p:sp>
      <p:pic>
        <p:nvPicPr>
          <p:cNvPr id="20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57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State Transition Diagram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9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24404" y="397933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Hurricane Effects Modeling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4047253"/>
            <a:ext cx="5295899" cy="11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78386"/>
            <a:ext cx="933450" cy="7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2215649"/>
            <a:ext cx="5534025" cy="9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246461"/>
            <a:ext cx="3505200" cy="9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133601" y="5486400"/>
            <a:ext cx="2438400" cy="609600"/>
          </a:xfrm>
          <a:prstGeom prst="wedgeRoundRectCallout">
            <a:avLst>
              <a:gd name="adj1" fmla="val -71157"/>
              <a:gd name="adj2" fmla="val -156306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Survival probability to hurricane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52588" y="1636861"/>
            <a:ext cx="2286000" cy="609600"/>
          </a:xfrm>
          <a:prstGeom prst="wedgeRoundRectCallout">
            <a:avLst>
              <a:gd name="adj1" fmla="val -37279"/>
              <a:gd name="adj2" fmla="val 88192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gust speed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53225" y="1636861"/>
            <a:ext cx="2286000" cy="609600"/>
          </a:xfrm>
          <a:prstGeom prst="wedgeRoundRectCallout">
            <a:avLst>
              <a:gd name="adj1" fmla="val 34989"/>
              <a:gd name="adj2" fmla="val 9131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hurricanes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072469" y="1636861"/>
            <a:ext cx="2438400" cy="609600"/>
          </a:xfrm>
          <a:prstGeom prst="wedgeRoundRectCallout">
            <a:avLst>
              <a:gd name="adj1" fmla="val -71504"/>
              <a:gd name="adj2" fmla="val 105326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Strength of component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876800" y="5410200"/>
            <a:ext cx="2286000" cy="609600"/>
          </a:xfrm>
          <a:prstGeom prst="wedgeRoundRectCallout">
            <a:avLst>
              <a:gd name="adj1" fmla="val -76075"/>
              <a:gd name="adj2" fmla="val -118578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Normal CDF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7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347133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Problem Formulation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843838" cy="2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419600"/>
            <a:ext cx="6477000" cy="11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152400" y="3061902"/>
            <a:ext cx="1752600" cy="453370"/>
          </a:xfrm>
          <a:prstGeom prst="wedgeRoundRectCallout">
            <a:avLst>
              <a:gd name="adj1" fmla="val -290"/>
              <a:gd name="adj2" fmla="val -90123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Cost-to-go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0" y="1371600"/>
            <a:ext cx="2438400" cy="609600"/>
          </a:xfrm>
          <a:prstGeom prst="wedgeRoundRectCallout">
            <a:avLst>
              <a:gd name="adj1" fmla="val 5666"/>
              <a:gd name="adj2" fmla="val 3865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Bellman equation: </a:t>
            </a: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1" y="3066319"/>
            <a:ext cx="2057400" cy="476250"/>
          </a:xfrm>
          <a:prstGeom prst="wedgeRoundRectCallout">
            <a:avLst>
              <a:gd name="adj1" fmla="val -84930"/>
              <a:gd name="adj2" fmla="val -72341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Failure probability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743200" y="4203347"/>
            <a:ext cx="2590800" cy="453370"/>
          </a:xfrm>
          <a:prstGeom prst="wedgeRoundRectCallout">
            <a:avLst>
              <a:gd name="adj1" fmla="val -37790"/>
              <a:gd name="adj2" fmla="val -83820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Deterioration probability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4814676"/>
            <a:ext cx="142876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40" y="4798194"/>
            <a:ext cx="1676399" cy="40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63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5781" y="3810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Problem Formulation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00962" cy="22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204732"/>
            <a:ext cx="6924675" cy="20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152400" y="3978046"/>
            <a:ext cx="2667000" cy="517753"/>
          </a:xfrm>
          <a:prstGeom prst="wedgeRoundRectCallout">
            <a:avLst>
              <a:gd name="adj1" fmla="val 35503"/>
              <a:gd name="adj2" fmla="val -94325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Probability of damage due to hurricane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257800" y="2703037"/>
            <a:ext cx="2057400" cy="476250"/>
          </a:xfrm>
          <a:prstGeom prst="wedgeRoundRectCallout">
            <a:avLst>
              <a:gd name="adj1" fmla="val -46967"/>
              <a:gd name="adj2" fmla="val -90341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Downtime cost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2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Downtime Cost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01012" cy="9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35806" y="2857500"/>
            <a:ext cx="7391400" cy="4038600"/>
          </a:xfrm>
        </p:spPr>
        <p:txBody>
          <a:bodyPr>
            <a:normAutofit/>
          </a:bodyPr>
          <a:lstStyle/>
          <a:p>
            <a:pPr marL="457135" indent="-457135" algn="l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Subject to: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Load balance equation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Real power constraints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Outage constraints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Power flow constraints</a:t>
            </a:r>
          </a:p>
          <a:p>
            <a:pPr marL="571419" indent="-571419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  <a:cs typeface="Times New Roman" pitchFamily="18" charset="0"/>
              </a:rPr>
              <a:t>Bus voltage angle constraints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53200" y="3048000"/>
            <a:ext cx="23622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cost difference of the 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normal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system operation and system operation with 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contingency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is considered as downtime cost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41031" y="3020710"/>
            <a:ext cx="2057400" cy="453370"/>
          </a:xfrm>
          <a:prstGeom prst="wedgeRoundRectCallout">
            <a:avLst>
              <a:gd name="adj1" fmla="val 58969"/>
              <a:gd name="adj2" fmla="val -20567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Generation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231466" y="1333501"/>
            <a:ext cx="2895600" cy="476250"/>
          </a:xfrm>
          <a:prstGeom prst="wedgeRoundRectCallout">
            <a:avLst>
              <a:gd name="adj1" fmla="val 9478"/>
              <a:gd name="adj2" fmla="val 91659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commitment variable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543176" y="2543828"/>
            <a:ext cx="1962150" cy="453370"/>
          </a:xfrm>
          <a:prstGeom prst="wedgeRoundRectCallout">
            <a:avLst>
              <a:gd name="adj1" fmla="val 41943"/>
              <a:gd name="adj2" fmla="val -9852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interruption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58001" y="2491720"/>
            <a:ext cx="2057400" cy="476250"/>
          </a:xfrm>
          <a:prstGeom prst="wedgeRoundRectCallout">
            <a:avLst>
              <a:gd name="adj1" fmla="val -29838"/>
              <a:gd name="adj2" fmla="val -86341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397010" y="1333501"/>
            <a:ext cx="2895600" cy="476250"/>
          </a:xfrm>
          <a:prstGeom prst="wedgeRoundRectCallout">
            <a:avLst>
              <a:gd name="adj1" fmla="val 9478"/>
              <a:gd name="adj2" fmla="val 91659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Value of lost load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6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89467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Backward Induction Algorithm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68280"/>
            <a:ext cx="8984508" cy="34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5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406400"/>
            <a:ext cx="830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orbel" panose="020B0503020204020204" pitchFamily="34" charset="0"/>
                <a:cs typeface="Times New Roman" pitchFamily="18" charset="0"/>
              </a:rPr>
              <a:t>Numerical Results</a:t>
            </a:r>
          </a:p>
        </p:txBody>
      </p:sp>
      <p:pic>
        <p:nvPicPr>
          <p:cNvPr id="6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4683"/>
            <a:ext cx="4334933" cy="180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91050"/>
            <a:ext cx="4800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0067"/>
            <a:ext cx="3810000" cy="25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0067"/>
            <a:ext cx="3525244" cy="25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0" y="38862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IEEE 6-bus System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928646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Aggregated Load Profile in 52 Weeks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Table: </a:t>
            </a:r>
            <a:r>
              <a:rPr lang="en-US" sz="1600" dirty="0" smtClean="0"/>
              <a:t>Derived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Optimal Policy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34933" y="432646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Table: </a:t>
            </a:r>
            <a:r>
              <a:rPr lang="en-US" sz="1600" dirty="0" smtClean="0"/>
              <a:t>Cost Saving With PM Program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549-0E5D-4E15-9E21-F3D107F622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0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214" y="228600"/>
            <a:ext cx="6859787" cy="1371600"/>
          </a:xfrm>
        </p:spPr>
        <p:txBody>
          <a:bodyPr>
            <a:noAutofit/>
          </a:bodyPr>
          <a:lstStyle/>
          <a:p>
            <a:pPr lvl="0"/>
            <a:r>
              <a:rPr lang="en-GB" sz="3600" b="1" dirty="0">
                <a:latin typeface="Corbel" panose="020B0503020204020204" pitchFamily="34" charset="0"/>
              </a:rPr>
              <a:t>Infrastructure Hardening and Condition-based Maintenance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0999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6" y="4090887"/>
            <a:ext cx="4066864" cy="25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592404" y="4048605"/>
            <a:ext cx="381000" cy="423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19" name="Picture 3" descr="D:\Manuscript\MD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287"/>
            <a:ext cx="2667000" cy="1934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>
            <a:stCxn id="18" idx="7"/>
            <a:endCxn id="19" idx="1"/>
          </p:cNvCxnSpPr>
          <p:nvPr/>
        </p:nvCxnSpPr>
        <p:spPr>
          <a:xfrm flipV="1">
            <a:off x="4917609" y="2719423"/>
            <a:ext cx="1254592" cy="1391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3332" y="2463799"/>
            <a:ext cx="25908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Under Hurricane Effects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(Long-term)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3962828"/>
            <a:ext cx="25908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Under Degradation             (Imperfect information)</a:t>
            </a:r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3" name="Elbow Connector 22"/>
          <p:cNvCxnSpPr>
            <a:stCxn id="22" idx="2"/>
            <a:endCxn id="25" idx="2"/>
          </p:cNvCxnSpPr>
          <p:nvPr/>
        </p:nvCxnSpPr>
        <p:spPr>
          <a:xfrm rot="5400000">
            <a:off x="3818919" y="2111042"/>
            <a:ext cx="1683965" cy="6680199"/>
          </a:xfrm>
          <a:prstGeom prst="bentConnector3">
            <a:avLst>
              <a:gd name="adj1" fmla="val 128156"/>
            </a:avLst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1" idx="2"/>
            <a:endCxn id="25" idx="0"/>
          </p:cNvCxnSpPr>
          <p:nvPr/>
        </p:nvCxnSpPr>
        <p:spPr>
          <a:xfrm rot="5400000">
            <a:off x="2053332" y="2377600"/>
            <a:ext cx="1842870" cy="3307931"/>
          </a:xfrm>
          <a:prstGeom prst="bentConnector3">
            <a:avLst>
              <a:gd name="adj1" fmla="val 50000"/>
            </a:avLst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401" y="4953000"/>
            <a:ext cx="2590800" cy="1340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Call for Synchronized and Non-isolated  Decisions on 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Asset Management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5" y="1722294"/>
            <a:ext cx="2814505" cy="200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ghtning Bolt 16"/>
          <p:cNvSpPr/>
          <p:nvPr/>
        </p:nvSpPr>
        <p:spPr>
          <a:xfrm>
            <a:off x="3048000" y="3354951"/>
            <a:ext cx="1152093" cy="1066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679" y="194734"/>
            <a:ext cx="6859787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1371600"/>
            <a:ext cx="8003084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Original Two-dimensional State Space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b="1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b="1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Mixed POMDP-MDP (MOMDP) State Space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b="1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1"/>
            <a:ext cx="6667500" cy="65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1"/>
            <a:ext cx="5608638" cy="106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6" y="4800600"/>
            <a:ext cx="8929686" cy="20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92903" y="3545897"/>
            <a:ext cx="1524000" cy="609600"/>
          </a:xfrm>
          <a:prstGeom prst="wedgeRoundRectCallout">
            <a:avLst>
              <a:gd name="adj1" fmla="val 72078"/>
              <a:gd name="adj2" fmla="val -35116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Information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4063" y="2734733"/>
            <a:ext cx="1524000" cy="609600"/>
          </a:xfrm>
          <a:prstGeom prst="wedgeRoundRectCallout">
            <a:avLst>
              <a:gd name="adj1" fmla="val 88580"/>
              <a:gd name="adj2" fmla="val 47239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Hardening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560611"/>
            <a:ext cx="21336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1"/>
            <a:ext cx="8229600" cy="4876800"/>
          </a:xfrm>
        </p:spPr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Incorporation of economy of disaster in restoration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Proactive and probabilistic grid restoration model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Maintenance planning considering hurricane effects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Long-term climatological effects in asset analytics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9" y="228601"/>
            <a:ext cx="6859787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Action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1371600"/>
            <a:ext cx="8003084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 No action (NA)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 Inspection (IN)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 Preventive maintenance (PM)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 Corrective maintenance (CM)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 Restoration (RS)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anose="020B0503020204020204" pitchFamily="34" charset="0"/>
              </a:rPr>
              <a:t>Hardening (HH)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1" y="4795822"/>
            <a:ext cx="4410075" cy="10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9" y="228601"/>
            <a:ext cx="6859787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Transition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371600"/>
            <a:ext cx="8306931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>
              <a:lnSpc>
                <a:spcPct val="150000"/>
              </a:lnSpc>
            </a:pPr>
            <a:endParaRPr lang="en-US" sz="32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876550" cy="107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048000"/>
            <a:ext cx="6148387" cy="12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62000" y="1528060"/>
            <a:ext cx="1524000" cy="609600"/>
          </a:xfrm>
          <a:prstGeom prst="wedgeRoundRectCallout">
            <a:avLst>
              <a:gd name="adj1" fmla="val 94691"/>
              <a:gd name="adj2" fmla="val 6961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Conditional Reliability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22243" y="1227320"/>
            <a:ext cx="1524000" cy="609600"/>
          </a:xfrm>
          <a:prstGeom prst="wedgeRoundRectCallout">
            <a:avLst>
              <a:gd name="adj1" fmla="val -118478"/>
              <a:gd name="adj2" fmla="val 27384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Transition probability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3134" y="5334000"/>
            <a:ext cx="1524000" cy="609600"/>
          </a:xfrm>
          <a:prstGeom prst="wedgeRoundRectCallout">
            <a:avLst>
              <a:gd name="adj1" fmla="val 86358"/>
              <a:gd name="adj2" fmla="val -37484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Failure Probability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6200" y="3276600"/>
            <a:ext cx="1524000" cy="981043"/>
          </a:xfrm>
          <a:prstGeom prst="wedgeRoundRectCallout">
            <a:avLst>
              <a:gd name="adj1" fmla="val 65966"/>
              <a:gd name="adj2" fmla="val -5789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Element of Info State in Next Period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4" y="152400"/>
            <a:ext cx="6859787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Hurricane Survival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990585"/>
            <a:ext cx="8003084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  <a:p>
            <a:pPr>
              <a:lnSpc>
                <a:spcPct val="150000"/>
              </a:lnSpc>
            </a:pPr>
            <a:endParaRPr lang="en-US" sz="32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38666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62" y="1429130"/>
            <a:ext cx="6553200" cy="18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>
            <a:stCxn id="12" idx="4"/>
            <a:endCxn id="13" idx="3"/>
          </p:cNvCxnSpPr>
          <p:nvPr/>
        </p:nvCxnSpPr>
        <p:spPr>
          <a:xfrm rot="16200000" flipH="1">
            <a:off x="1054169" y="2647678"/>
            <a:ext cx="1840955" cy="775108"/>
          </a:xfrm>
          <a:prstGeom prst="bentConnector4">
            <a:avLst>
              <a:gd name="adj1" fmla="val 31192"/>
              <a:gd name="adj2" fmla="val 129493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6034087" cy="10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371601" y="1600200"/>
            <a:ext cx="430981" cy="514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7594599" y="2286000"/>
            <a:ext cx="1524000" cy="609600"/>
          </a:xfrm>
          <a:prstGeom prst="wedgeRoundRectCallout">
            <a:avLst>
              <a:gd name="adj1" fmla="val -81420"/>
              <a:gd name="adj2" fmla="val -77761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594598" y="1074921"/>
            <a:ext cx="1524000" cy="609600"/>
          </a:xfrm>
          <a:prstGeom prst="wedgeRoundRectCallout">
            <a:avLst>
              <a:gd name="adj1" fmla="val -151256"/>
              <a:gd name="adj2" fmla="val 73217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Gust Speed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586132" y="3310465"/>
            <a:ext cx="1524000" cy="609600"/>
          </a:xfrm>
          <a:prstGeom prst="wedgeRoundRectCallout">
            <a:avLst>
              <a:gd name="adj1" fmla="val -179477"/>
              <a:gd name="adj2" fmla="val -100558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Strikes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26151" y="1608667"/>
            <a:ext cx="430981" cy="514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stCxn id="23" idx="4"/>
            <a:endCxn id="13" idx="0"/>
          </p:cNvCxnSpPr>
          <p:nvPr/>
        </p:nvCxnSpPr>
        <p:spPr>
          <a:xfrm rot="5400000">
            <a:off x="2053147" y="1374725"/>
            <a:ext cx="1139998" cy="2636992"/>
          </a:xfrm>
          <a:prstGeom prst="bentConnector3">
            <a:avLst>
              <a:gd name="adj1" fmla="val 32175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7543800" y="4419600"/>
            <a:ext cx="1524000" cy="609600"/>
          </a:xfrm>
          <a:prstGeom prst="wedgeRoundRectCallout">
            <a:avLst>
              <a:gd name="adj1" fmla="val -91255"/>
              <a:gd name="adj2" fmla="val 103773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Lognormal Mean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053659" y="6231469"/>
            <a:ext cx="1524000" cy="609600"/>
          </a:xfrm>
          <a:prstGeom prst="wedgeRoundRectCallout">
            <a:avLst>
              <a:gd name="adj1" fmla="val 15802"/>
              <a:gd name="adj2" fmla="val -88872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Lognormal Variance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760018" y="4351746"/>
            <a:ext cx="2031182" cy="609600"/>
          </a:xfrm>
          <a:prstGeom prst="wedgeRoundRectCallout">
            <a:avLst>
              <a:gd name="adj1" fmla="val 2460"/>
              <a:gd name="adj2" fmla="val 131386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 Number of Strikes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099" y="3263220"/>
            <a:ext cx="2115101" cy="1384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Function of </a:t>
            </a:r>
            <a:r>
              <a:rPr lang="en-US" sz="2800" b="1" dirty="0" smtClean="0">
                <a:latin typeface="Corbel" panose="020B0503020204020204" pitchFamily="34" charset="0"/>
              </a:rPr>
              <a:t>hardening </a:t>
            </a:r>
            <a:r>
              <a:rPr lang="en-US" sz="2800" b="1" dirty="0">
                <a:latin typeface="Corbel" panose="020B0503020204020204" pitchFamily="34" charset="0"/>
              </a:rPr>
              <a:t>state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1040582" y="5329636"/>
            <a:ext cx="1524000" cy="833837"/>
          </a:xfrm>
          <a:prstGeom prst="wedgeRoundRectCallout">
            <a:avLst>
              <a:gd name="adj1" fmla="val 78580"/>
              <a:gd name="adj2" fmla="val -12776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Hurricane Survival Probability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Problem Formulation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1"/>
            <a:ext cx="5248275" cy="216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7" y="3886200"/>
            <a:ext cx="8829676" cy="15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5596460"/>
            <a:ext cx="2990321" cy="7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5857" y="2997201"/>
            <a:ext cx="1524000" cy="956732"/>
          </a:xfrm>
          <a:prstGeom prst="wedgeRoundRectCallout">
            <a:avLst>
              <a:gd name="adj1" fmla="val -24197"/>
              <a:gd name="adj2" fmla="val 77917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Cost of Hardening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5857" y="1524000"/>
            <a:ext cx="1524000" cy="956732"/>
          </a:xfrm>
          <a:prstGeom prst="wedgeRoundRectCallout">
            <a:avLst>
              <a:gd name="adj1" fmla="val 58189"/>
              <a:gd name="adj2" fmla="val 57116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Minimum Expected Cost –to-go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5351574"/>
            <a:ext cx="1524000" cy="609600"/>
          </a:xfrm>
          <a:prstGeom prst="wedgeRoundRectCallout">
            <a:avLst>
              <a:gd name="adj1" fmla="val 127190"/>
              <a:gd name="adj2" fmla="val 52219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Cost of NA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374467" y="2175932"/>
            <a:ext cx="1524000" cy="609600"/>
          </a:xfrm>
          <a:prstGeom prst="wedgeRoundRectCallout">
            <a:avLst>
              <a:gd name="adj1" fmla="val -100309"/>
              <a:gd name="adj2" fmla="val 13906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Extreme State </a:t>
            </a:r>
            <a:r>
              <a:rPr lang="en-US" i="1" dirty="0" smtClean="0">
                <a:solidFill>
                  <a:schemeClr val="tx1"/>
                </a:solidFill>
              </a:rPr>
              <a:t>k+2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91400" y="1524001"/>
            <a:ext cx="1524000" cy="609600"/>
          </a:xfrm>
          <a:prstGeom prst="wedgeRoundRectCallout">
            <a:avLst>
              <a:gd name="adj1" fmla="val -108820"/>
              <a:gd name="adj2" fmla="val -7481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Extreme State </a:t>
            </a:r>
            <a:r>
              <a:rPr lang="en-US" i="1" dirty="0" smtClean="0">
                <a:solidFill>
                  <a:schemeClr val="tx1"/>
                </a:solidFill>
              </a:rPr>
              <a:t>k+1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Problem Formulation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4" y="1524001"/>
            <a:ext cx="5476876" cy="4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6" y="2086443"/>
            <a:ext cx="5667375" cy="5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43932" y="4402452"/>
            <a:ext cx="1524000" cy="609600"/>
          </a:xfrm>
          <a:prstGeom prst="wedgeRoundRectCallout">
            <a:avLst>
              <a:gd name="adj1" fmla="val 58024"/>
              <a:gd name="adj2" fmla="val -88872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Discount 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43932" y="1524001"/>
            <a:ext cx="1524000" cy="609600"/>
          </a:xfrm>
          <a:prstGeom prst="wedgeRoundRectCallout">
            <a:avLst>
              <a:gd name="adj1" fmla="val 66691"/>
              <a:gd name="adj2" fmla="val -5231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Cost of CM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800600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18" y="3615265"/>
            <a:ext cx="6750854" cy="9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89" y="4532166"/>
            <a:ext cx="7036510" cy="9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49139"/>
            <a:ext cx="4655078" cy="88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10067" y="3502361"/>
            <a:ext cx="1524000" cy="609600"/>
          </a:xfrm>
          <a:prstGeom prst="wedgeRoundRectCallout">
            <a:avLst>
              <a:gd name="adj1" fmla="val -13264"/>
              <a:gd name="adj2" fmla="val -89425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Abstract Function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43932" y="2286000"/>
            <a:ext cx="1524000" cy="609600"/>
          </a:xfrm>
          <a:prstGeom prst="wedgeRoundRectCallout">
            <a:avLst>
              <a:gd name="adj1" fmla="val 61913"/>
              <a:gd name="adj2" fmla="val -41650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Cost od 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96332" y="5638800"/>
            <a:ext cx="1524000" cy="609600"/>
          </a:xfrm>
          <a:prstGeom prst="wedgeRoundRectCallout">
            <a:avLst>
              <a:gd name="adj1" fmla="val 78913"/>
              <a:gd name="adj2" fmla="val -3842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IN Cost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600200"/>
            <a:ext cx="3429001" cy="3505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Corbel" panose="020B0503020204020204" pitchFamily="34" charset="0"/>
              </a:rPr>
              <a:t>POMDP Solution Algorithm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8" y="54375"/>
            <a:ext cx="5774267" cy="67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534" y="6416675"/>
            <a:ext cx="389466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Numerical Results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2" y="1380068"/>
            <a:ext cx="4349227" cy="318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1499823"/>
            <a:ext cx="4298416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5198543"/>
            <a:ext cx="5219700" cy="163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3352800" cy="10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4538246"/>
            <a:ext cx="331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Structure of Optimal Policy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53813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Expected Asset Management Cost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Conclusions and Future Work</a:t>
            </a:r>
            <a:endParaRPr lang="en-GB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153400" cy="50292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The economics of disaster must be considered in restoration problem.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Investment in restoration resources is paid-off by restoration cost saving.</a:t>
            </a:r>
            <a:endParaRPr lang="en-GB" b="1" dirty="0">
              <a:latin typeface="Corbel" panose="020B0503020204020204" pitchFamily="34" charset="0"/>
            </a:endParaRP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Preventive maintenance considering hurricane effect results in significant cost reduction. 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Considering long-term climatological effects in asset management results in significant savings.</a:t>
            </a:r>
          </a:p>
          <a:p>
            <a:pPr>
              <a:spcAft>
                <a:spcPts val="300"/>
              </a:spcAft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strategy significantly affects the total asset management cost. 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077200" cy="48768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3300" b="1" dirty="0">
                <a:latin typeface="Corbel" panose="020B0503020204020204" pitchFamily="34" charset="0"/>
              </a:rPr>
              <a:t>AC approximation of the power system for restoration problems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3300" b="1" dirty="0">
                <a:latin typeface="Corbel" panose="020B0503020204020204" pitchFamily="34" charset="0"/>
              </a:rPr>
              <a:t>Integration of smart grid technology for resiliency enhancement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3300" b="1" dirty="0">
                <a:latin typeface="Corbel" panose="020B0503020204020204" pitchFamily="34" charset="0"/>
              </a:rPr>
              <a:t>Restructured power </a:t>
            </a:r>
            <a:r>
              <a:rPr lang="en-GB" sz="3300" b="1">
                <a:latin typeface="Corbel" panose="020B0503020204020204" pitchFamily="34" charset="0"/>
              </a:rPr>
              <a:t>market </a:t>
            </a:r>
            <a:r>
              <a:rPr lang="en-GB" sz="3300" b="1" smtClean="0">
                <a:latin typeface="Corbel" panose="020B0503020204020204" pitchFamily="34" charset="0"/>
              </a:rPr>
              <a:t>dynamics </a:t>
            </a:r>
            <a:r>
              <a:rPr lang="en-GB" sz="3300" b="1" dirty="0">
                <a:latin typeface="Corbel" panose="020B0503020204020204" pitchFamily="34" charset="0"/>
              </a:rPr>
              <a:t>in restoration process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3300" b="1" dirty="0">
                <a:latin typeface="Corbel" panose="020B0503020204020204" pitchFamily="34" charset="0"/>
              </a:rPr>
              <a:t> Multi-dimensional POMDP algorithms for methodological improvements</a:t>
            </a: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Problem</a:t>
            </a:r>
            <a:r>
              <a:rPr lang="en-US" sz="3600" b="1" dirty="0">
                <a:solidFill>
                  <a:srgbClr val="0033CC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smtClean="0">
                <a:latin typeface="Corbel" panose="020B0503020204020204" pitchFamily="34" charset="0"/>
              </a:rPr>
              <a:t>Domain </a:t>
            </a:r>
            <a:r>
              <a:rPr lang="en-US" sz="3600" b="1" dirty="0">
                <a:latin typeface="Corbel" panose="020B0503020204020204" pitchFamily="34" charset="0"/>
              </a:rPr>
              <a:t>Review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7-sided Poly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77" y="1295401"/>
            <a:ext cx="51579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043305">
            <a:off x="3096269" y="1810250"/>
            <a:ext cx="21336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Emergency planning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521148">
            <a:off x="4873378" y="1914929"/>
            <a:ext cx="2202050" cy="36933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Physical </a:t>
            </a:r>
            <a:r>
              <a:rPr lang="en-GB" b="1" dirty="0" smtClean="0"/>
              <a:t>behaviour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 rot="4612779">
            <a:off x="5807014" y="3315358"/>
            <a:ext cx="22098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Outage prediction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052181">
            <a:off x="2052702" y="3136019"/>
            <a:ext cx="20574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Resource allocation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481587">
            <a:off x="5590687" y="4889527"/>
            <a:ext cx="25146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sz="1750" b="1" dirty="0"/>
              <a:t>Maintenance planning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3058065">
            <a:off x="2229558" y="5047125"/>
            <a:ext cx="1981200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Reliability analysis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5931364"/>
            <a:ext cx="2297922" cy="64633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lvl="0"/>
            <a:r>
              <a:rPr lang="en-GB" b="1" dirty="0"/>
              <a:t>Restoration planning</a:t>
            </a:r>
          </a:p>
          <a:p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Publications </a:t>
            </a:r>
            <a:endParaRPr lang="en-GB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rbel" panose="020B0503020204020204" pitchFamily="34" charset="0"/>
              </a:rPr>
              <a:t>Journal Papers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481665"/>
            <a:ext cx="8542867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25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Papers from Doctoral Dissertation: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Arab,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Ding, 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Emesih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Z. Han, 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Pre-hurricane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Planning for Electric Power Systems Infrastructure,”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Smart Grid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6, No 2, 1046-1054, 2015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Arab,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Han, and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“Proactive Recovery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Power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 for Resiliency Enhancement”,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Access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99-109, 2015.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Arab, 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Z. Han, “Infrastructure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Hardening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Condition-based Maintenance for Power Systems Considering El Nino/La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Nina Effects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Reliability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(Under review ).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Arab,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Han, “Post-hurricane Restoration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Commitment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Electric Power Systems,” (to be submitted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IIE Transactions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Arab,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Han, “A Linearization Scheme for 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Letter to Editor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(Working paper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5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Papers beside Doctoral Dissertation: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Arab and Q. Feng, “Reliability Research on Micro and Nano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Electro-Mechanical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Review,”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Advanced Manufacturing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44, No. 9-12, pp. 1679-1690, 2014.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Feng, A. Arab, and D.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“Reliability Analysis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Condition-based Maintenance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Implanted Multi-stent Systems with Stochastic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Competing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Processes,”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Engineering &amp; System Safety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 review).</a:t>
            </a:r>
          </a:p>
          <a:p>
            <a:pPr marL="0" indent="0">
              <a:spcAft>
                <a:spcPts val="25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Arab,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Han, “Sustainable Strategic Management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Utilities of the Future: A Resource-based View on Smart Grids” (Working paper).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213" y="245535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rbel" panose="020B0503020204020204" pitchFamily="34" charset="0"/>
              </a:rPr>
              <a:t>Conference Papers/Presentations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617137"/>
            <a:ext cx="8542867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Papers from Doctoral Dissertation: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A. Arab, E.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Z. Han, “Dynamic Maintenance Scheduling for Power Systems Incorporating Hurricane Effects,”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of IEEE Smart Grid Communication Conference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Venice, Italy, 2014.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A. Arab, A.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Ding, Z. Han, “Post-Hurricane Transmission Network Outage Management,”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of IEEE Great Lakes Symposium on Smart Grid and the New Energy Economy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Chicago, 2013.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A. Arab, A.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Khodaei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Ding, Z. Han, “Optimal Restoration Planning for Smart Grid under Natural Disaster,” Poster Presentation at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Energy Forum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Austin, TX, 2014.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Papers beside Doctoral Dissertation: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A. Arab, S. K.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Feng, and Z. Han, “Control Theoretic Angiography Scheduling of Implanted Stents in Human Arteries,”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Industrial &amp; Systems Engineering Research Conference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Nashville, TN, 2015.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A. Arab, E.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Keedy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Feng, S. Song, D.W.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“Reliability Analysis for Implanted Multi-Stent Systems with Stochastic Dependent Competing Risk Processes,”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of Annual Industrial &amp; Systems Engineering Research Conference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Puerto Rico, 2013.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 F.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Arab, M. Pan, L. Qian, S. K.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Z. Han, “RF Energy Harvesting for WSNs via Dynamic Control of Unmanned Vehicle Charging”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of IEEE Wireless Communications and Networking Conference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Orleans, LA, 2015.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[15] J. Sosa, A. Arab, E.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Bennis, S. K.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Khator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Z. Han, “Smart Energy Pricing for Utility Companies Using Reinforcement Learning,” (Working paper).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5" y="431799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2743200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orbel" panose="020B0503020204020204" pitchFamily="34" charset="0"/>
              </a:rPr>
              <a:t>Many thanks!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rbel" panose="020B0503020204020204" pitchFamily="34" charset="0"/>
              </a:rPr>
              <a:t>Solution</a:t>
            </a:r>
            <a:r>
              <a:rPr lang="en-US" sz="3600" b="1" dirty="0" smtClean="0">
                <a:solidFill>
                  <a:srgbClr val="CC0000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>
                <a:latin typeface="Corbel" panose="020B0503020204020204" pitchFamily="34" charset="0"/>
              </a:rPr>
              <a:t>Domain Review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89409"/>
            <a:ext cx="7924800" cy="4687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Mixed-integer programming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Corbel" panose="020B0503020204020204" pitchFamily="34" charset="0"/>
              </a:rPr>
              <a:t>Modelling and linearization </a:t>
            </a:r>
            <a:r>
              <a:rPr lang="en-GB" sz="2400" b="1" dirty="0">
                <a:latin typeface="Corbel" panose="020B0503020204020204" pitchFamily="34" charset="0"/>
              </a:rPr>
              <a:t>techniques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Two-stage stochastic programs with </a:t>
            </a:r>
            <a:r>
              <a:rPr lang="en-GB" sz="2400" b="1" dirty="0" smtClean="0">
                <a:latin typeface="Corbel" panose="020B0503020204020204" pitchFamily="34" charset="0"/>
              </a:rPr>
              <a:t>recourse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Latin hypercube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Scenario reduction </a:t>
            </a:r>
            <a:r>
              <a:rPr lang="en-GB" sz="2400" b="1" dirty="0" smtClean="0">
                <a:latin typeface="Corbel" panose="020B0503020204020204" pitchFamily="34" charset="0"/>
              </a:rPr>
              <a:t>techniques</a:t>
            </a:r>
            <a:endParaRPr lang="en-GB" sz="24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Benders  </a:t>
            </a:r>
            <a:r>
              <a:rPr lang="en-GB" sz="2400" b="1" dirty="0" smtClean="0">
                <a:latin typeface="Corbel" panose="020B0503020204020204" pitchFamily="34" charset="0"/>
              </a:rPr>
              <a:t>decomposition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Stress-strength </a:t>
            </a:r>
            <a:r>
              <a:rPr lang="en-GB" sz="2400" b="1" dirty="0" smtClean="0">
                <a:latin typeface="Corbel" panose="020B0503020204020204" pitchFamily="34" charset="0"/>
              </a:rPr>
              <a:t>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latin typeface="Corbel" panose="020B0503020204020204" pitchFamily="34" charset="0"/>
              </a:rPr>
              <a:t>Markov decision </a:t>
            </a:r>
            <a:r>
              <a:rPr lang="en-GB" sz="2400" b="1" dirty="0" smtClean="0">
                <a:latin typeface="Corbel" panose="020B0503020204020204" pitchFamily="34" charset="0"/>
              </a:rPr>
              <a:t>processes</a:t>
            </a:r>
            <a:endParaRPr lang="en-GB" sz="24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Corbel" panose="020B0503020204020204" pitchFamily="34" charset="0"/>
              </a:rPr>
              <a:t>Partially </a:t>
            </a:r>
            <a:r>
              <a:rPr lang="en-GB" sz="2400" b="1" dirty="0">
                <a:latin typeface="Corbel" panose="020B0503020204020204" pitchFamily="34" charset="0"/>
              </a:rPr>
              <a:t>observable Markov decision </a:t>
            </a:r>
            <a:r>
              <a:rPr lang="en-GB" sz="2400" b="1" dirty="0" smtClean="0">
                <a:latin typeface="Corbel" panose="020B0503020204020204" pitchFamily="34" charset="0"/>
              </a:rPr>
              <a:t>processes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2400" b="1" dirty="0" smtClean="0">
              <a:latin typeface="Corbel" panose="020B0503020204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2400" b="1" dirty="0" smtClean="0">
              <a:latin typeface="Corbel" panose="020B0503020204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2400" b="1" dirty="0">
              <a:latin typeface="Corbel" panose="020B0503020204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24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10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524000"/>
            <a:ext cx="7660095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Introduction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  <a:latin typeface="Corbel" panose="020B0503020204020204" pitchFamily="34" charset="0"/>
              </a:rPr>
              <a:t>Grid Restoration Considering Economics of Disaster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Pre-hurricane Proactive Planning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Corbel" panose="020B0503020204020204" pitchFamily="34" charset="0"/>
              </a:rPr>
              <a:t>Dynamic Maintenance Considering Hurricane Effects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Infrastructure Hardening and Condition-based Maintenance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Conclusions and Future Work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latin typeface="Corbel" panose="020B0503020204020204" pitchFamily="34" charset="0"/>
              </a:rPr>
              <a:t>Publications </a:t>
            </a: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en-GB" b="1" dirty="0">
              <a:latin typeface="Corbel" panose="020B0503020204020204" pitchFamily="34" charset="0"/>
            </a:endParaRPr>
          </a:p>
          <a:p>
            <a:pPr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7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Grid Restoration Considering Economics of Disaster</a:t>
            </a: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1" y="2256080"/>
            <a:ext cx="2446867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marL="285709" indent="-2857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Load Balance</a:t>
            </a:r>
          </a:p>
          <a:p>
            <a:pPr marL="285709" indent="-2857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Power Flow </a:t>
            </a:r>
          </a:p>
          <a:p>
            <a:pPr marL="285709" indent="-2857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Real Power </a:t>
            </a:r>
          </a:p>
          <a:p>
            <a:pPr marL="285709" indent="-285709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Voltage Angels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0401" y="2256080"/>
            <a:ext cx="2434167" cy="3962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marL="285709" indent="-285709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Unit Commitment </a:t>
            </a:r>
          </a:p>
          <a:p>
            <a:pPr marL="285709" indent="-285709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Value of Lost Load</a:t>
            </a:r>
          </a:p>
          <a:p>
            <a:pPr marL="285709" indent="-285709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Resource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3999" y="3974812"/>
            <a:ext cx="457200" cy="58477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332" y="3987226"/>
            <a:ext cx="457200" cy="58477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6248400" y="2232227"/>
            <a:ext cx="2683933" cy="3992320"/>
          </a:xfrm>
          <a:prstGeom prst="ellipse">
            <a:avLst/>
          </a:prstGeom>
          <a:gradFill>
            <a:gsLst>
              <a:gs pos="27000">
                <a:schemeClr val="accent4">
                  <a:tint val="50000"/>
                  <a:satMod val="300000"/>
                </a:schemeClr>
              </a:gs>
              <a:gs pos="76000">
                <a:schemeClr val="accent4">
                  <a:tint val="37000"/>
                  <a:satMod val="300000"/>
                  <a:lumMod val="68000"/>
                  <a:lumOff val="32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800" b="1" dirty="0"/>
              <a:t>Physics </a:t>
            </a:r>
          </a:p>
          <a:p>
            <a:pPr algn="ctr"/>
            <a:r>
              <a:rPr lang="en-US" sz="2800" b="1" dirty="0"/>
              <a:t>&amp; Economics of Restoration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1"/>
            <a:ext cx="6859787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rbel" panose="020B0503020204020204" pitchFamily="34" charset="0"/>
              </a:rPr>
              <a:t>A Typical Power System Under Restoration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pic>
        <p:nvPicPr>
          <p:cNvPr id="5" name="Picture 2" descr="http://nsm.uh.edu/images/nsm/about/logos-templates/Interlocking%20UH_WHITE_RE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81000"/>
            <a:ext cx="999067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745339"/>
            <a:ext cx="6858939" cy="442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6200" y="6036731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Figure: </a:t>
            </a:r>
            <a:r>
              <a:rPr lang="en-US" sz="1600" dirty="0" smtClean="0"/>
              <a:t>IEEE 6-bus System</a:t>
            </a:r>
            <a:endParaRPr lang="en-US" sz="1600" dirty="0"/>
          </a:p>
        </p:txBody>
      </p:sp>
      <p:pic>
        <p:nvPicPr>
          <p:cNvPr id="4098" name="Picture 2" descr="http://images.clipartpanda.com/failure-clipart-red_not_ok_failure_symbol-555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307352" cy="3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clipartpanda.com/failure-clipart-red_not_ok_failure_symbol-555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48" y="2167376"/>
            <a:ext cx="307352" cy="3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clipartpanda.com/failure-clipart-red_not_ok_failure_symbol-555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24" y="2658536"/>
            <a:ext cx="307352" cy="3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304800" y="3275394"/>
            <a:ext cx="2057400" cy="609600"/>
          </a:xfrm>
          <a:prstGeom prst="wedgeRoundRectCallout">
            <a:avLst>
              <a:gd name="adj1" fmla="val 31002"/>
              <a:gd name="adj2" fmla="val -121623"/>
              <a:gd name="adj3" fmla="val 16667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Failed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generation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229100" y="5376425"/>
            <a:ext cx="1524000" cy="609600"/>
          </a:xfrm>
          <a:prstGeom prst="wedgeRoundRectCallout">
            <a:avLst>
              <a:gd name="adj1" fmla="val 38023"/>
              <a:gd name="adj2" fmla="val -73595"/>
              <a:gd name="adj3" fmla="val 16667"/>
            </a:avLst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Failed 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711884" y="1508276"/>
            <a:ext cx="1910915" cy="609600"/>
          </a:xfrm>
          <a:prstGeom prst="wedgeRoundRectCallout">
            <a:avLst>
              <a:gd name="adj1" fmla="val 62337"/>
              <a:gd name="adj2" fmla="val 87574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Failed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transmission line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289526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1972</Words>
  <Application>Microsoft Office PowerPoint</Application>
  <PresentationFormat>On-screen Show (4:3)</PresentationFormat>
  <Paragraphs>421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Corbel</vt:lpstr>
      <vt:lpstr>Times New Roman</vt:lpstr>
      <vt:lpstr>Wingdings</vt:lpstr>
      <vt:lpstr>Office Theme</vt:lpstr>
      <vt:lpstr>TS102895261</vt:lpstr>
      <vt:lpstr>Asset Analytics of Smart Grid Infrastructure for Resiliency Enhancement </vt:lpstr>
      <vt:lpstr>Outline</vt:lpstr>
      <vt:lpstr>Smart Grid and Natural Disasters</vt:lpstr>
      <vt:lpstr>Contributions</vt:lpstr>
      <vt:lpstr>Problem Domain Review</vt:lpstr>
      <vt:lpstr>Solution Domain Review</vt:lpstr>
      <vt:lpstr>Outline</vt:lpstr>
      <vt:lpstr>Grid Restoration Considering Economics of Disaster</vt:lpstr>
      <vt:lpstr>A Typical Power System Under Restoration</vt:lpstr>
      <vt:lpstr>Objective Function</vt:lpstr>
      <vt:lpstr>Damage State and Repair Modeling</vt:lpstr>
      <vt:lpstr>Resource and Load Balance Constraints</vt:lpstr>
      <vt:lpstr>Real Power Generation Constraint</vt:lpstr>
      <vt:lpstr>Line Power Flow Constraints</vt:lpstr>
      <vt:lpstr>Benders Decomposition Algorithm</vt:lpstr>
      <vt:lpstr>Testing System</vt:lpstr>
      <vt:lpstr>Numerical Results</vt:lpstr>
      <vt:lpstr>Outline</vt:lpstr>
      <vt:lpstr>Proactive Hurricane Planning</vt:lpstr>
      <vt:lpstr>Two-Stage Stochastic Program with Recourse</vt:lpstr>
      <vt:lpstr>Random Variables</vt:lpstr>
      <vt:lpstr>Objective Function</vt:lpstr>
      <vt:lpstr>Constraints in Common with  Post-hurricane Model </vt:lpstr>
      <vt:lpstr>Damage State and Repair Modeling</vt:lpstr>
      <vt:lpstr>Penalization of Recourse Function</vt:lpstr>
      <vt:lpstr>Scenario Construction and Reduction</vt:lpstr>
      <vt:lpstr>Numerical Results</vt:lpstr>
      <vt:lpstr>Outline</vt:lpstr>
      <vt:lpstr>Dynamic Maintenance Considering Hurricane Effects</vt:lpstr>
      <vt:lpstr>Model Description</vt:lpstr>
      <vt:lpstr>Hurricane Effects Modeling</vt:lpstr>
      <vt:lpstr>Problem Formulation</vt:lpstr>
      <vt:lpstr>Problem Formulation</vt:lpstr>
      <vt:lpstr>Downtime Cost</vt:lpstr>
      <vt:lpstr>Backward Induction Algorithm</vt:lpstr>
      <vt:lpstr>Numerical Results</vt:lpstr>
      <vt:lpstr>Outline</vt:lpstr>
      <vt:lpstr>Infrastructure Hardening and Condition-based Maintenance</vt:lpstr>
      <vt:lpstr>State Space</vt:lpstr>
      <vt:lpstr>Action Space</vt:lpstr>
      <vt:lpstr>Transition Probabilities</vt:lpstr>
      <vt:lpstr>Hurricane Survival Probability</vt:lpstr>
      <vt:lpstr>Problem Formulation</vt:lpstr>
      <vt:lpstr>Problem Formulation</vt:lpstr>
      <vt:lpstr>POMDP Solution Algorithm</vt:lpstr>
      <vt:lpstr>Numerical Results</vt:lpstr>
      <vt:lpstr>Outline</vt:lpstr>
      <vt:lpstr>Conclusions</vt:lpstr>
      <vt:lpstr>Future Work</vt:lpstr>
      <vt:lpstr>Outline</vt:lpstr>
      <vt:lpstr>Journal Papers</vt:lpstr>
      <vt:lpstr>Conference Papers/Presentations</vt:lpstr>
      <vt:lpstr>Many 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2013-04-17T18:42:06Z</dcterms:created>
  <dcterms:modified xsi:type="dcterms:W3CDTF">2015-07-16T20:53:52Z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