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1"/>
    <p:sldMasterId id="2147483674" r:id="rId2"/>
  </p:sldMasterIdLst>
  <p:notesMasterIdLst>
    <p:notesMasterId r:id="rId59"/>
  </p:notesMasterIdLst>
  <p:handoutMasterIdLst>
    <p:handoutMasterId r:id="rId60"/>
  </p:handoutMasterIdLst>
  <p:sldIdLst>
    <p:sldId id="761" r:id="rId3"/>
    <p:sldId id="762" r:id="rId4"/>
    <p:sldId id="763" r:id="rId5"/>
    <p:sldId id="767" r:id="rId6"/>
    <p:sldId id="770" r:id="rId7"/>
    <p:sldId id="792" r:id="rId8"/>
    <p:sldId id="765" r:id="rId9"/>
    <p:sldId id="710" r:id="rId10"/>
    <p:sldId id="722" r:id="rId11"/>
    <p:sldId id="733" r:id="rId12"/>
    <p:sldId id="723" r:id="rId13"/>
    <p:sldId id="734" r:id="rId14"/>
    <p:sldId id="735" r:id="rId15"/>
    <p:sldId id="736" r:id="rId16"/>
    <p:sldId id="732" r:id="rId17"/>
    <p:sldId id="727" r:id="rId18"/>
    <p:sldId id="730" r:id="rId19"/>
    <p:sldId id="742" r:id="rId20"/>
    <p:sldId id="759" r:id="rId21"/>
    <p:sldId id="755" r:id="rId22"/>
    <p:sldId id="756" r:id="rId23"/>
    <p:sldId id="757" r:id="rId24"/>
    <p:sldId id="758" r:id="rId25"/>
    <p:sldId id="760" r:id="rId26"/>
    <p:sldId id="785" r:id="rId27"/>
    <p:sldId id="790" r:id="rId28"/>
    <p:sldId id="771" r:id="rId29"/>
    <p:sldId id="772" r:id="rId30"/>
    <p:sldId id="773" r:id="rId31"/>
    <p:sldId id="774" r:id="rId32"/>
    <p:sldId id="775" r:id="rId33"/>
    <p:sldId id="776" r:id="rId34"/>
    <p:sldId id="777" r:id="rId35"/>
    <p:sldId id="778" r:id="rId36"/>
    <p:sldId id="780" r:id="rId37"/>
    <p:sldId id="782" r:id="rId38"/>
    <p:sldId id="743" r:id="rId39"/>
    <p:sldId id="744" r:id="rId40"/>
    <p:sldId id="745" r:id="rId41"/>
    <p:sldId id="746" r:id="rId42"/>
    <p:sldId id="747" r:id="rId43"/>
    <p:sldId id="748" r:id="rId44"/>
    <p:sldId id="766" r:id="rId45"/>
    <p:sldId id="729" r:id="rId46"/>
    <p:sldId id="789" r:id="rId47"/>
    <p:sldId id="739" r:id="rId48"/>
    <p:sldId id="750" r:id="rId49"/>
    <p:sldId id="751" r:id="rId50"/>
    <p:sldId id="752" r:id="rId51"/>
    <p:sldId id="753" r:id="rId52"/>
    <p:sldId id="754" r:id="rId53"/>
    <p:sldId id="786" r:id="rId54"/>
    <p:sldId id="787" r:id="rId55"/>
    <p:sldId id="788" r:id="rId56"/>
    <p:sldId id="791" r:id="rId57"/>
    <p:sldId id="793"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62D69E-EE95-4565-B19D-5BB05953794A}">
          <p14:sldIdLst>
            <p14:sldId id="761"/>
            <p14:sldId id="762"/>
            <p14:sldId id="763"/>
            <p14:sldId id="767"/>
            <p14:sldId id="770"/>
            <p14:sldId id="792"/>
            <p14:sldId id="765"/>
            <p14:sldId id="710"/>
            <p14:sldId id="722"/>
            <p14:sldId id="733"/>
            <p14:sldId id="723"/>
            <p14:sldId id="734"/>
            <p14:sldId id="735"/>
            <p14:sldId id="736"/>
            <p14:sldId id="732"/>
            <p14:sldId id="727"/>
            <p14:sldId id="730"/>
            <p14:sldId id="742"/>
            <p14:sldId id="759"/>
            <p14:sldId id="755"/>
            <p14:sldId id="756"/>
            <p14:sldId id="757"/>
            <p14:sldId id="758"/>
            <p14:sldId id="760"/>
            <p14:sldId id="785"/>
            <p14:sldId id="790"/>
            <p14:sldId id="771"/>
            <p14:sldId id="772"/>
            <p14:sldId id="773"/>
            <p14:sldId id="774"/>
            <p14:sldId id="775"/>
            <p14:sldId id="776"/>
            <p14:sldId id="777"/>
            <p14:sldId id="778"/>
            <p14:sldId id="780"/>
            <p14:sldId id="782"/>
            <p14:sldId id="743"/>
            <p14:sldId id="744"/>
            <p14:sldId id="745"/>
            <p14:sldId id="746"/>
            <p14:sldId id="747"/>
            <p14:sldId id="748"/>
            <p14:sldId id="766"/>
            <p14:sldId id="729"/>
            <p14:sldId id="789"/>
            <p14:sldId id="739"/>
            <p14:sldId id="750"/>
            <p14:sldId id="751"/>
            <p14:sldId id="752"/>
            <p14:sldId id="753"/>
            <p14:sldId id="754"/>
            <p14:sldId id="786"/>
            <p14:sldId id="787"/>
            <p14:sldId id="788"/>
            <p14:sldId id="791"/>
            <p14:sldId id="79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 initials="U" lastIdx="1" clrIdx="0">
    <p:extLst/>
  </p:cmAuthor>
  <p:cmAuthor id="2" name="Nguyen, Hung K" initials="NH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66"/>
    <a:srgbClr val="0033CC"/>
    <a:srgbClr val="CC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7" autoAdjust="0"/>
    <p:restoredTop sz="90785" autoAdjust="0"/>
  </p:normalViewPr>
  <p:slideViewPr>
    <p:cSldViewPr>
      <p:cViewPr varScale="1">
        <p:scale>
          <a:sx n="88" d="100"/>
          <a:sy n="88" d="100"/>
        </p:scale>
        <p:origin x="-1408" y="-112"/>
      </p:cViewPr>
      <p:guideLst>
        <p:guide orient="horz" pos="2160"/>
        <p:guide pos="2880"/>
      </p:guideLst>
    </p:cSldViewPr>
  </p:slideViewPr>
  <p:outlineViewPr>
    <p:cViewPr>
      <p:scale>
        <a:sx n="33" d="100"/>
        <a:sy n="33" d="100"/>
      </p:scale>
      <p:origin x="24" y="0"/>
    </p:cViewPr>
  </p:outlineViewPr>
  <p:notesTextViewPr>
    <p:cViewPr>
      <p:scale>
        <a:sx n="100" d="100"/>
        <a:sy n="100" d="100"/>
      </p:scale>
      <p:origin x="0" y="0"/>
    </p:cViewPr>
  </p:notesTextViewPr>
  <p:sorterViewPr>
    <p:cViewPr>
      <p:scale>
        <a:sx n="100" d="100"/>
        <a:sy n="100" d="100"/>
      </p:scale>
      <p:origin x="0" y="-15476"/>
    </p:cViewPr>
  </p:sorterViewPr>
  <p:notesViewPr>
    <p:cSldViewPr>
      <p:cViewPr varScale="1">
        <p:scale>
          <a:sx n="84" d="100"/>
          <a:sy n="84" d="100"/>
        </p:scale>
        <p:origin x="-318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67" Type="http://schemas.microsoft.com/office/2015/10/relationships/revisionInfo" Target="revisionInfo.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notesMaster" Target="notesMasters/notes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commentAuthors" Target="commentAuthor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工作表1!$B$1</c:f>
              <c:strCache>
                <c:ptCount val="1"/>
                <c:pt idx="0">
                  <c:v>列1</c:v>
                </c:pt>
              </c:strCache>
            </c:strRef>
          </c:tx>
          <c:dPt>
            <c:idx val="0"/>
            <c:bubble3D val="0"/>
            <c:spPr>
              <a:solidFill>
                <a:schemeClr val="accent2">
                  <a:lumMod val="60000"/>
                  <a:lumOff val="40000"/>
                </a:schemeClr>
              </a:solidFill>
              <a:ln w="19050">
                <a:solidFill>
                  <a:schemeClr val="lt1"/>
                </a:solidFill>
              </a:ln>
              <a:effectLst/>
            </c:spPr>
          </c:dPt>
          <c:dPt>
            <c:idx val="1"/>
            <c:bubble3D val="0"/>
            <c:spPr>
              <a:solidFill>
                <a:schemeClr val="accent5">
                  <a:lumMod val="60000"/>
                  <a:lumOff val="40000"/>
                </a:schemeClr>
              </a:solidFill>
              <a:ln w="19050">
                <a:solidFill>
                  <a:schemeClr val="lt1"/>
                </a:solidFill>
              </a:ln>
              <a:effectLst/>
            </c:spPr>
          </c:dPt>
          <c:dPt>
            <c:idx val="2"/>
            <c:bubble3D val="0"/>
            <c:spPr>
              <a:solidFill>
                <a:schemeClr val="accent3">
                  <a:lumMod val="60000"/>
                  <a:lumOff val="40000"/>
                </a:schemeClr>
              </a:solidFill>
              <a:ln w="19050">
                <a:solidFill>
                  <a:schemeClr val="lt1"/>
                </a:solidFill>
              </a:ln>
              <a:effectLst/>
            </c:spPr>
          </c:dPt>
          <c:dPt>
            <c:idx val="3"/>
            <c:bubble3D val="0"/>
            <c:spPr>
              <a:solidFill>
                <a:schemeClr val="accent2">
                  <a:lumMod val="60000"/>
                </a:schemeClr>
              </a:solidFill>
              <a:ln w="19050">
                <a:solidFill>
                  <a:schemeClr val="lt1"/>
                </a:solidFill>
              </a:ln>
              <a:effectLst/>
            </c:spPr>
          </c:dPt>
          <c:dLbls>
            <c:dLbl>
              <c:idx val="0"/>
              <c:layout>
                <c:manualLayout>
                  <c:x val="-0.156005451241672"/>
                  <c:y val="0.129759068577966"/>
                </c:manualLayout>
              </c:layout>
              <c:tx>
                <c:rich>
                  <a:bodyPr/>
                  <a:lstStyle/>
                  <a:p>
                    <a:r>
                      <a:rPr lang="en-US" altLang="zh-CN" sz="1100" b="1" smtClean="0"/>
                      <a:t>Caching</a:t>
                    </a:r>
                    <a:endParaRPr lang="en-US" altLang="zh-CN" sz="1600" b="1"/>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192298606904906"/>
                  <c:y val="-0.20491419341813"/>
                </c:manualLayout>
              </c:layout>
              <c:tx>
                <c:rich>
                  <a:bodyPr/>
                  <a:lstStyle/>
                  <a:p>
                    <a:r>
                      <a:rPr lang="en-US" altLang="zh-CN" sz="1100" b="1" smtClean="0"/>
                      <a:t>Computing</a:t>
                    </a:r>
                    <a:endParaRPr lang="en-US" altLang="zh-CN" sz="1600" b="1"/>
                  </a:p>
                </c:rich>
              </c:tx>
              <c:showLegendKey val="0"/>
              <c:showVal val="1"/>
              <c:showCatName val="0"/>
              <c:showSerName val="0"/>
              <c:showPercent val="0"/>
              <c:showBubbleSize val="0"/>
              <c:extLst>
                <c:ext xmlns:c15="http://schemas.microsoft.com/office/drawing/2012/chart" uri="{CE6537A1-D6FC-4f65-9D91-7224C49458BB}">
                  <c15:layout>
                    <c:manualLayout>
                      <c:w val="0.223884716333535"/>
                      <c:h val="0.17974358974359"/>
                    </c:manualLayout>
                  </c15:layout>
                </c:ext>
              </c:extLst>
            </c:dLbl>
            <c:dLbl>
              <c:idx val="2"/>
              <c:layout>
                <c:manualLayout>
                  <c:x val="0.183333333333333"/>
                  <c:y val="0.159600915270207"/>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r>
                      <a:rPr lang="en-US" altLang="zh-CN" sz="1100" b="1" dirty="0" err="1" smtClean="0"/>
                      <a:t>Communica</a:t>
                    </a:r>
                    <a:r>
                      <a:rPr lang="en-US" altLang="zh-CN" sz="1100" b="1" dirty="0" smtClean="0"/>
                      <a:t>-</a:t>
                    </a:r>
                  </a:p>
                  <a:p>
                    <a:pPr>
                      <a:defRPr sz="1100" b="1" i="0" u="none" strike="noStrike" kern="1200" baseline="0">
                        <a:solidFill>
                          <a:schemeClr val="tx1">
                            <a:lumMod val="75000"/>
                            <a:lumOff val="25000"/>
                          </a:schemeClr>
                        </a:solidFill>
                        <a:latin typeface="+mn-lt"/>
                        <a:ea typeface="+mn-ea"/>
                        <a:cs typeface="+mn-cs"/>
                      </a:defRPr>
                    </a:pPr>
                    <a:r>
                      <a:rPr lang="en-US" altLang="zh-CN" sz="1100" b="1" dirty="0" err="1" smtClean="0"/>
                      <a:t>tion</a:t>
                    </a:r>
                    <a:endParaRPr lang="en-US" altLang="zh-CN" sz="1400" b="1"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292307692307692"/>
                      <c:h val="0.235042735042735"/>
                    </c:manualLayout>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工作表1!$A$2:$A$5</c:f>
              <c:numCache>
                <c:formatCode>General</c:formatCode>
                <c:ptCount val="4"/>
              </c:numCache>
            </c:numRef>
          </c:cat>
          <c:val>
            <c:numRef>
              <c:f>工作表1!$B$2:$B$5</c:f>
              <c:numCache>
                <c:formatCode>General</c:formatCode>
                <c:ptCount val="4"/>
                <c:pt idx="0">
                  <c:v>1.0</c:v>
                </c:pt>
                <c:pt idx="1">
                  <c:v>1.0</c:v>
                </c:pt>
                <c:pt idx="2">
                  <c:v>1.0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4184"/>
          </a:xfrm>
          <a:prstGeom prst="rect">
            <a:avLst/>
          </a:prstGeom>
        </p:spPr>
        <p:txBody>
          <a:bodyPr vert="horz" lIns="91650" tIns="45825" rIns="91650" bIns="45825" rtlCol="0"/>
          <a:lstStyle>
            <a:lvl1pPr algn="l">
              <a:defRPr sz="1200"/>
            </a:lvl1pPr>
          </a:lstStyle>
          <a:p>
            <a:endParaRPr lang="en-US"/>
          </a:p>
        </p:txBody>
      </p:sp>
      <p:sp>
        <p:nvSpPr>
          <p:cNvPr id="3" name="Date Placeholder 2"/>
          <p:cNvSpPr>
            <a:spLocks noGrp="1"/>
          </p:cNvSpPr>
          <p:nvPr>
            <p:ph type="dt" sz="quarter" idx="1"/>
          </p:nvPr>
        </p:nvSpPr>
        <p:spPr>
          <a:xfrm>
            <a:off x="3970436" y="0"/>
            <a:ext cx="3038372" cy="464184"/>
          </a:xfrm>
          <a:prstGeom prst="rect">
            <a:avLst/>
          </a:prstGeom>
        </p:spPr>
        <p:txBody>
          <a:bodyPr vert="horz" lIns="91650" tIns="45825" rIns="91650" bIns="45825" rtlCol="0"/>
          <a:lstStyle>
            <a:lvl1pPr algn="r">
              <a:defRPr sz="1200"/>
            </a:lvl1pPr>
          </a:lstStyle>
          <a:p>
            <a:fld id="{3EF2892E-0C94-4D83-8EFC-B0203B0535CC}" type="datetimeFigureOut">
              <a:rPr lang="en-US" smtClean="0"/>
              <a:pPr/>
              <a:t>1/2/18</a:t>
            </a:fld>
            <a:endParaRPr lang="en-US"/>
          </a:p>
        </p:txBody>
      </p:sp>
      <p:sp>
        <p:nvSpPr>
          <p:cNvPr id="4" name="Footer Placeholder 3"/>
          <p:cNvSpPr>
            <a:spLocks noGrp="1"/>
          </p:cNvSpPr>
          <p:nvPr>
            <p:ph type="ftr" sz="quarter" idx="2"/>
          </p:nvPr>
        </p:nvSpPr>
        <p:spPr>
          <a:xfrm>
            <a:off x="0" y="8830627"/>
            <a:ext cx="3038372" cy="464184"/>
          </a:xfrm>
          <a:prstGeom prst="rect">
            <a:avLst/>
          </a:prstGeom>
        </p:spPr>
        <p:txBody>
          <a:bodyPr vert="horz" lIns="91650" tIns="45825" rIns="91650" bIns="45825" rtlCol="0" anchor="b"/>
          <a:lstStyle>
            <a:lvl1pPr algn="l">
              <a:defRPr sz="1200"/>
            </a:lvl1pPr>
          </a:lstStyle>
          <a:p>
            <a:endParaRPr lang="en-US"/>
          </a:p>
        </p:txBody>
      </p:sp>
      <p:sp>
        <p:nvSpPr>
          <p:cNvPr id="5" name="Slide Number Placeholder 4"/>
          <p:cNvSpPr>
            <a:spLocks noGrp="1"/>
          </p:cNvSpPr>
          <p:nvPr>
            <p:ph type="sldNum" sz="quarter" idx="3"/>
          </p:nvPr>
        </p:nvSpPr>
        <p:spPr>
          <a:xfrm>
            <a:off x="3970436" y="8830627"/>
            <a:ext cx="3038372" cy="464184"/>
          </a:xfrm>
          <a:prstGeom prst="rect">
            <a:avLst/>
          </a:prstGeom>
        </p:spPr>
        <p:txBody>
          <a:bodyPr vert="horz" lIns="91650" tIns="45825" rIns="91650" bIns="45825" rtlCol="0" anchor="b"/>
          <a:lstStyle>
            <a:lvl1pPr algn="r">
              <a:defRPr sz="1200"/>
            </a:lvl1pPr>
          </a:lstStyle>
          <a:p>
            <a:fld id="{E4D0657F-EFDB-4985-B5BE-E687052C0E93}" type="slidenum">
              <a:rPr lang="en-US" smtClean="0"/>
              <a:pPr/>
              <a:t>‹#›</a:t>
            </a:fld>
            <a:endParaRPr lang="en-US"/>
          </a:p>
        </p:txBody>
      </p:sp>
    </p:spTree>
    <p:extLst>
      <p:ext uri="{BB962C8B-B14F-4D97-AF65-F5344CB8AC3E}">
        <p14:creationId xmlns:p14="http://schemas.microsoft.com/office/powerpoint/2010/main" val="3040422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2" tIns="46586" rIns="93172" bIns="46586" rtlCol="0"/>
          <a:lstStyle>
            <a:lvl1pPr algn="r">
              <a:defRPr sz="1200"/>
            </a:lvl1pPr>
          </a:lstStyle>
          <a:p>
            <a:fld id="{FC35BFB4-C268-4CA9-99C6-930D37DCED1E}" type="datetimeFigureOut">
              <a:rPr lang="en-US" smtClean="0"/>
              <a:pPr/>
              <a:t>1/2/18</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200"/>
            </a:lvl1pPr>
          </a:lstStyle>
          <a:p>
            <a:fld id="{5121E9D4-268A-4CA7-B4D1-699C3F6C506C}" type="slidenum">
              <a:rPr lang="en-US" smtClean="0"/>
              <a:pPr/>
              <a:t>‹#›</a:t>
            </a:fld>
            <a:endParaRPr lang="en-US"/>
          </a:p>
        </p:txBody>
      </p:sp>
    </p:spTree>
    <p:extLst>
      <p:ext uri="{BB962C8B-B14F-4D97-AF65-F5344CB8AC3E}">
        <p14:creationId xmlns:p14="http://schemas.microsoft.com/office/powerpoint/2010/main" val="237603929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a:t>
            </a:fld>
            <a:endParaRPr lang="en-US" dirty="0"/>
          </a:p>
        </p:txBody>
      </p:sp>
    </p:spTree>
    <p:extLst>
      <p:ext uri="{BB962C8B-B14F-4D97-AF65-F5344CB8AC3E}">
        <p14:creationId xmlns:p14="http://schemas.microsoft.com/office/powerpoint/2010/main" val="216776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1E9D4-268A-4CA7-B4D1-699C3F6C50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9349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altLang="zh-CN" dirty="0"/>
              <a:t>Data sharing for iterative ADMM using Hadoop MapReduce and the detailed illustration of Map tasks and Reduce task in each MapReduce job in each iteration</a:t>
            </a:r>
          </a:p>
          <a:p>
            <a:r>
              <a:rPr lang="en-US" altLang="zh-CN" dirty="0"/>
              <a:t>No iteration structure</a:t>
            </a:r>
          </a:p>
          <a:p>
            <a:endParaRPr lang="zh-CN" alt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16</a:t>
            </a:fld>
            <a:endParaRPr lang="en-US" dirty="0"/>
          </a:p>
        </p:txBody>
      </p:sp>
    </p:spTree>
    <p:extLst>
      <p:ext uri="{BB962C8B-B14F-4D97-AF65-F5344CB8AC3E}">
        <p14:creationId xmlns:p14="http://schemas.microsoft.com/office/powerpoint/2010/main" val="753356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18</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19</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20</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21</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22</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23</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24</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27</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2</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28</a:t>
            </a:fld>
            <a:endParaRPr lang="en-US"/>
          </a:p>
        </p:txBody>
      </p:sp>
    </p:spTree>
    <p:extLst>
      <p:ext uri="{BB962C8B-B14F-4D97-AF65-F5344CB8AC3E}">
        <p14:creationId xmlns:p14="http://schemas.microsoft.com/office/powerpoint/2010/main" val="2798482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30</a:t>
            </a:fld>
            <a:endParaRPr lang="en-US"/>
          </a:p>
        </p:txBody>
      </p:sp>
    </p:spTree>
    <p:extLst>
      <p:ext uri="{BB962C8B-B14F-4D97-AF65-F5344CB8AC3E}">
        <p14:creationId xmlns:p14="http://schemas.microsoft.com/office/powerpoint/2010/main" val="1267271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31</a:t>
            </a:fld>
            <a:endParaRPr lang="en-US"/>
          </a:p>
        </p:txBody>
      </p:sp>
    </p:spTree>
    <p:extLst>
      <p:ext uri="{BB962C8B-B14F-4D97-AF65-F5344CB8AC3E}">
        <p14:creationId xmlns:p14="http://schemas.microsoft.com/office/powerpoint/2010/main" val="1210913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32</a:t>
            </a:fld>
            <a:endParaRPr lang="en-US"/>
          </a:p>
        </p:txBody>
      </p:sp>
    </p:spTree>
    <p:extLst>
      <p:ext uri="{BB962C8B-B14F-4D97-AF65-F5344CB8AC3E}">
        <p14:creationId xmlns:p14="http://schemas.microsoft.com/office/powerpoint/2010/main" val="2845626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33</a:t>
            </a:fld>
            <a:endParaRPr lang="en-US"/>
          </a:p>
        </p:txBody>
      </p:sp>
    </p:spTree>
    <p:extLst>
      <p:ext uri="{BB962C8B-B14F-4D97-AF65-F5344CB8AC3E}">
        <p14:creationId xmlns:p14="http://schemas.microsoft.com/office/powerpoint/2010/main" val="3944897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34</a:t>
            </a:fld>
            <a:endParaRPr lang="en-US"/>
          </a:p>
        </p:txBody>
      </p:sp>
    </p:spTree>
    <p:extLst>
      <p:ext uri="{BB962C8B-B14F-4D97-AF65-F5344CB8AC3E}">
        <p14:creationId xmlns:p14="http://schemas.microsoft.com/office/powerpoint/2010/main" val="1104073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35</a:t>
            </a:fld>
            <a:endParaRPr lang="en-US"/>
          </a:p>
        </p:txBody>
      </p:sp>
    </p:spTree>
    <p:extLst>
      <p:ext uri="{BB962C8B-B14F-4D97-AF65-F5344CB8AC3E}">
        <p14:creationId xmlns:p14="http://schemas.microsoft.com/office/powerpoint/2010/main" val="1319174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36</a:t>
            </a:fld>
            <a:endParaRPr lang="en-US"/>
          </a:p>
        </p:txBody>
      </p:sp>
    </p:spTree>
    <p:extLst>
      <p:ext uri="{BB962C8B-B14F-4D97-AF65-F5344CB8AC3E}">
        <p14:creationId xmlns:p14="http://schemas.microsoft.com/office/powerpoint/2010/main" val="1662904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37</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xfrm>
            <a:off x="717268" y="4490032"/>
            <a:ext cx="5731651" cy="42527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947" tIns="47474" rIns="94947" bIns="47474"/>
          <a:lstStyle/>
          <a:p>
            <a:endParaRPr lang="en-US" altLang="zh-CN">
              <a:latin typeface="微软雅黑" charset="0"/>
              <a:ea typeface="微软雅黑"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黑体" charset="0"/>
                <a:cs typeface="黑体" charset="0"/>
              </a:defRPr>
            </a:lvl1pPr>
            <a:lvl2pPr marL="757066" indent="-291179">
              <a:defRPr sz="2400">
                <a:solidFill>
                  <a:schemeClr val="tx1"/>
                </a:solidFill>
                <a:latin typeface="Arial" charset="0"/>
                <a:ea typeface="黑体" charset="0"/>
                <a:cs typeface="黑体" charset="0"/>
              </a:defRPr>
            </a:lvl2pPr>
            <a:lvl3pPr marL="1164717" indent="-232943">
              <a:defRPr sz="2400">
                <a:solidFill>
                  <a:schemeClr val="tx1"/>
                </a:solidFill>
                <a:latin typeface="Arial" charset="0"/>
                <a:ea typeface="黑体" charset="0"/>
                <a:cs typeface="黑体" charset="0"/>
              </a:defRPr>
            </a:lvl3pPr>
            <a:lvl4pPr marL="1630604" indent="-232943">
              <a:defRPr sz="2400">
                <a:solidFill>
                  <a:schemeClr val="tx1"/>
                </a:solidFill>
                <a:latin typeface="Arial" charset="0"/>
                <a:ea typeface="黑体" charset="0"/>
                <a:cs typeface="黑体" charset="0"/>
              </a:defRPr>
            </a:lvl4pPr>
            <a:lvl5pPr marL="2096491" indent="-232943">
              <a:defRPr sz="2400">
                <a:solidFill>
                  <a:schemeClr val="tx1"/>
                </a:solidFill>
                <a:latin typeface="Arial" charset="0"/>
                <a:ea typeface="黑体" charset="0"/>
                <a:cs typeface="黑体" charset="0"/>
              </a:defRPr>
            </a:lvl5pPr>
            <a:lvl6pPr marL="2562377" indent="-232943" eaLnBrk="0" fontAlgn="base" hangingPunct="0">
              <a:spcBef>
                <a:spcPct val="0"/>
              </a:spcBef>
              <a:spcAft>
                <a:spcPct val="0"/>
              </a:spcAft>
              <a:defRPr sz="2400">
                <a:solidFill>
                  <a:schemeClr val="tx1"/>
                </a:solidFill>
                <a:latin typeface="Arial" charset="0"/>
                <a:ea typeface="黑体" charset="0"/>
                <a:cs typeface="黑体" charset="0"/>
              </a:defRPr>
            </a:lvl6pPr>
            <a:lvl7pPr marL="3028264" indent="-232943" eaLnBrk="0" fontAlgn="base" hangingPunct="0">
              <a:spcBef>
                <a:spcPct val="0"/>
              </a:spcBef>
              <a:spcAft>
                <a:spcPct val="0"/>
              </a:spcAft>
              <a:defRPr sz="2400">
                <a:solidFill>
                  <a:schemeClr val="tx1"/>
                </a:solidFill>
                <a:latin typeface="Arial" charset="0"/>
                <a:ea typeface="黑体" charset="0"/>
                <a:cs typeface="黑体" charset="0"/>
              </a:defRPr>
            </a:lvl7pPr>
            <a:lvl8pPr marL="3494151" indent="-232943" eaLnBrk="0" fontAlgn="base" hangingPunct="0">
              <a:spcBef>
                <a:spcPct val="0"/>
              </a:spcBef>
              <a:spcAft>
                <a:spcPct val="0"/>
              </a:spcAft>
              <a:defRPr sz="2400">
                <a:solidFill>
                  <a:schemeClr val="tx1"/>
                </a:solidFill>
                <a:latin typeface="Arial" charset="0"/>
                <a:ea typeface="黑体" charset="0"/>
                <a:cs typeface="黑体" charset="0"/>
              </a:defRPr>
            </a:lvl8pPr>
            <a:lvl9pPr marL="3960038" indent="-232943" eaLnBrk="0" fontAlgn="base" hangingPunct="0">
              <a:spcBef>
                <a:spcPct val="0"/>
              </a:spcBef>
              <a:spcAft>
                <a:spcPct val="0"/>
              </a:spcAft>
              <a:defRPr sz="2400">
                <a:solidFill>
                  <a:schemeClr val="tx1"/>
                </a:solidFill>
                <a:latin typeface="Arial" charset="0"/>
                <a:ea typeface="黑体" charset="0"/>
                <a:cs typeface="黑体" charset="0"/>
              </a:defRPr>
            </a:lvl9pPr>
          </a:lstStyle>
          <a:p>
            <a:fld id="{D2391F89-62E8-B248-B4EC-1E0FC25EF923}" type="slidenum">
              <a:rPr lang="en-US" altLang="zh-CN" sz="1200">
                <a:latin typeface="微软雅黑" charset="0"/>
                <a:ea typeface="微软雅黑" charset="0"/>
                <a:cs typeface="微软雅黑" charset="0"/>
              </a:rPr>
              <a:pPr/>
              <a:t>38</a:t>
            </a:fld>
            <a:endParaRPr lang="en-US" altLang="zh-CN" sz="1200">
              <a:latin typeface="微软雅黑" charset="0"/>
              <a:ea typeface="微软雅黑" charset="0"/>
              <a:cs typeface="微软雅黑" charset="0"/>
            </a:endParaRPr>
          </a:p>
        </p:txBody>
      </p:sp>
    </p:spTree>
    <p:extLst>
      <p:ext uri="{BB962C8B-B14F-4D97-AF65-F5344CB8AC3E}">
        <p14:creationId xmlns:p14="http://schemas.microsoft.com/office/powerpoint/2010/main" val="156910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3</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xfrm>
            <a:off x="717268" y="4490032"/>
            <a:ext cx="5731651" cy="42527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947" tIns="47474" rIns="94947" bIns="47474"/>
          <a:lstStyle/>
          <a:p>
            <a:endParaRPr lang="en-US" altLang="zh-CN">
              <a:latin typeface="微软雅黑" charset="0"/>
              <a:ea typeface="微软雅黑"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黑体" charset="0"/>
                <a:cs typeface="黑体" charset="0"/>
              </a:defRPr>
            </a:lvl1pPr>
            <a:lvl2pPr marL="757066" indent="-291179">
              <a:defRPr sz="2400">
                <a:solidFill>
                  <a:schemeClr val="tx1"/>
                </a:solidFill>
                <a:latin typeface="Arial" charset="0"/>
                <a:ea typeface="黑体" charset="0"/>
                <a:cs typeface="黑体" charset="0"/>
              </a:defRPr>
            </a:lvl2pPr>
            <a:lvl3pPr marL="1164717" indent="-232943">
              <a:defRPr sz="2400">
                <a:solidFill>
                  <a:schemeClr val="tx1"/>
                </a:solidFill>
                <a:latin typeface="Arial" charset="0"/>
                <a:ea typeface="黑体" charset="0"/>
                <a:cs typeface="黑体" charset="0"/>
              </a:defRPr>
            </a:lvl3pPr>
            <a:lvl4pPr marL="1630604" indent="-232943">
              <a:defRPr sz="2400">
                <a:solidFill>
                  <a:schemeClr val="tx1"/>
                </a:solidFill>
                <a:latin typeface="Arial" charset="0"/>
                <a:ea typeface="黑体" charset="0"/>
                <a:cs typeface="黑体" charset="0"/>
              </a:defRPr>
            </a:lvl4pPr>
            <a:lvl5pPr marL="2096491" indent="-232943">
              <a:defRPr sz="2400">
                <a:solidFill>
                  <a:schemeClr val="tx1"/>
                </a:solidFill>
                <a:latin typeface="Arial" charset="0"/>
                <a:ea typeface="黑体" charset="0"/>
                <a:cs typeface="黑体" charset="0"/>
              </a:defRPr>
            </a:lvl5pPr>
            <a:lvl6pPr marL="2562377" indent="-232943" eaLnBrk="0" fontAlgn="base" hangingPunct="0">
              <a:spcBef>
                <a:spcPct val="0"/>
              </a:spcBef>
              <a:spcAft>
                <a:spcPct val="0"/>
              </a:spcAft>
              <a:defRPr sz="2400">
                <a:solidFill>
                  <a:schemeClr val="tx1"/>
                </a:solidFill>
                <a:latin typeface="Arial" charset="0"/>
                <a:ea typeface="黑体" charset="0"/>
                <a:cs typeface="黑体" charset="0"/>
              </a:defRPr>
            </a:lvl6pPr>
            <a:lvl7pPr marL="3028264" indent="-232943" eaLnBrk="0" fontAlgn="base" hangingPunct="0">
              <a:spcBef>
                <a:spcPct val="0"/>
              </a:spcBef>
              <a:spcAft>
                <a:spcPct val="0"/>
              </a:spcAft>
              <a:defRPr sz="2400">
                <a:solidFill>
                  <a:schemeClr val="tx1"/>
                </a:solidFill>
                <a:latin typeface="Arial" charset="0"/>
                <a:ea typeface="黑体" charset="0"/>
                <a:cs typeface="黑体" charset="0"/>
              </a:defRPr>
            </a:lvl7pPr>
            <a:lvl8pPr marL="3494151" indent="-232943" eaLnBrk="0" fontAlgn="base" hangingPunct="0">
              <a:spcBef>
                <a:spcPct val="0"/>
              </a:spcBef>
              <a:spcAft>
                <a:spcPct val="0"/>
              </a:spcAft>
              <a:defRPr sz="2400">
                <a:solidFill>
                  <a:schemeClr val="tx1"/>
                </a:solidFill>
                <a:latin typeface="Arial" charset="0"/>
                <a:ea typeface="黑体" charset="0"/>
                <a:cs typeface="黑体" charset="0"/>
              </a:defRPr>
            </a:lvl8pPr>
            <a:lvl9pPr marL="3960038" indent="-232943" eaLnBrk="0" fontAlgn="base" hangingPunct="0">
              <a:spcBef>
                <a:spcPct val="0"/>
              </a:spcBef>
              <a:spcAft>
                <a:spcPct val="0"/>
              </a:spcAft>
              <a:defRPr sz="2400">
                <a:solidFill>
                  <a:schemeClr val="tx1"/>
                </a:solidFill>
                <a:latin typeface="Arial" charset="0"/>
                <a:ea typeface="黑体" charset="0"/>
                <a:cs typeface="黑体" charset="0"/>
              </a:defRPr>
            </a:lvl9pPr>
          </a:lstStyle>
          <a:p>
            <a:fld id="{D0C209C8-DF34-464A-9D51-7BCEEB9E2A22}" type="slidenum">
              <a:rPr lang="en-US" altLang="zh-CN" sz="1200">
                <a:latin typeface="微软雅黑" charset="0"/>
                <a:ea typeface="微软雅黑" charset="0"/>
                <a:cs typeface="微软雅黑" charset="0"/>
              </a:rPr>
              <a:pPr/>
              <a:t>39</a:t>
            </a:fld>
            <a:endParaRPr lang="en-US" altLang="zh-CN" sz="1200">
              <a:latin typeface="微软雅黑" charset="0"/>
              <a:ea typeface="微软雅黑" charset="0"/>
              <a:cs typeface="微软雅黑" charset="0"/>
            </a:endParaRPr>
          </a:p>
        </p:txBody>
      </p:sp>
    </p:spTree>
    <p:extLst>
      <p:ext uri="{BB962C8B-B14F-4D97-AF65-F5344CB8AC3E}">
        <p14:creationId xmlns:p14="http://schemas.microsoft.com/office/powerpoint/2010/main" val="694283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xfrm>
            <a:off x="717268" y="4490032"/>
            <a:ext cx="5731651" cy="42527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947" tIns="47474" rIns="94947" bIns="47474"/>
          <a:lstStyle/>
          <a:p>
            <a:endParaRPr lang="en-US" altLang="zh-CN">
              <a:latin typeface="微软雅黑" charset="0"/>
              <a:ea typeface="微软雅黑" charset="0"/>
            </a:endParaRP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黑体" charset="0"/>
                <a:cs typeface="黑体" charset="0"/>
              </a:defRPr>
            </a:lvl1pPr>
            <a:lvl2pPr marL="757066" indent="-291179">
              <a:defRPr sz="2400">
                <a:solidFill>
                  <a:schemeClr val="tx1"/>
                </a:solidFill>
                <a:latin typeface="Arial" charset="0"/>
                <a:ea typeface="黑体" charset="0"/>
                <a:cs typeface="黑体" charset="0"/>
              </a:defRPr>
            </a:lvl2pPr>
            <a:lvl3pPr marL="1164717" indent="-232943">
              <a:defRPr sz="2400">
                <a:solidFill>
                  <a:schemeClr val="tx1"/>
                </a:solidFill>
                <a:latin typeface="Arial" charset="0"/>
                <a:ea typeface="黑体" charset="0"/>
                <a:cs typeface="黑体" charset="0"/>
              </a:defRPr>
            </a:lvl3pPr>
            <a:lvl4pPr marL="1630604" indent="-232943">
              <a:defRPr sz="2400">
                <a:solidFill>
                  <a:schemeClr val="tx1"/>
                </a:solidFill>
                <a:latin typeface="Arial" charset="0"/>
                <a:ea typeface="黑体" charset="0"/>
                <a:cs typeface="黑体" charset="0"/>
              </a:defRPr>
            </a:lvl4pPr>
            <a:lvl5pPr marL="2096491" indent="-232943">
              <a:defRPr sz="2400">
                <a:solidFill>
                  <a:schemeClr val="tx1"/>
                </a:solidFill>
                <a:latin typeface="Arial" charset="0"/>
                <a:ea typeface="黑体" charset="0"/>
                <a:cs typeface="黑体" charset="0"/>
              </a:defRPr>
            </a:lvl5pPr>
            <a:lvl6pPr marL="2562377" indent="-232943" eaLnBrk="0" fontAlgn="base" hangingPunct="0">
              <a:spcBef>
                <a:spcPct val="0"/>
              </a:spcBef>
              <a:spcAft>
                <a:spcPct val="0"/>
              </a:spcAft>
              <a:defRPr sz="2400">
                <a:solidFill>
                  <a:schemeClr val="tx1"/>
                </a:solidFill>
                <a:latin typeface="Arial" charset="0"/>
                <a:ea typeface="黑体" charset="0"/>
                <a:cs typeface="黑体" charset="0"/>
              </a:defRPr>
            </a:lvl6pPr>
            <a:lvl7pPr marL="3028264" indent="-232943" eaLnBrk="0" fontAlgn="base" hangingPunct="0">
              <a:spcBef>
                <a:spcPct val="0"/>
              </a:spcBef>
              <a:spcAft>
                <a:spcPct val="0"/>
              </a:spcAft>
              <a:defRPr sz="2400">
                <a:solidFill>
                  <a:schemeClr val="tx1"/>
                </a:solidFill>
                <a:latin typeface="Arial" charset="0"/>
                <a:ea typeface="黑体" charset="0"/>
                <a:cs typeface="黑体" charset="0"/>
              </a:defRPr>
            </a:lvl7pPr>
            <a:lvl8pPr marL="3494151" indent="-232943" eaLnBrk="0" fontAlgn="base" hangingPunct="0">
              <a:spcBef>
                <a:spcPct val="0"/>
              </a:spcBef>
              <a:spcAft>
                <a:spcPct val="0"/>
              </a:spcAft>
              <a:defRPr sz="2400">
                <a:solidFill>
                  <a:schemeClr val="tx1"/>
                </a:solidFill>
                <a:latin typeface="Arial" charset="0"/>
                <a:ea typeface="黑体" charset="0"/>
                <a:cs typeface="黑体" charset="0"/>
              </a:defRPr>
            </a:lvl8pPr>
            <a:lvl9pPr marL="3960038" indent="-232943" eaLnBrk="0" fontAlgn="base" hangingPunct="0">
              <a:spcBef>
                <a:spcPct val="0"/>
              </a:spcBef>
              <a:spcAft>
                <a:spcPct val="0"/>
              </a:spcAft>
              <a:defRPr sz="2400">
                <a:solidFill>
                  <a:schemeClr val="tx1"/>
                </a:solidFill>
                <a:latin typeface="Arial" charset="0"/>
                <a:ea typeface="黑体" charset="0"/>
                <a:cs typeface="黑体" charset="0"/>
              </a:defRPr>
            </a:lvl9pPr>
          </a:lstStyle>
          <a:p>
            <a:fld id="{903BAF0F-B98D-6E4B-87A3-65EAB6730EFD}" type="slidenum">
              <a:rPr lang="en-US" altLang="zh-CN" sz="1200">
                <a:latin typeface="微软雅黑" charset="0"/>
                <a:ea typeface="微软雅黑" charset="0"/>
                <a:cs typeface="微软雅黑" charset="0"/>
              </a:rPr>
              <a:pPr/>
              <a:t>40</a:t>
            </a:fld>
            <a:endParaRPr lang="en-US" altLang="zh-CN" sz="1200">
              <a:latin typeface="微软雅黑" charset="0"/>
              <a:ea typeface="微软雅黑" charset="0"/>
              <a:cs typeface="微软雅黑" charset="0"/>
            </a:endParaRPr>
          </a:p>
        </p:txBody>
      </p:sp>
    </p:spTree>
    <p:extLst>
      <p:ext uri="{BB962C8B-B14F-4D97-AF65-F5344CB8AC3E}">
        <p14:creationId xmlns:p14="http://schemas.microsoft.com/office/powerpoint/2010/main" val="1540079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xfrm>
            <a:off x="717268" y="4490032"/>
            <a:ext cx="5731651" cy="42527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947" tIns="47474" rIns="94947" bIns="47474"/>
          <a:lstStyle/>
          <a:p>
            <a:endParaRPr lang="en-US" altLang="zh-CN">
              <a:latin typeface="微软雅黑" charset="0"/>
              <a:ea typeface="微软雅黑"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黑体" charset="0"/>
                <a:cs typeface="黑体" charset="0"/>
              </a:defRPr>
            </a:lvl1pPr>
            <a:lvl2pPr marL="757066" indent="-291179">
              <a:defRPr sz="2400">
                <a:solidFill>
                  <a:schemeClr val="tx1"/>
                </a:solidFill>
                <a:latin typeface="Arial" charset="0"/>
                <a:ea typeface="黑体" charset="0"/>
                <a:cs typeface="黑体" charset="0"/>
              </a:defRPr>
            </a:lvl2pPr>
            <a:lvl3pPr marL="1164717" indent="-232943">
              <a:defRPr sz="2400">
                <a:solidFill>
                  <a:schemeClr val="tx1"/>
                </a:solidFill>
                <a:latin typeface="Arial" charset="0"/>
                <a:ea typeface="黑体" charset="0"/>
                <a:cs typeface="黑体" charset="0"/>
              </a:defRPr>
            </a:lvl3pPr>
            <a:lvl4pPr marL="1630604" indent="-232943">
              <a:defRPr sz="2400">
                <a:solidFill>
                  <a:schemeClr val="tx1"/>
                </a:solidFill>
                <a:latin typeface="Arial" charset="0"/>
                <a:ea typeface="黑体" charset="0"/>
                <a:cs typeface="黑体" charset="0"/>
              </a:defRPr>
            </a:lvl4pPr>
            <a:lvl5pPr marL="2096491" indent="-232943">
              <a:defRPr sz="2400">
                <a:solidFill>
                  <a:schemeClr val="tx1"/>
                </a:solidFill>
                <a:latin typeface="Arial" charset="0"/>
                <a:ea typeface="黑体" charset="0"/>
                <a:cs typeface="黑体" charset="0"/>
              </a:defRPr>
            </a:lvl5pPr>
            <a:lvl6pPr marL="2562377" indent="-232943" eaLnBrk="0" fontAlgn="base" hangingPunct="0">
              <a:spcBef>
                <a:spcPct val="0"/>
              </a:spcBef>
              <a:spcAft>
                <a:spcPct val="0"/>
              </a:spcAft>
              <a:defRPr sz="2400">
                <a:solidFill>
                  <a:schemeClr val="tx1"/>
                </a:solidFill>
                <a:latin typeface="Arial" charset="0"/>
                <a:ea typeface="黑体" charset="0"/>
                <a:cs typeface="黑体" charset="0"/>
              </a:defRPr>
            </a:lvl6pPr>
            <a:lvl7pPr marL="3028264" indent="-232943" eaLnBrk="0" fontAlgn="base" hangingPunct="0">
              <a:spcBef>
                <a:spcPct val="0"/>
              </a:spcBef>
              <a:spcAft>
                <a:spcPct val="0"/>
              </a:spcAft>
              <a:defRPr sz="2400">
                <a:solidFill>
                  <a:schemeClr val="tx1"/>
                </a:solidFill>
                <a:latin typeface="Arial" charset="0"/>
                <a:ea typeface="黑体" charset="0"/>
                <a:cs typeface="黑体" charset="0"/>
              </a:defRPr>
            </a:lvl7pPr>
            <a:lvl8pPr marL="3494151" indent="-232943" eaLnBrk="0" fontAlgn="base" hangingPunct="0">
              <a:spcBef>
                <a:spcPct val="0"/>
              </a:spcBef>
              <a:spcAft>
                <a:spcPct val="0"/>
              </a:spcAft>
              <a:defRPr sz="2400">
                <a:solidFill>
                  <a:schemeClr val="tx1"/>
                </a:solidFill>
                <a:latin typeface="Arial" charset="0"/>
                <a:ea typeface="黑体" charset="0"/>
                <a:cs typeface="黑体" charset="0"/>
              </a:defRPr>
            </a:lvl8pPr>
            <a:lvl9pPr marL="3960038" indent="-232943" eaLnBrk="0" fontAlgn="base" hangingPunct="0">
              <a:spcBef>
                <a:spcPct val="0"/>
              </a:spcBef>
              <a:spcAft>
                <a:spcPct val="0"/>
              </a:spcAft>
              <a:defRPr sz="2400">
                <a:solidFill>
                  <a:schemeClr val="tx1"/>
                </a:solidFill>
                <a:latin typeface="Arial" charset="0"/>
                <a:ea typeface="黑体" charset="0"/>
                <a:cs typeface="黑体" charset="0"/>
              </a:defRPr>
            </a:lvl9pPr>
          </a:lstStyle>
          <a:p>
            <a:fld id="{9598A700-AEAE-FB48-A1F4-1124126E287E}" type="slidenum">
              <a:rPr lang="en-US" altLang="zh-CN" sz="1200">
                <a:latin typeface="微软雅黑" charset="0"/>
                <a:ea typeface="微软雅黑" charset="0"/>
                <a:cs typeface="微软雅黑" charset="0"/>
              </a:rPr>
              <a:pPr/>
              <a:t>41</a:t>
            </a:fld>
            <a:endParaRPr lang="en-US" altLang="zh-CN" sz="1200">
              <a:latin typeface="微软雅黑" charset="0"/>
              <a:ea typeface="微软雅黑" charset="0"/>
              <a:cs typeface="微软雅黑" charset="0"/>
            </a:endParaRPr>
          </a:p>
        </p:txBody>
      </p:sp>
    </p:spTree>
    <p:extLst>
      <p:ext uri="{BB962C8B-B14F-4D97-AF65-F5344CB8AC3E}">
        <p14:creationId xmlns:p14="http://schemas.microsoft.com/office/powerpoint/2010/main" val="501843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xfrm>
            <a:off x="717268" y="4490032"/>
            <a:ext cx="5731651" cy="42527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947" tIns="47474" rIns="94947" bIns="47474"/>
          <a:lstStyle/>
          <a:p>
            <a:endParaRPr lang="en-US" altLang="zh-CN">
              <a:latin typeface="微软雅黑" charset="0"/>
              <a:ea typeface="微软雅黑"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黑体" charset="0"/>
                <a:cs typeface="黑体" charset="0"/>
              </a:defRPr>
            </a:lvl1pPr>
            <a:lvl2pPr marL="757066" indent="-291179">
              <a:defRPr sz="2400">
                <a:solidFill>
                  <a:schemeClr val="tx1"/>
                </a:solidFill>
                <a:latin typeface="Arial" charset="0"/>
                <a:ea typeface="黑体" charset="0"/>
                <a:cs typeface="黑体" charset="0"/>
              </a:defRPr>
            </a:lvl2pPr>
            <a:lvl3pPr marL="1164717" indent="-232943">
              <a:defRPr sz="2400">
                <a:solidFill>
                  <a:schemeClr val="tx1"/>
                </a:solidFill>
                <a:latin typeface="Arial" charset="0"/>
                <a:ea typeface="黑体" charset="0"/>
                <a:cs typeface="黑体" charset="0"/>
              </a:defRPr>
            </a:lvl3pPr>
            <a:lvl4pPr marL="1630604" indent="-232943">
              <a:defRPr sz="2400">
                <a:solidFill>
                  <a:schemeClr val="tx1"/>
                </a:solidFill>
                <a:latin typeface="Arial" charset="0"/>
                <a:ea typeface="黑体" charset="0"/>
                <a:cs typeface="黑体" charset="0"/>
              </a:defRPr>
            </a:lvl4pPr>
            <a:lvl5pPr marL="2096491" indent="-232943">
              <a:defRPr sz="2400">
                <a:solidFill>
                  <a:schemeClr val="tx1"/>
                </a:solidFill>
                <a:latin typeface="Arial" charset="0"/>
                <a:ea typeface="黑体" charset="0"/>
                <a:cs typeface="黑体" charset="0"/>
              </a:defRPr>
            </a:lvl5pPr>
            <a:lvl6pPr marL="2562377" indent="-232943" eaLnBrk="0" fontAlgn="base" hangingPunct="0">
              <a:spcBef>
                <a:spcPct val="0"/>
              </a:spcBef>
              <a:spcAft>
                <a:spcPct val="0"/>
              </a:spcAft>
              <a:defRPr sz="2400">
                <a:solidFill>
                  <a:schemeClr val="tx1"/>
                </a:solidFill>
                <a:latin typeface="Arial" charset="0"/>
                <a:ea typeface="黑体" charset="0"/>
                <a:cs typeface="黑体" charset="0"/>
              </a:defRPr>
            </a:lvl6pPr>
            <a:lvl7pPr marL="3028264" indent="-232943" eaLnBrk="0" fontAlgn="base" hangingPunct="0">
              <a:spcBef>
                <a:spcPct val="0"/>
              </a:spcBef>
              <a:spcAft>
                <a:spcPct val="0"/>
              </a:spcAft>
              <a:defRPr sz="2400">
                <a:solidFill>
                  <a:schemeClr val="tx1"/>
                </a:solidFill>
                <a:latin typeface="Arial" charset="0"/>
                <a:ea typeface="黑体" charset="0"/>
                <a:cs typeface="黑体" charset="0"/>
              </a:defRPr>
            </a:lvl7pPr>
            <a:lvl8pPr marL="3494151" indent="-232943" eaLnBrk="0" fontAlgn="base" hangingPunct="0">
              <a:spcBef>
                <a:spcPct val="0"/>
              </a:spcBef>
              <a:spcAft>
                <a:spcPct val="0"/>
              </a:spcAft>
              <a:defRPr sz="2400">
                <a:solidFill>
                  <a:schemeClr val="tx1"/>
                </a:solidFill>
                <a:latin typeface="Arial" charset="0"/>
                <a:ea typeface="黑体" charset="0"/>
                <a:cs typeface="黑体" charset="0"/>
              </a:defRPr>
            </a:lvl8pPr>
            <a:lvl9pPr marL="3960038" indent="-232943" eaLnBrk="0" fontAlgn="base" hangingPunct="0">
              <a:spcBef>
                <a:spcPct val="0"/>
              </a:spcBef>
              <a:spcAft>
                <a:spcPct val="0"/>
              </a:spcAft>
              <a:defRPr sz="2400">
                <a:solidFill>
                  <a:schemeClr val="tx1"/>
                </a:solidFill>
                <a:latin typeface="Arial" charset="0"/>
                <a:ea typeface="黑体" charset="0"/>
                <a:cs typeface="黑体" charset="0"/>
              </a:defRPr>
            </a:lvl9pPr>
          </a:lstStyle>
          <a:p>
            <a:fld id="{59078F60-BA5D-A843-8008-6CDDCA57F42D}" type="slidenum">
              <a:rPr lang="en-US" altLang="zh-CN" sz="1200">
                <a:latin typeface="微软雅黑" charset="0"/>
                <a:ea typeface="微软雅黑" charset="0"/>
                <a:cs typeface="微软雅黑" charset="0"/>
              </a:rPr>
              <a:pPr/>
              <a:t>42</a:t>
            </a:fld>
            <a:endParaRPr lang="en-US" altLang="zh-CN" sz="1200">
              <a:latin typeface="微软雅黑" charset="0"/>
              <a:ea typeface="微软雅黑" charset="0"/>
              <a:cs typeface="微软雅黑" charset="0"/>
            </a:endParaRPr>
          </a:p>
        </p:txBody>
      </p:sp>
    </p:spTree>
    <p:extLst>
      <p:ext uri="{BB962C8B-B14F-4D97-AF65-F5344CB8AC3E}">
        <p14:creationId xmlns:p14="http://schemas.microsoft.com/office/powerpoint/2010/main" val="1312784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541429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zh-CN" alt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47</a:t>
            </a:fld>
            <a:endParaRPr lang="en-US"/>
          </a:p>
        </p:txBody>
      </p:sp>
    </p:spTree>
    <p:extLst>
      <p:ext uri="{BB962C8B-B14F-4D97-AF65-F5344CB8AC3E}">
        <p14:creationId xmlns:p14="http://schemas.microsoft.com/office/powerpoint/2010/main" val="932913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altLang="zh-CN" dirty="0"/>
              <a:t> The flow chart of MapReduce programming model</a:t>
            </a:r>
            <a:endParaRPr lang="zh-CN" alt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50</a:t>
            </a:fld>
            <a:endParaRPr lang="en-US"/>
          </a:p>
        </p:txBody>
      </p:sp>
    </p:spTree>
    <p:extLst>
      <p:ext uri="{BB962C8B-B14F-4D97-AF65-F5344CB8AC3E}">
        <p14:creationId xmlns:p14="http://schemas.microsoft.com/office/powerpoint/2010/main" val="3692756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52</a:t>
            </a:fld>
            <a:endParaRPr lang="en-US"/>
          </a:p>
        </p:txBody>
      </p:sp>
    </p:spTree>
    <p:extLst>
      <p:ext uri="{BB962C8B-B14F-4D97-AF65-F5344CB8AC3E}">
        <p14:creationId xmlns:p14="http://schemas.microsoft.com/office/powerpoint/2010/main" val="2103900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53</a:t>
            </a:fld>
            <a:endParaRPr lang="en-US"/>
          </a:p>
        </p:txBody>
      </p:sp>
    </p:spTree>
    <p:extLst>
      <p:ext uri="{BB962C8B-B14F-4D97-AF65-F5344CB8AC3E}">
        <p14:creationId xmlns:p14="http://schemas.microsoft.com/office/powerpoint/2010/main" val="2816061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54</a:t>
            </a:fld>
            <a:endParaRPr lang="en-US"/>
          </a:p>
        </p:txBody>
      </p:sp>
    </p:spTree>
    <p:extLst>
      <p:ext uri="{BB962C8B-B14F-4D97-AF65-F5344CB8AC3E}">
        <p14:creationId xmlns:p14="http://schemas.microsoft.com/office/powerpoint/2010/main" val="74818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4</a:t>
            </a:fld>
            <a:endParaRPr lang="en-US" dirty="0"/>
          </a:p>
        </p:txBody>
      </p:sp>
    </p:spTree>
    <p:extLst>
      <p:ext uri="{BB962C8B-B14F-4D97-AF65-F5344CB8AC3E}">
        <p14:creationId xmlns:p14="http://schemas.microsoft.com/office/powerpoint/2010/main" val="1888400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55</a:t>
            </a:fld>
            <a:endParaRPr lang="en-US" dirty="0"/>
          </a:p>
        </p:txBody>
      </p:sp>
    </p:spTree>
    <p:extLst>
      <p:ext uri="{BB962C8B-B14F-4D97-AF65-F5344CB8AC3E}">
        <p14:creationId xmlns:p14="http://schemas.microsoft.com/office/powerpoint/2010/main" val="2111419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56</a:t>
            </a:fld>
            <a:endParaRPr lang="en-US"/>
          </a:p>
        </p:txBody>
      </p:sp>
    </p:spTree>
    <p:extLst>
      <p:ext uri="{BB962C8B-B14F-4D97-AF65-F5344CB8AC3E}">
        <p14:creationId xmlns:p14="http://schemas.microsoft.com/office/powerpoint/2010/main" val="467952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Despite the merits of the above edge paradigms, they make the wireless network heterogeneous and difficult to manage in the traditional way. Emerging technologies such as network function virtualization (NFV) and software defined networks (SDN) are promising solutions which enable the network to be flexible and easy to maintain. </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5</a:t>
            </a:fld>
            <a:endParaRPr lang="en-US" dirty="0"/>
          </a:p>
        </p:txBody>
      </p:sp>
    </p:spTree>
    <p:extLst>
      <p:ext uri="{BB962C8B-B14F-4D97-AF65-F5344CB8AC3E}">
        <p14:creationId xmlns:p14="http://schemas.microsoft.com/office/powerpoint/2010/main" val="167663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7</a:t>
            </a:fld>
            <a:endParaRPr lang="en-US" dirty="0"/>
          </a:p>
        </p:txBody>
      </p:sp>
    </p:spTree>
    <p:extLst>
      <p:ext uri="{BB962C8B-B14F-4D97-AF65-F5344CB8AC3E}">
        <p14:creationId xmlns:p14="http://schemas.microsoft.com/office/powerpoint/2010/main" val="1500577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r>
              <a:rPr lang="en-US" altLang="zh-CN" sz="1200" b="0" i="0" kern="1200" dirty="0">
                <a:solidFill>
                  <a:schemeClr val="tx1"/>
                </a:solidFill>
                <a:effectLst/>
                <a:latin typeface="+mn-lt"/>
                <a:ea typeface="+mn-ea"/>
                <a:cs typeface="+mn-cs"/>
              </a:rPr>
              <a:t>The SDN controller determines the logic of the traffic and</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passes the status information to the NFV MANO. The NFV MANO can be divided into three</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part: the orchestrator, VNFs managers and Virtualized Infrastructure Managers. The placement</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of the VNF and the optimization of the traffic path are accomplished by the NFV MANO.</a:t>
            </a:r>
            <a:r>
              <a:rPr lang="en-US" altLang="zh-CN" dirty="0"/>
              <a:t> </a:t>
            </a:r>
            <a:br>
              <a:rPr lang="en-US" altLang="zh-CN" dirty="0"/>
            </a:br>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8</a:t>
            </a:fld>
            <a:endParaRPr lang="en-US" dirty="0"/>
          </a:p>
        </p:txBody>
      </p:sp>
    </p:spTree>
    <p:extLst>
      <p:ext uri="{BB962C8B-B14F-4D97-AF65-F5344CB8AC3E}">
        <p14:creationId xmlns:p14="http://schemas.microsoft.com/office/powerpoint/2010/main" val="148560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zh-CN" alt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a:t>
            </a:fld>
            <a:endParaRPr lang="en-US"/>
          </a:p>
        </p:txBody>
      </p:sp>
    </p:spTree>
    <p:extLst>
      <p:ext uri="{BB962C8B-B14F-4D97-AF65-F5344CB8AC3E}">
        <p14:creationId xmlns:p14="http://schemas.microsoft.com/office/powerpoint/2010/main" val="2209672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altLang="zh-CN" dirty="0"/>
              <a:t>Flow diagram of illustration the Benders decomposition algorithm procedure and the information exchange in subproblem using ADMM</a:t>
            </a:r>
            <a:endParaRPr lang="zh-CN" alt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10</a:t>
            </a:fld>
            <a:endParaRPr lang="en-US" dirty="0"/>
          </a:p>
        </p:txBody>
      </p:sp>
    </p:spTree>
    <p:extLst>
      <p:ext uri="{BB962C8B-B14F-4D97-AF65-F5344CB8AC3E}">
        <p14:creationId xmlns:p14="http://schemas.microsoft.com/office/powerpoint/2010/main" val="1442152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gi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914400"/>
            <a:ext cx="9144000" cy="59436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0"/>
            <a:ext cx="9144000" cy="914400"/>
          </a:xfrm>
          <a:prstGeom prst="rect">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 name="Group 9"/>
          <p:cNvGrpSpPr/>
          <p:nvPr userDrawn="1"/>
        </p:nvGrpSpPr>
        <p:grpSpPr>
          <a:xfrm>
            <a:off x="3733800" y="0"/>
            <a:ext cx="1627909" cy="923544"/>
            <a:chOff x="124691" y="0"/>
            <a:chExt cx="1627909" cy="923544"/>
          </a:xfrm>
        </p:grpSpPr>
        <p:pic>
          <p:nvPicPr>
            <p:cNvPr id="8" name="Picture 7"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9" name="Rectangle 8"/>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Department of Electrical and Computer Engineering</a:t>
              </a:r>
            </a:p>
          </p:txBody>
        </p:sp>
      </p:grpSp>
      <p:sp>
        <p:nvSpPr>
          <p:cNvPr id="13" name="Text Placeholder 12"/>
          <p:cNvSpPr>
            <a:spLocks noGrp="1"/>
          </p:cNvSpPr>
          <p:nvPr>
            <p:ph type="body" sz="quarter" idx="13"/>
          </p:nvPr>
        </p:nvSpPr>
        <p:spPr>
          <a:xfrm>
            <a:off x="762000" y="1524000"/>
            <a:ext cx="7772400" cy="1371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200" b="1">
                <a:solidFill>
                  <a:schemeClr val="bg1">
                    <a:lumMod val="95000"/>
                  </a:schemeClr>
                </a:solidFill>
                <a:effectLst>
                  <a:outerShdw blurRad="38100" dist="38100" dir="2700000" algn="tl">
                    <a:srgbClr val="000000">
                      <a:alpha val="43137"/>
                    </a:srgbClr>
                  </a:outerShdw>
                </a:effectLst>
              </a:defRPr>
            </a:lvl1pPr>
          </a:lstStyle>
          <a:p>
            <a:endParaRPr lang="en-US" dirty="0"/>
          </a:p>
        </p:txBody>
      </p:sp>
      <p:sp>
        <p:nvSpPr>
          <p:cNvPr id="14" name="Text Placeholder 12"/>
          <p:cNvSpPr>
            <a:spLocks noGrp="1"/>
          </p:cNvSpPr>
          <p:nvPr>
            <p:ph type="body" sz="quarter" idx="14"/>
          </p:nvPr>
        </p:nvSpPr>
        <p:spPr>
          <a:xfrm>
            <a:off x="1295400" y="4038600"/>
            <a:ext cx="6553200" cy="16002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b="1">
                <a:solidFill>
                  <a:schemeClr val="bg1">
                    <a:lumMod val="95000"/>
                  </a:schemeClr>
                </a:solidFill>
                <a:effectLst>
                  <a:outerShdw blurRad="38100" dist="38100" dir="2700000" algn="tl">
                    <a:srgbClr val="000000">
                      <a:alpha val="43137"/>
                    </a:srgbClr>
                  </a:outerShdw>
                </a:effectLst>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prstClr val="white"/>
                    </a:solidFill>
                  </a:rPr>
                  <a:t>Department of Electrical and Computer Engineering</a:t>
                </a:r>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a:p>
        </p:txBody>
      </p:sp>
    </p:spTree>
    <p:extLst>
      <p:ext uri="{BB962C8B-B14F-4D97-AF65-F5344CB8AC3E}">
        <p14:creationId xmlns:p14="http://schemas.microsoft.com/office/powerpoint/2010/main" val="160660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4114800" cy="4953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4724400" y="1143000"/>
            <a:ext cx="4114800" cy="4953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0" y="0"/>
            <a:ext cx="9144000" cy="930474"/>
            <a:chOff x="0" y="526470"/>
            <a:chExt cx="9144000" cy="930474"/>
          </a:xfrm>
        </p:grpSpPr>
        <p:sp>
          <p:nvSpPr>
            <p:cNvPr id="17" name="Rectangle 16"/>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8" name="Group 21"/>
            <p:cNvGrpSpPr/>
            <p:nvPr userDrawn="1"/>
          </p:nvGrpSpPr>
          <p:grpSpPr>
            <a:xfrm>
              <a:off x="124691" y="533400"/>
              <a:ext cx="1627909" cy="923544"/>
              <a:chOff x="124691" y="0"/>
              <a:chExt cx="1627909" cy="923544"/>
            </a:xfrm>
          </p:grpSpPr>
          <p:pic>
            <p:nvPicPr>
              <p:cNvPr id="20" name="Picture 19"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1" name="Rectangle 20"/>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Department of Electrical and Computer Engineering</a:t>
                </a:r>
              </a:p>
            </p:txBody>
          </p:sp>
        </p:grpSp>
        <p:sp>
          <p:nvSpPr>
            <p:cNvPr id="19" name="Rectangle 18"/>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a:p>
        </p:txBody>
      </p:sp>
      <p:sp>
        <p:nvSpPr>
          <p:cNvPr id="12" name="Slide Number Placeholder 4"/>
          <p:cNvSpPr txBox="1">
            <a:spLocks noGrp="1"/>
          </p:cNvSpPr>
          <p:nvPr userDrawn="1"/>
        </p:nvSpPr>
        <p:spPr bwMode="auto">
          <a:xfrm>
            <a:off x="403184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rgbClr val="FF0000"/>
                </a:solidFill>
                <a:latin typeface="Arial" charset="0"/>
              </a:rPr>
              <a:pPr algn="r" eaLnBrk="0" fontAlgn="base" hangingPunct="0">
                <a:spcBef>
                  <a:spcPct val="0"/>
                </a:spcBef>
                <a:spcAft>
                  <a:spcPct val="0"/>
                </a:spcAft>
              </a:pPr>
              <a:t>‹#›</a:t>
            </a:fld>
            <a:endParaRPr lang="en-US" altLang="ja-JP" sz="1600" b="1" dirty="0">
              <a:solidFill>
                <a:srgbClr val="3366FF"/>
              </a:solidFill>
              <a:latin typeface="Arial"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Department of Electrical and Computer Engineering</a:t>
                </a:r>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Department of Electrical and Computer Engineering</a:t>
                </a:r>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86653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Rectangle 3"/>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黑体" charset="0"/>
              <a:cs typeface="黑体" charset="0"/>
            </a:endParaRPr>
          </a:p>
        </p:txBody>
      </p:sp>
      <p:grpSp>
        <p:nvGrpSpPr>
          <p:cNvPr id="5" name="Group 7"/>
          <p:cNvGrpSpPr>
            <a:grpSpLocks/>
          </p:cNvGrpSpPr>
          <p:nvPr userDrawn="1"/>
        </p:nvGrpSpPr>
        <p:grpSpPr bwMode="auto">
          <a:xfrm>
            <a:off x="0" y="1"/>
            <a:ext cx="9144000" cy="930275"/>
            <a:chOff x="0" y="526470"/>
            <a:chExt cx="9144000" cy="930474"/>
          </a:xfrm>
        </p:grpSpPr>
        <p:sp>
          <p:nvSpPr>
            <p:cNvPr id="6" name="Rectangle 5"/>
            <p:cNvSpPr/>
            <p:nvPr userDrawn="1"/>
          </p:nvSpPr>
          <p:spPr>
            <a:xfrm>
              <a:off x="0" y="532821"/>
              <a:ext cx="9144000" cy="914596"/>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ltLang="zh-CN">
                <a:solidFill>
                  <a:srgbClr val="FFFFFF"/>
                </a:solidFill>
                <a:latin typeface="Arial" charset="0"/>
                <a:ea typeface="黑体" charset="0"/>
                <a:cs typeface="黑体" charset="0"/>
              </a:endParaRPr>
            </a:p>
          </p:txBody>
        </p:sp>
        <p:grpSp>
          <p:nvGrpSpPr>
            <p:cNvPr id="8" name="Group 21"/>
            <p:cNvGrpSpPr>
              <a:grpSpLocks/>
            </p:cNvGrpSpPr>
            <p:nvPr userDrawn="1"/>
          </p:nvGrpSpPr>
          <p:grpSpPr bwMode="auto">
            <a:xfrm>
              <a:off x="124691" y="533400"/>
              <a:ext cx="1627909" cy="923544"/>
              <a:chOff x="124691" y="0"/>
              <a:chExt cx="1627909" cy="923544"/>
            </a:xfrm>
          </p:grpSpPr>
          <p:pic>
            <p:nvPicPr>
              <p:cNvPr id="10" name="Picture 11" descr="a_w_b_200.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4691" y="0"/>
                <a:ext cx="1627909"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152400" y="694895"/>
                <a:ext cx="1600200" cy="228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t>Department of Electrical and Computer Engineering</a:t>
                </a:r>
              </a:p>
            </p:txBody>
          </p:sp>
        </p:grpSp>
        <p:sp>
          <p:nvSpPr>
            <p:cNvPr id="9" name="Rectangle 8"/>
            <p:cNvSpPr/>
            <p:nvPr userDrawn="1"/>
          </p:nvSpPr>
          <p:spPr>
            <a:xfrm>
              <a:off x="1905000" y="526470"/>
              <a:ext cx="7239000" cy="838379"/>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黑体" charset="0"/>
                <a:cs typeface="黑体" charset="0"/>
              </a:endParaRPr>
            </a:p>
          </p:txBody>
        </p:sp>
      </p:grpSp>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2"/>
          <p:cNvSpPr>
            <a:spLocks noGrp="1"/>
          </p:cNvSpPr>
          <p:nvPr>
            <p:ph type="body" sz="quarter" idx="14"/>
          </p:nvPr>
        </p:nvSpPr>
        <p:spPr>
          <a:xfrm>
            <a:off x="2209800" y="152400"/>
            <a:ext cx="6553200" cy="609600"/>
          </a:xfrm>
          <a:prstGeom prst="rect">
            <a:avLst/>
          </a:prstGeom>
        </p:spPr>
        <p:txBody>
          <a:bodyPr anchor="ctr">
            <a:noAutofit/>
          </a:bodyPr>
          <a:lstStyle>
            <a:lvl1pPr marL="342900" marR="0" indent="-342900" algn="ctr" defTabSz="914400" rtl="0" eaLnBrk="1" fontAlgn="auto" latinLnBrk="0" hangingPunct="1">
              <a:lnSpc>
                <a:spcPct val="100000"/>
              </a:lnSpc>
              <a:spcBef>
                <a:spcPct val="20000"/>
              </a:spcBef>
              <a:spcAft>
                <a:spcPts val="0"/>
              </a:spcAft>
              <a:buClrTx/>
              <a:buSzTx/>
              <a:buFont typeface="Arial" panose="020B0604020202020204" pitchFamily="34" charset="0"/>
              <a:buNone/>
              <a:defRPr sz="3600" b="1">
                <a:solidFill>
                  <a:schemeClr val="bg1">
                    <a:lumMod val="95000"/>
                  </a:schemeClr>
                </a:solidFill>
                <a:effectLst>
                  <a:outerShdw blurRad="38100" dist="38100" dir="2700000" algn="tl">
                    <a:srgbClr val="000000">
                      <a:alpha val="43137"/>
                    </a:srgbClr>
                  </a:outerShdw>
                </a:effectLst>
              </a:defRPr>
            </a:lvl1pPr>
          </a:lstStyle>
          <a:p>
            <a:endParaRPr lang="en-US" dirty="0"/>
          </a:p>
        </p:txBody>
      </p:sp>
      <p:sp>
        <p:nvSpPr>
          <p:cNvPr id="12" name="Slide Number Placeholder 5"/>
          <p:cNvSpPr>
            <a:spLocks noGrp="1"/>
          </p:cNvSpPr>
          <p:nvPr>
            <p:ph type="sldNum" sz="quarter" idx="15"/>
          </p:nvPr>
        </p:nvSpPr>
        <p:spPr>
          <a:xfrm>
            <a:off x="6553200" y="6492876"/>
            <a:ext cx="2133600" cy="365125"/>
          </a:xfrm>
          <a:prstGeom prst="rect">
            <a:avLst/>
          </a:prstGeom>
        </p:spPr>
        <p:txBody>
          <a:bodyPr/>
          <a:lstStyle>
            <a:lvl1pPr>
              <a:defRPr sz="1800" b="1">
                <a:solidFill>
                  <a:schemeClr val="bg1"/>
                </a:solidFill>
              </a:defRPr>
            </a:lvl1pPr>
          </a:lstStyle>
          <a:p>
            <a:pPr>
              <a:defRPr/>
            </a:pPr>
            <a:fld id="{8FFAEAE0-0D8E-EF49-9DEF-D8CD91BBAA4B}" type="slidenum">
              <a:rPr lang="en-US" altLang="zh-CN"/>
              <a:pPr>
                <a:defRPr/>
              </a:pPr>
              <a:t>‹#›</a:t>
            </a:fld>
            <a:endParaRPr lang="en-US" altLang="zh-CN"/>
          </a:p>
        </p:txBody>
      </p:sp>
    </p:spTree>
    <p:extLst>
      <p:ext uri="{BB962C8B-B14F-4D97-AF65-F5344CB8AC3E}">
        <p14:creationId xmlns:p14="http://schemas.microsoft.com/office/powerpoint/2010/main" val="118781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914400"/>
            <a:ext cx="9144000" cy="59436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userDrawn="1"/>
        </p:nvSpPr>
        <p:spPr>
          <a:xfrm>
            <a:off x="0" y="0"/>
            <a:ext cx="9144000" cy="914400"/>
          </a:xfrm>
          <a:prstGeom prst="rect">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grpSp>
        <p:nvGrpSpPr>
          <p:cNvPr id="10" name="Group 9"/>
          <p:cNvGrpSpPr/>
          <p:nvPr userDrawn="1"/>
        </p:nvGrpSpPr>
        <p:grpSpPr>
          <a:xfrm>
            <a:off x="3733800" y="0"/>
            <a:ext cx="1627909" cy="923544"/>
            <a:chOff x="124691" y="0"/>
            <a:chExt cx="1627909" cy="923544"/>
          </a:xfrm>
        </p:grpSpPr>
        <p:pic>
          <p:nvPicPr>
            <p:cNvPr id="8" name="Picture 7"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9" name="Rectangle 8"/>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prstClr val="white"/>
                  </a:solidFill>
                </a:rPr>
                <a:t>Department of Electrical and Computer Engineering</a:t>
              </a:r>
            </a:p>
          </p:txBody>
        </p:sp>
      </p:grpSp>
      <p:sp>
        <p:nvSpPr>
          <p:cNvPr id="13" name="Text Placeholder 12"/>
          <p:cNvSpPr>
            <a:spLocks noGrp="1"/>
          </p:cNvSpPr>
          <p:nvPr>
            <p:ph type="body" sz="quarter" idx="13"/>
          </p:nvPr>
        </p:nvSpPr>
        <p:spPr>
          <a:xfrm>
            <a:off x="762000" y="1524000"/>
            <a:ext cx="7772400" cy="1371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200" b="1">
                <a:solidFill>
                  <a:schemeClr val="bg1">
                    <a:lumMod val="95000"/>
                  </a:schemeClr>
                </a:solidFill>
                <a:effectLst>
                  <a:outerShdw blurRad="38100" dist="38100" dir="2700000" algn="tl">
                    <a:srgbClr val="000000">
                      <a:alpha val="43137"/>
                    </a:srgbClr>
                  </a:outerShdw>
                </a:effectLst>
              </a:defRPr>
            </a:lvl1pPr>
          </a:lstStyle>
          <a:p>
            <a:endParaRPr lang="en-US" dirty="0"/>
          </a:p>
        </p:txBody>
      </p:sp>
      <p:sp>
        <p:nvSpPr>
          <p:cNvPr id="14" name="Text Placeholder 12"/>
          <p:cNvSpPr>
            <a:spLocks noGrp="1"/>
          </p:cNvSpPr>
          <p:nvPr>
            <p:ph type="body" sz="quarter" idx="14"/>
          </p:nvPr>
        </p:nvSpPr>
        <p:spPr>
          <a:xfrm>
            <a:off x="1295400" y="4038600"/>
            <a:ext cx="6553200" cy="16002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b="1">
                <a:solidFill>
                  <a:schemeClr val="bg1">
                    <a:lumMod val="95000"/>
                  </a:schemeClr>
                </a:solidFill>
                <a:effectLst>
                  <a:outerShdw blurRad="38100" dist="38100" dir="2700000" algn="tl">
                    <a:srgbClr val="000000">
                      <a:alpha val="43137"/>
                    </a:srgbClr>
                  </a:outerShdw>
                </a:effectLst>
              </a:defRPr>
            </a:lvl1pPr>
          </a:lstStyle>
          <a:p>
            <a:endParaRPr lang="en-US" dirty="0"/>
          </a:p>
        </p:txBody>
      </p:sp>
    </p:spTree>
    <p:extLst>
      <p:ext uri="{BB962C8B-B14F-4D97-AF65-F5344CB8AC3E}">
        <p14:creationId xmlns:p14="http://schemas.microsoft.com/office/powerpoint/2010/main" val="148074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4114800" cy="4953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4724400" y="1143000"/>
            <a:ext cx="4114800" cy="4953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6" name="Group 15"/>
          <p:cNvGrpSpPr/>
          <p:nvPr userDrawn="1"/>
        </p:nvGrpSpPr>
        <p:grpSpPr>
          <a:xfrm>
            <a:off x="0" y="0"/>
            <a:ext cx="9144000" cy="930474"/>
            <a:chOff x="0" y="526470"/>
            <a:chExt cx="9144000" cy="930474"/>
          </a:xfrm>
        </p:grpSpPr>
        <p:sp>
          <p:nvSpPr>
            <p:cNvPr id="17" name="Rectangle 16"/>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grpSp>
          <p:nvGrpSpPr>
            <p:cNvPr id="18" name="Group 21"/>
            <p:cNvGrpSpPr/>
            <p:nvPr userDrawn="1"/>
          </p:nvGrpSpPr>
          <p:grpSpPr>
            <a:xfrm>
              <a:off x="124691" y="533400"/>
              <a:ext cx="1627909" cy="923544"/>
              <a:chOff x="124691" y="0"/>
              <a:chExt cx="1627909" cy="923544"/>
            </a:xfrm>
          </p:grpSpPr>
          <p:pic>
            <p:nvPicPr>
              <p:cNvPr id="20" name="Picture 19"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1" name="Rectangle 20"/>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prstClr val="white"/>
                    </a:solidFill>
                  </a:rPr>
                  <a:t>Department of Electrical and Computer Engineering</a:t>
                </a:r>
              </a:p>
            </p:txBody>
          </p:sp>
        </p:grpSp>
        <p:sp>
          <p:nvSpPr>
            <p:cNvPr id="19" name="Rectangle 18"/>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2"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a:p>
        </p:txBody>
      </p:sp>
    </p:spTree>
    <p:extLst>
      <p:ext uri="{BB962C8B-B14F-4D97-AF65-F5344CB8AC3E}">
        <p14:creationId xmlns:p14="http://schemas.microsoft.com/office/powerpoint/2010/main" val="111703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prstClr val="white"/>
                    </a:solidFill>
                  </a:rPr>
                  <a:t>Department of Electrical and Computer Engineering</a:t>
                </a:r>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a:p>
        </p:txBody>
      </p:sp>
    </p:spTree>
    <p:extLst>
      <p:ext uri="{BB962C8B-B14F-4D97-AF65-F5344CB8AC3E}">
        <p14:creationId xmlns:p14="http://schemas.microsoft.com/office/powerpoint/2010/main" val="1871082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2.xml"/><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1" r:id="rId2"/>
    <p:sldLayoutId id="2147483673" r:id="rId3"/>
    <p:sldLayoutId id="2147483672" r:id="rId4"/>
    <p:sldLayoutId id="2147483679" r:id="rId5"/>
    <p:sldLayoutId id="2147483680" r:id="rId6"/>
  </p:sldLayoutIdLst>
  <p:hf hdr="0" ftr="0" dt="0"/>
  <p:txStyles>
    <p:titleStyle>
      <a:lvl1pPr algn="ctr" defTabSz="914400" rtl="0" eaLnBrk="1" latinLnBrk="0" hangingPunct="1">
        <a:spcBef>
          <a:spcPct val="0"/>
        </a:spcBef>
        <a:buNone/>
        <a:defRPr sz="4400" kern="1200">
          <a:solidFill>
            <a:schemeClr val="bg1"/>
          </a:solidFill>
          <a:effectLst>
            <a:outerShdw blurRad="50800" dist="50800" dir="5400000" algn="ctr" rotWithShape="0">
              <a:schemeClr val="bg1">
                <a:lumMod val="65000"/>
              </a:scheme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8688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hdr="0" ftr="0" dt="0"/>
  <p:txStyles>
    <p:titleStyle>
      <a:lvl1pPr algn="ctr" defTabSz="914400" rtl="0" eaLnBrk="1" latinLnBrk="0" hangingPunct="1">
        <a:spcBef>
          <a:spcPct val="0"/>
        </a:spcBef>
        <a:buNone/>
        <a:defRPr sz="4400" kern="1200">
          <a:solidFill>
            <a:schemeClr val="bg1"/>
          </a:solidFill>
          <a:effectLst>
            <a:outerShdw blurRad="50800" dist="50800" dir="5400000" algn="ctr" rotWithShape="0">
              <a:schemeClr val="bg1">
                <a:lumMod val="65000"/>
              </a:scheme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4.xml"/><Relationship Id="rId3"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1.emf"/><Relationship Id="rId1" Type="http://schemas.openxmlformats.org/officeDocument/2006/relationships/tags" Target="../tags/tag9.xml"/><Relationship Id="rId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4.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tags" Target="../tags/tag10.xml"/><Relationship Id="rId2"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35.emf"/><Relationship Id="rId1" Type="http://schemas.openxmlformats.org/officeDocument/2006/relationships/tags" Target="../tags/tag11.xml"/><Relationship Id="rId2"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6.emf"/><Relationship Id="rId1" Type="http://schemas.openxmlformats.org/officeDocument/2006/relationships/tags" Target="../tags/tag12.xml"/><Relationship Id="rId2"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4.xml"/><Relationship Id="rId3"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 Id="rId11" Type="http://schemas.openxmlformats.org/officeDocument/2006/relationships/image" Target="../media/image44.png"/><Relationship Id="rId1" Type="http://schemas.openxmlformats.org/officeDocument/2006/relationships/tags" Target="../tags/tag14.xml"/><Relationship Id="rId2"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4.xml"/><Relationship Id="rId3"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tags" Target="../tags/tag2.xml"/><Relationship Id="rId2"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4.xml"/><Relationship Id="rId3"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gif"/><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chart" Target="../charts/chart1.xml"/><Relationship Id="rId1" Type="http://schemas.openxmlformats.org/officeDocument/2006/relationships/tags" Target="../tags/tag3.xml"/><Relationship Id="rId2"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6.jpeg"/><Relationship Id="rId5" Type="http://schemas.openxmlformats.org/officeDocument/2006/relationships/image" Target="../media/image67.gif"/><Relationship Id="rId6" Type="http://schemas.openxmlformats.org/officeDocument/2006/relationships/image" Target="../media/image76.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png"/><Relationship Id="rId1" Type="http://schemas.openxmlformats.org/officeDocument/2006/relationships/slideLayout" Target="../slideLayouts/slideLayout4.xml"/><Relationship Id="rId2"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8.png"/><Relationship Id="rId3"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4.xml"/><Relationship Id="rId2"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5.png"/><Relationship Id="rId1" Type="http://schemas.openxmlformats.org/officeDocument/2006/relationships/tags" Target="../tags/tag4.xml"/><Relationship Id="rId2"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png"/><Relationship Id="rId3" Type="http://schemas.openxmlformats.org/officeDocument/2006/relationships/image" Target="../media/image9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9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9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99.png"/><Relationship Id="rId1" Type="http://schemas.openxmlformats.org/officeDocument/2006/relationships/tags" Target="../tags/tag17.xml"/><Relationship Id="rId2"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4.xml"/><Relationship Id="rId3"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tags" Target="../tags/tag6.xml"/><Relationship Id="rId2"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 Type="http://schemas.openxmlformats.org/officeDocument/2006/relationships/tags" Target="../tags/tag7.xml"/><Relationship Id="rId2"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76200" y="1676400"/>
            <a:ext cx="8839199" cy="1752600"/>
          </a:xfrm>
        </p:spPr>
        <p:txBody>
          <a:bodyPr/>
          <a:lstStyle/>
          <a:p>
            <a:r>
              <a:rPr lang="en-US" sz="3600" dirty="0">
                <a:effectLst/>
              </a:rPr>
              <a:t>Big Data Analysis and Cross-Layer Optimization for </a:t>
            </a:r>
            <a:r>
              <a:rPr lang="en-US" sz="3600" dirty="0" smtClean="0">
                <a:effectLst/>
              </a:rPr>
              <a:t>Communication, </a:t>
            </a:r>
            <a:r>
              <a:rPr lang="en-US" sz="3600" dirty="0">
                <a:effectLst/>
              </a:rPr>
              <a:t>Caching and Computing (C^3) Networks</a:t>
            </a:r>
          </a:p>
        </p:txBody>
      </p:sp>
      <p:sp>
        <p:nvSpPr>
          <p:cNvPr id="8" name="Text Placeholder 5"/>
          <p:cNvSpPr txBox="1">
            <a:spLocks/>
          </p:cNvSpPr>
          <p:nvPr/>
        </p:nvSpPr>
        <p:spPr>
          <a:xfrm>
            <a:off x="952498" y="3657600"/>
            <a:ext cx="7277102" cy="24384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b="1" kern="1200">
                <a:solidFill>
                  <a:schemeClr val="bg1">
                    <a:lumMod val="95000"/>
                  </a:schemeClr>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Zhu Han</a:t>
            </a:r>
          </a:p>
          <a:p>
            <a:r>
              <a:rPr lang="en-US" sz="2000" dirty="0" smtClean="0"/>
              <a:t>ECE and CS Departments, University of Houston</a:t>
            </a:r>
          </a:p>
          <a:p>
            <a:endParaRPr lang="en-US" sz="2000" dirty="0"/>
          </a:p>
          <a:p>
            <a:r>
              <a:rPr lang="en-US" sz="2000" dirty="0" smtClean="0"/>
              <a:t>Thanks for NSF, </a:t>
            </a:r>
          </a:p>
          <a:p>
            <a:r>
              <a:rPr lang="en-US" sz="1600" dirty="0" smtClean="0"/>
              <a:t>work by Prof. Li Wang, </a:t>
            </a:r>
            <a:r>
              <a:rPr lang="en-US" sz="1600" dirty="0"/>
              <a:t>Ye Yu</a:t>
            </a:r>
            <a:r>
              <a:rPr lang="en-US" sz="1600" dirty="0" smtClean="0"/>
              <a:t>, </a:t>
            </a:r>
            <a:r>
              <a:rPr lang="en-US" sz="1600" dirty="0" err="1" smtClean="0"/>
              <a:t>Neetu</a:t>
            </a:r>
            <a:r>
              <a:rPr lang="en-US" sz="1600" dirty="0" smtClean="0"/>
              <a:t> </a:t>
            </a:r>
            <a:r>
              <a:rPr lang="en-US" altLang="zh-CN" sz="1600" i="1" dirty="0" err="1" smtClean="0"/>
              <a:t>Raveendran</a:t>
            </a:r>
            <a:r>
              <a:rPr lang="en-US" altLang="zh-CN" sz="1600" i="1" dirty="0" smtClean="0"/>
              <a:t>, </a:t>
            </a:r>
            <a:r>
              <a:rPr lang="en-US" sz="1600" dirty="0" err="1" smtClean="0"/>
              <a:t>Xunsheng</a:t>
            </a:r>
            <a:r>
              <a:rPr lang="en-US" sz="1600" dirty="0" smtClean="0"/>
              <a:t> Du and Kevin Tsai</a:t>
            </a:r>
            <a:endParaRPr lang="en-US" sz="1600" dirty="0"/>
          </a:p>
        </p:txBody>
      </p:sp>
    </p:spTree>
    <p:extLst>
      <p:ext uri="{BB962C8B-B14F-4D97-AF65-F5344CB8AC3E}">
        <p14:creationId xmlns:p14="http://schemas.microsoft.com/office/powerpoint/2010/main" val="2190562329"/>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spd="slow" advTm="2026"/>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952500"/>
            <a:ext cx="9144000" cy="5182314"/>
          </a:xfrm>
          <a:prstGeom prst="rect">
            <a:avLst/>
          </a:prstGeom>
        </p:spPr>
      </p:pic>
      <p:sp>
        <p:nvSpPr>
          <p:cNvPr id="3" name="Text Placeholder 2"/>
          <p:cNvSpPr>
            <a:spLocks noGrp="1"/>
          </p:cNvSpPr>
          <p:nvPr>
            <p:ph type="body" sz="quarter" idx="14"/>
          </p:nvPr>
        </p:nvSpPr>
        <p:spPr/>
        <p:txBody>
          <a:bodyPr/>
          <a:lstStyle/>
          <a:p>
            <a:r>
              <a:rPr lang="en-US" altLang="zh-CN" sz="2800" dirty="0" smtClean="0">
                <a:latin typeface="Eras Bold ITC" pitchFamily="34" charset="0"/>
              </a:rPr>
              <a:t>Big Data </a:t>
            </a:r>
            <a:r>
              <a:rPr lang="en-US" altLang="zh-CN" sz="2800" dirty="0" smtClean="0">
                <a:latin typeface="Eras Bold ITC" pitchFamily="34" charset="0"/>
              </a:rPr>
              <a:t>Computation Structure</a:t>
            </a:r>
            <a:endParaRPr lang="zh-CN" altLang="en-US" sz="2800" dirty="0">
              <a:latin typeface="Eras Bold ITC" pitchFamily="34" charset="0"/>
            </a:endParaRPr>
          </a:p>
        </p:txBody>
      </p:sp>
    </p:spTree>
    <p:extLst>
      <p:ext uri="{BB962C8B-B14F-4D97-AF65-F5344CB8AC3E}">
        <p14:creationId xmlns:p14="http://schemas.microsoft.com/office/powerpoint/2010/main" val="308889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zh-CN" dirty="0"/>
              <a:t>General MILP</a:t>
            </a:r>
          </a:p>
          <a:p>
            <a:endParaRPr lang="zh-CN" altLang="en-US" dirty="0"/>
          </a:p>
        </p:txBody>
      </p:sp>
      <p:sp>
        <p:nvSpPr>
          <p:cNvPr id="3" name="Text Placeholder 2"/>
          <p:cNvSpPr>
            <a:spLocks noGrp="1"/>
          </p:cNvSpPr>
          <p:nvPr>
            <p:ph type="body" sz="quarter" idx="14"/>
          </p:nvPr>
        </p:nvSpPr>
        <p:spPr/>
        <p:txBody>
          <a:bodyPr/>
          <a:lstStyle/>
          <a:p>
            <a:r>
              <a:rPr lang="en-US" altLang="zh-CN" sz="3200" dirty="0">
                <a:latin typeface="Eras Bold ITC" pitchFamily="34" charset="0"/>
              </a:rPr>
              <a:t>Benders Decomposition</a:t>
            </a:r>
            <a:endParaRPr lang="zh-CN" altLang="en-US" sz="3200" dirty="0">
              <a:latin typeface="Eras Bold ITC" pitchFamily="34" charset="0"/>
            </a:endParaRPr>
          </a:p>
        </p:txBody>
      </p:sp>
      <p:pic>
        <p:nvPicPr>
          <p:cNvPr id="5" name="Picture 4"/>
          <p:cNvPicPr>
            <a:picLocks noChangeAspect="1"/>
          </p:cNvPicPr>
          <p:nvPr/>
        </p:nvPicPr>
        <p:blipFill>
          <a:blip r:embed="rId2"/>
          <a:stretch>
            <a:fillRect/>
          </a:stretch>
        </p:blipFill>
        <p:spPr>
          <a:xfrm>
            <a:off x="609600" y="2024062"/>
            <a:ext cx="7600950" cy="3114675"/>
          </a:xfrm>
          <a:prstGeom prst="rect">
            <a:avLst/>
          </a:prstGeom>
        </p:spPr>
      </p:pic>
    </p:spTree>
    <p:extLst>
      <p:ext uri="{BB962C8B-B14F-4D97-AF65-F5344CB8AC3E}">
        <p14:creationId xmlns:p14="http://schemas.microsoft.com/office/powerpoint/2010/main" val="1661158782"/>
      </p:ext>
    </p:extLst>
  </p:cSld>
  <p:clrMapOvr>
    <a:masterClrMapping/>
  </p:clrMapOvr>
  <mc:AlternateContent xmlns:mc="http://schemas.openxmlformats.org/markup-compatibility/2006" xmlns:p14="http://schemas.microsoft.com/office/powerpoint/2010/main">
    <mc:Choice Requires="p14">
      <p:transition spd="slow" p14:dur="2000" advTm="1919"/>
    </mc:Choice>
    <mc:Fallback xmlns="">
      <p:transition spd="slow" advTm="1919"/>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altLang="zh-CN" sz="3200" dirty="0">
                <a:latin typeface="Eras Bold ITC" pitchFamily="34" charset="0"/>
              </a:rPr>
              <a:t>Benders Decomposition</a:t>
            </a:r>
            <a:endParaRPr lang="zh-CN" altLang="en-US" sz="3200" dirty="0">
              <a:latin typeface="Eras Bold ITC" pitchFamily="34" charset="0"/>
            </a:endParaRPr>
          </a:p>
        </p:txBody>
      </p:sp>
      <p:pic>
        <p:nvPicPr>
          <p:cNvPr id="6" name="Picture 5"/>
          <p:cNvPicPr>
            <a:picLocks noChangeAspect="1"/>
          </p:cNvPicPr>
          <p:nvPr/>
        </p:nvPicPr>
        <p:blipFill>
          <a:blip r:embed="rId2"/>
          <a:stretch>
            <a:fillRect/>
          </a:stretch>
        </p:blipFill>
        <p:spPr>
          <a:xfrm>
            <a:off x="1219200" y="3276600"/>
            <a:ext cx="6400800" cy="3387826"/>
          </a:xfrm>
          <a:prstGeom prst="rect">
            <a:avLst/>
          </a:prstGeom>
        </p:spPr>
      </p:pic>
      <p:pic>
        <p:nvPicPr>
          <p:cNvPr id="9" name="Content Placeholder 8"/>
          <p:cNvPicPr>
            <a:picLocks noGrp="1" noChangeAspect="1"/>
          </p:cNvPicPr>
          <p:nvPr>
            <p:ph idx="1"/>
          </p:nvPr>
        </p:nvPicPr>
        <p:blipFill>
          <a:blip r:embed="rId3"/>
          <a:stretch>
            <a:fillRect/>
          </a:stretch>
        </p:blipFill>
        <p:spPr>
          <a:xfrm>
            <a:off x="1219200" y="1371600"/>
            <a:ext cx="6618617" cy="1676400"/>
          </a:xfrm>
          <a:prstGeom prst="rect">
            <a:avLst/>
          </a:prstGeom>
        </p:spPr>
      </p:pic>
    </p:spTree>
    <p:extLst>
      <p:ext uri="{BB962C8B-B14F-4D97-AF65-F5344CB8AC3E}">
        <p14:creationId xmlns:p14="http://schemas.microsoft.com/office/powerpoint/2010/main" val="1194454689"/>
      </p:ext>
    </p:extLst>
  </p:cSld>
  <p:clrMapOvr>
    <a:masterClrMapping/>
  </p:clrMapOvr>
  <mc:AlternateContent xmlns:mc="http://schemas.openxmlformats.org/markup-compatibility/2006" xmlns:p14="http://schemas.microsoft.com/office/powerpoint/2010/main">
    <mc:Choice Requires="p14">
      <p:transition spd="slow" p14:dur="2000" advTm="57980"/>
    </mc:Choice>
    <mc:Fallback xmlns="">
      <p:transition spd="slow" advTm="5798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73430" y="1752600"/>
            <a:ext cx="8001000" cy="2526630"/>
          </a:xfrm>
          <a:prstGeom prst="rect">
            <a:avLst/>
          </a:prstGeom>
        </p:spPr>
      </p:pic>
      <p:sp>
        <p:nvSpPr>
          <p:cNvPr id="3" name="Text Placeholder 2"/>
          <p:cNvSpPr>
            <a:spLocks noGrp="1"/>
          </p:cNvSpPr>
          <p:nvPr>
            <p:ph type="body" sz="quarter" idx="14"/>
          </p:nvPr>
        </p:nvSpPr>
        <p:spPr/>
        <p:txBody>
          <a:bodyPr/>
          <a:lstStyle/>
          <a:p>
            <a:r>
              <a:rPr lang="en-US" altLang="zh-CN" dirty="0">
                <a:latin typeface="Eras Bold ITC" pitchFamily="34" charset="0"/>
              </a:rPr>
              <a:t>Benders Decomposition</a:t>
            </a:r>
            <a:endParaRPr lang="zh-CN" altLang="en-US" dirty="0">
              <a:latin typeface="Eras Bold ITC" pitchFamily="34" charset="0"/>
            </a:endParaRPr>
          </a:p>
        </p:txBody>
      </p:sp>
      <p:pic>
        <p:nvPicPr>
          <p:cNvPr id="6" name="Picture 5"/>
          <p:cNvPicPr>
            <a:picLocks noChangeAspect="1"/>
          </p:cNvPicPr>
          <p:nvPr/>
        </p:nvPicPr>
        <p:blipFill>
          <a:blip r:embed="rId3"/>
          <a:stretch>
            <a:fillRect/>
          </a:stretch>
        </p:blipFill>
        <p:spPr>
          <a:xfrm>
            <a:off x="685800" y="4696016"/>
            <a:ext cx="8077200" cy="1147628"/>
          </a:xfrm>
          <a:prstGeom prst="rect">
            <a:avLst/>
          </a:prstGeom>
        </p:spPr>
      </p:pic>
    </p:spTree>
    <p:extLst>
      <p:ext uri="{BB962C8B-B14F-4D97-AF65-F5344CB8AC3E}">
        <p14:creationId xmlns:p14="http://schemas.microsoft.com/office/powerpoint/2010/main" val="3378788602"/>
      </p:ext>
    </p:extLst>
  </p:cSld>
  <p:clrMapOvr>
    <a:masterClrMapping/>
  </p:clrMapOvr>
  <mc:AlternateContent xmlns:mc="http://schemas.openxmlformats.org/markup-compatibility/2006" xmlns:p14="http://schemas.microsoft.com/office/powerpoint/2010/main">
    <mc:Choice Requires="p14">
      <p:transition spd="slow" p14:dur="2000" advTm="41347"/>
    </mc:Choice>
    <mc:Fallback xmlns="">
      <p:transition spd="slow" advTm="41347"/>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1000" y="1101683"/>
            <a:ext cx="8534400" cy="4959434"/>
          </a:xfrm>
          <a:prstGeom prst="rect">
            <a:avLst/>
          </a:prstGeom>
        </p:spPr>
      </p:pic>
      <p:sp>
        <p:nvSpPr>
          <p:cNvPr id="3" name="Text Placeholder 2"/>
          <p:cNvSpPr>
            <a:spLocks noGrp="1"/>
          </p:cNvSpPr>
          <p:nvPr>
            <p:ph type="body" sz="quarter" idx="14"/>
          </p:nvPr>
        </p:nvSpPr>
        <p:spPr/>
        <p:txBody>
          <a:bodyPr/>
          <a:lstStyle/>
          <a:p>
            <a:pPr lvl="0"/>
            <a:r>
              <a:rPr lang="en-US" altLang="zh-CN" dirty="0">
                <a:solidFill>
                  <a:prstClr val="white">
                    <a:lumMod val="95000"/>
                  </a:prstClr>
                </a:solidFill>
                <a:latin typeface="Eras Bold ITC" pitchFamily="34" charset="0"/>
              </a:rPr>
              <a:t>Benders Decomposition</a:t>
            </a:r>
            <a:endParaRPr lang="zh-CN" altLang="en-US" dirty="0">
              <a:solidFill>
                <a:prstClr val="white">
                  <a:lumMod val="95000"/>
                </a:prstClr>
              </a:solidFill>
              <a:latin typeface="Eras Bold ITC" pitchFamily="34" charset="0"/>
            </a:endParaRPr>
          </a:p>
        </p:txBody>
      </p:sp>
      <p:sp>
        <p:nvSpPr>
          <p:cNvPr id="5" name="Rounded Rectangular Callout 10"/>
          <p:cNvSpPr/>
          <p:nvPr/>
        </p:nvSpPr>
        <p:spPr>
          <a:xfrm>
            <a:off x="228600" y="4267200"/>
            <a:ext cx="1676400" cy="914400"/>
          </a:xfrm>
          <a:prstGeom prst="wedgeRoundRectCallout">
            <a:avLst>
              <a:gd name="adj1" fmla="val 35914"/>
              <a:gd name="adj2" fmla="val -82883"/>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Benders </a:t>
            </a:r>
            <a:r>
              <a:rPr lang="en-US" altLang="zh-CN" dirty="0" smtClean="0">
                <a:solidFill>
                  <a:schemeClr val="tx1"/>
                </a:solidFill>
              </a:rPr>
              <a:t>cut</a:t>
            </a:r>
            <a:r>
              <a:rPr lang="en-US" altLang="zh-CN" dirty="0">
                <a:solidFill>
                  <a:schemeClr val="tx1"/>
                </a:solidFill>
              </a:rPr>
              <a:t> </a:t>
            </a:r>
            <a:endParaRPr lang="en-US" altLang="zh-CN" dirty="0">
              <a:solidFill>
                <a:schemeClr val="tx1"/>
              </a:solidFill>
            </a:endParaRPr>
          </a:p>
          <a:p>
            <a:pPr algn="ctr"/>
            <a:r>
              <a:rPr lang="en-US" dirty="0" smtClean="0">
                <a:solidFill>
                  <a:schemeClr val="tx1"/>
                </a:solidFill>
              </a:rPr>
              <a:t>(cutting cakes)</a:t>
            </a:r>
            <a:endParaRPr lang="en-US" dirty="0">
              <a:solidFill>
                <a:schemeClr val="tx1"/>
              </a:solidFill>
            </a:endParaRPr>
          </a:p>
        </p:txBody>
      </p:sp>
    </p:spTree>
    <p:extLst>
      <p:ext uri="{BB962C8B-B14F-4D97-AF65-F5344CB8AC3E}">
        <p14:creationId xmlns:p14="http://schemas.microsoft.com/office/powerpoint/2010/main" val="1203696051"/>
      </p:ext>
    </p:extLst>
  </p:cSld>
  <p:clrMapOvr>
    <a:masterClrMapping/>
  </p:clrMapOvr>
  <mc:AlternateContent xmlns:mc="http://schemas.openxmlformats.org/markup-compatibility/2006" xmlns:p14="http://schemas.microsoft.com/office/powerpoint/2010/main">
    <mc:Choice Requires="p14">
      <p:transition spd="slow" p14:dur="2000" advTm="45746"/>
    </mc:Choice>
    <mc:Fallback xmlns="">
      <p:transition spd="slow" advTm="4574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676400" y="0"/>
            <a:ext cx="7467600" cy="609600"/>
          </a:xfrm>
          <a:prstGeom prst="rect">
            <a:avLst/>
          </a:prstGeom>
        </p:spPr>
        <p:txBody>
          <a:bodyPr/>
          <a:lstStyle/>
          <a:p>
            <a:pPr algn="ctr">
              <a:buNone/>
            </a:pPr>
            <a:r>
              <a:rPr lang="en-US" sz="2400" b="1" dirty="0">
                <a:solidFill>
                  <a:schemeClr val="bg1">
                    <a:lumMod val="95000"/>
                  </a:schemeClr>
                </a:solidFill>
                <a:effectLst>
                  <a:outerShdw blurRad="38100" dist="38100" dir="2700000" algn="tl">
                    <a:srgbClr val="000000">
                      <a:alpha val="43137"/>
                    </a:srgbClr>
                  </a:outerShdw>
                </a:effectLst>
                <a:latin typeface="Eras Bold ITC" pitchFamily="34" charset="0"/>
              </a:rPr>
              <a:t>Alternating Direction Method of Multipliers (ADMM</a:t>
            </a:r>
            <a:r>
              <a:rPr lang="en-US" sz="2400" b="1" dirty="0" smtClean="0">
                <a:solidFill>
                  <a:schemeClr val="bg1">
                    <a:lumMod val="95000"/>
                  </a:schemeClr>
                </a:solidFill>
                <a:effectLst>
                  <a:outerShdw blurRad="38100" dist="38100" dir="2700000" algn="tl">
                    <a:srgbClr val="000000">
                      <a:alpha val="43137"/>
                    </a:srgbClr>
                  </a:outerShdw>
                </a:effectLst>
                <a:latin typeface="Eras Bold ITC" pitchFamily="34" charset="0"/>
              </a:rPr>
              <a:t>) to solve </a:t>
            </a:r>
            <a:r>
              <a:rPr lang="en-US" sz="2400" b="1" dirty="0" err="1" smtClean="0">
                <a:solidFill>
                  <a:schemeClr val="bg1">
                    <a:lumMod val="95000"/>
                  </a:schemeClr>
                </a:solidFill>
                <a:effectLst>
                  <a:outerShdw blurRad="38100" dist="38100" dir="2700000" algn="tl">
                    <a:srgbClr val="000000">
                      <a:alpha val="43137"/>
                    </a:srgbClr>
                  </a:outerShdw>
                </a:effectLst>
                <a:latin typeface="Eras Bold ITC" pitchFamily="34" charset="0"/>
              </a:rPr>
              <a:t>subproblems</a:t>
            </a:r>
            <a:endParaRPr lang="en-US" sz="24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20" name="TextBox 19"/>
          <p:cNvSpPr txBox="1"/>
          <p:nvPr/>
        </p:nvSpPr>
        <p:spPr>
          <a:xfrm>
            <a:off x="877891" y="3981450"/>
            <a:ext cx="6529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Iterative procedure to solve an optimization problem using ADMM</a:t>
            </a:r>
          </a:p>
        </p:txBody>
      </p:sp>
      <p:pic>
        <p:nvPicPr>
          <p:cNvPr id="5" name="Picture 4"/>
          <p:cNvPicPr>
            <a:picLocks noChangeAspect="1"/>
          </p:cNvPicPr>
          <p:nvPr/>
        </p:nvPicPr>
        <p:blipFill>
          <a:blip r:embed="rId3"/>
          <a:stretch>
            <a:fillRect/>
          </a:stretch>
        </p:blipFill>
        <p:spPr>
          <a:xfrm>
            <a:off x="2667000" y="1524000"/>
            <a:ext cx="4027315" cy="963636"/>
          </a:xfrm>
          <a:prstGeom prst="rect">
            <a:avLst/>
          </a:prstGeom>
          <a:ln w="31750">
            <a:solidFill>
              <a:schemeClr val="tx1"/>
            </a:solidFill>
          </a:ln>
        </p:spPr>
      </p:pic>
      <p:pic>
        <p:nvPicPr>
          <p:cNvPr id="7" name="Picture 6"/>
          <p:cNvPicPr>
            <a:picLocks noChangeAspect="1"/>
          </p:cNvPicPr>
          <p:nvPr/>
        </p:nvPicPr>
        <p:blipFill>
          <a:blip r:embed="rId4"/>
          <a:stretch>
            <a:fillRect/>
          </a:stretch>
        </p:blipFill>
        <p:spPr>
          <a:xfrm>
            <a:off x="874081" y="3200400"/>
            <a:ext cx="7395836" cy="762000"/>
          </a:xfrm>
          <a:prstGeom prst="rect">
            <a:avLst/>
          </a:prstGeom>
          <a:ln>
            <a:solidFill>
              <a:schemeClr val="bg1"/>
            </a:solidFill>
          </a:ln>
        </p:spPr>
      </p:pic>
      <p:pic>
        <p:nvPicPr>
          <p:cNvPr id="8" name="Picture 7"/>
          <p:cNvPicPr>
            <a:picLocks noChangeAspect="1"/>
          </p:cNvPicPr>
          <p:nvPr/>
        </p:nvPicPr>
        <p:blipFill>
          <a:blip r:embed="rId5"/>
          <a:stretch>
            <a:fillRect/>
          </a:stretch>
        </p:blipFill>
        <p:spPr>
          <a:xfrm>
            <a:off x="762000" y="4648200"/>
            <a:ext cx="5722968" cy="1991176"/>
          </a:xfrm>
          <a:prstGeom prst="rect">
            <a:avLst/>
          </a:prstGeom>
          <a:ln w="31750">
            <a:noFill/>
          </a:ln>
        </p:spPr>
      </p:pic>
      <p:sp>
        <p:nvSpPr>
          <p:cNvPr id="12" name="TextBox 11"/>
          <p:cNvSpPr txBox="1"/>
          <p:nvPr/>
        </p:nvSpPr>
        <p:spPr>
          <a:xfrm>
            <a:off x="883816" y="2831068"/>
            <a:ext cx="32396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Augmented Lagrangian function</a:t>
            </a:r>
          </a:p>
        </p:txBody>
      </p:sp>
      <p:sp>
        <p:nvSpPr>
          <p:cNvPr id="9" name="Rounded Rectangular Callout 10"/>
          <p:cNvSpPr/>
          <p:nvPr/>
        </p:nvSpPr>
        <p:spPr>
          <a:xfrm>
            <a:off x="6324600" y="4572000"/>
            <a:ext cx="1600200" cy="551037"/>
          </a:xfrm>
          <a:prstGeom prst="wedgeRoundRectCallout">
            <a:avLst>
              <a:gd name="adj1" fmla="val -148954"/>
              <a:gd name="adj2" fmla="val 17444"/>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California government</a:t>
            </a:r>
            <a:endParaRPr lang="en-US" dirty="0">
              <a:solidFill>
                <a:schemeClr val="tx1"/>
              </a:solidFill>
            </a:endParaRPr>
          </a:p>
        </p:txBody>
      </p:sp>
      <p:sp>
        <p:nvSpPr>
          <p:cNvPr id="10" name="Rounded Rectangular Callout 10"/>
          <p:cNvSpPr/>
          <p:nvPr/>
        </p:nvSpPr>
        <p:spPr>
          <a:xfrm>
            <a:off x="6324600" y="5257800"/>
            <a:ext cx="1600200" cy="551037"/>
          </a:xfrm>
          <a:prstGeom prst="wedgeRoundRectCallout">
            <a:avLst>
              <a:gd name="adj1" fmla="val -126414"/>
              <a:gd name="adj2" fmla="val 17444"/>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Texas</a:t>
            </a:r>
          </a:p>
          <a:p>
            <a:pPr algn="ctr"/>
            <a:r>
              <a:rPr lang="en-US" altLang="zh-CN" dirty="0" smtClean="0">
                <a:solidFill>
                  <a:schemeClr val="tx1"/>
                </a:solidFill>
              </a:rPr>
              <a:t>government</a:t>
            </a:r>
            <a:endParaRPr lang="en-US" dirty="0">
              <a:solidFill>
                <a:schemeClr val="tx1"/>
              </a:solidFill>
            </a:endParaRPr>
          </a:p>
        </p:txBody>
      </p:sp>
      <p:sp>
        <p:nvSpPr>
          <p:cNvPr id="11" name="Rounded Rectangular Callout 10"/>
          <p:cNvSpPr/>
          <p:nvPr/>
        </p:nvSpPr>
        <p:spPr>
          <a:xfrm>
            <a:off x="6477000" y="5943600"/>
            <a:ext cx="1447800" cy="551037"/>
          </a:xfrm>
          <a:prstGeom prst="wedgeRoundRectCallout">
            <a:avLst>
              <a:gd name="adj1" fmla="val -71538"/>
              <a:gd name="adj2" fmla="val 20517"/>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US</a:t>
            </a:r>
          </a:p>
          <a:p>
            <a:pPr algn="ctr"/>
            <a:r>
              <a:rPr lang="en-US" dirty="0" err="1" smtClean="0">
                <a:solidFill>
                  <a:schemeClr val="tx1"/>
                </a:solidFill>
              </a:rPr>
              <a:t>Congrress</a:t>
            </a:r>
            <a:endParaRPr lang="en-US" dirty="0">
              <a:solidFill>
                <a:schemeClr val="tx1"/>
              </a:solidFill>
            </a:endParaRPr>
          </a:p>
        </p:txBody>
      </p:sp>
    </p:spTree>
    <p:extLst>
      <p:ext uri="{BB962C8B-B14F-4D97-AF65-F5344CB8AC3E}">
        <p14:creationId xmlns:p14="http://schemas.microsoft.com/office/powerpoint/2010/main" val="2085763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par>
                                <p:cTn id="21" presetID="22"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P spid="9" grpId="0" animBg="1"/>
      <p:bldP spid="9" grpId="1" animBg="1"/>
      <p:bldP spid="10" grpId="0" animBg="1"/>
      <p:bldP spid="10" grpId="1" animBg="1"/>
      <p:bldP spid="11" grpId="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22504" y="1752600"/>
            <a:ext cx="8534400" cy="3726812"/>
          </a:xfrm>
          <a:prstGeom prst="rect">
            <a:avLst/>
          </a:prstGeom>
        </p:spPr>
      </p:pic>
      <p:sp>
        <p:nvSpPr>
          <p:cNvPr id="3" name="Text Placeholder 2"/>
          <p:cNvSpPr>
            <a:spLocks noGrp="1"/>
          </p:cNvSpPr>
          <p:nvPr>
            <p:ph type="body" sz="quarter" idx="14"/>
          </p:nvPr>
        </p:nvSpPr>
        <p:spPr>
          <a:xfrm>
            <a:off x="2209800" y="152400"/>
            <a:ext cx="6553200" cy="609600"/>
          </a:xfrm>
        </p:spPr>
        <p:txBody>
          <a:bodyPr/>
          <a:lstStyle/>
          <a:p>
            <a:r>
              <a:rPr lang="en-US" altLang="zh-CN" sz="2000" dirty="0">
                <a:latin typeface="Eras Bold ITC" pitchFamily="34" charset="0"/>
              </a:rPr>
              <a:t>Implementation using </a:t>
            </a:r>
            <a:r>
              <a:rPr lang="en-US" altLang="zh-CN" sz="2000" dirty="0" err="1">
                <a:latin typeface="Eras Bold ITC" pitchFamily="34" charset="0"/>
              </a:rPr>
              <a:t>Hadoop</a:t>
            </a:r>
            <a:r>
              <a:rPr lang="en-US" altLang="zh-CN" sz="2000" dirty="0">
                <a:latin typeface="Eras Bold ITC" pitchFamily="34" charset="0"/>
              </a:rPr>
              <a:t> </a:t>
            </a:r>
            <a:r>
              <a:rPr lang="en-US" altLang="zh-CN" sz="2000" dirty="0" err="1" smtClean="0">
                <a:latin typeface="Eras Bold ITC" pitchFamily="34" charset="0"/>
              </a:rPr>
              <a:t>MapReduce</a:t>
            </a:r>
            <a:r>
              <a:rPr lang="en-US" altLang="zh-CN" sz="2000" dirty="0" smtClean="0">
                <a:latin typeface="Eras Bold ITC" pitchFamily="34" charset="0"/>
              </a:rPr>
              <a:t>/Spike</a:t>
            </a:r>
            <a:endParaRPr lang="en-US" altLang="zh-CN" sz="2000" dirty="0">
              <a:latin typeface="Eras Bold ITC" pitchFamily="34" charset="0"/>
            </a:endParaRPr>
          </a:p>
        </p:txBody>
      </p:sp>
    </p:spTree>
    <p:extLst>
      <p:ext uri="{BB962C8B-B14F-4D97-AF65-F5344CB8AC3E}">
        <p14:creationId xmlns:p14="http://schemas.microsoft.com/office/powerpoint/2010/main" val="36378785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33400" y="1561451"/>
            <a:ext cx="7815625" cy="4229749"/>
          </a:xfrm>
          <a:prstGeom prst="rect">
            <a:avLst/>
          </a:prstGeom>
        </p:spPr>
      </p:pic>
      <p:sp>
        <p:nvSpPr>
          <p:cNvPr id="3" name="Text Placeholder 2"/>
          <p:cNvSpPr>
            <a:spLocks noGrp="1"/>
          </p:cNvSpPr>
          <p:nvPr>
            <p:ph type="body" sz="quarter" idx="14"/>
          </p:nvPr>
        </p:nvSpPr>
        <p:spPr/>
        <p:txBody>
          <a:bodyPr/>
          <a:lstStyle/>
          <a:p>
            <a:r>
              <a:rPr lang="en-US" altLang="zh-CN" sz="3200" dirty="0">
                <a:latin typeface="Eras Bold ITC" pitchFamily="34" charset="0"/>
              </a:rPr>
              <a:t>Simulation Results</a:t>
            </a:r>
          </a:p>
        </p:txBody>
      </p:sp>
    </p:spTree>
    <p:extLst>
      <p:ext uri="{BB962C8B-B14F-4D97-AF65-F5344CB8AC3E}">
        <p14:creationId xmlns:p14="http://schemas.microsoft.com/office/powerpoint/2010/main" val="9444355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991600" cy="5105400"/>
          </a:xfrm>
        </p:spPr>
        <p:txBody>
          <a:bodyPr/>
          <a:lstStyle/>
          <a:p>
            <a:pPr>
              <a:lnSpc>
                <a:spcPct val="150000"/>
              </a:lnSpc>
              <a:buFont typeface="Wingdings" panose="05000000000000000000" pitchFamily="2" charset="2"/>
              <a:buChar char="q"/>
            </a:pPr>
            <a:r>
              <a:rPr lang="en-US" sz="2400" dirty="0">
                <a:effectLst>
                  <a:outerShdw blurRad="38100" dist="38100" dir="2700000" algn="tl">
                    <a:srgbClr val="000000">
                      <a:alpha val="43137"/>
                    </a:srgbClr>
                  </a:outerShdw>
                </a:effectLst>
                <a:latin typeface="Arial Black" panose="020B0A04020102020204" pitchFamily="34" charset="0"/>
              </a:rPr>
              <a:t>Introduction and </a:t>
            </a:r>
            <a:r>
              <a:rPr lang="en-US" sz="2400" dirty="0" smtClean="0">
                <a:effectLst>
                  <a:outerShdw blurRad="38100" dist="38100" dir="2700000" algn="tl">
                    <a:srgbClr val="000000">
                      <a:alpha val="43137"/>
                    </a:srgbClr>
                  </a:outerShdw>
                </a:effectLst>
                <a:latin typeface="Arial Black" panose="020B0A04020102020204" pitchFamily="34" charset="0"/>
              </a:rPr>
              <a:t>Motivation for C^3 Networks</a:t>
            </a:r>
            <a:endParaRPr lang="en-US" sz="2400" dirty="0">
              <a:effectLst>
                <a:outerShdw blurRad="38100" dist="38100" dir="2700000" algn="tl">
                  <a:srgbClr val="000000">
                    <a:alpha val="43137"/>
                  </a:srgbClr>
                </a:outerShdw>
              </a:effectLst>
              <a:latin typeface="Arial Black" panose="020B0A04020102020204" pitchFamily="34" charset="0"/>
            </a:endParaRPr>
          </a:p>
          <a:p>
            <a:pPr>
              <a:lnSpc>
                <a:spcPct val="150000"/>
              </a:lnSpc>
              <a:buFont typeface="Wingdings" panose="05000000000000000000" pitchFamily="2" charset="2"/>
              <a:buChar char="q"/>
            </a:pPr>
            <a:r>
              <a:rPr lang="en-US" sz="2400" dirty="0" smtClean="0">
                <a:solidFill>
                  <a:srgbClr val="FF0000"/>
                </a:solidFill>
                <a:effectLst>
                  <a:outerShdw blurRad="38100" dist="38100" dir="2700000" algn="tl">
                    <a:srgbClr val="000000">
                      <a:alpha val="43137"/>
                    </a:srgbClr>
                  </a:outerShdw>
                </a:effectLst>
                <a:latin typeface="Arial Black" panose="020B0A04020102020204" pitchFamily="34" charset="0"/>
              </a:rPr>
              <a:t>Big Data Analysis and Cross Layer Optimization</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Wireless Network Function Virtualization</a:t>
            </a:r>
          </a:p>
          <a:p>
            <a:pPr lvl="1">
              <a:lnSpc>
                <a:spcPct val="150000"/>
              </a:lnSpc>
              <a:buFont typeface="Wingdings" panose="05000000000000000000" pitchFamily="2" charset="2"/>
              <a:buChar char="q"/>
            </a:pPr>
            <a:r>
              <a:rPr lang="en-US" sz="2000" dirty="0" smtClean="0">
                <a:solidFill>
                  <a:srgbClr val="FF0000"/>
                </a:solidFill>
                <a:effectLst>
                  <a:outerShdw blurRad="38100" dist="38100" dir="2700000" algn="tl">
                    <a:srgbClr val="000000">
                      <a:alpha val="43137"/>
                    </a:srgbClr>
                  </a:outerShdw>
                </a:effectLst>
                <a:latin typeface="Arial Black" panose="020B0A04020102020204" pitchFamily="34" charset="0"/>
              </a:rPr>
              <a:t>Mobile Social Networks over D2D</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Fog Computing</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Deep Learning Analysis  </a:t>
            </a:r>
            <a:endParaRPr lang="en-US" sz="2000" dirty="0">
              <a:effectLst>
                <a:outerShdw blurRad="38100" dist="38100" dir="2700000" algn="tl">
                  <a:srgbClr val="000000">
                    <a:alpha val="43137"/>
                  </a:srgbClr>
                </a:outerShdw>
              </a:effectLst>
              <a:latin typeface="Arial Black" panose="020B0A04020102020204" pitchFamily="34" charset="0"/>
            </a:endParaRPr>
          </a:p>
          <a:p>
            <a:pPr>
              <a:lnSpc>
                <a:spcPct val="150000"/>
              </a:lnSpc>
              <a:buFont typeface="Wingdings" panose="05000000000000000000" pitchFamily="2" charset="2"/>
              <a:buChar char="q"/>
            </a:pPr>
            <a:r>
              <a:rPr lang="en-US" sz="2400" dirty="0">
                <a:effectLst>
                  <a:outerShdw blurRad="38100" dist="38100" dir="2700000" algn="tl">
                    <a:srgbClr val="000000">
                      <a:alpha val="43137"/>
                    </a:srgbClr>
                  </a:outerShdw>
                </a:effectLst>
                <a:latin typeface="Arial Black" panose="020B0A04020102020204" pitchFamily="34" charset="0"/>
              </a:rPr>
              <a:t>Conclusions</a:t>
            </a:r>
          </a:p>
          <a:p>
            <a:pPr marL="0" indent="0">
              <a:buNone/>
            </a:pPr>
            <a:endParaRPr lang="en-US" sz="2400" dirty="0">
              <a:latin typeface="Arial Black" panose="020B0A04020102020204" pitchFamily="34" charset="0"/>
            </a:endParaRPr>
          </a:p>
        </p:txBody>
      </p:sp>
      <p:sp>
        <p:nvSpPr>
          <p:cNvPr id="3" name="Text Placeholder 2"/>
          <p:cNvSpPr>
            <a:spLocks noGrp="1"/>
          </p:cNvSpPr>
          <p:nvPr>
            <p:ph type="body" sz="quarter" idx="4294967295"/>
          </p:nvPr>
        </p:nvSpPr>
        <p:spPr>
          <a:xfrm>
            <a:off x="2209800" y="76200"/>
            <a:ext cx="6553200" cy="609600"/>
          </a:xfrm>
          <a:prstGeom prst="rect">
            <a:avLst/>
          </a:prstGeom>
        </p:spPr>
        <p:txBody>
          <a:bodyPr/>
          <a:lstStyle/>
          <a:p>
            <a:pPr algn="ctr">
              <a:buNone/>
            </a:pPr>
            <a:r>
              <a:rPr lang="en-US" sz="3600" b="1" dirty="0">
                <a:solidFill>
                  <a:schemeClr val="bg1">
                    <a:lumMod val="95000"/>
                  </a:schemeClr>
                </a:solidFill>
                <a:effectLst>
                  <a:outerShdw blurRad="38100" dist="38100" dir="2700000" algn="tl">
                    <a:srgbClr val="000000">
                      <a:alpha val="43137"/>
                    </a:srgbClr>
                  </a:outerShdw>
                </a:effectLst>
                <a:latin typeface="Eras Bold ITC" pitchFamily="34" charset="0"/>
              </a:rPr>
              <a:t>Outline</a:t>
            </a:r>
          </a:p>
        </p:txBody>
      </p:sp>
    </p:spTree>
    <p:custDataLst>
      <p:tags r:id="rId1"/>
    </p:custDataLst>
    <p:extLst>
      <p:ext uri="{BB962C8B-B14F-4D97-AF65-F5344CB8AC3E}">
        <p14:creationId xmlns:p14="http://schemas.microsoft.com/office/powerpoint/2010/main" val="1597670671"/>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76200"/>
            <a:ext cx="6553200" cy="609600"/>
          </a:xfrm>
          <a:prstGeom prst="rect">
            <a:avLst/>
          </a:prstGeom>
        </p:spPr>
        <p:txBody>
          <a:bodyPr/>
          <a:lstStyle/>
          <a:p>
            <a:pPr algn="ctr">
              <a:buNone/>
            </a:pPr>
            <a:r>
              <a:rPr lang="en-US" sz="3600" b="1" dirty="0" smtClean="0">
                <a:solidFill>
                  <a:schemeClr val="bg1">
                    <a:lumMod val="95000"/>
                  </a:schemeClr>
                </a:solidFill>
                <a:effectLst>
                  <a:outerShdw blurRad="38100" dist="38100" dir="2700000" algn="tl">
                    <a:srgbClr val="000000">
                      <a:alpha val="43137"/>
                    </a:srgbClr>
                  </a:outerShdw>
                </a:effectLst>
                <a:latin typeface="Eras Bold ITC" pitchFamily="34" charset="0"/>
              </a:rPr>
              <a:t>D2D Communication</a:t>
            </a:r>
            <a:endParaRPr lang="en-US" sz="36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5" name="内容占位符 4"/>
          <p:cNvSpPr>
            <a:spLocks noGrp="1"/>
          </p:cNvSpPr>
          <p:nvPr>
            <p:ph idx="1"/>
          </p:nvPr>
        </p:nvSpPr>
        <p:spPr>
          <a:xfrm>
            <a:off x="152516" y="938149"/>
            <a:ext cx="8991484" cy="4929187"/>
          </a:xfrm>
        </p:spPr>
        <p:txBody>
          <a:bodyPr/>
          <a:lstStyle/>
          <a:p>
            <a:r>
              <a:rPr lang="en-US" sz="2200" dirty="0" smtClean="0">
                <a:latin typeface="Arial" panose="020B0604020202020204" pitchFamily="34" charset="0"/>
                <a:cs typeface="Arial" panose="020B0604020202020204" pitchFamily="34" charset="0"/>
              </a:rPr>
              <a:t>Device-to-Device (D2D) </a:t>
            </a:r>
            <a:r>
              <a:rPr lang="en-US" sz="2200" dirty="0" smtClean="0">
                <a:latin typeface="Arial" panose="020B0604020202020204" pitchFamily="34" charset="0"/>
                <a:cs typeface="Arial" panose="020B0604020202020204" pitchFamily="34" charset="0"/>
              </a:rPr>
              <a:t>Communications</a:t>
            </a:r>
            <a:endParaRPr lang="en-US" sz="2200" dirty="0" smtClean="0">
              <a:solidFill>
                <a:srgbClr val="FF0000"/>
              </a:solidFill>
              <a:latin typeface="Arial" panose="020B0604020202020204" pitchFamily="34" charset="0"/>
              <a:cs typeface="Arial" panose="020B0604020202020204" pitchFamily="34" charset="0"/>
            </a:endParaRPr>
          </a:p>
          <a:p>
            <a:pPr lvl="1" algn="just"/>
            <a:r>
              <a:rPr lang="en-US" sz="1800" dirty="0" smtClean="0">
                <a:cs typeface="Arial" panose="020B0604020202020204" pitchFamily="34" charset="0"/>
              </a:rPr>
              <a:t>Technology that enables devices to connect directly without relying on infrastructure of access points or base stations.</a:t>
            </a:r>
          </a:p>
          <a:p>
            <a:endParaRPr lang="zh-CN" altLang="en-US" dirty="0">
              <a:latin typeface="Arial" panose="020B0604020202020204" pitchFamily="34" charset="0"/>
              <a:cs typeface="Arial" panose="020B0604020202020204" pitchFamily="34" charset="0"/>
            </a:endParaRPr>
          </a:p>
        </p:txBody>
      </p:sp>
      <p:sp>
        <p:nvSpPr>
          <p:cNvPr id="6" name="矩形 181"/>
          <p:cNvSpPr/>
          <p:nvPr/>
        </p:nvSpPr>
        <p:spPr>
          <a:xfrm>
            <a:off x="47671" y="5068059"/>
            <a:ext cx="8839202" cy="1754326"/>
          </a:xfrm>
          <a:prstGeom prst="rect">
            <a:avLst/>
          </a:prstGeom>
        </p:spPr>
        <p:txBody>
          <a:bodyPr wrap="square">
            <a:spAutoFit/>
          </a:bodyPr>
          <a:lstStyle/>
          <a:p>
            <a:r>
              <a:rPr lang="en-US" altLang="zh-CN" b="1" dirty="0" smtClean="0"/>
              <a:t>TS36.300 v12 (2015.02)</a:t>
            </a:r>
            <a:endParaRPr lang="en-US" altLang="zh-CN" b="1" dirty="0"/>
          </a:p>
          <a:p>
            <a:pPr lvl="1"/>
            <a:r>
              <a:rPr lang="en-US" altLang="zh-CN" dirty="0"/>
              <a:t>section 23.10 for D2D Communications </a:t>
            </a:r>
            <a:endParaRPr lang="en-US" altLang="zh-CN" dirty="0" smtClean="0"/>
          </a:p>
          <a:p>
            <a:pPr lvl="1"/>
            <a:r>
              <a:rPr lang="en-US" altLang="zh-CN" dirty="0" smtClean="0"/>
              <a:t>section </a:t>
            </a:r>
            <a:r>
              <a:rPr lang="en-US" altLang="zh-CN" dirty="0"/>
              <a:t>23.11 for D2D Discovery (proximity detection for commercial services</a:t>
            </a:r>
            <a:r>
              <a:rPr lang="en-US" altLang="zh-CN" dirty="0" smtClean="0"/>
              <a:t>)</a:t>
            </a:r>
          </a:p>
          <a:p>
            <a:r>
              <a:rPr lang="en-US" altLang="zh-CN" b="1" dirty="0" smtClean="0"/>
              <a:t>TS36.211 v12 (2015.10)</a:t>
            </a:r>
            <a:endParaRPr lang="en-US" altLang="zh-CN" dirty="0"/>
          </a:p>
          <a:p>
            <a:pPr marL="439738"/>
            <a:r>
              <a:rPr lang="en-GB" dirty="0"/>
              <a:t>s</a:t>
            </a:r>
            <a:r>
              <a:rPr lang="en-GB" dirty="0" smtClean="0"/>
              <a:t>ection 9</a:t>
            </a:r>
            <a:r>
              <a:rPr lang="en-US" dirty="0" smtClean="0"/>
              <a:t>: </a:t>
            </a:r>
            <a:r>
              <a:rPr lang="en-GB" dirty="0" smtClean="0"/>
              <a:t>a </a:t>
            </a:r>
            <a:r>
              <a:rPr lang="en-GB" dirty="0" err="1" smtClean="0"/>
              <a:t>sidelink</a:t>
            </a:r>
            <a:r>
              <a:rPr lang="en-GB" dirty="0" smtClean="0"/>
              <a:t> is used for </a:t>
            </a:r>
            <a:r>
              <a:rPr lang="en-GB" dirty="0" err="1" smtClean="0"/>
              <a:t>ProSe</a:t>
            </a:r>
            <a:r>
              <a:rPr lang="en-GB" dirty="0" smtClean="0"/>
              <a:t> </a:t>
            </a:r>
            <a:r>
              <a:rPr lang="en-GB" dirty="0"/>
              <a:t>direct communication and </a:t>
            </a:r>
            <a:r>
              <a:rPr lang="en-GB" dirty="0" err="1"/>
              <a:t>ProSe</a:t>
            </a:r>
            <a:r>
              <a:rPr lang="en-GB" dirty="0"/>
              <a:t> direct discovery between </a:t>
            </a:r>
            <a:r>
              <a:rPr lang="en-GB" dirty="0" smtClean="0"/>
              <a:t>UEs. (</a:t>
            </a:r>
            <a:r>
              <a:rPr lang="en-GB" dirty="0" err="1" smtClean="0"/>
              <a:t>ProSe</a:t>
            </a:r>
            <a:r>
              <a:rPr lang="en-GB" dirty="0" smtClean="0"/>
              <a:t> –</a:t>
            </a:r>
            <a:r>
              <a:rPr lang="en-US" altLang="zh-CN" dirty="0" smtClean="0"/>
              <a:t> Proximity Services</a:t>
            </a:r>
            <a:r>
              <a:rPr lang="en-GB" dirty="0" smtClean="0"/>
              <a:t>)</a:t>
            </a:r>
            <a:endParaRPr lang="zh-CN" altLang="en-US" dirty="0"/>
          </a:p>
        </p:txBody>
      </p:sp>
      <p:sp>
        <p:nvSpPr>
          <p:cNvPr id="7" name="内容占位符 2"/>
          <p:cNvSpPr txBox="1">
            <a:spLocks/>
          </p:cNvSpPr>
          <p:nvPr/>
        </p:nvSpPr>
        <p:spPr bwMode="auto">
          <a:xfrm>
            <a:off x="202202" y="1981239"/>
            <a:ext cx="5115738" cy="307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itchFamily="34"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444500" indent="-266700">
              <a:buFont typeface="Wingdings" panose="05000000000000000000" pitchFamily="2" charset="2"/>
              <a:buChar char="Ø"/>
            </a:pPr>
            <a:r>
              <a:rPr lang="en-US" altLang="zh-CN" sz="1800" kern="0" dirty="0" smtClean="0">
                <a:latin typeface="Arial" panose="020B0604020202020204" pitchFamily="34" charset="0"/>
                <a:cs typeface="Arial" panose="020B0604020202020204" pitchFamily="34" charset="0"/>
              </a:rPr>
              <a:t>Type of D2D Communications</a:t>
            </a:r>
          </a:p>
          <a:p>
            <a:pPr lvl="1"/>
            <a:r>
              <a:rPr lang="en-US" altLang="zh-CN" sz="1600" kern="0" dirty="0" smtClean="0">
                <a:cs typeface="Arial" panose="020B0604020202020204" pitchFamily="34" charset="0"/>
              </a:rPr>
              <a:t>D2D direct link</a:t>
            </a:r>
            <a:endParaRPr lang="en-US" altLang="zh-CN" sz="1100" kern="0" dirty="0" smtClean="0">
              <a:cs typeface="Arial" panose="020B0604020202020204" pitchFamily="34" charset="0"/>
            </a:endParaRPr>
          </a:p>
          <a:p>
            <a:pPr lvl="1"/>
            <a:r>
              <a:rPr lang="en-US" altLang="zh-CN" sz="1600" kern="0" dirty="0" smtClean="0">
                <a:cs typeface="Arial" panose="020B0604020202020204" pitchFamily="34" charset="0"/>
              </a:rPr>
              <a:t>Cooperative Relay</a:t>
            </a:r>
            <a:endParaRPr lang="en-US" altLang="zh-CN" sz="1100" kern="0" dirty="0" smtClean="0">
              <a:cs typeface="Arial" panose="020B0604020202020204" pitchFamily="34" charset="0"/>
            </a:endParaRPr>
          </a:p>
          <a:p>
            <a:pPr lvl="1"/>
            <a:r>
              <a:rPr lang="en-US" altLang="zh-CN" sz="1600" kern="0" dirty="0" smtClean="0">
                <a:cs typeface="Arial" panose="020B0604020202020204" pitchFamily="34" charset="0"/>
              </a:rPr>
              <a:t>Cluster based communication</a:t>
            </a:r>
            <a:endParaRPr lang="en-US" altLang="zh-CN" sz="1100" kern="0" dirty="0" smtClean="0">
              <a:cs typeface="Arial" panose="020B0604020202020204" pitchFamily="34" charset="0"/>
            </a:endParaRPr>
          </a:p>
          <a:p>
            <a:pPr marL="444500" indent="-266700">
              <a:buFont typeface="Wingdings" panose="05000000000000000000" pitchFamily="2" charset="2"/>
              <a:buChar char="Ø"/>
            </a:pPr>
            <a:r>
              <a:rPr lang="en-US" altLang="zh-CN" sz="1800" kern="0" dirty="0" smtClean="0">
                <a:latin typeface="Arial" panose="020B0604020202020204" pitchFamily="34" charset="0"/>
                <a:cs typeface="Arial" panose="020B0604020202020204" pitchFamily="34" charset="0"/>
              </a:rPr>
              <a:t>Spectrum Sharing</a:t>
            </a:r>
          </a:p>
          <a:p>
            <a:pPr lvl="1"/>
            <a:r>
              <a:rPr lang="en-US" altLang="zh-CN" sz="1600" kern="0" dirty="0">
                <a:cs typeface="Arial" panose="020B0604020202020204" pitchFamily="34" charset="0"/>
              </a:rPr>
              <a:t>Unlicensed (</a:t>
            </a:r>
            <a:r>
              <a:rPr lang="en-US" altLang="zh-CN" sz="1600" kern="0" dirty="0" err="1">
                <a:cs typeface="Arial" panose="020B0604020202020204" pitchFamily="34" charset="0"/>
              </a:rPr>
              <a:t>Outband</a:t>
            </a:r>
            <a:r>
              <a:rPr lang="en-US" altLang="zh-CN" sz="1600" kern="0" dirty="0">
                <a:cs typeface="Arial" panose="020B0604020202020204" pitchFamily="34" charset="0"/>
              </a:rPr>
              <a:t>) vs</a:t>
            </a:r>
            <a:r>
              <a:rPr lang="en-US" altLang="zh-CN" sz="1600" kern="0" dirty="0" smtClean="0">
                <a:cs typeface="Arial" panose="020B0604020202020204" pitchFamily="34" charset="0"/>
              </a:rPr>
              <a:t>.</a:t>
            </a:r>
          </a:p>
          <a:p>
            <a:pPr marL="457200" lvl="1" indent="0">
              <a:buNone/>
            </a:pPr>
            <a:r>
              <a:rPr lang="en-US" altLang="zh-CN" sz="1600" kern="0" dirty="0">
                <a:cs typeface="Arial" panose="020B0604020202020204" pitchFamily="34" charset="0"/>
              </a:rPr>
              <a:t> </a:t>
            </a:r>
            <a:r>
              <a:rPr lang="en-US" altLang="zh-CN" sz="1600" kern="0" dirty="0" smtClean="0">
                <a:cs typeface="Arial" panose="020B0604020202020204" pitchFamily="34" charset="0"/>
              </a:rPr>
              <a:t>    </a:t>
            </a:r>
            <a:r>
              <a:rPr lang="en-US" altLang="zh-CN" sz="1600" kern="0" dirty="0">
                <a:solidFill>
                  <a:srgbClr val="FF0000"/>
                </a:solidFill>
                <a:cs typeface="Arial" panose="020B0604020202020204" pitchFamily="34" charset="0"/>
              </a:rPr>
              <a:t>licensed (</a:t>
            </a:r>
            <a:r>
              <a:rPr lang="en-US" altLang="zh-CN" sz="1600" kern="0" dirty="0" err="1">
                <a:solidFill>
                  <a:srgbClr val="FF0000"/>
                </a:solidFill>
                <a:cs typeface="Arial" panose="020B0604020202020204" pitchFamily="34" charset="0"/>
              </a:rPr>
              <a:t>Inband</a:t>
            </a:r>
            <a:r>
              <a:rPr lang="en-US" altLang="zh-CN" sz="1600" kern="0" dirty="0">
                <a:solidFill>
                  <a:srgbClr val="FF0000"/>
                </a:solidFill>
                <a:cs typeface="Arial" panose="020B0604020202020204" pitchFamily="34" charset="0"/>
              </a:rPr>
              <a:t>) </a:t>
            </a:r>
            <a:r>
              <a:rPr lang="en-US" altLang="zh-CN" sz="1600" kern="0" dirty="0">
                <a:cs typeface="Arial" panose="020B0604020202020204" pitchFamily="34" charset="0"/>
              </a:rPr>
              <a:t>spectrum</a:t>
            </a:r>
          </a:p>
          <a:p>
            <a:pPr lvl="1"/>
            <a:r>
              <a:rPr lang="en-US" altLang="zh-CN" sz="1600" kern="0" dirty="0" smtClean="0">
                <a:solidFill>
                  <a:srgbClr val="FF0000"/>
                </a:solidFill>
                <a:cs typeface="Arial" panose="020B0604020202020204" pitchFamily="34" charset="0"/>
              </a:rPr>
              <a:t>Underlay</a:t>
            </a:r>
            <a:r>
              <a:rPr lang="en-US" altLang="zh-CN" sz="1600" kern="0" dirty="0" smtClean="0">
                <a:cs typeface="Arial" panose="020B0604020202020204" pitchFamily="34" charset="0"/>
              </a:rPr>
              <a:t> vs. Overlay</a:t>
            </a:r>
          </a:p>
          <a:p>
            <a:pPr lvl="1"/>
            <a:r>
              <a:rPr lang="en-US" altLang="zh-CN" sz="1600" kern="0" dirty="0" err="1" smtClean="0">
                <a:cs typeface="Arial" panose="020B0604020202020204" pitchFamily="34" charset="0"/>
              </a:rPr>
              <a:t>UpLink</a:t>
            </a:r>
            <a:r>
              <a:rPr lang="en-US" altLang="zh-CN" sz="1600" kern="0" dirty="0" smtClean="0">
                <a:cs typeface="Arial" panose="020B0604020202020204" pitchFamily="34" charset="0"/>
              </a:rPr>
              <a:t> vs. </a:t>
            </a:r>
            <a:r>
              <a:rPr lang="en-US" altLang="zh-CN" sz="1600" kern="0" dirty="0" err="1" smtClean="0">
                <a:cs typeface="Arial" panose="020B0604020202020204" pitchFamily="34" charset="0"/>
              </a:rPr>
              <a:t>DownLink</a:t>
            </a:r>
            <a:endParaRPr lang="en-US" altLang="zh-CN" sz="1600" kern="0" dirty="0" smtClean="0">
              <a:cs typeface="Arial" panose="020B0604020202020204" pitchFamily="34" charset="0"/>
            </a:endParaRPr>
          </a:p>
          <a:p>
            <a:pPr lvl="1"/>
            <a:r>
              <a:rPr lang="en-US" altLang="zh-CN" sz="1600" kern="0" dirty="0" smtClean="0">
                <a:cs typeface="Arial" panose="020B0604020202020204" pitchFamily="34" charset="0"/>
              </a:rPr>
              <a:t>Mode Selection (D2D mode vs. Cellular Mode)</a:t>
            </a:r>
            <a:endParaRPr lang="en-US" altLang="zh-CN" sz="1800" kern="0" dirty="0" smtClean="0">
              <a:latin typeface="Arial" panose="020B0604020202020204" pitchFamily="34" charset="0"/>
              <a:cs typeface="Arial" panose="020B0604020202020204" pitchFamily="34" charset="0"/>
            </a:endParaRPr>
          </a:p>
        </p:txBody>
      </p:sp>
      <p:grpSp>
        <p:nvGrpSpPr>
          <p:cNvPr id="8" name="组合 184"/>
          <p:cNvGrpSpPr>
            <a:grpSpLocks/>
          </p:cNvGrpSpPr>
          <p:nvPr/>
        </p:nvGrpSpPr>
        <p:grpSpPr bwMode="auto">
          <a:xfrm>
            <a:off x="4504441" y="2122747"/>
            <a:ext cx="4639559" cy="2663533"/>
            <a:chOff x="1427978" y="2351454"/>
            <a:chExt cx="5536866" cy="2934305"/>
          </a:xfrm>
        </p:grpSpPr>
        <p:pic>
          <p:nvPicPr>
            <p:cNvPr id="9" name="图片 18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7978" y="2351454"/>
              <a:ext cx="5536866" cy="272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13"/>
            <p:cNvSpPr txBox="1"/>
            <p:nvPr/>
          </p:nvSpPr>
          <p:spPr>
            <a:xfrm>
              <a:off x="2688132" y="4980601"/>
              <a:ext cx="3598791" cy="305158"/>
            </a:xfrm>
            <a:prstGeom prst="rect">
              <a:avLst/>
            </a:prstGeom>
            <a:noFill/>
          </p:spPr>
          <p:txBody>
            <a:bodyPr wrap="none">
              <a:spAutoFit/>
            </a:bodyPr>
            <a:lstStyle>
              <a:defPPr>
                <a:defRPr lang="ko-KR"/>
              </a:defPPr>
              <a:lvl1pPr algn="l" rtl="0" eaLnBrk="0" fontAlgn="base" hangingPunct="0">
                <a:spcBef>
                  <a:spcPct val="0"/>
                </a:spcBef>
                <a:spcAft>
                  <a:spcPct val="0"/>
                </a:spcAft>
                <a:defRPr kumimoji="1" kern="1200">
                  <a:solidFill>
                    <a:schemeClr val="tx1"/>
                  </a:solidFill>
                  <a:latin typeface="굴림" panose="020B0600000101010101" pitchFamily="34" charset="-127"/>
                  <a:ea typeface="굴림" panose="020B0600000101010101" pitchFamily="34" charset="-127"/>
                  <a:cs typeface="+mn-cs"/>
                </a:defRPr>
              </a:lvl1pPr>
              <a:lvl2pPr marL="457200" algn="l" rtl="0" eaLnBrk="0" fontAlgn="base" hangingPunct="0">
                <a:spcBef>
                  <a:spcPct val="0"/>
                </a:spcBef>
                <a:spcAft>
                  <a:spcPct val="0"/>
                </a:spcAft>
                <a:defRPr kumimoji="1" kern="1200">
                  <a:solidFill>
                    <a:schemeClr val="tx1"/>
                  </a:solidFill>
                  <a:latin typeface="굴림" panose="020B0600000101010101" pitchFamily="34" charset="-127"/>
                  <a:ea typeface="굴림" panose="020B0600000101010101" pitchFamily="34" charset="-127"/>
                  <a:cs typeface="+mn-cs"/>
                </a:defRPr>
              </a:lvl2pPr>
              <a:lvl3pPr marL="914400" algn="l" rtl="0" eaLnBrk="0" fontAlgn="base" hangingPunct="0">
                <a:spcBef>
                  <a:spcPct val="0"/>
                </a:spcBef>
                <a:spcAft>
                  <a:spcPct val="0"/>
                </a:spcAft>
                <a:defRPr kumimoji="1" kern="1200">
                  <a:solidFill>
                    <a:schemeClr val="tx1"/>
                  </a:solidFill>
                  <a:latin typeface="굴림" panose="020B0600000101010101" pitchFamily="34" charset="-127"/>
                  <a:ea typeface="굴림" panose="020B0600000101010101" pitchFamily="34" charset="-127"/>
                  <a:cs typeface="+mn-cs"/>
                </a:defRPr>
              </a:lvl3pPr>
              <a:lvl4pPr marL="1371600" algn="l" rtl="0" eaLnBrk="0" fontAlgn="base" hangingPunct="0">
                <a:spcBef>
                  <a:spcPct val="0"/>
                </a:spcBef>
                <a:spcAft>
                  <a:spcPct val="0"/>
                </a:spcAft>
                <a:defRPr kumimoji="1" kern="1200">
                  <a:solidFill>
                    <a:schemeClr val="tx1"/>
                  </a:solidFill>
                  <a:latin typeface="굴림" panose="020B0600000101010101" pitchFamily="34" charset="-127"/>
                  <a:ea typeface="굴림" panose="020B0600000101010101" pitchFamily="34" charset="-127"/>
                  <a:cs typeface="+mn-cs"/>
                </a:defRPr>
              </a:lvl4pPr>
              <a:lvl5pPr marL="1828800" algn="l" rtl="0" eaLnBrk="0" fontAlgn="base" hangingPunct="0">
                <a:spcBef>
                  <a:spcPct val="0"/>
                </a:spcBef>
                <a:spcAft>
                  <a:spcPct val="0"/>
                </a:spcAft>
                <a:defRPr kumimoji="1" kern="1200">
                  <a:solidFill>
                    <a:schemeClr val="tx1"/>
                  </a:solidFill>
                  <a:latin typeface="굴림" panose="020B0600000101010101" pitchFamily="34" charset="-127"/>
                  <a:ea typeface="굴림" panose="020B0600000101010101" pitchFamily="34" charset="-127"/>
                  <a:cs typeface="+mn-cs"/>
                </a:defRPr>
              </a:lvl5pPr>
              <a:lvl6pPr marL="2286000" algn="l" defTabSz="914400" rtl="0" eaLnBrk="1" latinLnBrk="0" hangingPunct="1">
                <a:defRPr kumimoji="1" kern="1200">
                  <a:solidFill>
                    <a:schemeClr val="tx1"/>
                  </a:solidFill>
                  <a:latin typeface="굴림" panose="020B0600000101010101" pitchFamily="34" charset="-127"/>
                  <a:ea typeface="굴림" panose="020B0600000101010101" pitchFamily="34" charset="-127"/>
                  <a:cs typeface="+mn-cs"/>
                </a:defRPr>
              </a:lvl6pPr>
              <a:lvl7pPr marL="2743200" algn="l" defTabSz="914400" rtl="0" eaLnBrk="1" latinLnBrk="0" hangingPunct="1">
                <a:defRPr kumimoji="1" kern="1200">
                  <a:solidFill>
                    <a:schemeClr val="tx1"/>
                  </a:solidFill>
                  <a:latin typeface="굴림" panose="020B0600000101010101" pitchFamily="34" charset="-127"/>
                  <a:ea typeface="굴림" panose="020B0600000101010101" pitchFamily="34" charset="-127"/>
                  <a:cs typeface="+mn-cs"/>
                </a:defRPr>
              </a:lvl7pPr>
              <a:lvl8pPr marL="3200400" algn="l" defTabSz="914400" rtl="0" eaLnBrk="1" latinLnBrk="0" hangingPunct="1">
                <a:defRPr kumimoji="1" kern="1200">
                  <a:solidFill>
                    <a:schemeClr val="tx1"/>
                  </a:solidFill>
                  <a:latin typeface="굴림" panose="020B0600000101010101" pitchFamily="34" charset="-127"/>
                  <a:ea typeface="굴림" panose="020B0600000101010101" pitchFamily="34" charset="-127"/>
                  <a:cs typeface="+mn-cs"/>
                </a:defRPr>
              </a:lvl8pPr>
              <a:lvl9pPr marL="3657600" algn="l" defTabSz="914400" rtl="0" eaLnBrk="1" latinLnBrk="0" hangingPunct="1">
                <a:defRPr kumimoji="1" kern="1200">
                  <a:solidFill>
                    <a:schemeClr val="tx1"/>
                  </a:solidFill>
                  <a:latin typeface="굴림" panose="020B0600000101010101" pitchFamily="34" charset="-127"/>
                  <a:ea typeface="굴림" panose="020B0600000101010101" pitchFamily="34" charset="-127"/>
                  <a:cs typeface="+mn-cs"/>
                </a:defRPr>
              </a:lvl9pPr>
            </a:lstStyle>
            <a:p>
              <a:pPr>
                <a:defRPr/>
              </a:pPr>
              <a:r>
                <a:rPr lang="en-US" altLang="zh-CN" sz="1200" dirty="0" smtClean="0">
                  <a:latin typeface="Arial" panose="020B0604020202020204" pitchFamily="34" charset="0"/>
                  <a:cs typeface="Arial" panose="020B0604020202020204" pitchFamily="34" charset="0"/>
                </a:rPr>
                <a:t>Figure: Scenario </a:t>
              </a:r>
              <a:r>
                <a:rPr lang="en-US" altLang="zh-CN" sz="1200" dirty="0">
                  <a:latin typeface="Arial" panose="020B0604020202020204" pitchFamily="34" charset="0"/>
                  <a:cs typeface="Arial" panose="020B0604020202020204" pitchFamily="34" charset="0"/>
                </a:rPr>
                <a:t>of D2D Communications</a:t>
              </a:r>
              <a:endParaRPr lang="zh-CN" altLang="en-US" sz="1200" dirty="0">
                <a:latin typeface="Arial" panose="020B0604020202020204" pitchFamily="34" charset="0"/>
                <a:cs typeface="Arial" panose="020B0604020202020204" pitchFamily="34" charset="0"/>
              </a:endParaRPr>
            </a:p>
          </p:txBody>
        </p:sp>
      </p:grpSp>
      <p:sp>
        <p:nvSpPr>
          <p:cNvPr id="11" name="圆角矩形标注 180"/>
          <p:cNvSpPr>
            <a:spLocks noChangeArrowheads="1"/>
          </p:cNvSpPr>
          <p:nvPr/>
        </p:nvSpPr>
        <p:spPr bwMode="auto">
          <a:xfrm>
            <a:off x="547163" y="2053743"/>
            <a:ext cx="3752790" cy="1804749"/>
          </a:xfrm>
          <a:prstGeom prst="wedgeRoundRectCallout">
            <a:avLst>
              <a:gd name="adj1" fmla="val 74649"/>
              <a:gd name="adj2" fmla="val -8779"/>
              <a:gd name="adj3" fmla="val 16667"/>
            </a:avLst>
          </a:prstGeom>
          <a:ln>
            <a:headEnd/>
            <a:tailEnd/>
          </a:ln>
        </p:spPr>
        <p:style>
          <a:lnRef idx="1">
            <a:schemeClr val="accent1"/>
          </a:lnRef>
          <a:fillRef idx="2">
            <a:schemeClr val="accent1"/>
          </a:fillRef>
          <a:effectRef idx="1">
            <a:schemeClr val="accent1"/>
          </a:effectRef>
          <a:fontRef idx="minor">
            <a:schemeClr val="dk1"/>
          </a:fontRef>
        </p:style>
        <p:txBody>
          <a:bodyPr wrap="square" lIns="54000" rIns="54000">
            <a:spAutoFit/>
          </a:bodyPr>
          <a:lstStyle/>
          <a:p>
            <a:pPr marL="342900" indent="-342900" algn="just">
              <a:buFont typeface="+mj-ea"/>
              <a:buAutoNum type="circleNumDbPlain"/>
            </a:pPr>
            <a:r>
              <a:rPr lang="en-US" altLang="zh-CN" sz="2000" dirty="0" smtClean="0">
                <a:latin typeface="Arial" panose="020B0604020202020204" pitchFamily="34" charset="0"/>
                <a:cs typeface="Arial" panose="020B0604020202020204" pitchFamily="34" charset="0"/>
              </a:rPr>
              <a:t>Increase network capacity</a:t>
            </a:r>
          </a:p>
          <a:p>
            <a:pPr marL="342900" indent="-342900" algn="just">
              <a:buFont typeface="+mj-ea"/>
              <a:buAutoNum type="circleNumDbPlain"/>
            </a:pPr>
            <a:r>
              <a:rPr lang="en-US" altLang="zh-CN" sz="2000" dirty="0" smtClean="0">
                <a:latin typeface="Arial" panose="020B0604020202020204" pitchFamily="34" charset="0"/>
                <a:cs typeface="Arial" panose="020B0604020202020204" pitchFamily="34" charset="0"/>
              </a:rPr>
              <a:t>Extend (edge) coverage</a:t>
            </a:r>
          </a:p>
          <a:p>
            <a:pPr marL="342900" indent="-342900" algn="just">
              <a:buFont typeface="+mj-ea"/>
              <a:buAutoNum type="circleNumDbPlain"/>
            </a:pPr>
            <a:r>
              <a:rPr lang="en-US" altLang="zh-CN" sz="2000" dirty="0" smtClean="0">
                <a:latin typeface="Arial" panose="020B0604020202020204" pitchFamily="34" charset="0"/>
                <a:cs typeface="Arial" panose="020B0604020202020204" pitchFamily="34" charset="0"/>
              </a:rPr>
              <a:t>Offload data</a:t>
            </a:r>
          </a:p>
          <a:p>
            <a:pPr marL="342900" indent="-342900" algn="just">
              <a:buFont typeface="+mj-ea"/>
              <a:buAutoNum type="circleNumDbPlain"/>
            </a:pPr>
            <a:r>
              <a:rPr lang="en-US" altLang="zh-CN" sz="2000" dirty="0" smtClean="0">
                <a:latin typeface="Arial" panose="020B0604020202020204" pitchFamily="34" charset="0"/>
                <a:cs typeface="Arial" panose="020B0604020202020204" pitchFamily="34" charset="0"/>
              </a:rPr>
              <a:t>Improve energy efficiency</a:t>
            </a:r>
          </a:p>
          <a:p>
            <a:pPr marL="342900" indent="-342900" algn="just">
              <a:buFont typeface="+mj-ea"/>
              <a:buAutoNum type="circleNumDbPlain"/>
            </a:pPr>
            <a:r>
              <a:rPr lang="en-US" altLang="zh-CN" sz="2000" dirty="0" smtClean="0">
                <a:latin typeface="Arial" panose="020B0604020202020204" pitchFamily="34" charset="0"/>
                <a:cs typeface="Arial" panose="020B0604020202020204" pitchFamily="34" charset="0"/>
              </a:rPr>
              <a:t>Create new applications</a:t>
            </a:r>
            <a:endParaRPr lang="en-US" altLang="zh-CN"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28816513"/>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Effect transition="in" filter="fade">
                                      <p:cBhvr>
                                        <p:cTn id="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991600" cy="5105400"/>
          </a:xfrm>
        </p:spPr>
        <p:txBody>
          <a:bodyPr/>
          <a:lstStyle/>
          <a:p>
            <a:pPr>
              <a:lnSpc>
                <a:spcPct val="150000"/>
              </a:lnSpc>
              <a:buFont typeface="Wingdings" panose="05000000000000000000" pitchFamily="2" charset="2"/>
              <a:buChar char="q"/>
            </a:pPr>
            <a:r>
              <a:rPr lang="en-US" sz="2400" dirty="0">
                <a:effectLst>
                  <a:outerShdw blurRad="38100" dist="38100" dir="2700000" algn="tl">
                    <a:srgbClr val="000000">
                      <a:alpha val="43137"/>
                    </a:srgbClr>
                  </a:outerShdw>
                </a:effectLst>
                <a:latin typeface="Arial Black" panose="020B0A04020102020204" pitchFamily="34" charset="0"/>
              </a:rPr>
              <a:t>Introduction and </a:t>
            </a:r>
            <a:r>
              <a:rPr lang="en-US" sz="2400" dirty="0" smtClean="0">
                <a:effectLst>
                  <a:outerShdw blurRad="38100" dist="38100" dir="2700000" algn="tl">
                    <a:srgbClr val="000000">
                      <a:alpha val="43137"/>
                    </a:srgbClr>
                  </a:outerShdw>
                </a:effectLst>
                <a:latin typeface="Arial Black" panose="020B0A04020102020204" pitchFamily="34" charset="0"/>
              </a:rPr>
              <a:t>Motivation for C^3 Networks</a:t>
            </a:r>
            <a:endParaRPr lang="en-US" sz="2400" dirty="0">
              <a:effectLst>
                <a:outerShdw blurRad="38100" dist="38100" dir="2700000" algn="tl">
                  <a:srgbClr val="000000">
                    <a:alpha val="43137"/>
                  </a:srgbClr>
                </a:outerShdw>
              </a:effectLst>
              <a:latin typeface="Arial Black" panose="020B0A04020102020204" pitchFamily="34" charset="0"/>
            </a:endParaRPr>
          </a:p>
          <a:p>
            <a:pPr>
              <a:lnSpc>
                <a:spcPct val="150000"/>
              </a:lnSpc>
              <a:buFont typeface="Wingdings" panose="05000000000000000000" pitchFamily="2" charset="2"/>
              <a:buChar char="q"/>
            </a:pPr>
            <a:r>
              <a:rPr lang="en-US" sz="2400" dirty="0" smtClean="0">
                <a:effectLst>
                  <a:outerShdw blurRad="38100" dist="38100" dir="2700000" algn="tl">
                    <a:srgbClr val="000000">
                      <a:alpha val="43137"/>
                    </a:srgbClr>
                  </a:outerShdw>
                </a:effectLst>
                <a:latin typeface="Arial Black" panose="020B0A04020102020204" pitchFamily="34" charset="0"/>
              </a:rPr>
              <a:t>Big Data Analysis and Cross Layer Optimization</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Wireless Network Function </a:t>
            </a:r>
            <a:r>
              <a:rPr lang="en-US" sz="2000" dirty="0" smtClean="0">
                <a:effectLst>
                  <a:outerShdw blurRad="38100" dist="38100" dir="2700000" algn="tl">
                    <a:srgbClr val="000000">
                      <a:alpha val="43137"/>
                    </a:srgbClr>
                  </a:outerShdw>
                </a:effectLst>
                <a:latin typeface="Arial Black" panose="020B0A04020102020204" pitchFamily="34" charset="0"/>
              </a:rPr>
              <a:t>Virtualization</a:t>
            </a:r>
            <a:endParaRPr lang="en-US" sz="2000" dirty="0" smtClean="0">
              <a:effectLst>
                <a:outerShdw blurRad="38100" dist="38100" dir="2700000" algn="tl">
                  <a:srgbClr val="000000">
                    <a:alpha val="43137"/>
                  </a:srgbClr>
                </a:outerShdw>
              </a:effectLst>
              <a:latin typeface="Arial Black" panose="020B0A04020102020204" pitchFamily="34" charset="0"/>
            </a:endParaRP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Mobile Social Networks over </a:t>
            </a:r>
            <a:r>
              <a:rPr lang="en-US" sz="2000" dirty="0" smtClean="0">
                <a:effectLst>
                  <a:outerShdw blurRad="38100" dist="38100" dir="2700000" algn="tl">
                    <a:srgbClr val="000000">
                      <a:alpha val="43137"/>
                    </a:srgbClr>
                  </a:outerShdw>
                </a:effectLst>
                <a:latin typeface="Arial Black" panose="020B0A04020102020204" pitchFamily="34" charset="0"/>
              </a:rPr>
              <a:t>D2D</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Fog </a:t>
            </a:r>
            <a:r>
              <a:rPr lang="en-US" sz="2000" dirty="0" smtClean="0">
                <a:effectLst>
                  <a:outerShdw blurRad="38100" dist="38100" dir="2700000" algn="tl">
                    <a:srgbClr val="000000">
                      <a:alpha val="43137"/>
                    </a:srgbClr>
                  </a:outerShdw>
                </a:effectLst>
                <a:latin typeface="Arial Black" panose="020B0A04020102020204" pitchFamily="34" charset="0"/>
              </a:rPr>
              <a:t>Computing </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Deep Learning Analysis  </a:t>
            </a:r>
            <a:endParaRPr lang="en-US" sz="2000" dirty="0">
              <a:effectLst>
                <a:outerShdw blurRad="38100" dist="38100" dir="2700000" algn="tl">
                  <a:srgbClr val="000000">
                    <a:alpha val="43137"/>
                  </a:srgbClr>
                </a:outerShdw>
              </a:effectLst>
              <a:latin typeface="Arial Black" panose="020B0A04020102020204" pitchFamily="34" charset="0"/>
            </a:endParaRPr>
          </a:p>
          <a:p>
            <a:pPr>
              <a:lnSpc>
                <a:spcPct val="150000"/>
              </a:lnSpc>
              <a:buFont typeface="Wingdings" panose="05000000000000000000" pitchFamily="2" charset="2"/>
              <a:buChar char="q"/>
            </a:pPr>
            <a:r>
              <a:rPr lang="en-US" sz="2400" dirty="0">
                <a:effectLst>
                  <a:outerShdw blurRad="38100" dist="38100" dir="2700000" algn="tl">
                    <a:srgbClr val="000000">
                      <a:alpha val="43137"/>
                    </a:srgbClr>
                  </a:outerShdw>
                </a:effectLst>
                <a:latin typeface="Arial Black" panose="020B0A04020102020204" pitchFamily="34" charset="0"/>
              </a:rPr>
              <a:t>Conclusions</a:t>
            </a:r>
          </a:p>
          <a:p>
            <a:pPr marL="0" indent="0">
              <a:buNone/>
            </a:pPr>
            <a:endParaRPr lang="en-US" sz="2400" dirty="0">
              <a:latin typeface="Arial Black" panose="020B0A04020102020204" pitchFamily="34" charset="0"/>
            </a:endParaRPr>
          </a:p>
        </p:txBody>
      </p:sp>
      <p:sp>
        <p:nvSpPr>
          <p:cNvPr id="3" name="Text Placeholder 2"/>
          <p:cNvSpPr>
            <a:spLocks noGrp="1"/>
          </p:cNvSpPr>
          <p:nvPr>
            <p:ph type="body" sz="quarter" idx="4294967295"/>
          </p:nvPr>
        </p:nvSpPr>
        <p:spPr>
          <a:xfrm>
            <a:off x="2209800" y="76200"/>
            <a:ext cx="6553200" cy="609600"/>
          </a:xfrm>
          <a:prstGeom prst="rect">
            <a:avLst/>
          </a:prstGeom>
        </p:spPr>
        <p:txBody>
          <a:bodyPr/>
          <a:lstStyle/>
          <a:p>
            <a:pPr algn="ctr">
              <a:buNone/>
            </a:pPr>
            <a:r>
              <a:rPr lang="en-US" sz="3600" b="1" dirty="0">
                <a:solidFill>
                  <a:schemeClr val="bg1">
                    <a:lumMod val="95000"/>
                  </a:schemeClr>
                </a:solidFill>
                <a:effectLst>
                  <a:outerShdw blurRad="38100" dist="38100" dir="2700000" algn="tl">
                    <a:srgbClr val="000000">
                      <a:alpha val="43137"/>
                    </a:srgbClr>
                  </a:outerShdw>
                </a:effectLst>
                <a:latin typeface="Eras Bold ITC" pitchFamily="34" charset="0"/>
              </a:rPr>
              <a:t>Outline</a:t>
            </a:r>
          </a:p>
        </p:txBody>
      </p:sp>
    </p:spTree>
    <p:custDataLst>
      <p:tags r:id="rId1"/>
    </p:custDataLst>
    <p:extLst>
      <p:ext uri="{BB962C8B-B14F-4D97-AF65-F5344CB8AC3E}">
        <p14:creationId xmlns:p14="http://schemas.microsoft.com/office/powerpoint/2010/main" val="868404201"/>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76200"/>
            <a:ext cx="6705600" cy="609600"/>
          </a:xfrm>
          <a:prstGeom prst="rect">
            <a:avLst/>
          </a:prstGeom>
        </p:spPr>
        <p:txBody>
          <a:bodyPr/>
          <a:lstStyle/>
          <a:p>
            <a:pPr marL="0" indent="0">
              <a:buNone/>
            </a:pPr>
            <a:r>
              <a:rPr lang="en-US" altLang="zh-CN" sz="2800" kern="0" dirty="0">
                <a:solidFill>
                  <a:schemeClr val="bg1"/>
                </a:solidFill>
              </a:rPr>
              <a:t>Exploiting D2D in Mobile Social Network</a:t>
            </a:r>
            <a:endParaRPr lang="zh-CN" altLang="en-US" sz="2800" kern="0" dirty="0">
              <a:solidFill>
                <a:schemeClr val="bg1"/>
              </a:solidFill>
            </a:endParaRPr>
          </a:p>
        </p:txBody>
      </p:sp>
      <p:sp>
        <p:nvSpPr>
          <p:cNvPr id="6" name="Content Placeholder 2"/>
          <p:cNvSpPr>
            <a:spLocks noGrp="1"/>
          </p:cNvSpPr>
          <p:nvPr>
            <p:ph idx="4294967295"/>
          </p:nvPr>
        </p:nvSpPr>
        <p:spPr>
          <a:xfrm>
            <a:off x="0" y="909638"/>
            <a:ext cx="9144000" cy="5948362"/>
          </a:xfrm>
          <a:prstGeom prst="rect">
            <a:avLst/>
          </a:prstGeom>
        </p:spPr>
        <p:txBody>
          <a:bodyPr>
            <a:noAutofit/>
          </a:bodyPr>
          <a:lstStyle/>
          <a:p>
            <a:r>
              <a:rPr lang="en-US" altLang="zh-CN" sz="2400" dirty="0" smtClean="0"/>
              <a:t>Imminent </a:t>
            </a:r>
            <a:r>
              <a:rPr lang="en-US" altLang="zh-CN" sz="2400" dirty="0"/>
              <a:t>wireless capacity crunch</a:t>
            </a:r>
          </a:p>
          <a:p>
            <a:pPr lvl="1"/>
            <a:r>
              <a:rPr lang="en-US" altLang="zh-CN" sz="2200" dirty="0"/>
              <a:t>Smartphones with larger storage and higher computing capability</a:t>
            </a:r>
          </a:p>
          <a:p>
            <a:pPr lvl="1"/>
            <a:r>
              <a:rPr lang="en-US" altLang="zh-CN" sz="2200" dirty="0" smtClean="0"/>
              <a:t>Mobile social platforms, </a:t>
            </a:r>
            <a:r>
              <a:rPr lang="en-US" altLang="zh-CN" sz="2200" dirty="0"/>
              <a:t>e.g., </a:t>
            </a:r>
            <a:endParaRPr lang="en-US" altLang="zh-CN" sz="2200" dirty="0" smtClean="0"/>
          </a:p>
          <a:p>
            <a:pPr lvl="1"/>
            <a:endParaRPr lang="zh-CN" altLang="en-US" sz="2200" dirty="0"/>
          </a:p>
          <a:p>
            <a:pPr lvl="1"/>
            <a:r>
              <a:rPr lang="en-US" altLang="zh-CN" sz="2200" dirty="0"/>
              <a:t>Virtual and Social Community</a:t>
            </a:r>
          </a:p>
          <a:p>
            <a:pPr lvl="2"/>
            <a:r>
              <a:rPr lang="en-US" altLang="zh-CN" dirty="0"/>
              <a:t>Social tie (family members, club members…)</a:t>
            </a:r>
          </a:p>
          <a:p>
            <a:pPr lvl="2"/>
            <a:r>
              <a:rPr lang="en-US" altLang="zh-CN" dirty="0"/>
              <a:t>Social relationship with common interest</a:t>
            </a:r>
          </a:p>
          <a:p>
            <a:pPr lvl="2"/>
            <a:r>
              <a:rPr lang="en-US" altLang="zh-CN" dirty="0"/>
              <a:t>Social interactions</a:t>
            </a:r>
          </a:p>
          <a:p>
            <a:pPr lvl="1"/>
            <a:r>
              <a:rPr lang="en-US" altLang="zh-CN" sz="2200" dirty="0" smtClean="0"/>
              <a:t>Continuous </a:t>
            </a:r>
            <a:r>
              <a:rPr lang="en-US" altLang="zh-CN" sz="2200" dirty="0"/>
              <a:t>(uninterrupted ) wireless connection</a:t>
            </a:r>
          </a:p>
          <a:p>
            <a:pPr lvl="1"/>
            <a:r>
              <a:rPr lang="en-US" altLang="zh-CN" sz="2200" dirty="0" smtClean="0"/>
              <a:t>File sharing &amp; Online gaming &amp; Video dissemination</a:t>
            </a:r>
          </a:p>
          <a:p>
            <a:r>
              <a:rPr lang="en-US" altLang="zh-CN" sz="2400" dirty="0" smtClean="0"/>
              <a:t>D2D---exploit </a:t>
            </a:r>
            <a:r>
              <a:rPr lang="en-US" altLang="zh-CN" sz="2400" dirty="0"/>
              <a:t>benefits from social </a:t>
            </a:r>
            <a:r>
              <a:rPr lang="en-US" altLang="zh-CN" sz="2400" dirty="0" smtClean="0"/>
              <a:t>networking</a:t>
            </a:r>
          </a:p>
          <a:p>
            <a:pPr lvl="1"/>
            <a:r>
              <a:rPr lang="en-US" altLang="zh-CN" sz="2200" dirty="0" smtClean="0"/>
              <a:t>in </a:t>
            </a:r>
            <a:r>
              <a:rPr lang="en-US" altLang="zh-CN" sz="2200" dirty="0"/>
              <a:t>terms of </a:t>
            </a:r>
            <a:r>
              <a:rPr lang="en-US" altLang="zh-CN" sz="2200" dirty="0">
                <a:solidFill>
                  <a:srgbClr val="FF0000"/>
                </a:solidFill>
              </a:rPr>
              <a:t>pairs and clusters </a:t>
            </a:r>
          </a:p>
          <a:p>
            <a:pPr lvl="1"/>
            <a:r>
              <a:rPr lang="en-US" altLang="zh-CN" sz="2200" dirty="0" smtClean="0"/>
              <a:t>to </a:t>
            </a:r>
            <a:r>
              <a:rPr lang="en-US" altLang="zh-CN" sz="2200" dirty="0" smtClean="0">
                <a:solidFill>
                  <a:srgbClr val="FF0000"/>
                </a:solidFill>
              </a:rPr>
              <a:t>offload</a:t>
            </a:r>
            <a:r>
              <a:rPr lang="en-US" altLang="zh-CN" sz="2200" dirty="0" smtClean="0"/>
              <a:t> the increasing traffic from base stations (BSs)</a:t>
            </a:r>
          </a:p>
          <a:p>
            <a:pPr lvl="1"/>
            <a:r>
              <a:rPr lang="en-US" altLang="zh-CN" sz="2200" dirty="0" smtClean="0"/>
              <a:t>to meet the </a:t>
            </a:r>
            <a:r>
              <a:rPr lang="en-US" altLang="zh-CN" sz="2200" dirty="0" smtClean="0">
                <a:solidFill>
                  <a:srgbClr val="FF0000"/>
                </a:solidFill>
              </a:rPr>
              <a:t>higher speed </a:t>
            </a:r>
            <a:r>
              <a:rPr lang="en-US" altLang="zh-CN" sz="2200" dirty="0" smtClean="0"/>
              <a:t>demands for mobile users</a:t>
            </a:r>
            <a:endParaRPr lang="en-US" altLang="zh-CN" sz="2200" dirty="0"/>
          </a:p>
        </p:txBody>
      </p:sp>
      <p:pic>
        <p:nvPicPr>
          <p:cNvPr id="7"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891" y="1813031"/>
            <a:ext cx="2255679" cy="715154"/>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1570" y="1735259"/>
            <a:ext cx="904001" cy="912857"/>
          </a:xfrm>
          <a:prstGeom prst="rect">
            <a:avLst/>
          </a:prstGeom>
        </p:spPr>
      </p:pic>
      <p:pic>
        <p:nvPicPr>
          <p:cNvPr id="9"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227" y="1693101"/>
            <a:ext cx="955015" cy="955015"/>
          </a:xfrm>
          <a:prstGeom prst="rect">
            <a:avLst/>
          </a:prstGeom>
        </p:spPr>
      </p:pic>
    </p:spTree>
    <p:custDataLst>
      <p:tags r:id="rId1"/>
    </p:custDataLst>
    <p:extLst>
      <p:ext uri="{BB962C8B-B14F-4D97-AF65-F5344CB8AC3E}">
        <p14:creationId xmlns:p14="http://schemas.microsoft.com/office/powerpoint/2010/main" val="4170555729"/>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76200"/>
            <a:ext cx="6553200" cy="609600"/>
          </a:xfrm>
          <a:prstGeom prst="rect">
            <a:avLst/>
          </a:prstGeom>
        </p:spPr>
        <p:txBody>
          <a:bodyPr/>
          <a:lstStyle/>
          <a:p>
            <a:pPr algn="ctr">
              <a:buNone/>
            </a:pPr>
            <a:r>
              <a:rPr lang="en-US" altLang="ko-KR" dirty="0">
                <a:solidFill>
                  <a:srgbClr val="FFFFFF"/>
                </a:solidFill>
                <a:ea typeface="굴림" panose="020B0600000101010101" pitchFamily="34" charset="-127"/>
                <a:cs typeface="Arial" panose="020B0604020202020204" pitchFamily="34" charset="0"/>
              </a:rPr>
              <a:t>Wireless Distributed Storage Systems</a:t>
            </a:r>
            <a:endParaRPr lang="en-US" b="1" dirty="0">
              <a:solidFill>
                <a:srgbClr val="FFFFFF"/>
              </a:solidFill>
              <a:effectLst>
                <a:outerShdw blurRad="38100" dist="38100" dir="2700000" algn="tl">
                  <a:srgbClr val="000000">
                    <a:alpha val="43137"/>
                  </a:srgbClr>
                </a:outerShdw>
              </a:effectLst>
              <a:latin typeface="Eras Bold ITC" pitchFamily="34" charset="0"/>
            </a:endParaRPr>
          </a:p>
        </p:txBody>
      </p:sp>
      <p:pic>
        <p:nvPicPr>
          <p:cNvPr id="4" name="图片 5"/>
          <p:cNvPicPr>
            <a:picLocks noChangeAspect="1"/>
          </p:cNvPicPr>
          <p:nvPr/>
        </p:nvPicPr>
        <p:blipFill>
          <a:blip r:embed="rId4"/>
          <a:stretch>
            <a:fillRect/>
          </a:stretch>
        </p:blipFill>
        <p:spPr>
          <a:xfrm>
            <a:off x="4376699" y="1098804"/>
            <a:ext cx="4767301" cy="2866067"/>
          </a:xfrm>
          <a:prstGeom prst="rect">
            <a:avLst/>
          </a:prstGeom>
        </p:spPr>
      </p:pic>
      <p:sp>
        <p:nvSpPr>
          <p:cNvPr id="5" name="文本框 1"/>
          <p:cNvSpPr txBox="1"/>
          <p:nvPr/>
        </p:nvSpPr>
        <p:spPr>
          <a:xfrm>
            <a:off x="99097" y="2590492"/>
            <a:ext cx="4617609"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Small BS or powerful user nodes</a:t>
            </a:r>
          </a:p>
          <a:p>
            <a:pPr marL="285750" indent="-285750">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Popular files can be received from the BS and stored in their own cache</a:t>
            </a:r>
          </a:p>
          <a:p>
            <a:pPr marL="285750" indent="-285750">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Files in its cache can be accessed by other users within its coverage at a later time</a:t>
            </a:r>
            <a:endParaRPr lang="zh-CN" altLang="en-US" sz="1600" dirty="0">
              <a:latin typeface="Arial" panose="020B0604020202020204" pitchFamily="34" charset="0"/>
              <a:cs typeface="Arial" panose="020B0604020202020204" pitchFamily="34" charset="0"/>
            </a:endParaRPr>
          </a:p>
        </p:txBody>
      </p:sp>
      <p:sp>
        <p:nvSpPr>
          <p:cNvPr id="7" name="文本框 3"/>
          <p:cNvSpPr txBox="1"/>
          <p:nvPr/>
        </p:nvSpPr>
        <p:spPr>
          <a:xfrm>
            <a:off x="30468" y="1022478"/>
            <a:ext cx="4724276" cy="1446550"/>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000" b="1" dirty="0" smtClean="0"/>
              <a:t>W</a:t>
            </a:r>
            <a:r>
              <a:rPr lang="en-US" altLang="zh-CN" sz="2000" b="1" dirty="0" smtClean="0">
                <a:cs typeface="Arial" panose="020B0604020202020204" pitchFamily="34" charset="0"/>
              </a:rPr>
              <a:t>ireless distributed storage: </a:t>
            </a:r>
          </a:p>
          <a:p>
            <a:pPr marL="355600" indent="-193675">
              <a:buFont typeface="Arial" panose="020B0604020202020204" pitchFamily="34" charset="0"/>
              <a:buChar char="•"/>
            </a:pPr>
            <a:r>
              <a:rPr lang="en-US" altLang="zh-CN" sz="1700" dirty="0" smtClean="0">
                <a:cs typeface="Arial" panose="020B0604020202020204" pitchFamily="34" charset="0"/>
              </a:rPr>
              <a:t>Store the popular content files </a:t>
            </a:r>
            <a:r>
              <a:rPr lang="en-US" altLang="zh-CN" sz="1700" dirty="0" smtClean="0">
                <a:solidFill>
                  <a:srgbClr val="FF0000"/>
                </a:solidFill>
                <a:cs typeface="Arial" panose="020B0604020202020204" pitchFamily="34" charset="0"/>
              </a:rPr>
              <a:t>at the BS/mobile devices </a:t>
            </a:r>
            <a:r>
              <a:rPr lang="en-US" altLang="zh-CN" sz="1700" dirty="0" smtClean="0">
                <a:cs typeface="Arial" panose="020B0604020202020204" pitchFamily="34" charset="0"/>
              </a:rPr>
              <a:t>during </a:t>
            </a:r>
            <a:r>
              <a:rPr lang="en-US" altLang="zh-CN" sz="1700" dirty="0" smtClean="0">
                <a:solidFill>
                  <a:srgbClr val="FF0000"/>
                </a:solidFill>
                <a:cs typeface="Arial" panose="020B0604020202020204" pitchFamily="34" charset="0"/>
              </a:rPr>
              <a:t>off-hours</a:t>
            </a:r>
            <a:r>
              <a:rPr lang="en-US" altLang="zh-CN" sz="1700" dirty="0" smtClean="0">
                <a:cs typeface="Arial" panose="020B0604020202020204" pitchFamily="34" charset="0"/>
              </a:rPr>
              <a:t> to improve the end-to-end performance and </a:t>
            </a:r>
            <a:r>
              <a:rPr lang="en-US" altLang="zh-CN" sz="1700" dirty="0" smtClean="0">
                <a:solidFill>
                  <a:srgbClr val="FF0000"/>
                </a:solidFill>
                <a:cs typeface="Arial" panose="020B0604020202020204" pitchFamily="34" charset="0"/>
              </a:rPr>
              <a:t>reduce backhaul loading </a:t>
            </a:r>
            <a:r>
              <a:rPr lang="en-US" altLang="zh-CN" sz="1700" dirty="0" smtClean="0">
                <a:cs typeface="Arial" panose="020B0604020202020204" pitchFamily="34" charset="0"/>
              </a:rPr>
              <a:t>at peak-hours</a:t>
            </a:r>
          </a:p>
        </p:txBody>
      </p:sp>
      <p:sp>
        <p:nvSpPr>
          <p:cNvPr id="8" name="矩形 4"/>
          <p:cNvSpPr/>
          <p:nvPr/>
        </p:nvSpPr>
        <p:spPr>
          <a:xfrm>
            <a:off x="0" y="3767237"/>
            <a:ext cx="9372354" cy="1446550"/>
          </a:xfrm>
          <a:prstGeom prst="rect">
            <a:avLst/>
          </a:prstGeom>
        </p:spPr>
        <p:txBody>
          <a:bodyPr wrap="square">
            <a:spAutoFit/>
          </a:bodyPr>
          <a:lstStyle/>
          <a:p>
            <a:pPr marL="285750" indent="-285750">
              <a:buFont typeface="Wingdings" panose="05000000000000000000" pitchFamily="2" charset="2"/>
              <a:buChar char="Ø"/>
            </a:pPr>
            <a:r>
              <a:rPr lang="en-US" altLang="zh-CN" sz="2000" b="1" dirty="0">
                <a:cs typeface="Arial" panose="020B0604020202020204" pitchFamily="34" charset="0"/>
              </a:rPr>
              <a:t>Wireless </a:t>
            </a:r>
            <a:r>
              <a:rPr lang="en-US" altLang="zh-CN" sz="2000" b="1" dirty="0" smtClean="0">
                <a:cs typeface="Arial" panose="020B0604020202020204" pitchFamily="34" charset="0"/>
              </a:rPr>
              <a:t>caching schemes</a:t>
            </a:r>
            <a:r>
              <a:rPr lang="en-US" altLang="zh-CN" sz="2000" b="1" dirty="0">
                <a:cs typeface="Arial" panose="020B0604020202020204" pitchFamily="34" charset="0"/>
              </a:rPr>
              <a:t>:</a:t>
            </a:r>
          </a:p>
          <a:p>
            <a:pPr marL="355600" lvl="1" indent="-193675">
              <a:buFont typeface="Arial" panose="020B0604020202020204" pitchFamily="34" charset="0"/>
              <a:buChar char="•"/>
            </a:pPr>
            <a:r>
              <a:rPr lang="en-US" altLang="zh-CN" sz="1700" b="1" dirty="0"/>
              <a:t>Coded caching </a:t>
            </a:r>
            <a:r>
              <a:rPr lang="en-US" altLang="zh-CN" sz="1700" dirty="0"/>
              <a:t>to create coded multicast opportunities</a:t>
            </a:r>
          </a:p>
          <a:p>
            <a:pPr marL="355600" lvl="1" indent="-193675">
              <a:buFont typeface="Arial" panose="020B0604020202020204" pitchFamily="34" charset="0"/>
              <a:buChar char="•"/>
            </a:pPr>
            <a:r>
              <a:rPr lang="en-US" altLang="zh-CN" sz="1700" b="1" dirty="0"/>
              <a:t>Proactive caching </a:t>
            </a:r>
            <a:r>
              <a:rPr lang="en-US" altLang="zh-CN" sz="1700" dirty="0"/>
              <a:t>to exploit both the spatial and social structure of </a:t>
            </a:r>
            <a:r>
              <a:rPr lang="en-US" altLang="zh-CN" sz="1700" dirty="0" smtClean="0"/>
              <a:t>the wireless </a:t>
            </a:r>
            <a:r>
              <a:rPr lang="en-US" altLang="zh-CN" sz="1700" dirty="0"/>
              <a:t>networks</a:t>
            </a:r>
          </a:p>
          <a:p>
            <a:pPr marL="355600" lvl="1" indent="-193675">
              <a:buFont typeface="Arial" panose="020B0604020202020204" pitchFamily="34" charset="0"/>
              <a:buChar char="•"/>
            </a:pPr>
            <a:r>
              <a:rPr lang="en-US" altLang="zh-CN" sz="1700" b="1" dirty="0"/>
              <a:t>D2D caching networks </a:t>
            </a:r>
            <a:r>
              <a:rPr lang="en-US" altLang="zh-CN" sz="1700" dirty="0"/>
              <a:t>to </a:t>
            </a:r>
            <a:r>
              <a:rPr lang="en-US" altLang="zh-CN" sz="1700" dirty="0" smtClean="0"/>
              <a:t>reduce number of </a:t>
            </a:r>
            <a:r>
              <a:rPr lang="en-US" altLang="zh-CN" sz="1700" dirty="0"/>
              <a:t>hops and balance load</a:t>
            </a:r>
          </a:p>
          <a:p>
            <a:pPr marL="355600" lvl="1" indent="-193675">
              <a:buFont typeface="Arial" panose="020B0604020202020204" pitchFamily="34" charset="0"/>
              <a:buChar char="•"/>
            </a:pPr>
            <a:r>
              <a:rPr lang="en-US" altLang="zh-CN" sz="1700" b="1" dirty="0"/>
              <a:t>Asymptotic scaling laws</a:t>
            </a:r>
            <a:r>
              <a:rPr lang="en-US" altLang="zh-CN" sz="1700" dirty="0"/>
              <a:t> in large wireless networks</a:t>
            </a:r>
            <a:endParaRPr lang="zh-CN" altLang="en-US" sz="1700" dirty="0"/>
          </a:p>
        </p:txBody>
      </p:sp>
      <p:sp>
        <p:nvSpPr>
          <p:cNvPr id="9" name="圆角矩形 6"/>
          <p:cNvSpPr/>
          <p:nvPr/>
        </p:nvSpPr>
        <p:spPr>
          <a:xfrm>
            <a:off x="419089" y="5363006"/>
            <a:ext cx="8534176" cy="1371654"/>
          </a:xfrm>
          <a:prstGeom prst="roundRect">
            <a:avLst>
              <a:gd name="adj" fmla="val 11421"/>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zh-CN" sz="22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Focus:</a:t>
            </a:r>
          </a:p>
          <a:p>
            <a:r>
              <a:rPr lang="en-US" altLang="zh-CN" sz="2000" dirty="0" smtClean="0">
                <a:latin typeface="Arial" panose="020B0604020202020204" pitchFamily="34" charset="0"/>
                <a:cs typeface="Arial" panose="020B0604020202020204" pitchFamily="34" charset="0"/>
              </a:rPr>
              <a:t>In D2D-based wireless distributed storage systems, </a:t>
            </a:r>
            <a:r>
              <a:rPr lang="en-US" altLang="zh-CN" sz="2000" dirty="0" smtClean="0">
                <a:solidFill>
                  <a:srgbClr val="FF0000"/>
                </a:solidFill>
                <a:latin typeface="Arial" panose="020B0604020202020204" pitchFamily="34" charset="0"/>
                <a:cs typeface="Arial" panose="020B0604020202020204" pitchFamily="34" charset="0"/>
              </a:rPr>
              <a:t>resource allocation </a:t>
            </a:r>
            <a:r>
              <a:rPr lang="en-US" altLang="zh-CN" sz="2000" dirty="0" smtClean="0">
                <a:latin typeface="Arial" panose="020B0604020202020204" pitchFamily="34" charset="0"/>
                <a:cs typeface="Arial" panose="020B0604020202020204" pitchFamily="34" charset="0"/>
              </a:rPr>
              <a:t>and </a:t>
            </a:r>
            <a:r>
              <a:rPr lang="en-US" altLang="zh-CN" sz="2000" dirty="0" smtClean="0">
                <a:solidFill>
                  <a:srgbClr val="FF0000"/>
                </a:solidFill>
                <a:latin typeface="Arial" panose="020B0604020202020204" pitchFamily="34" charset="0"/>
                <a:cs typeface="Arial" panose="020B0604020202020204" pitchFamily="34" charset="0"/>
              </a:rPr>
              <a:t>content sharing </a:t>
            </a:r>
            <a:r>
              <a:rPr lang="en-US" altLang="zh-CN" sz="2000" dirty="0" smtClean="0">
                <a:latin typeface="Arial" panose="020B0604020202020204" pitchFamily="34" charset="0"/>
                <a:cs typeface="Arial" panose="020B0604020202020204" pitchFamily="34" charset="0"/>
              </a:rPr>
              <a:t>are investigated in different scenarios with different objective functions </a:t>
            </a:r>
            <a:endParaRPr lang="zh-CN" altLang="en-US" sz="2000" dirty="0">
              <a:latin typeface="Arial" panose="020B0604020202020204" pitchFamily="34" charset="0"/>
              <a:cs typeface="Arial" panose="020B0604020202020204" pitchFamily="34" charset="0"/>
            </a:endParaRPr>
          </a:p>
        </p:txBody>
      </p:sp>
      <p:sp>
        <p:nvSpPr>
          <p:cNvPr id="10" name="矩形 7"/>
          <p:cNvSpPr/>
          <p:nvPr/>
        </p:nvSpPr>
        <p:spPr>
          <a:xfrm>
            <a:off x="30468" y="2502483"/>
            <a:ext cx="4572000" cy="1184940"/>
          </a:xfrm>
          <a:prstGeom prst="rect">
            <a:avLst/>
          </a:prstGeom>
        </p:spPr>
        <p:txBody>
          <a:bodyPr>
            <a:spAutoFit/>
          </a:bodyPr>
          <a:lstStyle/>
          <a:p>
            <a:pPr marL="285750" indent="-285750">
              <a:buFont typeface="Wingdings" panose="05000000000000000000" pitchFamily="2" charset="2"/>
              <a:buChar char="Ø"/>
            </a:pPr>
            <a:r>
              <a:rPr lang="en-US" altLang="zh-CN" sz="2000" b="1" dirty="0">
                <a:cs typeface="Arial" panose="020B0604020202020204" pitchFamily="34" charset="0"/>
              </a:rPr>
              <a:t>Benefits of wireless storage:</a:t>
            </a:r>
          </a:p>
          <a:p>
            <a:pPr marL="355600" lvl="1" indent="-193675">
              <a:buFont typeface="Arial" panose="020B0604020202020204" pitchFamily="34" charset="0"/>
              <a:buChar char="•"/>
            </a:pPr>
            <a:r>
              <a:rPr lang="en-US" altLang="zh-CN" sz="1700" dirty="0"/>
              <a:t>Capacity enhancement</a:t>
            </a:r>
          </a:p>
          <a:p>
            <a:pPr marL="355600" lvl="1" indent="-193675">
              <a:buFont typeface="Arial" panose="020B0604020202020204" pitchFamily="34" charset="0"/>
              <a:buChar char="•"/>
            </a:pPr>
            <a:r>
              <a:rPr lang="en-US" altLang="zh-CN" sz="1700" dirty="0">
                <a:cs typeface="Arial" panose="020B0604020202020204" pitchFamily="34" charset="0"/>
              </a:rPr>
              <a:t>Backhaul traffic offloading</a:t>
            </a:r>
          </a:p>
          <a:p>
            <a:pPr marL="355600" lvl="1" indent="-193675">
              <a:buFont typeface="Arial" panose="020B0604020202020204" pitchFamily="34" charset="0"/>
              <a:buChar char="•"/>
            </a:pPr>
            <a:r>
              <a:rPr lang="en-US" altLang="zh-CN" sz="1700" dirty="0">
                <a:cs typeface="Arial" panose="020B0604020202020204" pitchFamily="34" charset="0"/>
              </a:rPr>
              <a:t>Interference mitigation</a:t>
            </a:r>
          </a:p>
        </p:txBody>
      </p:sp>
      <p:sp>
        <p:nvSpPr>
          <p:cNvPr id="11" name="椭圆 10"/>
          <p:cNvSpPr/>
          <p:nvPr/>
        </p:nvSpPr>
        <p:spPr>
          <a:xfrm>
            <a:off x="4952990" y="2351948"/>
            <a:ext cx="761980" cy="8277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2"/>
          <p:cNvSpPr/>
          <p:nvPr/>
        </p:nvSpPr>
        <p:spPr>
          <a:xfrm>
            <a:off x="6705544" y="2878843"/>
            <a:ext cx="609584" cy="1035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3"/>
          <p:cNvSpPr/>
          <p:nvPr/>
        </p:nvSpPr>
        <p:spPr>
          <a:xfrm>
            <a:off x="7924712" y="2104451"/>
            <a:ext cx="761980" cy="8277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2228816513"/>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50"/>
                                        <p:tgtEl>
                                          <p:spTgt spid="9"/>
                                        </p:tgtEl>
                                      </p:cBhvr>
                                    </p:animEffect>
                                    <p:anim calcmode="lin" valueType="num">
                                      <p:cBhvr>
                                        <p:cTn id="39" dur="250" fill="hold"/>
                                        <p:tgtEl>
                                          <p:spTgt spid="9"/>
                                        </p:tgtEl>
                                        <p:attrNameLst>
                                          <p:attrName>ppt_x</p:attrName>
                                        </p:attrNameLst>
                                      </p:cBhvr>
                                      <p:tavLst>
                                        <p:tav tm="0">
                                          <p:val>
                                            <p:strVal val="#ppt_x"/>
                                          </p:val>
                                        </p:tav>
                                        <p:tav tm="100000">
                                          <p:val>
                                            <p:strVal val="#ppt_x"/>
                                          </p:val>
                                        </p:tav>
                                      </p:tavLst>
                                    </p:anim>
                                    <p:anim calcmode="lin" valueType="num">
                                      <p:cBhvr>
                                        <p:cTn id="40"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p:bldP spid="9" grpId="0" animBg="1"/>
      <p:bldP spid="10" grpId="0"/>
      <p:bldP spid="11" grpId="0" animBg="1"/>
      <p:bldP spid="11" grpId="1" animBg="1"/>
      <p:bldP spid="12" grpId="0" animBg="1"/>
      <p:bldP spid="12" grpId="1" animBg="1"/>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76200"/>
            <a:ext cx="6553200" cy="609600"/>
          </a:xfrm>
          <a:prstGeom prst="rect">
            <a:avLst/>
          </a:prstGeom>
        </p:spPr>
        <p:txBody>
          <a:bodyPr/>
          <a:lstStyle/>
          <a:p>
            <a:pPr algn="ctr">
              <a:buNone/>
            </a:pPr>
            <a:r>
              <a:rPr lang="en-US" altLang="zh-CN" sz="2800" kern="0" dirty="0">
                <a:solidFill>
                  <a:srgbClr val="FFFFFF"/>
                </a:solidFill>
              </a:rPr>
              <a:t>D2D-Based Distributed Storage Systems</a:t>
            </a:r>
            <a:endParaRPr lang="zh-CN" altLang="en-US" sz="2800" kern="0" dirty="0">
              <a:solidFill>
                <a:srgbClr val="FFFFFF"/>
              </a:solidFill>
            </a:endParaRPr>
          </a:p>
          <a:p>
            <a:pPr algn="ctr">
              <a:buNone/>
            </a:pPr>
            <a:endParaRPr lang="en-US" sz="36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4" name="图片 15"/>
          <p:cNvPicPr>
            <a:picLocks noChangeAspect="1"/>
          </p:cNvPicPr>
          <p:nvPr/>
        </p:nvPicPr>
        <p:blipFill>
          <a:blip r:embed="rId4"/>
          <a:stretch>
            <a:fillRect/>
          </a:stretch>
        </p:blipFill>
        <p:spPr>
          <a:xfrm>
            <a:off x="8958" y="990664"/>
            <a:ext cx="4410693" cy="5714850"/>
          </a:xfrm>
          <a:prstGeom prst="rect">
            <a:avLst/>
          </a:prstGeom>
        </p:spPr>
      </p:pic>
      <p:sp>
        <p:nvSpPr>
          <p:cNvPr id="6" name="矩形 5"/>
          <p:cNvSpPr/>
          <p:nvPr/>
        </p:nvSpPr>
        <p:spPr>
          <a:xfrm>
            <a:off x="120687" y="1066862"/>
            <a:ext cx="4260820" cy="3047920"/>
          </a:xfrm>
          <a:prstGeom prst="rect">
            <a:avLst/>
          </a:prstGeom>
          <a:noFill/>
          <a:ln>
            <a:solidFill>
              <a:schemeClr val="tx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405A7"/>
              </a:solidFill>
            </a:endParaRPr>
          </a:p>
        </p:txBody>
      </p:sp>
      <p:sp>
        <p:nvSpPr>
          <p:cNvPr id="7" name="矩形 8"/>
          <p:cNvSpPr/>
          <p:nvPr/>
        </p:nvSpPr>
        <p:spPr>
          <a:xfrm>
            <a:off x="5448378" y="2067428"/>
            <a:ext cx="3425067" cy="189495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r>
              <a:rPr lang="en-US" altLang="zh-CN" b="1" dirty="0" smtClean="0">
                <a:latin typeface="Arial" panose="020B0604020202020204" pitchFamily="34" charset="0"/>
                <a:cs typeface="Arial" panose="020B0604020202020204" pitchFamily="34" charset="0"/>
              </a:rPr>
              <a:t>Main considerations:</a:t>
            </a:r>
            <a:endParaRPr lang="en-US" altLang="zh-CN"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Social relationship</a:t>
            </a: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Interest </a:t>
            </a:r>
            <a:r>
              <a:rPr lang="en-US" altLang="zh-CN" dirty="0" smtClean="0">
                <a:latin typeface="Arial" panose="020B0604020202020204" pitchFamily="34" charset="0"/>
                <a:cs typeface="Arial" panose="020B0604020202020204" pitchFamily="34" charset="0"/>
              </a:rPr>
              <a:t>similarity</a:t>
            </a: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Physical </a:t>
            </a:r>
            <a:r>
              <a:rPr lang="en-US" altLang="zh-CN" dirty="0" smtClean="0">
                <a:latin typeface="Arial" panose="020B0604020202020204" pitchFamily="34" charset="0"/>
                <a:cs typeface="Arial" panose="020B0604020202020204" pitchFamily="34" charset="0"/>
              </a:rPr>
              <a:t>proximity</a:t>
            </a: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Caching </a:t>
            </a:r>
            <a:r>
              <a:rPr lang="en-US" altLang="zh-CN" dirty="0" smtClean="0">
                <a:latin typeface="Arial" panose="020B0604020202020204" pitchFamily="34" charset="0"/>
                <a:cs typeface="Arial" panose="020B0604020202020204" pitchFamily="34" charset="0"/>
              </a:rPr>
              <a:t>capability</a:t>
            </a: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Computing </a:t>
            </a:r>
            <a:r>
              <a:rPr lang="en-US" altLang="zh-CN" dirty="0" smtClean="0">
                <a:latin typeface="Arial" panose="020B0604020202020204" pitchFamily="34" charset="0"/>
                <a:cs typeface="Arial" panose="020B0604020202020204" pitchFamily="34" charset="0"/>
              </a:rPr>
              <a:t>capability</a:t>
            </a:r>
          </a:p>
          <a:p>
            <a:pPr marL="285750" indent="-285750">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Content coding</a:t>
            </a:r>
            <a:endParaRPr lang="en-US" altLang="zh-CN" dirty="0">
              <a:latin typeface="Arial" panose="020B0604020202020204" pitchFamily="34" charset="0"/>
              <a:cs typeface="Arial" panose="020B0604020202020204" pitchFamily="34" charset="0"/>
            </a:endParaRPr>
          </a:p>
        </p:txBody>
      </p:sp>
      <p:sp>
        <p:nvSpPr>
          <p:cNvPr id="8" name="矩形 11"/>
          <p:cNvSpPr/>
          <p:nvPr/>
        </p:nvSpPr>
        <p:spPr>
          <a:xfrm>
            <a:off x="4999604" y="4361334"/>
            <a:ext cx="4017442" cy="82022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b="1" dirty="0" smtClean="0">
                <a:latin typeface="Arial" panose="020B0604020202020204" pitchFamily="34" charset="0"/>
                <a:cs typeface="Arial" panose="020B0604020202020204" pitchFamily="34" charset="0"/>
              </a:rPr>
              <a:t>Lower layer: Resource sharing </a:t>
            </a:r>
            <a:r>
              <a:rPr lang="en-US" altLang="zh-CN" dirty="0">
                <a:latin typeface="Arial" panose="020B0604020202020204" pitchFamily="34" charset="0"/>
                <a:cs typeface="Arial" panose="020B0604020202020204" pitchFamily="34" charset="0"/>
              </a:rPr>
              <a:t>for CUE and D2D Links in D2D </a:t>
            </a:r>
            <a:r>
              <a:rPr lang="en-US" altLang="zh-CN" dirty="0" smtClean="0">
                <a:latin typeface="Arial" panose="020B0604020202020204" pitchFamily="34" charset="0"/>
                <a:cs typeface="Arial" panose="020B0604020202020204" pitchFamily="34" charset="0"/>
              </a:rPr>
              <a:t>Underlay</a:t>
            </a:r>
          </a:p>
        </p:txBody>
      </p:sp>
      <p:sp>
        <p:nvSpPr>
          <p:cNvPr id="9" name="矩形 12"/>
          <p:cNvSpPr/>
          <p:nvPr/>
        </p:nvSpPr>
        <p:spPr>
          <a:xfrm>
            <a:off x="2019366" y="4361334"/>
            <a:ext cx="2362142" cy="2133130"/>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0"/>
          <p:cNvSpPr/>
          <p:nvPr/>
        </p:nvSpPr>
        <p:spPr>
          <a:xfrm>
            <a:off x="4952989" y="1155158"/>
            <a:ext cx="4064057" cy="775137"/>
          </a:xfrm>
          <a:prstGeom prst="rect">
            <a:avLst/>
          </a:prstGeom>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CN" b="1" dirty="0">
                <a:solidFill>
                  <a:schemeClr val="dk1"/>
                </a:solidFill>
                <a:latin typeface="Arial" panose="020B0604020202020204" pitchFamily="34" charset="0"/>
                <a:cs typeface="Arial" panose="020B0604020202020204" pitchFamily="34" charset="0"/>
              </a:rPr>
              <a:t>Upper layer: </a:t>
            </a:r>
            <a:r>
              <a:rPr lang="en-US" altLang="zh-CN" b="1" dirty="0" smtClean="0">
                <a:solidFill>
                  <a:schemeClr val="dk1"/>
                </a:solidFill>
                <a:latin typeface="Arial" panose="020B0604020202020204" pitchFamily="34" charset="0"/>
                <a:cs typeface="Arial" panose="020B0604020202020204" pitchFamily="34" charset="0"/>
              </a:rPr>
              <a:t>Content </a:t>
            </a:r>
            <a:r>
              <a:rPr lang="en-US" altLang="zh-CN" b="1" dirty="0">
                <a:solidFill>
                  <a:schemeClr val="dk1"/>
                </a:solidFill>
                <a:latin typeface="Arial" panose="020B0604020202020204" pitchFamily="34" charset="0"/>
                <a:cs typeface="Arial" panose="020B0604020202020204" pitchFamily="34" charset="0"/>
              </a:rPr>
              <a:t>sharing </a:t>
            </a:r>
            <a:r>
              <a:rPr lang="en-US" altLang="zh-CN" dirty="0">
                <a:solidFill>
                  <a:schemeClr val="dk1"/>
                </a:solidFill>
                <a:latin typeface="Arial" panose="020B0604020202020204" pitchFamily="34" charset="0"/>
                <a:cs typeface="Arial" panose="020B0604020202020204" pitchFamily="34" charset="0"/>
              </a:rPr>
              <a:t>for D2D partners to form Links </a:t>
            </a:r>
          </a:p>
        </p:txBody>
      </p:sp>
      <p:sp>
        <p:nvSpPr>
          <p:cNvPr id="11" name="右箭头 13"/>
          <p:cNvSpPr/>
          <p:nvPr/>
        </p:nvSpPr>
        <p:spPr>
          <a:xfrm>
            <a:off x="4493309" y="1447900"/>
            <a:ext cx="386023" cy="22859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2" name="右箭头 16"/>
          <p:cNvSpPr/>
          <p:nvPr/>
        </p:nvSpPr>
        <p:spPr>
          <a:xfrm>
            <a:off x="4493308" y="4657147"/>
            <a:ext cx="386023" cy="22859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3" name="矩形 18"/>
          <p:cNvSpPr/>
          <p:nvPr/>
        </p:nvSpPr>
        <p:spPr>
          <a:xfrm>
            <a:off x="5448378" y="5294134"/>
            <a:ext cx="3162116" cy="1200329"/>
          </a:xfrm>
          <a:prstGeom prst="rect">
            <a:avLst/>
          </a:prstGeom>
        </p:spPr>
        <p:txBody>
          <a:bodyPr wrap="square">
            <a:spAutoFit/>
          </a:bodyPr>
          <a:lstStyle/>
          <a:p>
            <a:pPr marL="0" lvl="1"/>
            <a:r>
              <a:rPr lang="en-US" altLang="zh-CN" b="1" dirty="0" smtClean="0"/>
              <a:t>Main considerations:</a:t>
            </a:r>
          </a:p>
          <a:p>
            <a:pPr marL="285750" lvl="1" indent="-285750">
              <a:buFont typeface="Arial" panose="020B0604020202020204" pitchFamily="34" charset="0"/>
              <a:buChar char="•"/>
            </a:pPr>
            <a:r>
              <a:rPr lang="en-US" altLang="zh-CN" dirty="0" smtClean="0"/>
              <a:t>Channel state information</a:t>
            </a:r>
          </a:p>
          <a:p>
            <a:pPr marL="285750" lvl="1" indent="-285750">
              <a:buFont typeface="Arial" panose="020B0604020202020204" pitchFamily="34" charset="0"/>
              <a:buChar char="•"/>
            </a:pPr>
            <a:r>
              <a:rPr lang="en-US" altLang="zh-CN" dirty="0" smtClean="0"/>
              <a:t>Power control</a:t>
            </a:r>
          </a:p>
          <a:p>
            <a:pPr marL="285750" lvl="1" indent="-285750">
              <a:buFont typeface="Arial" panose="020B0604020202020204" pitchFamily="34" charset="0"/>
              <a:buChar char="•"/>
            </a:pPr>
            <a:r>
              <a:rPr lang="en-US" altLang="zh-CN" dirty="0" smtClean="0"/>
              <a:t>Co-channel interference</a:t>
            </a:r>
            <a:endParaRPr lang="en-US" altLang="zh-CN" dirty="0"/>
          </a:p>
        </p:txBody>
      </p:sp>
    </p:spTree>
    <p:custDataLst>
      <p:tags r:id="rId1"/>
    </p:custDataLst>
    <p:extLst>
      <p:ext uri="{BB962C8B-B14F-4D97-AF65-F5344CB8AC3E}">
        <p14:creationId xmlns:p14="http://schemas.microsoft.com/office/powerpoint/2010/main" val="2228816513"/>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76200"/>
            <a:ext cx="6553200" cy="609600"/>
          </a:xfrm>
          <a:prstGeom prst="rect">
            <a:avLst/>
          </a:prstGeom>
        </p:spPr>
        <p:txBody>
          <a:bodyPr/>
          <a:lstStyle/>
          <a:p>
            <a:pPr algn="ctr">
              <a:buNone/>
            </a:pPr>
            <a:r>
              <a:rPr lang="en-US" sz="3600" dirty="0">
                <a:solidFill>
                  <a:srgbClr val="FFFFFF"/>
                </a:solidFill>
              </a:rPr>
              <a:t>Matching Game Definitions</a:t>
            </a:r>
          </a:p>
          <a:p>
            <a:pPr algn="ctr">
              <a:buNone/>
            </a:pPr>
            <a:endParaRPr lang="en-US" sz="36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4" name="Shape 193"/>
          <p:cNvSpPr txBox="1">
            <a:spLocks/>
          </p:cNvSpPr>
          <p:nvPr/>
        </p:nvSpPr>
        <p:spPr>
          <a:xfrm>
            <a:off x="304800" y="1371600"/>
            <a:ext cx="8598010" cy="47166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defRPr sz="5200"/>
            </a:pPr>
            <a:r>
              <a:rPr lang="en-US" sz="3600" dirty="0" smtClean="0">
                <a:solidFill>
                  <a:schemeClr val="tx1"/>
                </a:solidFill>
              </a:rPr>
              <a:t>Basic elements </a:t>
            </a:r>
            <a:r>
              <a:rPr lang="en-US" sz="3600" dirty="0" smtClean="0"/>
              <a:t>(</a:t>
            </a:r>
            <a:r>
              <a:rPr lang="en-US" sz="3600" dirty="0" smtClean="0">
                <a:solidFill>
                  <a:srgbClr val="FF2600"/>
                </a:solidFill>
              </a:rPr>
              <a:t>Stable Marriage (SM)</a:t>
            </a:r>
            <a:r>
              <a:rPr lang="en-US" sz="3600" dirty="0" smtClean="0"/>
              <a:t>):</a:t>
            </a:r>
          </a:p>
          <a:p>
            <a:pPr>
              <a:defRPr sz="5200" b="1" i="1">
                <a:solidFill>
                  <a:srgbClr val="FF0000"/>
                </a:solidFill>
              </a:defRPr>
            </a:pPr>
            <a:r>
              <a:rPr lang="en-US" sz="2600" dirty="0" smtClean="0">
                <a:solidFill>
                  <a:schemeClr val="tx1"/>
                </a:solidFill>
              </a:rPr>
              <a:t>1. </a:t>
            </a:r>
            <a:r>
              <a:rPr lang="en-US" sz="2600" dirty="0" smtClean="0">
                <a:solidFill>
                  <a:srgbClr val="FF0000"/>
                </a:solidFill>
              </a:rPr>
              <a:t>Agents</a:t>
            </a:r>
            <a:r>
              <a:rPr lang="en-US" sz="2600" dirty="0" smtClean="0">
                <a:solidFill>
                  <a:srgbClr val="000000"/>
                </a:solidFill>
              </a:rPr>
              <a:t>: A set of men, and a set of women;</a:t>
            </a:r>
          </a:p>
          <a:p>
            <a:pPr>
              <a:defRPr sz="5200" b="1" i="1">
                <a:solidFill>
                  <a:srgbClr val="FF0000"/>
                </a:solidFill>
              </a:defRPr>
            </a:pPr>
            <a:r>
              <a:rPr lang="en-US" sz="2600" i="1" dirty="0" smtClean="0">
                <a:solidFill>
                  <a:schemeClr val="tx1"/>
                </a:solidFill>
              </a:rPr>
              <a:t>2. </a:t>
            </a:r>
            <a:r>
              <a:rPr lang="en-US" sz="2600" i="1" dirty="0" smtClean="0">
                <a:solidFill>
                  <a:srgbClr val="FF0000"/>
                </a:solidFill>
              </a:rPr>
              <a:t>Preference list:</a:t>
            </a:r>
            <a:r>
              <a:rPr lang="en-US" sz="2600" dirty="0" smtClean="0">
                <a:solidFill>
                  <a:srgbClr val="000000"/>
                </a:solidFill>
              </a:rPr>
              <a:t> A sorted list of men/women based on her/his preferences;</a:t>
            </a:r>
            <a:r>
              <a:rPr lang="en-US" sz="2600" i="1" dirty="0" smtClean="0">
                <a:solidFill>
                  <a:srgbClr val="FF0000"/>
                </a:solidFill>
              </a:rPr>
              <a:t> </a:t>
            </a:r>
          </a:p>
          <a:p>
            <a:pPr>
              <a:defRPr sz="5200" b="1" i="1">
                <a:solidFill>
                  <a:srgbClr val="FF0000"/>
                </a:solidFill>
              </a:defRPr>
            </a:pPr>
            <a:r>
              <a:rPr lang="en-US" sz="2600" i="1" dirty="0" smtClean="0">
                <a:solidFill>
                  <a:schemeClr val="tx1"/>
                </a:solidFill>
              </a:rPr>
              <a:t>3. </a:t>
            </a:r>
            <a:r>
              <a:rPr lang="en-US" sz="2600" i="1" dirty="0" smtClean="0">
                <a:solidFill>
                  <a:srgbClr val="FF0000"/>
                </a:solidFill>
              </a:rPr>
              <a:t>Blocking pair (BP)</a:t>
            </a:r>
            <a:r>
              <a:rPr lang="en-US" sz="2600" dirty="0" smtClean="0">
                <a:solidFill>
                  <a:srgbClr val="FF0000"/>
                </a:solidFill>
              </a:rPr>
              <a:t> </a:t>
            </a:r>
            <a:r>
              <a:rPr lang="en-US" sz="2600" dirty="0" smtClean="0">
                <a:solidFill>
                  <a:srgbClr val="000000"/>
                </a:solidFill>
              </a:rPr>
              <a:t>(</a:t>
            </a:r>
            <a:r>
              <a:rPr lang="en-US" sz="2600" dirty="0" err="1" smtClean="0">
                <a:solidFill>
                  <a:srgbClr val="000000"/>
                </a:solidFill>
              </a:rPr>
              <a:t>m,w</a:t>
            </a:r>
            <a:r>
              <a:rPr lang="en-US" sz="2600" dirty="0" smtClean="0">
                <a:solidFill>
                  <a:srgbClr val="000000"/>
                </a:solidFill>
              </a:rPr>
              <a:t>):</a:t>
            </a:r>
          </a:p>
          <a:p>
            <a:pPr marL="685800" lvl="2">
              <a:defRPr sz="4400"/>
            </a:pPr>
            <a:r>
              <a:rPr lang="en-US" sz="2400" dirty="0"/>
              <a:t>m</a:t>
            </a:r>
            <a:r>
              <a:rPr lang="en-US" sz="2400" dirty="0" smtClean="0"/>
              <a:t> prefers w to his current partner;</a:t>
            </a:r>
          </a:p>
          <a:p>
            <a:pPr marL="685800" lvl="2">
              <a:defRPr sz="4400"/>
            </a:pPr>
            <a:r>
              <a:rPr lang="en-US" sz="2400" dirty="0"/>
              <a:t>w</a:t>
            </a:r>
            <a:r>
              <a:rPr lang="en-US" sz="2400" dirty="0" smtClean="0"/>
              <a:t> prefers m to her current partner;</a:t>
            </a:r>
          </a:p>
          <a:p>
            <a:pPr>
              <a:defRPr sz="5200" b="1" i="1">
                <a:solidFill>
                  <a:srgbClr val="FF0000"/>
                </a:solidFill>
              </a:defRPr>
            </a:pPr>
            <a:r>
              <a:rPr lang="en-US" sz="2800" i="1" dirty="0" smtClean="0">
                <a:solidFill>
                  <a:schemeClr val="tx1"/>
                </a:solidFill>
              </a:rPr>
              <a:t>4. </a:t>
            </a:r>
            <a:r>
              <a:rPr lang="en-US" sz="2600" i="1" dirty="0" smtClean="0">
                <a:solidFill>
                  <a:srgbClr val="FF0000"/>
                </a:solidFill>
              </a:rPr>
              <a:t>Stable matching</a:t>
            </a:r>
            <a:r>
              <a:rPr lang="en-US" sz="2600" dirty="0" smtClean="0">
                <a:solidFill>
                  <a:srgbClr val="000000"/>
                </a:solidFill>
              </a:rPr>
              <a:t>: A matching admit no BPs.</a:t>
            </a:r>
          </a:p>
          <a:p>
            <a:pPr>
              <a:defRPr sz="5200" b="1" i="1">
                <a:solidFill>
                  <a:srgbClr val="FF0000"/>
                </a:solidFill>
              </a:defRPr>
            </a:pPr>
            <a:r>
              <a:rPr lang="en-US" sz="2600" i="1" dirty="0" smtClean="0">
                <a:solidFill>
                  <a:srgbClr val="000000"/>
                </a:solidFill>
              </a:rPr>
              <a:t>5. </a:t>
            </a:r>
            <a:r>
              <a:rPr lang="en-US" sz="2600" i="1" dirty="0" smtClean="0">
                <a:solidFill>
                  <a:srgbClr val="FF2600"/>
                </a:solidFill>
              </a:rPr>
              <a:t>Gale-Shapley (GS) algorithm:</a:t>
            </a:r>
            <a:r>
              <a:rPr lang="en-US" sz="2600" dirty="0" smtClean="0">
                <a:solidFill>
                  <a:srgbClr val="000000"/>
                </a:solidFill>
              </a:rPr>
              <a:t> find a stable matching in </a:t>
            </a:r>
            <a:r>
              <a:rPr lang="en-US" sz="2600" dirty="0" smtClean="0">
                <a:solidFill>
                  <a:srgbClr val="000000"/>
                </a:solidFill>
              </a:rPr>
              <a:t>SM, Nobel prize winning</a:t>
            </a:r>
            <a:r>
              <a:rPr lang="en-US" sz="2600" dirty="0" smtClean="0">
                <a:solidFill>
                  <a:srgbClr val="000000"/>
                </a:solidFill>
              </a:rPr>
              <a:t>	</a:t>
            </a:r>
            <a:endParaRPr lang="en-US" sz="2600" dirty="0">
              <a:solidFill>
                <a:srgbClr val="000000"/>
              </a:solidFill>
            </a:endParaRPr>
          </a:p>
        </p:txBody>
      </p:sp>
    </p:spTree>
    <p:custDataLst>
      <p:tags r:id="rId1"/>
    </p:custDataLst>
    <p:extLst>
      <p:ext uri="{BB962C8B-B14F-4D97-AF65-F5344CB8AC3E}">
        <p14:creationId xmlns:p14="http://schemas.microsoft.com/office/powerpoint/2010/main" val="2228816513"/>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76200"/>
            <a:ext cx="6553200" cy="609600"/>
          </a:xfrm>
          <a:prstGeom prst="rect">
            <a:avLst/>
          </a:prstGeom>
        </p:spPr>
        <p:txBody>
          <a:bodyPr/>
          <a:lstStyle/>
          <a:p>
            <a:pPr algn="ctr">
              <a:buNone/>
            </a:pPr>
            <a:r>
              <a:rPr lang="en-US" sz="3600" dirty="0">
                <a:solidFill>
                  <a:srgbClr val="FFFFFF"/>
                </a:solidFill>
              </a:rPr>
              <a:t>GS Algorithm</a:t>
            </a:r>
          </a:p>
          <a:p>
            <a:pPr algn="ctr">
              <a:buNone/>
            </a:pPr>
            <a:endParaRPr lang="en-US" sz="36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grpSp>
        <p:nvGrpSpPr>
          <p:cNvPr id="4" name="Group 198"/>
          <p:cNvGrpSpPr/>
          <p:nvPr/>
        </p:nvGrpSpPr>
        <p:grpSpPr>
          <a:xfrm>
            <a:off x="152401" y="1203511"/>
            <a:ext cx="1371601" cy="1299864"/>
            <a:chOff x="0" y="0"/>
            <a:chExt cx="2743200" cy="2599726"/>
          </a:xfrm>
        </p:grpSpPr>
        <p:pic>
          <p:nvPicPr>
            <p:cNvPr id="5" name="image9.pdf" descr="j0233042"/>
            <p:cNvPicPr>
              <a:picLocks noChangeAspect="1"/>
            </p:cNvPicPr>
            <p:nvPr/>
          </p:nvPicPr>
          <p:blipFill>
            <a:blip r:embed="rId4">
              <a:extLst/>
            </a:blip>
            <a:stretch>
              <a:fillRect/>
            </a:stretch>
          </p:blipFill>
          <p:spPr>
            <a:xfrm>
              <a:off x="0" y="0"/>
              <a:ext cx="1828800" cy="1828801"/>
            </a:xfrm>
            <a:prstGeom prst="rect">
              <a:avLst/>
            </a:prstGeom>
            <a:ln w="12700" cap="flat">
              <a:noFill/>
              <a:miter lim="400000"/>
            </a:ln>
            <a:effectLst/>
          </p:spPr>
        </p:pic>
        <p:sp>
          <p:nvSpPr>
            <p:cNvPr id="6" name="Shape 197"/>
            <p:cNvSpPr/>
            <p:nvPr/>
          </p:nvSpPr>
          <p:spPr>
            <a:xfrm>
              <a:off x="304800" y="1676401"/>
              <a:ext cx="2438400" cy="92332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spcBef>
                  <a:spcPts val="2800"/>
                </a:spcBef>
                <a:defRPr sz="4800">
                  <a:latin typeface="Verdana"/>
                  <a:ea typeface="Verdana"/>
                  <a:cs typeface="Verdana"/>
                  <a:sym typeface="Verdana"/>
                </a:defRPr>
              </a:lvl1pPr>
            </a:lstStyle>
            <a:p>
              <a:r>
                <a:rPr sz="1800" dirty="0"/>
                <a:t>Adam</a:t>
              </a:r>
            </a:p>
          </p:txBody>
        </p:sp>
      </p:grpSp>
      <p:grpSp>
        <p:nvGrpSpPr>
          <p:cNvPr id="7" name="Group 201"/>
          <p:cNvGrpSpPr/>
          <p:nvPr/>
        </p:nvGrpSpPr>
        <p:grpSpPr>
          <a:xfrm>
            <a:off x="6248402" y="3565711"/>
            <a:ext cx="1058865" cy="1395931"/>
            <a:chOff x="0" y="0"/>
            <a:chExt cx="2117727" cy="2791860"/>
          </a:xfrm>
        </p:grpSpPr>
        <p:pic>
          <p:nvPicPr>
            <p:cNvPr id="8" name="image10.pdf" descr="j0355921"/>
            <p:cNvPicPr>
              <a:picLocks noChangeAspect="1"/>
            </p:cNvPicPr>
            <p:nvPr/>
          </p:nvPicPr>
          <p:blipFill>
            <a:blip r:embed="rId5">
              <a:extLst/>
            </a:blip>
            <a:stretch>
              <a:fillRect/>
            </a:stretch>
          </p:blipFill>
          <p:spPr>
            <a:xfrm>
              <a:off x="140595" y="0"/>
              <a:ext cx="1326875" cy="1868536"/>
            </a:xfrm>
            <a:prstGeom prst="rect">
              <a:avLst/>
            </a:prstGeom>
            <a:ln w="12700" cap="flat">
              <a:noFill/>
              <a:miter lim="400000"/>
            </a:ln>
            <a:effectLst/>
          </p:spPr>
        </p:pic>
        <p:sp>
          <p:nvSpPr>
            <p:cNvPr id="9" name="Shape 200"/>
            <p:cNvSpPr/>
            <p:nvPr/>
          </p:nvSpPr>
          <p:spPr>
            <a:xfrm>
              <a:off x="0" y="1868535"/>
              <a:ext cx="2117727" cy="92332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spcBef>
                  <a:spcPts val="2800"/>
                </a:spcBef>
                <a:defRPr sz="4800">
                  <a:latin typeface="Verdana"/>
                  <a:ea typeface="Verdana"/>
                  <a:cs typeface="Verdana"/>
                  <a:sym typeface="Verdana"/>
                </a:defRPr>
              </a:lvl1pPr>
            </a:lstStyle>
            <a:p>
              <a:r>
                <a:rPr sz="1800" dirty="0" err="1"/>
                <a:t>Heiki</a:t>
              </a:r>
              <a:endParaRPr sz="1800" dirty="0"/>
            </a:p>
          </p:txBody>
        </p:sp>
      </p:grpSp>
      <p:grpSp>
        <p:nvGrpSpPr>
          <p:cNvPr id="10" name="Group 204"/>
          <p:cNvGrpSpPr/>
          <p:nvPr/>
        </p:nvGrpSpPr>
        <p:grpSpPr>
          <a:xfrm>
            <a:off x="381001" y="2422711"/>
            <a:ext cx="990601" cy="1299864"/>
            <a:chOff x="0" y="0"/>
            <a:chExt cx="1981200" cy="2599726"/>
          </a:xfrm>
        </p:grpSpPr>
        <p:pic>
          <p:nvPicPr>
            <p:cNvPr id="11" name="image11.pdf" descr="j0232650"/>
            <p:cNvPicPr>
              <a:picLocks noChangeAspect="1"/>
            </p:cNvPicPr>
            <p:nvPr/>
          </p:nvPicPr>
          <p:blipFill>
            <a:blip r:embed="rId6">
              <a:extLst/>
            </a:blip>
            <a:stretch>
              <a:fillRect/>
            </a:stretch>
          </p:blipFill>
          <p:spPr>
            <a:xfrm>
              <a:off x="152400" y="0"/>
              <a:ext cx="1139825" cy="1828801"/>
            </a:xfrm>
            <a:prstGeom prst="rect">
              <a:avLst/>
            </a:prstGeom>
            <a:ln w="12700" cap="flat">
              <a:noFill/>
              <a:miter lim="400000"/>
            </a:ln>
            <a:effectLst/>
          </p:spPr>
        </p:pic>
        <p:sp>
          <p:nvSpPr>
            <p:cNvPr id="12" name="Shape 203"/>
            <p:cNvSpPr/>
            <p:nvPr/>
          </p:nvSpPr>
          <p:spPr>
            <a:xfrm>
              <a:off x="0" y="1676401"/>
              <a:ext cx="1981200" cy="92332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spcBef>
                  <a:spcPts val="2800"/>
                </a:spcBef>
                <a:defRPr sz="4800">
                  <a:latin typeface="Verdana"/>
                  <a:ea typeface="Verdana"/>
                  <a:cs typeface="Verdana"/>
                  <a:sym typeface="Verdana"/>
                </a:defRPr>
              </a:lvl1pPr>
            </a:lstStyle>
            <a:p>
              <a:r>
                <a:rPr sz="1800" dirty="0"/>
                <a:t>Bob</a:t>
              </a:r>
            </a:p>
          </p:txBody>
        </p:sp>
      </p:grpSp>
      <p:grpSp>
        <p:nvGrpSpPr>
          <p:cNvPr id="13" name="Group 207"/>
          <p:cNvGrpSpPr/>
          <p:nvPr/>
        </p:nvGrpSpPr>
        <p:grpSpPr>
          <a:xfrm>
            <a:off x="6248402" y="1127311"/>
            <a:ext cx="1058636" cy="1369282"/>
            <a:chOff x="0" y="0"/>
            <a:chExt cx="2117270" cy="2738562"/>
          </a:xfrm>
        </p:grpSpPr>
        <p:pic>
          <p:nvPicPr>
            <p:cNvPr id="14" name="image12.pdf" descr="j0349093"/>
            <p:cNvPicPr>
              <a:picLocks noChangeAspect="1"/>
            </p:cNvPicPr>
            <p:nvPr/>
          </p:nvPicPr>
          <p:blipFill>
            <a:blip r:embed="rId7">
              <a:extLst/>
            </a:blip>
            <a:stretch>
              <a:fillRect/>
            </a:stretch>
          </p:blipFill>
          <p:spPr>
            <a:xfrm>
              <a:off x="0" y="0"/>
              <a:ext cx="1357994" cy="1966508"/>
            </a:xfrm>
            <a:prstGeom prst="rect">
              <a:avLst/>
            </a:prstGeom>
            <a:ln w="12700" cap="flat">
              <a:noFill/>
              <a:miter lim="400000"/>
            </a:ln>
            <a:effectLst/>
          </p:spPr>
        </p:pic>
        <p:sp>
          <p:nvSpPr>
            <p:cNvPr id="15" name="Shape 206"/>
            <p:cNvSpPr/>
            <p:nvPr/>
          </p:nvSpPr>
          <p:spPr>
            <a:xfrm>
              <a:off x="130628" y="1815237"/>
              <a:ext cx="1986642" cy="92332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spcBef>
                  <a:spcPts val="2800"/>
                </a:spcBef>
                <a:defRPr sz="4800">
                  <a:latin typeface="Verdana"/>
                  <a:ea typeface="Verdana"/>
                  <a:cs typeface="Verdana"/>
                  <a:sym typeface="Verdana"/>
                </a:defRPr>
              </a:lvl1pPr>
            </a:lstStyle>
            <a:p>
              <a:r>
                <a:rPr sz="1800" dirty="0"/>
                <a:t>Fran</a:t>
              </a:r>
            </a:p>
          </p:txBody>
        </p:sp>
      </p:grpSp>
      <p:grpSp>
        <p:nvGrpSpPr>
          <p:cNvPr id="16" name="Group 210"/>
          <p:cNvGrpSpPr/>
          <p:nvPr/>
        </p:nvGrpSpPr>
        <p:grpSpPr>
          <a:xfrm>
            <a:off x="6248403" y="2422711"/>
            <a:ext cx="1198564" cy="1223664"/>
            <a:chOff x="0" y="0"/>
            <a:chExt cx="2397126" cy="2447326"/>
          </a:xfrm>
        </p:grpSpPr>
        <p:pic>
          <p:nvPicPr>
            <p:cNvPr id="17" name="image13.pdf" descr="j0355917"/>
            <p:cNvPicPr>
              <a:picLocks noChangeAspect="1"/>
            </p:cNvPicPr>
            <p:nvPr/>
          </p:nvPicPr>
          <p:blipFill>
            <a:blip r:embed="rId8">
              <a:extLst/>
            </a:blip>
            <a:stretch>
              <a:fillRect/>
            </a:stretch>
          </p:blipFill>
          <p:spPr>
            <a:xfrm>
              <a:off x="304800" y="0"/>
              <a:ext cx="1120776" cy="1676401"/>
            </a:xfrm>
            <a:prstGeom prst="rect">
              <a:avLst/>
            </a:prstGeom>
            <a:ln w="12700" cap="flat">
              <a:noFill/>
              <a:miter lim="400000"/>
            </a:ln>
            <a:effectLst/>
          </p:spPr>
        </p:pic>
        <p:sp>
          <p:nvSpPr>
            <p:cNvPr id="18" name="Shape 209"/>
            <p:cNvSpPr/>
            <p:nvPr/>
          </p:nvSpPr>
          <p:spPr>
            <a:xfrm>
              <a:off x="0" y="1524001"/>
              <a:ext cx="2397126" cy="92332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spcBef>
                  <a:spcPts val="2800"/>
                </a:spcBef>
                <a:defRPr sz="4800">
                  <a:latin typeface="Verdana"/>
                  <a:ea typeface="Verdana"/>
                  <a:cs typeface="Verdana"/>
                  <a:sym typeface="Verdana"/>
                </a:defRPr>
              </a:lvl1pPr>
            </a:lstStyle>
            <a:p>
              <a:r>
                <a:rPr sz="1800" dirty="0" err="1"/>
                <a:t>Geeta</a:t>
              </a:r>
              <a:endParaRPr sz="1800" dirty="0"/>
            </a:p>
          </p:txBody>
        </p:sp>
      </p:grpSp>
      <p:grpSp>
        <p:nvGrpSpPr>
          <p:cNvPr id="19" name="Group 213"/>
          <p:cNvGrpSpPr/>
          <p:nvPr/>
        </p:nvGrpSpPr>
        <p:grpSpPr>
          <a:xfrm>
            <a:off x="152400" y="3641912"/>
            <a:ext cx="1219201" cy="1296848"/>
            <a:chOff x="0" y="0"/>
            <a:chExt cx="2438400" cy="2593694"/>
          </a:xfrm>
        </p:grpSpPr>
        <p:pic>
          <p:nvPicPr>
            <p:cNvPr id="20" name="image14.pdf" descr="j0232429"/>
            <p:cNvPicPr>
              <a:picLocks noChangeAspect="1"/>
            </p:cNvPicPr>
            <p:nvPr/>
          </p:nvPicPr>
          <p:blipFill>
            <a:blip r:embed="rId9">
              <a:extLst/>
            </a:blip>
            <a:stretch>
              <a:fillRect/>
            </a:stretch>
          </p:blipFill>
          <p:spPr>
            <a:xfrm>
              <a:off x="187569" y="0"/>
              <a:ext cx="1418493" cy="1719753"/>
            </a:xfrm>
            <a:prstGeom prst="rect">
              <a:avLst/>
            </a:prstGeom>
            <a:ln w="12700" cap="flat">
              <a:noFill/>
              <a:miter lim="400000"/>
            </a:ln>
            <a:effectLst/>
          </p:spPr>
        </p:pic>
        <p:sp>
          <p:nvSpPr>
            <p:cNvPr id="21" name="Shape 212"/>
            <p:cNvSpPr/>
            <p:nvPr/>
          </p:nvSpPr>
          <p:spPr>
            <a:xfrm>
              <a:off x="0" y="1670369"/>
              <a:ext cx="2438400" cy="92332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spcBef>
                  <a:spcPts val="2800"/>
                </a:spcBef>
                <a:defRPr sz="4800">
                  <a:latin typeface="Verdana"/>
                  <a:ea typeface="Verdana"/>
                  <a:cs typeface="Verdana"/>
                  <a:sym typeface="Verdana"/>
                </a:defRPr>
              </a:lvl1pPr>
            </a:lstStyle>
            <a:p>
              <a:r>
                <a:rPr sz="1800" dirty="0"/>
                <a:t>Carl</a:t>
              </a:r>
            </a:p>
          </p:txBody>
        </p:sp>
      </p:grpSp>
      <p:grpSp>
        <p:nvGrpSpPr>
          <p:cNvPr id="22" name="Group 216"/>
          <p:cNvGrpSpPr/>
          <p:nvPr/>
        </p:nvGrpSpPr>
        <p:grpSpPr>
          <a:xfrm>
            <a:off x="6324600" y="4937309"/>
            <a:ext cx="750817" cy="1275185"/>
            <a:chOff x="0" y="0"/>
            <a:chExt cx="1501632" cy="2550368"/>
          </a:xfrm>
        </p:grpSpPr>
        <p:pic>
          <p:nvPicPr>
            <p:cNvPr id="23" name="image15.pdf" descr="j0357969"/>
            <p:cNvPicPr>
              <a:picLocks noChangeAspect="1"/>
            </p:cNvPicPr>
            <p:nvPr/>
          </p:nvPicPr>
          <p:blipFill>
            <a:blip r:embed="rId10">
              <a:extLst/>
            </a:blip>
            <a:stretch>
              <a:fillRect/>
            </a:stretch>
          </p:blipFill>
          <p:spPr>
            <a:xfrm>
              <a:off x="0" y="0"/>
              <a:ext cx="1501632" cy="1772079"/>
            </a:xfrm>
            <a:prstGeom prst="rect">
              <a:avLst/>
            </a:prstGeom>
            <a:ln w="12700" cap="flat">
              <a:noFill/>
              <a:miter lim="400000"/>
            </a:ln>
            <a:effectLst/>
          </p:spPr>
        </p:pic>
        <p:sp>
          <p:nvSpPr>
            <p:cNvPr id="24" name="Shape 215"/>
            <p:cNvSpPr/>
            <p:nvPr/>
          </p:nvSpPr>
          <p:spPr>
            <a:xfrm>
              <a:off x="12284" y="1627043"/>
              <a:ext cx="1456161" cy="92332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spcBef>
                  <a:spcPts val="2800"/>
                </a:spcBef>
                <a:defRPr sz="4800">
                  <a:latin typeface="Verdana"/>
                  <a:ea typeface="Verdana"/>
                  <a:cs typeface="Verdana"/>
                  <a:sym typeface="Verdana"/>
                </a:defRPr>
              </a:lvl1pPr>
            </a:lstStyle>
            <a:p>
              <a:r>
                <a:rPr sz="1800" dirty="0"/>
                <a:t>Irina</a:t>
              </a:r>
            </a:p>
          </p:txBody>
        </p:sp>
      </p:grpSp>
      <p:grpSp>
        <p:nvGrpSpPr>
          <p:cNvPr id="25" name="Group 219"/>
          <p:cNvGrpSpPr/>
          <p:nvPr/>
        </p:nvGrpSpPr>
        <p:grpSpPr>
          <a:xfrm>
            <a:off x="304801" y="4861111"/>
            <a:ext cx="1066801" cy="1376064"/>
            <a:chOff x="0" y="0"/>
            <a:chExt cx="2133600" cy="2752126"/>
          </a:xfrm>
        </p:grpSpPr>
        <p:pic>
          <p:nvPicPr>
            <p:cNvPr id="26" name="image16.pdf" descr="j0232148"/>
            <p:cNvPicPr>
              <a:picLocks noChangeAspect="1"/>
            </p:cNvPicPr>
            <p:nvPr/>
          </p:nvPicPr>
          <p:blipFill>
            <a:blip r:embed="rId11">
              <a:extLst/>
            </a:blip>
            <a:stretch>
              <a:fillRect/>
            </a:stretch>
          </p:blipFill>
          <p:spPr>
            <a:xfrm>
              <a:off x="152400" y="0"/>
              <a:ext cx="1473200" cy="1895476"/>
            </a:xfrm>
            <a:prstGeom prst="rect">
              <a:avLst/>
            </a:prstGeom>
            <a:ln w="12700" cap="flat">
              <a:noFill/>
              <a:miter lim="400000"/>
            </a:ln>
            <a:effectLst/>
          </p:spPr>
        </p:pic>
        <p:sp>
          <p:nvSpPr>
            <p:cNvPr id="27" name="Shape 218"/>
            <p:cNvSpPr/>
            <p:nvPr/>
          </p:nvSpPr>
          <p:spPr>
            <a:xfrm>
              <a:off x="0" y="1828801"/>
              <a:ext cx="2133600" cy="92332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spcBef>
                  <a:spcPts val="2800"/>
                </a:spcBef>
                <a:defRPr sz="4800">
                  <a:latin typeface="Verdana"/>
                  <a:ea typeface="Verdana"/>
                  <a:cs typeface="Verdana"/>
                  <a:sym typeface="Verdana"/>
                </a:defRPr>
              </a:lvl1pPr>
            </a:lstStyle>
            <a:p>
              <a:r>
                <a:rPr sz="1800" dirty="0"/>
                <a:t>David</a:t>
              </a:r>
            </a:p>
          </p:txBody>
        </p:sp>
      </p:grpSp>
      <p:sp>
        <p:nvSpPr>
          <p:cNvPr id="28" name="Shape 220"/>
          <p:cNvSpPr/>
          <p:nvPr/>
        </p:nvSpPr>
        <p:spPr>
          <a:xfrm>
            <a:off x="1295400" y="1508310"/>
            <a:ext cx="3821724" cy="523220"/>
          </a:xfrm>
          <a:prstGeom prst="rect">
            <a:avLst/>
          </a:prstGeom>
          <a:ln w="25400">
            <a:miter lim="400000"/>
          </a:ln>
          <a:extLst>
            <a:ext uri="{C572A759-6A51-4108-AA02-DFA0A04FC94B}">
              <ma14:wrappingTextBoxFlag xmlns:ma14="http://schemas.microsoft.com/office/mac/drawingml/2011/main" val="1"/>
            </a:ext>
          </a:extLst>
        </p:spPr>
        <p:txBody>
          <a:bodyPr lIns="45720" tIns="45720" rIns="45720" bIns="45720">
            <a:spAutoFit/>
          </a:bodyPr>
          <a:lstStyle>
            <a:lvl1pPr>
              <a:spcBef>
                <a:spcPts val="2400"/>
              </a:spcBef>
              <a:defRPr sz="4000"/>
            </a:lvl1pPr>
          </a:lstStyle>
          <a:p>
            <a:r>
              <a:rPr sz="2800" dirty="0" err="1"/>
              <a:t>Geeta</a:t>
            </a:r>
            <a:r>
              <a:rPr sz="2800" dirty="0"/>
              <a:t>, </a:t>
            </a:r>
            <a:r>
              <a:rPr sz="2800" dirty="0" err="1"/>
              <a:t>Heiki</a:t>
            </a:r>
            <a:r>
              <a:rPr sz="2800" dirty="0"/>
              <a:t>, Irina, Fran</a:t>
            </a:r>
          </a:p>
        </p:txBody>
      </p:sp>
      <p:sp>
        <p:nvSpPr>
          <p:cNvPr id="29" name="Shape 221"/>
          <p:cNvSpPr/>
          <p:nvPr/>
        </p:nvSpPr>
        <p:spPr>
          <a:xfrm>
            <a:off x="1371600" y="2727510"/>
            <a:ext cx="4389818" cy="523220"/>
          </a:xfrm>
          <a:prstGeom prst="rect">
            <a:avLst/>
          </a:prstGeom>
          <a:ln w="25400">
            <a:miter lim="400000"/>
          </a:ln>
          <a:extLst>
            <a:ext uri="{C572A759-6A51-4108-AA02-DFA0A04FC94B}">
              <ma14:wrappingTextBoxFlag xmlns:ma14="http://schemas.microsoft.com/office/mac/drawingml/2011/main" val="1"/>
            </a:ext>
          </a:extLst>
        </p:spPr>
        <p:txBody>
          <a:bodyPr lIns="45720" tIns="45720" rIns="45720" bIns="45720">
            <a:spAutoFit/>
          </a:bodyPr>
          <a:lstStyle>
            <a:lvl1pPr>
              <a:spcBef>
                <a:spcPts val="2400"/>
              </a:spcBef>
              <a:defRPr sz="4000"/>
            </a:lvl1pPr>
          </a:lstStyle>
          <a:p>
            <a:r>
              <a:rPr sz="2800" dirty="0"/>
              <a:t>Irina, Fran, </a:t>
            </a:r>
            <a:r>
              <a:rPr sz="2800" dirty="0" err="1"/>
              <a:t>Heiki</a:t>
            </a:r>
            <a:r>
              <a:rPr sz="2800" dirty="0"/>
              <a:t>, </a:t>
            </a:r>
            <a:r>
              <a:rPr sz="2800" dirty="0" err="1"/>
              <a:t>Geeta</a:t>
            </a:r>
            <a:endParaRPr sz="2800" dirty="0"/>
          </a:p>
        </p:txBody>
      </p:sp>
      <p:sp>
        <p:nvSpPr>
          <p:cNvPr id="30" name="Shape 222"/>
          <p:cNvSpPr/>
          <p:nvPr/>
        </p:nvSpPr>
        <p:spPr>
          <a:xfrm>
            <a:off x="1371600" y="3946710"/>
            <a:ext cx="4389818" cy="523220"/>
          </a:xfrm>
          <a:prstGeom prst="rect">
            <a:avLst/>
          </a:prstGeom>
          <a:ln w="25400">
            <a:miter lim="400000"/>
          </a:ln>
          <a:extLst>
            <a:ext uri="{C572A759-6A51-4108-AA02-DFA0A04FC94B}">
              <ma14:wrappingTextBoxFlag xmlns:ma14="http://schemas.microsoft.com/office/mac/drawingml/2011/main" val="1"/>
            </a:ext>
          </a:extLst>
        </p:spPr>
        <p:txBody>
          <a:bodyPr lIns="45720" tIns="45720" rIns="45720" bIns="45720">
            <a:spAutoFit/>
          </a:bodyPr>
          <a:lstStyle>
            <a:lvl1pPr>
              <a:spcBef>
                <a:spcPts val="2400"/>
              </a:spcBef>
              <a:defRPr sz="4000"/>
            </a:lvl1pPr>
          </a:lstStyle>
          <a:p>
            <a:r>
              <a:rPr sz="2800" dirty="0" err="1"/>
              <a:t>Geeta</a:t>
            </a:r>
            <a:r>
              <a:rPr sz="2800" dirty="0"/>
              <a:t>, Fran, </a:t>
            </a:r>
            <a:r>
              <a:rPr sz="2800" dirty="0" err="1"/>
              <a:t>Heiki</a:t>
            </a:r>
            <a:r>
              <a:rPr sz="2800" dirty="0"/>
              <a:t>, Irina</a:t>
            </a:r>
          </a:p>
        </p:txBody>
      </p:sp>
      <p:sp>
        <p:nvSpPr>
          <p:cNvPr id="31" name="Shape 223"/>
          <p:cNvSpPr/>
          <p:nvPr/>
        </p:nvSpPr>
        <p:spPr>
          <a:xfrm>
            <a:off x="1295400" y="5165910"/>
            <a:ext cx="4389818" cy="523220"/>
          </a:xfrm>
          <a:prstGeom prst="rect">
            <a:avLst/>
          </a:prstGeom>
          <a:ln w="25400">
            <a:miter lim="400000"/>
          </a:ln>
          <a:extLst>
            <a:ext uri="{C572A759-6A51-4108-AA02-DFA0A04FC94B}">
              <ma14:wrappingTextBoxFlag xmlns:ma14="http://schemas.microsoft.com/office/mac/drawingml/2011/main" val="1"/>
            </a:ext>
          </a:extLst>
        </p:spPr>
        <p:txBody>
          <a:bodyPr lIns="45720" tIns="45720" rIns="45720" bIns="45720">
            <a:spAutoFit/>
          </a:bodyPr>
          <a:lstStyle>
            <a:lvl1pPr>
              <a:spcBef>
                <a:spcPts val="2400"/>
              </a:spcBef>
              <a:defRPr sz="4000"/>
            </a:lvl1pPr>
          </a:lstStyle>
          <a:p>
            <a:r>
              <a:rPr sz="2800" dirty="0"/>
              <a:t>Irina, </a:t>
            </a:r>
            <a:r>
              <a:rPr sz="2800" dirty="0" err="1"/>
              <a:t>Heiki</a:t>
            </a:r>
            <a:r>
              <a:rPr sz="2800" dirty="0"/>
              <a:t>, </a:t>
            </a:r>
            <a:r>
              <a:rPr sz="2800" dirty="0" err="1"/>
              <a:t>Geeta</a:t>
            </a:r>
            <a:r>
              <a:rPr sz="2800" dirty="0"/>
              <a:t>, Fran</a:t>
            </a:r>
          </a:p>
        </p:txBody>
      </p:sp>
      <p:sp>
        <p:nvSpPr>
          <p:cNvPr id="32" name="Shape 224"/>
          <p:cNvSpPr/>
          <p:nvPr/>
        </p:nvSpPr>
        <p:spPr>
          <a:xfrm>
            <a:off x="7162800" y="2667000"/>
            <a:ext cx="2388159" cy="523220"/>
          </a:xfrm>
          <a:prstGeom prst="rect">
            <a:avLst/>
          </a:prstGeom>
          <a:ln w="25400">
            <a:miter lim="400000"/>
          </a:ln>
          <a:extLst>
            <a:ext uri="{C572A759-6A51-4108-AA02-DFA0A04FC94B}">
              <ma14:wrappingTextBoxFlag xmlns:ma14="http://schemas.microsoft.com/office/mac/drawingml/2011/main" val="1"/>
            </a:ext>
          </a:extLst>
        </p:spPr>
        <p:txBody>
          <a:bodyPr wrap="square" lIns="45720" tIns="45720" rIns="45720" bIns="45720">
            <a:spAutoFit/>
          </a:bodyPr>
          <a:lstStyle>
            <a:lvl1pPr>
              <a:spcBef>
                <a:spcPts val="2400"/>
              </a:spcBef>
              <a:defRPr sz="4000"/>
            </a:lvl1pPr>
          </a:lstStyle>
          <a:p>
            <a:r>
              <a:rPr sz="2800" dirty="0"/>
              <a:t>Carl &gt;  Adam</a:t>
            </a:r>
          </a:p>
        </p:txBody>
      </p:sp>
      <p:sp>
        <p:nvSpPr>
          <p:cNvPr id="33" name="Shape 225"/>
          <p:cNvSpPr/>
          <p:nvPr/>
        </p:nvSpPr>
        <p:spPr>
          <a:xfrm>
            <a:off x="7162800" y="5181600"/>
            <a:ext cx="2194909" cy="523220"/>
          </a:xfrm>
          <a:prstGeom prst="rect">
            <a:avLst/>
          </a:prstGeom>
          <a:ln w="25400">
            <a:miter lim="400000"/>
          </a:ln>
          <a:extLst>
            <a:ext uri="{C572A759-6A51-4108-AA02-DFA0A04FC94B}">
              <ma14:wrappingTextBoxFlag xmlns:ma14="http://schemas.microsoft.com/office/mac/drawingml/2011/main" val="1"/>
            </a:ext>
          </a:extLst>
        </p:spPr>
        <p:txBody>
          <a:bodyPr wrap="square" lIns="45720" tIns="45720" rIns="45720" bIns="45720">
            <a:spAutoFit/>
          </a:bodyPr>
          <a:lstStyle>
            <a:lvl1pPr>
              <a:spcBef>
                <a:spcPts val="2400"/>
              </a:spcBef>
              <a:defRPr sz="4000"/>
            </a:lvl1pPr>
          </a:lstStyle>
          <a:p>
            <a:r>
              <a:rPr sz="2800" dirty="0"/>
              <a:t>David &gt;  Bob</a:t>
            </a:r>
          </a:p>
        </p:txBody>
      </p:sp>
      <p:sp>
        <p:nvSpPr>
          <p:cNvPr id="34" name="Shape 226"/>
          <p:cNvSpPr/>
          <p:nvPr/>
        </p:nvSpPr>
        <p:spPr>
          <a:xfrm>
            <a:off x="2053433" y="5626162"/>
            <a:ext cx="4724401" cy="523220"/>
          </a:xfrm>
          <a:prstGeom prst="rect">
            <a:avLst/>
          </a:prstGeom>
          <a:ln w="25400">
            <a:miter lim="400000"/>
          </a:ln>
          <a:extLst>
            <a:ext uri="{C572A759-6A51-4108-AA02-DFA0A04FC94B}">
              <ma14:wrappingTextBoxFlag xmlns:ma14="http://schemas.microsoft.com/office/mac/drawingml/2011/main" val="1"/>
            </a:ext>
          </a:extLst>
        </p:spPr>
        <p:txBody>
          <a:bodyPr lIns="45720" tIns="45720" rIns="45720" bIns="45720">
            <a:spAutoFit/>
          </a:bodyPr>
          <a:lstStyle/>
          <a:p>
            <a:pPr>
              <a:spcBef>
                <a:spcPts val="1650"/>
              </a:spcBef>
              <a:defRPr sz="5600"/>
            </a:pPr>
            <a:r>
              <a:rPr sz="2800" dirty="0">
                <a:solidFill>
                  <a:srgbClr val="FF0000"/>
                </a:solidFill>
              </a:rPr>
              <a:t>We reach a stable marriage!</a:t>
            </a:r>
          </a:p>
        </p:txBody>
      </p:sp>
    </p:spTree>
    <p:custDataLst>
      <p:tags r:id="rId1"/>
    </p:custDataLst>
    <p:extLst>
      <p:ext uri="{BB962C8B-B14F-4D97-AF65-F5344CB8AC3E}">
        <p14:creationId xmlns:p14="http://schemas.microsoft.com/office/powerpoint/2010/main" val="737569592"/>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573820 0.174070" pathEditMode="relative">
                                      <p:cBhvr>
                                        <p:cTn id="10" dur="500" fill="hold"/>
                                        <p:tgtEl>
                                          <p:spTgt spid="4"/>
                                        </p:tgtEl>
                                        <p:attrNameLst>
                                          <p:attrName>ppt_x</p:attrName>
                                          <p:attrName>ppt_y</p:attrName>
                                        </p:attrNameLst>
                                      </p:cBhvr>
                                    </p:animMotion>
                                  </p:childTnLst>
                                </p:cTn>
                              </p:par>
                            </p:childTnLst>
                          </p:cTn>
                        </p:par>
                        <p:par>
                          <p:cTn id="11" fill="hold">
                            <p:stCondLst>
                              <p:cond delay="500"/>
                            </p:stCondLst>
                            <p:childTnLst>
                              <p:par>
                                <p:cTn id="12" presetID="3" presetClass="exit" presetSubtype="10" fill="hold" grpId="1" nodeType="afterEffect">
                                  <p:stCondLst>
                                    <p:cond delay="0"/>
                                  </p:stCondLst>
                                  <p:iterate>
                                    <p:tmAbs val="0"/>
                                  </p:iterate>
                                  <p:childTnLst>
                                    <p:animEffect transition="out" filter="blinds(horizontal)">
                                      <p:cBhvr>
                                        <p:cTn id="13" dur="500" fill="hold"/>
                                        <p:tgtEl>
                                          <p:spTgt spid="28"/>
                                        </p:tgtEl>
                                      </p:cBhvr>
                                    </p:animEffect>
                                    <p:set>
                                      <p:cBhvr>
                                        <p:cTn id="14" fill="hold">
                                          <p:stCondLst>
                                            <p:cond delay="499"/>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path" presetSubtype="0" accel="50000" decel="50000" fill="hold" nodeType="clickEffect">
                                  <p:stCondLst>
                                    <p:cond delay="0"/>
                                  </p:stCondLst>
                                  <p:childTnLst>
                                    <p:animMotion origin="layout" path="M 0.000000 0.000000 L 0.550003 0.366407" pathEditMode="relative">
                                      <p:cBhvr>
                                        <p:cTn id="22" dur="500" fill="hold"/>
                                        <p:tgtEl>
                                          <p:spTgt spid="10"/>
                                        </p:tgtEl>
                                        <p:attrNameLst>
                                          <p:attrName>ppt_x</p:attrName>
                                          <p:attrName>ppt_y</p:attrName>
                                        </p:attrNameLst>
                                      </p:cBhvr>
                                    </p:animMotion>
                                  </p:childTnLst>
                                </p:cTn>
                              </p:par>
                            </p:childTnLst>
                          </p:cTn>
                        </p:par>
                        <p:par>
                          <p:cTn id="23" fill="hold">
                            <p:stCondLst>
                              <p:cond delay="500"/>
                            </p:stCondLst>
                            <p:childTnLst>
                              <p:par>
                                <p:cTn id="24" presetID="3" presetClass="exit" presetSubtype="10" fill="hold" grpId="1" nodeType="afterEffect">
                                  <p:stCondLst>
                                    <p:cond delay="0"/>
                                  </p:stCondLst>
                                  <p:iterate>
                                    <p:tmAbs val="0"/>
                                  </p:iterate>
                                  <p:childTnLst>
                                    <p:animEffect transition="out" filter="blinds(horizontal)">
                                      <p:cBhvr>
                                        <p:cTn id="25" dur="500" fill="hold"/>
                                        <p:tgtEl>
                                          <p:spTgt spid="29"/>
                                        </p:tgtEl>
                                      </p:cBhvr>
                                    </p:animEffect>
                                    <p:set>
                                      <p:cBhvr>
                                        <p:cTn id="26" fill="hold">
                                          <p:stCondLst>
                                            <p:cond delay="499"/>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path" presetSubtype="0" accel="50000" decel="50000" fill="hold" nodeType="clickEffect">
                                  <p:stCondLst>
                                    <p:cond delay="0"/>
                                  </p:stCondLst>
                                  <p:childTnLst>
                                    <p:animMotion origin="layout" path="M 0.000000 0.000000 L 0.437754 -0.177338" pathEditMode="relative">
                                      <p:cBhvr>
                                        <p:cTn id="34" dur="500" fill="hold"/>
                                        <p:tgtEl>
                                          <p:spTgt spid="19"/>
                                        </p:tgtEl>
                                        <p:attrNameLst>
                                          <p:attrName>ppt_x</p:attrName>
                                          <p:attrName>ppt_y</p:attrName>
                                        </p:attrNameLst>
                                      </p:cBhvr>
                                    </p:animMotion>
                                  </p:childTnLst>
                                </p:cTn>
                              </p:par>
                            </p:childTnLst>
                          </p:cTn>
                        </p:par>
                        <p:par>
                          <p:cTn id="35" fill="hold">
                            <p:stCondLst>
                              <p:cond delay="500"/>
                            </p:stCondLst>
                            <p:childTnLst>
                              <p:par>
                                <p:cTn id="36" presetID="3" presetClass="exit" presetSubtype="10" fill="hold" grpId="1" nodeType="afterEffect">
                                  <p:stCondLst>
                                    <p:cond delay="0"/>
                                  </p:stCondLst>
                                  <p:iterate>
                                    <p:tmAbs val="0"/>
                                  </p:iterate>
                                  <p:childTnLst>
                                    <p:animEffect transition="out" filter="blinds(horizontal)">
                                      <p:cBhvr>
                                        <p:cTn id="37" dur="500" fill="hold"/>
                                        <p:tgtEl>
                                          <p:spTgt spid="30"/>
                                        </p:tgtEl>
                                      </p:cBhvr>
                                    </p:animEffect>
                                    <p:set>
                                      <p:cBhvr>
                                        <p:cTn id="38" fill="hold">
                                          <p:stCondLst>
                                            <p:cond delay="499"/>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path" presetSubtype="0" accel="50000" decel="50000" fill="hold" nodeType="clickEffect">
                                  <p:stCondLst>
                                    <p:cond delay="0"/>
                                  </p:stCondLst>
                                  <p:childTnLst>
                                    <p:animMotion origin="layout" path="M 0.573820 0.174070 L 0.008320 -0.033350" pathEditMode="relative">
                                      <p:cBhvr>
                                        <p:cTn id="46" dur="500" fill="hold"/>
                                        <p:tgtEl>
                                          <p:spTgt spid="4"/>
                                        </p:tgtEl>
                                        <p:attrNameLst>
                                          <p:attrName>ppt_x</p:attrName>
                                          <p:attrName>ppt_y</p:attrName>
                                        </p:attrNameLst>
                                      </p:cBhvr>
                                    </p:animMotion>
                                  </p:childTnLst>
                                </p:cTn>
                              </p:par>
                            </p:childTnLst>
                          </p:cTn>
                        </p:par>
                        <p:par>
                          <p:cTn id="47" fill="hold">
                            <p:stCondLst>
                              <p:cond delay="500"/>
                            </p:stCondLst>
                            <p:childTnLst>
                              <p:par>
                                <p:cTn id="48" presetID="3" presetClass="exit" presetSubtype="10" fill="hold" grpId="1" nodeType="afterEffect">
                                  <p:stCondLst>
                                    <p:cond delay="0"/>
                                  </p:stCondLst>
                                  <p:iterate>
                                    <p:tmAbs val="0"/>
                                  </p:iterate>
                                  <p:childTnLst>
                                    <p:animEffect transition="out" filter="blinds(horizontal)">
                                      <p:cBhvr>
                                        <p:cTn id="49" dur="500" fill="hold"/>
                                        <p:tgtEl>
                                          <p:spTgt spid="32"/>
                                        </p:tgtEl>
                                      </p:cBhvr>
                                    </p:animEffect>
                                    <p:set>
                                      <p:cBhvr>
                                        <p:cTn id="50" fill="hold">
                                          <p:stCondLst>
                                            <p:cond delay="499"/>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path" presetSubtype="0" accel="50000" decel="50000" fill="hold" nodeType="clickEffect">
                                  <p:stCondLst>
                                    <p:cond delay="0"/>
                                  </p:stCondLst>
                                  <p:childTnLst>
                                    <p:animMotion origin="layout" path="M 0.437754 -0.177338 L 0.584239 -0.181479" pathEditMode="relative">
                                      <p:cBhvr>
                                        <p:cTn id="54" dur="500" fill="hold"/>
                                        <p:tgtEl>
                                          <p:spTgt spid="19"/>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1" presetClass="path" presetSubtype="0" accel="50000" decel="50000" fill="hold" nodeType="clickEffect">
                                  <p:stCondLst>
                                    <p:cond delay="0"/>
                                  </p:stCondLst>
                                  <p:childTnLst>
                                    <p:animMotion origin="layout" path="M 0.008320 -0.033350 L 0.566663 0.310845" pathEditMode="relative">
                                      <p:cBhvr>
                                        <p:cTn id="58" dur="500" fill="hold"/>
                                        <p:tgtEl>
                                          <p:spTgt spid="4"/>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iterate>
                                    <p:tmAbs val="0"/>
                                  </p:iterate>
                                  <p:childTnLst>
                                    <p:set>
                                      <p:cBhvr>
                                        <p:cTn id="62" fill="hold"/>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path" presetSubtype="0" accel="50000" decel="50000" fill="hold" nodeType="clickEffect">
                                  <p:stCondLst>
                                    <p:cond delay="0"/>
                                  </p:stCondLst>
                                  <p:childTnLst>
                                    <p:animMotion origin="layout" path="M 0.000000 0.000000 L 0.433333 0.000000" pathEditMode="relative">
                                      <p:cBhvr>
                                        <p:cTn id="66" dur="500" fill="hold"/>
                                        <p:tgtEl>
                                          <p:spTgt spid="25"/>
                                        </p:tgtEl>
                                        <p:attrNameLst>
                                          <p:attrName>ppt_x</p:attrName>
                                          <p:attrName>ppt_y</p:attrName>
                                        </p:attrNameLst>
                                      </p:cBhvr>
                                    </p:animMotion>
                                  </p:childTnLst>
                                </p:cTn>
                              </p:par>
                            </p:childTnLst>
                          </p:cTn>
                        </p:par>
                        <p:par>
                          <p:cTn id="67" fill="hold">
                            <p:stCondLst>
                              <p:cond delay="500"/>
                            </p:stCondLst>
                            <p:childTnLst>
                              <p:par>
                                <p:cTn id="68" presetID="3" presetClass="exit" presetSubtype="10" fill="hold" grpId="1" nodeType="afterEffect">
                                  <p:stCondLst>
                                    <p:cond delay="0"/>
                                  </p:stCondLst>
                                  <p:iterate>
                                    <p:tmAbs val="0"/>
                                  </p:iterate>
                                  <p:childTnLst>
                                    <p:animEffect transition="out" filter="blinds(horizontal)">
                                      <p:cBhvr>
                                        <p:cTn id="69" dur="500" fill="hold"/>
                                        <p:tgtEl>
                                          <p:spTgt spid="31"/>
                                        </p:tgtEl>
                                      </p:cBhvr>
                                    </p:animEffect>
                                    <p:set>
                                      <p:cBhvr>
                                        <p:cTn id="70" fill="hold">
                                          <p:stCondLst>
                                            <p:cond delay="499"/>
                                          </p:stCondLst>
                                        </p:cTn>
                                        <p:tgtEl>
                                          <p:spTgt spid="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iterate>
                                    <p:tmAbs val="0"/>
                                  </p:iterate>
                                  <p:childTnLst>
                                    <p:set>
                                      <p:cBhvr>
                                        <p:cTn id="74" fill="hold"/>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path" presetSubtype="0" accel="50000" decel="50000" fill="hold" nodeType="clickEffect">
                                  <p:stCondLst>
                                    <p:cond delay="0"/>
                                  </p:stCondLst>
                                  <p:childTnLst>
                                    <p:animMotion origin="layout" path="M 0.550003 0.366407 L -0.008327 -0.000007" pathEditMode="relative">
                                      <p:cBhvr>
                                        <p:cTn id="78" dur="500" fill="hold"/>
                                        <p:tgtEl>
                                          <p:spTgt spid="10"/>
                                        </p:tgtEl>
                                        <p:attrNameLst>
                                          <p:attrName>ppt_x</p:attrName>
                                          <p:attrName>ppt_y</p:attrName>
                                        </p:attrNameLst>
                                      </p:cBhvr>
                                    </p:animMotion>
                                  </p:childTnLst>
                                </p:cTn>
                              </p:par>
                            </p:childTnLst>
                          </p:cTn>
                        </p:par>
                        <p:par>
                          <p:cTn id="79" fill="hold">
                            <p:stCondLst>
                              <p:cond delay="500"/>
                            </p:stCondLst>
                            <p:childTnLst>
                              <p:par>
                                <p:cTn id="80" presetID="3" presetClass="exit" presetSubtype="10" fill="hold" grpId="1" nodeType="afterEffect">
                                  <p:stCondLst>
                                    <p:cond delay="0"/>
                                  </p:stCondLst>
                                  <p:iterate>
                                    <p:tmAbs val="0"/>
                                  </p:iterate>
                                  <p:childTnLst>
                                    <p:animEffect transition="out" filter="blinds(horizontal)">
                                      <p:cBhvr>
                                        <p:cTn id="81" dur="500" fill="hold"/>
                                        <p:tgtEl>
                                          <p:spTgt spid="33"/>
                                        </p:tgtEl>
                                      </p:cBhvr>
                                    </p:animEffect>
                                    <p:set>
                                      <p:cBhvr>
                                        <p:cTn id="82" fill="hold">
                                          <p:stCondLst>
                                            <p:cond delay="499"/>
                                          </p:stCondLst>
                                        </p:cTn>
                                        <p:tgtEl>
                                          <p:spTgt spid="3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path" presetSubtype="0" accel="50000" decel="50000" fill="hold" nodeType="clickEffect">
                                  <p:stCondLst>
                                    <p:cond delay="0"/>
                                  </p:stCondLst>
                                  <p:childTnLst>
                                    <p:animMotion origin="layout" path="M 0.433333 0.000000 L 0.558333 0.000000" pathEditMode="relative">
                                      <p:cBhvr>
                                        <p:cTn id="86" dur="500" fill="hold"/>
                                        <p:tgtEl>
                                          <p:spTgt spid="25"/>
                                        </p:tgtEl>
                                        <p:attrNameLst>
                                          <p:attrName>ppt_x</p:attrName>
                                          <p:attrName>ppt_y</p:attrName>
                                        </p:attrNameLst>
                                      </p:cBhvr>
                                    </p:animMotion>
                                  </p:childTnLst>
                                </p:cTn>
                              </p:par>
                            </p:childTnLst>
                          </p:cTn>
                        </p:par>
                      </p:childTnLst>
                    </p:cTn>
                  </p:par>
                  <p:par>
                    <p:cTn id="87" fill="hold">
                      <p:stCondLst>
                        <p:cond delay="indefinite"/>
                      </p:stCondLst>
                      <p:childTnLst>
                        <p:par>
                          <p:cTn id="88" fill="hold">
                            <p:stCondLst>
                              <p:cond delay="0"/>
                            </p:stCondLst>
                            <p:childTnLst>
                              <p:par>
                                <p:cTn id="89" presetID="-1" presetClass="path" presetSubtype="0" accel="50000" decel="50000" fill="hold" nodeType="clickEffect">
                                  <p:stCondLst>
                                    <p:cond delay="0"/>
                                  </p:stCondLst>
                                  <p:childTnLst>
                                    <p:animMotion origin="layout" path="M -0.008327 -0.000007 L 0.553137 -0.169691" pathEditMode="relative">
                                      <p:cBhvr>
                                        <p:cTn id="90" dur="500" fill="hold"/>
                                        <p:tgtEl>
                                          <p:spTgt spid="10"/>
                                        </p:tgtEl>
                                        <p:attrNameLst>
                                          <p:attrName>ppt_x</p:attrName>
                                          <p:attrName>ppt_y</p:attrName>
                                        </p:attrNameLst>
                                      </p:cBhvr>
                                    </p:animMotion>
                                  </p:childTnLst>
                                </p:cTn>
                              </p:par>
                            </p:childTnLst>
                          </p:cTn>
                        </p:par>
                      </p:childTnLst>
                    </p:cTn>
                  </p:par>
                  <p:par>
                    <p:cTn id="91" fill="hold">
                      <p:stCondLst>
                        <p:cond delay="indefinite"/>
                      </p:stCondLst>
                      <p:childTnLst>
                        <p:par>
                          <p:cTn id="92" fill="hold">
                            <p:stCondLst>
                              <p:cond delay="0"/>
                            </p:stCondLst>
                            <p:childTnLst>
                              <p:par>
                                <p:cTn id="93" presetID="9" presetClass="entr" fill="hold" grpId="0" nodeType="clickEffect">
                                  <p:stCondLst>
                                    <p:cond delay="0"/>
                                  </p:stCondLst>
                                  <p:iterate>
                                    <p:tmAbs val="0"/>
                                  </p:iterate>
                                  <p:childTnLst>
                                    <p:set>
                                      <p:cBhvr>
                                        <p:cTn id="94" fill="hold"/>
                                        <p:tgtEl>
                                          <p:spTgt spid="34"/>
                                        </p:tgtEl>
                                        <p:attrNameLst>
                                          <p:attrName>style.visibility</p:attrName>
                                        </p:attrNameLst>
                                      </p:cBhvr>
                                      <p:to>
                                        <p:strVal val="visible"/>
                                      </p:to>
                                    </p:set>
                                    <p:animEffect transition="in" filter="dissolve">
                                      <p:cBhvr>
                                        <p:cTn id="9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advAuto="0"/>
      <p:bldP spid="28" grpId="1" animBg="1" advAuto="0"/>
      <p:bldP spid="29" grpId="0" animBg="1" advAuto="0"/>
      <p:bldP spid="29" grpId="1" animBg="1" advAuto="0"/>
      <p:bldP spid="30" grpId="0" animBg="1" advAuto="0"/>
      <p:bldP spid="30" grpId="1" animBg="1" advAuto="0"/>
      <p:bldP spid="31" grpId="0" animBg="1" advAuto="0"/>
      <p:bldP spid="31" grpId="1" animBg="1" advAuto="0"/>
      <p:bldP spid="32" grpId="0" animBg="1" advAuto="0"/>
      <p:bldP spid="32" grpId="1" animBg="1" advAuto="0"/>
      <p:bldP spid="33" grpId="0" animBg="1" advAuto="0"/>
      <p:bldP spid="33" grpId="1" animBg="1" advAuto="0"/>
      <p:bldP spid="34"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A Case Study for D2D Matching</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43" y="1981200"/>
            <a:ext cx="4129693" cy="4093657"/>
          </a:xfrm>
          <a:prstGeom prst="rect">
            <a:avLst/>
          </a:prstGeom>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990600"/>
            <a:ext cx="5443728" cy="2444496"/>
          </a:xfrm>
          <a:prstGeom prst="rect">
            <a:avLst/>
          </a:prstGeom>
        </p:spPr>
      </p:pic>
      <p:sp>
        <p:nvSpPr>
          <p:cNvPr id="9" name="TextBox 8"/>
          <p:cNvSpPr txBox="1"/>
          <p:nvPr/>
        </p:nvSpPr>
        <p:spPr>
          <a:xfrm>
            <a:off x="3962400" y="3352800"/>
            <a:ext cx="5361591" cy="1631216"/>
          </a:xfrm>
          <a:prstGeom prst="rect">
            <a:avLst/>
          </a:prstGeom>
          <a:noFill/>
        </p:spPr>
        <p:txBody>
          <a:bodyPr wrap="square" rtlCol="0">
            <a:spAutoFit/>
          </a:bodyPr>
          <a:lstStyle/>
          <a:p>
            <a:pPr marL="285750" indent="-285750">
              <a:buFont typeface="Arial" charset="0"/>
              <a:buChar char="•"/>
            </a:pPr>
            <a:r>
              <a:rPr lang="en-US" sz="2000" dirty="0" smtClean="0"/>
              <a:t>D2D </a:t>
            </a:r>
            <a:r>
              <a:rPr lang="en-US" altLang="zh-CN" sz="2000" dirty="0" smtClean="0"/>
              <a:t>user</a:t>
            </a:r>
            <a:r>
              <a:rPr lang="zh-CN" altLang="en-US" sz="2000" dirty="0" smtClean="0"/>
              <a:t> </a:t>
            </a:r>
            <a:r>
              <a:rPr lang="en-US" sz="2000" dirty="0" smtClean="0"/>
              <a:t>pair</a:t>
            </a:r>
            <a:r>
              <a:rPr lang="en-US" altLang="zh-CN" sz="2000" dirty="0" smtClean="0"/>
              <a:t>s</a:t>
            </a:r>
            <a:r>
              <a:rPr lang="zh-CN" altLang="en-US" sz="2000" dirty="0" smtClean="0"/>
              <a:t> </a:t>
            </a:r>
            <a:r>
              <a:rPr lang="en-US" altLang="zh-CN" sz="2000" dirty="0" smtClean="0"/>
              <a:t>(DUs)</a:t>
            </a:r>
            <a:r>
              <a:rPr lang="en-US" sz="2000" dirty="0" smtClean="0"/>
              <a:t> search for </a:t>
            </a:r>
            <a:r>
              <a:rPr lang="en-US" altLang="zh-CN" sz="2000" dirty="0" smtClean="0"/>
              <a:t>cellular</a:t>
            </a:r>
            <a:r>
              <a:rPr lang="zh-CN" altLang="en-US" sz="2000" dirty="0" smtClean="0"/>
              <a:t> </a:t>
            </a:r>
            <a:r>
              <a:rPr lang="en-US" altLang="zh-CN" sz="2000" dirty="0" smtClean="0"/>
              <a:t>users</a:t>
            </a:r>
            <a:r>
              <a:rPr lang="zh-CN" altLang="en-US" sz="2000" dirty="0" smtClean="0"/>
              <a:t> </a:t>
            </a:r>
            <a:r>
              <a:rPr lang="en-US" altLang="zh-CN" sz="2000" dirty="0" smtClean="0"/>
              <a:t>(CUs)</a:t>
            </a:r>
            <a:r>
              <a:rPr lang="en-US" sz="2000" dirty="0" smtClean="0"/>
              <a:t> to share spectrum;</a:t>
            </a:r>
          </a:p>
          <a:p>
            <a:pPr marL="285750" indent="-285750">
              <a:buFont typeface="Arial" charset="0"/>
              <a:buChar char="•"/>
            </a:pPr>
            <a:r>
              <a:rPr lang="en-US" sz="2000" b="1" i="1" dirty="0" smtClean="0">
                <a:solidFill>
                  <a:srgbClr val="FF0000"/>
                </a:solidFill>
              </a:rPr>
              <a:t>Stable marriage </a:t>
            </a:r>
            <a:r>
              <a:rPr lang="en-US" sz="2000" dirty="0" smtClean="0"/>
              <a:t>model;</a:t>
            </a:r>
          </a:p>
          <a:p>
            <a:pPr marL="285750" indent="-285750">
              <a:buFont typeface="Arial" charset="0"/>
              <a:buChar char="•"/>
            </a:pPr>
            <a:r>
              <a:rPr lang="en-US" sz="2000" dirty="0" smtClean="0"/>
              <a:t>Preference lists: channel condition, </a:t>
            </a:r>
            <a:r>
              <a:rPr lang="en-US" sz="2000" dirty="0" err="1" smtClean="0"/>
              <a:t>QoS</a:t>
            </a:r>
            <a:r>
              <a:rPr lang="en-US" sz="2000" dirty="0" smtClean="0"/>
              <a:t>;</a:t>
            </a:r>
          </a:p>
          <a:p>
            <a:pPr marL="285750" indent="-285750">
              <a:buFont typeface="Arial" charset="0"/>
              <a:buChar char="•"/>
            </a:pPr>
            <a:r>
              <a:rPr lang="en-US" sz="2000" dirty="0" smtClean="0"/>
              <a:t>GS: stable </a:t>
            </a:r>
            <a:r>
              <a:rPr lang="en-US" sz="2000" dirty="0"/>
              <a:t>one-one </a:t>
            </a:r>
            <a:r>
              <a:rPr lang="en-US" altLang="zh-CN" sz="2000" dirty="0" smtClean="0"/>
              <a:t>matching</a:t>
            </a:r>
            <a:r>
              <a:rPr lang="zh-CN" altLang="en-US" sz="2000" dirty="0" smtClean="0"/>
              <a:t> </a:t>
            </a:r>
            <a:r>
              <a:rPr lang="en-US" altLang="zh-CN" sz="2000" dirty="0" smtClean="0"/>
              <a:t>(DU,CU).</a:t>
            </a:r>
            <a:endParaRPr lang="en-US" sz="2000" dirty="0"/>
          </a:p>
        </p:txBody>
      </p:sp>
      <p:sp>
        <p:nvSpPr>
          <p:cNvPr id="10" name="TextBox 9"/>
          <p:cNvSpPr txBox="1"/>
          <p:nvPr/>
        </p:nvSpPr>
        <p:spPr>
          <a:xfrm>
            <a:off x="10538" y="6324600"/>
            <a:ext cx="8600062" cy="600164"/>
          </a:xfrm>
          <a:prstGeom prst="rect">
            <a:avLst/>
          </a:prstGeom>
          <a:noFill/>
        </p:spPr>
        <p:txBody>
          <a:bodyPr wrap="square" rtlCol="0">
            <a:spAutoFit/>
          </a:bodyPr>
          <a:lstStyle/>
          <a:p>
            <a:r>
              <a:rPr lang="en-US" sz="1100" i="1" dirty="0" err="1">
                <a:solidFill>
                  <a:schemeClr val="bg1">
                    <a:lumMod val="50000"/>
                  </a:schemeClr>
                </a:solidFill>
              </a:rPr>
              <a:t>Yunan</a:t>
            </a:r>
            <a:r>
              <a:rPr lang="en-US" sz="1100" i="1" dirty="0">
                <a:solidFill>
                  <a:schemeClr val="bg1">
                    <a:lumMod val="50000"/>
                  </a:schemeClr>
                </a:solidFill>
              </a:rPr>
              <a:t> </a:t>
            </a:r>
            <a:r>
              <a:rPr lang="en-US" sz="1100" i="1" dirty="0" err="1">
                <a:solidFill>
                  <a:schemeClr val="bg1">
                    <a:lumMod val="50000"/>
                  </a:schemeClr>
                </a:solidFill>
              </a:rPr>
              <a:t>Gu</a:t>
            </a:r>
            <a:r>
              <a:rPr lang="en-US" sz="1100" i="1" dirty="0">
                <a:solidFill>
                  <a:schemeClr val="bg1">
                    <a:lumMod val="50000"/>
                  </a:schemeClr>
                </a:solidFill>
              </a:rPr>
              <a:t>, </a:t>
            </a:r>
            <a:r>
              <a:rPr lang="en-US" sz="1100" i="1" dirty="0" err="1">
                <a:solidFill>
                  <a:schemeClr val="bg1">
                    <a:lumMod val="50000"/>
                  </a:schemeClr>
                </a:solidFill>
              </a:rPr>
              <a:t>Yanru</a:t>
            </a:r>
            <a:r>
              <a:rPr lang="en-US" sz="1100" i="1" dirty="0">
                <a:solidFill>
                  <a:schemeClr val="bg1">
                    <a:lumMod val="50000"/>
                  </a:schemeClr>
                </a:solidFill>
              </a:rPr>
              <a:t> Zhang, Miao Pan, and Zhu Han, </a:t>
            </a:r>
            <a:r>
              <a:rPr lang="en-US" sz="1100" i="1" dirty="0" smtClean="0">
                <a:solidFill>
                  <a:schemeClr val="bg1">
                    <a:lumMod val="50000"/>
                  </a:schemeClr>
                </a:solidFill>
              </a:rPr>
              <a:t>“Matching </a:t>
            </a:r>
            <a:r>
              <a:rPr lang="en-US" sz="1100" i="1" dirty="0">
                <a:solidFill>
                  <a:schemeClr val="bg1">
                    <a:lumMod val="50000"/>
                  </a:schemeClr>
                </a:solidFill>
              </a:rPr>
              <a:t>and Cheating in Device to Device Communications </a:t>
            </a:r>
            <a:r>
              <a:rPr lang="en-US" sz="1100" i="1" dirty="0" err="1">
                <a:solidFill>
                  <a:schemeClr val="bg1">
                    <a:lumMod val="50000"/>
                  </a:schemeClr>
                </a:solidFill>
              </a:rPr>
              <a:t>Underlaying</a:t>
            </a:r>
            <a:r>
              <a:rPr lang="en-US" sz="1100" i="1" dirty="0">
                <a:solidFill>
                  <a:schemeClr val="bg1">
                    <a:lumMod val="50000"/>
                  </a:schemeClr>
                </a:solidFill>
              </a:rPr>
              <a:t> Cellular Networks," IEEE Journal on Selected Areas </a:t>
            </a:r>
            <a:r>
              <a:rPr lang="en-US" sz="1100" i="1" dirty="0" smtClean="0">
                <a:solidFill>
                  <a:schemeClr val="bg1">
                    <a:lumMod val="50000"/>
                  </a:schemeClr>
                </a:solidFill>
              </a:rPr>
              <a:t>on Communications</a:t>
            </a:r>
            <a:r>
              <a:rPr lang="en-US" sz="1100" i="1" dirty="0">
                <a:solidFill>
                  <a:schemeClr val="bg1">
                    <a:lumMod val="50000"/>
                  </a:schemeClr>
                </a:solidFill>
              </a:rPr>
              <a:t>, Special Issue on Recent Advances in Heterogeneous Cellular Networks, vol. 33, no. 10, pp. 2156-2166, October 2015.</a:t>
            </a:r>
          </a:p>
        </p:txBody>
      </p:sp>
      <p:sp>
        <p:nvSpPr>
          <p:cNvPr id="11" name="TextBox 10"/>
          <p:cNvSpPr txBox="1"/>
          <p:nvPr/>
        </p:nvSpPr>
        <p:spPr>
          <a:xfrm>
            <a:off x="4038600" y="5181600"/>
            <a:ext cx="5344237" cy="707886"/>
          </a:xfrm>
          <a:prstGeom prst="rect">
            <a:avLst/>
          </a:prstGeom>
          <a:noFill/>
        </p:spPr>
        <p:txBody>
          <a:bodyPr wrap="square" rtlCol="0">
            <a:spAutoFit/>
          </a:bodyPr>
          <a:lstStyle/>
          <a:p>
            <a:r>
              <a:rPr lang="en-US" altLang="zh-CN" sz="2000" dirty="0" smtClean="0"/>
              <a:t>Some</a:t>
            </a:r>
            <a:r>
              <a:rPr lang="zh-CN" altLang="en-US" sz="2000" dirty="0" smtClean="0"/>
              <a:t> </a:t>
            </a:r>
            <a:r>
              <a:rPr lang="en-US" altLang="zh-CN" sz="2000" dirty="0" smtClean="0"/>
              <a:t>DUs</a:t>
            </a:r>
            <a:r>
              <a:rPr lang="zh-CN" altLang="en-US" sz="2000" dirty="0" smtClean="0"/>
              <a:t> </a:t>
            </a:r>
            <a:r>
              <a:rPr lang="en-US" altLang="zh-CN" sz="2000" dirty="0" smtClean="0"/>
              <a:t>are</a:t>
            </a:r>
            <a:r>
              <a:rPr lang="zh-CN" altLang="en-US" sz="2000" dirty="0" smtClean="0"/>
              <a:t> </a:t>
            </a:r>
            <a:r>
              <a:rPr lang="en-US" altLang="zh-CN" sz="2000" dirty="0" smtClean="0"/>
              <a:t>not</a:t>
            </a:r>
            <a:r>
              <a:rPr lang="zh-CN" altLang="en-US" sz="2000" dirty="0" smtClean="0"/>
              <a:t> </a:t>
            </a:r>
            <a:r>
              <a:rPr lang="en-US" altLang="zh-CN" sz="2000" dirty="0" smtClean="0"/>
              <a:t>matched</a:t>
            </a:r>
            <a:r>
              <a:rPr lang="zh-CN" altLang="en-US" sz="2000" dirty="0" smtClean="0"/>
              <a:t> </a:t>
            </a:r>
            <a:r>
              <a:rPr lang="en-US" altLang="zh-CN" sz="2000" dirty="0" smtClean="0"/>
              <a:t>to</a:t>
            </a:r>
            <a:r>
              <a:rPr lang="zh-CN" altLang="en-US" sz="2000" dirty="0" smtClean="0"/>
              <a:t> </a:t>
            </a:r>
            <a:r>
              <a:rPr lang="en-US" altLang="zh-CN" sz="2000" dirty="0" smtClean="0"/>
              <a:t>the</a:t>
            </a:r>
            <a:r>
              <a:rPr lang="zh-CN" altLang="en-US" sz="2000" dirty="0" smtClean="0"/>
              <a:t> </a:t>
            </a:r>
            <a:r>
              <a:rPr lang="en-US" altLang="zh-CN" sz="2000" dirty="0" smtClean="0"/>
              <a:t>best</a:t>
            </a:r>
            <a:r>
              <a:rPr lang="zh-CN" altLang="en-US" sz="2000" dirty="0" smtClean="0"/>
              <a:t> </a:t>
            </a:r>
            <a:r>
              <a:rPr lang="en-US" altLang="zh-CN" sz="2000" dirty="0" smtClean="0"/>
              <a:t>choice,</a:t>
            </a:r>
            <a:r>
              <a:rPr lang="zh-CN" altLang="en-US" sz="2000" dirty="0" smtClean="0"/>
              <a:t> </a:t>
            </a:r>
            <a:endParaRPr lang="en-US" altLang="zh-CN" sz="2000" dirty="0" smtClean="0"/>
          </a:p>
          <a:p>
            <a:r>
              <a:rPr lang="en-US" altLang="zh-CN" sz="2000" dirty="0" smtClean="0"/>
              <a:t>and</a:t>
            </a:r>
            <a:r>
              <a:rPr lang="zh-CN" altLang="en-US" sz="2000" dirty="0" smtClean="0"/>
              <a:t> </a:t>
            </a:r>
            <a:r>
              <a:rPr lang="en-US" altLang="zh-CN" sz="2000" dirty="0" smtClean="0"/>
              <a:t>have</a:t>
            </a:r>
            <a:r>
              <a:rPr lang="zh-CN" altLang="en-US" sz="2000" dirty="0" smtClean="0"/>
              <a:t> </a:t>
            </a:r>
            <a:r>
              <a:rPr lang="en-US" altLang="zh-CN" sz="2000" dirty="0" smtClean="0"/>
              <a:t>the</a:t>
            </a:r>
            <a:r>
              <a:rPr lang="zh-CN" altLang="en-US" sz="2000" dirty="0" smtClean="0"/>
              <a:t> </a:t>
            </a:r>
            <a:r>
              <a:rPr lang="en-US" altLang="zh-CN" sz="2000" dirty="0" smtClean="0"/>
              <a:t>incentive</a:t>
            </a:r>
            <a:r>
              <a:rPr lang="zh-CN" altLang="en-US" sz="2000" dirty="0" smtClean="0"/>
              <a:t> </a:t>
            </a:r>
            <a:r>
              <a:rPr lang="en-US" altLang="zh-CN" sz="2000" dirty="0" smtClean="0"/>
              <a:t>improve</a:t>
            </a:r>
            <a:r>
              <a:rPr lang="zh-CN" altLang="en-US" sz="2000" dirty="0"/>
              <a:t> </a:t>
            </a:r>
            <a:r>
              <a:rPr lang="en-US" altLang="zh-CN" sz="2000" dirty="0" smtClean="0"/>
              <a:t>by</a:t>
            </a:r>
            <a:r>
              <a:rPr lang="zh-CN" altLang="en-US" sz="2000" dirty="0" smtClean="0"/>
              <a:t> </a:t>
            </a:r>
            <a:r>
              <a:rPr lang="en-US" altLang="zh-CN" sz="2000" b="1" i="1" dirty="0" smtClean="0">
                <a:solidFill>
                  <a:srgbClr val="FF0000"/>
                </a:solidFill>
              </a:rPr>
              <a:t>cheating</a:t>
            </a:r>
            <a:r>
              <a:rPr lang="en-US" altLang="zh-CN" sz="2000" b="1" dirty="0" smtClean="0">
                <a:solidFill>
                  <a:srgbClr val="FF0000"/>
                </a:solidFill>
              </a:rPr>
              <a:t>!</a:t>
            </a:r>
            <a:endParaRPr lang="en-US" sz="2000" b="1" dirty="0">
              <a:solidFill>
                <a:srgbClr val="FF0000"/>
              </a:solidFill>
            </a:endParaRPr>
          </a:p>
        </p:txBody>
      </p:sp>
    </p:spTree>
    <p:extLst>
      <p:ext uri="{BB962C8B-B14F-4D97-AF65-F5344CB8AC3E}">
        <p14:creationId xmlns:p14="http://schemas.microsoft.com/office/powerpoint/2010/main" val="1538258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Cheating in Matching</a:t>
            </a:r>
            <a:endParaRPr lang="en-US" dirty="0"/>
          </a:p>
        </p:txBody>
      </p:sp>
      <p:sp>
        <p:nvSpPr>
          <p:cNvPr id="4" name="Content Placeholder 2"/>
          <p:cNvSpPr txBox="1">
            <a:spLocks/>
          </p:cNvSpPr>
          <p:nvPr/>
        </p:nvSpPr>
        <p:spPr>
          <a:xfrm>
            <a:off x="152400" y="1143000"/>
            <a:ext cx="10515600" cy="556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b="1" i="1" dirty="0" smtClean="0">
                <a:solidFill>
                  <a:srgbClr val="FF0000"/>
                </a:solidFill>
              </a:rPr>
              <a:t>Strategic</a:t>
            </a:r>
            <a:r>
              <a:rPr lang="zh-CN" altLang="en-US" b="1" i="1" dirty="0" smtClean="0">
                <a:solidFill>
                  <a:srgbClr val="FF0000"/>
                </a:solidFill>
              </a:rPr>
              <a:t> </a:t>
            </a:r>
            <a:r>
              <a:rPr lang="en-US" altLang="zh-CN" b="1" i="1" dirty="0" smtClean="0">
                <a:solidFill>
                  <a:srgbClr val="FF0000"/>
                </a:solidFill>
              </a:rPr>
              <a:t>Issue (cheating)</a:t>
            </a:r>
          </a:p>
          <a:p>
            <a:pPr lvl="1"/>
            <a:r>
              <a:rPr lang="en-US" dirty="0" smtClean="0"/>
              <a:t>Achieve better partners by falsifying the preference lists </a:t>
            </a:r>
          </a:p>
          <a:p>
            <a:r>
              <a:rPr lang="en-US" altLang="zh-CN" b="1" i="1" dirty="0" smtClean="0">
                <a:solidFill>
                  <a:srgbClr val="FF0000"/>
                </a:solidFill>
              </a:rPr>
              <a:t>Coalition</a:t>
            </a:r>
            <a:r>
              <a:rPr lang="zh-CN" altLang="en-US" b="1" i="1" dirty="0" smtClean="0">
                <a:solidFill>
                  <a:srgbClr val="FF0000"/>
                </a:solidFill>
              </a:rPr>
              <a:t> </a:t>
            </a:r>
            <a:r>
              <a:rPr lang="en-US" altLang="zh-CN" b="1" i="1" dirty="0" smtClean="0">
                <a:solidFill>
                  <a:srgbClr val="FF0000"/>
                </a:solidFill>
              </a:rPr>
              <a:t>Strategy</a:t>
            </a:r>
          </a:p>
          <a:p>
            <a:pPr lvl="1"/>
            <a:r>
              <a:rPr lang="en-US" dirty="0" smtClean="0"/>
              <a:t>Find the </a:t>
            </a:r>
            <a:r>
              <a:rPr lang="en-US" b="1" i="1" dirty="0" smtClean="0"/>
              <a:t>cabal</a:t>
            </a:r>
            <a:r>
              <a:rPr lang="en-US" dirty="0" smtClean="0"/>
              <a:t> set</a:t>
            </a:r>
          </a:p>
          <a:p>
            <a:pPr lvl="1"/>
            <a:r>
              <a:rPr lang="en-US" dirty="0" smtClean="0"/>
              <a:t>Find the </a:t>
            </a:r>
            <a:r>
              <a:rPr lang="en-US" b="1" i="1" dirty="0" smtClean="0"/>
              <a:t>accomplices</a:t>
            </a:r>
            <a:r>
              <a:rPr lang="en-US" dirty="0" smtClean="0"/>
              <a:t> of the cabal</a:t>
            </a:r>
          </a:p>
          <a:p>
            <a:pPr lvl="1"/>
            <a:r>
              <a:rPr lang="en-US" dirty="0" smtClean="0"/>
              <a:t>Falsify the accomplices’ preference lists</a:t>
            </a:r>
          </a:p>
          <a:p>
            <a:pPr marL="228600" lvl="1">
              <a:spcBef>
                <a:spcPts val="1000"/>
              </a:spcBef>
            </a:pPr>
            <a:r>
              <a:rPr lang="en-US" altLang="zh-CN" sz="3000" dirty="0" smtClean="0"/>
              <a:t>If a cabal exist, then</a:t>
            </a:r>
          </a:p>
          <a:p>
            <a:pPr marL="685800" lvl="2">
              <a:spcBef>
                <a:spcPts val="1000"/>
              </a:spcBef>
            </a:pPr>
            <a:r>
              <a:rPr lang="en-US" altLang="zh-CN" sz="2600" dirty="0" smtClean="0"/>
              <a:t>Each man in the cabal is strictly better off;</a:t>
            </a:r>
          </a:p>
          <a:p>
            <a:pPr marL="685800" lvl="2">
              <a:spcBef>
                <a:spcPts val="1000"/>
              </a:spcBef>
            </a:pPr>
            <a:r>
              <a:rPr lang="en-US" altLang="zh-CN" sz="2600" dirty="0" smtClean="0"/>
              <a:t>Each man outside the cabal keeps their partners</a:t>
            </a:r>
            <a:r>
              <a:rPr lang="en-US" altLang="zh-CN" sz="2600" dirty="0" smtClean="0"/>
              <a:t>.</a:t>
            </a:r>
          </a:p>
          <a:p>
            <a:pPr marL="285750" lvl="1">
              <a:spcBef>
                <a:spcPts val="1000"/>
              </a:spcBef>
            </a:pPr>
            <a:r>
              <a:rPr lang="en-US" altLang="zh-CN" sz="2600" dirty="0" smtClean="0"/>
              <a:t>Many matching game solutions beyond classic ones</a:t>
            </a:r>
            <a:endParaRPr lang="en-US" altLang="zh-CN" sz="2600" dirty="0" smtClean="0"/>
          </a:p>
          <a:p>
            <a:endParaRPr lang="en-US" dirty="0" smtClean="0"/>
          </a:p>
        </p:txBody>
      </p:sp>
      <p:sp>
        <p:nvSpPr>
          <p:cNvPr id="5" name="Oval Callout 9"/>
          <p:cNvSpPr/>
          <p:nvPr/>
        </p:nvSpPr>
        <p:spPr>
          <a:xfrm>
            <a:off x="4916701" y="2385180"/>
            <a:ext cx="3370276" cy="1048720"/>
          </a:xfrm>
          <a:prstGeom prst="wedgeEllipseCallout">
            <a:avLst>
              <a:gd name="adj1" fmla="val -103954"/>
              <a:gd name="adj2" fmla="val 87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t>A </a:t>
            </a:r>
            <a:r>
              <a:rPr lang="en-US" sz="2000" dirty="0"/>
              <a:t>group of men who </a:t>
            </a:r>
            <a:r>
              <a:rPr lang="en-US" sz="2000" dirty="0" smtClean="0"/>
              <a:t>prefer each other’s partner </a:t>
            </a:r>
            <a:r>
              <a:rPr lang="en-US" sz="2000" dirty="0"/>
              <a:t>to </a:t>
            </a:r>
            <a:r>
              <a:rPr lang="en-US" sz="2000" dirty="0" smtClean="0"/>
              <a:t>its own.</a:t>
            </a:r>
            <a:endParaRPr lang="en-US" sz="2000" dirty="0"/>
          </a:p>
        </p:txBody>
      </p:sp>
      <p:sp>
        <p:nvSpPr>
          <p:cNvPr id="6" name="Oval Callout 10"/>
          <p:cNvSpPr/>
          <p:nvPr/>
        </p:nvSpPr>
        <p:spPr>
          <a:xfrm>
            <a:off x="5715001" y="3581400"/>
            <a:ext cx="3428999" cy="1904999"/>
          </a:xfrm>
          <a:prstGeom prst="wedgeEllipseCallout">
            <a:avLst>
              <a:gd name="adj1" fmla="val -122524"/>
              <a:gd name="adj2" fmla="val -420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t>A group of men who would otherwise prevent the cabal to get their desired partners.</a:t>
            </a:r>
            <a:endParaRPr lang="en-US" sz="2000" dirty="0"/>
          </a:p>
        </p:txBody>
      </p:sp>
    </p:spTree>
    <p:extLst>
      <p:ext uri="{BB962C8B-B14F-4D97-AF65-F5344CB8AC3E}">
        <p14:creationId xmlns:p14="http://schemas.microsoft.com/office/powerpoint/2010/main" val="2733480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down)">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1" nodeType="clickEffect">
                                  <p:stCondLst>
                                    <p:cond delay="0"/>
                                  </p:stCondLst>
                                  <p:childTnLst>
                                    <p:animEffect transition="out" filter="wipe(down)">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 calcmode="lin" valueType="num">
                                      <p:cBhvr additive="base">
                                        <p:cTn id="6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7" end="7"/>
                                            </p:txEl>
                                          </p:spTgt>
                                        </p:tgtEl>
                                        <p:attrNameLst>
                                          <p:attrName>style.visibility</p:attrName>
                                        </p:attrNameLst>
                                      </p:cBhvr>
                                      <p:to>
                                        <p:strVal val="visible"/>
                                      </p:to>
                                    </p:set>
                                    <p:anim calcmode="lin" valueType="num">
                                      <p:cBhvr additive="base">
                                        <p:cTn id="6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
                                            <p:txEl>
                                              <p:pRg st="8" end="8"/>
                                            </p:txEl>
                                          </p:spTgt>
                                        </p:tgtEl>
                                        <p:attrNameLst>
                                          <p:attrName>style.visibility</p:attrName>
                                        </p:attrNameLst>
                                      </p:cBhvr>
                                      <p:to>
                                        <p:strVal val="visible"/>
                                      </p:to>
                                    </p:set>
                                    <p:anim calcmode="lin" valueType="num">
                                      <p:cBhvr additive="base">
                                        <p:cTn id="6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991600" cy="5105400"/>
          </a:xfrm>
        </p:spPr>
        <p:txBody>
          <a:bodyPr/>
          <a:lstStyle/>
          <a:p>
            <a:pPr>
              <a:lnSpc>
                <a:spcPct val="150000"/>
              </a:lnSpc>
              <a:buFont typeface="Wingdings" panose="05000000000000000000" pitchFamily="2" charset="2"/>
              <a:buChar char="q"/>
            </a:pPr>
            <a:r>
              <a:rPr lang="en-US" sz="2400" dirty="0">
                <a:effectLst>
                  <a:outerShdw blurRad="38100" dist="38100" dir="2700000" algn="tl">
                    <a:srgbClr val="000000">
                      <a:alpha val="43137"/>
                    </a:srgbClr>
                  </a:outerShdw>
                </a:effectLst>
                <a:latin typeface="Arial Black" panose="020B0A04020102020204" pitchFamily="34" charset="0"/>
              </a:rPr>
              <a:t>Introduction and </a:t>
            </a:r>
            <a:r>
              <a:rPr lang="en-US" sz="2400" dirty="0" smtClean="0">
                <a:effectLst>
                  <a:outerShdw blurRad="38100" dist="38100" dir="2700000" algn="tl">
                    <a:srgbClr val="000000">
                      <a:alpha val="43137"/>
                    </a:srgbClr>
                  </a:outerShdw>
                </a:effectLst>
                <a:latin typeface="Arial Black" panose="020B0A04020102020204" pitchFamily="34" charset="0"/>
              </a:rPr>
              <a:t>Motivation for C^3 Networks</a:t>
            </a:r>
            <a:endParaRPr lang="en-US" sz="2400" dirty="0">
              <a:effectLst>
                <a:outerShdw blurRad="38100" dist="38100" dir="2700000" algn="tl">
                  <a:srgbClr val="000000">
                    <a:alpha val="43137"/>
                  </a:srgbClr>
                </a:outerShdw>
              </a:effectLst>
              <a:latin typeface="Arial Black" panose="020B0A04020102020204" pitchFamily="34" charset="0"/>
            </a:endParaRPr>
          </a:p>
          <a:p>
            <a:pPr>
              <a:lnSpc>
                <a:spcPct val="150000"/>
              </a:lnSpc>
              <a:buFont typeface="Wingdings" panose="05000000000000000000" pitchFamily="2" charset="2"/>
              <a:buChar char="q"/>
            </a:pPr>
            <a:r>
              <a:rPr lang="en-US" sz="2400" dirty="0" smtClean="0">
                <a:solidFill>
                  <a:srgbClr val="FF0000"/>
                </a:solidFill>
                <a:effectLst>
                  <a:outerShdw blurRad="38100" dist="38100" dir="2700000" algn="tl">
                    <a:srgbClr val="000000">
                      <a:alpha val="43137"/>
                    </a:srgbClr>
                  </a:outerShdw>
                </a:effectLst>
                <a:latin typeface="Arial Black" panose="020B0A04020102020204" pitchFamily="34" charset="0"/>
              </a:rPr>
              <a:t>Big Data Analysis and Cross Layer Optimization</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Wireless Network Function Virtualization</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Mobile Social Networks over D2D</a:t>
            </a:r>
          </a:p>
          <a:p>
            <a:pPr lvl="1">
              <a:lnSpc>
                <a:spcPct val="150000"/>
              </a:lnSpc>
              <a:buFont typeface="Wingdings" panose="05000000000000000000" pitchFamily="2" charset="2"/>
              <a:buChar char="q"/>
            </a:pPr>
            <a:r>
              <a:rPr lang="en-US" sz="2000" dirty="0" smtClean="0">
                <a:solidFill>
                  <a:srgbClr val="FF0000"/>
                </a:solidFill>
                <a:effectLst>
                  <a:outerShdw blurRad="38100" dist="38100" dir="2700000" algn="tl">
                    <a:srgbClr val="000000">
                      <a:alpha val="43137"/>
                    </a:srgbClr>
                  </a:outerShdw>
                </a:effectLst>
                <a:latin typeface="Arial Black" panose="020B0A04020102020204" pitchFamily="34" charset="0"/>
              </a:rPr>
              <a:t>Fog Computing</a:t>
            </a:r>
          </a:p>
          <a:p>
            <a:pPr lvl="1">
              <a:lnSpc>
                <a:spcPct val="150000"/>
              </a:lnSpc>
              <a:buFont typeface="Wingdings" panose="05000000000000000000" pitchFamily="2" charset="2"/>
              <a:buChar char="q"/>
            </a:pPr>
            <a:r>
              <a:rPr lang="en-US" sz="2000" dirty="0" smtClean="0">
                <a:solidFill>
                  <a:srgbClr val="000000"/>
                </a:solidFill>
                <a:effectLst>
                  <a:outerShdw blurRad="38100" dist="38100" dir="2700000" algn="tl">
                    <a:srgbClr val="000000">
                      <a:alpha val="43137"/>
                    </a:srgbClr>
                  </a:outerShdw>
                </a:effectLst>
                <a:latin typeface="Arial Black" panose="020B0A04020102020204" pitchFamily="34" charset="0"/>
              </a:rPr>
              <a:t>Deep Learning Analysis  </a:t>
            </a:r>
            <a:endParaRPr lang="en-US" sz="2000" dirty="0">
              <a:solidFill>
                <a:srgbClr val="000000"/>
              </a:solidFill>
              <a:effectLst>
                <a:outerShdw blurRad="38100" dist="38100" dir="2700000" algn="tl">
                  <a:srgbClr val="000000">
                    <a:alpha val="43137"/>
                  </a:srgbClr>
                </a:outerShdw>
              </a:effectLst>
              <a:latin typeface="Arial Black" panose="020B0A04020102020204" pitchFamily="34" charset="0"/>
            </a:endParaRPr>
          </a:p>
          <a:p>
            <a:pPr>
              <a:lnSpc>
                <a:spcPct val="150000"/>
              </a:lnSpc>
              <a:buFont typeface="Wingdings" panose="05000000000000000000" pitchFamily="2" charset="2"/>
              <a:buChar char="q"/>
            </a:pPr>
            <a:r>
              <a:rPr lang="en-US" sz="2400" dirty="0">
                <a:effectLst>
                  <a:outerShdw blurRad="38100" dist="38100" dir="2700000" algn="tl">
                    <a:srgbClr val="000000">
                      <a:alpha val="43137"/>
                    </a:srgbClr>
                  </a:outerShdw>
                </a:effectLst>
                <a:latin typeface="Arial Black" panose="020B0A04020102020204" pitchFamily="34" charset="0"/>
              </a:rPr>
              <a:t>Conclusions</a:t>
            </a:r>
          </a:p>
          <a:p>
            <a:pPr marL="0" indent="0">
              <a:buNone/>
            </a:pPr>
            <a:endParaRPr lang="en-US" sz="2400" dirty="0">
              <a:latin typeface="Arial Black" panose="020B0A04020102020204" pitchFamily="34" charset="0"/>
            </a:endParaRPr>
          </a:p>
        </p:txBody>
      </p:sp>
      <p:sp>
        <p:nvSpPr>
          <p:cNvPr id="3" name="Text Placeholder 2"/>
          <p:cNvSpPr>
            <a:spLocks noGrp="1"/>
          </p:cNvSpPr>
          <p:nvPr>
            <p:ph type="body" sz="quarter" idx="4294967295"/>
          </p:nvPr>
        </p:nvSpPr>
        <p:spPr>
          <a:xfrm>
            <a:off x="2209800" y="76200"/>
            <a:ext cx="6553200" cy="609600"/>
          </a:xfrm>
          <a:prstGeom prst="rect">
            <a:avLst/>
          </a:prstGeom>
        </p:spPr>
        <p:txBody>
          <a:bodyPr/>
          <a:lstStyle/>
          <a:p>
            <a:pPr algn="ctr">
              <a:buNone/>
            </a:pPr>
            <a:r>
              <a:rPr lang="en-US" sz="3600" b="1" dirty="0">
                <a:solidFill>
                  <a:schemeClr val="bg1">
                    <a:lumMod val="95000"/>
                  </a:schemeClr>
                </a:solidFill>
                <a:effectLst>
                  <a:outerShdw blurRad="38100" dist="38100" dir="2700000" algn="tl">
                    <a:srgbClr val="000000">
                      <a:alpha val="43137"/>
                    </a:srgbClr>
                  </a:outerShdw>
                </a:effectLst>
                <a:latin typeface="Eras Bold ITC" pitchFamily="34" charset="0"/>
              </a:rPr>
              <a:t>Outline</a:t>
            </a:r>
          </a:p>
        </p:txBody>
      </p:sp>
    </p:spTree>
    <p:custDataLst>
      <p:tags r:id="rId1"/>
    </p:custDataLst>
    <p:extLst>
      <p:ext uri="{BB962C8B-B14F-4D97-AF65-F5344CB8AC3E}">
        <p14:creationId xmlns:p14="http://schemas.microsoft.com/office/powerpoint/2010/main" val="1572801720"/>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438400" y="152400"/>
            <a:ext cx="6343650" cy="609600"/>
          </a:xfrm>
          <a:prstGeom prst="rect">
            <a:avLst/>
          </a:prstGeom>
        </p:spPr>
        <p:txBody>
          <a:bodyPr/>
          <a:lstStyle/>
          <a:p>
            <a:pPr algn="ctr">
              <a:buNone/>
            </a:pPr>
            <a:r>
              <a:rPr lang="en-US" sz="3200" b="1" dirty="0" smtClean="0">
                <a:solidFill>
                  <a:schemeClr val="bg1">
                    <a:lumMod val="95000"/>
                  </a:schemeClr>
                </a:solidFill>
                <a:effectLst>
                  <a:outerShdw blurRad="38100" dist="38100" dir="2700000" algn="tl">
                    <a:srgbClr val="000000">
                      <a:alpha val="43137"/>
                    </a:srgbClr>
                  </a:outerShdw>
                </a:effectLst>
                <a:latin typeface="+mj-lt"/>
              </a:rPr>
              <a:t>Cloud vs. Fog. </a:t>
            </a:r>
            <a:r>
              <a:rPr lang="en-US" b="1" dirty="0" smtClean="0">
                <a:solidFill>
                  <a:schemeClr val="bg1">
                    <a:lumMod val="95000"/>
                  </a:schemeClr>
                </a:solidFill>
                <a:effectLst>
                  <a:outerShdw blurRad="38100" dist="38100" dir="2700000" algn="tl">
                    <a:srgbClr val="000000">
                      <a:alpha val="43137"/>
                    </a:srgbClr>
                  </a:outerShdw>
                </a:effectLst>
                <a:latin typeface="+mj-lt"/>
              </a:rPr>
              <a:t>vs. Smog Computing</a:t>
            </a:r>
            <a:endParaRPr lang="en-US" sz="3600" b="1" dirty="0">
              <a:solidFill>
                <a:schemeClr val="bg1">
                  <a:lumMod val="95000"/>
                </a:schemeClr>
              </a:solidFill>
              <a:effectLst>
                <a:outerShdw blurRad="38100" dist="38100" dir="2700000" algn="tl">
                  <a:srgbClr val="000000">
                    <a:alpha val="43137"/>
                  </a:srgbClr>
                </a:outerShdw>
              </a:effectLst>
              <a:latin typeface="+mj-lt"/>
            </a:endParaRPr>
          </a:p>
        </p:txBody>
      </p:sp>
      <p:pic>
        <p:nvPicPr>
          <p:cNvPr id="1026" name="Picture 2" descr="Image result for internet of things images">
            <a:extLst>
              <a:ext uri="{FF2B5EF4-FFF2-40B4-BE49-F238E27FC236}">
                <a16:creationId xmlns:a16="http://schemas.microsoft.com/office/drawing/2014/main" xmlns="" id="{90A2D930-2B7A-4B3C-9526-007118B25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124" y="1192366"/>
            <a:ext cx="1714500" cy="1369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ig data images">
            <a:extLst>
              <a:ext uri="{FF2B5EF4-FFF2-40B4-BE49-F238E27FC236}">
                <a16:creationId xmlns:a16="http://schemas.microsoft.com/office/drawing/2014/main" xmlns="" id="{219BA839-40B7-4F88-A5E7-A0AA7DA52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373" y="1192370"/>
            <a:ext cx="1714500" cy="13692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a:extLst>
              <a:ext uri="{FF2B5EF4-FFF2-40B4-BE49-F238E27FC236}">
                <a16:creationId xmlns:a16="http://schemas.microsoft.com/office/drawing/2014/main" xmlns="" id="{8DCC93B1-23C8-4F76-B5D8-DCECF89E9E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3124" y="3247487"/>
            <a:ext cx="1714500" cy="13457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a:extLst>
              <a:ext uri="{FF2B5EF4-FFF2-40B4-BE49-F238E27FC236}">
                <a16:creationId xmlns:a16="http://schemas.microsoft.com/office/drawing/2014/main" xmlns="" id="{2BA69308-C51F-45E3-A63A-58487882950C}"/>
              </a:ext>
            </a:extLst>
          </p:cNvPr>
          <p:cNvSpPr txBox="1">
            <a:spLocks/>
          </p:cNvSpPr>
          <p:nvPr/>
        </p:nvSpPr>
        <p:spPr>
          <a:xfrm>
            <a:off x="685801" y="1356543"/>
            <a:ext cx="1344106" cy="736208"/>
          </a:xfrm>
          <a:prstGeom prst="rect">
            <a:avLst/>
          </a:prstGeom>
          <a:solidFill>
            <a:schemeClr val="accent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dirty="0">
                <a:solidFill>
                  <a:srgbClr val="C00000"/>
                </a:solidFill>
              </a:rPr>
              <a:t>Internet of Things</a:t>
            </a:r>
            <a:endParaRPr lang="en-US" sz="2400" dirty="0">
              <a:solidFill>
                <a:srgbClr val="C00000"/>
              </a:solidFill>
              <a:latin typeface="Arial Black" panose="020B0A04020102020204" pitchFamily="34" charset="0"/>
            </a:endParaRPr>
          </a:p>
        </p:txBody>
      </p:sp>
      <p:sp>
        <p:nvSpPr>
          <p:cNvPr id="12" name="Content Placeholder 1">
            <a:extLst>
              <a:ext uri="{FF2B5EF4-FFF2-40B4-BE49-F238E27FC236}">
                <a16:creationId xmlns:a16="http://schemas.microsoft.com/office/drawing/2014/main" xmlns="" id="{B5385CF7-4922-433F-8501-07DB426751A6}"/>
              </a:ext>
            </a:extLst>
          </p:cNvPr>
          <p:cNvSpPr txBox="1">
            <a:spLocks/>
          </p:cNvSpPr>
          <p:nvPr/>
        </p:nvSpPr>
        <p:spPr>
          <a:xfrm>
            <a:off x="7125092" y="1519791"/>
            <a:ext cx="1028308" cy="714447"/>
          </a:xfrm>
          <a:prstGeom prst="rect">
            <a:avLst/>
          </a:prstGeom>
          <a:solidFill>
            <a:schemeClr val="accent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dirty="0">
                <a:solidFill>
                  <a:srgbClr val="C00000"/>
                </a:solidFill>
              </a:rPr>
              <a:t>Big Data</a:t>
            </a:r>
            <a:endParaRPr lang="en-US" sz="2400" dirty="0">
              <a:solidFill>
                <a:srgbClr val="C00000"/>
              </a:solidFill>
              <a:latin typeface="Arial Black" panose="020B0A04020102020204" pitchFamily="34" charset="0"/>
            </a:endParaRPr>
          </a:p>
        </p:txBody>
      </p:sp>
      <p:sp>
        <p:nvSpPr>
          <p:cNvPr id="16" name="Content Placeholder 1">
            <a:extLst>
              <a:ext uri="{FF2B5EF4-FFF2-40B4-BE49-F238E27FC236}">
                <a16:creationId xmlns:a16="http://schemas.microsoft.com/office/drawing/2014/main" xmlns="" id="{9EB0AD1E-150D-4432-8321-CA8FB88FE988}"/>
              </a:ext>
            </a:extLst>
          </p:cNvPr>
          <p:cNvSpPr txBox="1">
            <a:spLocks/>
          </p:cNvSpPr>
          <p:nvPr/>
        </p:nvSpPr>
        <p:spPr>
          <a:xfrm>
            <a:off x="685800" y="3564673"/>
            <a:ext cx="1347093" cy="711331"/>
          </a:xfrm>
          <a:prstGeom prst="rect">
            <a:avLst/>
          </a:prstGeom>
          <a:solidFill>
            <a:schemeClr val="accent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dirty="0">
                <a:solidFill>
                  <a:srgbClr val="C00000"/>
                </a:solidFill>
              </a:rPr>
              <a:t>Cloud Computing</a:t>
            </a:r>
            <a:endParaRPr lang="en-US" sz="2400" dirty="0">
              <a:solidFill>
                <a:srgbClr val="C00000"/>
              </a:solidFill>
              <a:latin typeface="Arial Black" panose="020B0A04020102020204" pitchFamily="34" charset="0"/>
            </a:endParaRPr>
          </a:p>
        </p:txBody>
      </p:sp>
      <p:pic>
        <p:nvPicPr>
          <p:cNvPr id="1034" name="Picture 10" descr="Image result for fog computing images">
            <a:extLst>
              <a:ext uri="{FF2B5EF4-FFF2-40B4-BE49-F238E27FC236}">
                <a16:creationId xmlns:a16="http://schemas.microsoft.com/office/drawing/2014/main" xmlns="" id="{F64B3BAF-D235-49DF-86EA-EAE9E44A64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7373" y="3247487"/>
            <a:ext cx="1714500" cy="13457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9" name="Content Placeholder 1">
            <a:extLst>
              <a:ext uri="{FF2B5EF4-FFF2-40B4-BE49-F238E27FC236}">
                <a16:creationId xmlns:a16="http://schemas.microsoft.com/office/drawing/2014/main" xmlns="" id="{15D37BB0-E059-4501-98F1-AFB0BC84BAEC}"/>
              </a:ext>
            </a:extLst>
          </p:cNvPr>
          <p:cNvSpPr txBox="1">
            <a:spLocks/>
          </p:cNvSpPr>
          <p:nvPr/>
        </p:nvSpPr>
        <p:spPr>
          <a:xfrm>
            <a:off x="7125092" y="3548589"/>
            <a:ext cx="1409308" cy="751373"/>
          </a:xfrm>
          <a:prstGeom prst="rect">
            <a:avLst/>
          </a:prstGeom>
          <a:solidFill>
            <a:schemeClr val="accent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dirty="0">
                <a:solidFill>
                  <a:srgbClr val="C00000"/>
                </a:solidFill>
              </a:rPr>
              <a:t>Fog Computing</a:t>
            </a:r>
            <a:endParaRPr lang="en-US" sz="2400" dirty="0">
              <a:solidFill>
                <a:srgbClr val="C00000"/>
              </a:solidFill>
              <a:latin typeface="Arial Black" panose="020B0A04020102020204" pitchFamily="34" charset="0"/>
            </a:endParaRPr>
          </a:p>
        </p:txBody>
      </p:sp>
      <p:sp>
        <p:nvSpPr>
          <p:cNvPr id="20" name="Content Placeholder 1">
            <a:extLst>
              <a:ext uri="{FF2B5EF4-FFF2-40B4-BE49-F238E27FC236}">
                <a16:creationId xmlns:a16="http://schemas.microsoft.com/office/drawing/2014/main" xmlns="" id="{B3020ED6-0941-412A-9B4D-2E06AD33E35A}"/>
              </a:ext>
            </a:extLst>
          </p:cNvPr>
          <p:cNvSpPr>
            <a:spLocks noGrp="1"/>
          </p:cNvSpPr>
          <p:nvPr>
            <p:ph idx="1"/>
          </p:nvPr>
        </p:nvSpPr>
        <p:spPr>
          <a:xfrm>
            <a:off x="3315485" y="4892405"/>
            <a:ext cx="2524026" cy="464942"/>
          </a:xfrm>
        </p:spPr>
        <p:txBody>
          <a:bodyPr>
            <a:normAutofit fontScale="70000" lnSpcReduction="20000"/>
          </a:bodyPr>
          <a:lstStyle/>
          <a:p>
            <a:pPr marL="0" indent="0" algn="just">
              <a:lnSpc>
                <a:spcPct val="100000"/>
              </a:lnSpc>
              <a:buNone/>
            </a:pPr>
            <a:r>
              <a:rPr lang="en-US" sz="2000" b="1" i="1" dirty="0">
                <a:solidFill>
                  <a:srgbClr val="FF0000"/>
                </a:solidFill>
              </a:rPr>
              <a:t>Data Service Operators</a:t>
            </a:r>
            <a:r>
              <a:rPr lang="en-US" sz="2000" b="1" i="1" dirty="0"/>
              <a:t> (DSOs)</a:t>
            </a:r>
            <a:endParaRPr lang="en-US" sz="2200" b="1" i="1" dirty="0"/>
          </a:p>
        </p:txBody>
      </p:sp>
      <p:sp>
        <p:nvSpPr>
          <p:cNvPr id="10" name="Callout: Right Arrow 9">
            <a:extLst>
              <a:ext uri="{FF2B5EF4-FFF2-40B4-BE49-F238E27FC236}">
                <a16:creationId xmlns:a16="http://schemas.microsoft.com/office/drawing/2014/main" xmlns="" id="{E1F379E1-329A-4349-AA7E-8466C11A525B}"/>
              </a:ext>
            </a:extLst>
          </p:cNvPr>
          <p:cNvSpPr/>
          <p:nvPr/>
        </p:nvSpPr>
        <p:spPr>
          <a:xfrm rot="5400000">
            <a:off x="3921513" y="2161565"/>
            <a:ext cx="1318183" cy="853663"/>
          </a:xfrm>
          <a:prstGeom prst="rightArrowCallo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1">
            <a:extLst>
              <a:ext uri="{FF2B5EF4-FFF2-40B4-BE49-F238E27FC236}">
                <a16:creationId xmlns:a16="http://schemas.microsoft.com/office/drawing/2014/main" xmlns="" id="{C41F7132-F431-4685-8561-69FD13AFD91D}"/>
              </a:ext>
            </a:extLst>
          </p:cNvPr>
          <p:cNvSpPr txBox="1">
            <a:spLocks/>
          </p:cNvSpPr>
          <p:nvPr/>
        </p:nvSpPr>
        <p:spPr>
          <a:xfrm>
            <a:off x="4047535" y="1824308"/>
            <a:ext cx="1059926" cy="978642"/>
          </a:xfrm>
          <a:prstGeom prst="rect">
            <a:avLst/>
          </a:prstGeom>
          <a:solidFill>
            <a:schemeClr val="accent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dirty="0">
                <a:solidFill>
                  <a:srgbClr val="C00000"/>
                </a:solidFill>
              </a:rPr>
              <a:t>Computing and Storage</a:t>
            </a:r>
            <a:endParaRPr lang="en-US" sz="2400" dirty="0">
              <a:solidFill>
                <a:srgbClr val="C00000"/>
              </a:solidFill>
              <a:latin typeface="Arial Black" panose="020B0A04020102020204" pitchFamily="34" charset="0"/>
            </a:endParaRPr>
          </a:p>
        </p:txBody>
      </p:sp>
      <p:sp>
        <p:nvSpPr>
          <p:cNvPr id="23" name="Content Placeholder 1">
            <a:extLst>
              <a:ext uri="{FF2B5EF4-FFF2-40B4-BE49-F238E27FC236}">
                <a16:creationId xmlns:a16="http://schemas.microsoft.com/office/drawing/2014/main" xmlns="" id="{DE3A0623-4A66-4F2C-9EE7-3BFDF97ABD96}"/>
              </a:ext>
            </a:extLst>
          </p:cNvPr>
          <p:cNvSpPr txBox="1">
            <a:spLocks/>
          </p:cNvSpPr>
          <p:nvPr/>
        </p:nvSpPr>
        <p:spPr>
          <a:xfrm>
            <a:off x="2762250" y="5733068"/>
            <a:ext cx="3630497" cy="47824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000" b="1" i="1" dirty="0">
                <a:solidFill>
                  <a:srgbClr val="FF0000"/>
                </a:solidFill>
              </a:rPr>
              <a:t>Authorized Data Service Subscribers</a:t>
            </a:r>
            <a:r>
              <a:rPr lang="en-US" sz="2000" b="1" i="1" dirty="0"/>
              <a:t> (ADSSs)</a:t>
            </a:r>
            <a:r>
              <a:rPr lang="en-US" sz="2200" dirty="0"/>
              <a:t> </a:t>
            </a:r>
          </a:p>
        </p:txBody>
      </p:sp>
      <p:sp>
        <p:nvSpPr>
          <p:cNvPr id="13" name="Arrow: Down 12">
            <a:extLst>
              <a:ext uri="{FF2B5EF4-FFF2-40B4-BE49-F238E27FC236}">
                <a16:creationId xmlns:a16="http://schemas.microsoft.com/office/drawing/2014/main" xmlns="" id="{504E10C2-5623-4995-A0DD-06E2051A5021}"/>
              </a:ext>
            </a:extLst>
          </p:cNvPr>
          <p:cNvSpPr/>
          <p:nvPr/>
        </p:nvSpPr>
        <p:spPr>
          <a:xfrm>
            <a:off x="4364217" y="5256340"/>
            <a:ext cx="426563" cy="51431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Elbow 20">
            <a:extLst>
              <a:ext uri="{FF2B5EF4-FFF2-40B4-BE49-F238E27FC236}">
                <a16:creationId xmlns:a16="http://schemas.microsoft.com/office/drawing/2014/main" xmlns="" id="{C5E0EB14-CB54-4256-A873-242E58DD8971}"/>
              </a:ext>
            </a:extLst>
          </p:cNvPr>
          <p:cNvCxnSpPr>
            <a:cxnSpLocks/>
            <a:endCxn id="23" idx="1"/>
          </p:cNvCxnSpPr>
          <p:nvPr/>
        </p:nvCxnSpPr>
        <p:spPr>
          <a:xfrm rot="16200000" flipH="1">
            <a:off x="1300959" y="4510901"/>
            <a:ext cx="1711534" cy="1211049"/>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xmlns="" id="{E3032424-DF86-4A97-B30F-D3EDB3C682A5}"/>
              </a:ext>
            </a:extLst>
          </p:cNvPr>
          <p:cNvCxnSpPr>
            <a:cxnSpLocks/>
            <a:endCxn id="23" idx="3"/>
          </p:cNvCxnSpPr>
          <p:nvPr/>
        </p:nvCxnSpPr>
        <p:spPr>
          <a:xfrm rot="10800000" flipV="1">
            <a:off x="6392748" y="4277560"/>
            <a:ext cx="1273354" cy="1694632"/>
          </a:xfrm>
          <a:prstGeom prst="bentConnector3">
            <a:avLst>
              <a:gd name="adj1" fmla="val -526"/>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6" name="Content Placeholder 1">
            <a:extLst>
              <a:ext uri="{FF2B5EF4-FFF2-40B4-BE49-F238E27FC236}">
                <a16:creationId xmlns:a16="http://schemas.microsoft.com/office/drawing/2014/main" xmlns="" id="{60B7E3D1-4083-4694-A3FA-F5DD4F040D8B}"/>
              </a:ext>
            </a:extLst>
          </p:cNvPr>
          <p:cNvSpPr txBox="1">
            <a:spLocks/>
          </p:cNvSpPr>
          <p:nvPr/>
        </p:nvSpPr>
        <p:spPr>
          <a:xfrm>
            <a:off x="6676749" y="5364507"/>
            <a:ext cx="1029319" cy="61187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200" b="1" i="1" dirty="0">
                <a:solidFill>
                  <a:srgbClr val="FF0000"/>
                </a:solidFill>
              </a:rPr>
              <a:t>Fog Nodes</a:t>
            </a:r>
            <a:r>
              <a:rPr lang="en-US" sz="2200" b="1" i="1" dirty="0"/>
              <a:t> (FNs)</a:t>
            </a:r>
          </a:p>
        </p:txBody>
      </p:sp>
      <p:sp>
        <p:nvSpPr>
          <p:cNvPr id="37" name="Content Placeholder 1">
            <a:extLst>
              <a:ext uri="{FF2B5EF4-FFF2-40B4-BE49-F238E27FC236}">
                <a16:creationId xmlns:a16="http://schemas.microsoft.com/office/drawing/2014/main" xmlns="" id="{FF073AAA-B09B-4A72-B1E2-8A074AC9717C}"/>
              </a:ext>
            </a:extLst>
          </p:cNvPr>
          <p:cNvSpPr txBox="1">
            <a:spLocks/>
          </p:cNvSpPr>
          <p:nvPr/>
        </p:nvSpPr>
        <p:spPr>
          <a:xfrm>
            <a:off x="1551200" y="5365953"/>
            <a:ext cx="887199" cy="69436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000" b="1" i="1" dirty="0"/>
              <a:t>Data Centers</a:t>
            </a:r>
          </a:p>
        </p:txBody>
      </p:sp>
      <p:cxnSp>
        <p:nvCxnSpPr>
          <p:cNvPr id="33" name="Straight Arrow Connector 32">
            <a:extLst>
              <a:ext uri="{FF2B5EF4-FFF2-40B4-BE49-F238E27FC236}">
                <a16:creationId xmlns:a16="http://schemas.microsoft.com/office/drawing/2014/main" xmlns="" id="{C55295EE-1DB0-4F61-9B53-FCB844CFC93F}"/>
              </a:ext>
            </a:extLst>
          </p:cNvPr>
          <p:cNvCxnSpPr>
            <a:stCxn id="1032" idx="3"/>
            <a:endCxn id="1034" idx="1"/>
          </p:cNvCxnSpPr>
          <p:nvPr/>
        </p:nvCxnSpPr>
        <p:spPr>
          <a:xfrm>
            <a:off x="3917625" y="3920337"/>
            <a:ext cx="1319749"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0" name="Content Placeholder 1">
            <a:extLst>
              <a:ext uri="{FF2B5EF4-FFF2-40B4-BE49-F238E27FC236}">
                <a16:creationId xmlns:a16="http://schemas.microsoft.com/office/drawing/2014/main" xmlns="" id="{544008FA-7491-44E4-9278-2BD439236E83}"/>
              </a:ext>
            </a:extLst>
          </p:cNvPr>
          <p:cNvSpPr txBox="1">
            <a:spLocks/>
          </p:cNvSpPr>
          <p:nvPr/>
        </p:nvSpPr>
        <p:spPr>
          <a:xfrm>
            <a:off x="3883487" y="3953740"/>
            <a:ext cx="1388024" cy="59634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600" b="1" dirty="0"/>
              <a:t>Reduce latency and transmission costs</a:t>
            </a:r>
            <a:endParaRPr lang="en-US" sz="2200" b="1" dirty="0"/>
          </a:p>
        </p:txBody>
      </p:sp>
      <p:sp>
        <p:nvSpPr>
          <p:cNvPr id="24" name="Slide Number Placeholder 3">
            <a:extLst>
              <a:ext uri="{FF2B5EF4-FFF2-40B4-BE49-F238E27FC236}">
                <a16:creationId xmlns:a16="http://schemas.microsoft.com/office/drawing/2014/main" xmlns="" id="{BC16D002-3DE4-484C-9189-FBECA5656DA5}"/>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28</a:t>
            </a:fld>
            <a:endParaRPr lang="en-US" b="1" spc="50" dirty="0">
              <a:ln w="0"/>
              <a:solidFill>
                <a:schemeClr val="bg2"/>
              </a:solidFill>
            </a:endParaRPr>
          </a:p>
        </p:txBody>
      </p:sp>
    </p:spTree>
    <p:extLst>
      <p:ext uri="{BB962C8B-B14F-4D97-AF65-F5344CB8AC3E}">
        <p14:creationId xmlns:p14="http://schemas.microsoft.com/office/powerpoint/2010/main" val="1157447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fade">
                                      <p:cBhvr>
                                        <p:cTn id="20" dur="500"/>
                                        <p:tgtEl>
                                          <p:spTgt spid="10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wipe(down)">
                                      <p:cBhvr>
                                        <p:cTn id="25" dur="500"/>
                                        <p:tgtEl>
                                          <p:spTgt spid="20">
                                            <p:txEl>
                                              <p:pRg st="0" end="0"/>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inVertical)">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1034"/>
                                        </p:tgtEl>
                                        <p:attrNameLst>
                                          <p:attrName>style.visibility</p:attrName>
                                        </p:attrNameLst>
                                      </p:cBhvr>
                                      <p:to>
                                        <p:strVal val="visible"/>
                                      </p:to>
                                    </p:set>
                                    <p:anim calcmode="lin" valueType="num">
                                      <p:cBhvr additive="base">
                                        <p:cTn id="50" dur="500" fill="hold"/>
                                        <p:tgtEl>
                                          <p:spTgt spid="1034"/>
                                        </p:tgtEl>
                                        <p:attrNameLst>
                                          <p:attrName>ppt_x</p:attrName>
                                        </p:attrNameLst>
                                      </p:cBhvr>
                                      <p:tavLst>
                                        <p:tav tm="0">
                                          <p:val>
                                            <p:strVal val="1+#ppt_w/2"/>
                                          </p:val>
                                        </p:tav>
                                        <p:tav tm="100000">
                                          <p:val>
                                            <p:strVal val="#ppt_x"/>
                                          </p:val>
                                        </p:tav>
                                      </p:tavLst>
                                    </p:anim>
                                    <p:anim calcmode="lin" valueType="num">
                                      <p:cBhvr additive="base">
                                        <p:cTn id="51" dur="500" fill="hold"/>
                                        <p:tgtEl>
                                          <p:spTgt spid="1034"/>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1+#ppt_w/2"/>
                                          </p:val>
                                        </p:tav>
                                        <p:tav tm="100000">
                                          <p:val>
                                            <p:strVal val="#ppt_x"/>
                                          </p:val>
                                        </p:tav>
                                      </p:tavLst>
                                    </p:anim>
                                    <p:anim calcmode="lin" valueType="num">
                                      <p:cBhvr additive="base">
                                        <p:cTn id="5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build="p"/>
      <p:bldP spid="10" grpId="0" animBg="1"/>
      <p:bldP spid="22" grpId="0" animBg="1"/>
      <p:bldP spid="23" grpId="0"/>
      <p:bldP spid="13" grpId="0" animBg="1"/>
      <p:bldP spid="36" grpId="0"/>
      <p:bldP spid="37"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xmlns="" id="{A87FAB60-4912-42B8-88B4-58BACAC12FC1}"/>
              </a:ext>
            </a:extLst>
          </p:cNvPr>
          <p:cNvSpPr>
            <a:spLocks noGrp="1"/>
          </p:cNvSpPr>
          <p:nvPr>
            <p:ph type="body" sz="quarter" idx="14"/>
          </p:nvPr>
        </p:nvSpPr>
        <p:spPr>
          <a:xfrm>
            <a:off x="2209800" y="152400"/>
            <a:ext cx="6553200" cy="609600"/>
          </a:xfrm>
          <a:prstGeom prst="rect">
            <a:avLst/>
          </a:prstGeom>
        </p:spPr>
        <p:txBody>
          <a:bodyPr/>
          <a:lstStyle/>
          <a:p>
            <a:pPr algn="ctr">
              <a:buNone/>
            </a:pPr>
            <a:r>
              <a:rPr lang="en-US" sz="3200" dirty="0" smtClean="0">
                <a:latin typeface="+mj-lt"/>
                <a:cs typeface="Times New Roman" panose="02020603050405020304" pitchFamily="18" charset="0"/>
              </a:rPr>
              <a:t>Big Dat</a:t>
            </a:r>
            <a:r>
              <a:rPr lang="en-US" sz="3200" dirty="0" smtClean="0">
                <a:latin typeface="+mj-lt"/>
                <a:cs typeface="Times New Roman" panose="02020603050405020304" pitchFamily="18" charset="0"/>
              </a:rPr>
              <a:t>a Optimization </a:t>
            </a:r>
            <a:r>
              <a:rPr lang="en-US" sz="3200" dirty="0" smtClean="0">
                <a:latin typeface="+mj-lt"/>
                <a:cs typeface="Times New Roman" panose="02020603050405020304" pitchFamily="18" charset="0"/>
              </a:rPr>
              <a:t>Motivation</a:t>
            </a:r>
            <a:endParaRPr lang="en-US" dirty="0">
              <a:latin typeface="+mj-lt"/>
              <a:cs typeface="Times New Roman" panose="02020603050405020304" pitchFamily="18" charset="0"/>
            </a:endParaRPr>
          </a:p>
        </p:txBody>
      </p:sp>
      <p:sp>
        <p:nvSpPr>
          <p:cNvPr id="5" name="TextBox 4">
            <a:extLst>
              <a:ext uri="{FF2B5EF4-FFF2-40B4-BE49-F238E27FC236}">
                <a16:creationId xmlns:a16="http://schemas.microsoft.com/office/drawing/2014/main" xmlns="" id="{725317BB-4A94-446D-87A5-8EF99D9824EC}"/>
              </a:ext>
            </a:extLst>
          </p:cNvPr>
          <p:cNvSpPr txBox="1"/>
          <p:nvPr/>
        </p:nvSpPr>
        <p:spPr>
          <a:xfrm>
            <a:off x="1060125" y="1441148"/>
            <a:ext cx="1596665" cy="1938992"/>
          </a:xfrm>
          <a:prstGeom prst="rect">
            <a:avLst/>
          </a:prstGeom>
          <a:noFill/>
          <a:ln>
            <a:solidFill>
              <a:schemeClr val="tx1"/>
            </a:solidFill>
          </a:ln>
        </p:spPr>
        <p:txBody>
          <a:bodyPr wrap="square" rtlCol="0">
            <a:spAutoFit/>
          </a:bodyPr>
          <a:lstStyle/>
          <a:p>
            <a:pPr algn="ctr"/>
            <a:r>
              <a:rPr lang="en-US" sz="2000" b="1" dirty="0">
                <a:solidFill>
                  <a:srgbClr val="0070C0"/>
                </a:solidFill>
              </a:rPr>
              <a:t>Large number of FNs deployed at various locations</a:t>
            </a:r>
            <a:endParaRPr lang="en-US" sz="2400" b="1" dirty="0">
              <a:solidFill>
                <a:srgbClr val="0070C0"/>
              </a:solidFill>
            </a:endParaRPr>
          </a:p>
        </p:txBody>
      </p:sp>
      <p:sp>
        <p:nvSpPr>
          <p:cNvPr id="6" name="TextBox 5">
            <a:extLst>
              <a:ext uri="{FF2B5EF4-FFF2-40B4-BE49-F238E27FC236}">
                <a16:creationId xmlns:a16="http://schemas.microsoft.com/office/drawing/2014/main" xmlns="" id="{0D99CDF9-2D53-4745-A5E0-841C43072799}"/>
              </a:ext>
            </a:extLst>
          </p:cNvPr>
          <p:cNvSpPr txBox="1"/>
          <p:nvPr/>
        </p:nvSpPr>
        <p:spPr>
          <a:xfrm>
            <a:off x="1060125" y="3832986"/>
            <a:ext cx="1596665" cy="1631216"/>
          </a:xfrm>
          <a:prstGeom prst="rect">
            <a:avLst/>
          </a:prstGeom>
          <a:noFill/>
          <a:ln>
            <a:solidFill>
              <a:schemeClr val="tx1"/>
            </a:solidFill>
          </a:ln>
        </p:spPr>
        <p:txBody>
          <a:bodyPr wrap="square" rtlCol="0">
            <a:spAutoFit/>
          </a:bodyPr>
          <a:lstStyle/>
          <a:p>
            <a:pPr algn="ctr"/>
            <a:r>
              <a:rPr lang="en-US" sz="2000" b="1" dirty="0">
                <a:solidFill>
                  <a:srgbClr val="0070C0"/>
                </a:solidFill>
              </a:rPr>
              <a:t>Competition among multiple DSOs and ADSSs</a:t>
            </a:r>
            <a:endParaRPr lang="en-US" sz="2400" b="1" dirty="0">
              <a:solidFill>
                <a:srgbClr val="0070C0"/>
              </a:solidFill>
            </a:endParaRPr>
          </a:p>
        </p:txBody>
      </p:sp>
      <p:sp>
        <p:nvSpPr>
          <p:cNvPr id="7" name="TextBox 6">
            <a:extLst>
              <a:ext uri="{FF2B5EF4-FFF2-40B4-BE49-F238E27FC236}">
                <a16:creationId xmlns:a16="http://schemas.microsoft.com/office/drawing/2014/main" xmlns="" id="{1FEEFCE4-C8CC-42EC-A19C-90D4B2C200B4}"/>
              </a:ext>
            </a:extLst>
          </p:cNvPr>
          <p:cNvSpPr txBox="1"/>
          <p:nvPr/>
        </p:nvSpPr>
        <p:spPr>
          <a:xfrm>
            <a:off x="4495800" y="2533184"/>
            <a:ext cx="2170521" cy="1323439"/>
          </a:xfrm>
          <a:prstGeom prst="rect">
            <a:avLst/>
          </a:prstGeom>
          <a:noFill/>
          <a:ln>
            <a:solidFill>
              <a:schemeClr val="tx1"/>
            </a:solidFill>
          </a:ln>
        </p:spPr>
        <p:txBody>
          <a:bodyPr wrap="square" rtlCol="0">
            <a:spAutoFit/>
          </a:bodyPr>
          <a:lstStyle/>
          <a:p>
            <a:pPr algn="ctr"/>
            <a:r>
              <a:rPr lang="en-US" sz="2000" b="1" dirty="0">
                <a:solidFill>
                  <a:srgbClr val="0070C0"/>
                </a:solidFill>
              </a:rPr>
              <a:t>Equilibrium Problem with Equilibrium Constraints (EPEC)</a:t>
            </a:r>
            <a:endParaRPr lang="en-US" sz="2400" b="1" dirty="0">
              <a:solidFill>
                <a:srgbClr val="0070C0"/>
              </a:solidFill>
            </a:endParaRPr>
          </a:p>
        </p:txBody>
      </p:sp>
      <p:sp>
        <p:nvSpPr>
          <p:cNvPr id="10" name="Thought Bubble: Cloud 9">
            <a:extLst>
              <a:ext uri="{FF2B5EF4-FFF2-40B4-BE49-F238E27FC236}">
                <a16:creationId xmlns:a16="http://schemas.microsoft.com/office/drawing/2014/main" xmlns="" id="{1E6F02DF-11DD-4EF0-816D-4261F98B3838}"/>
              </a:ext>
            </a:extLst>
          </p:cNvPr>
          <p:cNvSpPr/>
          <p:nvPr/>
        </p:nvSpPr>
        <p:spPr>
          <a:xfrm>
            <a:off x="2917993" y="1029627"/>
            <a:ext cx="1273007" cy="1772239"/>
          </a:xfrm>
          <a:prstGeom prst="cloudCallout">
            <a:avLst>
              <a:gd name="adj1" fmla="val -69889"/>
              <a:gd name="adj2" fmla="val 664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A6497652-F13F-4B8F-9A27-C4DB8D651740}"/>
              </a:ext>
            </a:extLst>
          </p:cNvPr>
          <p:cNvSpPr txBox="1"/>
          <p:nvPr/>
        </p:nvSpPr>
        <p:spPr>
          <a:xfrm>
            <a:off x="2981035" y="1431383"/>
            <a:ext cx="998063" cy="954107"/>
          </a:xfrm>
          <a:prstGeom prst="rect">
            <a:avLst/>
          </a:prstGeom>
          <a:noFill/>
        </p:spPr>
        <p:txBody>
          <a:bodyPr wrap="square" rtlCol="0">
            <a:spAutoFit/>
          </a:bodyPr>
          <a:lstStyle/>
          <a:p>
            <a:pPr algn="ctr"/>
            <a:r>
              <a:rPr lang="en-US" sz="1400" b="1" dirty="0"/>
              <a:t>How to manage computing resources?</a:t>
            </a:r>
          </a:p>
        </p:txBody>
      </p:sp>
      <p:sp>
        <p:nvSpPr>
          <p:cNvPr id="12" name="Thought Bubble: Cloud 11">
            <a:extLst>
              <a:ext uri="{FF2B5EF4-FFF2-40B4-BE49-F238E27FC236}">
                <a16:creationId xmlns:a16="http://schemas.microsoft.com/office/drawing/2014/main" xmlns="" id="{F95E8131-56D7-4688-A87A-8C14317B3C21}"/>
              </a:ext>
            </a:extLst>
          </p:cNvPr>
          <p:cNvSpPr/>
          <p:nvPr/>
        </p:nvSpPr>
        <p:spPr>
          <a:xfrm>
            <a:off x="2917993" y="3431230"/>
            <a:ext cx="1349207" cy="1772239"/>
          </a:xfrm>
          <a:prstGeom prst="cloudCallout">
            <a:avLst>
              <a:gd name="adj1" fmla="val -69890"/>
              <a:gd name="adj2" fmla="val 239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2053679A-A25A-4E29-AD34-5C555A0E5536}"/>
              </a:ext>
            </a:extLst>
          </p:cNvPr>
          <p:cNvSpPr txBox="1"/>
          <p:nvPr/>
        </p:nvSpPr>
        <p:spPr>
          <a:xfrm>
            <a:off x="2981034" y="3863763"/>
            <a:ext cx="998063" cy="1169551"/>
          </a:xfrm>
          <a:prstGeom prst="rect">
            <a:avLst/>
          </a:prstGeom>
          <a:noFill/>
        </p:spPr>
        <p:txBody>
          <a:bodyPr wrap="square" rtlCol="0">
            <a:spAutoFit/>
          </a:bodyPr>
          <a:lstStyle/>
          <a:p>
            <a:pPr algn="ctr"/>
            <a:r>
              <a:rPr lang="en-US" sz="1400" b="1" dirty="0"/>
              <a:t>How to deal with multiple conflicting entities?</a:t>
            </a:r>
          </a:p>
        </p:txBody>
      </p:sp>
      <p:sp>
        <p:nvSpPr>
          <p:cNvPr id="16" name="Thought Bubble: Cloud 15">
            <a:extLst>
              <a:ext uri="{FF2B5EF4-FFF2-40B4-BE49-F238E27FC236}">
                <a16:creationId xmlns:a16="http://schemas.microsoft.com/office/drawing/2014/main" xmlns="" id="{675961BE-C658-41E5-9FED-1E3615B374EA}"/>
              </a:ext>
            </a:extLst>
          </p:cNvPr>
          <p:cNvSpPr/>
          <p:nvPr/>
        </p:nvSpPr>
        <p:spPr>
          <a:xfrm>
            <a:off x="6909849" y="2060747"/>
            <a:ext cx="1472151" cy="1772239"/>
          </a:xfrm>
          <a:prstGeom prst="cloudCallout">
            <a:avLst>
              <a:gd name="adj1" fmla="val -68631"/>
              <a:gd name="adj2" fmla="val 930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AD680E0A-82E7-482D-80D1-A25A77C16423}"/>
              </a:ext>
            </a:extLst>
          </p:cNvPr>
          <p:cNvSpPr txBox="1"/>
          <p:nvPr/>
        </p:nvSpPr>
        <p:spPr>
          <a:xfrm>
            <a:off x="7015405" y="2469812"/>
            <a:ext cx="1290395" cy="954107"/>
          </a:xfrm>
          <a:prstGeom prst="rect">
            <a:avLst/>
          </a:prstGeom>
          <a:noFill/>
        </p:spPr>
        <p:txBody>
          <a:bodyPr wrap="square" rtlCol="0">
            <a:spAutoFit/>
          </a:bodyPr>
          <a:lstStyle/>
          <a:p>
            <a:pPr algn="ctr"/>
            <a:r>
              <a:rPr lang="en-US" sz="1400" b="1" dirty="0"/>
              <a:t>How to perform large-scale optimization?</a:t>
            </a:r>
          </a:p>
        </p:txBody>
      </p:sp>
      <p:sp>
        <p:nvSpPr>
          <p:cNvPr id="23" name="Arrow: Down 22">
            <a:extLst>
              <a:ext uri="{FF2B5EF4-FFF2-40B4-BE49-F238E27FC236}">
                <a16:creationId xmlns:a16="http://schemas.microsoft.com/office/drawing/2014/main" xmlns="" id="{B7C53429-5C64-4872-87B0-32AF4D753A54}"/>
              </a:ext>
            </a:extLst>
          </p:cNvPr>
          <p:cNvSpPr/>
          <p:nvPr/>
        </p:nvSpPr>
        <p:spPr>
          <a:xfrm rot="16200000">
            <a:off x="3778196" y="2865042"/>
            <a:ext cx="739000" cy="55971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xmlns="" id="{D9BBBEB1-B8A9-4B2F-BE6A-4037DF3E19FE}"/>
              </a:ext>
            </a:extLst>
          </p:cNvPr>
          <p:cNvSpPr/>
          <p:nvPr/>
        </p:nvSpPr>
        <p:spPr>
          <a:xfrm>
            <a:off x="5303935" y="3863762"/>
            <a:ext cx="554250" cy="74628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CDFD8D18-4024-4416-BA64-01703779EF9C}"/>
              </a:ext>
            </a:extLst>
          </p:cNvPr>
          <p:cNvSpPr txBox="1"/>
          <p:nvPr/>
        </p:nvSpPr>
        <p:spPr>
          <a:xfrm>
            <a:off x="4495800" y="4924961"/>
            <a:ext cx="2170521" cy="1323439"/>
          </a:xfrm>
          <a:prstGeom prst="rect">
            <a:avLst/>
          </a:prstGeom>
          <a:noFill/>
          <a:ln>
            <a:solidFill>
              <a:schemeClr val="tx1"/>
            </a:solidFill>
          </a:ln>
        </p:spPr>
        <p:txBody>
          <a:bodyPr wrap="square" rtlCol="0">
            <a:spAutoFit/>
          </a:bodyPr>
          <a:lstStyle/>
          <a:p>
            <a:pPr algn="ctr"/>
            <a:r>
              <a:rPr lang="en-US" sz="2000" b="1" dirty="0">
                <a:solidFill>
                  <a:srgbClr val="0070C0"/>
                </a:solidFill>
              </a:rPr>
              <a:t>Alternating Direction Method of Multipliers (ADMM)</a:t>
            </a:r>
            <a:endParaRPr lang="en-US" sz="2400" b="1" dirty="0">
              <a:solidFill>
                <a:srgbClr val="0070C0"/>
              </a:solidFill>
            </a:endParaRPr>
          </a:p>
        </p:txBody>
      </p:sp>
      <p:pic>
        <p:nvPicPr>
          <p:cNvPr id="2050" name="Picture 2" descr="Related image">
            <a:extLst>
              <a:ext uri="{FF2B5EF4-FFF2-40B4-BE49-F238E27FC236}">
                <a16:creationId xmlns:a16="http://schemas.microsoft.com/office/drawing/2014/main" xmlns="" id="{D7ECA78B-2113-42F8-9174-502296127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999" y="4349773"/>
            <a:ext cx="696609" cy="1069525"/>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a:extLst>
              <a:ext uri="{FF2B5EF4-FFF2-40B4-BE49-F238E27FC236}">
                <a16:creationId xmlns:a16="http://schemas.microsoft.com/office/drawing/2014/main" xmlns="" id="{EE2079D9-4062-4711-B7B5-C1ECB8F78243}"/>
              </a:ext>
            </a:extLst>
          </p:cNvPr>
          <p:cNvSpPr txBox="1">
            <a:spLocks/>
          </p:cNvSpPr>
          <p:nvPr/>
        </p:nvSpPr>
        <p:spPr>
          <a:xfrm>
            <a:off x="6952644" y="5536175"/>
            <a:ext cx="1029319" cy="61187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200" b="1" dirty="0">
                <a:solidFill>
                  <a:srgbClr val="FF0000"/>
                </a:solidFill>
              </a:rPr>
              <a:t>Proposed method!!!</a:t>
            </a:r>
            <a:endParaRPr lang="en-US" sz="2200" b="1" dirty="0"/>
          </a:p>
        </p:txBody>
      </p:sp>
      <p:sp>
        <p:nvSpPr>
          <p:cNvPr id="26" name="Plus Sign 25">
            <a:extLst>
              <a:ext uri="{FF2B5EF4-FFF2-40B4-BE49-F238E27FC236}">
                <a16:creationId xmlns:a16="http://schemas.microsoft.com/office/drawing/2014/main" xmlns="" id="{C0143990-4276-4EFF-9F15-48DD821128D4}"/>
              </a:ext>
            </a:extLst>
          </p:cNvPr>
          <p:cNvSpPr/>
          <p:nvPr/>
        </p:nvSpPr>
        <p:spPr>
          <a:xfrm>
            <a:off x="1600200" y="3371384"/>
            <a:ext cx="410066" cy="490194"/>
          </a:xfrm>
          <a:prstGeom prst="mathPl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3">
            <a:extLst>
              <a:ext uri="{FF2B5EF4-FFF2-40B4-BE49-F238E27FC236}">
                <a16:creationId xmlns:a16="http://schemas.microsoft.com/office/drawing/2014/main" xmlns="" id="{FFA2A6FA-CAD0-4FDB-BABC-F70935DE9EF1}"/>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29</a:t>
            </a:fld>
            <a:endParaRPr lang="en-US" b="1" spc="50" dirty="0">
              <a:ln w="0"/>
              <a:solidFill>
                <a:schemeClr val="bg2"/>
              </a:solidFill>
            </a:endParaRPr>
          </a:p>
        </p:txBody>
      </p:sp>
    </p:spTree>
    <p:extLst>
      <p:ext uri="{BB962C8B-B14F-4D97-AF65-F5344CB8AC3E}">
        <p14:creationId xmlns:p14="http://schemas.microsoft.com/office/powerpoint/2010/main" val="27167218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2050"/>
                                        </p:tgtEl>
                                        <p:attrNameLst>
                                          <p:attrName>style.visibility</p:attrName>
                                        </p:attrNameLst>
                                      </p:cBhvr>
                                      <p:to>
                                        <p:strVal val="visible"/>
                                      </p:to>
                                    </p:set>
                                    <p:anim calcmode="lin" valueType="num">
                                      <p:cBhvr>
                                        <p:cTn id="69" dur="500" fill="hold"/>
                                        <p:tgtEl>
                                          <p:spTgt spid="2050"/>
                                        </p:tgtEl>
                                        <p:attrNameLst>
                                          <p:attrName>ppt_w</p:attrName>
                                        </p:attrNameLst>
                                      </p:cBhvr>
                                      <p:tavLst>
                                        <p:tav tm="0">
                                          <p:val>
                                            <p:fltVal val="0"/>
                                          </p:val>
                                        </p:tav>
                                        <p:tav tm="100000">
                                          <p:val>
                                            <p:strVal val="#ppt_w"/>
                                          </p:val>
                                        </p:tav>
                                      </p:tavLst>
                                    </p:anim>
                                    <p:anim calcmode="lin" valueType="num">
                                      <p:cBhvr>
                                        <p:cTn id="70" dur="500" fill="hold"/>
                                        <p:tgtEl>
                                          <p:spTgt spid="2050"/>
                                        </p:tgtEl>
                                        <p:attrNameLst>
                                          <p:attrName>ppt_h</p:attrName>
                                        </p:attrNameLst>
                                      </p:cBhvr>
                                      <p:tavLst>
                                        <p:tav tm="0">
                                          <p:val>
                                            <p:fltVal val="0"/>
                                          </p:val>
                                        </p:tav>
                                        <p:tav tm="100000">
                                          <p:val>
                                            <p:strVal val="#ppt_h"/>
                                          </p:val>
                                        </p:tav>
                                      </p:tavLst>
                                    </p:anim>
                                    <p:animEffect transition="in" filter="fade">
                                      <p:cBhvr>
                                        <p:cTn id="71" dur="500"/>
                                        <p:tgtEl>
                                          <p:spTgt spid="2050"/>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ppt_w</p:attrName>
                                        </p:attrNameLst>
                                      </p:cBhvr>
                                      <p:tavLst>
                                        <p:tav tm="0">
                                          <p:val>
                                            <p:fltVal val="0"/>
                                          </p:val>
                                        </p:tav>
                                        <p:tav tm="100000">
                                          <p:val>
                                            <p:strVal val="#ppt_w"/>
                                          </p:val>
                                        </p:tav>
                                      </p:tavLst>
                                    </p:anim>
                                    <p:anim calcmode="lin" valueType="num">
                                      <p:cBhvr>
                                        <p:cTn id="75" dur="500" fill="hold"/>
                                        <p:tgtEl>
                                          <p:spTgt spid="27"/>
                                        </p:tgtEl>
                                        <p:attrNameLst>
                                          <p:attrName>ppt_h</p:attrName>
                                        </p:attrNameLst>
                                      </p:cBhvr>
                                      <p:tavLst>
                                        <p:tav tm="0">
                                          <p:val>
                                            <p:fltVal val="0"/>
                                          </p:val>
                                        </p:tav>
                                        <p:tav tm="100000">
                                          <p:val>
                                            <p:strVal val="#ppt_h"/>
                                          </p:val>
                                        </p:tav>
                                      </p:tavLst>
                                    </p:anim>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p:bldP spid="12" grpId="0" animBg="1"/>
      <p:bldP spid="13" grpId="0"/>
      <p:bldP spid="16" grpId="0" animBg="1"/>
      <p:bldP spid="17" grpId="0"/>
      <p:bldP spid="23" grpId="0" animBg="1"/>
      <p:bldP spid="24" grpId="0" animBg="1"/>
      <p:bldP spid="25" grpId="0" animBg="1"/>
      <p:bldP spid="27"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76200"/>
            <a:ext cx="6553200" cy="609600"/>
          </a:xfrm>
          <a:prstGeom prst="rect">
            <a:avLst/>
          </a:prstGeom>
        </p:spPr>
        <p:txBody>
          <a:bodyPr/>
          <a:lstStyle/>
          <a:p>
            <a:pPr algn="ctr">
              <a:buNone/>
            </a:pPr>
            <a:r>
              <a:rPr lang="en-US" sz="3600" b="1" dirty="0" smtClean="0">
                <a:solidFill>
                  <a:schemeClr val="bg1">
                    <a:lumMod val="95000"/>
                  </a:schemeClr>
                </a:solidFill>
                <a:effectLst>
                  <a:outerShdw blurRad="38100" dist="38100" dir="2700000" algn="tl">
                    <a:srgbClr val="000000">
                      <a:alpha val="43137"/>
                    </a:srgbClr>
                  </a:outerShdw>
                </a:effectLst>
                <a:latin typeface="Eras Bold ITC" pitchFamily="34" charset="0"/>
              </a:rPr>
              <a:t>Future 5G Networks</a:t>
            </a:r>
            <a:endParaRPr lang="en-US" sz="36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7" name="Rectangle 6"/>
          <p:cNvSpPr/>
          <p:nvPr/>
        </p:nvSpPr>
        <p:spPr>
          <a:xfrm>
            <a:off x="914400" y="5410200"/>
            <a:ext cx="3282152" cy="215444"/>
          </a:xfrm>
          <a:prstGeom prst="rect">
            <a:avLst/>
          </a:prstGeom>
        </p:spPr>
        <p:txBody>
          <a:bodyPr wrap="square">
            <a:spAutoFit/>
          </a:bodyPr>
          <a:lstStyle/>
          <a:p>
            <a:r>
              <a:rPr lang="en-US" sz="800" i="1" dirty="0">
                <a:solidFill>
                  <a:schemeClr val="bg1">
                    <a:lumMod val="50000"/>
                  </a:schemeClr>
                </a:solidFill>
              </a:rPr>
              <a:t>Cited </a:t>
            </a:r>
            <a:r>
              <a:rPr lang="en-US" sz="800" i="1" dirty="0" smtClean="0">
                <a:solidFill>
                  <a:schemeClr val="bg1">
                    <a:lumMod val="50000"/>
                  </a:schemeClr>
                </a:solidFill>
              </a:rPr>
              <a:t>from </a:t>
            </a:r>
            <a:r>
              <a:rPr lang="en-US" sz="800" i="1" dirty="0">
                <a:solidFill>
                  <a:schemeClr val="bg1">
                    <a:lumMod val="50000"/>
                  </a:schemeClr>
                </a:solidFill>
              </a:rPr>
              <a:t>“5G Use Cases and Requirements,” a white paper from Nokia.</a:t>
            </a:r>
          </a:p>
        </p:txBody>
      </p:sp>
      <p:pic>
        <p:nvPicPr>
          <p:cNvPr id="9"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422" y="2286000"/>
            <a:ext cx="863817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内容占位符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0600" y="2209800"/>
            <a:ext cx="6858000" cy="4097499"/>
          </a:xfrm>
          <a:prstGeom prst="rect">
            <a:avLst/>
          </a:prstGeom>
        </p:spPr>
      </p:pic>
      <p:sp>
        <p:nvSpPr>
          <p:cNvPr id="8" name="文本框 3"/>
          <p:cNvSpPr txBox="1"/>
          <p:nvPr/>
        </p:nvSpPr>
        <p:spPr>
          <a:xfrm>
            <a:off x="838200" y="762000"/>
            <a:ext cx="7696200" cy="1985159"/>
          </a:xfrm>
          <a:prstGeom prst="rect">
            <a:avLst/>
          </a:prstGeom>
          <a:noFill/>
        </p:spPr>
        <p:txBody>
          <a:bodyPr wrap="square">
            <a:spAutoFit/>
          </a:bodyPr>
          <a:lstStyle>
            <a:lvl1pPr>
              <a:defRPr>
                <a:solidFill>
                  <a:schemeClr val="tx1"/>
                </a:solidFill>
                <a:latin typeface="等线" charset="0"/>
                <a:ea typeface="等线" charset="0"/>
                <a:cs typeface="等线" charset="0"/>
              </a:defRPr>
            </a:lvl1pPr>
            <a:lvl2pPr marL="742950" indent="-285750">
              <a:defRPr>
                <a:solidFill>
                  <a:schemeClr val="tx1"/>
                </a:solidFill>
                <a:latin typeface="等线" charset="0"/>
                <a:ea typeface="等线" charset="0"/>
                <a:cs typeface="等线" charset="0"/>
              </a:defRPr>
            </a:lvl2pPr>
            <a:lvl3pPr marL="1143000" indent="-228600">
              <a:defRPr>
                <a:solidFill>
                  <a:schemeClr val="tx1"/>
                </a:solidFill>
                <a:latin typeface="等线" charset="0"/>
                <a:ea typeface="等线" charset="0"/>
                <a:cs typeface="等线" charset="0"/>
              </a:defRPr>
            </a:lvl3pPr>
            <a:lvl4pPr marL="1600200" indent="-228600">
              <a:defRPr>
                <a:solidFill>
                  <a:schemeClr val="tx1"/>
                </a:solidFill>
                <a:latin typeface="等线" charset="0"/>
                <a:ea typeface="等线" charset="0"/>
                <a:cs typeface="等线" charset="0"/>
              </a:defRPr>
            </a:lvl4pPr>
            <a:lvl5pPr marL="2057400" indent="-228600">
              <a:defRPr>
                <a:solidFill>
                  <a:schemeClr val="tx1"/>
                </a:solidFill>
                <a:latin typeface="等线" charset="0"/>
                <a:ea typeface="等线" charset="0"/>
                <a:cs typeface="等线" charset="0"/>
              </a:defRPr>
            </a:lvl5pPr>
            <a:lvl6pPr marL="2514600" indent="-228600" eaLnBrk="0" fontAlgn="base" hangingPunct="0">
              <a:spcBef>
                <a:spcPct val="0"/>
              </a:spcBef>
              <a:spcAft>
                <a:spcPct val="0"/>
              </a:spcAft>
              <a:defRPr>
                <a:solidFill>
                  <a:schemeClr val="tx1"/>
                </a:solidFill>
                <a:latin typeface="等线" charset="0"/>
                <a:ea typeface="等线" charset="0"/>
                <a:cs typeface="等线" charset="0"/>
              </a:defRPr>
            </a:lvl6pPr>
            <a:lvl7pPr marL="2971800" indent="-228600" eaLnBrk="0" fontAlgn="base" hangingPunct="0">
              <a:spcBef>
                <a:spcPct val="0"/>
              </a:spcBef>
              <a:spcAft>
                <a:spcPct val="0"/>
              </a:spcAft>
              <a:defRPr>
                <a:solidFill>
                  <a:schemeClr val="tx1"/>
                </a:solidFill>
                <a:latin typeface="等线" charset="0"/>
                <a:ea typeface="等线" charset="0"/>
                <a:cs typeface="等线" charset="0"/>
              </a:defRPr>
            </a:lvl7pPr>
            <a:lvl8pPr marL="3429000" indent="-228600" eaLnBrk="0" fontAlgn="base" hangingPunct="0">
              <a:spcBef>
                <a:spcPct val="0"/>
              </a:spcBef>
              <a:spcAft>
                <a:spcPct val="0"/>
              </a:spcAft>
              <a:defRPr>
                <a:solidFill>
                  <a:schemeClr val="tx1"/>
                </a:solidFill>
                <a:latin typeface="等线" charset="0"/>
                <a:ea typeface="等线" charset="0"/>
                <a:cs typeface="等线" charset="0"/>
              </a:defRPr>
            </a:lvl8pPr>
            <a:lvl9pPr marL="3886200" indent="-228600" eaLnBrk="0" fontAlgn="base" hangingPunct="0">
              <a:spcBef>
                <a:spcPct val="0"/>
              </a:spcBef>
              <a:spcAft>
                <a:spcPct val="0"/>
              </a:spcAft>
              <a:defRPr>
                <a:solidFill>
                  <a:schemeClr val="tx1"/>
                </a:solidFill>
                <a:latin typeface="等线" charset="0"/>
                <a:ea typeface="等线" charset="0"/>
                <a:cs typeface="等线" charset="0"/>
              </a:defRPr>
            </a:lvl9pPr>
          </a:lstStyle>
          <a:p>
            <a:endParaRPr lang="en-US" altLang="zh-CN" dirty="0"/>
          </a:p>
          <a:p>
            <a:pPr algn="just">
              <a:buFontTx/>
              <a:buAutoNum type="arabicPeriod"/>
            </a:pPr>
            <a:r>
              <a:rPr lang="en-US" altLang="zh-CN" sz="2300" dirty="0"/>
              <a:t>Hyper-connected </a:t>
            </a:r>
            <a:r>
              <a:rPr lang="en-US" altLang="zh-CN" sz="2300" dirty="0" smtClean="0"/>
              <a:t>society</a:t>
            </a:r>
            <a:endParaRPr lang="en-US" altLang="zh-CN" sz="2300" dirty="0"/>
          </a:p>
          <a:p>
            <a:pPr algn="just">
              <a:buFontTx/>
              <a:buAutoNum type="arabicPeriod"/>
            </a:pPr>
            <a:r>
              <a:rPr lang="en-US" altLang="zh-CN" sz="2300" dirty="0"/>
              <a:t>High data rates at the network edge (1–10 Gb/s</a:t>
            </a:r>
            <a:r>
              <a:rPr lang="en-US" altLang="zh-CN" sz="2300" dirty="0" smtClean="0"/>
              <a:t>)</a:t>
            </a:r>
            <a:endParaRPr lang="en-US" altLang="zh-CN" sz="2300" dirty="0"/>
          </a:p>
          <a:p>
            <a:pPr algn="just">
              <a:buFontTx/>
              <a:buAutoNum type="arabicPeriod"/>
            </a:pPr>
            <a:r>
              <a:rPr lang="en-US" altLang="zh-CN" sz="2300" dirty="0"/>
              <a:t>Ultra low end-to-end latency (~1 </a:t>
            </a:r>
            <a:r>
              <a:rPr lang="en-US" altLang="zh-CN" sz="2300" dirty="0" err="1"/>
              <a:t>ms</a:t>
            </a:r>
            <a:r>
              <a:rPr lang="en-US" altLang="zh-CN" sz="2300" dirty="0"/>
              <a:t>).</a:t>
            </a:r>
            <a:endParaRPr lang="zh-CN" altLang="en-US" sz="2300" dirty="0"/>
          </a:p>
          <a:p>
            <a:pPr algn="just">
              <a:buFontTx/>
              <a:buAutoNum type="arabicPeriod"/>
            </a:pPr>
            <a:endParaRPr lang="en-US" altLang="zh-CN" dirty="0"/>
          </a:p>
          <a:p>
            <a:pPr algn="just">
              <a:buFontTx/>
              <a:buAutoNum type="arabicPeriod"/>
            </a:pPr>
            <a:endParaRPr lang="en-US" altLang="zh-CN" dirty="0"/>
          </a:p>
        </p:txBody>
      </p:sp>
      <p:sp>
        <p:nvSpPr>
          <p:cNvPr id="10" name="文本框 4"/>
          <p:cNvSpPr txBox="1">
            <a:spLocks noChangeArrowheads="1"/>
          </p:cNvSpPr>
          <p:nvPr/>
        </p:nvSpPr>
        <p:spPr bwMode="auto">
          <a:xfrm>
            <a:off x="762000" y="6248400"/>
            <a:ext cx="7459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等线" charset="0"/>
                <a:ea typeface="等线" charset="0"/>
                <a:cs typeface="等线" charset="0"/>
              </a:defRPr>
            </a:lvl1pPr>
            <a:lvl2pPr marL="742950" indent="-285750">
              <a:defRPr sz="2400">
                <a:solidFill>
                  <a:schemeClr val="tx1"/>
                </a:solidFill>
                <a:latin typeface="等线" charset="0"/>
                <a:ea typeface="等线" charset="0"/>
                <a:cs typeface="等线" charset="0"/>
              </a:defRPr>
            </a:lvl2pPr>
            <a:lvl3pPr>
              <a:defRPr sz="2000">
                <a:solidFill>
                  <a:schemeClr val="tx1"/>
                </a:solidFill>
                <a:latin typeface="等线" charset="0"/>
                <a:ea typeface="等线" charset="0"/>
                <a:cs typeface="等线" charset="0"/>
              </a:defRPr>
            </a:lvl3pPr>
            <a:lvl4pPr>
              <a:defRPr>
                <a:solidFill>
                  <a:schemeClr val="tx1"/>
                </a:solidFill>
                <a:latin typeface="等线" charset="0"/>
                <a:ea typeface="等线" charset="0"/>
                <a:cs typeface="等线" charset="0"/>
              </a:defRPr>
            </a:lvl4pPr>
            <a:lvl5pPr>
              <a:defRPr>
                <a:solidFill>
                  <a:schemeClr val="tx1"/>
                </a:solidFill>
                <a:latin typeface="等线" charset="0"/>
                <a:ea typeface="等线" charset="0"/>
                <a:cs typeface="等线" charset="0"/>
              </a:defRPr>
            </a:lvl5pPr>
            <a:lvl6pPr eaLnBrk="0" fontAlgn="base" hangingPunct="0">
              <a:spcAft>
                <a:spcPct val="0"/>
              </a:spcAft>
              <a:buFont typeface="Arial" charset="0"/>
              <a:defRPr>
                <a:solidFill>
                  <a:schemeClr val="tx1"/>
                </a:solidFill>
                <a:latin typeface="等线" charset="0"/>
                <a:ea typeface="等线" charset="0"/>
                <a:cs typeface="等线" charset="0"/>
              </a:defRPr>
            </a:lvl6pPr>
            <a:lvl7pPr eaLnBrk="0" fontAlgn="base" hangingPunct="0">
              <a:spcAft>
                <a:spcPct val="0"/>
              </a:spcAft>
              <a:buFont typeface="Arial" charset="0"/>
              <a:defRPr>
                <a:solidFill>
                  <a:schemeClr val="tx1"/>
                </a:solidFill>
                <a:latin typeface="等线" charset="0"/>
                <a:ea typeface="等线" charset="0"/>
                <a:cs typeface="等线" charset="0"/>
              </a:defRPr>
            </a:lvl7pPr>
            <a:lvl8pPr eaLnBrk="0" fontAlgn="base" hangingPunct="0">
              <a:spcAft>
                <a:spcPct val="0"/>
              </a:spcAft>
              <a:buFont typeface="Arial" charset="0"/>
              <a:defRPr>
                <a:solidFill>
                  <a:schemeClr val="tx1"/>
                </a:solidFill>
                <a:latin typeface="等线" charset="0"/>
                <a:ea typeface="等线" charset="0"/>
                <a:cs typeface="等线" charset="0"/>
              </a:defRPr>
            </a:lvl8pPr>
            <a:lvl9pPr eaLnBrk="0" fontAlgn="base" hangingPunct="0">
              <a:spcAft>
                <a:spcPct val="0"/>
              </a:spcAft>
              <a:buFont typeface="Arial" charset="0"/>
              <a:defRPr>
                <a:solidFill>
                  <a:schemeClr val="tx1"/>
                </a:solidFill>
                <a:latin typeface="等线" charset="0"/>
                <a:ea typeface="等线" charset="0"/>
                <a:cs typeface="等线" charset="0"/>
              </a:defRPr>
            </a:lvl9pPr>
          </a:lstStyle>
          <a:p>
            <a:r>
              <a:rPr lang="en-US" altLang="zh-CN" sz="1200" dirty="0"/>
              <a:t>* A. </a:t>
            </a:r>
            <a:r>
              <a:rPr lang="en-US" altLang="zh-CN" sz="1200" dirty="0" err="1"/>
              <a:t>Osseiran</a:t>
            </a:r>
            <a:r>
              <a:rPr lang="en-US" altLang="zh-CN" sz="1200" dirty="0"/>
              <a:t> et al., "Scenarios for 5G mobile and wireless communications: the vision of the METIS project," in IEEE Communications Magazine, vol. 52, no. 5, pp. 26-35, May 2014.</a:t>
            </a:r>
            <a:endParaRPr lang="zh-CN" altLang="en-US" sz="1200" dirty="0"/>
          </a:p>
        </p:txBody>
      </p:sp>
    </p:spTree>
    <p:custDataLst>
      <p:tags r:id="rId1"/>
    </p:custDataLst>
    <p:extLst>
      <p:ext uri="{BB962C8B-B14F-4D97-AF65-F5344CB8AC3E}">
        <p14:creationId xmlns:p14="http://schemas.microsoft.com/office/powerpoint/2010/main" val="2378442684"/>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xmlns="" id="{625E4135-227F-45B0-913F-840A69D27C3C}"/>
              </a:ext>
            </a:extLst>
          </p:cNvPr>
          <p:cNvSpPr txBox="1">
            <a:spLocks/>
          </p:cNvSpPr>
          <p:nvPr/>
        </p:nvSpPr>
        <p:spPr>
          <a:xfrm>
            <a:off x="1965489" y="160257"/>
            <a:ext cx="7112524" cy="5750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3200" b="1" dirty="0">
                <a:solidFill>
                  <a:schemeClr val="bg1">
                    <a:lumMod val="95000"/>
                  </a:schemeClr>
                </a:solidFill>
                <a:effectLst>
                  <a:outerShdw blurRad="38100" dist="38100" dir="2700000" algn="tl">
                    <a:srgbClr val="000000">
                      <a:alpha val="43137"/>
                    </a:srgbClr>
                  </a:outerShdw>
                </a:effectLst>
                <a:latin typeface="+mj-lt"/>
              </a:rPr>
              <a:t>Real Time Data Service Scenario</a:t>
            </a:r>
          </a:p>
        </p:txBody>
      </p:sp>
      <p:sp>
        <p:nvSpPr>
          <p:cNvPr id="11" name="Content Placeholder 1">
            <a:extLst>
              <a:ext uri="{FF2B5EF4-FFF2-40B4-BE49-F238E27FC236}">
                <a16:creationId xmlns:a16="http://schemas.microsoft.com/office/drawing/2014/main" xmlns="" id="{01ADBEE7-FA99-4F91-A772-E1ED65A498CF}"/>
              </a:ext>
            </a:extLst>
          </p:cNvPr>
          <p:cNvSpPr>
            <a:spLocks noGrp="1"/>
          </p:cNvSpPr>
          <p:nvPr>
            <p:ph idx="1"/>
          </p:nvPr>
        </p:nvSpPr>
        <p:spPr>
          <a:xfrm>
            <a:off x="1199504" y="4901618"/>
            <a:ext cx="6928701" cy="1291215"/>
          </a:xfrm>
        </p:spPr>
        <p:txBody>
          <a:bodyPr>
            <a:normAutofit fontScale="92500" lnSpcReduction="20000"/>
          </a:bodyPr>
          <a:lstStyle/>
          <a:p>
            <a:pPr algn="just">
              <a:lnSpc>
                <a:spcPct val="100000"/>
              </a:lnSpc>
              <a:buFont typeface="Wingdings" panose="05000000000000000000" pitchFamily="2" charset="2"/>
              <a:buChar char="§"/>
            </a:pPr>
            <a:r>
              <a:rPr lang="en-US" sz="2200" dirty="0"/>
              <a:t>Computing resources from data centers or FNs – </a:t>
            </a:r>
            <a:r>
              <a:rPr lang="en-US" sz="2200" b="1" dirty="0">
                <a:solidFill>
                  <a:srgbClr val="FF0000"/>
                </a:solidFill>
              </a:rPr>
              <a:t>Computing Resource Blocks</a:t>
            </a:r>
            <a:r>
              <a:rPr lang="en-US" sz="2200" dirty="0"/>
              <a:t> (CRBs)</a:t>
            </a:r>
          </a:p>
          <a:p>
            <a:pPr algn="just">
              <a:lnSpc>
                <a:spcPct val="100000"/>
              </a:lnSpc>
              <a:buFont typeface="Wingdings" panose="05000000000000000000" pitchFamily="2" charset="2"/>
              <a:buChar char="§"/>
            </a:pPr>
            <a:r>
              <a:rPr lang="en-US" sz="2200" dirty="0"/>
              <a:t>DSOs manage CRBs for serving the ADSSs</a:t>
            </a:r>
          </a:p>
          <a:p>
            <a:pPr algn="just">
              <a:lnSpc>
                <a:spcPct val="100000"/>
              </a:lnSpc>
              <a:buFont typeface="Wingdings" panose="05000000000000000000" pitchFamily="2" charset="2"/>
              <a:buChar char="§"/>
            </a:pPr>
            <a:r>
              <a:rPr lang="en-US" sz="2200" dirty="0"/>
              <a:t>ADSSs request for CRBs from the DSOs</a:t>
            </a:r>
          </a:p>
          <a:p>
            <a:pPr>
              <a:buFont typeface="Wingdings" panose="05000000000000000000" pitchFamily="2" charset="2"/>
              <a:buChar char="§"/>
            </a:pPr>
            <a:endParaRPr lang="en-US" sz="2800" dirty="0">
              <a:latin typeface="Arial Black" panose="020B0A04020102020204" pitchFamily="34" charset="0"/>
            </a:endParaRPr>
          </a:p>
        </p:txBody>
      </p:sp>
      <p:pic>
        <p:nvPicPr>
          <p:cNvPr id="12" name="Picture 11">
            <a:extLst>
              <a:ext uri="{FF2B5EF4-FFF2-40B4-BE49-F238E27FC236}">
                <a16:creationId xmlns:a16="http://schemas.microsoft.com/office/drawing/2014/main" xmlns="" id="{FB5C4A2B-F4B5-4839-9594-F3A87F613989}"/>
              </a:ext>
            </a:extLst>
          </p:cNvPr>
          <p:cNvPicPr>
            <a:picLocks noChangeAspect="1"/>
          </p:cNvPicPr>
          <p:nvPr/>
        </p:nvPicPr>
        <p:blipFill>
          <a:blip r:embed="rId3"/>
          <a:stretch>
            <a:fillRect/>
          </a:stretch>
        </p:blipFill>
        <p:spPr>
          <a:xfrm>
            <a:off x="2819400" y="1219200"/>
            <a:ext cx="3694778" cy="3154516"/>
          </a:xfrm>
          <a:prstGeom prst="rect">
            <a:avLst/>
          </a:prstGeom>
          <a:ln w="12700">
            <a:solidFill>
              <a:schemeClr val="tx1"/>
            </a:solidFill>
          </a:ln>
        </p:spPr>
      </p:pic>
      <p:sp>
        <p:nvSpPr>
          <p:cNvPr id="14" name="Content Placeholder 1">
            <a:extLst>
              <a:ext uri="{FF2B5EF4-FFF2-40B4-BE49-F238E27FC236}">
                <a16:creationId xmlns:a16="http://schemas.microsoft.com/office/drawing/2014/main" xmlns="" id="{983BC592-D35B-43F5-8B6A-B7192749F5CE}"/>
              </a:ext>
            </a:extLst>
          </p:cNvPr>
          <p:cNvSpPr txBox="1">
            <a:spLocks/>
          </p:cNvSpPr>
          <p:nvPr/>
        </p:nvSpPr>
        <p:spPr>
          <a:xfrm>
            <a:off x="3940200" y="4373717"/>
            <a:ext cx="1447310" cy="40306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000" b="1" dirty="0">
                <a:solidFill>
                  <a:srgbClr val="FF0000"/>
                </a:solidFill>
              </a:rPr>
              <a:t>K </a:t>
            </a:r>
            <a:r>
              <a:rPr lang="en-US" sz="2000" dirty="0"/>
              <a:t>DSOs, </a:t>
            </a:r>
            <a:r>
              <a:rPr lang="en-US" sz="2000" b="1" dirty="0">
                <a:solidFill>
                  <a:srgbClr val="FF0000"/>
                </a:solidFill>
              </a:rPr>
              <a:t>N </a:t>
            </a:r>
            <a:r>
              <a:rPr lang="en-US" sz="2000" dirty="0"/>
              <a:t>ADSSs</a:t>
            </a:r>
            <a:endParaRPr lang="en-US" sz="2800" dirty="0">
              <a:latin typeface="Arial Black" panose="020B0A04020102020204" pitchFamily="34" charset="0"/>
            </a:endParaRPr>
          </a:p>
        </p:txBody>
      </p:sp>
      <p:sp>
        <p:nvSpPr>
          <p:cNvPr id="9" name="Slide Number Placeholder 3">
            <a:extLst>
              <a:ext uri="{FF2B5EF4-FFF2-40B4-BE49-F238E27FC236}">
                <a16:creationId xmlns:a16="http://schemas.microsoft.com/office/drawing/2014/main" xmlns="" id="{5A4ED549-186A-4CDC-802C-750395D29626}"/>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30</a:t>
            </a:fld>
            <a:endParaRPr lang="en-US" b="1" spc="50" dirty="0">
              <a:ln w="0"/>
              <a:solidFill>
                <a:schemeClr val="bg2"/>
              </a:solidFill>
            </a:endParaRPr>
          </a:p>
        </p:txBody>
      </p:sp>
    </p:spTree>
    <p:extLst>
      <p:ext uri="{BB962C8B-B14F-4D97-AF65-F5344CB8AC3E}">
        <p14:creationId xmlns:p14="http://schemas.microsoft.com/office/powerpoint/2010/main" val="1419872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xmlns="" id="{625E4135-227F-45B0-913F-840A69D27C3C}"/>
              </a:ext>
            </a:extLst>
          </p:cNvPr>
          <p:cNvSpPr txBox="1">
            <a:spLocks/>
          </p:cNvSpPr>
          <p:nvPr/>
        </p:nvSpPr>
        <p:spPr>
          <a:xfrm>
            <a:off x="1965489" y="160257"/>
            <a:ext cx="7112524" cy="5750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3200" b="1" dirty="0">
                <a:solidFill>
                  <a:schemeClr val="bg1">
                    <a:lumMod val="95000"/>
                  </a:schemeClr>
                </a:solidFill>
                <a:effectLst>
                  <a:outerShdw blurRad="38100" dist="38100" dir="2700000" algn="tl">
                    <a:srgbClr val="000000">
                      <a:alpha val="43137"/>
                    </a:srgbClr>
                  </a:outerShdw>
                </a:effectLst>
                <a:latin typeface="+mj-lt"/>
              </a:rPr>
              <a:t>Utility Functions of DSOs and ADSSs</a:t>
            </a:r>
          </a:p>
        </p:txBody>
      </p:sp>
      <p:sp>
        <p:nvSpPr>
          <p:cNvPr id="11" name="Content Placeholder 1">
            <a:extLst>
              <a:ext uri="{FF2B5EF4-FFF2-40B4-BE49-F238E27FC236}">
                <a16:creationId xmlns:a16="http://schemas.microsoft.com/office/drawing/2014/main" xmlns="" id="{01ADBEE7-FA99-4F91-A772-E1ED65A498CF}"/>
              </a:ext>
            </a:extLst>
          </p:cNvPr>
          <p:cNvSpPr>
            <a:spLocks noGrp="1"/>
          </p:cNvSpPr>
          <p:nvPr>
            <p:ph idx="1"/>
          </p:nvPr>
        </p:nvSpPr>
        <p:spPr>
          <a:xfrm>
            <a:off x="762000" y="1223385"/>
            <a:ext cx="7239000" cy="1291215"/>
          </a:xfrm>
        </p:spPr>
        <p:txBody>
          <a:bodyPr>
            <a:noAutofit/>
          </a:bodyPr>
          <a:lstStyle/>
          <a:p>
            <a:pPr algn="just">
              <a:lnSpc>
                <a:spcPct val="100000"/>
              </a:lnSpc>
              <a:buFont typeface="Wingdings" panose="05000000000000000000" pitchFamily="2" charset="2"/>
              <a:buChar char="§"/>
            </a:pPr>
            <a:r>
              <a:rPr lang="en-US" sz="2400" dirty="0"/>
              <a:t>Price set for one CRB by DSO </a:t>
            </a:r>
            <a:r>
              <a:rPr lang="en-US" sz="2400" i="1" dirty="0"/>
              <a:t>i</a:t>
            </a:r>
            <a:r>
              <a:rPr lang="en-US" sz="2400" dirty="0"/>
              <a:t> for ADSS </a:t>
            </a:r>
            <a:r>
              <a:rPr lang="en-US" sz="2400" i="1" dirty="0"/>
              <a:t>j</a:t>
            </a:r>
            <a:r>
              <a:rPr lang="en-US" sz="2400" dirty="0"/>
              <a:t> – </a:t>
            </a:r>
            <a:r>
              <a:rPr lang="en-US" sz="2400" b="1" i="1" dirty="0">
                <a:solidFill>
                  <a:srgbClr val="FF0000"/>
                </a:solidFill>
              </a:rPr>
              <a:t>Ɵ</a:t>
            </a:r>
            <a:r>
              <a:rPr lang="en-US" sz="2400" b="1" i="1" baseline="-25000" dirty="0">
                <a:solidFill>
                  <a:srgbClr val="FF0000"/>
                </a:solidFill>
              </a:rPr>
              <a:t>i,j</a:t>
            </a:r>
            <a:endParaRPr lang="en-US" sz="2400" i="1" dirty="0"/>
          </a:p>
          <a:p>
            <a:pPr algn="just">
              <a:lnSpc>
                <a:spcPct val="100000"/>
              </a:lnSpc>
              <a:buFont typeface="Wingdings" panose="05000000000000000000" pitchFamily="2" charset="2"/>
              <a:buChar char="§"/>
            </a:pPr>
            <a:r>
              <a:rPr lang="en-US" sz="2400" dirty="0"/>
              <a:t>Number of CRBs purchased from DSO </a:t>
            </a:r>
            <a:r>
              <a:rPr lang="en-US" sz="2400" i="1" dirty="0"/>
              <a:t>i</a:t>
            </a:r>
            <a:r>
              <a:rPr lang="en-US" sz="2400" dirty="0"/>
              <a:t> by ADSS </a:t>
            </a:r>
            <a:r>
              <a:rPr lang="en-US" sz="2400" i="1" dirty="0"/>
              <a:t>j</a:t>
            </a:r>
            <a:r>
              <a:rPr lang="en-US" sz="2400" dirty="0"/>
              <a:t> – </a:t>
            </a:r>
            <a:r>
              <a:rPr lang="en-US" sz="2400" b="1" i="1" dirty="0">
                <a:solidFill>
                  <a:srgbClr val="FF0000"/>
                </a:solidFill>
              </a:rPr>
              <a:t>x</a:t>
            </a:r>
            <a:r>
              <a:rPr lang="en-US" sz="2400" b="1" i="1" baseline="-25000" dirty="0">
                <a:solidFill>
                  <a:srgbClr val="FF0000"/>
                </a:solidFill>
              </a:rPr>
              <a:t>i,j</a:t>
            </a:r>
          </a:p>
          <a:p>
            <a:pPr algn="just">
              <a:lnSpc>
                <a:spcPct val="100000"/>
              </a:lnSpc>
              <a:buFont typeface="Wingdings" panose="05000000000000000000" pitchFamily="2" charset="2"/>
              <a:buChar char="§"/>
            </a:pPr>
            <a:endParaRPr lang="en-US" sz="2400" b="1" baseline="-25000" dirty="0">
              <a:solidFill>
                <a:srgbClr val="FF0000"/>
              </a:solidFill>
            </a:endParaRPr>
          </a:p>
          <a:p>
            <a:pPr>
              <a:buFont typeface="Wingdings" panose="05000000000000000000" pitchFamily="2" charset="2"/>
              <a:buChar char="§"/>
            </a:pPr>
            <a:endParaRPr lang="en-US" dirty="0">
              <a:latin typeface="Arial Black" panose="020B0A04020102020204" pitchFamily="34" charset="0"/>
            </a:endParaRPr>
          </a:p>
        </p:txBody>
      </p:sp>
      <p:pic>
        <p:nvPicPr>
          <p:cNvPr id="4" name="Picture 3">
            <a:extLst>
              <a:ext uri="{FF2B5EF4-FFF2-40B4-BE49-F238E27FC236}">
                <a16:creationId xmlns:a16="http://schemas.microsoft.com/office/drawing/2014/main" xmlns="" id="{2D42E692-2F68-4C15-B9AF-2A541267F11F}"/>
              </a:ext>
            </a:extLst>
          </p:cNvPr>
          <p:cNvPicPr>
            <a:picLocks noChangeAspect="1"/>
          </p:cNvPicPr>
          <p:nvPr/>
        </p:nvPicPr>
        <p:blipFill>
          <a:blip r:embed="rId3"/>
          <a:stretch>
            <a:fillRect/>
          </a:stretch>
        </p:blipFill>
        <p:spPr>
          <a:xfrm>
            <a:off x="4549193" y="3964297"/>
            <a:ext cx="2557463" cy="514350"/>
          </a:xfrm>
          <a:prstGeom prst="rect">
            <a:avLst/>
          </a:prstGeom>
        </p:spPr>
      </p:pic>
      <p:pic>
        <p:nvPicPr>
          <p:cNvPr id="5" name="Picture 4">
            <a:extLst>
              <a:ext uri="{FF2B5EF4-FFF2-40B4-BE49-F238E27FC236}">
                <a16:creationId xmlns:a16="http://schemas.microsoft.com/office/drawing/2014/main" xmlns="" id="{4C581788-970E-4BC8-8A90-DB3F0D07FD6A}"/>
              </a:ext>
            </a:extLst>
          </p:cNvPr>
          <p:cNvPicPr>
            <a:picLocks noChangeAspect="1"/>
          </p:cNvPicPr>
          <p:nvPr/>
        </p:nvPicPr>
        <p:blipFill>
          <a:blip r:embed="rId4"/>
          <a:stretch>
            <a:fillRect/>
          </a:stretch>
        </p:blipFill>
        <p:spPr>
          <a:xfrm>
            <a:off x="4970675" y="3054789"/>
            <a:ext cx="1714500" cy="733425"/>
          </a:xfrm>
          <a:prstGeom prst="rect">
            <a:avLst/>
          </a:prstGeom>
        </p:spPr>
      </p:pic>
      <p:pic>
        <p:nvPicPr>
          <p:cNvPr id="6" name="Picture 5">
            <a:extLst>
              <a:ext uri="{FF2B5EF4-FFF2-40B4-BE49-F238E27FC236}">
                <a16:creationId xmlns:a16="http://schemas.microsoft.com/office/drawing/2014/main" xmlns="" id="{CC9B025E-5CB7-4B3E-B383-F922D34A2EC8}"/>
              </a:ext>
            </a:extLst>
          </p:cNvPr>
          <p:cNvPicPr>
            <a:picLocks noChangeAspect="1"/>
          </p:cNvPicPr>
          <p:nvPr/>
        </p:nvPicPr>
        <p:blipFill>
          <a:blip r:embed="rId5"/>
          <a:stretch>
            <a:fillRect/>
          </a:stretch>
        </p:blipFill>
        <p:spPr>
          <a:xfrm>
            <a:off x="1741847" y="3054788"/>
            <a:ext cx="1607344" cy="742950"/>
          </a:xfrm>
          <a:prstGeom prst="rect">
            <a:avLst/>
          </a:prstGeom>
        </p:spPr>
      </p:pic>
      <p:pic>
        <p:nvPicPr>
          <p:cNvPr id="9" name="Picture 8">
            <a:extLst>
              <a:ext uri="{FF2B5EF4-FFF2-40B4-BE49-F238E27FC236}">
                <a16:creationId xmlns:a16="http://schemas.microsoft.com/office/drawing/2014/main" xmlns="" id="{2001B243-CB39-4036-9673-1A89A1BFB382}"/>
              </a:ext>
            </a:extLst>
          </p:cNvPr>
          <p:cNvPicPr>
            <a:picLocks noChangeAspect="1"/>
          </p:cNvPicPr>
          <p:nvPr/>
        </p:nvPicPr>
        <p:blipFill>
          <a:blip r:embed="rId6"/>
          <a:stretch>
            <a:fillRect/>
          </a:stretch>
        </p:blipFill>
        <p:spPr>
          <a:xfrm>
            <a:off x="1466812" y="3945375"/>
            <a:ext cx="2157413" cy="419100"/>
          </a:xfrm>
          <a:prstGeom prst="rect">
            <a:avLst/>
          </a:prstGeom>
        </p:spPr>
      </p:pic>
      <p:sp>
        <p:nvSpPr>
          <p:cNvPr id="14" name="Content Placeholder 1">
            <a:extLst>
              <a:ext uri="{FF2B5EF4-FFF2-40B4-BE49-F238E27FC236}">
                <a16:creationId xmlns:a16="http://schemas.microsoft.com/office/drawing/2014/main" xmlns="" id="{38D4C43B-B731-4613-9FE5-0CCFDA963B6C}"/>
              </a:ext>
            </a:extLst>
          </p:cNvPr>
          <p:cNvSpPr txBox="1">
            <a:spLocks/>
          </p:cNvSpPr>
          <p:nvPr/>
        </p:nvSpPr>
        <p:spPr>
          <a:xfrm>
            <a:off x="1066800" y="2505772"/>
            <a:ext cx="2895600" cy="47745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600" b="1" u="sng" dirty="0">
                <a:solidFill>
                  <a:srgbClr val="FF0000"/>
                </a:solidFill>
              </a:rPr>
              <a:t>Utility function for DSO </a:t>
            </a:r>
            <a:r>
              <a:rPr lang="en-US" sz="2600" b="1" i="1" u="sng" dirty="0">
                <a:solidFill>
                  <a:srgbClr val="FF0000"/>
                </a:solidFill>
              </a:rPr>
              <a:t>i</a:t>
            </a:r>
            <a:endParaRPr lang="en-US" sz="2600" b="1" i="1" u="sng" baseline="-25000" dirty="0">
              <a:solidFill>
                <a:srgbClr val="FF0000"/>
              </a:solidFill>
            </a:endParaRPr>
          </a:p>
          <a:p>
            <a:pPr>
              <a:buFont typeface="Wingdings" panose="05000000000000000000" pitchFamily="2" charset="2"/>
              <a:buChar char="§"/>
            </a:pPr>
            <a:endParaRPr lang="en-US" sz="2800" dirty="0">
              <a:latin typeface="Arial Black" panose="020B0A04020102020204" pitchFamily="34" charset="0"/>
            </a:endParaRPr>
          </a:p>
        </p:txBody>
      </p:sp>
      <p:sp>
        <p:nvSpPr>
          <p:cNvPr id="15" name="Content Placeholder 1">
            <a:extLst>
              <a:ext uri="{FF2B5EF4-FFF2-40B4-BE49-F238E27FC236}">
                <a16:creationId xmlns:a16="http://schemas.microsoft.com/office/drawing/2014/main" xmlns="" id="{31F23FCD-F3AB-4D2B-8E90-7906BA215237}"/>
              </a:ext>
            </a:extLst>
          </p:cNvPr>
          <p:cNvSpPr txBox="1">
            <a:spLocks/>
          </p:cNvSpPr>
          <p:nvPr/>
        </p:nvSpPr>
        <p:spPr>
          <a:xfrm>
            <a:off x="4723074" y="2502510"/>
            <a:ext cx="3049326" cy="47745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600" b="1" u="sng" dirty="0">
                <a:solidFill>
                  <a:srgbClr val="FF0000"/>
                </a:solidFill>
              </a:rPr>
              <a:t>Utility function for ADSS </a:t>
            </a:r>
            <a:r>
              <a:rPr lang="en-US" sz="2600" b="1" i="1" u="sng" dirty="0">
                <a:solidFill>
                  <a:srgbClr val="FF0000"/>
                </a:solidFill>
              </a:rPr>
              <a:t>j</a:t>
            </a:r>
            <a:endParaRPr lang="en-US" sz="2600" b="1" i="1" u="sng" baseline="-25000" dirty="0">
              <a:solidFill>
                <a:srgbClr val="FF0000"/>
              </a:solidFill>
            </a:endParaRPr>
          </a:p>
          <a:p>
            <a:pPr>
              <a:buFont typeface="Wingdings" panose="05000000000000000000" pitchFamily="2" charset="2"/>
              <a:buChar char="§"/>
            </a:pPr>
            <a:endParaRPr lang="en-US" sz="2800" dirty="0">
              <a:latin typeface="Arial Black" panose="020B0A04020102020204" pitchFamily="34" charset="0"/>
            </a:endParaRPr>
          </a:p>
        </p:txBody>
      </p:sp>
      <p:sp>
        <p:nvSpPr>
          <p:cNvPr id="16" name="Speech Bubble: Oval 15">
            <a:extLst>
              <a:ext uri="{FF2B5EF4-FFF2-40B4-BE49-F238E27FC236}">
                <a16:creationId xmlns:a16="http://schemas.microsoft.com/office/drawing/2014/main" xmlns="" id="{D8013CA9-8D9D-41F0-8FBF-27D76E94D9BB}"/>
              </a:ext>
            </a:extLst>
          </p:cNvPr>
          <p:cNvSpPr/>
          <p:nvPr/>
        </p:nvSpPr>
        <p:spPr>
          <a:xfrm>
            <a:off x="868431" y="4606395"/>
            <a:ext cx="1244338" cy="1131217"/>
          </a:xfrm>
          <a:prstGeom prst="wedgeEllipseCallout">
            <a:avLst>
              <a:gd name="adj1" fmla="val 74622"/>
              <a:gd name="adj2" fmla="val -80000"/>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15EC2E80-B121-4EA7-995B-71271E8F6293}"/>
              </a:ext>
            </a:extLst>
          </p:cNvPr>
          <p:cNvSpPr txBox="1"/>
          <p:nvPr/>
        </p:nvSpPr>
        <p:spPr>
          <a:xfrm>
            <a:off x="1020432" y="4694949"/>
            <a:ext cx="940334" cy="1169551"/>
          </a:xfrm>
          <a:prstGeom prst="rect">
            <a:avLst/>
          </a:prstGeom>
          <a:noFill/>
        </p:spPr>
        <p:txBody>
          <a:bodyPr wrap="square" rtlCol="0">
            <a:spAutoFit/>
          </a:bodyPr>
          <a:lstStyle/>
          <a:p>
            <a:pPr algn="ctr"/>
            <a:r>
              <a:rPr lang="en-US" sz="1400" b="1" dirty="0"/>
              <a:t>Revenue from the CRBs provided to ADSSs</a:t>
            </a:r>
            <a:endParaRPr lang="en-US" b="1" dirty="0"/>
          </a:p>
        </p:txBody>
      </p:sp>
      <p:sp>
        <p:nvSpPr>
          <p:cNvPr id="18" name="Speech Bubble: Oval 17">
            <a:extLst>
              <a:ext uri="{FF2B5EF4-FFF2-40B4-BE49-F238E27FC236}">
                <a16:creationId xmlns:a16="http://schemas.microsoft.com/office/drawing/2014/main" xmlns="" id="{A659CC71-A096-485B-9B65-613705715CB8}"/>
              </a:ext>
            </a:extLst>
          </p:cNvPr>
          <p:cNvSpPr/>
          <p:nvPr/>
        </p:nvSpPr>
        <p:spPr>
          <a:xfrm>
            <a:off x="2256893" y="4600667"/>
            <a:ext cx="1244338" cy="1131217"/>
          </a:xfrm>
          <a:prstGeom prst="wedgeEllipseCallout">
            <a:avLst>
              <a:gd name="adj1" fmla="val 3032"/>
              <a:gd name="adj2" fmla="val -77500"/>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A9520A5F-3AE2-4A9D-BE12-4400356E6BA7}"/>
              </a:ext>
            </a:extLst>
          </p:cNvPr>
          <p:cNvSpPr txBox="1"/>
          <p:nvPr/>
        </p:nvSpPr>
        <p:spPr>
          <a:xfrm>
            <a:off x="2472802" y="4796942"/>
            <a:ext cx="812519" cy="738664"/>
          </a:xfrm>
          <a:prstGeom prst="rect">
            <a:avLst/>
          </a:prstGeom>
          <a:noFill/>
        </p:spPr>
        <p:txBody>
          <a:bodyPr wrap="square" rtlCol="0">
            <a:spAutoFit/>
          </a:bodyPr>
          <a:lstStyle/>
          <a:p>
            <a:pPr algn="ctr"/>
            <a:r>
              <a:rPr lang="en-US" sz="1400" b="1" dirty="0"/>
              <a:t>Cost of service delay</a:t>
            </a:r>
            <a:endParaRPr lang="en-US" b="1" dirty="0"/>
          </a:p>
        </p:txBody>
      </p:sp>
      <p:sp>
        <p:nvSpPr>
          <p:cNvPr id="20" name="Speech Bubble: Oval 19">
            <a:extLst>
              <a:ext uri="{FF2B5EF4-FFF2-40B4-BE49-F238E27FC236}">
                <a16:creationId xmlns:a16="http://schemas.microsoft.com/office/drawing/2014/main" xmlns="" id="{8F3F4589-3458-4603-8B78-AA47FEEAFEA3}"/>
              </a:ext>
            </a:extLst>
          </p:cNvPr>
          <p:cNvSpPr/>
          <p:nvPr/>
        </p:nvSpPr>
        <p:spPr>
          <a:xfrm>
            <a:off x="3645354" y="4600667"/>
            <a:ext cx="1460045" cy="1131217"/>
          </a:xfrm>
          <a:prstGeom prst="wedgeEllipseCallout">
            <a:avLst>
              <a:gd name="adj1" fmla="val -63445"/>
              <a:gd name="adj2" fmla="val -78333"/>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3DAA0B5C-B480-476F-86E5-5AE1EEA12B5C}"/>
              </a:ext>
            </a:extLst>
          </p:cNvPr>
          <p:cNvSpPr txBox="1"/>
          <p:nvPr/>
        </p:nvSpPr>
        <p:spPr>
          <a:xfrm>
            <a:off x="3799132" y="4689223"/>
            <a:ext cx="1230068" cy="954107"/>
          </a:xfrm>
          <a:prstGeom prst="rect">
            <a:avLst/>
          </a:prstGeom>
          <a:noFill/>
        </p:spPr>
        <p:txBody>
          <a:bodyPr wrap="square" rtlCol="0">
            <a:spAutoFit/>
          </a:bodyPr>
          <a:lstStyle/>
          <a:p>
            <a:pPr algn="ctr"/>
            <a:r>
              <a:rPr lang="en-US" sz="1400" b="1" dirty="0"/>
              <a:t>Operational and measurement costs</a:t>
            </a:r>
            <a:endParaRPr lang="en-US" b="1" dirty="0"/>
          </a:p>
        </p:txBody>
      </p:sp>
      <p:sp>
        <p:nvSpPr>
          <p:cNvPr id="22" name="Speech Bubble: Oval 21">
            <a:extLst>
              <a:ext uri="{FF2B5EF4-FFF2-40B4-BE49-F238E27FC236}">
                <a16:creationId xmlns:a16="http://schemas.microsoft.com/office/drawing/2014/main" xmlns="" id="{1CFD85E8-44A5-4D6C-ADF8-BF5639A5D077}"/>
              </a:ext>
            </a:extLst>
          </p:cNvPr>
          <p:cNvSpPr/>
          <p:nvPr/>
        </p:nvSpPr>
        <p:spPr>
          <a:xfrm>
            <a:off x="5862319" y="4600667"/>
            <a:ext cx="1244338" cy="1131217"/>
          </a:xfrm>
          <a:prstGeom prst="wedgeEllipseCallout">
            <a:avLst>
              <a:gd name="adj1" fmla="val -67422"/>
              <a:gd name="adj2" fmla="val -74166"/>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33383568-8772-456B-8733-D8BBBA69EB53}"/>
              </a:ext>
            </a:extLst>
          </p:cNvPr>
          <p:cNvSpPr txBox="1"/>
          <p:nvPr/>
        </p:nvSpPr>
        <p:spPr>
          <a:xfrm>
            <a:off x="5943600" y="4688102"/>
            <a:ext cx="989974" cy="954107"/>
          </a:xfrm>
          <a:prstGeom prst="rect">
            <a:avLst/>
          </a:prstGeom>
          <a:noFill/>
        </p:spPr>
        <p:txBody>
          <a:bodyPr wrap="square" rtlCol="0">
            <a:spAutoFit/>
          </a:bodyPr>
          <a:lstStyle/>
          <a:p>
            <a:pPr algn="ctr"/>
            <a:r>
              <a:rPr lang="en-US" sz="1400" b="1" dirty="0"/>
              <a:t>Revenue from workload data</a:t>
            </a:r>
            <a:endParaRPr lang="en-US" b="1" dirty="0"/>
          </a:p>
        </p:txBody>
      </p:sp>
      <p:sp>
        <p:nvSpPr>
          <p:cNvPr id="24" name="Slide Number Placeholder 3">
            <a:extLst>
              <a:ext uri="{FF2B5EF4-FFF2-40B4-BE49-F238E27FC236}">
                <a16:creationId xmlns:a16="http://schemas.microsoft.com/office/drawing/2014/main" xmlns="" id="{6F2BBCFA-058A-4DCE-B106-39D8F025FF9C}"/>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31</a:t>
            </a:fld>
            <a:endParaRPr lang="en-US" b="1" spc="50" dirty="0">
              <a:ln w="0"/>
              <a:solidFill>
                <a:schemeClr val="bg2"/>
              </a:solidFill>
            </a:endParaRPr>
          </a:p>
        </p:txBody>
      </p:sp>
    </p:spTree>
    <p:extLst>
      <p:ext uri="{BB962C8B-B14F-4D97-AF65-F5344CB8AC3E}">
        <p14:creationId xmlns:p14="http://schemas.microsoft.com/office/powerpoint/2010/main" val="533452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p:bldP spid="18" grpId="0" animBg="1"/>
      <p:bldP spid="19" grpId="0"/>
      <p:bldP spid="20" grpId="0" animBg="1"/>
      <p:bldP spid="21" grpId="0"/>
      <p:bldP spid="22"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1295400" y="5105400"/>
            <a:ext cx="7298618" cy="954253"/>
          </a:xfrm>
        </p:spPr>
        <p:txBody>
          <a:bodyPr>
            <a:noAutofit/>
          </a:bodyPr>
          <a:lstStyle/>
          <a:p>
            <a:pPr algn="just">
              <a:lnSpc>
                <a:spcPct val="100000"/>
              </a:lnSpc>
              <a:buFont typeface="Wingdings" panose="05000000000000000000" pitchFamily="2" charset="2"/>
              <a:buChar char="§"/>
            </a:pPr>
            <a:r>
              <a:rPr lang="en-US" sz="1800" dirty="0"/>
              <a:t>DSOs and ADSSs aim to maximize their </a:t>
            </a:r>
            <a:r>
              <a:rPr lang="en-US" sz="1800" b="1" dirty="0">
                <a:solidFill>
                  <a:srgbClr val="FF0000"/>
                </a:solidFill>
              </a:rPr>
              <a:t>own</a:t>
            </a:r>
            <a:r>
              <a:rPr lang="en-US" sz="1800" dirty="0"/>
              <a:t> profits (optimal </a:t>
            </a:r>
            <a:r>
              <a:rPr lang="en-US" sz="1800" b="1" i="1" dirty="0">
                <a:solidFill>
                  <a:srgbClr val="FF0000"/>
                </a:solidFill>
              </a:rPr>
              <a:t>Ɵ</a:t>
            </a:r>
            <a:r>
              <a:rPr lang="en-US" sz="1800" b="1" i="1" baseline="-25000" dirty="0">
                <a:solidFill>
                  <a:srgbClr val="FF0000"/>
                </a:solidFill>
              </a:rPr>
              <a:t>i,j </a:t>
            </a:r>
            <a:r>
              <a:rPr lang="en-US" sz="1800" dirty="0"/>
              <a:t>and </a:t>
            </a:r>
            <a:r>
              <a:rPr lang="en-US" sz="1800" b="1" i="1" dirty="0">
                <a:solidFill>
                  <a:srgbClr val="FF0000"/>
                </a:solidFill>
              </a:rPr>
              <a:t>x</a:t>
            </a:r>
            <a:r>
              <a:rPr lang="en-US" sz="1800" b="1" i="1" baseline="-25000" dirty="0">
                <a:solidFill>
                  <a:srgbClr val="FF0000"/>
                </a:solidFill>
              </a:rPr>
              <a:t>i,j</a:t>
            </a:r>
            <a:r>
              <a:rPr lang="en-US" sz="1800" dirty="0"/>
              <a:t>)</a:t>
            </a:r>
          </a:p>
          <a:p>
            <a:pPr algn="just">
              <a:lnSpc>
                <a:spcPct val="100000"/>
              </a:lnSpc>
              <a:buFont typeface="Wingdings" panose="05000000000000000000" pitchFamily="2" charset="2"/>
              <a:buChar char="§"/>
            </a:pPr>
            <a:r>
              <a:rPr lang="en-US" sz="1800" dirty="0"/>
              <a:t>DSOs provide </a:t>
            </a:r>
            <a:r>
              <a:rPr lang="en-US" sz="1800" b="1" dirty="0">
                <a:solidFill>
                  <a:srgbClr val="FF0000"/>
                </a:solidFill>
              </a:rPr>
              <a:t>incentives</a:t>
            </a:r>
            <a:r>
              <a:rPr lang="en-US" sz="1800" dirty="0"/>
              <a:t> to ADSSs, to choose </a:t>
            </a:r>
            <a:r>
              <a:rPr lang="en-US" sz="1800" b="1" i="1" dirty="0">
                <a:solidFill>
                  <a:srgbClr val="FF0000"/>
                </a:solidFill>
              </a:rPr>
              <a:t>x</a:t>
            </a:r>
            <a:r>
              <a:rPr lang="en-US" sz="1800" b="1" i="1" baseline="-25000" dirty="0">
                <a:solidFill>
                  <a:srgbClr val="FF0000"/>
                </a:solidFill>
              </a:rPr>
              <a:t>i,j </a:t>
            </a:r>
            <a:r>
              <a:rPr lang="en-US" sz="1800" dirty="0"/>
              <a:t>to obtain optimal </a:t>
            </a:r>
            <a:r>
              <a:rPr lang="en-US" sz="1800" b="1" i="1" dirty="0" err="1">
                <a:solidFill>
                  <a:srgbClr val="FF0000"/>
                </a:solidFill>
              </a:rPr>
              <a:t>Ɵ</a:t>
            </a:r>
            <a:r>
              <a:rPr lang="en-US" sz="1800" b="1" i="1" baseline="-25000" dirty="0" err="1">
                <a:solidFill>
                  <a:srgbClr val="FF0000"/>
                </a:solidFill>
              </a:rPr>
              <a:t>i,</a:t>
            </a:r>
            <a:r>
              <a:rPr lang="en-US" sz="1800" b="1" i="1" baseline="-25000" dirty="0" err="1" smtClean="0">
                <a:solidFill>
                  <a:srgbClr val="FF0000"/>
                </a:solidFill>
              </a:rPr>
              <a:t>j</a:t>
            </a:r>
            <a:endParaRPr lang="en-US" sz="1800" dirty="0"/>
          </a:p>
          <a:p>
            <a:pPr algn="just">
              <a:lnSpc>
                <a:spcPct val="100000"/>
              </a:lnSpc>
              <a:buFont typeface="Wingdings" panose="05000000000000000000" pitchFamily="2" charset="2"/>
              <a:buChar char="§"/>
            </a:pPr>
            <a:r>
              <a:rPr lang="en-US" sz="1800" dirty="0" smtClean="0">
                <a:solidFill>
                  <a:srgbClr val="0033CC"/>
                </a:solidFill>
              </a:rPr>
              <a:t>No close form solution for lower level (ADSS) optimization</a:t>
            </a:r>
            <a:endParaRPr lang="en-US" sz="1800" dirty="0">
              <a:solidFill>
                <a:srgbClr val="0033CC"/>
              </a:solidFill>
            </a:endParaRPr>
          </a:p>
        </p:txBody>
      </p:sp>
      <p:sp>
        <p:nvSpPr>
          <p:cNvPr id="8" name="Text Placeholder 2">
            <a:extLst>
              <a:ext uri="{FF2B5EF4-FFF2-40B4-BE49-F238E27FC236}">
                <a16:creationId xmlns:a16="http://schemas.microsoft.com/office/drawing/2014/main" xmlns="" id="{2228C974-3135-4807-9D03-D7B4F54899E7}"/>
              </a:ext>
            </a:extLst>
          </p:cNvPr>
          <p:cNvSpPr txBox="1">
            <a:spLocks/>
          </p:cNvSpPr>
          <p:nvPr/>
        </p:nvSpPr>
        <p:spPr>
          <a:xfrm>
            <a:off x="1965489" y="160257"/>
            <a:ext cx="7112524" cy="5750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1" dirty="0">
                <a:solidFill>
                  <a:schemeClr val="bg1">
                    <a:lumMod val="95000"/>
                  </a:schemeClr>
                </a:solidFill>
                <a:effectLst>
                  <a:outerShdw blurRad="38100" dist="38100" dir="2700000" algn="tl">
                    <a:srgbClr val="000000">
                      <a:alpha val="43137"/>
                    </a:srgbClr>
                  </a:outerShdw>
                </a:effectLst>
                <a:latin typeface="+mj-lt"/>
              </a:rPr>
              <a:t>Maximization of Profits for DSOs and ADSSs</a:t>
            </a:r>
          </a:p>
        </p:txBody>
      </p:sp>
      <p:pic>
        <p:nvPicPr>
          <p:cNvPr id="9" name="Picture 8">
            <a:extLst>
              <a:ext uri="{FF2B5EF4-FFF2-40B4-BE49-F238E27FC236}">
                <a16:creationId xmlns:a16="http://schemas.microsoft.com/office/drawing/2014/main" xmlns="" id="{8ACC8574-4649-4B68-8840-BC7D63521AFB}"/>
              </a:ext>
            </a:extLst>
          </p:cNvPr>
          <p:cNvPicPr>
            <a:picLocks noChangeAspect="1"/>
          </p:cNvPicPr>
          <p:nvPr/>
        </p:nvPicPr>
        <p:blipFill>
          <a:blip r:embed="rId3"/>
          <a:stretch>
            <a:fillRect/>
          </a:stretch>
        </p:blipFill>
        <p:spPr>
          <a:xfrm>
            <a:off x="1363633" y="1969882"/>
            <a:ext cx="2811780" cy="1748908"/>
          </a:xfrm>
          <a:prstGeom prst="rect">
            <a:avLst/>
          </a:prstGeom>
        </p:spPr>
      </p:pic>
      <p:pic>
        <p:nvPicPr>
          <p:cNvPr id="10" name="Picture 9">
            <a:extLst>
              <a:ext uri="{FF2B5EF4-FFF2-40B4-BE49-F238E27FC236}">
                <a16:creationId xmlns:a16="http://schemas.microsoft.com/office/drawing/2014/main" xmlns="" id="{59013985-BFF7-4338-8CBC-8DCBD91ACD6C}"/>
              </a:ext>
            </a:extLst>
          </p:cNvPr>
          <p:cNvPicPr>
            <a:picLocks noChangeAspect="1"/>
          </p:cNvPicPr>
          <p:nvPr/>
        </p:nvPicPr>
        <p:blipFill>
          <a:blip r:embed="rId4"/>
          <a:stretch>
            <a:fillRect/>
          </a:stretch>
        </p:blipFill>
        <p:spPr>
          <a:xfrm>
            <a:off x="4648200" y="1981200"/>
            <a:ext cx="2811780" cy="1737590"/>
          </a:xfrm>
          <a:prstGeom prst="rect">
            <a:avLst/>
          </a:prstGeom>
        </p:spPr>
      </p:pic>
      <p:sp>
        <p:nvSpPr>
          <p:cNvPr id="11" name="Content Placeholder 1">
            <a:extLst>
              <a:ext uri="{FF2B5EF4-FFF2-40B4-BE49-F238E27FC236}">
                <a16:creationId xmlns:a16="http://schemas.microsoft.com/office/drawing/2014/main" xmlns="" id="{D1FDAE4D-5720-4801-9775-EF733897F68E}"/>
              </a:ext>
            </a:extLst>
          </p:cNvPr>
          <p:cNvSpPr txBox="1">
            <a:spLocks/>
          </p:cNvSpPr>
          <p:nvPr/>
        </p:nvSpPr>
        <p:spPr>
          <a:xfrm>
            <a:off x="762000" y="1258603"/>
            <a:ext cx="3357232" cy="47419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000" b="1" u="sng" dirty="0">
                <a:solidFill>
                  <a:srgbClr val="FF0000"/>
                </a:solidFill>
              </a:rPr>
              <a:t>Optimization problem for DSO </a:t>
            </a:r>
            <a:r>
              <a:rPr lang="en-US" sz="2000" b="1" i="1" u="sng" dirty="0">
                <a:solidFill>
                  <a:srgbClr val="FF0000"/>
                </a:solidFill>
              </a:rPr>
              <a:t>i</a:t>
            </a:r>
            <a:endParaRPr lang="en-US" sz="2000" b="1" i="1" u="sng" baseline="-25000" dirty="0">
              <a:solidFill>
                <a:srgbClr val="FF0000"/>
              </a:solidFill>
            </a:endParaRPr>
          </a:p>
          <a:p>
            <a:pPr>
              <a:buFont typeface="Wingdings" panose="05000000000000000000" pitchFamily="2" charset="2"/>
              <a:buChar char="§"/>
            </a:pPr>
            <a:endParaRPr lang="en-US" sz="2800" dirty="0">
              <a:latin typeface="Arial Black" panose="020B0A04020102020204" pitchFamily="34" charset="0"/>
            </a:endParaRPr>
          </a:p>
        </p:txBody>
      </p:sp>
      <p:sp>
        <p:nvSpPr>
          <p:cNvPr id="13" name="Content Placeholder 1">
            <a:extLst>
              <a:ext uri="{FF2B5EF4-FFF2-40B4-BE49-F238E27FC236}">
                <a16:creationId xmlns:a16="http://schemas.microsoft.com/office/drawing/2014/main" xmlns="" id="{016C5D77-3112-4388-9C60-E6800FD68EC0}"/>
              </a:ext>
            </a:extLst>
          </p:cNvPr>
          <p:cNvSpPr txBox="1">
            <a:spLocks/>
          </p:cNvSpPr>
          <p:nvPr/>
        </p:nvSpPr>
        <p:spPr>
          <a:xfrm>
            <a:off x="4704380" y="1258603"/>
            <a:ext cx="3601420" cy="47419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000" b="1" u="sng" dirty="0">
                <a:solidFill>
                  <a:srgbClr val="FF0000"/>
                </a:solidFill>
              </a:rPr>
              <a:t>Optimization problem for ADSS </a:t>
            </a:r>
            <a:r>
              <a:rPr lang="en-US" sz="2000" b="1" i="1" u="sng" dirty="0">
                <a:solidFill>
                  <a:srgbClr val="FF0000"/>
                </a:solidFill>
              </a:rPr>
              <a:t>j</a:t>
            </a:r>
            <a:endParaRPr lang="en-US" sz="2000" b="1" i="1" u="sng" baseline="-25000" dirty="0">
              <a:solidFill>
                <a:srgbClr val="FF0000"/>
              </a:solidFill>
            </a:endParaRPr>
          </a:p>
          <a:p>
            <a:pPr>
              <a:buFont typeface="Wingdings" panose="05000000000000000000" pitchFamily="2" charset="2"/>
              <a:buChar char="§"/>
            </a:pPr>
            <a:endParaRPr lang="en-US" sz="2800" dirty="0">
              <a:latin typeface="Arial Black" panose="020B0A04020102020204" pitchFamily="34" charset="0"/>
            </a:endParaRPr>
          </a:p>
        </p:txBody>
      </p:sp>
      <p:sp>
        <p:nvSpPr>
          <p:cNvPr id="14" name="Speech Bubble: Oval 13">
            <a:extLst>
              <a:ext uri="{FF2B5EF4-FFF2-40B4-BE49-F238E27FC236}">
                <a16:creationId xmlns:a16="http://schemas.microsoft.com/office/drawing/2014/main" xmlns="" id="{AEFE8418-3064-46EC-9697-15A57B00A7D3}"/>
              </a:ext>
            </a:extLst>
          </p:cNvPr>
          <p:cNvSpPr/>
          <p:nvPr/>
        </p:nvSpPr>
        <p:spPr>
          <a:xfrm>
            <a:off x="3351390" y="3390265"/>
            <a:ext cx="1244338" cy="1131217"/>
          </a:xfrm>
          <a:prstGeom prst="wedgeEllipseCallout">
            <a:avLst>
              <a:gd name="adj1" fmla="val -32196"/>
              <a:gd name="adj2" fmla="val -65834"/>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DFA72377-609A-4AD6-B1E5-B44CC42C992A}"/>
              </a:ext>
            </a:extLst>
          </p:cNvPr>
          <p:cNvSpPr txBox="1"/>
          <p:nvPr/>
        </p:nvSpPr>
        <p:spPr>
          <a:xfrm>
            <a:off x="3429000" y="3676650"/>
            <a:ext cx="1014726" cy="954107"/>
          </a:xfrm>
          <a:prstGeom prst="rect">
            <a:avLst/>
          </a:prstGeom>
          <a:noFill/>
        </p:spPr>
        <p:txBody>
          <a:bodyPr wrap="square" rtlCol="0">
            <a:spAutoFit/>
          </a:bodyPr>
          <a:lstStyle/>
          <a:p>
            <a:pPr algn="ctr"/>
            <a:r>
              <a:rPr lang="en-US" sz="1400" b="1" dirty="0"/>
              <a:t>Constraint on available CRBs</a:t>
            </a:r>
            <a:endParaRPr lang="en-US" b="1" dirty="0"/>
          </a:p>
        </p:txBody>
      </p:sp>
      <p:sp>
        <p:nvSpPr>
          <p:cNvPr id="16" name="Speech Bubble: Oval 15">
            <a:extLst>
              <a:ext uri="{FF2B5EF4-FFF2-40B4-BE49-F238E27FC236}">
                <a16:creationId xmlns:a16="http://schemas.microsoft.com/office/drawing/2014/main" xmlns="" id="{1DDC0656-CC60-41C1-A7C1-8118F7694E1E}"/>
              </a:ext>
            </a:extLst>
          </p:cNvPr>
          <p:cNvSpPr/>
          <p:nvPr/>
        </p:nvSpPr>
        <p:spPr>
          <a:xfrm>
            <a:off x="2054382" y="3838936"/>
            <a:ext cx="1244338" cy="1131217"/>
          </a:xfrm>
          <a:prstGeom prst="wedgeEllipseCallout">
            <a:avLst>
              <a:gd name="adj1" fmla="val -3218"/>
              <a:gd name="adj2" fmla="val -63334"/>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3F604216-1DF7-4303-963E-6226D8213AD5}"/>
              </a:ext>
            </a:extLst>
          </p:cNvPr>
          <p:cNvSpPr txBox="1"/>
          <p:nvPr/>
        </p:nvSpPr>
        <p:spPr>
          <a:xfrm>
            <a:off x="2057400" y="4125321"/>
            <a:ext cx="1089318" cy="738664"/>
          </a:xfrm>
          <a:prstGeom prst="rect">
            <a:avLst/>
          </a:prstGeom>
          <a:noFill/>
        </p:spPr>
        <p:txBody>
          <a:bodyPr wrap="square" rtlCol="0">
            <a:spAutoFit/>
          </a:bodyPr>
          <a:lstStyle/>
          <a:p>
            <a:pPr algn="ctr"/>
            <a:r>
              <a:rPr lang="en-US" sz="1400" b="1" dirty="0"/>
              <a:t>Constraint on service delay</a:t>
            </a:r>
            <a:endParaRPr lang="en-US" b="1" dirty="0"/>
          </a:p>
        </p:txBody>
      </p:sp>
      <p:sp>
        <p:nvSpPr>
          <p:cNvPr id="18" name="Speech Bubble: Oval 17">
            <a:extLst>
              <a:ext uri="{FF2B5EF4-FFF2-40B4-BE49-F238E27FC236}">
                <a16:creationId xmlns:a16="http://schemas.microsoft.com/office/drawing/2014/main" xmlns="" id="{4E4334F3-5312-424A-8C0B-85751C03F9F7}"/>
              </a:ext>
            </a:extLst>
          </p:cNvPr>
          <p:cNvSpPr/>
          <p:nvPr/>
        </p:nvSpPr>
        <p:spPr>
          <a:xfrm>
            <a:off x="6603751" y="3390265"/>
            <a:ext cx="1244338" cy="1131217"/>
          </a:xfrm>
          <a:prstGeom prst="wedgeEllipseCallout">
            <a:avLst>
              <a:gd name="adj1" fmla="val -32196"/>
              <a:gd name="adj2" fmla="val -65834"/>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B264FC5F-9D54-4A3F-98D0-B3E4195B36B5}"/>
              </a:ext>
            </a:extLst>
          </p:cNvPr>
          <p:cNvSpPr txBox="1"/>
          <p:nvPr/>
        </p:nvSpPr>
        <p:spPr>
          <a:xfrm>
            <a:off x="6679752" y="3586540"/>
            <a:ext cx="1092335" cy="954107"/>
          </a:xfrm>
          <a:prstGeom prst="rect">
            <a:avLst/>
          </a:prstGeom>
          <a:noFill/>
        </p:spPr>
        <p:txBody>
          <a:bodyPr wrap="square" rtlCol="0">
            <a:spAutoFit/>
          </a:bodyPr>
          <a:lstStyle/>
          <a:p>
            <a:pPr algn="ctr"/>
            <a:r>
              <a:rPr lang="en-US" sz="1400" b="1" dirty="0"/>
              <a:t>Constraint on budget to purchase CRBs</a:t>
            </a:r>
            <a:endParaRPr lang="en-US" b="1" dirty="0"/>
          </a:p>
        </p:txBody>
      </p:sp>
      <p:sp>
        <p:nvSpPr>
          <p:cNvPr id="20" name="Speech Bubble: Oval 19">
            <a:extLst>
              <a:ext uri="{FF2B5EF4-FFF2-40B4-BE49-F238E27FC236}">
                <a16:creationId xmlns:a16="http://schemas.microsoft.com/office/drawing/2014/main" xmlns="" id="{B286DD50-E902-46D7-9940-C3E94F7FF607}"/>
              </a:ext>
            </a:extLst>
          </p:cNvPr>
          <p:cNvSpPr/>
          <p:nvPr/>
        </p:nvSpPr>
        <p:spPr>
          <a:xfrm>
            <a:off x="5306743" y="3838936"/>
            <a:ext cx="1244338" cy="1131217"/>
          </a:xfrm>
          <a:prstGeom prst="wedgeEllipseCallout">
            <a:avLst>
              <a:gd name="adj1" fmla="val -3218"/>
              <a:gd name="adj2" fmla="val -63334"/>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C65451A4-BB31-46D9-A938-DEE9166551E8}"/>
              </a:ext>
            </a:extLst>
          </p:cNvPr>
          <p:cNvSpPr txBox="1"/>
          <p:nvPr/>
        </p:nvSpPr>
        <p:spPr>
          <a:xfrm>
            <a:off x="5410200" y="4125321"/>
            <a:ext cx="988879" cy="738664"/>
          </a:xfrm>
          <a:prstGeom prst="rect">
            <a:avLst/>
          </a:prstGeom>
          <a:noFill/>
        </p:spPr>
        <p:txBody>
          <a:bodyPr wrap="square" rtlCol="0">
            <a:spAutoFit/>
          </a:bodyPr>
          <a:lstStyle/>
          <a:p>
            <a:pPr algn="ctr"/>
            <a:r>
              <a:rPr lang="en-US" sz="1400" b="1" dirty="0"/>
              <a:t>Constraint on service delay</a:t>
            </a:r>
            <a:endParaRPr lang="en-US" b="1" dirty="0"/>
          </a:p>
        </p:txBody>
      </p:sp>
      <p:sp>
        <p:nvSpPr>
          <p:cNvPr id="22" name="Slide Number Placeholder 3">
            <a:extLst>
              <a:ext uri="{FF2B5EF4-FFF2-40B4-BE49-F238E27FC236}">
                <a16:creationId xmlns:a16="http://schemas.microsoft.com/office/drawing/2014/main" xmlns="" id="{61525D38-ECC9-4433-81FB-441DE24F505A}"/>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32</a:t>
            </a:fld>
            <a:endParaRPr lang="en-US" b="1" spc="50" dirty="0">
              <a:ln w="0"/>
              <a:solidFill>
                <a:schemeClr val="bg2"/>
              </a:solidFill>
            </a:endParaRPr>
          </a:p>
        </p:txBody>
      </p:sp>
    </p:spTree>
    <p:extLst>
      <p:ext uri="{BB962C8B-B14F-4D97-AF65-F5344CB8AC3E}">
        <p14:creationId xmlns:p14="http://schemas.microsoft.com/office/powerpoint/2010/main" val="1565249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anim calcmode="lin" valueType="num">
                                      <p:cBhvr additive="base">
                                        <p:cTn id="4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anim calcmode="lin" valueType="num">
                                      <p:cBhvr additive="base">
                                        <p:cTn id="5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8" grpId="0" animBg="1"/>
      <p:bldP spid="19" grpId="0"/>
      <p:bldP spid="20"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457200" y="4572000"/>
            <a:ext cx="8153400" cy="1752600"/>
          </a:xfrm>
        </p:spPr>
        <p:txBody>
          <a:bodyPr>
            <a:normAutofit fontScale="70000" lnSpcReduction="20000"/>
          </a:bodyPr>
          <a:lstStyle/>
          <a:p>
            <a:pPr algn="just">
              <a:lnSpc>
                <a:spcPct val="100000"/>
              </a:lnSpc>
              <a:buFont typeface="Wingdings" panose="05000000000000000000" pitchFamily="2" charset="2"/>
              <a:buChar char="§"/>
            </a:pPr>
            <a:r>
              <a:rPr lang="en-US" sz="2900" dirty="0"/>
              <a:t>Optimization of the utilities of DSOs, while </a:t>
            </a:r>
            <a:r>
              <a:rPr lang="en-US" sz="2900" b="1" dirty="0">
                <a:solidFill>
                  <a:srgbClr val="FF0000"/>
                </a:solidFill>
              </a:rPr>
              <a:t>considering</a:t>
            </a:r>
            <a:r>
              <a:rPr lang="en-US" sz="2900" dirty="0"/>
              <a:t> the utilities of ADSSs (conflicting objectives)</a:t>
            </a:r>
          </a:p>
          <a:p>
            <a:pPr algn="just">
              <a:lnSpc>
                <a:spcPct val="100000"/>
              </a:lnSpc>
              <a:buFont typeface="Wingdings" panose="05000000000000000000" pitchFamily="2" charset="2"/>
              <a:buChar char="§"/>
            </a:pPr>
            <a:r>
              <a:rPr lang="en-US" sz="2900" dirty="0"/>
              <a:t>Two level </a:t>
            </a:r>
            <a:r>
              <a:rPr lang="en-US" sz="2900" b="1" dirty="0">
                <a:solidFill>
                  <a:srgbClr val="FF0000"/>
                </a:solidFill>
              </a:rPr>
              <a:t>hierarchical</a:t>
            </a:r>
            <a:r>
              <a:rPr lang="en-US" sz="2900" dirty="0"/>
              <a:t> optimization problem</a:t>
            </a:r>
          </a:p>
          <a:p>
            <a:pPr algn="just">
              <a:lnSpc>
                <a:spcPct val="100000"/>
              </a:lnSpc>
              <a:buFont typeface="Wingdings" panose="05000000000000000000" pitchFamily="2" charset="2"/>
              <a:buChar char="§"/>
            </a:pPr>
            <a:r>
              <a:rPr lang="en-US" sz="2900" dirty="0"/>
              <a:t>Equilibria and constraints exist </a:t>
            </a:r>
            <a:r>
              <a:rPr lang="en-US" sz="2900" dirty="0" smtClean="0"/>
              <a:t>at/between </a:t>
            </a:r>
            <a:r>
              <a:rPr lang="en-US" sz="2900" b="1" dirty="0">
                <a:solidFill>
                  <a:srgbClr val="FF0000"/>
                </a:solidFill>
              </a:rPr>
              <a:t>both</a:t>
            </a:r>
            <a:r>
              <a:rPr lang="en-US" sz="2900" dirty="0"/>
              <a:t> upper and lower </a:t>
            </a:r>
            <a:r>
              <a:rPr lang="en-US" sz="2900" dirty="0" smtClean="0"/>
              <a:t>levels</a:t>
            </a:r>
          </a:p>
          <a:p>
            <a:pPr algn="just">
              <a:lnSpc>
                <a:spcPct val="100000"/>
              </a:lnSpc>
              <a:buFont typeface="Wingdings" panose="05000000000000000000" pitchFamily="2" charset="2"/>
              <a:buChar char="§"/>
            </a:pPr>
            <a:r>
              <a:rPr lang="en-US" sz="2900" dirty="0" smtClean="0">
                <a:solidFill>
                  <a:srgbClr val="0033CC"/>
                </a:solidFill>
              </a:rPr>
              <a:t>Difference to </a:t>
            </a:r>
            <a:r>
              <a:rPr lang="en-US" sz="2900" dirty="0" err="1" smtClean="0">
                <a:solidFill>
                  <a:srgbClr val="0033CC"/>
                </a:solidFill>
              </a:rPr>
              <a:t>Stackelberg</a:t>
            </a:r>
            <a:r>
              <a:rPr lang="en-US" sz="2900" dirty="0" smtClean="0">
                <a:solidFill>
                  <a:srgbClr val="0033CC"/>
                </a:solidFill>
              </a:rPr>
              <a:t> game and Mathematic Programming with Equilibrium Constraint (MPEC)</a:t>
            </a:r>
            <a:endParaRPr lang="en-US" sz="2900" dirty="0">
              <a:solidFill>
                <a:srgbClr val="0033CC"/>
              </a:solidFill>
            </a:endParaRPr>
          </a:p>
          <a:p>
            <a:pPr>
              <a:buFont typeface="Wingdings" panose="05000000000000000000" pitchFamily="2" charset="2"/>
              <a:buChar char="§"/>
            </a:pPr>
            <a:endParaRPr lang="en-US" sz="2800" dirty="0">
              <a:latin typeface="Arial Black" panose="020B0A04020102020204" pitchFamily="34" charset="0"/>
            </a:endParaRPr>
          </a:p>
        </p:txBody>
      </p:sp>
      <p:pic>
        <p:nvPicPr>
          <p:cNvPr id="2" name="Picture 1">
            <a:extLst>
              <a:ext uri="{FF2B5EF4-FFF2-40B4-BE49-F238E27FC236}">
                <a16:creationId xmlns:a16="http://schemas.microsoft.com/office/drawing/2014/main" xmlns="" id="{AEA384F1-47D5-48DE-99C1-91DDC209DE9D}"/>
              </a:ext>
            </a:extLst>
          </p:cNvPr>
          <p:cNvPicPr>
            <a:picLocks noChangeAspect="1"/>
          </p:cNvPicPr>
          <p:nvPr/>
        </p:nvPicPr>
        <p:blipFill>
          <a:blip r:embed="rId3"/>
          <a:stretch>
            <a:fillRect/>
          </a:stretch>
        </p:blipFill>
        <p:spPr>
          <a:xfrm>
            <a:off x="2133600" y="1143000"/>
            <a:ext cx="3414713" cy="3095625"/>
          </a:xfrm>
          <a:prstGeom prst="rect">
            <a:avLst/>
          </a:prstGeom>
          <a:ln w="12700">
            <a:solidFill>
              <a:schemeClr val="tx1"/>
            </a:solidFill>
          </a:ln>
        </p:spPr>
      </p:pic>
      <p:sp>
        <p:nvSpPr>
          <p:cNvPr id="8" name="Text Placeholder 2">
            <a:extLst>
              <a:ext uri="{FF2B5EF4-FFF2-40B4-BE49-F238E27FC236}">
                <a16:creationId xmlns:a16="http://schemas.microsoft.com/office/drawing/2014/main" xmlns="" id="{2228C974-3135-4807-9D03-D7B4F54899E7}"/>
              </a:ext>
            </a:extLst>
          </p:cNvPr>
          <p:cNvSpPr txBox="1">
            <a:spLocks/>
          </p:cNvSpPr>
          <p:nvPr/>
        </p:nvSpPr>
        <p:spPr>
          <a:xfrm>
            <a:off x="1965489" y="-24964"/>
            <a:ext cx="7112524" cy="5750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3200" b="1" dirty="0">
                <a:solidFill>
                  <a:schemeClr val="bg1">
                    <a:lumMod val="95000"/>
                  </a:schemeClr>
                </a:solidFill>
                <a:effectLst>
                  <a:outerShdw blurRad="38100" dist="38100" dir="2700000" algn="tl">
                    <a:srgbClr val="000000">
                      <a:alpha val="43137"/>
                    </a:srgbClr>
                  </a:outerShdw>
                </a:effectLst>
                <a:latin typeface="+mj-lt"/>
              </a:rPr>
              <a:t>Equilibrium Problem with Equilibrium Constraints (EPEC)</a:t>
            </a:r>
          </a:p>
        </p:txBody>
      </p:sp>
      <p:sp>
        <p:nvSpPr>
          <p:cNvPr id="6" name="Speech Bubble: Oval 5">
            <a:extLst>
              <a:ext uri="{FF2B5EF4-FFF2-40B4-BE49-F238E27FC236}">
                <a16:creationId xmlns:a16="http://schemas.microsoft.com/office/drawing/2014/main" xmlns="" id="{DB4A7CE7-7D7C-44B8-9D09-ADD01ECCA0E1}"/>
              </a:ext>
            </a:extLst>
          </p:cNvPr>
          <p:cNvSpPr/>
          <p:nvPr/>
        </p:nvSpPr>
        <p:spPr>
          <a:xfrm>
            <a:off x="5835801" y="1165273"/>
            <a:ext cx="1450264" cy="1131217"/>
          </a:xfrm>
          <a:prstGeom prst="wedgeEllipseCallout">
            <a:avLst>
              <a:gd name="adj1" fmla="val -90150"/>
              <a:gd name="adj2" fmla="val -14167"/>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8819F02-35CE-44F7-9CBB-F034A16D5F68}"/>
              </a:ext>
            </a:extLst>
          </p:cNvPr>
          <p:cNvSpPr txBox="1"/>
          <p:nvPr/>
        </p:nvSpPr>
        <p:spPr>
          <a:xfrm>
            <a:off x="5996789" y="1475995"/>
            <a:ext cx="1213076" cy="523220"/>
          </a:xfrm>
          <a:prstGeom prst="rect">
            <a:avLst/>
          </a:prstGeom>
          <a:noFill/>
        </p:spPr>
        <p:txBody>
          <a:bodyPr wrap="square" rtlCol="0">
            <a:spAutoFit/>
          </a:bodyPr>
          <a:lstStyle/>
          <a:p>
            <a:pPr algn="ctr"/>
            <a:r>
              <a:rPr lang="en-US" sz="1400" b="1" dirty="0"/>
              <a:t>Optimization for the DSOs</a:t>
            </a:r>
            <a:endParaRPr lang="en-US" b="1" dirty="0"/>
          </a:p>
        </p:txBody>
      </p:sp>
      <p:sp>
        <p:nvSpPr>
          <p:cNvPr id="10" name="Speech Bubble: Oval 9">
            <a:extLst>
              <a:ext uri="{FF2B5EF4-FFF2-40B4-BE49-F238E27FC236}">
                <a16:creationId xmlns:a16="http://schemas.microsoft.com/office/drawing/2014/main" xmlns="" id="{30BC455D-F21A-4C57-B7D9-C09C71DA2173}"/>
              </a:ext>
            </a:extLst>
          </p:cNvPr>
          <p:cNvSpPr/>
          <p:nvPr/>
        </p:nvSpPr>
        <p:spPr>
          <a:xfrm>
            <a:off x="5835801" y="2607213"/>
            <a:ext cx="1526464" cy="1131217"/>
          </a:xfrm>
          <a:prstGeom prst="wedgeEllipseCallout">
            <a:avLst>
              <a:gd name="adj1" fmla="val -106058"/>
              <a:gd name="adj2" fmla="val -20835"/>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C9C2C045-CD36-4E83-9100-2C9EA778B1B7}"/>
              </a:ext>
            </a:extLst>
          </p:cNvPr>
          <p:cNvSpPr txBox="1"/>
          <p:nvPr/>
        </p:nvSpPr>
        <p:spPr>
          <a:xfrm>
            <a:off x="6019589" y="2904486"/>
            <a:ext cx="1190276" cy="523220"/>
          </a:xfrm>
          <a:prstGeom prst="rect">
            <a:avLst/>
          </a:prstGeom>
          <a:noFill/>
        </p:spPr>
        <p:txBody>
          <a:bodyPr wrap="square" rtlCol="0">
            <a:spAutoFit/>
          </a:bodyPr>
          <a:lstStyle/>
          <a:p>
            <a:pPr algn="ctr"/>
            <a:r>
              <a:rPr lang="en-US" sz="1400" b="1" dirty="0"/>
              <a:t>Optimization for the ADSSs</a:t>
            </a:r>
            <a:endParaRPr lang="en-US" b="1" dirty="0"/>
          </a:p>
        </p:txBody>
      </p:sp>
      <p:sp>
        <p:nvSpPr>
          <p:cNvPr id="12" name="Slide Number Placeholder 3">
            <a:extLst>
              <a:ext uri="{FF2B5EF4-FFF2-40B4-BE49-F238E27FC236}">
                <a16:creationId xmlns:a16="http://schemas.microsoft.com/office/drawing/2014/main" xmlns="" id="{D001D17D-51C3-47E9-BDAE-121D22F3306A}"/>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33</a:t>
            </a:fld>
            <a:endParaRPr lang="en-US" b="1" spc="50" dirty="0">
              <a:ln w="0"/>
              <a:solidFill>
                <a:schemeClr val="bg2"/>
              </a:solidFill>
            </a:endParaRPr>
          </a:p>
        </p:txBody>
      </p:sp>
    </p:spTree>
    <p:extLst>
      <p:ext uri="{BB962C8B-B14F-4D97-AF65-F5344CB8AC3E}">
        <p14:creationId xmlns:p14="http://schemas.microsoft.com/office/powerpoint/2010/main" val="3924001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 calcmode="lin" valueType="num">
                                      <p:cBhvr additive="base">
                                        <p:cTn id="4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49F56F5-E63E-450C-8747-CE69AD01A7E8}"/>
              </a:ext>
            </a:extLst>
          </p:cNvPr>
          <p:cNvPicPr>
            <a:picLocks noChangeAspect="1"/>
          </p:cNvPicPr>
          <p:nvPr/>
        </p:nvPicPr>
        <p:blipFill>
          <a:blip r:embed="rId3"/>
          <a:stretch>
            <a:fillRect/>
          </a:stretch>
        </p:blipFill>
        <p:spPr>
          <a:xfrm>
            <a:off x="1828800" y="1066800"/>
            <a:ext cx="3684849" cy="3401125"/>
          </a:xfrm>
          <a:prstGeom prst="rect">
            <a:avLst/>
          </a:prstGeom>
          <a:ln w="12700">
            <a:solidFill>
              <a:schemeClr val="tx1"/>
            </a:solidFill>
          </a:ln>
        </p:spPr>
      </p:pic>
      <p:sp>
        <p:nvSpPr>
          <p:cNvPr id="3" name="Text Placeholder 2"/>
          <p:cNvSpPr>
            <a:spLocks noGrp="1"/>
          </p:cNvSpPr>
          <p:nvPr>
            <p:ph type="body" sz="quarter" idx="4294967295"/>
          </p:nvPr>
        </p:nvSpPr>
        <p:spPr>
          <a:xfrm>
            <a:off x="1901857" y="141403"/>
            <a:ext cx="7275137" cy="677159"/>
          </a:xfrm>
          <a:prstGeom prst="rect">
            <a:avLst/>
          </a:prstGeom>
        </p:spPr>
        <p:txBody>
          <a:bodyPr>
            <a:normAutofit fontScale="77500" lnSpcReduction="20000"/>
          </a:bodyPr>
          <a:lstStyle/>
          <a:p>
            <a:pPr algn="ctr">
              <a:buNone/>
            </a:pPr>
            <a:r>
              <a:rPr lang="en-US" b="1" dirty="0">
                <a:solidFill>
                  <a:schemeClr val="bg1">
                    <a:lumMod val="95000"/>
                  </a:schemeClr>
                </a:solidFill>
                <a:effectLst>
                  <a:outerShdw blurRad="38100" dist="38100" dir="2700000" algn="tl">
                    <a:srgbClr val="000000">
                      <a:alpha val="43137"/>
                    </a:srgbClr>
                  </a:outerShdw>
                </a:effectLst>
                <a:latin typeface="+mj-lt"/>
              </a:rPr>
              <a:t>Alternating Direction Method of Multipliers (ADMM)</a:t>
            </a:r>
          </a:p>
        </p:txBody>
      </p:sp>
      <p:sp>
        <p:nvSpPr>
          <p:cNvPr id="6" name="Content Placeholder 1">
            <a:extLst>
              <a:ext uri="{FF2B5EF4-FFF2-40B4-BE49-F238E27FC236}">
                <a16:creationId xmlns:a16="http://schemas.microsoft.com/office/drawing/2014/main" xmlns="" id="{00750EF5-0D46-410F-917A-F7F3DCBC48CD}"/>
              </a:ext>
            </a:extLst>
          </p:cNvPr>
          <p:cNvSpPr>
            <a:spLocks noGrp="1"/>
          </p:cNvSpPr>
          <p:nvPr>
            <p:ph idx="1"/>
          </p:nvPr>
        </p:nvSpPr>
        <p:spPr>
          <a:xfrm>
            <a:off x="1119801" y="4467924"/>
            <a:ext cx="6460308" cy="1202594"/>
          </a:xfrm>
        </p:spPr>
        <p:txBody>
          <a:bodyPr>
            <a:normAutofit fontScale="40000" lnSpcReduction="20000"/>
          </a:bodyPr>
          <a:lstStyle/>
          <a:p>
            <a:pPr marL="0" indent="0" algn="just">
              <a:buNone/>
            </a:pPr>
            <a:endParaRPr lang="en-US" sz="2800" b="1" dirty="0">
              <a:solidFill>
                <a:srgbClr val="0070C0"/>
              </a:solidFill>
              <a:effectLst>
                <a:outerShdw blurRad="38100" dist="38100" dir="2700000" algn="tl">
                  <a:srgbClr val="000000">
                    <a:alpha val="43137"/>
                  </a:srgbClr>
                </a:outerShdw>
              </a:effectLst>
            </a:endParaRPr>
          </a:p>
          <a:p>
            <a:pPr algn="just">
              <a:lnSpc>
                <a:spcPct val="100000"/>
              </a:lnSpc>
              <a:buFont typeface="Wingdings" panose="05000000000000000000" pitchFamily="2" charset="2"/>
              <a:buChar char="§"/>
            </a:pPr>
            <a:r>
              <a:rPr lang="en-US" sz="5000" dirty="0">
                <a:cs typeface="Times New Roman" panose="02020603050405020304" pitchFamily="18" charset="0"/>
              </a:rPr>
              <a:t>Method for </a:t>
            </a:r>
            <a:r>
              <a:rPr lang="en-US" sz="5000" b="1" dirty="0">
                <a:solidFill>
                  <a:srgbClr val="FF0000"/>
                </a:solidFill>
                <a:cs typeface="Times New Roman" panose="02020603050405020304" pitchFamily="18" charset="0"/>
              </a:rPr>
              <a:t>large scale</a:t>
            </a:r>
            <a:r>
              <a:rPr lang="en-US" sz="5000" dirty="0">
                <a:cs typeface="Times New Roman" panose="02020603050405020304" pitchFamily="18" charset="0"/>
              </a:rPr>
              <a:t> optimization</a:t>
            </a:r>
          </a:p>
          <a:p>
            <a:pPr algn="just">
              <a:lnSpc>
                <a:spcPct val="100000"/>
              </a:lnSpc>
              <a:buFont typeface="Wingdings" panose="05000000000000000000" pitchFamily="2" charset="2"/>
              <a:buChar char="§"/>
            </a:pPr>
            <a:r>
              <a:rPr lang="en-US" sz="5000" dirty="0">
                <a:cs typeface="Times New Roman" panose="02020603050405020304" pitchFamily="18" charset="0"/>
              </a:rPr>
              <a:t>Fast </a:t>
            </a:r>
            <a:r>
              <a:rPr lang="en-US" sz="5000" b="1" dirty="0">
                <a:solidFill>
                  <a:srgbClr val="FF0000"/>
                </a:solidFill>
                <a:cs typeface="Times New Roman" panose="02020603050405020304" pitchFamily="18" charset="0"/>
              </a:rPr>
              <a:t>convergence</a:t>
            </a:r>
            <a:r>
              <a:rPr lang="en-US" sz="5000" dirty="0">
                <a:cs typeface="Times New Roman" panose="02020603050405020304" pitchFamily="18" charset="0"/>
              </a:rPr>
              <a:t> when objective function is convex</a:t>
            </a:r>
            <a:r>
              <a:rPr lang="en-US" sz="8000" dirty="0">
                <a:cs typeface="Times New Roman" panose="02020603050405020304" pitchFamily="18" charset="0"/>
              </a:rPr>
              <a:t>                              </a:t>
            </a:r>
          </a:p>
          <a:p>
            <a:pPr algn="just">
              <a:lnSpc>
                <a:spcPct val="100000"/>
              </a:lnSpc>
              <a:buFont typeface="Wingdings" panose="05000000000000000000" pitchFamily="2" charset="2"/>
              <a:buChar char="§"/>
            </a:pPr>
            <a:endParaRPr lang="en-US" sz="8000" dirty="0">
              <a:cs typeface="Times New Roman" panose="02020603050405020304" pitchFamily="18" charset="0"/>
            </a:endParaRPr>
          </a:p>
          <a:p>
            <a:pPr marL="0" indent="0" algn="just">
              <a:lnSpc>
                <a:spcPct val="100000"/>
              </a:lnSpc>
              <a:buNone/>
            </a:pPr>
            <a:endParaRPr lang="en-US" sz="8000" dirty="0">
              <a:solidFill>
                <a:srgbClr val="FF0000"/>
              </a:solidFill>
            </a:endParaRPr>
          </a:p>
          <a:p>
            <a:pPr>
              <a:buFont typeface="Wingdings" panose="05000000000000000000" pitchFamily="2" charset="2"/>
              <a:buChar char="§"/>
            </a:pPr>
            <a:endParaRPr lang="en-US" sz="2800" dirty="0">
              <a:latin typeface="Arial Black" panose="020B0A04020102020204" pitchFamily="34" charset="0"/>
            </a:endParaRPr>
          </a:p>
        </p:txBody>
      </p:sp>
      <p:sp>
        <p:nvSpPr>
          <p:cNvPr id="11" name="Arrow: Right 10">
            <a:extLst>
              <a:ext uri="{FF2B5EF4-FFF2-40B4-BE49-F238E27FC236}">
                <a16:creationId xmlns:a16="http://schemas.microsoft.com/office/drawing/2014/main" xmlns="" id="{239232C3-D759-4FCC-8650-EA255C07A3E3}"/>
              </a:ext>
            </a:extLst>
          </p:cNvPr>
          <p:cNvSpPr/>
          <p:nvPr/>
        </p:nvSpPr>
        <p:spPr>
          <a:xfrm>
            <a:off x="2811545" y="5670518"/>
            <a:ext cx="664589" cy="499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Oval 6">
            <a:extLst>
              <a:ext uri="{FF2B5EF4-FFF2-40B4-BE49-F238E27FC236}">
                <a16:creationId xmlns:a16="http://schemas.microsoft.com/office/drawing/2014/main" xmlns="" id="{F4550D07-D59A-4BDB-9E4F-58F8D031643D}"/>
              </a:ext>
            </a:extLst>
          </p:cNvPr>
          <p:cNvSpPr/>
          <p:nvPr/>
        </p:nvSpPr>
        <p:spPr>
          <a:xfrm>
            <a:off x="5753350" y="1064620"/>
            <a:ext cx="1244338" cy="1131217"/>
          </a:xfrm>
          <a:prstGeom prst="wedgeEllipseCallout">
            <a:avLst>
              <a:gd name="adj1" fmla="val -161173"/>
              <a:gd name="adj2" fmla="val 5000"/>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4EC3FC8-CDAA-4CF4-819E-14DD17704A55}"/>
              </a:ext>
            </a:extLst>
          </p:cNvPr>
          <p:cNvSpPr txBox="1"/>
          <p:nvPr/>
        </p:nvSpPr>
        <p:spPr>
          <a:xfrm>
            <a:off x="5914337" y="1260895"/>
            <a:ext cx="967958" cy="954107"/>
          </a:xfrm>
          <a:prstGeom prst="rect">
            <a:avLst/>
          </a:prstGeom>
          <a:noFill/>
        </p:spPr>
        <p:txBody>
          <a:bodyPr wrap="square" rtlCol="0">
            <a:spAutoFit/>
          </a:bodyPr>
          <a:lstStyle/>
          <a:p>
            <a:pPr algn="ctr"/>
            <a:r>
              <a:rPr lang="en-US" sz="1400" b="1" dirty="0"/>
              <a:t>Objective function of this form</a:t>
            </a:r>
            <a:endParaRPr lang="en-US" b="1" dirty="0"/>
          </a:p>
        </p:txBody>
      </p:sp>
      <p:sp>
        <p:nvSpPr>
          <p:cNvPr id="12" name="Speech Bubble: Oval 11">
            <a:extLst>
              <a:ext uri="{FF2B5EF4-FFF2-40B4-BE49-F238E27FC236}">
                <a16:creationId xmlns:a16="http://schemas.microsoft.com/office/drawing/2014/main" xmlns="" id="{3DF21D03-861B-4AF0-9DC8-586136F14FD7}"/>
              </a:ext>
            </a:extLst>
          </p:cNvPr>
          <p:cNvSpPr/>
          <p:nvPr/>
        </p:nvSpPr>
        <p:spPr>
          <a:xfrm>
            <a:off x="5753350" y="2506559"/>
            <a:ext cx="1409450" cy="1131217"/>
          </a:xfrm>
          <a:prstGeom prst="wedgeEllipseCallout">
            <a:avLst>
              <a:gd name="adj1" fmla="val -158331"/>
              <a:gd name="adj2" fmla="val -97502"/>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EA5E1C1F-BE6F-4625-8A73-634BFA60E8C5}"/>
              </a:ext>
            </a:extLst>
          </p:cNvPr>
          <p:cNvSpPr txBox="1"/>
          <p:nvPr/>
        </p:nvSpPr>
        <p:spPr>
          <a:xfrm>
            <a:off x="5937137" y="2810556"/>
            <a:ext cx="1149463" cy="523220"/>
          </a:xfrm>
          <a:prstGeom prst="rect">
            <a:avLst/>
          </a:prstGeom>
          <a:noFill/>
        </p:spPr>
        <p:txBody>
          <a:bodyPr wrap="square" rtlCol="0">
            <a:spAutoFit/>
          </a:bodyPr>
          <a:lstStyle/>
          <a:p>
            <a:pPr algn="ctr"/>
            <a:r>
              <a:rPr lang="en-US" sz="1400" b="1" dirty="0"/>
              <a:t>Constraints of this form</a:t>
            </a:r>
            <a:endParaRPr lang="en-US" b="1" dirty="0"/>
          </a:p>
        </p:txBody>
      </p:sp>
      <p:sp>
        <p:nvSpPr>
          <p:cNvPr id="14" name="Content Placeholder 1">
            <a:extLst>
              <a:ext uri="{FF2B5EF4-FFF2-40B4-BE49-F238E27FC236}">
                <a16:creationId xmlns:a16="http://schemas.microsoft.com/office/drawing/2014/main" xmlns="" id="{8444F5BF-41CE-4DD3-9F74-4910C4F8EC50}"/>
              </a:ext>
            </a:extLst>
          </p:cNvPr>
          <p:cNvSpPr txBox="1">
            <a:spLocks/>
          </p:cNvSpPr>
          <p:nvPr/>
        </p:nvSpPr>
        <p:spPr>
          <a:xfrm>
            <a:off x="1314818" y="5758843"/>
            <a:ext cx="1301710" cy="323814"/>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8000" b="1" dirty="0">
                <a:cs typeface="Times New Roman" panose="02020603050405020304" pitchFamily="18" charset="0"/>
              </a:rPr>
              <a:t>EPEC + ADMM</a:t>
            </a:r>
            <a:endParaRPr lang="en-US" sz="8000" dirty="0">
              <a:latin typeface="Arial Black" panose="020B0A04020102020204" pitchFamily="34" charset="0"/>
            </a:endParaRPr>
          </a:p>
        </p:txBody>
      </p:sp>
      <p:sp>
        <p:nvSpPr>
          <p:cNvPr id="15" name="Content Placeholder 1">
            <a:extLst>
              <a:ext uri="{FF2B5EF4-FFF2-40B4-BE49-F238E27FC236}">
                <a16:creationId xmlns:a16="http://schemas.microsoft.com/office/drawing/2014/main" xmlns="" id="{8EE7BCCE-0864-4B07-9556-61836937C016}"/>
              </a:ext>
            </a:extLst>
          </p:cNvPr>
          <p:cNvSpPr txBox="1">
            <a:spLocks/>
          </p:cNvSpPr>
          <p:nvPr/>
        </p:nvSpPr>
        <p:spPr>
          <a:xfrm>
            <a:off x="3677948" y="5718756"/>
            <a:ext cx="3389798" cy="4121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b="1" dirty="0">
                <a:solidFill>
                  <a:srgbClr val="FF0000"/>
                </a:solidFill>
                <a:cs typeface="Times New Roman" panose="02020603050405020304" pitchFamily="18" charset="0"/>
              </a:rPr>
              <a:t>Conflicting objectives + Large network!!!</a:t>
            </a:r>
            <a:endParaRPr lang="en-US" sz="2000" b="1" dirty="0">
              <a:solidFill>
                <a:srgbClr val="0070C0"/>
              </a:solidFill>
              <a:effectLst>
                <a:outerShdw blurRad="38100" dist="38100" dir="2700000" algn="tl">
                  <a:srgbClr val="000000">
                    <a:alpha val="43137"/>
                  </a:srgbClr>
                </a:outerShdw>
              </a:effectLst>
            </a:endParaRPr>
          </a:p>
        </p:txBody>
      </p:sp>
      <p:sp>
        <p:nvSpPr>
          <p:cNvPr id="16" name="Slide Number Placeholder 3">
            <a:extLst>
              <a:ext uri="{FF2B5EF4-FFF2-40B4-BE49-F238E27FC236}">
                <a16:creationId xmlns:a16="http://schemas.microsoft.com/office/drawing/2014/main" xmlns="" id="{CC9ABEF5-C311-4934-9134-B6E365ED39A6}"/>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34</a:t>
            </a:fld>
            <a:endParaRPr lang="en-US" b="1" spc="50" dirty="0">
              <a:ln w="0"/>
              <a:solidFill>
                <a:schemeClr val="bg2"/>
              </a:solidFill>
            </a:endParaRPr>
          </a:p>
        </p:txBody>
      </p:sp>
    </p:spTree>
    <p:extLst>
      <p:ext uri="{BB962C8B-B14F-4D97-AF65-F5344CB8AC3E}">
        <p14:creationId xmlns:p14="http://schemas.microsoft.com/office/powerpoint/2010/main" val="4188779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9" grpId="0"/>
      <p:bldP spid="12" grpId="0" animBg="1"/>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xmlns="" id="{00750EF5-0D46-410F-917A-F7F3DCBC48CD}"/>
              </a:ext>
            </a:extLst>
          </p:cNvPr>
          <p:cNvSpPr>
            <a:spLocks noGrp="1"/>
          </p:cNvSpPr>
          <p:nvPr>
            <p:ph idx="1"/>
          </p:nvPr>
        </p:nvSpPr>
        <p:spPr>
          <a:xfrm>
            <a:off x="983922" y="5002500"/>
            <a:ext cx="7855278" cy="1157160"/>
          </a:xfrm>
        </p:spPr>
        <p:txBody>
          <a:bodyPr>
            <a:normAutofit/>
          </a:bodyPr>
          <a:lstStyle/>
          <a:p>
            <a:pPr algn="just">
              <a:lnSpc>
                <a:spcPct val="100000"/>
              </a:lnSpc>
              <a:buFont typeface="Wingdings" panose="05000000000000000000" pitchFamily="2" charset="2"/>
              <a:buChar char="§"/>
            </a:pPr>
            <a:r>
              <a:rPr lang="en-US" sz="2000" dirty="0">
                <a:cs typeface="Times New Roman" panose="02020603050405020304" pitchFamily="18" charset="0"/>
              </a:rPr>
              <a:t>The outer loop terminates when the total profit of the DSOs </a:t>
            </a:r>
            <a:r>
              <a:rPr lang="en-US" sz="2000" b="1" dirty="0">
                <a:solidFill>
                  <a:srgbClr val="FF0000"/>
                </a:solidFill>
                <a:cs typeface="Times New Roman" panose="02020603050405020304" pitchFamily="18" charset="0"/>
              </a:rPr>
              <a:t>converges</a:t>
            </a:r>
            <a:r>
              <a:rPr lang="en-US" sz="2000" dirty="0">
                <a:cs typeface="Times New Roman" panose="02020603050405020304" pitchFamily="18" charset="0"/>
              </a:rPr>
              <a:t> to an optimal value, i.e.,</a:t>
            </a:r>
          </a:p>
          <a:p>
            <a:pPr marL="0" indent="0" algn="just">
              <a:lnSpc>
                <a:spcPct val="100000"/>
              </a:lnSpc>
              <a:buNone/>
            </a:pPr>
            <a:r>
              <a:rPr lang="en-US" sz="2000" dirty="0">
                <a:cs typeface="Times New Roman" panose="02020603050405020304" pitchFamily="18" charset="0"/>
              </a:rPr>
              <a:t>    Value at current iteration – Value at previous iteration &lt; Error threshold</a:t>
            </a:r>
            <a:endParaRPr lang="en-US" sz="1600" dirty="0">
              <a:cs typeface="Times New Roman" panose="02020603050405020304" pitchFamily="18" charset="0"/>
            </a:endParaRPr>
          </a:p>
        </p:txBody>
      </p:sp>
      <p:sp>
        <p:nvSpPr>
          <p:cNvPr id="7" name="Text Placeholder 2">
            <a:extLst>
              <a:ext uri="{FF2B5EF4-FFF2-40B4-BE49-F238E27FC236}">
                <a16:creationId xmlns:a16="http://schemas.microsoft.com/office/drawing/2014/main" xmlns="" id="{9B31C8AC-D5A6-46B3-9CD7-5085EFEE9F00}"/>
              </a:ext>
            </a:extLst>
          </p:cNvPr>
          <p:cNvSpPr txBox="1">
            <a:spLocks/>
          </p:cNvSpPr>
          <p:nvPr/>
        </p:nvSpPr>
        <p:spPr>
          <a:xfrm>
            <a:off x="1901857" y="141403"/>
            <a:ext cx="7275137" cy="677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3200" b="1" dirty="0">
                <a:solidFill>
                  <a:schemeClr val="bg1">
                    <a:lumMod val="95000"/>
                  </a:schemeClr>
                </a:solidFill>
                <a:effectLst>
                  <a:outerShdw blurRad="38100" dist="38100" dir="2700000" algn="tl">
                    <a:srgbClr val="000000">
                      <a:alpha val="43137"/>
                    </a:srgbClr>
                  </a:outerShdw>
                </a:effectLst>
                <a:latin typeface="+mj-lt"/>
              </a:rPr>
              <a:t>ADMM based EPEC in Fog Computing</a:t>
            </a:r>
          </a:p>
        </p:txBody>
      </p:sp>
      <p:pic>
        <p:nvPicPr>
          <p:cNvPr id="2" name="Picture 1">
            <a:extLst>
              <a:ext uri="{FF2B5EF4-FFF2-40B4-BE49-F238E27FC236}">
                <a16:creationId xmlns:a16="http://schemas.microsoft.com/office/drawing/2014/main" xmlns="" id="{1B265055-B492-4E33-8151-451868D08050}"/>
              </a:ext>
            </a:extLst>
          </p:cNvPr>
          <p:cNvPicPr>
            <a:picLocks noChangeAspect="1"/>
          </p:cNvPicPr>
          <p:nvPr/>
        </p:nvPicPr>
        <p:blipFill>
          <a:blip r:embed="rId3"/>
          <a:stretch>
            <a:fillRect/>
          </a:stretch>
        </p:blipFill>
        <p:spPr>
          <a:xfrm>
            <a:off x="1828800" y="1066800"/>
            <a:ext cx="3528976" cy="3765889"/>
          </a:xfrm>
          <a:prstGeom prst="rect">
            <a:avLst/>
          </a:prstGeom>
          <a:ln w="12700">
            <a:solidFill>
              <a:schemeClr val="tx1"/>
            </a:solidFill>
          </a:ln>
        </p:spPr>
      </p:pic>
      <p:sp>
        <p:nvSpPr>
          <p:cNvPr id="10" name="Speech Bubble: Oval 9">
            <a:extLst>
              <a:ext uri="{FF2B5EF4-FFF2-40B4-BE49-F238E27FC236}">
                <a16:creationId xmlns:a16="http://schemas.microsoft.com/office/drawing/2014/main" xmlns="" id="{E04190AC-1D1F-4394-AEAF-27D40936DD0D}"/>
              </a:ext>
            </a:extLst>
          </p:cNvPr>
          <p:cNvSpPr/>
          <p:nvPr/>
        </p:nvSpPr>
        <p:spPr>
          <a:xfrm>
            <a:off x="5901856" y="2284070"/>
            <a:ext cx="1413343" cy="1131217"/>
          </a:xfrm>
          <a:prstGeom prst="wedgeEllipseCallout">
            <a:avLst>
              <a:gd name="adj1" fmla="val -91286"/>
              <a:gd name="adj2" fmla="val -25834"/>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21C42728-50E7-446B-A013-5E33A26C209B}"/>
              </a:ext>
            </a:extLst>
          </p:cNvPr>
          <p:cNvSpPr txBox="1"/>
          <p:nvPr/>
        </p:nvSpPr>
        <p:spPr>
          <a:xfrm>
            <a:off x="6040046" y="2588067"/>
            <a:ext cx="1198953" cy="523220"/>
          </a:xfrm>
          <a:prstGeom prst="rect">
            <a:avLst/>
          </a:prstGeom>
          <a:noFill/>
        </p:spPr>
        <p:txBody>
          <a:bodyPr wrap="square" rtlCol="0">
            <a:spAutoFit/>
          </a:bodyPr>
          <a:lstStyle/>
          <a:p>
            <a:pPr algn="ctr"/>
            <a:r>
              <a:rPr lang="en-US" sz="1400" b="1" dirty="0"/>
              <a:t>Optimization for the ADSSs</a:t>
            </a:r>
            <a:endParaRPr lang="en-US" b="1" dirty="0"/>
          </a:p>
        </p:txBody>
      </p:sp>
      <p:sp>
        <p:nvSpPr>
          <p:cNvPr id="12" name="Speech Bubble: Oval 11">
            <a:extLst>
              <a:ext uri="{FF2B5EF4-FFF2-40B4-BE49-F238E27FC236}">
                <a16:creationId xmlns:a16="http://schemas.microsoft.com/office/drawing/2014/main" xmlns="" id="{A038DF95-401B-4D29-B594-B7436BBE2014}"/>
              </a:ext>
            </a:extLst>
          </p:cNvPr>
          <p:cNvSpPr/>
          <p:nvPr/>
        </p:nvSpPr>
        <p:spPr>
          <a:xfrm>
            <a:off x="5901856" y="3567286"/>
            <a:ext cx="1413343" cy="1131217"/>
          </a:xfrm>
          <a:prstGeom prst="wedgeEllipseCallout">
            <a:avLst>
              <a:gd name="adj1" fmla="val -91286"/>
              <a:gd name="adj2" fmla="val -55001"/>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18A2B03E-74BB-4E00-B5A2-4CCA3169868B}"/>
              </a:ext>
            </a:extLst>
          </p:cNvPr>
          <p:cNvSpPr txBox="1"/>
          <p:nvPr/>
        </p:nvSpPr>
        <p:spPr>
          <a:xfrm>
            <a:off x="6085646" y="3871283"/>
            <a:ext cx="1229554" cy="523220"/>
          </a:xfrm>
          <a:prstGeom prst="rect">
            <a:avLst/>
          </a:prstGeom>
          <a:noFill/>
        </p:spPr>
        <p:txBody>
          <a:bodyPr wrap="square" rtlCol="0">
            <a:spAutoFit/>
          </a:bodyPr>
          <a:lstStyle/>
          <a:p>
            <a:pPr algn="ctr"/>
            <a:r>
              <a:rPr lang="en-US" sz="1400" b="1" dirty="0"/>
              <a:t>Optimization for the DSOs</a:t>
            </a:r>
            <a:endParaRPr lang="en-US" b="1" dirty="0"/>
          </a:p>
        </p:txBody>
      </p:sp>
      <p:sp>
        <p:nvSpPr>
          <p:cNvPr id="14" name="Speech Bubble: Oval 13">
            <a:extLst>
              <a:ext uri="{FF2B5EF4-FFF2-40B4-BE49-F238E27FC236}">
                <a16:creationId xmlns:a16="http://schemas.microsoft.com/office/drawing/2014/main" xmlns="" id="{613C2ED2-F1A6-432B-9377-75A5AE6D0A9C}"/>
              </a:ext>
            </a:extLst>
          </p:cNvPr>
          <p:cNvSpPr/>
          <p:nvPr/>
        </p:nvSpPr>
        <p:spPr>
          <a:xfrm>
            <a:off x="5901857" y="994542"/>
            <a:ext cx="1244338" cy="1131217"/>
          </a:xfrm>
          <a:prstGeom prst="wedgeEllipseCallout">
            <a:avLst>
              <a:gd name="adj1" fmla="val -139013"/>
              <a:gd name="adj2" fmla="val 27499"/>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3A041DA3-E0EC-41E1-8014-59F19E17E678}"/>
              </a:ext>
            </a:extLst>
          </p:cNvPr>
          <p:cNvSpPr txBox="1"/>
          <p:nvPr/>
        </p:nvSpPr>
        <p:spPr>
          <a:xfrm>
            <a:off x="5921801" y="1298539"/>
            <a:ext cx="1204449" cy="738664"/>
          </a:xfrm>
          <a:prstGeom prst="rect">
            <a:avLst/>
          </a:prstGeom>
          <a:noFill/>
        </p:spPr>
        <p:txBody>
          <a:bodyPr wrap="square" rtlCol="0">
            <a:spAutoFit/>
          </a:bodyPr>
          <a:lstStyle/>
          <a:p>
            <a:pPr algn="ctr"/>
            <a:r>
              <a:rPr lang="en-US" sz="1400" b="1" dirty="0"/>
              <a:t>Convergence check for outer loop</a:t>
            </a:r>
            <a:endParaRPr lang="en-US" b="1" dirty="0"/>
          </a:p>
        </p:txBody>
      </p:sp>
      <p:sp>
        <p:nvSpPr>
          <p:cNvPr id="16" name="Slide Number Placeholder 3">
            <a:extLst>
              <a:ext uri="{FF2B5EF4-FFF2-40B4-BE49-F238E27FC236}">
                <a16:creationId xmlns:a16="http://schemas.microsoft.com/office/drawing/2014/main" xmlns="" id="{D50ABB86-02A5-4C4A-B102-D85BA359D19B}"/>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35</a:t>
            </a:fld>
            <a:endParaRPr lang="en-US" b="1" spc="50" dirty="0">
              <a:ln w="0"/>
              <a:solidFill>
                <a:schemeClr val="bg2"/>
              </a:solidFill>
            </a:endParaRPr>
          </a:p>
        </p:txBody>
      </p:sp>
    </p:spTree>
    <p:extLst>
      <p:ext uri="{BB962C8B-B14F-4D97-AF65-F5344CB8AC3E}">
        <p14:creationId xmlns:p14="http://schemas.microsoft.com/office/powerpoint/2010/main" val="3845204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1124876" y="5257800"/>
            <a:ext cx="7028524" cy="914400"/>
          </a:xfrm>
        </p:spPr>
        <p:txBody>
          <a:bodyPr>
            <a:normAutofit/>
          </a:bodyPr>
          <a:lstStyle/>
          <a:p>
            <a:pPr algn="just">
              <a:lnSpc>
                <a:spcPct val="100000"/>
              </a:lnSpc>
              <a:buFont typeface="Wingdings" panose="05000000000000000000" pitchFamily="2" charset="2"/>
              <a:buChar char="§"/>
            </a:pPr>
            <a:r>
              <a:rPr lang="en-US" sz="2000" dirty="0"/>
              <a:t>Optimization using ADMM </a:t>
            </a:r>
            <a:r>
              <a:rPr lang="en-US" sz="2000" b="1" dirty="0">
                <a:solidFill>
                  <a:srgbClr val="FF0000"/>
                </a:solidFill>
              </a:rPr>
              <a:t>increases the total profit of the ADSSs</a:t>
            </a:r>
            <a:r>
              <a:rPr lang="en-US" sz="2000" dirty="0"/>
              <a:t> in Fog Computing compared to Cloud Computing</a:t>
            </a:r>
            <a:endParaRPr lang="en-US" sz="2400" dirty="0"/>
          </a:p>
          <a:p>
            <a:pPr>
              <a:buFont typeface="Wingdings" panose="05000000000000000000" pitchFamily="2" charset="2"/>
              <a:buChar char="§"/>
            </a:pPr>
            <a:endParaRPr lang="en-US" sz="2800" dirty="0">
              <a:latin typeface="Arial Black" panose="020B0A04020102020204" pitchFamily="34" charset="0"/>
            </a:endParaRPr>
          </a:p>
        </p:txBody>
      </p:sp>
      <p:pic>
        <p:nvPicPr>
          <p:cNvPr id="4" name="Picture 3">
            <a:extLst>
              <a:ext uri="{FF2B5EF4-FFF2-40B4-BE49-F238E27FC236}">
                <a16:creationId xmlns:a16="http://schemas.microsoft.com/office/drawing/2014/main" xmlns="" id="{A2770FA4-4DA8-468F-99B1-C98AE7070838}"/>
              </a:ext>
            </a:extLst>
          </p:cNvPr>
          <p:cNvPicPr>
            <a:picLocks noChangeAspect="1"/>
          </p:cNvPicPr>
          <p:nvPr/>
        </p:nvPicPr>
        <p:blipFill>
          <a:blip r:embed="rId3"/>
          <a:stretch>
            <a:fillRect/>
          </a:stretch>
        </p:blipFill>
        <p:spPr>
          <a:xfrm>
            <a:off x="1752600" y="1089979"/>
            <a:ext cx="4286250" cy="4082981"/>
          </a:xfrm>
          <a:prstGeom prst="rect">
            <a:avLst/>
          </a:prstGeom>
        </p:spPr>
      </p:pic>
      <p:sp>
        <p:nvSpPr>
          <p:cNvPr id="7" name="Text Placeholder 2">
            <a:extLst>
              <a:ext uri="{FF2B5EF4-FFF2-40B4-BE49-F238E27FC236}">
                <a16:creationId xmlns:a16="http://schemas.microsoft.com/office/drawing/2014/main" xmlns="" id="{0B041FF5-7162-44AF-AFFD-B3C4955702DB}"/>
              </a:ext>
            </a:extLst>
          </p:cNvPr>
          <p:cNvSpPr txBox="1">
            <a:spLocks/>
          </p:cNvSpPr>
          <p:nvPr/>
        </p:nvSpPr>
        <p:spPr>
          <a:xfrm>
            <a:off x="2412379" y="196194"/>
            <a:ext cx="6214031" cy="60960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200" b="1" dirty="0">
                <a:solidFill>
                  <a:schemeClr val="bg1">
                    <a:lumMod val="95000"/>
                  </a:schemeClr>
                </a:solidFill>
                <a:effectLst>
                  <a:outerShdw blurRad="38100" dist="38100" dir="2700000" algn="tl">
                    <a:srgbClr val="000000">
                      <a:alpha val="43137"/>
                    </a:srgbClr>
                  </a:outerShdw>
                </a:effectLst>
                <a:latin typeface="+mj-lt"/>
              </a:rPr>
              <a:t>Total Profit of ADSSs vs. Number of ADSSs</a:t>
            </a:r>
          </a:p>
        </p:txBody>
      </p:sp>
      <p:sp>
        <p:nvSpPr>
          <p:cNvPr id="8" name="Speech Bubble: Oval 7">
            <a:extLst>
              <a:ext uri="{FF2B5EF4-FFF2-40B4-BE49-F238E27FC236}">
                <a16:creationId xmlns:a16="http://schemas.microsoft.com/office/drawing/2014/main" xmlns="" id="{739D3188-C442-4BA4-BADE-F3C85BFFBBEC}"/>
              </a:ext>
            </a:extLst>
          </p:cNvPr>
          <p:cNvSpPr/>
          <p:nvPr/>
        </p:nvSpPr>
        <p:spPr>
          <a:xfrm>
            <a:off x="6038850" y="1089979"/>
            <a:ext cx="1504950" cy="1131217"/>
          </a:xfrm>
          <a:prstGeom prst="wedgeEllipseCallout">
            <a:avLst>
              <a:gd name="adj1" fmla="val -66287"/>
              <a:gd name="adj2" fmla="val 833"/>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B9F1E79B-CA4C-441A-9E56-4711C4789071}"/>
              </a:ext>
            </a:extLst>
          </p:cNvPr>
          <p:cNvSpPr txBox="1"/>
          <p:nvPr/>
        </p:nvSpPr>
        <p:spPr>
          <a:xfrm>
            <a:off x="6267136" y="1393976"/>
            <a:ext cx="1048064" cy="523220"/>
          </a:xfrm>
          <a:prstGeom prst="rect">
            <a:avLst/>
          </a:prstGeom>
          <a:noFill/>
        </p:spPr>
        <p:txBody>
          <a:bodyPr wrap="square" rtlCol="0">
            <a:spAutoFit/>
          </a:bodyPr>
          <a:lstStyle/>
          <a:p>
            <a:pPr algn="ctr"/>
            <a:r>
              <a:rPr lang="en-US" sz="1400" b="1" dirty="0"/>
              <a:t>Fog Computing</a:t>
            </a:r>
            <a:endParaRPr lang="en-US" b="1" dirty="0"/>
          </a:p>
        </p:txBody>
      </p:sp>
      <p:sp>
        <p:nvSpPr>
          <p:cNvPr id="12" name="Speech Bubble: Oval 11">
            <a:extLst>
              <a:ext uri="{FF2B5EF4-FFF2-40B4-BE49-F238E27FC236}">
                <a16:creationId xmlns:a16="http://schemas.microsoft.com/office/drawing/2014/main" xmlns="" id="{98158C29-89D4-4B22-80EC-CF60631E3891}"/>
              </a:ext>
            </a:extLst>
          </p:cNvPr>
          <p:cNvSpPr/>
          <p:nvPr/>
        </p:nvSpPr>
        <p:spPr>
          <a:xfrm>
            <a:off x="6038850" y="2454707"/>
            <a:ext cx="1244338" cy="1131217"/>
          </a:xfrm>
          <a:prstGeom prst="wedgeEllipseCallout">
            <a:avLst>
              <a:gd name="adj1" fmla="val -65719"/>
              <a:gd name="adj2" fmla="val 96666"/>
            </a:avLst>
          </a:prstGeom>
          <a:solidFill>
            <a:schemeClr val="accent5">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1CF23C2A-9EFE-4353-BEE3-2341C2B29ECC}"/>
              </a:ext>
            </a:extLst>
          </p:cNvPr>
          <p:cNvSpPr txBox="1"/>
          <p:nvPr/>
        </p:nvSpPr>
        <p:spPr>
          <a:xfrm>
            <a:off x="6019800" y="2758704"/>
            <a:ext cx="1124264" cy="523220"/>
          </a:xfrm>
          <a:prstGeom prst="rect">
            <a:avLst/>
          </a:prstGeom>
          <a:noFill/>
        </p:spPr>
        <p:txBody>
          <a:bodyPr wrap="square" rtlCol="0">
            <a:spAutoFit/>
          </a:bodyPr>
          <a:lstStyle/>
          <a:p>
            <a:pPr algn="ctr"/>
            <a:r>
              <a:rPr lang="en-US" sz="1400" b="1" dirty="0"/>
              <a:t>Cloud Computing</a:t>
            </a:r>
            <a:endParaRPr lang="en-US" b="1" dirty="0"/>
          </a:p>
        </p:txBody>
      </p:sp>
      <p:sp>
        <p:nvSpPr>
          <p:cNvPr id="16" name="Speech Bubble: Oval 15">
            <a:extLst>
              <a:ext uri="{FF2B5EF4-FFF2-40B4-BE49-F238E27FC236}">
                <a16:creationId xmlns:a16="http://schemas.microsoft.com/office/drawing/2014/main" xmlns="" id="{569BDBE8-92FE-4D48-8DAF-3E1F496CE64A}"/>
              </a:ext>
            </a:extLst>
          </p:cNvPr>
          <p:cNvSpPr/>
          <p:nvPr/>
        </p:nvSpPr>
        <p:spPr>
          <a:xfrm>
            <a:off x="6038850" y="3889922"/>
            <a:ext cx="1244338" cy="1131217"/>
          </a:xfrm>
          <a:prstGeom prst="wedgeEllipseCallout">
            <a:avLst>
              <a:gd name="adj1" fmla="val -64014"/>
              <a:gd name="adj2" fmla="val 4166"/>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C5004D67-CB14-46B0-924D-5782BBD3FEEC}"/>
              </a:ext>
            </a:extLst>
          </p:cNvPr>
          <p:cNvSpPr txBox="1"/>
          <p:nvPr/>
        </p:nvSpPr>
        <p:spPr>
          <a:xfrm>
            <a:off x="6230027" y="4193919"/>
            <a:ext cx="861983" cy="738664"/>
          </a:xfrm>
          <a:prstGeom prst="rect">
            <a:avLst/>
          </a:prstGeom>
          <a:noFill/>
        </p:spPr>
        <p:txBody>
          <a:bodyPr wrap="square" rtlCol="0">
            <a:spAutoFit/>
          </a:bodyPr>
          <a:lstStyle/>
          <a:p>
            <a:pPr algn="ctr"/>
            <a:r>
              <a:rPr lang="en-US" sz="1400" b="1" dirty="0"/>
              <a:t>Data Center Service</a:t>
            </a:r>
            <a:endParaRPr lang="en-US" b="1" dirty="0"/>
          </a:p>
        </p:txBody>
      </p:sp>
      <p:sp>
        <p:nvSpPr>
          <p:cNvPr id="14" name="Slide Number Placeholder 3">
            <a:extLst>
              <a:ext uri="{FF2B5EF4-FFF2-40B4-BE49-F238E27FC236}">
                <a16:creationId xmlns:a16="http://schemas.microsoft.com/office/drawing/2014/main" xmlns="" id="{01AAEB1D-0DF4-4F9B-894B-BC60A126CA12}"/>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36</a:t>
            </a:fld>
            <a:endParaRPr lang="en-US" b="1" spc="50" dirty="0">
              <a:ln w="0"/>
              <a:solidFill>
                <a:schemeClr val="bg2"/>
              </a:solidFill>
            </a:endParaRPr>
          </a:p>
        </p:txBody>
      </p:sp>
    </p:spTree>
    <p:extLst>
      <p:ext uri="{BB962C8B-B14F-4D97-AF65-F5344CB8AC3E}">
        <p14:creationId xmlns:p14="http://schemas.microsoft.com/office/powerpoint/2010/main" val="9211593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991600" cy="5105400"/>
          </a:xfrm>
        </p:spPr>
        <p:txBody>
          <a:bodyPr/>
          <a:lstStyle/>
          <a:p>
            <a:pPr>
              <a:lnSpc>
                <a:spcPct val="150000"/>
              </a:lnSpc>
              <a:buFont typeface="Wingdings" panose="05000000000000000000" pitchFamily="2" charset="2"/>
              <a:buChar char="q"/>
            </a:pPr>
            <a:r>
              <a:rPr lang="en-US" sz="2400" dirty="0">
                <a:effectLst>
                  <a:outerShdw blurRad="38100" dist="38100" dir="2700000" algn="tl">
                    <a:srgbClr val="000000">
                      <a:alpha val="43137"/>
                    </a:srgbClr>
                  </a:outerShdw>
                </a:effectLst>
                <a:latin typeface="Arial Black" panose="020B0A04020102020204" pitchFamily="34" charset="0"/>
              </a:rPr>
              <a:t>Introduction and </a:t>
            </a:r>
            <a:r>
              <a:rPr lang="en-US" sz="2400" dirty="0" smtClean="0">
                <a:effectLst>
                  <a:outerShdw blurRad="38100" dist="38100" dir="2700000" algn="tl">
                    <a:srgbClr val="000000">
                      <a:alpha val="43137"/>
                    </a:srgbClr>
                  </a:outerShdw>
                </a:effectLst>
                <a:latin typeface="Arial Black" panose="020B0A04020102020204" pitchFamily="34" charset="0"/>
              </a:rPr>
              <a:t>Motivation for C^3 Networks</a:t>
            </a:r>
            <a:endParaRPr lang="en-US" sz="2400" dirty="0">
              <a:effectLst>
                <a:outerShdw blurRad="38100" dist="38100" dir="2700000" algn="tl">
                  <a:srgbClr val="000000">
                    <a:alpha val="43137"/>
                  </a:srgbClr>
                </a:outerShdw>
              </a:effectLst>
              <a:latin typeface="Arial Black" panose="020B0A04020102020204" pitchFamily="34" charset="0"/>
            </a:endParaRPr>
          </a:p>
          <a:p>
            <a:pPr>
              <a:lnSpc>
                <a:spcPct val="150000"/>
              </a:lnSpc>
              <a:buFont typeface="Wingdings" panose="05000000000000000000" pitchFamily="2" charset="2"/>
              <a:buChar char="q"/>
            </a:pPr>
            <a:r>
              <a:rPr lang="en-US" sz="2400" dirty="0" smtClean="0">
                <a:solidFill>
                  <a:srgbClr val="FF0000"/>
                </a:solidFill>
                <a:effectLst>
                  <a:outerShdw blurRad="38100" dist="38100" dir="2700000" algn="tl">
                    <a:srgbClr val="000000">
                      <a:alpha val="43137"/>
                    </a:srgbClr>
                  </a:outerShdw>
                </a:effectLst>
                <a:latin typeface="Arial Black" panose="020B0A04020102020204" pitchFamily="34" charset="0"/>
              </a:rPr>
              <a:t>Big Data Analysis and Cross Layer Optimization</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Wireless Network Function Virtualization</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Mobile Social Networks over D2D</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Fog Computing</a:t>
            </a:r>
          </a:p>
          <a:p>
            <a:pPr lvl="1">
              <a:lnSpc>
                <a:spcPct val="150000"/>
              </a:lnSpc>
              <a:buFont typeface="Wingdings" panose="05000000000000000000" pitchFamily="2" charset="2"/>
              <a:buChar char="q"/>
            </a:pPr>
            <a:r>
              <a:rPr lang="en-US" sz="2000" dirty="0" smtClean="0">
                <a:solidFill>
                  <a:srgbClr val="FF0000"/>
                </a:solidFill>
                <a:effectLst>
                  <a:outerShdw blurRad="38100" dist="38100" dir="2700000" algn="tl">
                    <a:srgbClr val="000000">
                      <a:alpha val="43137"/>
                    </a:srgbClr>
                  </a:outerShdw>
                </a:effectLst>
                <a:latin typeface="Arial Black" panose="020B0A04020102020204" pitchFamily="34" charset="0"/>
              </a:rPr>
              <a:t>Deep Learning Analysis  </a:t>
            </a:r>
            <a:endParaRPr lang="en-US" sz="2000" dirty="0">
              <a:solidFill>
                <a:srgbClr val="FF0000"/>
              </a:solidFill>
              <a:effectLst>
                <a:outerShdw blurRad="38100" dist="38100" dir="2700000" algn="tl">
                  <a:srgbClr val="000000">
                    <a:alpha val="43137"/>
                  </a:srgbClr>
                </a:outerShdw>
              </a:effectLst>
              <a:latin typeface="Arial Black" panose="020B0A04020102020204" pitchFamily="34" charset="0"/>
            </a:endParaRPr>
          </a:p>
          <a:p>
            <a:pPr>
              <a:lnSpc>
                <a:spcPct val="150000"/>
              </a:lnSpc>
              <a:buFont typeface="Wingdings" panose="05000000000000000000" pitchFamily="2" charset="2"/>
              <a:buChar char="q"/>
            </a:pPr>
            <a:r>
              <a:rPr lang="en-US" sz="2400" dirty="0">
                <a:effectLst>
                  <a:outerShdw blurRad="38100" dist="38100" dir="2700000" algn="tl">
                    <a:srgbClr val="000000">
                      <a:alpha val="43137"/>
                    </a:srgbClr>
                  </a:outerShdw>
                </a:effectLst>
                <a:latin typeface="Arial Black" panose="020B0A04020102020204" pitchFamily="34" charset="0"/>
              </a:rPr>
              <a:t>Conclusions</a:t>
            </a:r>
          </a:p>
          <a:p>
            <a:pPr marL="0" indent="0">
              <a:buNone/>
            </a:pPr>
            <a:endParaRPr lang="en-US" sz="2400" dirty="0">
              <a:latin typeface="Arial Black" panose="020B0A04020102020204" pitchFamily="34" charset="0"/>
            </a:endParaRPr>
          </a:p>
        </p:txBody>
      </p:sp>
      <p:sp>
        <p:nvSpPr>
          <p:cNvPr id="3" name="Text Placeholder 2"/>
          <p:cNvSpPr>
            <a:spLocks noGrp="1"/>
          </p:cNvSpPr>
          <p:nvPr>
            <p:ph type="body" sz="quarter" idx="4294967295"/>
          </p:nvPr>
        </p:nvSpPr>
        <p:spPr>
          <a:xfrm>
            <a:off x="2209800" y="76200"/>
            <a:ext cx="6553200" cy="609600"/>
          </a:xfrm>
          <a:prstGeom prst="rect">
            <a:avLst/>
          </a:prstGeom>
        </p:spPr>
        <p:txBody>
          <a:bodyPr/>
          <a:lstStyle/>
          <a:p>
            <a:pPr algn="ctr">
              <a:buNone/>
            </a:pPr>
            <a:r>
              <a:rPr lang="en-US" sz="3600" b="1" dirty="0">
                <a:solidFill>
                  <a:schemeClr val="bg1">
                    <a:lumMod val="95000"/>
                  </a:schemeClr>
                </a:solidFill>
                <a:effectLst>
                  <a:outerShdw blurRad="38100" dist="38100" dir="2700000" algn="tl">
                    <a:srgbClr val="000000">
                      <a:alpha val="43137"/>
                    </a:srgbClr>
                  </a:outerShdw>
                </a:effectLst>
                <a:latin typeface="Eras Bold ITC" pitchFamily="34" charset="0"/>
              </a:rPr>
              <a:t>Outline</a:t>
            </a:r>
          </a:p>
        </p:txBody>
      </p:sp>
    </p:spTree>
    <p:custDataLst>
      <p:tags r:id="rId1"/>
    </p:custDataLst>
    <p:extLst>
      <p:ext uri="{BB962C8B-B14F-4D97-AF65-F5344CB8AC3E}">
        <p14:creationId xmlns:p14="http://schemas.microsoft.com/office/powerpoint/2010/main" val="2334556819"/>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Placeholder 2"/>
          <p:cNvSpPr txBox="1"/>
          <p:nvPr/>
        </p:nvSpPr>
        <p:spPr>
          <a:xfrm>
            <a:off x="2743200" y="381000"/>
            <a:ext cx="5734050" cy="609600"/>
          </a:xfrm>
          <a:prstGeom prst="rect">
            <a:avLst/>
          </a:prstGeom>
        </p:spPr>
        <p:txBody>
          <a:bodyPr anchor="ctr"/>
          <a:lstStyle>
            <a:lvl1pPr marL="342900" indent="-342900">
              <a:defRPr sz="2400">
                <a:solidFill>
                  <a:schemeClr val="tx1"/>
                </a:solidFill>
                <a:latin typeface="微软雅黑" charset="0"/>
                <a:ea typeface="微软雅黑" charset="0"/>
                <a:cs typeface="微软雅黑" charset="0"/>
              </a:defRPr>
            </a:lvl1pPr>
            <a:lvl2pPr marL="742950" indent="-285750">
              <a:defRPr sz="2000">
                <a:solidFill>
                  <a:schemeClr val="tx1"/>
                </a:solidFill>
                <a:latin typeface="微软雅黑" charset="0"/>
                <a:ea typeface="微软雅黑" charset="0"/>
                <a:cs typeface="微软雅黑" charset="0"/>
              </a:defRPr>
            </a:lvl2pPr>
            <a:lvl3pPr marL="1143000" indent="-228600">
              <a:defRPr>
                <a:solidFill>
                  <a:schemeClr val="tx1"/>
                </a:solidFill>
                <a:latin typeface="微软雅黑" charset="0"/>
                <a:ea typeface="微软雅黑" charset="0"/>
                <a:cs typeface="微软雅黑" charset="0"/>
              </a:defRPr>
            </a:lvl3pPr>
            <a:lvl4pPr marL="1600200" indent="-228600">
              <a:defRPr sz="1600">
                <a:solidFill>
                  <a:schemeClr val="tx1"/>
                </a:solidFill>
                <a:latin typeface="微软雅黑" charset="0"/>
                <a:ea typeface="微软雅黑" charset="0"/>
                <a:cs typeface="微软雅黑" charset="0"/>
              </a:defRPr>
            </a:lvl4pPr>
            <a:lvl5pPr marL="2057400" indent="-228600">
              <a:defRPr sz="1600">
                <a:solidFill>
                  <a:schemeClr val="tx1"/>
                </a:solidFill>
                <a:latin typeface="微软雅黑" charset="0"/>
                <a:ea typeface="微软雅黑" charset="0"/>
                <a:cs typeface="微软雅黑" charset="0"/>
              </a:defRPr>
            </a:lvl5pPr>
            <a:lvl6pPr marL="25146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6pPr>
            <a:lvl7pPr marL="29718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7pPr>
            <a:lvl8pPr marL="34290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8pPr>
            <a:lvl9pPr marL="38862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9pPr>
          </a:lstStyle>
          <a:p>
            <a:pPr algn="ctr" eaLnBrk="1" hangingPunct="1">
              <a:spcBef>
                <a:spcPct val="20000"/>
              </a:spcBef>
              <a:buFont typeface="Arial" charset="0"/>
              <a:buNone/>
              <a:defRPr/>
            </a:pPr>
            <a:r>
              <a:rPr lang="en-US" altLang="zh-CN" sz="3600" b="1" dirty="0" smtClean="0">
                <a:solidFill>
                  <a:schemeClr val="bg1"/>
                </a:solidFill>
                <a:effectLst>
                  <a:outerShdw blurRad="38100" dist="38100" dir="2700000" algn="tl">
                    <a:srgbClr val="001027"/>
                  </a:outerShdw>
                </a:effectLst>
                <a:latin typeface="Comic Sans MS" charset="0"/>
                <a:ea typeface="黑体" charset="0"/>
                <a:cs typeface="Comic Sans MS" charset="0"/>
              </a:rPr>
              <a:t>Reinforcement Learning</a:t>
            </a:r>
          </a:p>
          <a:p>
            <a:pPr algn="ctr" eaLnBrk="1" hangingPunct="1">
              <a:spcBef>
                <a:spcPct val="20000"/>
              </a:spcBef>
              <a:buFont typeface="Arial" charset="0"/>
              <a:buNone/>
              <a:defRPr/>
            </a:pPr>
            <a:endParaRPr lang="en-US" altLang="zh-CN" sz="3600" b="1" dirty="0" smtClean="0">
              <a:solidFill>
                <a:srgbClr val="000000"/>
              </a:solidFill>
              <a:effectLst>
                <a:outerShdw blurRad="38100" dist="38100" dir="2700000" algn="tl">
                  <a:srgbClr val="FFFFFF"/>
                </a:outerShdw>
              </a:effectLst>
              <a:latin typeface="Eras Bold ITC" charset="0"/>
              <a:ea typeface="黑体" charset="0"/>
              <a:cs typeface="Comic Sans MS" charset="0"/>
            </a:endParaRPr>
          </a:p>
        </p:txBody>
      </p:sp>
      <p:pic>
        <p:nvPicPr>
          <p:cNvPr id="2052" name="Picture 4" descr="http://i2.sinaimg.cn/bb/health/08/1809/U2226P20T47D121023F776DT200809181011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2362200"/>
            <a:ext cx="28575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http://s12.sinaimg.cn/bmiddle/556af1f5g9d1544ad480b&amp;6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281" y="2147889"/>
            <a:ext cx="1739504"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4229100" y="4038600"/>
            <a:ext cx="1600200" cy="533400"/>
          </a:xfrm>
          <a:prstGeom prst="rightArrow">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黑体" charset="0"/>
              <a:cs typeface="黑体" charset="0"/>
            </a:endParaRPr>
          </a:p>
        </p:txBody>
      </p:sp>
      <p:pic>
        <p:nvPicPr>
          <p:cNvPr id="2050" name="Picture 2" descr="http://img.taopic.com/uploads/allimg/110119/1900-110119114518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3300" y="1574800"/>
            <a:ext cx="274201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4524376" y="5257801"/>
            <a:ext cx="11219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800" b="1">
                <a:solidFill>
                  <a:srgbClr val="FF0000"/>
                </a:solidFill>
                <a:latin typeface="Times New Roman" charset="0"/>
                <a:cs typeface="Times New Roman" charset="0"/>
              </a:rPr>
              <a:t>Policy</a:t>
            </a:r>
            <a:endParaRPr lang="en-US" altLang="zh-CN" sz="2800">
              <a:solidFill>
                <a:srgbClr val="FF0000"/>
              </a:solidFill>
              <a:latin typeface="Times New Roman" charset="0"/>
              <a:cs typeface="Times New Roman" charset="0"/>
            </a:endParaRPr>
          </a:p>
        </p:txBody>
      </p:sp>
      <p:sp>
        <p:nvSpPr>
          <p:cNvPr id="10" name="Rectangle 9"/>
          <p:cNvSpPr>
            <a:spLocks noChangeArrowheads="1"/>
          </p:cNvSpPr>
          <p:nvPr/>
        </p:nvSpPr>
        <p:spPr bwMode="auto">
          <a:xfrm>
            <a:off x="6488907" y="5110163"/>
            <a:ext cx="1095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400" b="1">
                <a:latin typeface="Times New Roman" charset="0"/>
                <a:cs typeface="Times New Roman" charset="0"/>
              </a:rPr>
              <a:t>Expert</a:t>
            </a:r>
            <a:endParaRPr lang="en-US" altLang="zh-CN" sz="2400">
              <a:latin typeface="Times New Roman" charset="0"/>
              <a:cs typeface="Times New Roman" charset="0"/>
            </a:endParaRPr>
          </a:p>
        </p:txBody>
      </p:sp>
      <p:sp>
        <p:nvSpPr>
          <p:cNvPr id="11" name="Rectangle 10"/>
          <p:cNvSpPr>
            <a:spLocks noChangeArrowheads="1"/>
          </p:cNvSpPr>
          <p:nvPr/>
        </p:nvSpPr>
        <p:spPr bwMode="auto">
          <a:xfrm>
            <a:off x="3613547" y="4495800"/>
            <a:ext cx="355385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a:latin typeface="Times New Roman" charset="0"/>
                <a:cs typeface="Times New Roman" charset="0"/>
              </a:rPr>
              <a:t>Effective and Efficient Method</a:t>
            </a:r>
            <a:endParaRPr lang="en-US" altLang="zh-CN" sz="2000">
              <a:latin typeface="Times New Roman" charset="0"/>
              <a:cs typeface="Times New Roman" charset="0"/>
            </a:endParaRPr>
          </a:p>
        </p:txBody>
      </p:sp>
      <p:sp>
        <p:nvSpPr>
          <p:cNvPr id="13" name="Rectangle 12"/>
          <p:cNvSpPr>
            <a:spLocks noChangeArrowheads="1"/>
          </p:cNvSpPr>
          <p:nvPr/>
        </p:nvSpPr>
        <p:spPr bwMode="auto">
          <a:xfrm>
            <a:off x="4514851" y="5638800"/>
            <a:ext cx="1197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b="1">
                <a:latin typeface="Times New Roman" charset="0"/>
                <a:cs typeface="Times New Roman" charset="0"/>
              </a:rPr>
              <a:t>(Machine)</a:t>
            </a:r>
            <a:endParaRPr lang="en-US" altLang="zh-CN">
              <a:latin typeface="Times New Roman" charset="0"/>
              <a:cs typeface="Times New Roman" charset="0"/>
            </a:endParaRPr>
          </a:p>
        </p:txBody>
      </p:sp>
      <p:sp>
        <p:nvSpPr>
          <p:cNvPr id="14" name="Rectangle 13"/>
          <p:cNvSpPr>
            <a:spLocks noChangeArrowheads="1"/>
          </p:cNvSpPr>
          <p:nvPr/>
        </p:nvSpPr>
        <p:spPr bwMode="auto">
          <a:xfrm>
            <a:off x="2009775" y="5027614"/>
            <a:ext cx="1249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400" b="1">
                <a:latin typeface="Times New Roman" charset="0"/>
                <a:cs typeface="Times New Roman" charset="0"/>
              </a:rPr>
              <a:t>Dummy</a:t>
            </a:r>
            <a:endParaRPr lang="en-US" altLang="zh-CN" sz="2400">
              <a:latin typeface="Times New Roman" charset="0"/>
              <a:cs typeface="Times New Roman" charset="0"/>
            </a:endParaRPr>
          </a:p>
        </p:txBody>
      </p:sp>
      <p:sp>
        <p:nvSpPr>
          <p:cNvPr id="16" name="Right Arrow 15"/>
          <p:cNvSpPr/>
          <p:nvPr/>
        </p:nvSpPr>
        <p:spPr>
          <a:xfrm rot="5400000">
            <a:off x="4791869" y="4723607"/>
            <a:ext cx="312738" cy="733425"/>
          </a:xfrm>
          <a:prstGeom prst="rightArrow">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latin typeface="Arial" charset="0"/>
              <a:ea typeface="黑体" charset="0"/>
              <a:cs typeface="黑体" charset="0"/>
            </a:endParaRPr>
          </a:p>
        </p:txBody>
      </p:sp>
      <p:sp>
        <p:nvSpPr>
          <p:cNvPr id="88076" name="灯片编号占位符 2"/>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黑体" charset="0"/>
                <a:cs typeface="黑体" charset="0"/>
              </a:defRPr>
            </a:lvl1pPr>
            <a:lvl2pPr marL="742950" indent="-285750">
              <a:defRPr sz="2400">
                <a:solidFill>
                  <a:schemeClr val="tx1"/>
                </a:solidFill>
                <a:latin typeface="Arial" charset="0"/>
                <a:ea typeface="黑体" charset="0"/>
                <a:cs typeface="黑体" charset="0"/>
              </a:defRPr>
            </a:lvl2pPr>
            <a:lvl3pPr marL="1143000" indent="-228600">
              <a:defRPr sz="2400">
                <a:solidFill>
                  <a:schemeClr val="tx1"/>
                </a:solidFill>
                <a:latin typeface="Arial" charset="0"/>
                <a:ea typeface="黑体" charset="0"/>
                <a:cs typeface="黑体" charset="0"/>
              </a:defRPr>
            </a:lvl3pPr>
            <a:lvl4pPr marL="1600200" indent="-228600">
              <a:defRPr sz="2400">
                <a:solidFill>
                  <a:schemeClr val="tx1"/>
                </a:solidFill>
                <a:latin typeface="Arial" charset="0"/>
                <a:ea typeface="黑体" charset="0"/>
                <a:cs typeface="黑体" charset="0"/>
              </a:defRPr>
            </a:lvl4pPr>
            <a:lvl5pPr marL="2057400" indent="-228600">
              <a:defRPr sz="2400">
                <a:solidFill>
                  <a:schemeClr val="tx1"/>
                </a:solidFill>
                <a:latin typeface="Arial" charset="0"/>
                <a:ea typeface="黑体" charset="0"/>
                <a:cs typeface="黑体" charset="0"/>
              </a:defRPr>
            </a:lvl5pPr>
            <a:lvl6pPr marL="2514600" indent="-228600" eaLnBrk="0" fontAlgn="base" hangingPunct="0">
              <a:spcBef>
                <a:spcPct val="0"/>
              </a:spcBef>
              <a:spcAft>
                <a:spcPct val="0"/>
              </a:spcAft>
              <a:defRPr sz="2400">
                <a:solidFill>
                  <a:schemeClr val="tx1"/>
                </a:solidFill>
                <a:latin typeface="Arial" charset="0"/>
                <a:ea typeface="黑体" charset="0"/>
                <a:cs typeface="黑体" charset="0"/>
              </a:defRPr>
            </a:lvl6pPr>
            <a:lvl7pPr marL="2971800" indent="-228600" eaLnBrk="0" fontAlgn="base" hangingPunct="0">
              <a:spcBef>
                <a:spcPct val="0"/>
              </a:spcBef>
              <a:spcAft>
                <a:spcPct val="0"/>
              </a:spcAft>
              <a:defRPr sz="2400">
                <a:solidFill>
                  <a:schemeClr val="tx1"/>
                </a:solidFill>
                <a:latin typeface="Arial" charset="0"/>
                <a:ea typeface="黑体" charset="0"/>
                <a:cs typeface="黑体" charset="0"/>
              </a:defRPr>
            </a:lvl7pPr>
            <a:lvl8pPr marL="3429000" indent="-228600" eaLnBrk="0" fontAlgn="base" hangingPunct="0">
              <a:spcBef>
                <a:spcPct val="0"/>
              </a:spcBef>
              <a:spcAft>
                <a:spcPct val="0"/>
              </a:spcAft>
              <a:defRPr sz="2400">
                <a:solidFill>
                  <a:schemeClr val="tx1"/>
                </a:solidFill>
                <a:latin typeface="Arial" charset="0"/>
                <a:ea typeface="黑体" charset="0"/>
                <a:cs typeface="黑体" charset="0"/>
              </a:defRPr>
            </a:lvl8pPr>
            <a:lvl9pPr marL="3886200" indent="-228600" eaLnBrk="0" fontAlgn="base" hangingPunct="0">
              <a:spcBef>
                <a:spcPct val="0"/>
              </a:spcBef>
              <a:spcAft>
                <a:spcPct val="0"/>
              </a:spcAft>
              <a:defRPr sz="2400">
                <a:solidFill>
                  <a:schemeClr val="tx1"/>
                </a:solidFill>
                <a:latin typeface="Arial" charset="0"/>
                <a:ea typeface="黑体" charset="0"/>
                <a:cs typeface="黑体" charset="0"/>
              </a:defRPr>
            </a:lvl9pPr>
          </a:lstStyle>
          <a:p>
            <a:pPr algn="r"/>
            <a:fld id="{8F078F89-4B6A-F34B-A3F9-1023E7D0EAF3}" type="slidenum">
              <a:rPr lang="en-US" altLang="zh-CN" sz="1600">
                <a:solidFill>
                  <a:srgbClr val="FFFFFF"/>
                </a:solidFill>
                <a:latin typeface="Times New Roman" charset="0"/>
                <a:ea typeface="微软雅黑" charset="0"/>
                <a:cs typeface="微软雅黑" charset="0"/>
              </a:rPr>
              <a:pPr algn="r"/>
              <a:t>38</a:t>
            </a:fld>
            <a:endParaRPr lang="en-US" altLang="zh-CN" sz="1600">
              <a:solidFill>
                <a:srgbClr val="FFFFFF"/>
              </a:solidFill>
              <a:latin typeface="Times New Roman" charset="0"/>
              <a:ea typeface="微软雅黑" charset="0"/>
              <a:cs typeface="微软雅黑" charset="0"/>
            </a:endParaRPr>
          </a:p>
        </p:txBody>
      </p:sp>
    </p:spTree>
    <p:extLst>
      <p:ext uri="{BB962C8B-B14F-4D97-AF65-F5344CB8AC3E}">
        <p14:creationId xmlns:p14="http://schemas.microsoft.com/office/powerpoint/2010/main" val="18495120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3.33333E-6 3.33333E-6 L -0.3 0.00416 " pathEditMode="relative" rAng="0" ptsTypes="AA">
                                      <p:cBhvr>
                                        <p:cTn id="6" dur="2000" fill="hold"/>
                                        <p:tgtEl>
                                          <p:spTgt spid="2052"/>
                                        </p:tgtEl>
                                        <p:attrNameLst>
                                          <p:attrName>ppt_x</p:attrName>
                                          <p:attrName>ppt_y</p:attrName>
                                        </p:attrNameLst>
                                      </p:cBhvr>
                                      <p:rCtr x="-15000" y="208"/>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500"/>
                                        <p:tgtEl>
                                          <p:spTgt spid="20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nodeType="afterGroup">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1000"/>
                                        <p:tgtEl>
                                          <p:spTgt spid="59"/>
                                        </p:tgtEl>
                                      </p:cBhvr>
                                    </p:animEffect>
                                    <p:anim calcmode="lin" valueType="num">
                                      <p:cBhvr>
                                        <p:cTn id="49" dur="1000" fill="hold"/>
                                        <p:tgtEl>
                                          <p:spTgt spid="59"/>
                                        </p:tgtEl>
                                        <p:attrNameLst>
                                          <p:attrName>ppt_x</p:attrName>
                                        </p:attrNameLst>
                                      </p:cBhvr>
                                      <p:tavLst>
                                        <p:tav tm="0">
                                          <p:val>
                                            <p:strVal val="#ppt_x"/>
                                          </p:val>
                                        </p:tav>
                                        <p:tav tm="100000">
                                          <p:val>
                                            <p:strVal val="#ppt_x"/>
                                          </p:val>
                                        </p:tav>
                                      </p:tavLst>
                                    </p:anim>
                                    <p:anim calcmode="lin" valueType="num">
                                      <p:cBhvr>
                                        <p:cTn id="50"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2" grpId="0" animBg="1"/>
      <p:bldP spid="5" grpId="0"/>
      <p:bldP spid="10" grpId="0"/>
      <p:bldP spid="11" grpId="0" animBg="1"/>
      <p:bldP spid="13" grpId="0"/>
      <p:bldP spid="14"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Placeholder 2"/>
          <p:cNvSpPr txBox="1"/>
          <p:nvPr/>
        </p:nvSpPr>
        <p:spPr>
          <a:xfrm>
            <a:off x="2800350" y="533400"/>
            <a:ext cx="4914900" cy="609600"/>
          </a:xfrm>
          <a:prstGeom prst="rect">
            <a:avLst/>
          </a:prstGeom>
        </p:spPr>
        <p:txBody>
          <a:bodyPr anchor="ctr"/>
          <a:lstStyle>
            <a:lvl1pPr marL="342900" indent="-342900">
              <a:defRPr sz="2400">
                <a:solidFill>
                  <a:schemeClr val="tx1"/>
                </a:solidFill>
                <a:latin typeface="微软雅黑" charset="0"/>
                <a:ea typeface="微软雅黑" charset="0"/>
                <a:cs typeface="微软雅黑" charset="0"/>
              </a:defRPr>
            </a:lvl1pPr>
            <a:lvl2pPr marL="742950" indent="-285750">
              <a:defRPr sz="2000">
                <a:solidFill>
                  <a:schemeClr val="tx1"/>
                </a:solidFill>
                <a:latin typeface="微软雅黑" charset="0"/>
                <a:ea typeface="微软雅黑" charset="0"/>
                <a:cs typeface="微软雅黑" charset="0"/>
              </a:defRPr>
            </a:lvl2pPr>
            <a:lvl3pPr marL="1143000" indent="-228600">
              <a:defRPr>
                <a:solidFill>
                  <a:schemeClr val="tx1"/>
                </a:solidFill>
                <a:latin typeface="微软雅黑" charset="0"/>
                <a:ea typeface="微软雅黑" charset="0"/>
                <a:cs typeface="微软雅黑" charset="0"/>
              </a:defRPr>
            </a:lvl3pPr>
            <a:lvl4pPr marL="1600200" indent="-228600">
              <a:defRPr sz="1600">
                <a:solidFill>
                  <a:schemeClr val="tx1"/>
                </a:solidFill>
                <a:latin typeface="微软雅黑" charset="0"/>
                <a:ea typeface="微软雅黑" charset="0"/>
                <a:cs typeface="微软雅黑" charset="0"/>
              </a:defRPr>
            </a:lvl4pPr>
            <a:lvl5pPr marL="2057400" indent="-228600">
              <a:defRPr sz="1600">
                <a:solidFill>
                  <a:schemeClr val="tx1"/>
                </a:solidFill>
                <a:latin typeface="微软雅黑" charset="0"/>
                <a:ea typeface="微软雅黑" charset="0"/>
                <a:cs typeface="微软雅黑" charset="0"/>
              </a:defRPr>
            </a:lvl5pPr>
            <a:lvl6pPr marL="25146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6pPr>
            <a:lvl7pPr marL="29718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7pPr>
            <a:lvl8pPr marL="34290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8pPr>
            <a:lvl9pPr marL="38862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9pPr>
          </a:lstStyle>
          <a:p>
            <a:pPr algn="ctr" eaLnBrk="1" hangingPunct="1">
              <a:spcBef>
                <a:spcPct val="20000"/>
              </a:spcBef>
              <a:buFont typeface="Arial" charset="0"/>
              <a:buNone/>
              <a:defRPr/>
            </a:pPr>
            <a:r>
              <a:rPr lang="en-US" altLang="zh-CN" sz="3600" b="1" dirty="0" smtClean="0">
                <a:solidFill>
                  <a:srgbClr val="FFFFFF"/>
                </a:solidFill>
                <a:effectLst>
                  <a:outerShdw blurRad="38100" dist="38100" dir="2700000" algn="tl">
                    <a:srgbClr val="001027"/>
                  </a:outerShdw>
                </a:effectLst>
                <a:latin typeface="Comic Sans MS" charset="0"/>
                <a:ea typeface="黑体" charset="0"/>
                <a:cs typeface="Comic Sans MS" charset="0"/>
              </a:rPr>
              <a:t>An</a:t>
            </a:r>
            <a:r>
              <a:rPr lang="en-US" altLang="zh-CN" sz="3600" b="1" dirty="0" smtClean="0">
                <a:solidFill>
                  <a:srgbClr val="FFFFFF"/>
                </a:solidFill>
                <a:effectLst>
                  <a:outerShdw blurRad="38100" dist="38100" dir="2700000" algn="tl">
                    <a:srgbClr val="FFFFFF"/>
                  </a:outerShdw>
                </a:effectLst>
                <a:latin typeface="Eras Bold ITC" charset="0"/>
                <a:ea typeface="黑体" charset="0"/>
                <a:cs typeface="Comic Sans MS" charset="0"/>
              </a:rPr>
              <a:t> </a:t>
            </a:r>
            <a:r>
              <a:rPr lang="en-US" altLang="zh-CN" sz="3600" b="1" dirty="0" smtClean="0">
                <a:solidFill>
                  <a:srgbClr val="FFFFFF"/>
                </a:solidFill>
                <a:effectLst>
                  <a:outerShdw blurRad="38100" dist="38100" dir="2700000" algn="tl">
                    <a:srgbClr val="001027"/>
                  </a:outerShdw>
                </a:effectLst>
                <a:latin typeface="Comic Sans MS" charset="0"/>
                <a:ea typeface="黑体" charset="0"/>
                <a:cs typeface="Comic Sans MS" charset="0"/>
              </a:rPr>
              <a:t>Example</a:t>
            </a:r>
          </a:p>
          <a:p>
            <a:pPr algn="ctr" eaLnBrk="1" hangingPunct="1">
              <a:spcBef>
                <a:spcPct val="20000"/>
              </a:spcBef>
              <a:buFont typeface="Arial" charset="0"/>
              <a:buNone/>
              <a:defRPr/>
            </a:pPr>
            <a:endParaRPr lang="en-US" altLang="zh-CN" sz="3600" b="1" dirty="0" smtClean="0">
              <a:solidFill>
                <a:srgbClr val="000000"/>
              </a:solidFill>
              <a:effectLst>
                <a:outerShdw blurRad="38100" dist="38100" dir="2700000" algn="tl">
                  <a:srgbClr val="FFFFFF"/>
                </a:outerShdw>
              </a:effectLst>
              <a:latin typeface="Eras Bold ITC" charset="0"/>
              <a:ea typeface="黑体" charset="0"/>
              <a:cs typeface="黑体" charset="0"/>
            </a:endParaRPr>
          </a:p>
        </p:txBody>
      </p:sp>
      <p:sp>
        <p:nvSpPr>
          <p:cNvPr id="90140" name="Rectangle 2"/>
          <p:cNvSpPr>
            <a:spLocks noChangeArrowheads="1"/>
          </p:cNvSpPr>
          <p:nvPr/>
        </p:nvSpPr>
        <p:spPr bwMode="auto">
          <a:xfrm>
            <a:off x="5429250" y="5772150"/>
            <a:ext cx="16209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Submit Paper</a:t>
            </a:r>
            <a:endParaRPr lang="en-US" altLang="zh-CN" sz="2000" dirty="0">
              <a:solidFill>
                <a:srgbClr val="FF0000"/>
              </a:solidFill>
            </a:endParaRPr>
          </a:p>
        </p:txBody>
      </p:sp>
      <p:sp>
        <p:nvSpPr>
          <p:cNvPr id="48" name="Rectangle 47"/>
          <p:cNvSpPr>
            <a:spLocks noChangeArrowheads="1"/>
          </p:cNvSpPr>
          <p:nvPr/>
        </p:nvSpPr>
        <p:spPr bwMode="auto">
          <a:xfrm>
            <a:off x="4146947" y="3729038"/>
            <a:ext cx="1174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Have Fun</a:t>
            </a:r>
            <a:endParaRPr lang="en-US" altLang="zh-CN" sz="2000" dirty="0">
              <a:solidFill>
                <a:srgbClr val="FF0000"/>
              </a:solidFill>
            </a:endParaRPr>
          </a:p>
        </p:txBody>
      </p:sp>
      <p:grpSp>
        <p:nvGrpSpPr>
          <p:cNvPr id="8" name="Group 7"/>
          <p:cNvGrpSpPr>
            <a:grpSpLocks/>
          </p:cNvGrpSpPr>
          <p:nvPr/>
        </p:nvGrpSpPr>
        <p:grpSpPr bwMode="auto">
          <a:xfrm>
            <a:off x="5720955" y="2660650"/>
            <a:ext cx="2339254" cy="2313127"/>
            <a:chOff x="6324600" y="2590800"/>
            <a:chExt cx="2298214" cy="1876202"/>
          </a:xfrm>
        </p:grpSpPr>
        <p:pic>
          <p:nvPicPr>
            <p:cNvPr id="90137" name="Picture 4" descr="“fencing”的图片搜索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590800"/>
              <a:ext cx="2133600" cy="160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8" name="Rectangle 6"/>
            <p:cNvSpPr>
              <a:spLocks noChangeArrowheads="1"/>
            </p:cNvSpPr>
            <p:nvPr/>
          </p:nvSpPr>
          <p:spPr bwMode="auto">
            <a:xfrm>
              <a:off x="6992498" y="4142469"/>
              <a:ext cx="1630316" cy="32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a:solidFill>
                    <a:srgbClr val="FF0000"/>
                  </a:solidFill>
                </a:rPr>
                <a:t>Fencing Event</a:t>
              </a:r>
              <a:endParaRPr lang="en-US" altLang="zh-CN" sz="2000">
                <a:solidFill>
                  <a:srgbClr val="FF0000"/>
                </a:solidFill>
              </a:endParaRPr>
            </a:p>
          </p:txBody>
        </p:sp>
      </p:grpSp>
      <p:pic>
        <p:nvPicPr>
          <p:cNvPr id="1030" name="Picture 6" descr="“have fun”的图片搜索结果"/>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56335" y="1397001"/>
            <a:ext cx="2330053"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a:spLocks noChangeArrowheads="1"/>
          </p:cNvSpPr>
          <p:nvPr/>
        </p:nvSpPr>
        <p:spPr bwMode="auto">
          <a:xfrm>
            <a:off x="2219325" y="5311914"/>
            <a:ext cx="1590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000" b="1" dirty="0">
                <a:solidFill>
                  <a:srgbClr val="FF0000"/>
                </a:solidFill>
              </a:rPr>
              <a:t>Study &amp; Discussion</a:t>
            </a:r>
            <a:endParaRPr lang="en-US" altLang="zh-CN" sz="2000" dirty="0">
              <a:solidFill>
                <a:srgbClr val="FF0000"/>
              </a:solidFill>
            </a:endParaRPr>
          </a:p>
        </p:txBody>
      </p:sp>
      <p:sp>
        <p:nvSpPr>
          <p:cNvPr id="27" name="Rectangle 26"/>
          <p:cNvSpPr>
            <a:spLocks noChangeArrowheads="1"/>
          </p:cNvSpPr>
          <p:nvPr/>
        </p:nvSpPr>
        <p:spPr bwMode="auto">
          <a:xfrm>
            <a:off x="1295400" y="2133600"/>
            <a:ext cx="966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400" b="1" dirty="0">
                <a:solidFill>
                  <a:srgbClr val="FF0000"/>
                </a:solidFill>
              </a:rPr>
              <a:t>Today</a:t>
            </a:r>
            <a:endParaRPr lang="en-US" altLang="zh-CN" sz="2400" dirty="0">
              <a:solidFill>
                <a:srgbClr val="FF0000"/>
              </a:solidFill>
            </a:endParaRPr>
          </a:p>
        </p:txBody>
      </p:sp>
      <p:cxnSp>
        <p:nvCxnSpPr>
          <p:cNvPr id="13" name="Straight Arrow Connector 12"/>
          <p:cNvCxnSpPr/>
          <p:nvPr/>
        </p:nvCxnSpPr>
        <p:spPr>
          <a:xfrm>
            <a:off x="1915716" y="2690813"/>
            <a:ext cx="713184" cy="24447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734991" y="5772150"/>
            <a:ext cx="1408509" cy="25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806804" y="5100638"/>
            <a:ext cx="230981" cy="2905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096691" y="2413000"/>
            <a:ext cx="85725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501879" y="2578100"/>
            <a:ext cx="358378" cy="3683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3387328" y="4064001"/>
            <a:ext cx="585788" cy="1408113"/>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3314700" y="4064000"/>
            <a:ext cx="540544" cy="1371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a:spLocks noChangeArrowheads="1"/>
          </p:cNvSpPr>
          <p:nvPr/>
        </p:nvSpPr>
        <p:spPr bwMode="auto">
          <a:xfrm>
            <a:off x="2337198" y="2033588"/>
            <a:ext cx="31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1</a:t>
            </a:r>
            <a:endParaRPr lang="en-US" altLang="zh-CN" sz="2000" dirty="0">
              <a:solidFill>
                <a:srgbClr val="FF0000"/>
              </a:solidFill>
            </a:endParaRPr>
          </a:p>
        </p:txBody>
      </p:sp>
      <p:sp>
        <p:nvSpPr>
          <p:cNvPr id="69" name="Rectangle 68"/>
          <p:cNvSpPr>
            <a:spLocks noChangeArrowheads="1"/>
          </p:cNvSpPr>
          <p:nvPr/>
        </p:nvSpPr>
        <p:spPr bwMode="auto">
          <a:xfrm>
            <a:off x="5614988" y="2260600"/>
            <a:ext cx="6531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-100</a:t>
            </a:r>
            <a:endParaRPr lang="en-US" altLang="zh-CN" sz="2000" dirty="0">
              <a:solidFill>
                <a:srgbClr val="FF0000"/>
              </a:solidFill>
            </a:endParaRPr>
          </a:p>
        </p:txBody>
      </p:sp>
      <p:sp>
        <p:nvSpPr>
          <p:cNvPr id="80" name="Curved Left Arrow 79"/>
          <p:cNvSpPr/>
          <p:nvPr/>
        </p:nvSpPr>
        <p:spPr>
          <a:xfrm rot="19895728">
            <a:off x="5403057" y="1054101"/>
            <a:ext cx="526256" cy="684213"/>
          </a:xfrm>
          <a:prstGeom prst="curvedLeftArrow">
            <a:avLst>
              <a:gd name="adj1" fmla="val 6070"/>
              <a:gd name="adj2" fmla="val 50000"/>
              <a:gd name="adj3" fmla="val 1762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chemeClr val="tx1"/>
              </a:solidFill>
              <a:latin typeface="Arial" charset="0"/>
              <a:ea typeface="黑体" charset="0"/>
              <a:cs typeface="黑体" charset="0"/>
            </a:endParaRPr>
          </a:p>
        </p:txBody>
      </p:sp>
      <p:sp>
        <p:nvSpPr>
          <p:cNvPr id="87" name="Rectangle 86"/>
          <p:cNvSpPr>
            <a:spLocks noChangeArrowheads="1"/>
          </p:cNvSpPr>
          <p:nvPr/>
        </p:nvSpPr>
        <p:spPr bwMode="auto">
          <a:xfrm>
            <a:off x="5854304" y="1154113"/>
            <a:ext cx="31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1</a:t>
            </a:r>
            <a:endParaRPr lang="en-US" altLang="zh-CN" sz="2000" dirty="0">
              <a:solidFill>
                <a:srgbClr val="FF0000"/>
              </a:solidFill>
            </a:endParaRPr>
          </a:p>
        </p:txBody>
      </p:sp>
      <p:sp>
        <p:nvSpPr>
          <p:cNvPr id="88" name="Rectangle 87"/>
          <p:cNvSpPr>
            <a:spLocks noChangeArrowheads="1"/>
          </p:cNvSpPr>
          <p:nvPr/>
        </p:nvSpPr>
        <p:spPr bwMode="auto">
          <a:xfrm>
            <a:off x="6985398" y="5207000"/>
            <a:ext cx="5746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100</a:t>
            </a:r>
            <a:endParaRPr lang="en-US" altLang="zh-CN" sz="2000" dirty="0">
              <a:solidFill>
                <a:srgbClr val="FF0000"/>
              </a:solidFill>
            </a:endParaRPr>
          </a:p>
        </p:txBody>
      </p:sp>
      <p:sp>
        <p:nvSpPr>
          <p:cNvPr id="89" name="Rectangle 88"/>
          <p:cNvSpPr>
            <a:spLocks noChangeArrowheads="1"/>
          </p:cNvSpPr>
          <p:nvPr/>
        </p:nvSpPr>
        <p:spPr bwMode="auto">
          <a:xfrm>
            <a:off x="1915717" y="3729038"/>
            <a:ext cx="31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0</a:t>
            </a:r>
            <a:endParaRPr lang="en-US" altLang="zh-CN" sz="2000" dirty="0">
              <a:solidFill>
                <a:srgbClr val="FF0000"/>
              </a:solidFill>
            </a:endParaRPr>
          </a:p>
        </p:txBody>
      </p:sp>
      <p:sp>
        <p:nvSpPr>
          <p:cNvPr id="92" name="Rectangle 91"/>
          <p:cNvSpPr>
            <a:spLocks noChangeArrowheads="1"/>
          </p:cNvSpPr>
          <p:nvPr/>
        </p:nvSpPr>
        <p:spPr bwMode="auto">
          <a:xfrm>
            <a:off x="4221957" y="5330825"/>
            <a:ext cx="31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0</a:t>
            </a:r>
            <a:endParaRPr lang="en-US" altLang="zh-CN" sz="2000" dirty="0">
              <a:solidFill>
                <a:srgbClr val="FF0000"/>
              </a:solidFill>
            </a:endParaRPr>
          </a:p>
        </p:txBody>
      </p:sp>
      <p:sp>
        <p:nvSpPr>
          <p:cNvPr id="93" name="Rectangle 92"/>
          <p:cNvSpPr>
            <a:spLocks noChangeArrowheads="1"/>
          </p:cNvSpPr>
          <p:nvPr/>
        </p:nvSpPr>
        <p:spPr bwMode="auto">
          <a:xfrm>
            <a:off x="3349229" y="4371975"/>
            <a:ext cx="31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0</a:t>
            </a:r>
            <a:endParaRPr lang="en-US" altLang="zh-CN" sz="2000" dirty="0">
              <a:solidFill>
                <a:srgbClr val="FF0000"/>
              </a:solidFill>
            </a:endParaRPr>
          </a:p>
        </p:txBody>
      </p:sp>
      <p:sp>
        <p:nvSpPr>
          <p:cNvPr id="98" name="Rectangle 97"/>
          <p:cNvSpPr>
            <a:spLocks noChangeArrowheads="1"/>
          </p:cNvSpPr>
          <p:nvPr/>
        </p:nvSpPr>
        <p:spPr bwMode="auto">
          <a:xfrm>
            <a:off x="3762376" y="4572000"/>
            <a:ext cx="31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1</a:t>
            </a:r>
            <a:endParaRPr lang="en-US" altLang="zh-CN" sz="2000" dirty="0">
              <a:solidFill>
                <a:srgbClr val="FF0000"/>
              </a:solidFill>
            </a:endParaRPr>
          </a:p>
        </p:txBody>
      </p:sp>
      <p:sp>
        <p:nvSpPr>
          <p:cNvPr id="90136" name="灯片编号占位符 3"/>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黑体" charset="0"/>
                <a:cs typeface="黑体" charset="0"/>
              </a:defRPr>
            </a:lvl1pPr>
            <a:lvl2pPr marL="742950" indent="-285750">
              <a:defRPr sz="2400">
                <a:solidFill>
                  <a:schemeClr val="tx1"/>
                </a:solidFill>
                <a:latin typeface="Arial" charset="0"/>
                <a:ea typeface="黑体" charset="0"/>
                <a:cs typeface="黑体" charset="0"/>
              </a:defRPr>
            </a:lvl2pPr>
            <a:lvl3pPr marL="1143000" indent="-228600">
              <a:defRPr sz="2400">
                <a:solidFill>
                  <a:schemeClr val="tx1"/>
                </a:solidFill>
                <a:latin typeface="Arial" charset="0"/>
                <a:ea typeface="黑体" charset="0"/>
                <a:cs typeface="黑体" charset="0"/>
              </a:defRPr>
            </a:lvl3pPr>
            <a:lvl4pPr marL="1600200" indent="-228600">
              <a:defRPr sz="2400">
                <a:solidFill>
                  <a:schemeClr val="tx1"/>
                </a:solidFill>
                <a:latin typeface="Arial" charset="0"/>
                <a:ea typeface="黑体" charset="0"/>
                <a:cs typeface="黑体" charset="0"/>
              </a:defRPr>
            </a:lvl4pPr>
            <a:lvl5pPr marL="2057400" indent="-228600">
              <a:defRPr sz="2400">
                <a:solidFill>
                  <a:schemeClr val="tx1"/>
                </a:solidFill>
                <a:latin typeface="Arial" charset="0"/>
                <a:ea typeface="黑体" charset="0"/>
                <a:cs typeface="黑体" charset="0"/>
              </a:defRPr>
            </a:lvl5pPr>
            <a:lvl6pPr marL="2514600" indent="-228600" eaLnBrk="0" fontAlgn="base" hangingPunct="0">
              <a:spcBef>
                <a:spcPct val="0"/>
              </a:spcBef>
              <a:spcAft>
                <a:spcPct val="0"/>
              </a:spcAft>
              <a:defRPr sz="2400">
                <a:solidFill>
                  <a:schemeClr val="tx1"/>
                </a:solidFill>
                <a:latin typeface="Arial" charset="0"/>
                <a:ea typeface="黑体" charset="0"/>
                <a:cs typeface="黑体" charset="0"/>
              </a:defRPr>
            </a:lvl6pPr>
            <a:lvl7pPr marL="2971800" indent="-228600" eaLnBrk="0" fontAlgn="base" hangingPunct="0">
              <a:spcBef>
                <a:spcPct val="0"/>
              </a:spcBef>
              <a:spcAft>
                <a:spcPct val="0"/>
              </a:spcAft>
              <a:defRPr sz="2400">
                <a:solidFill>
                  <a:schemeClr val="tx1"/>
                </a:solidFill>
                <a:latin typeface="Arial" charset="0"/>
                <a:ea typeface="黑体" charset="0"/>
                <a:cs typeface="黑体" charset="0"/>
              </a:defRPr>
            </a:lvl7pPr>
            <a:lvl8pPr marL="3429000" indent="-228600" eaLnBrk="0" fontAlgn="base" hangingPunct="0">
              <a:spcBef>
                <a:spcPct val="0"/>
              </a:spcBef>
              <a:spcAft>
                <a:spcPct val="0"/>
              </a:spcAft>
              <a:defRPr sz="2400">
                <a:solidFill>
                  <a:schemeClr val="tx1"/>
                </a:solidFill>
                <a:latin typeface="Arial" charset="0"/>
                <a:ea typeface="黑体" charset="0"/>
                <a:cs typeface="黑体" charset="0"/>
              </a:defRPr>
            </a:lvl8pPr>
            <a:lvl9pPr marL="3886200" indent="-228600" eaLnBrk="0" fontAlgn="base" hangingPunct="0">
              <a:spcBef>
                <a:spcPct val="0"/>
              </a:spcBef>
              <a:spcAft>
                <a:spcPct val="0"/>
              </a:spcAft>
              <a:defRPr sz="2400">
                <a:solidFill>
                  <a:schemeClr val="tx1"/>
                </a:solidFill>
                <a:latin typeface="Arial" charset="0"/>
                <a:ea typeface="黑体" charset="0"/>
                <a:cs typeface="黑体" charset="0"/>
              </a:defRPr>
            </a:lvl9pPr>
          </a:lstStyle>
          <a:p>
            <a:pPr algn="r"/>
            <a:fld id="{24055493-BBF4-9742-A1F8-7790B7ABE895}" type="slidenum">
              <a:rPr lang="en-US" altLang="zh-CN" sz="1600">
                <a:solidFill>
                  <a:srgbClr val="FFFFFF"/>
                </a:solidFill>
                <a:latin typeface="Times New Roman" charset="0"/>
                <a:ea typeface="微软雅黑" charset="0"/>
                <a:cs typeface="微软雅黑" charset="0"/>
              </a:rPr>
              <a:pPr algn="r"/>
              <a:t>39</a:t>
            </a:fld>
            <a:endParaRPr lang="en-US" altLang="zh-CN" sz="1600" dirty="0">
              <a:solidFill>
                <a:srgbClr val="FFFFFF"/>
              </a:solidFill>
              <a:latin typeface="Times New Roman" charset="0"/>
              <a:ea typeface="微软雅黑" charset="0"/>
              <a:cs typeface="微软雅黑" charset="0"/>
            </a:endParaRPr>
          </a:p>
        </p:txBody>
      </p:sp>
      <p:sp>
        <p:nvSpPr>
          <p:cNvPr id="3" name="Rectangle 2"/>
          <p:cNvSpPr/>
          <p:nvPr/>
        </p:nvSpPr>
        <p:spPr>
          <a:xfrm>
            <a:off x="5195427" y="5410200"/>
            <a:ext cx="2060931" cy="461665"/>
          </a:xfrm>
          <a:prstGeom prst="rect">
            <a:avLst/>
          </a:prstGeom>
          <a:noFill/>
        </p:spPr>
        <p:txBody>
          <a:bodyPr wrap="none" lIns="91440" tIns="45720" rIns="91440" bIns="45720">
            <a:spAutoFit/>
          </a:bodyPr>
          <a:lstStyle/>
          <a:p>
            <a:pPr algn="ct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IEEE </a:t>
            </a: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INFOCOM</a:t>
            </a:r>
            <a:endPar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605573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500"/>
                                        <p:tgtEl>
                                          <p:spTgt spid="8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500"/>
                                        <p:tgtEl>
                                          <p:spTgt spid="8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fade">
                                      <p:cBhvr>
                                        <p:cTn id="45" dur="500"/>
                                        <p:tgtEl>
                                          <p:spTgt spid="89"/>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par>
                                <p:cTn id="49" presetID="10" presetClass="entr" presetSubtype="0"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8"/>
                                        </p:tgtEl>
                                        <p:attrNameLst>
                                          <p:attrName>style.visibility</p:attrName>
                                        </p:attrNameLst>
                                      </p:cBhvr>
                                      <p:to>
                                        <p:strVal val="visible"/>
                                      </p:to>
                                    </p:set>
                                    <p:animEffect transition="in" filter="fade">
                                      <p:cBhvr>
                                        <p:cTn id="54" dur="500"/>
                                        <p:tgtEl>
                                          <p:spTgt spid="9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fade">
                                      <p:cBhvr>
                                        <p:cTn id="57" dur="500"/>
                                        <p:tgtEl>
                                          <p:spTgt spid="9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2"/>
                                        </p:tgtEl>
                                        <p:attrNameLst>
                                          <p:attrName>style.visibility</p:attrName>
                                        </p:attrNameLst>
                                      </p:cBhvr>
                                      <p:to>
                                        <p:strVal val="visible"/>
                                      </p:to>
                                    </p:set>
                                    <p:animEffect transition="in" filter="fade">
                                      <p:cBhvr>
                                        <p:cTn id="60" dur="500"/>
                                        <p:tgtEl>
                                          <p:spTgt spid="92"/>
                                        </p:tgtEl>
                                      </p:cBhvr>
                                    </p:animEffect>
                                  </p:childTnLst>
                                </p:cTn>
                              </p:par>
                              <p:par>
                                <p:cTn id="61" presetID="10"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8"/>
                                        </p:tgtEl>
                                        <p:attrNameLst>
                                          <p:attrName>style.visibility</p:attrName>
                                        </p:attrNameLst>
                                      </p:cBhvr>
                                      <p:to>
                                        <p:strVal val="visible"/>
                                      </p:to>
                                    </p:set>
                                    <p:animEffect transition="in" filter="fade">
                                      <p:cBhvr>
                                        <p:cTn id="69" dur="500"/>
                                        <p:tgtEl>
                                          <p:spTgt spid="88"/>
                                        </p:tgtEl>
                                      </p:cBhvr>
                                    </p:animEffect>
                                  </p:childTnLst>
                                </p:cTn>
                              </p:par>
                              <p:par>
                                <p:cTn id="70" presetID="10"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fade">
                                      <p:cBhvr>
                                        <p:cTn id="75" dur="500"/>
                                        <p:tgtEl>
                                          <p:spTgt spid="6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2" presetClass="exit" presetSubtype="0" fill="hold" grpId="1" nodeType="clickEffect">
                                  <p:stCondLst>
                                    <p:cond delay="0"/>
                                  </p:stCondLst>
                                  <p:childTnLst>
                                    <p:animEffect transition="out" filter="fade">
                                      <p:cBhvr>
                                        <p:cTn id="79" dur="1000"/>
                                        <p:tgtEl>
                                          <p:spTgt spid="87"/>
                                        </p:tgtEl>
                                      </p:cBhvr>
                                    </p:animEffect>
                                    <p:anim calcmode="lin" valueType="num">
                                      <p:cBhvr>
                                        <p:cTn id="80" dur="1000"/>
                                        <p:tgtEl>
                                          <p:spTgt spid="87"/>
                                        </p:tgtEl>
                                        <p:attrNameLst>
                                          <p:attrName>ppt_x</p:attrName>
                                        </p:attrNameLst>
                                      </p:cBhvr>
                                      <p:tavLst>
                                        <p:tav tm="0">
                                          <p:val>
                                            <p:strVal val="ppt_x"/>
                                          </p:val>
                                        </p:tav>
                                        <p:tav tm="100000">
                                          <p:val>
                                            <p:strVal val="ppt_x"/>
                                          </p:val>
                                        </p:tav>
                                      </p:tavLst>
                                    </p:anim>
                                    <p:anim calcmode="lin" valueType="num">
                                      <p:cBhvr>
                                        <p:cTn id="81" dur="1000"/>
                                        <p:tgtEl>
                                          <p:spTgt spid="87"/>
                                        </p:tgtEl>
                                        <p:attrNameLst>
                                          <p:attrName>ppt_y</p:attrName>
                                        </p:attrNameLst>
                                      </p:cBhvr>
                                      <p:tavLst>
                                        <p:tav tm="0">
                                          <p:val>
                                            <p:strVal val="ppt_y"/>
                                          </p:val>
                                        </p:tav>
                                        <p:tav tm="100000">
                                          <p:val>
                                            <p:strVal val="ppt_y+.1"/>
                                          </p:val>
                                        </p:tav>
                                      </p:tavLst>
                                    </p:anim>
                                    <p:set>
                                      <p:cBhvr>
                                        <p:cTn id="82" dur="1" fill="hold">
                                          <p:stCondLst>
                                            <p:cond delay="999"/>
                                          </p:stCondLst>
                                        </p:cTn>
                                        <p:tgtEl>
                                          <p:spTgt spid="87"/>
                                        </p:tgtEl>
                                        <p:attrNameLst>
                                          <p:attrName>style.visibility</p:attrName>
                                        </p:attrNameLst>
                                      </p:cBhvr>
                                      <p:to>
                                        <p:strVal val="hidden"/>
                                      </p:to>
                                    </p:set>
                                  </p:childTnLst>
                                </p:cTn>
                              </p:par>
                              <p:par>
                                <p:cTn id="83" presetID="42" presetClass="exit" presetSubtype="0" fill="hold" grpId="1" nodeType="withEffect">
                                  <p:stCondLst>
                                    <p:cond delay="0"/>
                                  </p:stCondLst>
                                  <p:childTnLst>
                                    <p:animEffect transition="out" filter="fade">
                                      <p:cBhvr>
                                        <p:cTn id="84" dur="1000"/>
                                        <p:tgtEl>
                                          <p:spTgt spid="80"/>
                                        </p:tgtEl>
                                      </p:cBhvr>
                                    </p:animEffect>
                                    <p:anim calcmode="lin" valueType="num">
                                      <p:cBhvr>
                                        <p:cTn id="85" dur="1000"/>
                                        <p:tgtEl>
                                          <p:spTgt spid="80"/>
                                        </p:tgtEl>
                                        <p:attrNameLst>
                                          <p:attrName>ppt_x</p:attrName>
                                        </p:attrNameLst>
                                      </p:cBhvr>
                                      <p:tavLst>
                                        <p:tav tm="0">
                                          <p:val>
                                            <p:strVal val="ppt_x"/>
                                          </p:val>
                                        </p:tav>
                                        <p:tav tm="100000">
                                          <p:val>
                                            <p:strVal val="ppt_x"/>
                                          </p:val>
                                        </p:tav>
                                      </p:tavLst>
                                    </p:anim>
                                    <p:anim calcmode="lin" valueType="num">
                                      <p:cBhvr>
                                        <p:cTn id="86" dur="1000"/>
                                        <p:tgtEl>
                                          <p:spTgt spid="80"/>
                                        </p:tgtEl>
                                        <p:attrNameLst>
                                          <p:attrName>ppt_y</p:attrName>
                                        </p:attrNameLst>
                                      </p:cBhvr>
                                      <p:tavLst>
                                        <p:tav tm="0">
                                          <p:val>
                                            <p:strVal val="ppt_y"/>
                                          </p:val>
                                        </p:tav>
                                        <p:tav tm="100000">
                                          <p:val>
                                            <p:strVal val="ppt_y+.1"/>
                                          </p:val>
                                        </p:tav>
                                      </p:tavLst>
                                    </p:anim>
                                    <p:set>
                                      <p:cBhvr>
                                        <p:cTn id="87" dur="1" fill="hold">
                                          <p:stCondLst>
                                            <p:cond delay="999"/>
                                          </p:stCondLst>
                                        </p:cTn>
                                        <p:tgtEl>
                                          <p:spTgt spid="80"/>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56"/>
                                        </p:tgtEl>
                                      </p:cBhvr>
                                    </p:animEffect>
                                    <p:anim calcmode="lin" valueType="num">
                                      <p:cBhvr>
                                        <p:cTn id="90" dur="1000"/>
                                        <p:tgtEl>
                                          <p:spTgt spid="56"/>
                                        </p:tgtEl>
                                        <p:attrNameLst>
                                          <p:attrName>ppt_x</p:attrName>
                                        </p:attrNameLst>
                                      </p:cBhvr>
                                      <p:tavLst>
                                        <p:tav tm="0">
                                          <p:val>
                                            <p:strVal val="ppt_x"/>
                                          </p:val>
                                        </p:tav>
                                        <p:tav tm="100000">
                                          <p:val>
                                            <p:strVal val="ppt_x"/>
                                          </p:val>
                                        </p:tav>
                                      </p:tavLst>
                                    </p:anim>
                                    <p:anim calcmode="lin" valueType="num">
                                      <p:cBhvr>
                                        <p:cTn id="91" dur="1000"/>
                                        <p:tgtEl>
                                          <p:spTgt spid="56"/>
                                        </p:tgtEl>
                                        <p:attrNameLst>
                                          <p:attrName>ppt_y</p:attrName>
                                        </p:attrNameLst>
                                      </p:cBhvr>
                                      <p:tavLst>
                                        <p:tav tm="0">
                                          <p:val>
                                            <p:strVal val="ppt_y"/>
                                          </p:val>
                                        </p:tav>
                                        <p:tav tm="100000">
                                          <p:val>
                                            <p:strVal val="ppt_y+.1"/>
                                          </p:val>
                                        </p:tav>
                                      </p:tavLst>
                                    </p:anim>
                                    <p:set>
                                      <p:cBhvr>
                                        <p:cTn id="92" dur="1" fill="hold">
                                          <p:stCondLst>
                                            <p:cond delay="999"/>
                                          </p:stCondLst>
                                        </p:cTn>
                                        <p:tgtEl>
                                          <p:spTgt spid="56"/>
                                        </p:tgtEl>
                                        <p:attrNameLst>
                                          <p:attrName>style.visibility</p:attrName>
                                        </p:attrNameLst>
                                      </p:cBhvr>
                                      <p:to>
                                        <p:strVal val="hidden"/>
                                      </p:to>
                                    </p:set>
                                  </p:childTnLst>
                                </p:cTn>
                              </p:par>
                              <p:par>
                                <p:cTn id="93" presetID="42" presetClass="exit" presetSubtype="0" fill="hold" nodeType="withEffect">
                                  <p:stCondLst>
                                    <p:cond delay="0"/>
                                  </p:stCondLst>
                                  <p:childTnLst>
                                    <p:animEffect transition="out" filter="fade">
                                      <p:cBhvr>
                                        <p:cTn id="94" dur="1000"/>
                                        <p:tgtEl>
                                          <p:spTgt spid="55"/>
                                        </p:tgtEl>
                                      </p:cBhvr>
                                    </p:animEffect>
                                    <p:anim calcmode="lin" valueType="num">
                                      <p:cBhvr>
                                        <p:cTn id="95" dur="1000"/>
                                        <p:tgtEl>
                                          <p:spTgt spid="55"/>
                                        </p:tgtEl>
                                        <p:attrNameLst>
                                          <p:attrName>ppt_x</p:attrName>
                                        </p:attrNameLst>
                                      </p:cBhvr>
                                      <p:tavLst>
                                        <p:tav tm="0">
                                          <p:val>
                                            <p:strVal val="ppt_x"/>
                                          </p:val>
                                        </p:tav>
                                        <p:tav tm="100000">
                                          <p:val>
                                            <p:strVal val="ppt_x"/>
                                          </p:val>
                                        </p:tav>
                                      </p:tavLst>
                                    </p:anim>
                                    <p:anim calcmode="lin" valueType="num">
                                      <p:cBhvr>
                                        <p:cTn id="96" dur="1000"/>
                                        <p:tgtEl>
                                          <p:spTgt spid="55"/>
                                        </p:tgtEl>
                                        <p:attrNameLst>
                                          <p:attrName>ppt_y</p:attrName>
                                        </p:attrNameLst>
                                      </p:cBhvr>
                                      <p:tavLst>
                                        <p:tav tm="0">
                                          <p:val>
                                            <p:strVal val="ppt_y"/>
                                          </p:val>
                                        </p:tav>
                                        <p:tav tm="100000">
                                          <p:val>
                                            <p:strVal val="ppt_y+.1"/>
                                          </p:val>
                                        </p:tav>
                                      </p:tavLst>
                                    </p:anim>
                                    <p:set>
                                      <p:cBhvr>
                                        <p:cTn id="97" dur="1" fill="hold">
                                          <p:stCondLst>
                                            <p:cond delay="999"/>
                                          </p:stCondLst>
                                        </p:cTn>
                                        <p:tgtEl>
                                          <p:spTgt spid="55"/>
                                        </p:tgtEl>
                                        <p:attrNameLst>
                                          <p:attrName>style.visibility</p:attrName>
                                        </p:attrNameLst>
                                      </p:cBhvr>
                                      <p:to>
                                        <p:strVal val="hidden"/>
                                      </p:to>
                                    </p:set>
                                  </p:childTnLst>
                                </p:cTn>
                              </p:par>
                              <p:par>
                                <p:cTn id="98" presetID="42" presetClass="exit" presetSubtype="0" fill="hold" grpId="1" nodeType="withEffect">
                                  <p:stCondLst>
                                    <p:cond delay="0"/>
                                  </p:stCondLst>
                                  <p:childTnLst>
                                    <p:animEffect transition="out" filter="fade">
                                      <p:cBhvr>
                                        <p:cTn id="99" dur="1000"/>
                                        <p:tgtEl>
                                          <p:spTgt spid="98"/>
                                        </p:tgtEl>
                                      </p:cBhvr>
                                    </p:animEffect>
                                    <p:anim calcmode="lin" valueType="num">
                                      <p:cBhvr>
                                        <p:cTn id="100" dur="1000"/>
                                        <p:tgtEl>
                                          <p:spTgt spid="98"/>
                                        </p:tgtEl>
                                        <p:attrNameLst>
                                          <p:attrName>ppt_x</p:attrName>
                                        </p:attrNameLst>
                                      </p:cBhvr>
                                      <p:tavLst>
                                        <p:tav tm="0">
                                          <p:val>
                                            <p:strVal val="ppt_x"/>
                                          </p:val>
                                        </p:tav>
                                        <p:tav tm="100000">
                                          <p:val>
                                            <p:strVal val="ppt_x"/>
                                          </p:val>
                                        </p:tav>
                                      </p:tavLst>
                                    </p:anim>
                                    <p:anim calcmode="lin" valueType="num">
                                      <p:cBhvr>
                                        <p:cTn id="101" dur="1000"/>
                                        <p:tgtEl>
                                          <p:spTgt spid="98"/>
                                        </p:tgtEl>
                                        <p:attrNameLst>
                                          <p:attrName>ppt_y</p:attrName>
                                        </p:attrNameLst>
                                      </p:cBhvr>
                                      <p:tavLst>
                                        <p:tav tm="0">
                                          <p:val>
                                            <p:strVal val="ppt_y"/>
                                          </p:val>
                                        </p:tav>
                                        <p:tav tm="100000">
                                          <p:val>
                                            <p:strVal val="ppt_y+.1"/>
                                          </p:val>
                                        </p:tav>
                                      </p:tavLst>
                                    </p:anim>
                                    <p:set>
                                      <p:cBhvr>
                                        <p:cTn id="102" dur="1" fill="hold">
                                          <p:stCondLst>
                                            <p:cond delay="999"/>
                                          </p:stCondLst>
                                        </p:cTn>
                                        <p:tgtEl>
                                          <p:spTgt spid="98"/>
                                        </p:tgtEl>
                                        <p:attrNameLst>
                                          <p:attrName>style.visibility</p:attrName>
                                        </p:attrNameLst>
                                      </p:cBhvr>
                                      <p:to>
                                        <p:strVal val="hidden"/>
                                      </p:to>
                                    </p:set>
                                  </p:childTnLst>
                                </p:cTn>
                              </p:par>
                              <p:par>
                                <p:cTn id="103" presetID="42" presetClass="exit" presetSubtype="0" fill="hold" grpId="1" nodeType="withEffect">
                                  <p:stCondLst>
                                    <p:cond delay="0"/>
                                  </p:stCondLst>
                                  <p:childTnLst>
                                    <p:animEffect transition="out" filter="fade">
                                      <p:cBhvr>
                                        <p:cTn id="104" dur="1000"/>
                                        <p:tgtEl>
                                          <p:spTgt spid="93"/>
                                        </p:tgtEl>
                                      </p:cBhvr>
                                    </p:animEffect>
                                    <p:anim calcmode="lin" valueType="num">
                                      <p:cBhvr>
                                        <p:cTn id="105" dur="1000"/>
                                        <p:tgtEl>
                                          <p:spTgt spid="93"/>
                                        </p:tgtEl>
                                        <p:attrNameLst>
                                          <p:attrName>ppt_x</p:attrName>
                                        </p:attrNameLst>
                                      </p:cBhvr>
                                      <p:tavLst>
                                        <p:tav tm="0">
                                          <p:val>
                                            <p:strVal val="ppt_x"/>
                                          </p:val>
                                        </p:tav>
                                        <p:tav tm="100000">
                                          <p:val>
                                            <p:strVal val="ppt_x"/>
                                          </p:val>
                                        </p:tav>
                                      </p:tavLst>
                                    </p:anim>
                                    <p:anim calcmode="lin" valueType="num">
                                      <p:cBhvr>
                                        <p:cTn id="106" dur="1000"/>
                                        <p:tgtEl>
                                          <p:spTgt spid="93"/>
                                        </p:tgtEl>
                                        <p:attrNameLst>
                                          <p:attrName>ppt_y</p:attrName>
                                        </p:attrNameLst>
                                      </p:cBhvr>
                                      <p:tavLst>
                                        <p:tav tm="0">
                                          <p:val>
                                            <p:strVal val="ppt_y"/>
                                          </p:val>
                                        </p:tav>
                                        <p:tav tm="100000">
                                          <p:val>
                                            <p:strVal val="ppt_y+.1"/>
                                          </p:val>
                                        </p:tav>
                                      </p:tavLst>
                                    </p:anim>
                                    <p:set>
                                      <p:cBhvr>
                                        <p:cTn id="107" dur="1" fill="hold">
                                          <p:stCondLst>
                                            <p:cond delay="999"/>
                                          </p:stCondLst>
                                        </p:cTn>
                                        <p:tgtEl>
                                          <p:spTgt spid="93"/>
                                        </p:tgtEl>
                                        <p:attrNameLst>
                                          <p:attrName>style.visibility</p:attrName>
                                        </p:attrNameLst>
                                      </p:cBhvr>
                                      <p:to>
                                        <p:strVal val="hidden"/>
                                      </p:to>
                                    </p:set>
                                  </p:childTnLst>
                                </p:cTn>
                              </p:par>
                              <p:par>
                                <p:cTn id="108" presetID="42" presetClass="exit" presetSubtype="0" fill="hold" grpId="1" nodeType="withEffect">
                                  <p:stCondLst>
                                    <p:cond delay="0"/>
                                  </p:stCondLst>
                                  <p:childTnLst>
                                    <p:animEffect transition="out" filter="fade">
                                      <p:cBhvr>
                                        <p:cTn id="109" dur="1000"/>
                                        <p:tgtEl>
                                          <p:spTgt spid="92"/>
                                        </p:tgtEl>
                                      </p:cBhvr>
                                    </p:animEffect>
                                    <p:anim calcmode="lin" valueType="num">
                                      <p:cBhvr>
                                        <p:cTn id="110" dur="1000"/>
                                        <p:tgtEl>
                                          <p:spTgt spid="92"/>
                                        </p:tgtEl>
                                        <p:attrNameLst>
                                          <p:attrName>ppt_x</p:attrName>
                                        </p:attrNameLst>
                                      </p:cBhvr>
                                      <p:tavLst>
                                        <p:tav tm="0">
                                          <p:val>
                                            <p:strVal val="ppt_x"/>
                                          </p:val>
                                        </p:tav>
                                        <p:tav tm="100000">
                                          <p:val>
                                            <p:strVal val="ppt_x"/>
                                          </p:val>
                                        </p:tav>
                                      </p:tavLst>
                                    </p:anim>
                                    <p:anim calcmode="lin" valueType="num">
                                      <p:cBhvr>
                                        <p:cTn id="111" dur="1000"/>
                                        <p:tgtEl>
                                          <p:spTgt spid="92"/>
                                        </p:tgtEl>
                                        <p:attrNameLst>
                                          <p:attrName>ppt_y</p:attrName>
                                        </p:attrNameLst>
                                      </p:cBhvr>
                                      <p:tavLst>
                                        <p:tav tm="0">
                                          <p:val>
                                            <p:strVal val="ppt_y"/>
                                          </p:val>
                                        </p:tav>
                                        <p:tav tm="100000">
                                          <p:val>
                                            <p:strVal val="ppt_y+.1"/>
                                          </p:val>
                                        </p:tav>
                                      </p:tavLst>
                                    </p:anim>
                                    <p:set>
                                      <p:cBhvr>
                                        <p:cTn id="112" dur="1" fill="hold">
                                          <p:stCondLst>
                                            <p:cond delay="999"/>
                                          </p:stCondLst>
                                        </p:cTn>
                                        <p:tgtEl>
                                          <p:spTgt spid="92"/>
                                        </p:tgtEl>
                                        <p:attrNameLst>
                                          <p:attrName>style.visibility</p:attrName>
                                        </p:attrNameLst>
                                      </p:cBhvr>
                                      <p:to>
                                        <p:strVal val="hidden"/>
                                      </p:to>
                                    </p:set>
                                  </p:childTnLst>
                                </p:cTn>
                              </p:par>
                              <p:par>
                                <p:cTn id="113" presetID="42" presetClass="exit" presetSubtype="0" fill="hold" nodeType="withEffect">
                                  <p:stCondLst>
                                    <p:cond delay="0"/>
                                  </p:stCondLst>
                                  <p:childTnLst>
                                    <p:animEffect transition="out" filter="fade">
                                      <p:cBhvr>
                                        <p:cTn id="114" dur="1000"/>
                                        <p:tgtEl>
                                          <p:spTgt spid="35"/>
                                        </p:tgtEl>
                                      </p:cBhvr>
                                    </p:animEffect>
                                    <p:anim calcmode="lin" valueType="num">
                                      <p:cBhvr>
                                        <p:cTn id="115" dur="1000"/>
                                        <p:tgtEl>
                                          <p:spTgt spid="35"/>
                                        </p:tgtEl>
                                        <p:attrNameLst>
                                          <p:attrName>ppt_x</p:attrName>
                                        </p:attrNameLst>
                                      </p:cBhvr>
                                      <p:tavLst>
                                        <p:tav tm="0">
                                          <p:val>
                                            <p:strVal val="ppt_x"/>
                                          </p:val>
                                        </p:tav>
                                        <p:tav tm="100000">
                                          <p:val>
                                            <p:strVal val="ppt_x"/>
                                          </p:val>
                                        </p:tav>
                                      </p:tavLst>
                                    </p:anim>
                                    <p:anim calcmode="lin" valueType="num">
                                      <p:cBhvr>
                                        <p:cTn id="116" dur="1000"/>
                                        <p:tgtEl>
                                          <p:spTgt spid="35"/>
                                        </p:tgtEl>
                                        <p:attrNameLst>
                                          <p:attrName>ppt_y</p:attrName>
                                        </p:attrNameLst>
                                      </p:cBhvr>
                                      <p:tavLst>
                                        <p:tav tm="0">
                                          <p:val>
                                            <p:strVal val="ppt_y"/>
                                          </p:val>
                                        </p:tav>
                                        <p:tav tm="100000">
                                          <p:val>
                                            <p:strVal val="ppt_y+.1"/>
                                          </p:val>
                                        </p:tav>
                                      </p:tavLst>
                                    </p:anim>
                                    <p:set>
                                      <p:cBhvr>
                                        <p:cTn id="117" dur="1" fill="hold">
                                          <p:stCondLst>
                                            <p:cond delay="999"/>
                                          </p:stCondLst>
                                        </p:cTn>
                                        <p:tgtEl>
                                          <p:spTgt spid="35"/>
                                        </p:tgtEl>
                                        <p:attrNameLst>
                                          <p:attrName>style.visibility</p:attrName>
                                        </p:attrNameLst>
                                      </p:cBhvr>
                                      <p:to>
                                        <p:strVal val="hidden"/>
                                      </p:to>
                                    </p:set>
                                  </p:childTnLst>
                                </p:cTn>
                              </p:par>
                              <p:par>
                                <p:cTn id="118" presetID="42" presetClass="exit" presetSubtype="0" fill="hold" nodeType="withEffect">
                                  <p:stCondLst>
                                    <p:cond delay="0"/>
                                  </p:stCondLst>
                                  <p:childTnLst>
                                    <p:animEffect transition="out" filter="fade">
                                      <p:cBhvr>
                                        <p:cTn id="119" dur="1000"/>
                                        <p:tgtEl>
                                          <p:spTgt spid="37"/>
                                        </p:tgtEl>
                                      </p:cBhvr>
                                    </p:animEffect>
                                    <p:anim calcmode="lin" valueType="num">
                                      <p:cBhvr>
                                        <p:cTn id="120" dur="1000"/>
                                        <p:tgtEl>
                                          <p:spTgt spid="37"/>
                                        </p:tgtEl>
                                        <p:attrNameLst>
                                          <p:attrName>ppt_x</p:attrName>
                                        </p:attrNameLst>
                                      </p:cBhvr>
                                      <p:tavLst>
                                        <p:tav tm="0">
                                          <p:val>
                                            <p:strVal val="ppt_x"/>
                                          </p:val>
                                        </p:tav>
                                        <p:tav tm="100000">
                                          <p:val>
                                            <p:strVal val="ppt_x"/>
                                          </p:val>
                                        </p:tav>
                                      </p:tavLst>
                                    </p:anim>
                                    <p:anim calcmode="lin" valueType="num">
                                      <p:cBhvr>
                                        <p:cTn id="121" dur="1000"/>
                                        <p:tgtEl>
                                          <p:spTgt spid="37"/>
                                        </p:tgtEl>
                                        <p:attrNameLst>
                                          <p:attrName>ppt_y</p:attrName>
                                        </p:attrNameLst>
                                      </p:cBhvr>
                                      <p:tavLst>
                                        <p:tav tm="0">
                                          <p:val>
                                            <p:strVal val="ppt_y"/>
                                          </p:val>
                                        </p:tav>
                                        <p:tav tm="100000">
                                          <p:val>
                                            <p:strVal val="ppt_y+.1"/>
                                          </p:val>
                                        </p:tav>
                                      </p:tavLst>
                                    </p:anim>
                                    <p:set>
                                      <p:cBhvr>
                                        <p:cTn id="122" dur="1" fill="hold">
                                          <p:stCondLst>
                                            <p:cond delay="999"/>
                                          </p:stCondLst>
                                        </p:cTn>
                                        <p:tgtEl>
                                          <p:spTgt spid="37"/>
                                        </p:tgtEl>
                                        <p:attrNameLst>
                                          <p:attrName>style.visibility</p:attrName>
                                        </p:attrNameLst>
                                      </p:cBhvr>
                                      <p:to>
                                        <p:strVal val="hidden"/>
                                      </p:to>
                                    </p:set>
                                  </p:childTnLst>
                                </p:cTn>
                              </p:par>
                              <p:par>
                                <p:cTn id="123" presetID="42" presetClass="exit" presetSubtype="0" fill="hold" grpId="1" nodeType="withEffect">
                                  <p:stCondLst>
                                    <p:cond delay="0"/>
                                  </p:stCondLst>
                                  <p:childTnLst>
                                    <p:animEffect transition="out" filter="fade">
                                      <p:cBhvr>
                                        <p:cTn id="124" dur="1000"/>
                                        <p:tgtEl>
                                          <p:spTgt spid="88"/>
                                        </p:tgtEl>
                                      </p:cBhvr>
                                    </p:animEffect>
                                    <p:anim calcmode="lin" valueType="num">
                                      <p:cBhvr>
                                        <p:cTn id="125" dur="1000"/>
                                        <p:tgtEl>
                                          <p:spTgt spid="88"/>
                                        </p:tgtEl>
                                        <p:attrNameLst>
                                          <p:attrName>ppt_x</p:attrName>
                                        </p:attrNameLst>
                                      </p:cBhvr>
                                      <p:tavLst>
                                        <p:tav tm="0">
                                          <p:val>
                                            <p:strVal val="ppt_x"/>
                                          </p:val>
                                        </p:tav>
                                        <p:tav tm="100000">
                                          <p:val>
                                            <p:strVal val="ppt_x"/>
                                          </p:val>
                                        </p:tav>
                                      </p:tavLst>
                                    </p:anim>
                                    <p:anim calcmode="lin" valueType="num">
                                      <p:cBhvr>
                                        <p:cTn id="126" dur="1000"/>
                                        <p:tgtEl>
                                          <p:spTgt spid="88"/>
                                        </p:tgtEl>
                                        <p:attrNameLst>
                                          <p:attrName>ppt_y</p:attrName>
                                        </p:attrNameLst>
                                      </p:cBhvr>
                                      <p:tavLst>
                                        <p:tav tm="0">
                                          <p:val>
                                            <p:strVal val="ppt_y"/>
                                          </p:val>
                                        </p:tav>
                                        <p:tav tm="100000">
                                          <p:val>
                                            <p:strVal val="ppt_y+.1"/>
                                          </p:val>
                                        </p:tav>
                                      </p:tavLst>
                                    </p:anim>
                                    <p:set>
                                      <p:cBhvr>
                                        <p:cTn id="127" dur="1" fill="hold">
                                          <p:stCondLst>
                                            <p:cond delay="999"/>
                                          </p:stCondLst>
                                        </p:cTn>
                                        <p:tgtEl>
                                          <p:spTgt spid="88"/>
                                        </p:tgtEl>
                                        <p:attrNameLst>
                                          <p:attrName>style.visibility</p:attrName>
                                        </p:attrNameLst>
                                      </p:cBhvr>
                                      <p:to>
                                        <p:strVal val="hidden"/>
                                      </p:to>
                                    </p:set>
                                  </p:childTnLst>
                                </p:cTn>
                              </p:par>
                              <p:par>
                                <p:cTn id="128" presetID="42" presetClass="exit" presetSubtype="0" fill="hold" nodeType="withEffect">
                                  <p:stCondLst>
                                    <p:cond delay="0"/>
                                  </p:stCondLst>
                                  <p:childTnLst>
                                    <p:animEffect transition="out" filter="fade">
                                      <p:cBhvr>
                                        <p:cTn id="129" dur="1000"/>
                                        <p:tgtEl>
                                          <p:spTgt spid="41"/>
                                        </p:tgtEl>
                                      </p:cBhvr>
                                    </p:animEffect>
                                    <p:anim calcmode="lin" valueType="num">
                                      <p:cBhvr>
                                        <p:cTn id="130" dur="1000"/>
                                        <p:tgtEl>
                                          <p:spTgt spid="41"/>
                                        </p:tgtEl>
                                        <p:attrNameLst>
                                          <p:attrName>ppt_x</p:attrName>
                                        </p:attrNameLst>
                                      </p:cBhvr>
                                      <p:tavLst>
                                        <p:tav tm="0">
                                          <p:val>
                                            <p:strVal val="ppt_x"/>
                                          </p:val>
                                        </p:tav>
                                        <p:tav tm="100000">
                                          <p:val>
                                            <p:strVal val="ppt_x"/>
                                          </p:val>
                                        </p:tav>
                                      </p:tavLst>
                                    </p:anim>
                                    <p:anim calcmode="lin" valueType="num">
                                      <p:cBhvr>
                                        <p:cTn id="131" dur="1000"/>
                                        <p:tgtEl>
                                          <p:spTgt spid="41"/>
                                        </p:tgtEl>
                                        <p:attrNameLst>
                                          <p:attrName>ppt_y</p:attrName>
                                        </p:attrNameLst>
                                      </p:cBhvr>
                                      <p:tavLst>
                                        <p:tav tm="0">
                                          <p:val>
                                            <p:strVal val="ppt_y"/>
                                          </p:val>
                                        </p:tav>
                                        <p:tav tm="100000">
                                          <p:val>
                                            <p:strVal val="ppt_y+.1"/>
                                          </p:val>
                                        </p:tav>
                                      </p:tavLst>
                                    </p:anim>
                                    <p:set>
                                      <p:cBhvr>
                                        <p:cTn id="132" dur="1" fill="hold">
                                          <p:stCondLst>
                                            <p:cond delay="999"/>
                                          </p:stCondLst>
                                        </p:cTn>
                                        <p:tgtEl>
                                          <p:spTgt spid="41"/>
                                        </p:tgtEl>
                                        <p:attrNameLst>
                                          <p:attrName>style.visibility</p:attrName>
                                        </p:attrNameLst>
                                      </p:cBhvr>
                                      <p:to>
                                        <p:strVal val="hidden"/>
                                      </p:to>
                                    </p:set>
                                  </p:childTnLst>
                                </p:cTn>
                              </p:par>
                              <p:par>
                                <p:cTn id="133" presetID="42" presetClass="exit" presetSubtype="0" fill="hold" grpId="1" nodeType="withEffect">
                                  <p:stCondLst>
                                    <p:cond delay="0"/>
                                  </p:stCondLst>
                                  <p:childTnLst>
                                    <p:animEffect transition="out" filter="fade">
                                      <p:cBhvr>
                                        <p:cTn id="134" dur="1000"/>
                                        <p:tgtEl>
                                          <p:spTgt spid="69"/>
                                        </p:tgtEl>
                                      </p:cBhvr>
                                    </p:animEffect>
                                    <p:anim calcmode="lin" valueType="num">
                                      <p:cBhvr>
                                        <p:cTn id="135" dur="1000"/>
                                        <p:tgtEl>
                                          <p:spTgt spid="69"/>
                                        </p:tgtEl>
                                        <p:attrNameLst>
                                          <p:attrName>ppt_x</p:attrName>
                                        </p:attrNameLst>
                                      </p:cBhvr>
                                      <p:tavLst>
                                        <p:tav tm="0">
                                          <p:val>
                                            <p:strVal val="ppt_x"/>
                                          </p:val>
                                        </p:tav>
                                        <p:tav tm="100000">
                                          <p:val>
                                            <p:strVal val="ppt_x"/>
                                          </p:val>
                                        </p:tav>
                                      </p:tavLst>
                                    </p:anim>
                                    <p:anim calcmode="lin" valueType="num">
                                      <p:cBhvr>
                                        <p:cTn id="136" dur="1000"/>
                                        <p:tgtEl>
                                          <p:spTgt spid="69"/>
                                        </p:tgtEl>
                                        <p:attrNameLst>
                                          <p:attrName>ppt_y</p:attrName>
                                        </p:attrNameLst>
                                      </p:cBhvr>
                                      <p:tavLst>
                                        <p:tav tm="0">
                                          <p:val>
                                            <p:strVal val="ppt_y"/>
                                          </p:val>
                                        </p:tav>
                                        <p:tav tm="100000">
                                          <p:val>
                                            <p:strVal val="ppt_y+.1"/>
                                          </p:val>
                                        </p:tav>
                                      </p:tavLst>
                                    </p:anim>
                                    <p:set>
                                      <p:cBhvr>
                                        <p:cTn id="137" dur="1" fill="hold">
                                          <p:stCondLst>
                                            <p:cond delay="9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6" grpId="0"/>
      <p:bldP spid="27" grpId="0"/>
      <p:bldP spid="62" grpId="0"/>
      <p:bldP spid="69" grpId="0"/>
      <p:bldP spid="69" grpId="1"/>
      <p:bldP spid="80" grpId="0" animBg="1"/>
      <p:bldP spid="80" grpId="1" animBg="1"/>
      <p:bldP spid="87" grpId="0"/>
      <p:bldP spid="87" grpId="1"/>
      <p:bldP spid="88" grpId="0"/>
      <p:bldP spid="88" grpId="1"/>
      <p:bldP spid="89" grpId="0"/>
      <p:bldP spid="92" grpId="0"/>
      <p:bldP spid="92" grpId="1"/>
      <p:bldP spid="93" grpId="0"/>
      <p:bldP spid="93" grpId="1"/>
      <p:bldP spid="98" grpId="0"/>
      <p:bldP spid="9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5"/>
          <p:cNvGraphicFramePr/>
          <p:nvPr>
            <p:extLst>
              <p:ext uri="{D42A27DB-BD31-4B8C-83A1-F6EECF244321}">
                <p14:modId xmlns:p14="http://schemas.microsoft.com/office/powerpoint/2010/main" val="3039477990"/>
              </p:ext>
            </p:extLst>
          </p:nvPr>
        </p:nvGraphicFramePr>
        <p:xfrm>
          <a:off x="5105400" y="1676400"/>
          <a:ext cx="4953000" cy="29718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2"/>
          <p:cNvSpPr>
            <a:spLocks noGrp="1"/>
          </p:cNvSpPr>
          <p:nvPr>
            <p:ph type="body" sz="quarter" idx="4294967295"/>
          </p:nvPr>
        </p:nvSpPr>
        <p:spPr>
          <a:xfrm>
            <a:off x="1905000" y="228600"/>
            <a:ext cx="7239000" cy="457200"/>
          </a:xfrm>
          <a:prstGeom prst="rect">
            <a:avLst/>
          </a:prstGeom>
        </p:spPr>
        <p:txBody>
          <a:bodyPr/>
          <a:lstStyle/>
          <a:p>
            <a:pPr algn="ctr">
              <a:buNone/>
            </a:pPr>
            <a:r>
              <a:rPr lang="en-US" sz="2200" b="1" dirty="0" smtClean="0">
                <a:solidFill>
                  <a:schemeClr val="bg1">
                    <a:lumMod val="95000"/>
                  </a:schemeClr>
                </a:solidFill>
                <a:effectLst>
                  <a:outerShdw blurRad="38100" dist="38100" dir="2700000" algn="tl">
                    <a:srgbClr val="000000">
                      <a:alpha val="43137"/>
                    </a:srgbClr>
                  </a:outerShdw>
                </a:effectLst>
                <a:latin typeface="Eras Bold ITC" pitchFamily="34" charset="0"/>
              </a:rPr>
              <a:t>Communication, Caching, and </a:t>
            </a:r>
            <a:r>
              <a:rPr lang="en-US" sz="2200" b="1" dirty="0" smtClean="0">
                <a:solidFill>
                  <a:schemeClr val="bg1">
                    <a:lumMod val="95000"/>
                  </a:schemeClr>
                </a:solidFill>
                <a:effectLst>
                  <a:outerShdw blurRad="38100" dist="38100" dir="2700000" algn="tl">
                    <a:srgbClr val="000000">
                      <a:alpha val="43137"/>
                    </a:srgbClr>
                  </a:outerShdw>
                </a:effectLst>
                <a:latin typeface="Eras Bold ITC" pitchFamily="34" charset="0"/>
              </a:rPr>
              <a:t>Computing Motivation</a:t>
            </a:r>
            <a:endParaRPr lang="en-US" sz="22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7" name="文本框 3"/>
          <p:cNvSpPr txBox="1"/>
          <p:nvPr/>
        </p:nvSpPr>
        <p:spPr>
          <a:xfrm>
            <a:off x="228599" y="1066800"/>
            <a:ext cx="8153399" cy="6586418"/>
          </a:xfrm>
          <a:prstGeom prst="rect">
            <a:avLst/>
          </a:prstGeom>
          <a:noFill/>
        </p:spPr>
        <p:txBody>
          <a:bodyPr wrap="square">
            <a:spAutoFit/>
          </a:bodyPr>
          <a:lstStyle>
            <a:lvl1pPr>
              <a:defRPr>
                <a:solidFill>
                  <a:schemeClr val="tx1"/>
                </a:solidFill>
                <a:latin typeface="等线" charset="0"/>
                <a:ea typeface="等线" charset="0"/>
                <a:cs typeface="等线" charset="0"/>
              </a:defRPr>
            </a:lvl1pPr>
            <a:lvl2pPr marL="742950" indent="-285750">
              <a:defRPr>
                <a:solidFill>
                  <a:schemeClr val="tx1"/>
                </a:solidFill>
                <a:latin typeface="等线" charset="0"/>
                <a:ea typeface="等线" charset="0"/>
                <a:cs typeface="等线" charset="0"/>
              </a:defRPr>
            </a:lvl2pPr>
            <a:lvl3pPr marL="1143000" indent="-228600">
              <a:defRPr>
                <a:solidFill>
                  <a:schemeClr val="tx1"/>
                </a:solidFill>
                <a:latin typeface="等线" charset="0"/>
                <a:ea typeface="等线" charset="0"/>
                <a:cs typeface="等线" charset="0"/>
              </a:defRPr>
            </a:lvl3pPr>
            <a:lvl4pPr marL="1600200" indent="-228600">
              <a:defRPr>
                <a:solidFill>
                  <a:schemeClr val="tx1"/>
                </a:solidFill>
                <a:latin typeface="等线" charset="0"/>
                <a:ea typeface="等线" charset="0"/>
                <a:cs typeface="等线" charset="0"/>
              </a:defRPr>
            </a:lvl4pPr>
            <a:lvl5pPr marL="2057400" indent="-228600">
              <a:defRPr>
                <a:solidFill>
                  <a:schemeClr val="tx1"/>
                </a:solidFill>
                <a:latin typeface="等线" charset="0"/>
                <a:ea typeface="等线" charset="0"/>
                <a:cs typeface="等线" charset="0"/>
              </a:defRPr>
            </a:lvl5pPr>
            <a:lvl6pPr marL="2514600" indent="-228600" eaLnBrk="0" fontAlgn="base" hangingPunct="0">
              <a:spcBef>
                <a:spcPct val="0"/>
              </a:spcBef>
              <a:spcAft>
                <a:spcPct val="0"/>
              </a:spcAft>
              <a:defRPr>
                <a:solidFill>
                  <a:schemeClr val="tx1"/>
                </a:solidFill>
                <a:latin typeface="等线" charset="0"/>
                <a:ea typeface="等线" charset="0"/>
                <a:cs typeface="等线" charset="0"/>
              </a:defRPr>
            </a:lvl6pPr>
            <a:lvl7pPr marL="2971800" indent="-228600" eaLnBrk="0" fontAlgn="base" hangingPunct="0">
              <a:spcBef>
                <a:spcPct val="0"/>
              </a:spcBef>
              <a:spcAft>
                <a:spcPct val="0"/>
              </a:spcAft>
              <a:defRPr>
                <a:solidFill>
                  <a:schemeClr val="tx1"/>
                </a:solidFill>
                <a:latin typeface="等线" charset="0"/>
                <a:ea typeface="等线" charset="0"/>
                <a:cs typeface="等线" charset="0"/>
              </a:defRPr>
            </a:lvl7pPr>
            <a:lvl8pPr marL="3429000" indent="-228600" eaLnBrk="0" fontAlgn="base" hangingPunct="0">
              <a:spcBef>
                <a:spcPct val="0"/>
              </a:spcBef>
              <a:spcAft>
                <a:spcPct val="0"/>
              </a:spcAft>
              <a:defRPr>
                <a:solidFill>
                  <a:schemeClr val="tx1"/>
                </a:solidFill>
                <a:latin typeface="等线" charset="0"/>
                <a:ea typeface="等线" charset="0"/>
                <a:cs typeface="等线" charset="0"/>
              </a:defRPr>
            </a:lvl8pPr>
            <a:lvl9pPr marL="3886200" indent="-228600" eaLnBrk="0" fontAlgn="base" hangingPunct="0">
              <a:spcBef>
                <a:spcPct val="0"/>
              </a:spcBef>
              <a:spcAft>
                <a:spcPct val="0"/>
              </a:spcAft>
              <a:defRPr>
                <a:solidFill>
                  <a:schemeClr val="tx1"/>
                </a:solidFill>
                <a:latin typeface="等线" charset="0"/>
                <a:ea typeface="等线" charset="0"/>
                <a:cs typeface="等线" charset="0"/>
              </a:defRPr>
            </a:lvl9pPr>
          </a:lstStyle>
          <a:p>
            <a:pPr marL="285750" indent="-285750" algn="just">
              <a:buFont typeface="Wingdings" panose="05000000000000000000" pitchFamily="2" charset="2"/>
              <a:buChar char="n"/>
            </a:pPr>
            <a:r>
              <a:rPr lang="en-US" altLang="zh-CN" sz="2400" dirty="0" smtClean="0"/>
              <a:t>Synergy of </a:t>
            </a:r>
            <a:r>
              <a:rPr lang="en-US" altLang="zh-CN" sz="2400" dirty="0" smtClean="0">
                <a:solidFill>
                  <a:srgbClr val="FF0000"/>
                </a:solidFill>
              </a:rPr>
              <a:t>Computing, Caching, and Communication </a:t>
            </a:r>
            <a:r>
              <a:rPr lang="en-US" altLang="zh-CN" sz="2400" dirty="0" smtClean="0"/>
              <a:t>in heterogeneous networks</a:t>
            </a:r>
            <a:endParaRPr lang="en-US" altLang="zh-CN" dirty="0"/>
          </a:p>
          <a:p>
            <a:pPr marL="285750" indent="-285750" algn="just">
              <a:spcBef>
                <a:spcPts val="600"/>
              </a:spcBef>
              <a:spcAft>
                <a:spcPts val="600"/>
              </a:spcAft>
              <a:buFont typeface="Wingdings" charset="2"/>
              <a:buChar char="l"/>
            </a:pPr>
            <a:r>
              <a:rPr lang="en-US" altLang="zh-CN" b="1" dirty="0" smtClean="0"/>
              <a:t>Challenges</a:t>
            </a:r>
            <a:endParaRPr lang="en-US" altLang="zh-CN" b="1" dirty="0"/>
          </a:p>
          <a:p>
            <a:pPr marL="342900" indent="-342900" algn="just">
              <a:buAutoNum type="arabicPeriod"/>
            </a:pPr>
            <a:r>
              <a:rPr lang="en-US" altLang="zh-CN" dirty="0" smtClean="0"/>
              <a:t>Transmission </a:t>
            </a:r>
            <a:r>
              <a:rPr lang="en-US" altLang="zh-CN" dirty="0" smtClean="0">
                <a:solidFill>
                  <a:srgbClr val="FF0000"/>
                </a:solidFill>
              </a:rPr>
              <a:t>data</a:t>
            </a:r>
            <a:r>
              <a:rPr lang="zh-CN" altLang="en-US" dirty="0" smtClean="0">
                <a:solidFill>
                  <a:srgbClr val="FF0000"/>
                </a:solidFill>
              </a:rPr>
              <a:t> </a:t>
            </a:r>
            <a:r>
              <a:rPr lang="en-US" altLang="zh-CN" dirty="0" smtClean="0">
                <a:solidFill>
                  <a:srgbClr val="FF0000"/>
                </a:solidFill>
              </a:rPr>
              <a:t>burst </a:t>
            </a:r>
            <a:endParaRPr lang="en-US" altLang="zh-CN" dirty="0">
              <a:solidFill>
                <a:srgbClr val="FF0000"/>
              </a:solidFill>
            </a:endParaRPr>
          </a:p>
          <a:p>
            <a:pPr marL="342900" indent="-342900" algn="just">
              <a:buAutoNum type="arabicPeriod"/>
            </a:pPr>
            <a:r>
              <a:rPr lang="en-US" altLang="zh-CN" dirty="0">
                <a:solidFill>
                  <a:srgbClr val="FF0000"/>
                </a:solidFill>
              </a:rPr>
              <a:t>High</a:t>
            </a:r>
            <a:r>
              <a:rPr lang="zh-CN" altLang="en-US" dirty="0">
                <a:solidFill>
                  <a:srgbClr val="FF0000"/>
                </a:solidFill>
              </a:rPr>
              <a:t> </a:t>
            </a:r>
            <a:r>
              <a:rPr lang="en-US" altLang="zh-CN" dirty="0">
                <a:solidFill>
                  <a:srgbClr val="FF0000"/>
                </a:solidFill>
              </a:rPr>
              <a:t>end-to-end latency </a:t>
            </a:r>
            <a:r>
              <a:rPr lang="en-US" altLang="zh-CN" dirty="0"/>
              <a:t>in </a:t>
            </a:r>
            <a:r>
              <a:rPr lang="en-US" altLang="zh-CN" dirty="0" smtClean="0"/>
              <a:t>nowadays </a:t>
            </a:r>
            <a:r>
              <a:rPr lang="en-US" altLang="zh-CN" dirty="0"/>
              <a:t>Cloud Computing</a:t>
            </a:r>
          </a:p>
          <a:p>
            <a:pPr marL="342900" indent="-342900" algn="just">
              <a:buAutoNum type="arabicPeriod"/>
            </a:pPr>
            <a:r>
              <a:rPr lang="en-US" altLang="zh-CN" dirty="0" smtClean="0">
                <a:solidFill>
                  <a:srgbClr val="FF0000"/>
                </a:solidFill>
              </a:rPr>
              <a:t>Backhaul burden</a:t>
            </a:r>
            <a:r>
              <a:rPr lang="en-US" altLang="zh-CN" dirty="0" smtClean="0"/>
              <a:t> from repeatedly requested content</a:t>
            </a:r>
            <a:endParaRPr lang="en-US" altLang="zh-CN" dirty="0"/>
          </a:p>
          <a:p>
            <a:pPr marL="285750" indent="-285750" algn="just">
              <a:spcBef>
                <a:spcPts val="600"/>
              </a:spcBef>
              <a:spcAft>
                <a:spcPts val="600"/>
              </a:spcAft>
              <a:buFont typeface="Wingdings" panose="05000000000000000000" pitchFamily="2" charset="2"/>
              <a:buChar char="l"/>
            </a:pPr>
            <a:r>
              <a:rPr lang="en-US" altLang="zh-CN" b="1" dirty="0" smtClean="0"/>
              <a:t>Motivations</a:t>
            </a:r>
          </a:p>
          <a:p>
            <a:pPr marL="342900" indent="-342900" algn="just">
              <a:spcBef>
                <a:spcPts val="600"/>
              </a:spcBef>
              <a:spcAft>
                <a:spcPts val="600"/>
              </a:spcAft>
              <a:buAutoNum type="arabicPeriod"/>
            </a:pPr>
            <a:r>
              <a:rPr lang="en-US" altLang="zh-CN" dirty="0" smtClean="0">
                <a:solidFill>
                  <a:srgbClr val="FF0000"/>
                </a:solidFill>
              </a:rPr>
              <a:t>Enhanced mobile user devices</a:t>
            </a:r>
          </a:p>
          <a:p>
            <a:pPr marL="1085850" lvl="1" indent="-342900" algn="just">
              <a:buFont typeface="Wingdings" charset="2"/>
              <a:buChar char="n"/>
            </a:pPr>
            <a:r>
              <a:rPr lang="en-US" altLang="zh-CN" dirty="0"/>
              <a:t>Larger storage </a:t>
            </a:r>
            <a:r>
              <a:rPr lang="en-US" altLang="zh-CN" dirty="0" smtClean="0"/>
              <a:t>capabilities</a:t>
            </a:r>
            <a:endParaRPr lang="en-US" altLang="zh-CN" dirty="0"/>
          </a:p>
          <a:p>
            <a:pPr marL="1085850" lvl="1" indent="-342900" algn="just">
              <a:buFont typeface="Wingdings" charset="2"/>
              <a:buChar char="n"/>
            </a:pPr>
            <a:r>
              <a:rPr lang="en-US" altLang="zh-CN" dirty="0" smtClean="0"/>
              <a:t>Higher </a:t>
            </a:r>
            <a:r>
              <a:rPr lang="en-US" altLang="zh-CN" dirty="0"/>
              <a:t>computation </a:t>
            </a:r>
            <a:r>
              <a:rPr lang="en-US" altLang="zh-CN" dirty="0" smtClean="0"/>
              <a:t>capabilities</a:t>
            </a:r>
          </a:p>
          <a:p>
            <a:pPr marL="342900" indent="-342900" algn="just">
              <a:spcBef>
                <a:spcPts val="600"/>
              </a:spcBef>
              <a:spcAft>
                <a:spcPts val="600"/>
              </a:spcAft>
              <a:buFont typeface="+mj-lt"/>
              <a:buAutoNum type="arabicPeriod"/>
            </a:pPr>
            <a:r>
              <a:rPr lang="en-US" altLang="zh-CN" dirty="0" smtClean="0">
                <a:solidFill>
                  <a:srgbClr val="FF0000"/>
                </a:solidFill>
              </a:rPr>
              <a:t>Ubiquitous connectivity </a:t>
            </a:r>
            <a:r>
              <a:rPr lang="en-US" altLang="zh-CN" dirty="0" smtClean="0"/>
              <a:t>of machines, devices, and infrastructure</a:t>
            </a:r>
          </a:p>
          <a:p>
            <a:pPr marL="342900" indent="-342900" algn="just">
              <a:buFont typeface="+mj-lt"/>
              <a:buAutoNum type="arabicPeriod"/>
            </a:pPr>
            <a:r>
              <a:rPr lang="en-US" altLang="zh-CN" dirty="0">
                <a:solidFill>
                  <a:srgbClr val="FF0000"/>
                </a:solidFill>
              </a:rPr>
              <a:t>Connection-based services </a:t>
            </a:r>
            <a:r>
              <a:rPr lang="en-US" altLang="zh-CN" dirty="0"/>
              <a:t>shifted to </a:t>
            </a:r>
            <a:r>
              <a:rPr lang="en-US" altLang="zh-CN" dirty="0">
                <a:solidFill>
                  <a:srgbClr val="FF0000"/>
                </a:solidFill>
              </a:rPr>
              <a:t>content-centric </a:t>
            </a:r>
            <a:r>
              <a:rPr lang="en-US" altLang="zh-CN" dirty="0" smtClean="0">
                <a:solidFill>
                  <a:srgbClr val="FF0000"/>
                </a:solidFill>
              </a:rPr>
              <a:t>services</a:t>
            </a:r>
          </a:p>
          <a:p>
            <a:pPr algn="just"/>
            <a:endParaRPr lang="en-US" altLang="zh-CN" dirty="0"/>
          </a:p>
          <a:p>
            <a:pPr algn="just"/>
            <a:endParaRPr lang="en-US" altLang="zh-CN" dirty="0" smtClean="0"/>
          </a:p>
          <a:p>
            <a:pPr algn="just"/>
            <a:r>
              <a:rPr lang="en-US" altLang="zh-CN" dirty="0" smtClean="0"/>
              <a:t>Embedding</a:t>
            </a:r>
            <a:r>
              <a:rPr lang="zh-CN" altLang="en-US" dirty="0" smtClean="0"/>
              <a:t> </a:t>
            </a:r>
            <a:r>
              <a:rPr lang="en-US" altLang="zh-CN" dirty="0" smtClean="0"/>
              <a:t>Caching</a:t>
            </a:r>
            <a:r>
              <a:rPr lang="zh-CN" altLang="en-US" dirty="0" smtClean="0"/>
              <a:t> </a:t>
            </a:r>
            <a:r>
              <a:rPr lang="en-US" altLang="zh-CN" dirty="0" smtClean="0"/>
              <a:t>and Computing into Heterogeneous networks to bring the resources (</a:t>
            </a:r>
            <a:r>
              <a:rPr lang="en-US" altLang="zh-CN" dirty="0" smtClean="0">
                <a:solidFill>
                  <a:srgbClr val="FF0000"/>
                </a:solidFill>
              </a:rPr>
              <a:t>radio access, storage, and computation cycles</a:t>
            </a:r>
            <a:r>
              <a:rPr lang="en-US" altLang="zh-CN" dirty="0" smtClean="0"/>
              <a:t>) closer to where they are actually used.</a:t>
            </a:r>
            <a:endParaRPr lang="en-US" altLang="zh-CN" dirty="0"/>
          </a:p>
          <a:p>
            <a:pPr algn="just"/>
            <a:endParaRPr lang="en-US" altLang="zh-CN" dirty="0" smtClean="0"/>
          </a:p>
          <a:p>
            <a:pPr algn="just"/>
            <a:endParaRPr lang="en-US" altLang="zh-CN" dirty="0"/>
          </a:p>
          <a:p>
            <a:pPr algn="just"/>
            <a:endParaRPr lang="en-US" altLang="zh-CN" dirty="0"/>
          </a:p>
        </p:txBody>
      </p:sp>
      <p:grpSp>
        <p:nvGrpSpPr>
          <p:cNvPr id="4" name="组 3"/>
          <p:cNvGrpSpPr/>
          <p:nvPr/>
        </p:nvGrpSpPr>
        <p:grpSpPr>
          <a:xfrm>
            <a:off x="7315200" y="2971800"/>
            <a:ext cx="579005" cy="533400"/>
            <a:chOff x="7941252" y="4419600"/>
            <a:chExt cx="579005" cy="533400"/>
          </a:xfrm>
        </p:grpSpPr>
        <p:sp>
          <p:nvSpPr>
            <p:cNvPr id="8" name="椭圆 7"/>
            <p:cNvSpPr/>
            <p:nvPr/>
          </p:nvSpPr>
          <p:spPr>
            <a:xfrm>
              <a:off x="7947602" y="4419600"/>
              <a:ext cx="533400" cy="53340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7941252" y="4486245"/>
              <a:ext cx="579005" cy="400110"/>
            </a:xfrm>
            <a:prstGeom prst="rect">
              <a:avLst/>
            </a:prstGeom>
            <a:noFill/>
          </p:spPr>
          <p:txBody>
            <a:bodyPr wrap="none" rtlCol="0">
              <a:spAutoFit/>
            </a:bodyPr>
            <a:lstStyle/>
            <a:p>
              <a:r>
                <a:rPr kumimoji="1" lang="en-US" altLang="zh-CN" sz="2000" b="1" dirty="0" smtClean="0"/>
                <a:t>C^3</a:t>
              </a:r>
            </a:p>
          </p:txBody>
        </p:sp>
      </p:grpSp>
      <p:sp>
        <p:nvSpPr>
          <p:cNvPr id="2" name="右箭头 1"/>
          <p:cNvSpPr/>
          <p:nvPr/>
        </p:nvSpPr>
        <p:spPr>
          <a:xfrm rot="5400000">
            <a:off x="3771898" y="5257800"/>
            <a:ext cx="533400" cy="5334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ustDataLst>
      <p:tags r:id="rId1"/>
    </p:custDataLst>
    <p:extLst>
      <p:ext uri="{BB962C8B-B14F-4D97-AF65-F5344CB8AC3E}">
        <p14:creationId xmlns:p14="http://schemas.microsoft.com/office/powerpoint/2010/main" val="1759168190"/>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linds(horizontal)">
                                      <p:cBhvr>
                                        <p:cTn id="15" dur="500"/>
                                        <p:tgtEl>
                                          <p:spTgt spid="7">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blinds(horizontal)">
                                      <p:cBhvr>
                                        <p:cTn id="18" dur="500"/>
                                        <p:tgtEl>
                                          <p:spTgt spid="7">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blinds(horizontal)">
                                      <p:cBhvr>
                                        <p:cTn id="21" dur="5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blinds(horizontal)">
                                      <p:cBhvr>
                                        <p:cTn id="26" dur="500"/>
                                        <p:tgtEl>
                                          <p:spTgt spid="7">
                                            <p:txEl>
                                              <p:pRg st="5" end="5"/>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blinds(horizontal)">
                                      <p:cBhvr>
                                        <p:cTn id="29" dur="500"/>
                                        <p:tgtEl>
                                          <p:spTgt spid="7">
                                            <p:txEl>
                                              <p:pRg st="6" end="6"/>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blinds(horizontal)">
                                      <p:cBhvr>
                                        <p:cTn id="32" dur="500"/>
                                        <p:tgtEl>
                                          <p:spTgt spid="7">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blinds(horizontal)">
                                      <p:cBhvr>
                                        <p:cTn id="35" dur="500"/>
                                        <p:tgtEl>
                                          <p:spTgt spid="7">
                                            <p:txEl>
                                              <p:pRg st="8" end="8"/>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blinds(horizontal)">
                                      <p:cBhvr>
                                        <p:cTn id="38" dur="500"/>
                                        <p:tgtEl>
                                          <p:spTgt spid="7">
                                            <p:txEl>
                                              <p:pRg st="9" end="9"/>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animEffect transition="in" filter="blinds(horizontal)">
                                      <p:cBhvr>
                                        <p:cTn id="41" dur="500"/>
                                        <p:tgtEl>
                                          <p:spTgt spid="7">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linds(horizontal)">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7">
                                            <p:txEl>
                                              <p:pRg st="13" end="13"/>
                                            </p:txEl>
                                          </p:spTgt>
                                        </p:tgtEl>
                                        <p:attrNameLst>
                                          <p:attrName>style.visibility</p:attrName>
                                        </p:attrNameLst>
                                      </p:cBhvr>
                                      <p:to>
                                        <p:strVal val="visible"/>
                                      </p:to>
                                    </p:set>
                                    <p:animEffect transition="in" filter="blinds(horizontal)">
                                      <p:cBhvr>
                                        <p:cTn id="51" dur="500"/>
                                        <p:tgtEl>
                                          <p:spTgt spid="7">
                                            <p:txEl>
                                              <p:pRg st="13" end="1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linds(horizontal)">
                                      <p:cBhvr>
                                        <p:cTn id="56" dur="500"/>
                                        <p:tgtEl>
                                          <p:spTgt spid="4"/>
                                        </p:tgtEl>
                                      </p:cBhvr>
                                    </p:animEffect>
                                  </p:childTnLst>
                                </p:cTn>
                              </p:par>
                              <p:par>
                                <p:cTn id="57" presetID="3" presetClass="entr" presetSubtype="10" fill="hold" grpId="2"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blinds(horizontal)">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2">
        <p:bldAsOne/>
      </p:bldGraphic>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3733800"/>
            <a:ext cx="14478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505200" y="2819400"/>
            <a:ext cx="4267200" cy="2514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 Placeholder 2"/>
          <p:cNvSpPr txBox="1"/>
          <p:nvPr/>
        </p:nvSpPr>
        <p:spPr>
          <a:xfrm>
            <a:off x="2800350" y="533400"/>
            <a:ext cx="4914900" cy="609600"/>
          </a:xfrm>
          <a:prstGeom prst="rect">
            <a:avLst/>
          </a:prstGeom>
        </p:spPr>
        <p:txBody>
          <a:bodyPr anchor="ctr"/>
          <a:lstStyle>
            <a:lvl1pPr marL="342900" indent="-342900">
              <a:defRPr sz="2400">
                <a:solidFill>
                  <a:schemeClr val="tx1"/>
                </a:solidFill>
                <a:latin typeface="微软雅黑" charset="0"/>
                <a:ea typeface="微软雅黑" charset="0"/>
                <a:cs typeface="微软雅黑" charset="0"/>
              </a:defRPr>
            </a:lvl1pPr>
            <a:lvl2pPr marL="742950" indent="-285750">
              <a:defRPr sz="2000">
                <a:solidFill>
                  <a:schemeClr val="tx1"/>
                </a:solidFill>
                <a:latin typeface="微软雅黑" charset="0"/>
                <a:ea typeface="微软雅黑" charset="0"/>
                <a:cs typeface="微软雅黑" charset="0"/>
              </a:defRPr>
            </a:lvl2pPr>
            <a:lvl3pPr marL="1143000" indent="-228600">
              <a:defRPr>
                <a:solidFill>
                  <a:schemeClr val="tx1"/>
                </a:solidFill>
                <a:latin typeface="微软雅黑" charset="0"/>
                <a:ea typeface="微软雅黑" charset="0"/>
                <a:cs typeface="微软雅黑" charset="0"/>
              </a:defRPr>
            </a:lvl3pPr>
            <a:lvl4pPr marL="1600200" indent="-228600">
              <a:defRPr sz="1600">
                <a:solidFill>
                  <a:schemeClr val="tx1"/>
                </a:solidFill>
                <a:latin typeface="微软雅黑" charset="0"/>
                <a:ea typeface="微软雅黑" charset="0"/>
                <a:cs typeface="微软雅黑" charset="0"/>
              </a:defRPr>
            </a:lvl4pPr>
            <a:lvl5pPr marL="2057400" indent="-228600">
              <a:defRPr sz="1600">
                <a:solidFill>
                  <a:schemeClr val="tx1"/>
                </a:solidFill>
                <a:latin typeface="微软雅黑" charset="0"/>
                <a:ea typeface="微软雅黑" charset="0"/>
                <a:cs typeface="微软雅黑" charset="0"/>
              </a:defRPr>
            </a:lvl5pPr>
            <a:lvl6pPr marL="25146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6pPr>
            <a:lvl7pPr marL="29718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7pPr>
            <a:lvl8pPr marL="34290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8pPr>
            <a:lvl9pPr marL="38862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9pPr>
          </a:lstStyle>
          <a:p>
            <a:pPr algn="ctr" eaLnBrk="1" hangingPunct="1">
              <a:spcBef>
                <a:spcPct val="20000"/>
              </a:spcBef>
              <a:buFont typeface="Arial" charset="0"/>
              <a:buNone/>
              <a:defRPr/>
            </a:pPr>
            <a:r>
              <a:rPr lang="en-US" altLang="zh-CN" sz="3600" b="1" dirty="0" smtClean="0">
                <a:solidFill>
                  <a:schemeClr val="bg1"/>
                </a:solidFill>
                <a:effectLst>
                  <a:outerShdw blurRad="38100" dist="38100" dir="2700000" algn="tl">
                    <a:srgbClr val="001027"/>
                  </a:outerShdw>
                </a:effectLst>
                <a:latin typeface="Comic Sans MS" charset="0"/>
                <a:ea typeface="黑体" charset="0"/>
                <a:cs typeface="Comic Sans MS" charset="0"/>
              </a:rPr>
              <a:t>Rewards</a:t>
            </a:r>
          </a:p>
          <a:p>
            <a:pPr algn="ctr" eaLnBrk="1" hangingPunct="1">
              <a:spcBef>
                <a:spcPct val="20000"/>
              </a:spcBef>
              <a:buFont typeface="Arial" charset="0"/>
              <a:buNone/>
              <a:defRPr/>
            </a:pPr>
            <a:endParaRPr lang="en-US" altLang="zh-CN" sz="3600" b="1" dirty="0" smtClean="0">
              <a:solidFill>
                <a:srgbClr val="000000"/>
              </a:solidFill>
              <a:effectLst>
                <a:outerShdw blurRad="38100" dist="38100" dir="2700000" algn="tl">
                  <a:srgbClr val="FFFFFF"/>
                </a:outerShdw>
              </a:effectLst>
              <a:latin typeface="Eras Bold ITC" charset="0"/>
              <a:ea typeface="黑体" charset="0"/>
              <a:cs typeface="Comic Sans MS" charset="0"/>
            </a:endParaRPr>
          </a:p>
        </p:txBody>
      </p:sp>
      <p:sp>
        <p:nvSpPr>
          <p:cNvPr id="30" name="矩形 29"/>
          <p:cNvSpPr>
            <a:spLocks noRot="1" noChangeAspect="1" noMove="1" noResize="1" noEditPoints="1" noAdjustHandles="1" noChangeArrowheads="1" noChangeShapeType="1" noTextEdit="1"/>
          </p:cNvSpPr>
          <p:nvPr/>
        </p:nvSpPr>
        <p:spPr>
          <a:xfrm>
            <a:off x="1913287" y="5559138"/>
            <a:ext cx="1077074" cy="584775"/>
          </a:xfrm>
          <a:prstGeom prst="rect">
            <a:avLst/>
          </a:prstGeom>
          <a:blipFill rotWithShape="1">
            <a:blip r:embed="rId3"/>
            <a:stretch>
              <a:fillRect/>
            </a:stretch>
          </a:blipFill>
        </p:spPr>
        <p:txBody>
          <a:bodyPr/>
          <a:lstStyle/>
          <a:p>
            <a:pPr eaLnBrk="1" hangingPunct="1">
              <a:defRPr/>
            </a:pPr>
            <a:r>
              <a:rPr lang="en-US">
                <a:noFill/>
                <a:latin typeface="Arial" panose="020B0604020202020204" pitchFamily="34" charset="0"/>
                <a:ea typeface="黑体" panose="02010609060101010101" pitchFamily="49" charset="-122"/>
                <a:cs typeface="+mn-cs"/>
              </a:rPr>
              <a:t> </a:t>
            </a:r>
          </a:p>
        </p:txBody>
      </p:sp>
      <p:sp>
        <p:nvSpPr>
          <p:cNvPr id="92163" name="Rectangle 13"/>
          <p:cNvSpPr>
            <a:spLocks noChangeArrowheads="1"/>
          </p:cNvSpPr>
          <p:nvPr/>
        </p:nvSpPr>
        <p:spPr bwMode="auto">
          <a:xfrm>
            <a:off x="3028950" y="5554663"/>
            <a:ext cx="2632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400" b="1">
                <a:latin typeface="Times New Roman" charset="0"/>
                <a:cs typeface="Times New Roman" charset="0"/>
              </a:rPr>
              <a:t>Initially set to zero</a:t>
            </a:r>
            <a:endParaRPr lang="en-US" altLang="zh-CN" sz="2400">
              <a:latin typeface="Times New Roman" charset="0"/>
              <a:cs typeface="Times New Roman" charset="0"/>
            </a:endParaRPr>
          </a:p>
        </p:txBody>
      </p:sp>
      <p:pic>
        <p:nvPicPr>
          <p:cNvPr id="9216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093788"/>
            <a:ext cx="66675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灯片编号占位符 1"/>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黑体" charset="0"/>
                <a:cs typeface="黑体" charset="0"/>
              </a:defRPr>
            </a:lvl1pPr>
            <a:lvl2pPr marL="742950" indent="-285750">
              <a:defRPr sz="2400">
                <a:solidFill>
                  <a:schemeClr val="tx1"/>
                </a:solidFill>
                <a:latin typeface="Arial" charset="0"/>
                <a:ea typeface="黑体" charset="0"/>
                <a:cs typeface="黑体" charset="0"/>
              </a:defRPr>
            </a:lvl2pPr>
            <a:lvl3pPr marL="1143000" indent="-228600">
              <a:defRPr sz="2400">
                <a:solidFill>
                  <a:schemeClr val="tx1"/>
                </a:solidFill>
                <a:latin typeface="Arial" charset="0"/>
                <a:ea typeface="黑体" charset="0"/>
                <a:cs typeface="黑体" charset="0"/>
              </a:defRPr>
            </a:lvl3pPr>
            <a:lvl4pPr marL="1600200" indent="-228600">
              <a:defRPr sz="2400">
                <a:solidFill>
                  <a:schemeClr val="tx1"/>
                </a:solidFill>
                <a:latin typeface="Arial" charset="0"/>
                <a:ea typeface="黑体" charset="0"/>
                <a:cs typeface="黑体" charset="0"/>
              </a:defRPr>
            </a:lvl4pPr>
            <a:lvl5pPr marL="2057400" indent="-228600">
              <a:defRPr sz="2400">
                <a:solidFill>
                  <a:schemeClr val="tx1"/>
                </a:solidFill>
                <a:latin typeface="Arial" charset="0"/>
                <a:ea typeface="黑体" charset="0"/>
                <a:cs typeface="黑体" charset="0"/>
              </a:defRPr>
            </a:lvl5pPr>
            <a:lvl6pPr marL="2514600" indent="-228600" eaLnBrk="0" fontAlgn="base" hangingPunct="0">
              <a:spcBef>
                <a:spcPct val="0"/>
              </a:spcBef>
              <a:spcAft>
                <a:spcPct val="0"/>
              </a:spcAft>
              <a:defRPr sz="2400">
                <a:solidFill>
                  <a:schemeClr val="tx1"/>
                </a:solidFill>
                <a:latin typeface="Arial" charset="0"/>
                <a:ea typeface="黑体" charset="0"/>
                <a:cs typeface="黑体" charset="0"/>
              </a:defRPr>
            </a:lvl6pPr>
            <a:lvl7pPr marL="2971800" indent="-228600" eaLnBrk="0" fontAlgn="base" hangingPunct="0">
              <a:spcBef>
                <a:spcPct val="0"/>
              </a:spcBef>
              <a:spcAft>
                <a:spcPct val="0"/>
              </a:spcAft>
              <a:defRPr sz="2400">
                <a:solidFill>
                  <a:schemeClr val="tx1"/>
                </a:solidFill>
                <a:latin typeface="Arial" charset="0"/>
                <a:ea typeface="黑体" charset="0"/>
                <a:cs typeface="黑体" charset="0"/>
              </a:defRPr>
            </a:lvl7pPr>
            <a:lvl8pPr marL="3429000" indent="-228600" eaLnBrk="0" fontAlgn="base" hangingPunct="0">
              <a:spcBef>
                <a:spcPct val="0"/>
              </a:spcBef>
              <a:spcAft>
                <a:spcPct val="0"/>
              </a:spcAft>
              <a:defRPr sz="2400">
                <a:solidFill>
                  <a:schemeClr val="tx1"/>
                </a:solidFill>
                <a:latin typeface="Arial" charset="0"/>
                <a:ea typeface="黑体" charset="0"/>
                <a:cs typeface="黑体" charset="0"/>
              </a:defRPr>
            </a:lvl8pPr>
            <a:lvl9pPr marL="3886200" indent="-228600" eaLnBrk="0" fontAlgn="base" hangingPunct="0">
              <a:spcBef>
                <a:spcPct val="0"/>
              </a:spcBef>
              <a:spcAft>
                <a:spcPct val="0"/>
              </a:spcAft>
              <a:defRPr sz="2400">
                <a:solidFill>
                  <a:schemeClr val="tx1"/>
                </a:solidFill>
                <a:latin typeface="Arial" charset="0"/>
                <a:ea typeface="黑体" charset="0"/>
                <a:cs typeface="黑体" charset="0"/>
              </a:defRPr>
            </a:lvl9pPr>
          </a:lstStyle>
          <a:p>
            <a:pPr algn="r"/>
            <a:fld id="{A3B64066-4823-3D41-81B9-5A27E9DEA01A}" type="slidenum">
              <a:rPr lang="en-US" altLang="zh-CN" sz="1600">
                <a:solidFill>
                  <a:srgbClr val="FFFFFF"/>
                </a:solidFill>
                <a:latin typeface="Times New Roman" charset="0"/>
                <a:ea typeface="微软雅黑" charset="0"/>
                <a:cs typeface="微软雅黑" charset="0"/>
              </a:rPr>
              <a:pPr algn="r"/>
              <a:t>40</a:t>
            </a:fld>
            <a:endParaRPr lang="en-US" altLang="zh-CN" sz="1600">
              <a:solidFill>
                <a:srgbClr val="FFFFFF"/>
              </a:solidFill>
              <a:latin typeface="Times New Roman" charset="0"/>
              <a:ea typeface="微软雅黑" charset="0"/>
              <a:cs typeface="微软雅黑" charset="0"/>
            </a:endParaRPr>
          </a:p>
        </p:txBody>
      </p:sp>
    </p:spTree>
    <p:extLst>
      <p:ext uri="{BB962C8B-B14F-4D97-AF65-F5344CB8AC3E}">
        <p14:creationId xmlns:p14="http://schemas.microsoft.com/office/powerpoint/2010/main" val="25509035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3600" y="2971800"/>
            <a:ext cx="5105400" cy="281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66800" y="1981200"/>
            <a:ext cx="71628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 Placeholder 2"/>
          <p:cNvSpPr txBox="1"/>
          <p:nvPr/>
        </p:nvSpPr>
        <p:spPr>
          <a:xfrm>
            <a:off x="2800350" y="533400"/>
            <a:ext cx="4914900" cy="609600"/>
          </a:xfrm>
          <a:prstGeom prst="rect">
            <a:avLst/>
          </a:prstGeom>
        </p:spPr>
        <p:txBody>
          <a:bodyPr anchor="ctr"/>
          <a:lstStyle>
            <a:lvl1pPr marL="342900" indent="-342900">
              <a:defRPr sz="2400">
                <a:solidFill>
                  <a:schemeClr val="tx1"/>
                </a:solidFill>
                <a:latin typeface="微软雅黑" charset="0"/>
                <a:ea typeface="微软雅黑" charset="0"/>
                <a:cs typeface="微软雅黑" charset="0"/>
              </a:defRPr>
            </a:lvl1pPr>
            <a:lvl2pPr marL="742950" indent="-285750">
              <a:defRPr sz="2000">
                <a:solidFill>
                  <a:schemeClr val="tx1"/>
                </a:solidFill>
                <a:latin typeface="微软雅黑" charset="0"/>
                <a:ea typeface="微软雅黑" charset="0"/>
                <a:cs typeface="微软雅黑" charset="0"/>
              </a:defRPr>
            </a:lvl2pPr>
            <a:lvl3pPr marL="1143000" indent="-228600">
              <a:defRPr>
                <a:solidFill>
                  <a:schemeClr val="tx1"/>
                </a:solidFill>
                <a:latin typeface="微软雅黑" charset="0"/>
                <a:ea typeface="微软雅黑" charset="0"/>
                <a:cs typeface="微软雅黑" charset="0"/>
              </a:defRPr>
            </a:lvl3pPr>
            <a:lvl4pPr marL="1600200" indent="-228600">
              <a:defRPr sz="1600">
                <a:solidFill>
                  <a:schemeClr val="tx1"/>
                </a:solidFill>
                <a:latin typeface="微软雅黑" charset="0"/>
                <a:ea typeface="微软雅黑" charset="0"/>
                <a:cs typeface="微软雅黑" charset="0"/>
              </a:defRPr>
            </a:lvl4pPr>
            <a:lvl5pPr marL="2057400" indent="-228600">
              <a:defRPr sz="1600">
                <a:solidFill>
                  <a:schemeClr val="tx1"/>
                </a:solidFill>
                <a:latin typeface="微软雅黑" charset="0"/>
                <a:ea typeface="微软雅黑" charset="0"/>
                <a:cs typeface="微软雅黑" charset="0"/>
              </a:defRPr>
            </a:lvl5pPr>
            <a:lvl6pPr marL="25146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6pPr>
            <a:lvl7pPr marL="29718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7pPr>
            <a:lvl8pPr marL="34290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8pPr>
            <a:lvl9pPr marL="38862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9pPr>
          </a:lstStyle>
          <a:p>
            <a:pPr algn="ctr" eaLnBrk="1" hangingPunct="1">
              <a:spcBef>
                <a:spcPct val="20000"/>
              </a:spcBef>
              <a:buFont typeface="Arial" charset="0"/>
              <a:buNone/>
              <a:defRPr/>
            </a:pPr>
            <a:r>
              <a:rPr lang="en-US" altLang="zh-CN" sz="3600" b="1" dirty="0" smtClean="0">
                <a:solidFill>
                  <a:srgbClr val="FFFFFF"/>
                </a:solidFill>
                <a:effectLst>
                  <a:outerShdw blurRad="38100" dist="38100" dir="2700000" algn="tl">
                    <a:srgbClr val="001027"/>
                  </a:outerShdw>
                </a:effectLst>
                <a:latin typeface="Comic Sans MS" charset="0"/>
                <a:ea typeface="黑体" charset="0"/>
                <a:cs typeface="Comic Sans MS" charset="0"/>
              </a:rPr>
              <a:t>Q-Learning</a:t>
            </a:r>
          </a:p>
          <a:p>
            <a:pPr algn="ctr" eaLnBrk="1" hangingPunct="1">
              <a:spcBef>
                <a:spcPct val="20000"/>
              </a:spcBef>
              <a:buFont typeface="Arial" charset="0"/>
              <a:buNone/>
              <a:defRPr/>
            </a:pPr>
            <a:endParaRPr lang="en-US" altLang="zh-CN" sz="3600" b="1" dirty="0" smtClean="0">
              <a:solidFill>
                <a:srgbClr val="000000"/>
              </a:solidFill>
              <a:effectLst>
                <a:outerShdw blurRad="38100" dist="38100" dir="2700000" algn="tl">
                  <a:srgbClr val="FFFFFF"/>
                </a:outerShdw>
              </a:effectLst>
              <a:latin typeface="Eras Bold ITC" charset="0"/>
              <a:ea typeface="黑体" charset="0"/>
              <a:cs typeface="Comic Sans MS" charset="0"/>
            </a:endParaRPr>
          </a:p>
        </p:txBody>
      </p:sp>
      <p:sp>
        <p:nvSpPr>
          <p:cNvPr id="20" name="矩形 19"/>
          <p:cNvSpPr>
            <a:spLocks noChangeArrowheads="1"/>
          </p:cNvSpPr>
          <p:nvPr/>
        </p:nvSpPr>
        <p:spPr bwMode="auto">
          <a:xfrm>
            <a:off x="2393157" y="4124326"/>
            <a:ext cx="1034308" cy="523220"/>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1" hangingPunct="1"/>
            <a:r>
              <a:rPr lang="en-US" altLang="zh-CN" sz="2800" b="1" dirty="0">
                <a:solidFill>
                  <a:srgbClr val="FFFFFF"/>
                </a:solidFill>
              </a:rPr>
              <a:t>Study </a:t>
            </a:r>
            <a:endParaRPr lang="zh-CN" altLang="en-US" sz="2800" dirty="0">
              <a:solidFill>
                <a:srgbClr val="FFFFFF"/>
              </a:solidFill>
            </a:endParaRPr>
          </a:p>
        </p:txBody>
      </p:sp>
      <p:sp>
        <p:nvSpPr>
          <p:cNvPr id="35" name="矩形 34"/>
          <p:cNvSpPr>
            <a:spLocks noChangeArrowheads="1"/>
          </p:cNvSpPr>
          <p:nvPr/>
        </p:nvSpPr>
        <p:spPr bwMode="auto">
          <a:xfrm>
            <a:off x="4042172" y="4124326"/>
            <a:ext cx="734847" cy="523220"/>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1" hangingPunct="1"/>
            <a:r>
              <a:rPr lang="en-US" altLang="zh-CN" sz="2800" b="1" dirty="0">
                <a:solidFill>
                  <a:srgbClr val="FFFFFF"/>
                </a:solidFill>
              </a:rPr>
              <a:t>Fun</a:t>
            </a:r>
            <a:endParaRPr lang="zh-CN" altLang="en-US" sz="2800" dirty="0">
              <a:solidFill>
                <a:srgbClr val="FFFFFF"/>
              </a:solidFill>
            </a:endParaRPr>
          </a:p>
        </p:txBody>
      </p:sp>
      <p:sp>
        <p:nvSpPr>
          <p:cNvPr id="36" name="矩形 35"/>
          <p:cNvSpPr>
            <a:spLocks noChangeArrowheads="1"/>
          </p:cNvSpPr>
          <p:nvPr/>
        </p:nvSpPr>
        <p:spPr bwMode="auto">
          <a:xfrm>
            <a:off x="5697142" y="3051176"/>
            <a:ext cx="1326004" cy="523220"/>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1" hangingPunct="1"/>
            <a:r>
              <a:rPr lang="en-US" altLang="zh-CN" sz="2800" b="1" dirty="0">
                <a:solidFill>
                  <a:schemeClr val="bg1"/>
                </a:solidFill>
              </a:rPr>
              <a:t>Fencing</a:t>
            </a:r>
            <a:endParaRPr lang="zh-CN" altLang="en-US" sz="2800" dirty="0">
              <a:solidFill>
                <a:schemeClr val="bg1"/>
              </a:solidFill>
            </a:endParaRPr>
          </a:p>
        </p:txBody>
      </p:sp>
      <p:sp>
        <p:nvSpPr>
          <p:cNvPr id="37" name="矩形 36"/>
          <p:cNvSpPr>
            <a:spLocks noChangeArrowheads="1"/>
          </p:cNvSpPr>
          <p:nvPr/>
        </p:nvSpPr>
        <p:spPr bwMode="auto">
          <a:xfrm>
            <a:off x="5717381" y="4113214"/>
            <a:ext cx="1034308" cy="523220"/>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1" hangingPunct="1"/>
            <a:r>
              <a:rPr lang="en-US" altLang="zh-CN" sz="2800" b="1" dirty="0">
                <a:solidFill>
                  <a:srgbClr val="FFFFFF"/>
                </a:solidFill>
              </a:rPr>
              <a:t>Study</a:t>
            </a:r>
            <a:endParaRPr lang="zh-CN" altLang="en-US" sz="2800" dirty="0">
              <a:solidFill>
                <a:srgbClr val="FFFFFF"/>
              </a:solidFill>
            </a:endParaRPr>
          </a:p>
        </p:txBody>
      </p:sp>
      <p:sp>
        <p:nvSpPr>
          <p:cNvPr id="38" name="矩形 37"/>
          <p:cNvSpPr>
            <a:spLocks noChangeArrowheads="1"/>
          </p:cNvSpPr>
          <p:nvPr/>
        </p:nvSpPr>
        <p:spPr bwMode="auto">
          <a:xfrm>
            <a:off x="5717382" y="5175250"/>
            <a:ext cx="734847" cy="523220"/>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1" hangingPunct="1"/>
            <a:r>
              <a:rPr lang="en-US" altLang="zh-CN" sz="2800" b="1" dirty="0">
                <a:solidFill>
                  <a:srgbClr val="FFFFFF"/>
                </a:solidFill>
              </a:rPr>
              <a:t>Fun</a:t>
            </a:r>
            <a:endParaRPr lang="zh-CN" altLang="en-US" sz="2800" dirty="0">
              <a:solidFill>
                <a:srgbClr val="FFFFFF"/>
              </a:solidFill>
            </a:endParaRPr>
          </a:p>
        </p:txBody>
      </p:sp>
      <p:cxnSp>
        <p:nvCxnSpPr>
          <p:cNvPr id="39" name="Straight Arrow Connector 38"/>
          <p:cNvCxnSpPr/>
          <p:nvPr/>
        </p:nvCxnSpPr>
        <p:spPr>
          <a:xfrm>
            <a:off x="3287316" y="4419600"/>
            <a:ext cx="71318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8"/>
          <p:cNvCxnSpPr/>
          <p:nvPr/>
        </p:nvCxnSpPr>
        <p:spPr>
          <a:xfrm>
            <a:off x="4736306" y="4419600"/>
            <a:ext cx="85725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38"/>
          <p:cNvCxnSpPr/>
          <p:nvPr/>
        </p:nvCxnSpPr>
        <p:spPr>
          <a:xfrm flipV="1">
            <a:off x="4736306" y="3352800"/>
            <a:ext cx="857250" cy="914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38"/>
          <p:cNvCxnSpPr/>
          <p:nvPr/>
        </p:nvCxnSpPr>
        <p:spPr>
          <a:xfrm>
            <a:off x="4736306" y="4572000"/>
            <a:ext cx="857250" cy="863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4" name="矩形 43"/>
          <p:cNvSpPr>
            <a:spLocks noRot="1" noChangeAspect="1" noMove="1" noResize="1" noEditPoints="1" noAdjustHandles="1" noChangeArrowheads="1" noChangeShapeType="1" noTextEdit="1"/>
          </p:cNvSpPr>
          <p:nvPr/>
        </p:nvSpPr>
        <p:spPr>
          <a:xfrm>
            <a:off x="4107885" y="4742453"/>
            <a:ext cx="417422" cy="523220"/>
          </a:xfrm>
          <a:prstGeom prst="rect">
            <a:avLst/>
          </a:prstGeom>
          <a:blipFill rotWithShape="1">
            <a:blip r:embed="rId3"/>
            <a:stretch>
              <a:fillRect/>
            </a:stretch>
          </a:blipFill>
        </p:spPr>
        <p:txBody>
          <a:bodyPr/>
          <a:lstStyle/>
          <a:p>
            <a:pPr eaLnBrk="1" hangingPunct="1">
              <a:defRPr/>
            </a:pPr>
            <a:r>
              <a:rPr lang="en-US">
                <a:noFill/>
                <a:latin typeface="Arial" panose="020B0604020202020204" pitchFamily="34" charset="0"/>
                <a:ea typeface="黑体" panose="02010609060101010101" pitchFamily="49" charset="-122"/>
                <a:cs typeface="+mn-cs"/>
              </a:rPr>
              <a:t> </a:t>
            </a:r>
          </a:p>
        </p:txBody>
      </p:sp>
      <p:sp>
        <p:nvSpPr>
          <p:cNvPr id="46" name="矩形 45"/>
          <p:cNvSpPr>
            <a:spLocks noRot="1" noChangeAspect="1" noMove="1" noResize="1" noEditPoints="1" noAdjustHandles="1" noChangeArrowheads="1" noChangeShapeType="1" noTextEdit="1"/>
          </p:cNvSpPr>
          <p:nvPr/>
        </p:nvSpPr>
        <p:spPr>
          <a:xfrm>
            <a:off x="2644977" y="4742453"/>
            <a:ext cx="347691" cy="523220"/>
          </a:xfrm>
          <a:prstGeom prst="rect">
            <a:avLst/>
          </a:prstGeom>
          <a:blipFill rotWithShape="1">
            <a:blip r:embed="rId4"/>
            <a:stretch>
              <a:fillRect/>
            </a:stretch>
          </a:blipFill>
        </p:spPr>
        <p:txBody>
          <a:bodyPr/>
          <a:lstStyle/>
          <a:p>
            <a:pPr eaLnBrk="1" hangingPunct="1">
              <a:defRPr/>
            </a:pPr>
            <a:r>
              <a:rPr lang="en-US">
                <a:noFill/>
                <a:latin typeface="Arial" panose="020B0604020202020204" pitchFamily="34" charset="0"/>
                <a:ea typeface="黑体" panose="02010609060101010101" pitchFamily="49" charset="-122"/>
                <a:cs typeface="+mn-cs"/>
              </a:rPr>
              <a:t> </a:t>
            </a:r>
          </a:p>
        </p:txBody>
      </p:sp>
      <p:sp>
        <p:nvSpPr>
          <p:cNvPr id="45" name="矩形 44"/>
          <p:cNvSpPr>
            <a:spLocks noRot="1" noChangeAspect="1" noMove="1" noResize="1" noEditPoints="1" noAdjustHandles="1" noChangeArrowheads="1" noChangeShapeType="1" noTextEdit="1"/>
          </p:cNvSpPr>
          <p:nvPr/>
        </p:nvSpPr>
        <p:spPr>
          <a:xfrm>
            <a:off x="3471718" y="3973977"/>
            <a:ext cx="345287" cy="461665"/>
          </a:xfrm>
          <a:prstGeom prst="rect">
            <a:avLst/>
          </a:prstGeom>
          <a:blipFill rotWithShape="1">
            <a:blip r:embed="rId5"/>
            <a:stretch>
              <a:fillRect/>
            </a:stretch>
          </a:blipFill>
        </p:spPr>
        <p:txBody>
          <a:bodyPr/>
          <a:lstStyle/>
          <a:p>
            <a:pPr eaLnBrk="1" hangingPunct="1">
              <a:defRPr/>
            </a:pPr>
            <a:r>
              <a:rPr lang="en-US">
                <a:solidFill>
                  <a:srgbClr val="FF0000"/>
                </a:solidFill>
                <a:latin typeface="Arial" panose="020B0604020202020204" pitchFamily="34" charset="0"/>
                <a:ea typeface="黑体" panose="02010609060101010101" pitchFamily="49" charset="-122"/>
                <a:cs typeface="+mn-cs"/>
              </a:rPr>
              <a:t> </a:t>
            </a:r>
          </a:p>
        </p:txBody>
      </p:sp>
      <p:sp>
        <p:nvSpPr>
          <p:cNvPr id="48" name="矩形 47"/>
          <p:cNvSpPr>
            <a:spLocks noRot="1" noChangeAspect="1" noMove="1" noResize="1" noEditPoints="1" noAdjustHandles="1" noChangeArrowheads="1" noChangeShapeType="1" noTextEdit="1"/>
          </p:cNvSpPr>
          <p:nvPr/>
        </p:nvSpPr>
        <p:spPr>
          <a:xfrm>
            <a:off x="4702892" y="4155054"/>
            <a:ext cx="394580" cy="461665"/>
          </a:xfrm>
          <a:prstGeom prst="rect">
            <a:avLst/>
          </a:prstGeom>
          <a:blipFill rotWithShape="1">
            <a:blip r:embed="rId6"/>
            <a:stretch>
              <a:fillRect/>
            </a:stretch>
          </a:blipFill>
        </p:spPr>
        <p:txBody>
          <a:bodyPr/>
          <a:lstStyle/>
          <a:p>
            <a:pPr eaLnBrk="1" hangingPunct="1">
              <a:defRPr/>
            </a:pPr>
            <a:r>
              <a:rPr lang="en-US">
                <a:noFill/>
                <a:latin typeface="Arial" panose="020B0604020202020204" pitchFamily="34" charset="0"/>
                <a:ea typeface="黑体" panose="02010609060101010101" pitchFamily="49" charset="-122"/>
                <a:cs typeface="+mn-cs"/>
              </a:rPr>
              <a:t> </a:t>
            </a:r>
          </a:p>
        </p:txBody>
      </p:sp>
      <p:pic>
        <p:nvPicPr>
          <p:cNvPr id="94223"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0841" y="1084263"/>
            <a:ext cx="7255669"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4" name="灯片编号占位符 1"/>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黑体" charset="0"/>
                <a:cs typeface="黑体" charset="0"/>
              </a:defRPr>
            </a:lvl1pPr>
            <a:lvl2pPr marL="742950" indent="-285750">
              <a:defRPr sz="2400">
                <a:solidFill>
                  <a:schemeClr val="tx1"/>
                </a:solidFill>
                <a:latin typeface="Arial" charset="0"/>
                <a:ea typeface="黑体" charset="0"/>
                <a:cs typeface="黑体" charset="0"/>
              </a:defRPr>
            </a:lvl2pPr>
            <a:lvl3pPr marL="1143000" indent="-228600">
              <a:defRPr sz="2400">
                <a:solidFill>
                  <a:schemeClr val="tx1"/>
                </a:solidFill>
                <a:latin typeface="Arial" charset="0"/>
                <a:ea typeface="黑体" charset="0"/>
                <a:cs typeface="黑体" charset="0"/>
              </a:defRPr>
            </a:lvl3pPr>
            <a:lvl4pPr marL="1600200" indent="-228600">
              <a:defRPr sz="2400">
                <a:solidFill>
                  <a:schemeClr val="tx1"/>
                </a:solidFill>
                <a:latin typeface="Arial" charset="0"/>
                <a:ea typeface="黑体" charset="0"/>
                <a:cs typeface="黑体" charset="0"/>
              </a:defRPr>
            </a:lvl4pPr>
            <a:lvl5pPr marL="2057400" indent="-228600">
              <a:defRPr sz="2400">
                <a:solidFill>
                  <a:schemeClr val="tx1"/>
                </a:solidFill>
                <a:latin typeface="Arial" charset="0"/>
                <a:ea typeface="黑体" charset="0"/>
                <a:cs typeface="黑体" charset="0"/>
              </a:defRPr>
            </a:lvl5pPr>
            <a:lvl6pPr marL="2514600" indent="-228600" eaLnBrk="0" fontAlgn="base" hangingPunct="0">
              <a:spcBef>
                <a:spcPct val="0"/>
              </a:spcBef>
              <a:spcAft>
                <a:spcPct val="0"/>
              </a:spcAft>
              <a:defRPr sz="2400">
                <a:solidFill>
                  <a:schemeClr val="tx1"/>
                </a:solidFill>
                <a:latin typeface="Arial" charset="0"/>
                <a:ea typeface="黑体" charset="0"/>
                <a:cs typeface="黑体" charset="0"/>
              </a:defRPr>
            </a:lvl6pPr>
            <a:lvl7pPr marL="2971800" indent="-228600" eaLnBrk="0" fontAlgn="base" hangingPunct="0">
              <a:spcBef>
                <a:spcPct val="0"/>
              </a:spcBef>
              <a:spcAft>
                <a:spcPct val="0"/>
              </a:spcAft>
              <a:defRPr sz="2400">
                <a:solidFill>
                  <a:schemeClr val="tx1"/>
                </a:solidFill>
                <a:latin typeface="Arial" charset="0"/>
                <a:ea typeface="黑体" charset="0"/>
                <a:cs typeface="黑体" charset="0"/>
              </a:defRPr>
            </a:lvl7pPr>
            <a:lvl8pPr marL="3429000" indent="-228600" eaLnBrk="0" fontAlgn="base" hangingPunct="0">
              <a:spcBef>
                <a:spcPct val="0"/>
              </a:spcBef>
              <a:spcAft>
                <a:spcPct val="0"/>
              </a:spcAft>
              <a:defRPr sz="2400">
                <a:solidFill>
                  <a:schemeClr val="tx1"/>
                </a:solidFill>
                <a:latin typeface="Arial" charset="0"/>
                <a:ea typeface="黑体" charset="0"/>
                <a:cs typeface="黑体" charset="0"/>
              </a:defRPr>
            </a:lvl8pPr>
            <a:lvl9pPr marL="3886200" indent="-228600" eaLnBrk="0" fontAlgn="base" hangingPunct="0">
              <a:spcBef>
                <a:spcPct val="0"/>
              </a:spcBef>
              <a:spcAft>
                <a:spcPct val="0"/>
              </a:spcAft>
              <a:defRPr sz="2400">
                <a:solidFill>
                  <a:schemeClr val="tx1"/>
                </a:solidFill>
                <a:latin typeface="Arial" charset="0"/>
                <a:ea typeface="黑体" charset="0"/>
                <a:cs typeface="黑体" charset="0"/>
              </a:defRPr>
            </a:lvl9pPr>
          </a:lstStyle>
          <a:p>
            <a:pPr algn="r"/>
            <a:fld id="{9C4CE74A-5F10-3C42-9EFF-2EA60734F372}" type="slidenum">
              <a:rPr lang="en-US" altLang="zh-CN" sz="1600">
                <a:solidFill>
                  <a:srgbClr val="FFFFFF"/>
                </a:solidFill>
                <a:latin typeface="Times New Roman" charset="0"/>
                <a:ea typeface="微软雅黑" charset="0"/>
                <a:cs typeface="微软雅黑" charset="0"/>
              </a:rPr>
              <a:pPr algn="r"/>
              <a:t>41</a:t>
            </a:fld>
            <a:endParaRPr lang="en-US" altLang="zh-CN" sz="1600" dirty="0">
              <a:solidFill>
                <a:srgbClr val="FFFFFF"/>
              </a:solidFill>
              <a:latin typeface="Times New Roman" charset="0"/>
              <a:ea typeface="微软雅黑" charset="0"/>
              <a:cs typeface="微软雅黑" charset="0"/>
            </a:endParaRPr>
          </a:p>
        </p:txBody>
      </p:sp>
    </p:spTree>
    <p:extLst>
      <p:ext uri="{BB962C8B-B14F-4D97-AF65-F5344CB8AC3E}">
        <p14:creationId xmlns:p14="http://schemas.microsoft.com/office/powerpoint/2010/main" val="10451772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par>
                          <p:cTn id="25" fill="hold" nodeType="afterGroup">
                            <p:stCondLst>
                              <p:cond delay="1000"/>
                            </p:stCondLst>
                            <p:childTnLst>
                              <p:par>
                                <p:cTn id="26" presetID="10"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5" grpId="0" animBg="1"/>
      <p:bldP spid="36" grpId="0" animBg="1"/>
      <p:bldP spid="37" grpId="0" animBg="1"/>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Placeholder 2"/>
          <p:cNvSpPr txBox="1"/>
          <p:nvPr/>
        </p:nvSpPr>
        <p:spPr>
          <a:xfrm>
            <a:off x="2800350" y="533400"/>
            <a:ext cx="4914900" cy="609600"/>
          </a:xfrm>
          <a:prstGeom prst="rect">
            <a:avLst/>
          </a:prstGeom>
        </p:spPr>
        <p:txBody>
          <a:bodyPr anchor="ctr"/>
          <a:lstStyle>
            <a:lvl1pPr marL="342900" indent="-342900">
              <a:defRPr sz="2400">
                <a:solidFill>
                  <a:schemeClr val="tx1"/>
                </a:solidFill>
                <a:latin typeface="微软雅黑" charset="0"/>
                <a:ea typeface="微软雅黑" charset="0"/>
                <a:cs typeface="微软雅黑" charset="0"/>
              </a:defRPr>
            </a:lvl1pPr>
            <a:lvl2pPr marL="742950" indent="-285750">
              <a:defRPr sz="2000">
                <a:solidFill>
                  <a:schemeClr val="tx1"/>
                </a:solidFill>
                <a:latin typeface="微软雅黑" charset="0"/>
                <a:ea typeface="微软雅黑" charset="0"/>
                <a:cs typeface="微软雅黑" charset="0"/>
              </a:defRPr>
            </a:lvl2pPr>
            <a:lvl3pPr marL="1143000" indent="-228600">
              <a:defRPr>
                <a:solidFill>
                  <a:schemeClr val="tx1"/>
                </a:solidFill>
                <a:latin typeface="微软雅黑" charset="0"/>
                <a:ea typeface="微软雅黑" charset="0"/>
                <a:cs typeface="微软雅黑" charset="0"/>
              </a:defRPr>
            </a:lvl3pPr>
            <a:lvl4pPr marL="1600200" indent="-228600">
              <a:defRPr sz="1600">
                <a:solidFill>
                  <a:schemeClr val="tx1"/>
                </a:solidFill>
                <a:latin typeface="微软雅黑" charset="0"/>
                <a:ea typeface="微软雅黑" charset="0"/>
                <a:cs typeface="微软雅黑" charset="0"/>
              </a:defRPr>
            </a:lvl4pPr>
            <a:lvl5pPr marL="2057400" indent="-228600">
              <a:defRPr sz="1600">
                <a:solidFill>
                  <a:schemeClr val="tx1"/>
                </a:solidFill>
                <a:latin typeface="微软雅黑" charset="0"/>
                <a:ea typeface="微软雅黑" charset="0"/>
                <a:cs typeface="微软雅黑" charset="0"/>
              </a:defRPr>
            </a:lvl5pPr>
            <a:lvl6pPr marL="25146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6pPr>
            <a:lvl7pPr marL="29718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7pPr>
            <a:lvl8pPr marL="34290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8pPr>
            <a:lvl9pPr marL="3886200" indent="-228600" eaLnBrk="0" fontAlgn="base" hangingPunct="0">
              <a:lnSpc>
                <a:spcPct val="90000"/>
              </a:lnSpc>
              <a:spcAft>
                <a:spcPct val="0"/>
              </a:spcAft>
              <a:buSzPct val="100000"/>
              <a:buFont typeface="Arial" charset="0"/>
              <a:defRPr sz="1600">
                <a:solidFill>
                  <a:schemeClr val="tx1"/>
                </a:solidFill>
                <a:latin typeface="微软雅黑" charset="0"/>
                <a:ea typeface="微软雅黑" charset="0"/>
                <a:cs typeface="微软雅黑" charset="0"/>
              </a:defRPr>
            </a:lvl9pPr>
          </a:lstStyle>
          <a:p>
            <a:pPr algn="ctr" eaLnBrk="1" hangingPunct="1">
              <a:spcBef>
                <a:spcPct val="20000"/>
              </a:spcBef>
              <a:buFont typeface="Arial" charset="0"/>
              <a:buNone/>
              <a:defRPr/>
            </a:pPr>
            <a:r>
              <a:rPr lang="en-US" altLang="zh-CN" sz="3600" b="1" dirty="0" smtClean="0">
                <a:solidFill>
                  <a:srgbClr val="FFFFFF"/>
                </a:solidFill>
                <a:effectLst>
                  <a:outerShdw blurRad="38100" dist="38100" dir="2700000" algn="tl">
                    <a:srgbClr val="001027"/>
                  </a:outerShdw>
                </a:effectLst>
                <a:latin typeface="Comic Sans MS" charset="0"/>
                <a:ea typeface="黑体" charset="0"/>
                <a:cs typeface="Comic Sans MS" charset="0"/>
              </a:rPr>
              <a:t>Results</a:t>
            </a:r>
          </a:p>
          <a:p>
            <a:pPr algn="ctr" eaLnBrk="1" hangingPunct="1">
              <a:spcBef>
                <a:spcPct val="20000"/>
              </a:spcBef>
              <a:buFont typeface="Arial" charset="0"/>
              <a:buNone/>
              <a:defRPr/>
            </a:pPr>
            <a:endParaRPr lang="en-US" altLang="zh-CN" sz="3600" b="1" dirty="0" smtClean="0">
              <a:solidFill>
                <a:srgbClr val="000000"/>
              </a:solidFill>
              <a:effectLst>
                <a:outerShdw blurRad="38100" dist="38100" dir="2700000" algn="tl">
                  <a:srgbClr val="FFFFFF"/>
                </a:outerShdw>
              </a:effectLst>
              <a:latin typeface="Eras Bold ITC" charset="0"/>
              <a:ea typeface="黑体" charset="0"/>
              <a:cs typeface="Comic Sans MS" charset="0"/>
            </a:endParaRPr>
          </a:p>
        </p:txBody>
      </p:sp>
      <p:grpSp>
        <p:nvGrpSpPr>
          <p:cNvPr id="6" name="组合 5"/>
          <p:cNvGrpSpPr>
            <a:grpSpLocks/>
          </p:cNvGrpSpPr>
          <p:nvPr/>
        </p:nvGrpSpPr>
        <p:grpSpPr bwMode="auto">
          <a:xfrm>
            <a:off x="1340644" y="1174750"/>
            <a:ext cx="6988793" cy="5214628"/>
            <a:chOff x="263891" y="1174173"/>
            <a:chExt cx="9318560" cy="5215691"/>
          </a:xfrm>
        </p:grpSpPr>
        <p:grpSp>
          <p:nvGrpSpPr>
            <p:cNvPr id="96262" name="组合 1"/>
            <p:cNvGrpSpPr>
              <a:grpSpLocks/>
            </p:cNvGrpSpPr>
            <p:nvPr/>
          </p:nvGrpSpPr>
          <p:grpSpPr bwMode="auto">
            <a:xfrm>
              <a:off x="263891" y="1174173"/>
              <a:ext cx="8730157" cy="5215691"/>
              <a:chOff x="381000" y="1053484"/>
              <a:chExt cx="8879984" cy="5229295"/>
            </a:xfrm>
          </p:grpSpPr>
          <p:pic>
            <p:nvPicPr>
              <p:cNvPr id="962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391091"/>
                <a:ext cx="2133600" cy="519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265" name="Rectangle 2"/>
              <p:cNvSpPr>
                <a:spLocks noChangeArrowheads="1"/>
              </p:cNvSpPr>
              <p:nvPr/>
            </p:nvSpPr>
            <p:spPr bwMode="auto">
              <a:xfrm>
                <a:off x="5715001" y="5772090"/>
                <a:ext cx="2198408" cy="40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a:solidFill>
                      <a:srgbClr val="C00000"/>
                    </a:solidFill>
                  </a:rPr>
                  <a:t>Submit Paper</a:t>
                </a:r>
                <a:endParaRPr lang="en-US" altLang="zh-CN" sz="2000">
                  <a:solidFill>
                    <a:srgbClr val="C00000"/>
                  </a:solidFill>
                </a:endParaRPr>
              </a:p>
            </p:txBody>
          </p:sp>
          <p:sp>
            <p:nvSpPr>
              <p:cNvPr id="96266" name="Rectangle 47"/>
              <p:cNvSpPr>
                <a:spLocks noChangeArrowheads="1"/>
              </p:cNvSpPr>
              <p:nvPr/>
            </p:nvSpPr>
            <p:spPr bwMode="auto">
              <a:xfrm>
                <a:off x="4004553" y="3727985"/>
                <a:ext cx="1592932" cy="40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a:solidFill>
                      <a:srgbClr val="DAF3FA"/>
                    </a:solidFill>
                  </a:rPr>
                  <a:t>Have Fun</a:t>
                </a:r>
                <a:endParaRPr lang="en-US" altLang="zh-CN" sz="2000">
                  <a:solidFill>
                    <a:srgbClr val="DAF3FA"/>
                  </a:solidFill>
                </a:endParaRPr>
              </a:p>
            </p:txBody>
          </p:sp>
          <p:grpSp>
            <p:nvGrpSpPr>
              <p:cNvPr id="96267" name="Group 7"/>
              <p:cNvGrpSpPr>
                <a:grpSpLocks/>
              </p:cNvGrpSpPr>
              <p:nvPr/>
            </p:nvGrpSpPr>
            <p:grpSpPr bwMode="auto">
              <a:xfrm>
                <a:off x="6103966" y="2660281"/>
                <a:ext cx="3157018" cy="2314924"/>
                <a:chOff x="6324600" y="2590800"/>
                <a:chExt cx="2326224" cy="1877001"/>
              </a:xfrm>
            </p:grpSpPr>
            <p:pic>
              <p:nvPicPr>
                <p:cNvPr id="96287" name="Picture 4" descr="“fencing”的图片搜索结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590800"/>
                  <a:ext cx="2133600" cy="160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88" name="Rectangle 6"/>
                <p:cNvSpPr>
                  <a:spLocks noChangeArrowheads="1"/>
                </p:cNvSpPr>
                <p:nvPr/>
              </p:nvSpPr>
              <p:spPr bwMode="auto">
                <a:xfrm>
                  <a:off x="6992498" y="4142469"/>
                  <a:ext cx="1658326" cy="32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a:solidFill>
                        <a:srgbClr val="FF0000"/>
                      </a:solidFill>
                    </a:rPr>
                    <a:t>Fencing Event</a:t>
                  </a:r>
                  <a:endParaRPr lang="en-US" altLang="zh-CN" sz="2000">
                    <a:solidFill>
                      <a:srgbClr val="FF0000"/>
                    </a:solidFill>
                  </a:endParaRPr>
                </a:p>
              </p:txBody>
            </p:sp>
          </p:grpSp>
          <p:pic>
            <p:nvPicPr>
              <p:cNvPr id="96268" name="Picture 6" descr="“have fun”的图片搜索结果"/>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1367" y="1396255"/>
                <a:ext cx="3106509" cy="232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9" name="Rectangle 25"/>
              <p:cNvSpPr>
                <a:spLocks noChangeArrowheads="1"/>
              </p:cNvSpPr>
              <p:nvPr/>
            </p:nvSpPr>
            <p:spPr bwMode="auto">
              <a:xfrm>
                <a:off x="1591915" y="5264259"/>
                <a:ext cx="1646863" cy="101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zh-CN" sz="2000" b="1">
                    <a:solidFill>
                      <a:srgbClr val="C00000"/>
                    </a:solidFill>
                  </a:rPr>
                  <a:t>Study &amp; Discussion</a:t>
                </a:r>
                <a:endParaRPr lang="en-US" altLang="zh-CN" sz="2000">
                  <a:solidFill>
                    <a:srgbClr val="C00000"/>
                  </a:solidFill>
                </a:endParaRPr>
              </a:p>
            </p:txBody>
          </p:sp>
          <p:sp>
            <p:nvSpPr>
              <p:cNvPr id="96270" name="Rectangle 26"/>
              <p:cNvSpPr>
                <a:spLocks noChangeArrowheads="1"/>
              </p:cNvSpPr>
              <p:nvPr/>
            </p:nvSpPr>
            <p:spPr bwMode="auto">
              <a:xfrm>
                <a:off x="381000" y="2150349"/>
                <a:ext cx="1311391" cy="46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400" b="1" dirty="0">
                    <a:solidFill>
                      <a:srgbClr val="FF0000"/>
                    </a:solidFill>
                  </a:rPr>
                  <a:t>Today</a:t>
                </a:r>
                <a:endParaRPr lang="en-US" altLang="zh-CN" sz="2400" dirty="0">
                  <a:solidFill>
                    <a:srgbClr val="FF0000"/>
                  </a:solidFill>
                </a:endParaRPr>
              </a:p>
            </p:txBody>
          </p:sp>
          <p:cxnSp>
            <p:nvCxnSpPr>
              <p:cNvPr id="73" name="Straight Arrow Connector 12"/>
              <p:cNvCxnSpPr/>
              <p:nvPr/>
            </p:nvCxnSpPr>
            <p:spPr>
              <a:xfrm>
                <a:off x="1030139" y="2690024"/>
                <a:ext cx="951102" cy="244525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34"/>
              <p:cNvCxnSpPr/>
              <p:nvPr/>
            </p:nvCxnSpPr>
            <p:spPr>
              <a:xfrm flipV="1">
                <a:off x="3455530" y="5772069"/>
                <a:ext cx="1877983" cy="2547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36"/>
              <p:cNvCxnSpPr/>
              <p:nvPr/>
            </p:nvCxnSpPr>
            <p:spPr>
              <a:xfrm flipV="1">
                <a:off x="7550596" y="5100259"/>
                <a:ext cx="308422" cy="2913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38"/>
              <p:cNvCxnSpPr/>
              <p:nvPr/>
            </p:nvCxnSpPr>
            <p:spPr>
              <a:xfrm>
                <a:off x="1270741" y="2413022"/>
                <a:ext cx="114326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40"/>
              <p:cNvCxnSpPr/>
              <p:nvPr/>
            </p:nvCxnSpPr>
            <p:spPr>
              <a:xfrm>
                <a:off x="5811485" y="2578587"/>
                <a:ext cx="477973" cy="3677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54"/>
              <p:cNvCxnSpPr/>
              <p:nvPr/>
            </p:nvCxnSpPr>
            <p:spPr>
              <a:xfrm flipH="1">
                <a:off x="2992090" y="4063891"/>
                <a:ext cx="781551" cy="1407297"/>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55"/>
              <p:cNvCxnSpPr/>
              <p:nvPr/>
            </p:nvCxnSpPr>
            <p:spPr>
              <a:xfrm flipH="1">
                <a:off x="2895204" y="4063891"/>
                <a:ext cx="721803" cy="137227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6278" name="Rectangle 61"/>
              <p:cNvSpPr>
                <a:spLocks noChangeArrowheads="1"/>
              </p:cNvSpPr>
              <p:nvPr/>
            </p:nvSpPr>
            <p:spPr bwMode="auto">
              <a:xfrm>
                <a:off x="1462899" y="2007072"/>
                <a:ext cx="872266" cy="40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52.2</a:t>
                </a:r>
                <a:endParaRPr lang="en-US" altLang="zh-CN" sz="2000" dirty="0">
                  <a:solidFill>
                    <a:srgbClr val="FF0000"/>
                  </a:solidFill>
                </a:endParaRPr>
              </a:p>
            </p:txBody>
          </p:sp>
          <p:sp>
            <p:nvSpPr>
              <p:cNvPr id="96279" name="Rectangle 68"/>
              <p:cNvSpPr>
                <a:spLocks noChangeArrowheads="1"/>
              </p:cNvSpPr>
              <p:nvPr/>
            </p:nvSpPr>
            <p:spPr bwMode="auto">
              <a:xfrm>
                <a:off x="5963274" y="2260194"/>
                <a:ext cx="885854" cy="40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DAF3FA"/>
                    </a:solidFill>
                  </a:rPr>
                  <a:t>-</a:t>
                </a:r>
                <a:r>
                  <a:rPr lang="en-US" altLang="zh-CN" sz="2000" b="1" dirty="0">
                    <a:solidFill>
                      <a:srgbClr val="FF0000"/>
                    </a:solidFill>
                  </a:rPr>
                  <a:t>100</a:t>
                </a:r>
                <a:endParaRPr lang="en-US" altLang="zh-CN" sz="2000" dirty="0">
                  <a:solidFill>
                    <a:srgbClr val="FF0000"/>
                  </a:solidFill>
                </a:endParaRPr>
              </a:p>
            </p:txBody>
          </p:sp>
          <p:sp>
            <p:nvSpPr>
              <p:cNvPr id="82" name="Curved Left Arrow 79"/>
              <p:cNvSpPr/>
              <p:nvPr/>
            </p:nvSpPr>
            <p:spPr>
              <a:xfrm rot="19895728">
                <a:off x="5679074" y="1053484"/>
                <a:ext cx="702426" cy="686137"/>
              </a:xfrm>
              <a:prstGeom prst="curvedLeftArrow">
                <a:avLst>
                  <a:gd name="adj1" fmla="val 6070"/>
                  <a:gd name="adj2" fmla="val 50000"/>
                  <a:gd name="adj3" fmla="val 1762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chemeClr val="tx1"/>
                  </a:solidFill>
                  <a:latin typeface="Arial" charset="0"/>
                  <a:ea typeface="黑体" charset="0"/>
                  <a:cs typeface="黑体" charset="0"/>
                </a:endParaRPr>
              </a:p>
            </p:txBody>
          </p:sp>
          <p:sp>
            <p:nvSpPr>
              <p:cNvPr id="96281" name="Rectangle 86"/>
              <p:cNvSpPr>
                <a:spLocks noChangeArrowheads="1"/>
              </p:cNvSpPr>
              <p:nvPr/>
            </p:nvSpPr>
            <p:spPr bwMode="auto">
              <a:xfrm>
                <a:off x="6281384" y="1153778"/>
                <a:ext cx="872266" cy="40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52.2</a:t>
                </a:r>
                <a:endParaRPr lang="en-US" altLang="zh-CN" sz="2000" dirty="0">
                  <a:solidFill>
                    <a:srgbClr val="FF0000"/>
                  </a:solidFill>
                </a:endParaRPr>
              </a:p>
            </p:txBody>
          </p:sp>
          <p:sp>
            <p:nvSpPr>
              <p:cNvPr id="96282" name="Rectangle 87"/>
              <p:cNvSpPr>
                <a:spLocks noChangeArrowheads="1"/>
              </p:cNvSpPr>
              <p:nvPr/>
            </p:nvSpPr>
            <p:spPr bwMode="auto">
              <a:xfrm>
                <a:off x="7789552" y="5206465"/>
                <a:ext cx="779360" cy="40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a:solidFill>
                      <a:srgbClr val="C00000"/>
                    </a:solidFill>
                  </a:rPr>
                  <a:t>100</a:t>
                </a:r>
                <a:endParaRPr lang="en-US" altLang="zh-CN" sz="2000">
                  <a:solidFill>
                    <a:srgbClr val="C00000"/>
                  </a:solidFill>
                </a:endParaRPr>
              </a:p>
            </p:txBody>
          </p:sp>
          <p:sp>
            <p:nvSpPr>
              <p:cNvPr id="96283" name="Rectangle 88"/>
              <p:cNvSpPr>
                <a:spLocks noChangeArrowheads="1"/>
              </p:cNvSpPr>
              <p:nvPr/>
            </p:nvSpPr>
            <p:spPr bwMode="auto">
              <a:xfrm>
                <a:off x="1030638" y="3728430"/>
                <a:ext cx="603056" cy="40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a:solidFill>
                      <a:srgbClr val="C00000"/>
                    </a:solidFill>
                  </a:rPr>
                  <a:t>64</a:t>
                </a:r>
                <a:endParaRPr lang="en-US" altLang="zh-CN" sz="2000">
                  <a:solidFill>
                    <a:srgbClr val="C00000"/>
                  </a:solidFill>
                </a:endParaRPr>
              </a:p>
            </p:txBody>
          </p:sp>
          <p:sp>
            <p:nvSpPr>
              <p:cNvPr id="96284" name="Rectangle 91"/>
              <p:cNvSpPr>
                <a:spLocks noChangeArrowheads="1"/>
              </p:cNvSpPr>
              <p:nvPr/>
            </p:nvSpPr>
            <p:spPr bwMode="auto">
              <a:xfrm>
                <a:off x="4104622" y="5330525"/>
                <a:ext cx="603056" cy="40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a:solidFill>
                      <a:srgbClr val="C00000"/>
                    </a:solidFill>
                  </a:rPr>
                  <a:t>80</a:t>
                </a:r>
                <a:endParaRPr lang="en-US" altLang="zh-CN" sz="2000">
                  <a:solidFill>
                    <a:srgbClr val="C00000"/>
                  </a:solidFill>
                </a:endParaRPr>
              </a:p>
            </p:txBody>
          </p:sp>
          <p:sp>
            <p:nvSpPr>
              <p:cNvPr id="96285" name="Rectangle 92"/>
              <p:cNvSpPr>
                <a:spLocks noChangeArrowheads="1"/>
              </p:cNvSpPr>
              <p:nvPr/>
            </p:nvSpPr>
            <p:spPr bwMode="auto">
              <a:xfrm>
                <a:off x="2895204" y="4372732"/>
                <a:ext cx="603056" cy="40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64</a:t>
                </a:r>
                <a:endParaRPr lang="en-US" altLang="zh-CN" sz="2000" dirty="0">
                  <a:solidFill>
                    <a:srgbClr val="FF0000"/>
                  </a:solidFill>
                </a:endParaRPr>
              </a:p>
            </p:txBody>
          </p:sp>
          <p:sp>
            <p:nvSpPr>
              <p:cNvPr id="96286" name="Rectangle 97"/>
              <p:cNvSpPr>
                <a:spLocks noChangeArrowheads="1"/>
              </p:cNvSpPr>
              <p:nvPr/>
            </p:nvSpPr>
            <p:spPr bwMode="auto">
              <a:xfrm>
                <a:off x="3491055" y="4571727"/>
                <a:ext cx="872266" cy="40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dirty="0">
                    <a:solidFill>
                      <a:srgbClr val="FF0000"/>
                    </a:solidFill>
                  </a:rPr>
                  <a:t>52.2</a:t>
                </a:r>
                <a:endParaRPr lang="en-US" altLang="zh-CN" sz="2000" dirty="0">
                  <a:solidFill>
                    <a:srgbClr val="FF0000"/>
                  </a:solidFill>
                </a:endParaRPr>
              </a:p>
            </p:txBody>
          </p:sp>
        </p:grpSp>
        <p:sp>
          <p:nvSpPr>
            <p:cNvPr id="96263" name="矩形 4"/>
            <p:cNvSpPr>
              <a:spLocks noChangeArrowheads="1"/>
            </p:cNvSpPr>
            <p:nvPr/>
          </p:nvSpPr>
          <p:spPr bwMode="auto">
            <a:xfrm>
              <a:off x="7245438" y="1314370"/>
              <a:ext cx="2337013" cy="4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2000" b="1"/>
                <a:t>317182 Games</a:t>
              </a:r>
              <a:endParaRPr lang="zh-CN" altLang="en-US" sz="2000"/>
            </a:p>
          </p:txBody>
        </p:sp>
      </p:grpSp>
      <p:sp>
        <p:nvSpPr>
          <p:cNvPr id="89" name="Rectangle 47"/>
          <p:cNvSpPr>
            <a:spLocks noChangeArrowheads="1"/>
          </p:cNvSpPr>
          <p:nvPr/>
        </p:nvSpPr>
        <p:spPr bwMode="auto">
          <a:xfrm>
            <a:off x="3318273" y="2705101"/>
            <a:ext cx="3685624" cy="18004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1" hangingPunct="1">
              <a:spcBef>
                <a:spcPts val="600"/>
              </a:spcBef>
              <a:buFont typeface="Arial" charset="0"/>
              <a:buChar char="•"/>
            </a:pPr>
            <a:r>
              <a:rPr lang="en-US" altLang="zh-CN" sz="2400" b="1"/>
              <a:t>1 million steps</a:t>
            </a:r>
          </a:p>
          <a:p>
            <a:pPr marL="342900" indent="-342900" eaLnBrk="1" hangingPunct="1">
              <a:spcBef>
                <a:spcPts val="600"/>
              </a:spcBef>
              <a:buFont typeface="Arial" charset="0"/>
              <a:buChar char="•"/>
            </a:pPr>
            <a:r>
              <a:rPr lang="en-US" altLang="zh-CN" sz="2400" b="1"/>
              <a:t>Learning rate: 0.9999954</a:t>
            </a:r>
          </a:p>
          <a:p>
            <a:pPr marL="342900" indent="-342900" eaLnBrk="1" hangingPunct="1">
              <a:spcBef>
                <a:spcPts val="600"/>
              </a:spcBef>
              <a:buFont typeface="Arial" charset="0"/>
              <a:buChar char="•"/>
            </a:pPr>
            <a:r>
              <a:rPr lang="en-US" altLang="zh-CN" sz="2400" b="1"/>
              <a:t>Discount rate: 0.8</a:t>
            </a:r>
          </a:p>
          <a:p>
            <a:pPr marL="342900" indent="-342900" eaLnBrk="1" hangingPunct="1">
              <a:spcBef>
                <a:spcPts val="600"/>
              </a:spcBef>
              <a:buFont typeface="Arial" charset="0"/>
              <a:buChar char="•"/>
            </a:pPr>
            <a:r>
              <a:rPr lang="en-US" altLang="zh-CN" sz="2400" b="1"/>
              <a:t>Epsilon: 0.1</a:t>
            </a:r>
          </a:p>
        </p:txBody>
      </p:sp>
      <p:pic>
        <p:nvPicPr>
          <p:cNvPr id="9626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0"/>
            <a:ext cx="6934200" cy="65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灯片编号占位符 1"/>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黑体" charset="0"/>
                <a:cs typeface="黑体" charset="0"/>
              </a:defRPr>
            </a:lvl1pPr>
            <a:lvl2pPr marL="742950" indent="-285750">
              <a:defRPr sz="2400">
                <a:solidFill>
                  <a:schemeClr val="tx1"/>
                </a:solidFill>
                <a:latin typeface="Arial" charset="0"/>
                <a:ea typeface="黑体" charset="0"/>
                <a:cs typeface="黑体" charset="0"/>
              </a:defRPr>
            </a:lvl2pPr>
            <a:lvl3pPr marL="1143000" indent="-228600">
              <a:defRPr sz="2400">
                <a:solidFill>
                  <a:schemeClr val="tx1"/>
                </a:solidFill>
                <a:latin typeface="Arial" charset="0"/>
                <a:ea typeface="黑体" charset="0"/>
                <a:cs typeface="黑体" charset="0"/>
              </a:defRPr>
            </a:lvl3pPr>
            <a:lvl4pPr marL="1600200" indent="-228600">
              <a:defRPr sz="2400">
                <a:solidFill>
                  <a:schemeClr val="tx1"/>
                </a:solidFill>
                <a:latin typeface="Arial" charset="0"/>
                <a:ea typeface="黑体" charset="0"/>
                <a:cs typeface="黑体" charset="0"/>
              </a:defRPr>
            </a:lvl4pPr>
            <a:lvl5pPr marL="2057400" indent="-228600">
              <a:defRPr sz="2400">
                <a:solidFill>
                  <a:schemeClr val="tx1"/>
                </a:solidFill>
                <a:latin typeface="Arial" charset="0"/>
                <a:ea typeface="黑体" charset="0"/>
                <a:cs typeface="黑体" charset="0"/>
              </a:defRPr>
            </a:lvl5pPr>
            <a:lvl6pPr marL="2514600" indent="-228600" eaLnBrk="0" fontAlgn="base" hangingPunct="0">
              <a:spcBef>
                <a:spcPct val="0"/>
              </a:spcBef>
              <a:spcAft>
                <a:spcPct val="0"/>
              </a:spcAft>
              <a:defRPr sz="2400">
                <a:solidFill>
                  <a:schemeClr val="tx1"/>
                </a:solidFill>
                <a:latin typeface="Arial" charset="0"/>
                <a:ea typeface="黑体" charset="0"/>
                <a:cs typeface="黑体" charset="0"/>
              </a:defRPr>
            </a:lvl6pPr>
            <a:lvl7pPr marL="2971800" indent="-228600" eaLnBrk="0" fontAlgn="base" hangingPunct="0">
              <a:spcBef>
                <a:spcPct val="0"/>
              </a:spcBef>
              <a:spcAft>
                <a:spcPct val="0"/>
              </a:spcAft>
              <a:defRPr sz="2400">
                <a:solidFill>
                  <a:schemeClr val="tx1"/>
                </a:solidFill>
                <a:latin typeface="Arial" charset="0"/>
                <a:ea typeface="黑体" charset="0"/>
                <a:cs typeface="黑体" charset="0"/>
              </a:defRPr>
            </a:lvl7pPr>
            <a:lvl8pPr marL="3429000" indent="-228600" eaLnBrk="0" fontAlgn="base" hangingPunct="0">
              <a:spcBef>
                <a:spcPct val="0"/>
              </a:spcBef>
              <a:spcAft>
                <a:spcPct val="0"/>
              </a:spcAft>
              <a:defRPr sz="2400">
                <a:solidFill>
                  <a:schemeClr val="tx1"/>
                </a:solidFill>
                <a:latin typeface="Arial" charset="0"/>
                <a:ea typeface="黑体" charset="0"/>
                <a:cs typeface="黑体" charset="0"/>
              </a:defRPr>
            </a:lvl8pPr>
            <a:lvl9pPr marL="3886200" indent="-228600" eaLnBrk="0" fontAlgn="base" hangingPunct="0">
              <a:spcBef>
                <a:spcPct val="0"/>
              </a:spcBef>
              <a:spcAft>
                <a:spcPct val="0"/>
              </a:spcAft>
              <a:defRPr sz="2400">
                <a:solidFill>
                  <a:schemeClr val="tx1"/>
                </a:solidFill>
                <a:latin typeface="Arial" charset="0"/>
                <a:ea typeface="黑体" charset="0"/>
                <a:cs typeface="黑体" charset="0"/>
              </a:defRPr>
            </a:lvl9pPr>
          </a:lstStyle>
          <a:p>
            <a:pPr algn="r"/>
            <a:fld id="{1ED1B5C7-18E9-144C-89CB-140732CC6034}" type="slidenum">
              <a:rPr lang="en-US" altLang="zh-CN" sz="1600">
                <a:solidFill>
                  <a:srgbClr val="FFFFFF"/>
                </a:solidFill>
                <a:latin typeface="Times New Roman" charset="0"/>
                <a:ea typeface="微软雅黑" charset="0"/>
                <a:cs typeface="微软雅黑" charset="0"/>
              </a:rPr>
              <a:pPr algn="r"/>
              <a:t>42</a:t>
            </a:fld>
            <a:endParaRPr lang="en-US" altLang="zh-CN" sz="1600">
              <a:solidFill>
                <a:srgbClr val="FFFFFF"/>
              </a:solidFill>
              <a:latin typeface="Times New Roman" charset="0"/>
              <a:ea typeface="微软雅黑" charset="0"/>
              <a:cs typeface="微软雅黑" charset="0"/>
            </a:endParaRPr>
          </a:p>
        </p:txBody>
      </p:sp>
    </p:spTree>
    <p:extLst>
      <p:ext uri="{BB962C8B-B14F-4D97-AF65-F5344CB8AC3E}">
        <p14:creationId xmlns:p14="http://schemas.microsoft.com/office/powerpoint/2010/main" val="22492403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grpId="0" nodeType="clickEffect">
                                  <p:stCondLst>
                                    <p:cond delay="0"/>
                                  </p:stCondLst>
                                  <p:childTnLst>
                                    <p:animEffect transition="out" filter="fade">
                                      <p:cBhvr>
                                        <p:cTn id="6" dur="1000"/>
                                        <p:tgtEl>
                                          <p:spTgt spid="89"/>
                                        </p:tgtEl>
                                      </p:cBhvr>
                                    </p:animEffect>
                                    <p:anim calcmode="lin" valueType="num">
                                      <p:cBhvr>
                                        <p:cTn id="7" dur="1000"/>
                                        <p:tgtEl>
                                          <p:spTgt spid="89"/>
                                        </p:tgtEl>
                                        <p:attrNameLst>
                                          <p:attrName>ppt_x</p:attrName>
                                        </p:attrNameLst>
                                      </p:cBhvr>
                                      <p:tavLst>
                                        <p:tav tm="0">
                                          <p:val>
                                            <p:strVal val="ppt_x"/>
                                          </p:val>
                                        </p:tav>
                                        <p:tav tm="100000">
                                          <p:val>
                                            <p:strVal val="ppt_x"/>
                                          </p:val>
                                        </p:tav>
                                      </p:tavLst>
                                    </p:anim>
                                    <p:anim calcmode="lin" valueType="num">
                                      <p:cBhvr>
                                        <p:cTn id="8" dur="1000"/>
                                        <p:tgtEl>
                                          <p:spTgt spid="89"/>
                                        </p:tgtEl>
                                        <p:attrNameLst>
                                          <p:attrName>ppt_y</p:attrName>
                                        </p:attrNameLst>
                                      </p:cBhvr>
                                      <p:tavLst>
                                        <p:tav tm="0">
                                          <p:val>
                                            <p:strVal val="ppt_y"/>
                                          </p:val>
                                        </p:tav>
                                        <p:tav tm="100000">
                                          <p:val>
                                            <p:strVal val="ppt_y+.1"/>
                                          </p:val>
                                        </p:tav>
                                      </p:tavLst>
                                    </p:anim>
                                    <p:set>
                                      <p:cBhvr>
                                        <p:cTn id="9" dur="1" fill="hold">
                                          <p:stCondLst>
                                            <p:cond delay="999"/>
                                          </p:stCondLst>
                                        </p:cTn>
                                        <p:tgtEl>
                                          <p:spTgt spid="89"/>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defRPr/>
            </a:pPr>
            <a:r>
              <a:rPr lang="en-US" sz="3200" dirty="0"/>
              <a:t>Deep Reinforcement Learning Framework</a:t>
            </a:r>
          </a:p>
        </p:txBody>
      </p:sp>
      <p:sp>
        <p:nvSpPr>
          <p:cNvPr id="4" name="Content Placeholder 3"/>
          <p:cNvSpPr>
            <a:spLocks noGrp="1"/>
          </p:cNvSpPr>
          <p:nvPr>
            <p:ph idx="1"/>
          </p:nvPr>
        </p:nvSpPr>
        <p:spPr/>
        <p:txBody>
          <a:bodyPr/>
          <a:lstStyle/>
          <a:p>
            <a:endParaRPr lang="en-US"/>
          </a:p>
        </p:txBody>
      </p:sp>
      <p:pic>
        <p:nvPicPr>
          <p:cNvPr id="5" name="Image result for neural network.jpeg" descr="Image result for neural network.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1731" y="2306638"/>
            <a:ext cx="2034779"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Deep Neural Network Agent"/>
          <p:cNvSpPr>
            <a:spLocks noChangeArrowheads="1"/>
          </p:cNvSpPr>
          <p:nvPr/>
        </p:nvSpPr>
        <p:spPr bwMode="auto">
          <a:xfrm>
            <a:off x="2412207" y="1749425"/>
            <a:ext cx="2769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p>
            <a:pPr eaLnBrk="1" hangingPunct="1"/>
            <a:r>
              <a:rPr lang="en-US" altLang="zh-CN" dirty="0">
                <a:solidFill>
                  <a:srgbClr val="000000"/>
                </a:solidFill>
                <a:cs typeface="Arial" charset="0"/>
                <a:sym typeface="Arial" charset="0"/>
              </a:rPr>
              <a:t>Deep Neural Network Agent</a:t>
            </a:r>
          </a:p>
        </p:txBody>
      </p:sp>
      <p:sp>
        <p:nvSpPr>
          <p:cNvPr id="7" name="Observation…"/>
          <p:cNvSpPr>
            <a:spLocks noChangeArrowheads="1"/>
          </p:cNvSpPr>
          <p:nvPr/>
        </p:nvSpPr>
        <p:spPr bwMode="auto">
          <a:xfrm>
            <a:off x="227410" y="2706689"/>
            <a:ext cx="21026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p>
            <a:pPr eaLnBrk="1" hangingPunct="1"/>
            <a:r>
              <a:rPr lang="en-US" altLang="zh-CN" dirty="0">
                <a:cs typeface="Arial" charset="0"/>
                <a:sym typeface="Arial" charset="0"/>
              </a:rPr>
              <a:t>Observation </a:t>
            </a:r>
          </a:p>
          <a:p>
            <a:pPr eaLnBrk="1" hangingPunct="1"/>
            <a:r>
              <a:rPr lang="en-US" altLang="zh-CN" dirty="0">
                <a:solidFill>
                  <a:srgbClr val="000000"/>
                </a:solidFill>
                <a:cs typeface="Arial" charset="0"/>
                <a:sym typeface="Arial" charset="0"/>
              </a:rPr>
              <a:t>(state in </a:t>
            </a:r>
            <a:r>
              <a:rPr lang="en-US" altLang="zh-CN" dirty="0" smtClean="0">
                <a:solidFill>
                  <a:srgbClr val="000000"/>
                </a:solidFill>
                <a:cs typeface="Arial" charset="0"/>
                <a:sym typeface="Arial" charset="0"/>
              </a:rPr>
              <a:t>networks</a:t>
            </a:r>
            <a:r>
              <a:rPr lang="en-US" altLang="zh-CN" dirty="0">
                <a:solidFill>
                  <a:srgbClr val="000000"/>
                </a:solidFill>
                <a:cs typeface="Arial" charset="0"/>
                <a:sym typeface="Arial" charset="0"/>
              </a:rPr>
              <a:t>)</a:t>
            </a:r>
          </a:p>
        </p:txBody>
      </p:sp>
      <p:sp>
        <p:nvSpPr>
          <p:cNvPr id="8" name="Arrow"/>
          <p:cNvSpPr>
            <a:spLocks noChangeArrowheads="1"/>
          </p:cNvSpPr>
          <p:nvPr/>
        </p:nvSpPr>
        <p:spPr bwMode="auto">
          <a:xfrm>
            <a:off x="1918098" y="2746375"/>
            <a:ext cx="402431" cy="433388"/>
          </a:xfrm>
          <a:prstGeom prst="rightArrow">
            <a:avLst>
              <a:gd name="adj1" fmla="val 50000"/>
              <a:gd name="adj2" fmla="val 49764"/>
            </a:avLst>
          </a:prstGeom>
          <a:solidFill>
            <a:srgbClr val="FFC000">
              <a:alpha val="50195"/>
            </a:srgbClr>
          </a:solidFill>
          <a:ln w="12700">
            <a:solidFill>
              <a:srgbClr val="3D90BC"/>
            </a:solidFill>
            <a:miter lim="800000"/>
            <a:headEnd/>
            <a:tailEnd/>
          </a:ln>
        </p:spPr>
        <p:txBody>
          <a:bodyPr lIns="45719" rIns="45719" anchor="ctr"/>
          <a:lstStyle/>
          <a:p>
            <a:pPr algn="ctr" eaLnBrk="1" hangingPunct="1"/>
            <a:endParaRPr lang="en-US" altLang="zh-CN" sz="1300">
              <a:solidFill>
                <a:srgbClr val="FFFFFF"/>
              </a:solidFill>
              <a:cs typeface="Arial" charset="0"/>
              <a:sym typeface="Arial" charset="0"/>
            </a:endParaRPr>
          </a:p>
        </p:txBody>
      </p:sp>
      <p:sp>
        <p:nvSpPr>
          <p:cNvPr id="9" name="Arrow"/>
          <p:cNvSpPr>
            <a:spLocks noChangeArrowheads="1"/>
          </p:cNvSpPr>
          <p:nvPr/>
        </p:nvSpPr>
        <p:spPr bwMode="auto">
          <a:xfrm>
            <a:off x="4543425" y="2803525"/>
            <a:ext cx="409575" cy="433388"/>
          </a:xfrm>
          <a:prstGeom prst="rightArrow">
            <a:avLst>
              <a:gd name="adj1" fmla="val 50000"/>
              <a:gd name="adj2" fmla="val 49884"/>
            </a:avLst>
          </a:prstGeom>
          <a:solidFill>
            <a:srgbClr val="FFC000">
              <a:alpha val="50195"/>
            </a:srgbClr>
          </a:solidFill>
          <a:ln w="12700">
            <a:solidFill>
              <a:srgbClr val="3D90BC"/>
            </a:solidFill>
            <a:miter lim="800000"/>
            <a:headEnd/>
            <a:tailEnd/>
          </a:ln>
        </p:spPr>
        <p:txBody>
          <a:bodyPr lIns="45719" rIns="45719" anchor="ctr"/>
          <a:lstStyle/>
          <a:p>
            <a:pPr algn="ctr" eaLnBrk="1" hangingPunct="1"/>
            <a:endParaRPr lang="en-US" altLang="zh-CN" sz="1300">
              <a:solidFill>
                <a:srgbClr val="FFFFFF"/>
              </a:solidFill>
              <a:cs typeface="Arial" charset="0"/>
              <a:sym typeface="Arial" charset="0"/>
            </a:endParaRPr>
          </a:p>
        </p:txBody>
      </p:sp>
      <p:sp>
        <p:nvSpPr>
          <p:cNvPr id="10" name="Predicted Q-Value"/>
          <p:cNvSpPr>
            <a:spLocks noChangeArrowheads="1"/>
          </p:cNvSpPr>
          <p:nvPr/>
        </p:nvSpPr>
        <p:spPr bwMode="auto">
          <a:xfrm>
            <a:off x="5105400" y="2667000"/>
            <a:ext cx="18180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p>
            <a:pPr eaLnBrk="1" hangingPunct="1"/>
            <a:r>
              <a:rPr lang="en-US" altLang="zh-CN" dirty="0">
                <a:solidFill>
                  <a:srgbClr val="000000"/>
                </a:solidFill>
                <a:cs typeface="Arial" charset="0"/>
                <a:sym typeface="Arial" charset="0"/>
              </a:rPr>
              <a:t>Predicted </a:t>
            </a:r>
            <a:endParaRPr lang="en-US" altLang="zh-CN" dirty="0" smtClean="0">
              <a:solidFill>
                <a:srgbClr val="000000"/>
              </a:solidFill>
              <a:cs typeface="Arial" charset="0"/>
              <a:sym typeface="Arial" charset="0"/>
            </a:endParaRPr>
          </a:p>
          <a:p>
            <a:pPr eaLnBrk="1" hangingPunct="1"/>
            <a:r>
              <a:rPr lang="en-US" altLang="zh-CN" dirty="0" smtClean="0">
                <a:solidFill>
                  <a:srgbClr val="000000"/>
                </a:solidFill>
                <a:cs typeface="Arial" charset="0"/>
                <a:sym typeface="Arial" charset="0"/>
              </a:rPr>
              <a:t>Q</a:t>
            </a:r>
            <a:r>
              <a:rPr lang="en-US" altLang="zh-CN" dirty="0">
                <a:solidFill>
                  <a:srgbClr val="000000"/>
                </a:solidFill>
                <a:cs typeface="Arial" charset="0"/>
                <a:sym typeface="Arial" charset="0"/>
              </a:rPr>
              <a:t>-Value</a:t>
            </a:r>
          </a:p>
        </p:txBody>
      </p:sp>
      <p:sp>
        <p:nvSpPr>
          <p:cNvPr id="11" name="Arrow"/>
          <p:cNvSpPr>
            <a:spLocks noChangeArrowheads="1"/>
          </p:cNvSpPr>
          <p:nvPr/>
        </p:nvSpPr>
        <p:spPr bwMode="auto">
          <a:xfrm>
            <a:off x="6584156" y="2798763"/>
            <a:ext cx="409575" cy="431800"/>
          </a:xfrm>
          <a:prstGeom prst="rightArrow">
            <a:avLst>
              <a:gd name="adj1" fmla="val 50000"/>
              <a:gd name="adj2" fmla="val 50067"/>
            </a:avLst>
          </a:prstGeom>
          <a:solidFill>
            <a:srgbClr val="FFC000">
              <a:alpha val="50195"/>
            </a:srgbClr>
          </a:solidFill>
          <a:ln w="12700">
            <a:solidFill>
              <a:srgbClr val="3D90BC"/>
            </a:solidFill>
            <a:miter lim="800000"/>
            <a:headEnd/>
            <a:tailEnd/>
          </a:ln>
        </p:spPr>
        <p:txBody>
          <a:bodyPr lIns="45719" rIns="45719" anchor="ctr"/>
          <a:lstStyle/>
          <a:p>
            <a:pPr algn="ctr" eaLnBrk="1" hangingPunct="1"/>
            <a:endParaRPr lang="en-US" altLang="zh-CN" sz="1300">
              <a:solidFill>
                <a:srgbClr val="FFFFFF"/>
              </a:solidFill>
              <a:cs typeface="Arial" charset="0"/>
              <a:sym typeface="Arial" charset="0"/>
            </a:endParaRPr>
          </a:p>
        </p:txBody>
      </p:sp>
      <p:sp>
        <p:nvSpPr>
          <p:cNvPr id="12" name="Arrow"/>
          <p:cNvSpPr>
            <a:spLocks noChangeArrowheads="1"/>
          </p:cNvSpPr>
          <p:nvPr/>
        </p:nvSpPr>
        <p:spPr bwMode="auto">
          <a:xfrm rot="5400000">
            <a:off x="6567687" y="1953618"/>
            <a:ext cx="546100" cy="325040"/>
          </a:xfrm>
          <a:prstGeom prst="rightArrow">
            <a:avLst>
              <a:gd name="adj1" fmla="val 50000"/>
              <a:gd name="adj2" fmla="val 49884"/>
            </a:avLst>
          </a:prstGeom>
          <a:solidFill>
            <a:srgbClr val="FFC000">
              <a:alpha val="50195"/>
            </a:srgbClr>
          </a:solidFill>
          <a:ln w="12700">
            <a:solidFill>
              <a:srgbClr val="3D90BC"/>
            </a:solidFill>
            <a:miter lim="800000"/>
            <a:headEnd/>
            <a:tailEnd/>
          </a:ln>
        </p:spPr>
        <p:txBody>
          <a:bodyPr lIns="45719" rIns="45719" anchor="ctr"/>
          <a:lstStyle/>
          <a:p>
            <a:pPr algn="ctr" eaLnBrk="1" hangingPunct="1"/>
            <a:endParaRPr lang="en-US" altLang="zh-CN" sz="1300">
              <a:solidFill>
                <a:srgbClr val="FFFFFF"/>
              </a:solidFill>
              <a:cs typeface="Arial" charset="0"/>
              <a:sym typeface="Arial" charset="0"/>
            </a:endParaRPr>
          </a:p>
        </p:txBody>
      </p:sp>
      <p:sp>
        <p:nvSpPr>
          <p:cNvPr id="13" name="Information about vehicle transmitters"/>
          <p:cNvSpPr>
            <a:spLocks noChangeArrowheads="1"/>
          </p:cNvSpPr>
          <p:nvPr/>
        </p:nvSpPr>
        <p:spPr bwMode="auto">
          <a:xfrm>
            <a:off x="6081713" y="1119189"/>
            <a:ext cx="2071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p>
            <a:pPr eaLnBrk="1" hangingPunct="1"/>
            <a:r>
              <a:rPr lang="en-US" altLang="zh-CN" dirty="0">
                <a:solidFill>
                  <a:srgbClr val="000000"/>
                </a:solidFill>
                <a:cs typeface="Arial" charset="0"/>
                <a:sym typeface="Arial" charset="0"/>
              </a:rPr>
              <a:t>Information about vehicle transmitters</a:t>
            </a:r>
          </a:p>
        </p:txBody>
      </p:sp>
      <p:sp>
        <p:nvSpPr>
          <p:cNvPr id="14" name="Operator"/>
          <p:cNvSpPr>
            <a:spLocks noChangeArrowheads="1"/>
          </p:cNvSpPr>
          <p:nvPr/>
        </p:nvSpPr>
        <p:spPr bwMode="auto">
          <a:xfrm>
            <a:off x="7027069" y="2867025"/>
            <a:ext cx="1202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p>
            <a:pPr eaLnBrk="1" hangingPunct="1"/>
            <a:r>
              <a:rPr lang="en-US" altLang="zh-CN" dirty="0">
                <a:solidFill>
                  <a:srgbClr val="000000"/>
                </a:solidFill>
                <a:cs typeface="Arial" charset="0"/>
                <a:sym typeface="Arial" charset="0"/>
              </a:rPr>
              <a:t>Operator</a:t>
            </a:r>
          </a:p>
        </p:txBody>
      </p:sp>
      <p:sp>
        <p:nvSpPr>
          <p:cNvPr id="15" name="Rectangle"/>
          <p:cNvSpPr>
            <a:spLocks noChangeArrowheads="1"/>
          </p:cNvSpPr>
          <p:nvPr/>
        </p:nvSpPr>
        <p:spPr bwMode="auto">
          <a:xfrm>
            <a:off x="6421041" y="4441826"/>
            <a:ext cx="1377553" cy="1147763"/>
          </a:xfrm>
          <a:prstGeom prst="rect">
            <a:avLst/>
          </a:prstGeom>
          <a:solidFill>
            <a:schemeClr val="accent1">
              <a:alpha val="50195"/>
            </a:schemeClr>
          </a:solidFill>
          <a:ln w="12700">
            <a:solidFill>
              <a:srgbClr val="3D90BC"/>
            </a:solidFill>
            <a:miter lim="800000"/>
            <a:headEnd/>
            <a:tailEnd/>
          </a:ln>
        </p:spPr>
        <p:txBody>
          <a:bodyPr lIns="45719" rIns="45719" anchor="ctr"/>
          <a:lstStyle/>
          <a:p>
            <a:pPr algn="ctr" eaLnBrk="1" hangingPunct="1"/>
            <a:endParaRPr lang="en-US" altLang="zh-CN" sz="1300">
              <a:solidFill>
                <a:srgbClr val="FFFFFF"/>
              </a:solidFill>
              <a:cs typeface="Arial" charset="0"/>
              <a:sym typeface="Arial" charset="0"/>
            </a:endParaRPr>
          </a:p>
        </p:txBody>
      </p:sp>
      <p:sp>
        <p:nvSpPr>
          <p:cNvPr id="16" name="Line"/>
          <p:cNvSpPr>
            <a:spLocks noChangeShapeType="1"/>
          </p:cNvSpPr>
          <p:nvPr/>
        </p:nvSpPr>
        <p:spPr bwMode="auto">
          <a:xfrm>
            <a:off x="6421041" y="5014913"/>
            <a:ext cx="1387078" cy="0"/>
          </a:xfrm>
          <a:prstGeom prst="line">
            <a:avLst/>
          </a:prstGeom>
          <a:noFill/>
          <a:ln w="6350">
            <a:solidFill>
              <a:srgbClr val="FFFFFF"/>
            </a:solidFill>
            <a:miter lim="800000"/>
            <a:headEnd/>
            <a:tailEnd/>
          </a:ln>
          <a:extLst>
            <a:ext uri="{909E8E84-426E-40dd-AFC4-6F175D3DCCD1}">
              <a14:hiddenFill xmlns:a14="http://schemas.microsoft.com/office/drawing/2010/main">
                <a:noFill/>
              </a14:hiddenFill>
            </a:ext>
          </a:extLst>
        </p:spPr>
        <p:txBody>
          <a:bodyPr lIns="45719" rIns="45719"/>
          <a:lstStyle/>
          <a:p>
            <a:endParaRPr lang="en-US"/>
          </a:p>
        </p:txBody>
      </p:sp>
      <p:sp>
        <p:nvSpPr>
          <p:cNvPr id="17" name="Arrow"/>
          <p:cNvSpPr>
            <a:spLocks noChangeArrowheads="1"/>
          </p:cNvSpPr>
          <p:nvPr/>
        </p:nvSpPr>
        <p:spPr bwMode="auto">
          <a:xfrm rot="5400000">
            <a:off x="6567687" y="3817343"/>
            <a:ext cx="546100" cy="325040"/>
          </a:xfrm>
          <a:prstGeom prst="rightArrow">
            <a:avLst>
              <a:gd name="adj1" fmla="val 50000"/>
              <a:gd name="adj2" fmla="val 49884"/>
            </a:avLst>
          </a:prstGeom>
          <a:solidFill>
            <a:srgbClr val="FFC000">
              <a:alpha val="50195"/>
            </a:srgbClr>
          </a:solidFill>
          <a:ln w="12700">
            <a:solidFill>
              <a:srgbClr val="3D90BC"/>
            </a:solidFill>
            <a:miter lim="800000"/>
            <a:headEnd/>
            <a:tailEnd/>
          </a:ln>
        </p:spPr>
        <p:txBody>
          <a:bodyPr lIns="45719" rIns="45719" anchor="ctr"/>
          <a:lstStyle/>
          <a:p>
            <a:pPr algn="ctr" eaLnBrk="1" hangingPunct="1"/>
            <a:endParaRPr lang="en-US" altLang="zh-CN" sz="1300">
              <a:solidFill>
                <a:srgbClr val="FFFFFF"/>
              </a:solidFill>
              <a:cs typeface="Arial" charset="0"/>
              <a:sym typeface="Arial" charset="0"/>
            </a:endParaRPr>
          </a:p>
        </p:txBody>
      </p:sp>
      <p:sp>
        <p:nvSpPr>
          <p:cNvPr id="18" name="Target Q-Value"/>
          <p:cNvSpPr>
            <a:spLocks noChangeArrowheads="1"/>
          </p:cNvSpPr>
          <p:nvPr/>
        </p:nvSpPr>
        <p:spPr bwMode="auto">
          <a:xfrm>
            <a:off x="6492479" y="4565650"/>
            <a:ext cx="1387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p>
            <a:pPr eaLnBrk="1" hangingPunct="1"/>
            <a:r>
              <a:rPr lang="en-US" altLang="zh-CN" sz="1600" dirty="0">
                <a:solidFill>
                  <a:srgbClr val="000000"/>
                </a:solidFill>
                <a:cs typeface="Arial" charset="0"/>
                <a:sym typeface="Arial" charset="0"/>
              </a:rPr>
              <a:t>Target Q-Value</a:t>
            </a:r>
          </a:p>
        </p:txBody>
      </p:sp>
      <p:sp>
        <p:nvSpPr>
          <p:cNvPr id="19" name="Line"/>
          <p:cNvSpPr>
            <a:spLocks/>
          </p:cNvSpPr>
          <p:nvPr/>
        </p:nvSpPr>
        <p:spPr bwMode="auto">
          <a:xfrm rot="16200000" flipV="1">
            <a:off x="5135166" y="3466704"/>
            <a:ext cx="1466850" cy="100726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80" y="0"/>
                </a:lnTo>
                <a:lnTo>
                  <a:pt x="80" y="21600"/>
                </a:lnTo>
                <a:lnTo>
                  <a:pt x="21600" y="21600"/>
                </a:lnTo>
              </a:path>
            </a:pathLst>
          </a:custGeom>
          <a:noFill/>
          <a:ln w="28575">
            <a:solidFill>
              <a:srgbClr val="FFC0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lIns="45719" rIns="45719"/>
          <a:lstStyle/>
          <a:p>
            <a:endParaRPr lang="en-US"/>
          </a:p>
        </p:txBody>
      </p:sp>
      <p:sp>
        <p:nvSpPr>
          <p:cNvPr id="20" name="Update Q-Value"/>
          <p:cNvSpPr>
            <a:spLocks noChangeArrowheads="1"/>
          </p:cNvSpPr>
          <p:nvPr/>
        </p:nvSpPr>
        <p:spPr bwMode="auto">
          <a:xfrm>
            <a:off x="5343525" y="3798889"/>
            <a:ext cx="13870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p>
            <a:pPr eaLnBrk="1" hangingPunct="1"/>
            <a:r>
              <a:rPr lang="en-US" altLang="zh-CN">
                <a:solidFill>
                  <a:srgbClr val="FFFFFF"/>
                </a:solidFill>
                <a:cs typeface="Arial" charset="0"/>
                <a:sym typeface="Arial" charset="0"/>
              </a:rPr>
              <a:t>Update Q-Value</a:t>
            </a:r>
          </a:p>
        </p:txBody>
      </p:sp>
      <p:sp>
        <p:nvSpPr>
          <p:cNvPr id="21" name="Line"/>
          <p:cNvSpPr>
            <a:spLocks/>
          </p:cNvSpPr>
          <p:nvPr/>
        </p:nvSpPr>
        <p:spPr bwMode="auto">
          <a:xfrm rot="10800000">
            <a:off x="1479947" y="3330575"/>
            <a:ext cx="4867275" cy="1930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580" y="0"/>
                </a:lnTo>
                <a:lnTo>
                  <a:pt x="21580" y="21600"/>
                </a:lnTo>
                <a:lnTo>
                  <a:pt x="21600" y="21600"/>
                </a:lnTo>
              </a:path>
            </a:pathLst>
          </a:custGeom>
          <a:noFill/>
          <a:ln w="28575">
            <a:solidFill>
              <a:srgbClr val="FFC0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lIns="45719" rIns="45719"/>
          <a:lstStyle/>
          <a:p>
            <a:endParaRPr lang="en-US"/>
          </a:p>
        </p:txBody>
      </p:sp>
      <p:sp>
        <p:nvSpPr>
          <p:cNvPr id="22" name="Execute action"/>
          <p:cNvSpPr>
            <a:spLocks noChangeArrowheads="1"/>
          </p:cNvSpPr>
          <p:nvPr/>
        </p:nvSpPr>
        <p:spPr bwMode="auto">
          <a:xfrm>
            <a:off x="6518673" y="5148264"/>
            <a:ext cx="1334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p>
            <a:pPr eaLnBrk="1" hangingPunct="1"/>
            <a:r>
              <a:rPr lang="en-US" altLang="zh-CN" sz="1600" dirty="0">
                <a:solidFill>
                  <a:srgbClr val="000000"/>
                </a:solidFill>
                <a:cs typeface="Arial" charset="0"/>
                <a:sym typeface="Arial" charset="0"/>
              </a:rPr>
              <a:t>Execute action</a:t>
            </a:r>
          </a:p>
        </p:txBody>
      </p:sp>
      <p:sp>
        <p:nvSpPr>
          <p:cNvPr id="23" name="Update environment"/>
          <p:cNvSpPr>
            <a:spLocks noChangeArrowheads="1"/>
          </p:cNvSpPr>
          <p:nvPr/>
        </p:nvSpPr>
        <p:spPr bwMode="auto">
          <a:xfrm>
            <a:off x="1594248" y="4703764"/>
            <a:ext cx="18121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p>
            <a:pPr eaLnBrk="1" hangingPunct="1"/>
            <a:r>
              <a:rPr lang="en-US" altLang="zh-CN" dirty="0">
                <a:solidFill>
                  <a:srgbClr val="000000"/>
                </a:solidFill>
                <a:cs typeface="Arial" charset="0"/>
                <a:sym typeface="Arial" charset="0"/>
              </a:rPr>
              <a:t>Update environment</a:t>
            </a:r>
          </a:p>
        </p:txBody>
      </p:sp>
      <p:sp>
        <p:nvSpPr>
          <p:cNvPr id="25" name="TextBox 24"/>
          <p:cNvSpPr txBox="1">
            <a:spLocks noChangeArrowheads="1"/>
          </p:cNvSpPr>
          <p:nvPr/>
        </p:nvSpPr>
        <p:spPr bwMode="auto">
          <a:xfrm>
            <a:off x="1219200" y="5791200"/>
            <a:ext cx="68179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黑体" charset="0"/>
                <a:cs typeface="黑体" charset="0"/>
              </a:defRPr>
            </a:lvl1pPr>
            <a:lvl2pPr marL="742950" indent="-285750">
              <a:defRPr sz="2400">
                <a:solidFill>
                  <a:schemeClr val="tx1"/>
                </a:solidFill>
                <a:latin typeface="Arial" charset="0"/>
                <a:ea typeface="黑体" charset="0"/>
                <a:cs typeface="黑体" charset="0"/>
              </a:defRPr>
            </a:lvl2pPr>
            <a:lvl3pPr marL="1143000" indent="-228600">
              <a:defRPr sz="2400">
                <a:solidFill>
                  <a:schemeClr val="tx1"/>
                </a:solidFill>
                <a:latin typeface="Arial" charset="0"/>
                <a:ea typeface="黑体" charset="0"/>
                <a:cs typeface="黑体" charset="0"/>
              </a:defRPr>
            </a:lvl3pPr>
            <a:lvl4pPr marL="1600200" indent="-228600">
              <a:defRPr sz="2400">
                <a:solidFill>
                  <a:schemeClr val="tx1"/>
                </a:solidFill>
                <a:latin typeface="Arial" charset="0"/>
                <a:ea typeface="黑体" charset="0"/>
                <a:cs typeface="黑体" charset="0"/>
              </a:defRPr>
            </a:lvl4pPr>
            <a:lvl5pPr marL="2057400" indent="-228600">
              <a:defRPr sz="2400">
                <a:solidFill>
                  <a:schemeClr val="tx1"/>
                </a:solidFill>
                <a:latin typeface="Arial" charset="0"/>
                <a:ea typeface="黑体" charset="0"/>
                <a:cs typeface="黑体" charset="0"/>
              </a:defRPr>
            </a:lvl5pPr>
            <a:lvl6pPr marL="2514600" indent="-228600" eaLnBrk="0" fontAlgn="base" hangingPunct="0">
              <a:spcBef>
                <a:spcPct val="0"/>
              </a:spcBef>
              <a:spcAft>
                <a:spcPct val="0"/>
              </a:spcAft>
              <a:defRPr sz="2400">
                <a:solidFill>
                  <a:schemeClr val="tx1"/>
                </a:solidFill>
                <a:latin typeface="Arial" charset="0"/>
                <a:ea typeface="黑体" charset="0"/>
                <a:cs typeface="黑体" charset="0"/>
              </a:defRPr>
            </a:lvl6pPr>
            <a:lvl7pPr marL="2971800" indent="-228600" eaLnBrk="0" fontAlgn="base" hangingPunct="0">
              <a:spcBef>
                <a:spcPct val="0"/>
              </a:spcBef>
              <a:spcAft>
                <a:spcPct val="0"/>
              </a:spcAft>
              <a:defRPr sz="2400">
                <a:solidFill>
                  <a:schemeClr val="tx1"/>
                </a:solidFill>
                <a:latin typeface="Arial" charset="0"/>
                <a:ea typeface="黑体" charset="0"/>
                <a:cs typeface="黑体" charset="0"/>
              </a:defRPr>
            </a:lvl7pPr>
            <a:lvl8pPr marL="3429000" indent="-228600" eaLnBrk="0" fontAlgn="base" hangingPunct="0">
              <a:spcBef>
                <a:spcPct val="0"/>
              </a:spcBef>
              <a:spcAft>
                <a:spcPct val="0"/>
              </a:spcAft>
              <a:defRPr sz="2400">
                <a:solidFill>
                  <a:schemeClr val="tx1"/>
                </a:solidFill>
                <a:latin typeface="Arial" charset="0"/>
                <a:ea typeface="黑体" charset="0"/>
                <a:cs typeface="黑体" charset="0"/>
              </a:defRPr>
            </a:lvl8pPr>
            <a:lvl9pPr marL="3886200" indent="-228600" eaLnBrk="0" fontAlgn="base" hangingPunct="0">
              <a:spcBef>
                <a:spcPct val="0"/>
              </a:spcBef>
              <a:spcAft>
                <a:spcPct val="0"/>
              </a:spcAft>
              <a:defRPr sz="2400">
                <a:solidFill>
                  <a:schemeClr val="tx1"/>
                </a:solidFill>
                <a:latin typeface="Arial" charset="0"/>
                <a:ea typeface="黑体" charset="0"/>
                <a:cs typeface="黑体" charset="0"/>
              </a:defRPr>
            </a:lvl9pPr>
          </a:lstStyle>
          <a:p>
            <a:pPr algn="ctr"/>
            <a:r>
              <a:rPr lang="en-US" dirty="0" err="1"/>
              <a:t>AlphaGo</a:t>
            </a:r>
            <a:r>
              <a:rPr lang="en-US" dirty="0"/>
              <a:t> Zero beats </a:t>
            </a:r>
            <a:r>
              <a:rPr lang="en-US" dirty="0" err="1"/>
              <a:t>AlphaGo</a:t>
            </a:r>
            <a:r>
              <a:rPr lang="en-US" dirty="0"/>
              <a:t> beats </a:t>
            </a:r>
            <a:r>
              <a:rPr lang="en-US" dirty="0" smtClean="0"/>
              <a:t>Human</a:t>
            </a:r>
          </a:p>
          <a:p>
            <a:pPr algn="ctr"/>
            <a:r>
              <a:rPr lang="en-US" dirty="0" smtClean="0"/>
              <a:t>Fit multi objective and utility hard to define cases</a:t>
            </a:r>
            <a:endParaRPr lang="en-US" dirty="0"/>
          </a:p>
        </p:txBody>
      </p:sp>
      <p:sp>
        <p:nvSpPr>
          <p:cNvPr id="26" name="TextBox 25"/>
          <p:cNvSpPr txBox="1"/>
          <p:nvPr/>
        </p:nvSpPr>
        <p:spPr>
          <a:xfrm>
            <a:off x="7874000" y="25908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52929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0" nodeType="clickEffect">
                                  <p:stCondLst>
                                    <p:cond delay="0"/>
                                  </p:stCondLst>
                                  <p:iterate>
                                    <p:tmAbs val="0"/>
                                  </p:iterate>
                                  <p:childTnLst>
                                    <p:set>
                                      <p:cBhvr>
                                        <p:cTn id="31" fill="hold"/>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0" nodeType="clickEffect">
                                  <p:stCondLst>
                                    <p:cond delay="0"/>
                                  </p:stCondLst>
                                  <p:iterate>
                                    <p:tmAbs val="0"/>
                                  </p:iterate>
                                  <p:childTnLst>
                                    <p:set>
                                      <p:cBhvr>
                                        <p:cTn id="36" fill="hold"/>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0" nodeType="clickEffect">
                                  <p:stCondLst>
                                    <p:cond delay="0"/>
                                  </p:stCondLst>
                                  <p:iterate>
                                    <p:tmAbs val="0"/>
                                  </p:iterate>
                                  <p:childTnLst>
                                    <p:set>
                                      <p:cBhvr>
                                        <p:cTn id="41" fill="hold"/>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0" nodeType="clickEffect">
                                  <p:stCondLst>
                                    <p:cond delay="0"/>
                                  </p:stCondLst>
                                  <p:iterate>
                                    <p:tmAbs val="0"/>
                                  </p:iterate>
                                  <p:childTnLst>
                                    <p:set>
                                      <p:cBhvr>
                                        <p:cTn id="46" fill="hold"/>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par>
                          <p:cTn id="48" fill="hold">
                            <p:stCondLst>
                              <p:cond delay="500"/>
                            </p:stCondLst>
                            <p:childTnLst>
                              <p:par>
                                <p:cTn id="49" presetID="9" presetClass="entr" fill="hold" grpId="0" nodeType="afterEffect">
                                  <p:stCondLst>
                                    <p:cond delay="0"/>
                                  </p:stCondLst>
                                  <p:iterate>
                                    <p:tmAbs val="0"/>
                                  </p:iterate>
                                  <p:childTnLst>
                                    <p:set>
                                      <p:cBhvr>
                                        <p:cTn id="50" fill="hold"/>
                                        <p:tgtEl>
                                          <p:spTgt spid="12"/>
                                        </p:tgtEl>
                                        <p:attrNameLst>
                                          <p:attrName>style.visibility</p:attrName>
                                        </p:attrNameLst>
                                      </p:cBhvr>
                                      <p:to>
                                        <p:strVal val="visible"/>
                                      </p:to>
                                    </p:set>
                                    <p:animEffect transition="in" filter="dissolv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fill="hold" grpId="0" nodeType="clickEffect">
                                  <p:stCondLst>
                                    <p:cond delay="0"/>
                                  </p:stCondLst>
                                  <p:iterate>
                                    <p:tmAbs val="0"/>
                                  </p:iterate>
                                  <p:childTnLst>
                                    <p:set>
                                      <p:cBhvr>
                                        <p:cTn id="55" fill="hold"/>
                                        <p:tgtEl>
                                          <p:spTgt spid="17"/>
                                        </p:tgtEl>
                                        <p:attrNameLst>
                                          <p:attrName>style.visibility</p:attrName>
                                        </p:attrNameLst>
                                      </p:cBhvr>
                                      <p:to>
                                        <p:strVal val="visible"/>
                                      </p:to>
                                    </p:set>
                                    <p:animEffect transition="in" filter="dissolv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fill="hold" grpId="0" nodeType="clickEffect">
                                  <p:stCondLst>
                                    <p:cond delay="0"/>
                                  </p:stCondLst>
                                  <p:iterate>
                                    <p:tmAbs val="0"/>
                                  </p:iterate>
                                  <p:childTnLst>
                                    <p:set>
                                      <p:cBhvr>
                                        <p:cTn id="60" fill="hold"/>
                                        <p:tgtEl>
                                          <p:spTgt spid="18"/>
                                        </p:tgtEl>
                                        <p:attrNameLst>
                                          <p:attrName>style.visibility</p:attrName>
                                        </p:attrNameLst>
                                      </p:cBhvr>
                                      <p:to>
                                        <p:strVal val="visible"/>
                                      </p:to>
                                    </p:set>
                                    <p:animEffect transition="in" filter="dissolve">
                                      <p:cBhvr>
                                        <p:cTn id="61" dur="500"/>
                                        <p:tgtEl>
                                          <p:spTgt spid="18"/>
                                        </p:tgtEl>
                                      </p:cBhvr>
                                    </p:animEffect>
                                  </p:childTnLst>
                                </p:cTn>
                              </p:par>
                            </p:childTnLst>
                          </p:cTn>
                        </p:par>
                        <p:par>
                          <p:cTn id="62" fill="hold">
                            <p:stCondLst>
                              <p:cond delay="500"/>
                            </p:stCondLst>
                            <p:childTnLst>
                              <p:par>
                                <p:cTn id="63" presetID="9" presetClass="entr" fill="hold" grpId="0" nodeType="afterEffect">
                                  <p:stCondLst>
                                    <p:cond delay="0"/>
                                  </p:stCondLst>
                                  <p:iterate>
                                    <p:tmAbs val="0"/>
                                  </p:iterate>
                                  <p:childTnLst>
                                    <p:set>
                                      <p:cBhvr>
                                        <p:cTn id="64" fill="hold"/>
                                        <p:tgtEl>
                                          <p:spTgt spid="15"/>
                                        </p:tgtEl>
                                        <p:attrNameLst>
                                          <p:attrName>style.visibility</p:attrName>
                                        </p:attrNameLst>
                                      </p:cBhvr>
                                      <p:to>
                                        <p:strVal val="visible"/>
                                      </p:to>
                                    </p:set>
                                    <p:animEffect transition="in" filter="dissolve">
                                      <p:cBhvr>
                                        <p:cTn id="65" dur="500"/>
                                        <p:tgtEl>
                                          <p:spTgt spid="15"/>
                                        </p:tgtEl>
                                      </p:cBhvr>
                                    </p:animEffect>
                                  </p:childTnLst>
                                </p:cTn>
                              </p:par>
                            </p:childTnLst>
                          </p:cTn>
                        </p:par>
                        <p:par>
                          <p:cTn id="66" fill="hold">
                            <p:stCondLst>
                              <p:cond delay="1000"/>
                            </p:stCondLst>
                            <p:childTnLst>
                              <p:par>
                                <p:cTn id="67" presetID="9" presetClass="entr" fill="hold" grpId="0" nodeType="afterEffect">
                                  <p:stCondLst>
                                    <p:cond delay="0"/>
                                  </p:stCondLst>
                                  <p:iterate>
                                    <p:tmAbs val="0"/>
                                  </p:iterate>
                                  <p:childTnLst>
                                    <p:set>
                                      <p:cBhvr>
                                        <p:cTn id="68" fill="hold"/>
                                        <p:tgtEl>
                                          <p:spTgt spid="16"/>
                                        </p:tgtEl>
                                        <p:attrNameLst>
                                          <p:attrName>style.visibility</p:attrName>
                                        </p:attrNameLst>
                                      </p:cBhvr>
                                      <p:to>
                                        <p:strVal val="visible"/>
                                      </p:to>
                                    </p:set>
                                    <p:animEffect transition="in" filter="dissolve">
                                      <p:cBhvr>
                                        <p:cTn id="69" dur="500"/>
                                        <p:tgtEl>
                                          <p:spTgt spid="16"/>
                                        </p:tgtEl>
                                      </p:cBhvr>
                                    </p:animEffect>
                                  </p:childTnLst>
                                </p:cTn>
                              </p:par>
                            </p:childTnLst>
                          </p:cTn>
                        </p:par>
                        <p:par>
                          <p:cTn id="70" fill="hold">
                            <p:stCondLst>
                              <p:cond delay="1500"/>
                            </p:stCondLst>
                            <p:childTnLst>
                              <p:par>
                                <p:cTn id="71" presetID="9" presetClass="entr" fill="hold" grpId="0" nodeType="afterEffect">
                                  <p:stCondLst>
                                    <p:cond delay="0"/>
                                  </p:stCondLst>
                                  <p:iterate>
                                    <p:tmAbs val="0"/>
                                  </p:iterate>
                                  <p:childTnLst>
                                    <p:set>
                                      <p:cBhvr>
                                        <p:cTn id="72" fill="hold"/>
                                        <p:tgtEl>
                                          <p:spTgt spid="22"/>
                                        </p:tgtEl>
                                        <p:attrNameLst>
                                          <p:attrName>style.visibility</p:attrName>
                                        </p:attrNameLst>
                                      </p:cBhvr>
                                      <p:to>
                                        <p:strVal val="visible"/>
                                      </p:to>
                                    </p:set>
                                    <p:animEffect transition="in" filter="dissolve">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fill="hold" grpId="0" nodeType="clickEffect">
                                  <p:stCondLst>
                                    <p:cond delay="0"/>
                                  </p:stCondLst>
                                  <p:iterate>
                                    <p:tmAbs val="0"/>
                                  </p:iterate>
                                  <p:childTnLst>
                                    <p:set>
                                      <p:cBhvr>
                                        <p:cTn id="77" fill="hold"/>
                                        <p:tgtEl>
                                          <p:spTgt spid="19"/>
                                        </p:tgtEl>
                                        <p:attrNameLst>
                                          <p:attrName>style.visibility</p:attrName>
                                        </p:attrNameLst>
                                      </p:cBhvr>
                                      <p:to>
                                        <p:strVal val="visible"/>
                                      </p:to>
                                    </p:set>
                                    <p:animEffect transition="in" filter="dissolve">
                                      <p:cBhvr>
                                        <p:cTn id="78" dur="500"/>
                                        <p:tgtEl>
                                          <p:spTgt spid="19"/>
                                        </p:tgtEl>
                                      </p:cBhvr>
                                    </p:animEffect>
                                  </p:childTnLst>
                                </p:cTn>
                              </p:par>
                            </p:childTnLst>
                          </p:cTn>
                        </p:par>
                        <p:par>
                          <p:cTn id="79" fill="hold">
                            <p:stCondLst>
                              <p:cond delay="500"/>
                            </p:stCondLst>
                            <p:childTnLst>
                              <p:par>
                                <p:cTn id="80" presetID="9" presetClass="entr" fill="hold" grpId="0" nodeType="afterEffect">
                                  <p:stCondLst>
                                    <p:cond delay="0"/>
                                  </p:stCondLst>
                                  <p:iterate>
                                    <p:tmAbs val="0"/>
                                  </p:iterate>
                                  <p:childTnLst>
                                    <p:set>
                                      <p:cBhvr>
                                        <p:cTn id="81" fill="hold"/>
                                        <p:tgtEl>
                                          <p:spTgt spid="20"/>
                                        </p:tgtEl>
                                        <p:attrNameLst>
                                          <p:attrName>style.visibility</p:attrName>
                                        </p:attrNameLst>
                                      </p:cBhvr>
                                      <p:to>
                                        <p:strVal val="visible"/>
                                      </p:to>
                                    </p:set>
                                    <p:animEffect transition="in" filter="dissolve">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fill="hold" grpId="0" nodeType="clickEffect">
                                  <p:stCondLst>
                                    <p:cond delay="0"/>
                                  </p:stCondLst>
                                  <p:iterate>
                                    <p:tmAbs val="0"/>
                                  </p:iterate>
                                  <p:childTnLst>
                                    <p:set>
                                      <p:cBhvr>
                                        <p:cTn id="86" fill="hold"/>
                                        <p:tgtEl>
                                          <p:spTgt spid="21"/>
                                        </p:tgtEl>
                                        <p:attrNameLst>
                                          <p:attrName>style.visibility</p:attrName>
                                        </p:attrNameLst>
                                      </p:cBhvr>
                                      <p:to>
                                        <p:strVal val="visible"/>
                                      </p:to>
                                    </p:set>
                                    <p:animEffect transition="in" filter="dissolve">
                                      <p:cBhvr>
                                        <p:cTn id="87" dur="500"/>
                                        <p:tgtEl>
                                          <p:spTgt spid="21"/>
                                        </p:tgtEl>
                                      </p:cBhvr>
                                    </p:animEffect>
                                  </p:childTnLst>
                                </p:cTn>
                              </p:par>
                            </p:childTnLst>
                          </p:cTn>
                        </p:par>
                        <p:par>
                          <p:cTn id="88" fill="hold">
                            <p:stCondLst>
                              <p:cond delay="500"/>
                            </p:stCondLst>
                            <p:childTnLst>
                              <p:par>
                                <p:cTn id="89" presetID="9" presetClass="entr" fill="hold" grpId="0" nodeType="afterEffect">
                                  <p:stCondLst>
                                    <p:cond delay="0"/>
                                  </p:stCondLst>
                                  <p:iterate>
                                    <p:tmAbs val="0"/>
                                  </p:iterate>
                                  <p:childTnLst>
                                    <p:set>
                                      <p:cBhvr>
                                        <p:cTn id="90" fill="hold"/>
                                        <p:tgtEl>
                                          <p:spTgt spid="23"/>
                                        </p:tgtEl>
                                        <p:attrNameLst>
                                          <p:attrName>style.visibility</p:attrName>
                                        </p:attrNameLst>
                                      </p:cBhvr>
                                      <p:to>
                                        <p:strVal val="visible"/>
                                      </p:to>
                                    </p:set>
                                    <p:animEffect transition="in" filter="dissolve">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dvAuto="0"/>
      <p:bldP spid="7" grpId="0" advAuto="0"/>
      <p:bldP spid="8" grpId="0" animBg="1" advAuto="0"/>
      <p:bldP spid="9" grpId="0" animBg="1" advAuto="0"/>
      <p:bldP spid="10" grpId="0" advAuto="0"/>
      <p:bldP spid="11" grpId="0" animBg="1" advAuto="0"/>
      <p:bldP spid="12" grpId="0" animBg="1" advAuto="0"/>
      <p:bldP spid="13" grpId="0" advAuto="0"/>
      <p:bldP spid="14" grpId="0" advAuto="0"/>
      <p:bldP spid="15" grpId="0" animBg="1" advAuto="0"/>
      <p:bldP spid="16" grpId="0" animBg="1"/>
      <p:bldP spid="17" grpId="0" animBg="1" advAuto="0"/>
      <p:bldP spid="18" grpId="0" advAuto="0"/>
      <p:bldP spid="19" grpId="0" animBg="1"/>
      <p:bldP spid="20" grpId="0" animBg="1" advAuto="0"/>
      <p:bldP spid="21" grpId="0" animBg="1"/>
      <p:bldP spid="22" grpId="0" advAuto="0"/>
      <p:bldP spid="23" grpId="0"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0"/>
            <a:ext cx="8534400" cy="5029200"/>
          </a:xfrm>
        </p:spPr>
        <p:txBody>
          <a:bodyPr/>
          <a:lstStyle/>
          <a:p>
            <a:r>
              <a:rPr lang="en-US" altLang="zh-CN" dirty="0" smtClean="0"/>
              <a:t>Communication, Caching and Computing are potential solutions to achieve 5G</a:t>
            </a:r>
            <a:endParaRPr lang="en-US" altLang="zh-CN" dirty="0"/>
          </a:p>
          <a:p>
            <a:r>
              <a:rPr lang="en-US" altLang="zh-CN" dirty="0" smtClean="0"/>
              <a:t>Challenge: Multi-objective, how </a:t>
            </a:r>
            <a:r>
              <a:rPr lang="en-US" altLang="zh-CN" dirty="0" smtClean="0"/>
              <a:t>to write </a:t>
            </a:r>
            <a:r>
              <a:rPr lang="en-US" altLang="zh-CN" dirty="0" smtClean="0"/>
              <a:t>utility</a:t>
            </a:r>
            <a:endParaRPr lang="en-US" altLang="zh-CN" dirty="0" smtClean="0"/>
          </a:p>
          <a:p>
            <a:r>
              <a:rPr lang="en-US" altLang="zh-CN" dirty="0" smtClean="0"/>
              <a:t>Scenarios vs. solutions</a:t>
            </a:r>
            <a:endParaRPr lang="en-US" altLang="zh-CN" dirty="0"/>
          </a:p>
          <a:p>
            <a:pPr lvl="1"/>
            <a:r>
              <a:rPr lang="en-US" altLang="zh-CN" dirty="0" smtClean="0">
                <a:solidFill>
                  <a:srgbClr val="0000FF"/>
                </a:solidFill>
              </a:rPr>
              <a:t>Network virtualization </a:t>
            </a:r>
            <a:r>
              <a:rPr lang="en-US" altLang="zh-CN" dirty="0" smtClean="0"/>
              <a:t>based on </a:t>
            </a:r>
            <a:r>
              <a:rPr lang="en-US" altLang="zh-CN" dirty="0" smtClean="0">
                <a:solidFill>
                  <a:srgbClr val="FF0000"/>
                </a:solidFill>
              </a:rPr>
              <a:t>Benders </a:t>
            </a:r>
            <a:r>
              <a:rPr lang="en-US" altLang="zh-CN" dirty="0">
                <a:solidFill>
                  <a:srgbClr val="FF0000"/>
                </a:solidFill>
              </a:rPr>
              <a:t>decomposition and ADMM </a:t>
            </a:r>
            <a:endParaRPr lang="en-US" altLang="zh-CN" dirty="0" smtClean="0">
              <a:solidFill>
                <a:srgbClr val="FF0000"/>
              </a:solidFill>
            </a:endParaRPr>
          </a:p>
          <a:p>
            <a:pPr lvl="1"/>
            <a:r>
              <a:rPr lang="en-US" altLang="zh-CN" dirty="0" smtClean="0">
                <a:solidFill>
                  <a:srgbClr val="0000FF"/>
                </a:solidFill>
              </a:rPr>
              <a:t>Mobile social networks over D2D </a:t>
            </a:r>
            <a:r>
              <a:rPr lang="en-US" altLang="zh-CN" dirty="0" smtClean="0"/>
              <a:t>based on </a:t>
            </a:r>
            <a:r>
              <a:rPr lang="en-US" altLang="zh-CN" dirty="0" smtClean="0">
                <a:solidFill>
                  <a:srgbClr val="FF0000"/>
                </a:solidFill>
              </a:rPr>
              <a:t>matching</a:t>
            </a:r>
          </a:p>
          <a:p>
            <a:pPr lvl="1"/>
            <a:r>
              <a:rPr lang="en-US" altLang="zh-CN" dirty="0">
                <a:solidFill>
                  <a:srgbClr val="0000FF"/>
                </a:solidFill>
              </a:rPr>
              <a:t>Fog </a:t>
            </a:r>
            <a:r>
              <a:rPr lang="en-US" altLang="zh-CN" dirty="0" smtClean="0">
                <a:solidFill>
                  <a:srgbClr val="0000FF"/>
                </a:solidFill>
              </a:rPr>
              <a:t>computing </a:t>
            </a:r>
            <a:r>
              <a:rPr lang="en-US" altLang="zh-CN" dirty="0" smtClean="0">
                <a:solidFill>
                  <a:srgbClr val="000000"/>
                </a:solidFill>
              </a:rPr>
              <a:t>based on </a:t>
            </a:r>
            <a:r>
              <a:rPr lang="en-US" altLang="zh-CN" dirty="0" smtClean="0">
                <a:solidFill>
                  <a:srgbClr val="FF0000"/>
                </a:solidFill>
              </a:rPr>
              <a:t>EPEC</a:t>
            </a:r>
            <a:r>
              <a:rPr lang="en-US" altLang="zh-CN" dirty="0" smtClean="0"/>
              <a:t> </a:t>
            </a:r>
            <a:r>
              <a:rPr lang="en-US" altLang="zh-CN" dirty="0">
                <a:solidFill>
                  <a:srgbClr val="FF0066"/>
                </a:solidFill>
              </a:rPr>
              <a:t>s</a:t>
            </a:r>
            <a:r>
              <a:rPr lang="en-US" altLang="zh-CN" dirty="0" smtClean="0">
                <a:solidFill>
                  <a:srgbClr val="FF0066"/>
                </a:solidFill>
              </a:rPr>
              <a:t>olution </a:t>
            </a:r>
            <a:endParaRPr lang="en-US" altLang="zh-CN" dirty="0">
              <a:solidFill>
                <a:srgbClr val="FF0066"/>
              </a:solidFill>
            </a:endParaRPr>
          </a:p>
          <a:p>
            <a:pPr lvl="1"/>
            <a:r>
              <a:rPr lang="en-US" altLang="zh-CN" dirty="0">
                <a:solidFill>
                  <a:srgbClr val="0000FF"/>
                </a:solidFill>
              </a:rPr>
              <a:t>3C n</a:t>
            </a:r>
            <a:r>
              <a:rPr lang="en-US" altLang="zh-CN" dirty="0" smtClean="0">
                <a:solidFill>
                  <a:srgbClr val="0000FF"/>
                </a:solidFill>
              </a:rPr>
              <a:t>etworks </a:t>
            </a:r>
            <a:r>
              <a:rPr lang="en-US" altLang="zh-CN" dirty="0" smtClean="0"/>
              <a:t>based on </a:t>
            </a:r>
            <a:r>
              <a:rPr lang="en-US" altLang="zh-CN" dirty="0">
                <a:solidFill>
                  <a:srgbClr val="FF0000"/>
                </a:solidFill>
              </a:rPr>
              <a:t>d</a:t>
            </a:r>
            <a:r>
              <a:rPr lang="en-US" altLang="zh-CN" dirty="0" smtClean="0">
                <a:solidFill>
                  <a:srgbClr val="FF0000"/>
                </a:solidFill>
              </a:rPr>
              <a:t>eep </a:t>
            </a:r>
            <a:r>
              <a:rPr lang="en-US" altLang="zh-CN" dirty="0" smtClean="0">
                <a:solidFill>
                  <a:srgbClr val="FF0000"/>
                </a:solidFill>
              </a:rPr>
              <a:t>reinforcement </a:t>
            </a:r>
            <a:r>
              <a:rPr lang="en-US" altLang="zh-CN" dirty="0" smtClean="0">
                <a:solidFill>
                  <a:srgbClr val="FF0000"/>
                </a:solidFill>
              </a:rPr>
              <a:t>learning</a:t>
            </a:r>
          </a:p>
          <a:p>
            <a:r>
              <a:rPr lang="en-US" altLang="zh-CN" dirty="0" smtClean="0"/>
              <a:t>Just </a:t>
            </a:r>
            <a:r>
              <a:rPr lang="en-US" altLang="zh-CN" dirty="0" smtClean="0"/>
              <a:t>a small peek on a new paradigm  </a:t>
            </a:r>
            <a:endParaRPr lang="en-US" altLang="zh-CN" dirty="0" smtClean="0"/>
          </a:p>
          <a:p>
            <a:r>
              <a:rPr lang="en-US" altLang="zh-CN" dirty="0" smtClean="0"/>
              <a:t>Hope to find more collaborations</a:t>
            </a:r>
            <a:endParaRPr lang="en-US" altLang="zh-CN" dirty="0"/>
          </a:p>
          <a:p>
            <a:endParaRPr lang="en-US" altLang="zh-CN" dirty="0"/>
          </a:p>
          <a:p>
            <a:pPr marL="0" indent="0">
              <a:buNone/>
            </a:pPr>
            <a:r>
              <a:rPr lang="en-US" altLang="zh-CN" dirty="0"/>
              <a:t/>
            </a:r>
            <a:br>
              <a:rPr lang="en-US" altLang="zh-CN" dirty="0"/>
            </a:br>
            <a:r>
              <a:rPr lang="en-US" altLang="zh-CN" dirty="0"/>
              <a:t/>
            </a:r>
            <a:br>
              <a:rPr lang="en-US" altLang="zh-CN" dirty="0"/>
            </a:br>
            <a:endParaRPr lang="zh-CN" altLang="en-US" dirty="0"/>
          </a:p>
        </p:txBody>
      </p:sp>
      <p:sp>
        <p:nvSpPr>
          <p:cNvPr id="3" name="Text Placeholder 2"/>
          <p:cNvSpPr>
            <a:spLocks noGrp="1"/>
          </p:cNvSpPr>
          <p:nvPr>
            <p:ph type="body" sz="quarter" idx="14"/>
          </p:nvPr>
        </p:nvSpPr>
        <p:spPr/>
        <p:txBody>
          <a:bodyPr/>
          <a:lstStyle/>
          <a:p>
            <a:r>
              <a:rPr lang="en-US" altLang="zh-CN" sz="3200" dirty="0">
                <a:latin typeface="Eras Bold ITC" pitchFamily="34" charset="0"/>
              </a:rPr>
              <a:t>Conclusions</a:t>
            </a:r>
          </a:p>
        </p:txBody>
      </p:sp>
    </p:spTree>
    <p:extLst>
      <p:ext uri="{BB962C8B-B14F-4D97-AF65-F5344CB8AC3E}">
        <p14:creationId xmlns:p14="http://schemas.microsoft.com/office/powerpoint/2010/main" val="11609221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1"/>
          <p:cNvSpPr txBox="1">
            <a:spLocks/>
          </p:cNvSpPr>
          <p:nvPr/>
        </p:nvSpPr>
        <p:spPr bwMode="auto">
          <a:xfrm>
            <a:off x="0" y="1143000"/>
            <a:ext cx="899160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ts val="1000"/>
              </a:spcBef>
              <a:buFont typeface="Arial" charset="0"/>
              <a:buChar char="•"/>
            </a:pPr>
            <a:r>
              <a:rPr lang="en-US" altLang="zh-CN" dirty="0"/>
              <a:t>Application</a:t>
            </a:r>
            <a:endParaRPr lang="en-US" altLang="zh-CN" sz="2800" dirty="0"/>
          </a:p>
          <a:p>
            <a:pPr lvl="1" eaLnBrk="1" hangingPunct="1">
              <a:lnSpc>
                <a:spcPct val="90000"/>
              </a:lnSpc>
              <a:spcBef>
                <a:spcPts val="500"/>
              </a:spcBef>
              <a:buFont typeface="Arial" charset="0"/>
              <a:buChar char="•"/>
            </a:pPr>
            <a:r>
              <a:rPr lang="en-US" altLang="zh-CN" sz="2000" dirty="0"/>
              <a:t>Wireless Networking</a:t>
            </a:r>
          </a:p>
          <a:p>
            <a:pPr lvl="1" eaLnBrk="1" hangingPunct="1">
              <a:lnSpc>
                <a:spcPct val="90000"/>
              </a:lnSpc>
              <a:spcBef>
                <a:spcPts val="500"/>
              </a:spcBef>
              <a:buFont typeface="Arial" charset="0"/>
              <a:buChar char="•"/>
            </a:pPr>
            <a:r>
              <a:rPr lang="en-US" altLang="zh-CN" sz="2000" dirty="0"/>
              <a:t>Smart Grid</a:t>
            </a:r>
          </a:p>
          <a:p>
            <a:pPr eaLnBrk="1" hangingPunct="1">
              <a:lnSpc>
                <a:spcPct val="90000"/>
              </a:lnSpc>
              <a:spcBef>
                <a:spcPts val="1000"/>
              </a:spcBef>
              <a:buFont typeface="Arial" charset="0"/>
              <a:buChar char="•"/>
            </a:pPr>
            <a:r>
              <a:rPr lang="en-US" altLang="zh-CN" dirty="0"/>
              <a:t>Theory</a:t>
            </a:r>
          </a:p>
          <a:p>
            <a:pPr lvl="1" eaLnBrk="1" hangingPunct="1">
              <a:lnSpc>
                <a:spcPct val="90000"/>
              </a:lnSpc>
              <a:spcBef>
                <a:spcPts val="500"/>
              </a:spcBef>
              <a:buFont typeface="Arial" charset="0"/>
              <a:buChar char="•"/>
            </a:pPr>
            <a:r>
              <a:rPr lang="en-US" altLang="zh-CN" sz="2000" dirty="0"/>
              <a:t>Game Theory </a:t>
            </a:r>
          </a:p>
          <a:p>
            <a:pPr lvl="1" eaLnBrk="1" hangingPunct="1">
              <a:lnSpc>
                <a:spcPct val="90000"/>
              </a:lnSpc>
              <a:spcBef>
                <a:spcPts val="500"/>
              </a:spcBef>
              <a:buFont typeface="Arial" charset="0"/>
              <a:buChar char="•"/>
            </a:pPr>
            <a:r>
              <a:rPr lang="en-US" altLang="zh-CN" sz="2000" dirty="0"/>
              <a:t>Big </a:t>
            </a:r>
            <a:r>
              <a:rPr lang="en-US" altLang="zh-CN" sz="2000" dirty="0" smtClean="0"/>
              <a:t>Data</a:t>
            </a:r>
          </a:p>
          <a:p>
            <a:pPr lvl="1" eaLnBrk="1" hangingPunct="1">
              <a:lnSpc>
                <a:spcPct val="90000"/>
              </a:lnSpc>
              <a:spcBef>
                <a:spcPts val="500"/>
              </a:spcBef>
              <a:buFont typeface="Arial" charset="0"/>
              <a:buChar char="•"/>
            </a:pPr>
            <a:r>
              <a:rPr lang="en-US" altLang="zh-CN" sz="2000" dirty="0" smtClean="0"/>
              <a:t>Optimization</a:t>
            </a:r>
            <a:endParaRPr lang="en-US" altLang="zh-CN" sz="2000" dirty="0"/>
          </a:p>
          <a:p>
            <a:pPr eaLnBrk="1" hangingPunct="1">
              <a:lnSpc>
                <a:spcPct val="90000"/>
              </a:lnSpc>
              <a:spcBef>
                <a:spcPts val="1000"/>
              </a:spcBef>
              <a:buFont typeface="Arial" charset="0"/>
              <a:buChar char="•"/>
            </a:pPr>
            <a:r>
              <a:rPr lang="en-US" altLang="zh-CN" dirty="0" smtClean="0"/>
              <a:t>Thank group members</a:t>
            </a:r>
            <a:endParaRPr lang="en-US" altLang="zh-CN" dirty="0"/>
          </a:p>
          <a:p>
            <a:pPr lvl="1" eaLnBrk="1" hangingPunct="1">
              <a:lnSpc>
                <a:spcPct val="90000"/>
              </a:lnSpc>
              <a:spcBef>
                <a:spcPts val="500"/>
              </a:spcBef>
              <a:buFont typeface="Arial" charset="0"/>
              <a:buChar char="•"/>
            </a:pPr>
            <a:r>
              <a:rPr lang="en-US" altLang="zh-CN" sz="2000" dirty="0"/>
              <a:t>won 3 best journal paper awards (including </a:t>
            </a:r>
            <a:r>
              <a:rPr lang="en-US" altLang="zh-CN" sz="2000" dirty="0">
                <a:solidFill>
                  <a:srgbClr val="FF3300"/>
                </a:solidFill>
              </a:rPr>
              <a:t>IEEE </a:t>
            </a:r>
            <a:r>
              <a:rPr lang="en-US" altLang="zh-CN" sz="2000" dirty="0" smtClean="0">
                <a:solidFill>
                  <a:srgbClr val="FF3300"/>
                </a:solidFill>
              </a:rPr>
              <a:t>JSAC best paper</a:t>
            </a:r>
            <a:r>
              <a:rPr lang="en-US" altLang="zh-CN" sz="2000" dirty="0" smtClean="0"/>
              <a:t>)</a:t>
            </a:r>
            <a:r>
              <a:rPr lang="en-US" altLang="zh-CN" sz="2000" dirty="0"/>
              <a:t>, </a:t>
            </a:r>
          </a:p>
          <a:p>
            <a:pPr lvl="1" eaLnBrk="1" hangingPunct="1">
              <a:lnSpc>
                <a:spcPct val="90000"/>
              </a:lnSpc>
              <a:spcBef>
                <a:spcPts val="500"/>
              </a:spcBef>
              <a:buFont typeface="Arial" charset="0"/>
              <a:buChar char="•"/>
            </a:pPr>
            <a:r>
              <a:rPr lang="en-US" altLang="zh-CN" sz="2000" dirty="0" smtClean="0"/>
              <a:t>16 </a:t>
            </a:r>
            <a:r>
              <a:rPr lang="en-US" altLang="zh-CN" sz="2000" dirty="0"/>
              <a:t>IEEE conference best paper awards. </a:t>
            </a:r>
          </a:p>
          <a:p>
            <a:pPr lvl="1" eaLnBrk="1" hangingPunct="1">
              <a:lnSpc>
                <a:spcPct val="90000"/>
              </a:lnSpc>
              <a:spcBef>
                <a:spcPts val="500"/>
              </a:spcBef>
              <a:buFont typeface="Arial" charset="0"/>
              <a:buChar char="•"/>
            </a:pPr>
            <a:r>
              <a:rPr lang="en-US" altLang="zh-CN" sz="2000" dirty="0" smtClean="0"/>
              <a:t>291 </a:t>
            </a:r>
            <a:r>
              <a:rPr lang="en-US" altLang="zh-CN" sz="2000" dirty="0"/>
              <a:t>published/accepted transactions/magazines/letters, </a:t>
            </a:r>
            <a:r>
              <a:rPr lang="en-US" altLang="zh-CN" sz="2000" dirty="0" smtClean="0"/>
              <a:t>327 </a:t>
            </a:r>
            <a:r>
              <a:rPr lang="en-US" altLang="zh-CN" sz="2000" dirty="0"/>
              <a:t>conference papers, 16 book </a:t>
            </a:r>
            <a:r>
              <a:rPr lang="en-US" altLang="zh-CN" sz="2000" dirty="0" smtClean="0"/>
              <a:t>chapters, </a:t>
            </a:r>
            <a:r>
              <a:rPr lang="en-US" altLang="zh-CN" sz="2000" dirty="0"/>
              <a:t>and 2 patents.</a:t>
            </a:r>
          </a:p>
          <a:p>
            <a:pPr lvl="1" eaLnBrk="1" hangingPunct="1">
              <a:lnSpc>
                <a:spcPct val="90000"/>
              </a:lnSpc>
              <a:spcBef>
                <a:spcPts val="500"/>
              </a:spcBef>
              <a:buFont typeface="Arial" charset="0"/>
              <a:buChar char="•"/>
            </a:pPr>
            <a:r>
              <a:rPr lang="en-US" altLang="zh-CN" sz="2000" dirty="0" err="1"/>
              <a:t>google</a:t>
            </a:r>
            <a:r>
              <a:rPr lang="en-US" altLang="zh-CN" sz="2000" dirty="0"/>
              <a:t> citation is greater than </a:t>
            </a:r>
            <a:r>
              <a:rPr lang="en-US" altLang="zh-CN" sz="2000" dirty="0" smtClean="0"/>
              <a:t>23,000 </a:t>
            </a:r>
            <a:r>
              <a:rPr lang="en-US" altLang="zh-CN" sz="2000" dirty="0"/>
              <a:t>with H factor </a:t>
            </a:r>
            <a:r>
              <a:rPr lang="en-US" altLang="zh-CN" sz="2000" dirty="0" smtClean="0"/>
              <a:t>75</a:t>
            </a:r>
            <a:endParaRPr lang="en-US" altLang="zh-CN" sz="2000" dirty="0"/>
          </a:p>
          <a:p>
            <a:pPr lvl="1" eaLnBrk="1" hangingPunct="1">
              <a:lnSpc>
                <a:spcPct val="90000"/>
              </a:lnSpc>
              <a:spcBef>
                <a:spcPts val="500"/>
              </a:spcBef>
              <a:buFont typeface="Arial" charset="0"/>
              <a:buChar char="•"/>
            </a:pPr>
            <a:r>
              <a:rPr lang="en-US" altLang="zh-CN" sz="2000" dirty="0">
                <a:solidFill>
                  <a:srgbClr val="FF3300"/>
                </a:solidFill>
              </a:rPr>
              <a:t>1% highly cited researcher 2017 according to Web of Science.</a:t>
            </a:r>
          </a:p>
          <a:p>
            <a:pPr lvl="1" eaLnBrk="1" hangingPunct="1">
              <a:lnSpc>
                <a:spcPct val="90000"/>
              </a:lnSpc>
              <a:spcBef>
                <a:spcPts val="500"/>
              </a:spcBef>
              <a:buFont typeface="Arial" charset="0"/>
              <a:buChar char="•"/>
            </a:pPr>
            <a:r>
              <a:rPr lang="en-US" altLang="zh-CN" sz="2000" dirty="0"/>
              <a:t>IEEE fellow 2014, IEEE distinguished lecturer since 2015</a:t>
            </a:r>
          </a:p>
          <a:p>
            <a:pPr lvl="1" eaLnBrk="1" hangingPunct="1">
              <a:lnSpc>
                <a:spcPct val="90000"/>
              </a:lnSpc>
              <a:spcBef>
                <a:spcPts val="500"/>
              </a:spcBef>
              <a:buFont typeface="Arial" charset="0"/>
              <a:buChar char="•"/>
            </a:pPr>
            <a:r>
              <a:rPr lang="en-US" altLang="zh-CN" sz="2000" dirty="0"/>
              <a:t>8 Cambridge University Press Books and 8 Springer Books</a:t>
            </a:r>
          </a:p>
        </p:txBody>
      </p:sp>
      <p:sp>
        <p:nvSpPr>
          <p:cNvPr id="3" name="Text Placeholder 2"/>
          <p:cNvSpPr>
            <a:spLocks noGrp="1"/>
          </p:cNvSpPr>
          <p:nvPr>
            <p:ph type="body" sz="quarter" idx="14"/>
          </p:nvPr>
        </p:nvSpPr>
        <p:spPr/>
        <p:txBody>
          <a:bodyPr/>
          <a:lstStyle/>
          <a:p>
            <a:r>
              <a:rPr lang="en-US" dirty="0" smtClean="0"/>
              <a:t>Current Other Research</a:t>
            </a:r>
            <a:endParaRPr lang="en-US" dirty="0"/>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2838" y="796925"/>
            <a:ext cx="1368425"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1263" y="796925"/>
            <a:ext cx="13604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9688" y="796925"/>
            <a:ext cx="136207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1263" y="2165350"/>
            <a:ext cx="142081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8113" y="796925"/>
            <a:ext cx="13684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1775" y="2209800"/>
            <a:ext cx="12922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2838" y="2133600"/>
            <a:ext cx="13684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2133600"/>
            <a:ext cx="1366838"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4532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685800" y="1676400"/>
            <a:ext cx="7772400" cy="1371600"/>
          </a:xfrm>
        </p:spPr>
        <p:txBody>
          <a:bodyPr/>
          <a:lstStyle/>
          <a:p>
            <a:r>
              <a:rPr lang="en-US" sz="6000" dirty="0">
                <a:solidFill>
                  <a:schemeClr val="accent6">
                    <a:lumMod val="20000"/>
                    <a:lumOff val="80000"/>
                  </a:schemeClr>
                </a:solidFill>
                <a:latin typeface="Arial Black" panose="020B0A04020102020204" pitchFamily="34" charset="0"/>
              </a:rPr>
              <a:t>Thank You!</a:t>
            </a:r>
          </a:p>
        </p:txBody>
      </p:sp>
      <p:sp>
        <p:nvSpPr>
          <p:cNvPr id="2" name="Rectangle 1"/>
          <p:cNvSpPr/>
          <p:nvPr/>
        </p:nvSpPr>
        <p:spPr>
          <a:xfrm>
            <a:off x="152400" y="4267200"/>
            <a:ext cx="8458200" cy="1569660"/>
          </a:xfrm>
          <a:prstGeom prst="rect">
            <a:avLst/>
          </a:prstGeom>
        </p:spPr>
        <p:txBody>
          <a:bodyPr wrap="square">
            <a:spAutoFit/>
          </a:bodyPr>
          <a:lstStyle/>
          <a:p>
            <a:pPr lvl="1" algn="ctr"/>
            <a:r>
              <a:rPr lang="en-US" sz="2400" dirty="0">
                <a:solidFill>
                  <a:schemeClr val="bg1"/>
                </a:solidFill>
              </a:rPr>
              <a:t>Theory is something we know why, but it does not work.</a:t>
            </a:r>
          </a:p>
          <a:p>
            <a:pPr lvl="1" algn="ctr"/>
            <a:r>
              <a:rPr lang="en-US" sz="2400" dirty="0">
                <a:solidFill>
                  <a:schemeClr val="bg1"/>
                </a:solidFill>
              </a:rPr>
              <a:t>Practice is something works, but we do not know why.</a:t>
            </a:r>
          </a:p>
          <a:p>
            <a:pPr lvl="1" algn="ctr"/>
            <a:r>
              <a:rPr lang="en-US" sz="2400" dirty="0">
                <a:solidFill>
                  <a:schemeClr val="bg1"/>
                </a:solidFill>
              </a:rPr>
              <a:t>In our research lab, we have </a:t>
            </a:r>
            <a:r>
              <a:rPr lang="en-US" sz="2400" dirty="0" smtClean="0">
                <a:solidFill>
                  <a:schemeClr val="bg1"/>
                </a:solidFill>
              </a:rPr>
              <a:t>both; </a:t>
            </a:r>
          </a:p>
          <a:p>
            <a:pPr lvl="1" algn="ctr"/>
            <a:r>
              <a:rPr lang="en-US" sz="2400" dirty="0" smtClean="0">
                <a:solidFill>
                  <a:schemeClr val="bg1"/>
                </a:solidFill>
              </a:rPr>
              <a:t>nothing </a:t>
            </a:r>
            <a:r>
              <a:rPr lang="en-US" sz="2400" dirty="0">
                <a:solidFill>
                  <a:schemeClr val="bg1"/>
                </a:solidFill>
              </a:rPr>
              <a:t>works and we do not know why.</a:t>
            </a:r>
            <a:endParaRPr lang="en-US" sz="2400" dirty="0">
              <a:solidFill>
                <a:schemeClr val="bg1"/>
              </a:solidFill>
            </a:endParaRPr>
          </a:p>
        </p:txBody>
      </p:sp>
    </p:spTree>
    <p:extLst>
      <p:ext uri="{BB962C8B-B14F-4D97-AF65-F5344CB8AC3E}">
        <p14:creationId xmlns:p14="http://schemas.microsoft.com/office/powerpoint/2010/main" val="305570520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09600" y="1676400"/>
            <a:ext cx="7696200" cy="4372858"/>
          </a:xfrm>
          <a:prstGeom prst="rect">
            <a:avLst/>
          </a:prstGeom>
        </p:spPr>
      </p:pic>
      <p:sp>
        <p:nvSpPr>
          <p:cNvPr id="3" name="Text Placeholder 2"/>
          <p:cNvSpPr>
            <a:spLocks noGrp="1"/>
          </p:cNvSpPr>
          <p:nvPr>
            <p:ph type="body" sz="quarter" idx="14"/>
          </p:nvPr>
        </p:nvSpPr>
        <p:spPr/>
        <p:txBody>
          <a:bodyPr/>
          <a:lstStyle/>
          <a:p>
            <a:r>
              <a:rPr lang="en-US" altLang="zh-CN" sz="3200" dirty="0">
                <a:latin typeface="Eras Bold ITC" pitchFamily="34" charset="0"/>
              </a:rPr>
              <a:t>Proposed Algorithm</a:t>
            </a:r>
            <a:endParaRPr lang="zh-CN" altLang="en-US" sz="3200" dirty="0">
              <a:latin typeface="Eras Bold ITC" pitchFamily="34" charset="0"/>
            </a:endParaRPr>
          </a:p>
        </p:txBody>
      </p:sp>
      <p:pic>
        <p:nvPicPr>
          <p:cNvPr id="2" name="Picture 1"/>
          <p:cNvPicPr>
            <a:picLocks noChangeAspect="1"/>
          </p:cNvPicPr>
          <p:nvPr/>
        </p:nvPicPr>
        <p:blipFill>
          <a:blip r:embed="rId4"/>
          <a:stretch>
            <a:fillRect/>
          </a:stretch>
        </p:blipFill>
        <p:spPr>
          <a:xfrm>
            <a:off x="3276600" y="1143000"/>
            <a:ext cx="4876800" cy="3230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7420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zh-CN" dirty="0"/>
              <a:t>Transformation of subproblem</a:t>
            </a:r>
          </a:p>
          <a:p>
            <a:endParaRPr lang="zh-CN" altLang="en-US" dirty="0"/>
          </a:p>
        </p:txBody>
      </p:sp>
      <p:sp>
        <p:nvSpPr>
          <p:cNvPr id="3" name="Text Placeholder 2"/>
          <p:cNvSpPr>
            <a:spLocks noGrp="1"/>
          </p:cNvSpPr>
          <p:nvPr>
            <p:ph type="body" sz="quarter" idx="14"/>
          </p:nvPr>
        </p:nvSpPr>
        <p:spPr/>
        <p:txBody>
          <a:bodyPr/>
          <a:lstStyle/>
          <a:p>
            <a:r>
              <a:rPr lang="en-US" altLang="zh-CN" dirty="0">
                <a:latin typeface="Eras Bold ITC" pitchFamily="34" charset="0"/>
              </a:rPr>
              <a:t>Proposed Algorithm</a:t>
            </a:r>
            <a:endParaRPr lang="zh-CN" altLang="en-US" dirty="0">
              <a:latin typeface="Eras Bold ITC" pitchFamily="34" charset="0"/>
            </a:endParaRPr>
          </a:p>
        </p:txBody>
      </p:sp>
      <p:pic>
        <p:nvPicPr>
          <p:cNvPr id="4" name="Picture 3"/>
          <p:cNvPicPr>
            <a:picLocks noChangeAspect="1"/>
          </p:cNvPicPr>
          <p:nvPr/>
        </p:nvPicPr>
        <p:blipFill>
          <a:blip r:embed="rId2"/>
          <a:stretch>
            <a:fillRect/>
          </a:stretch>
        </p:blipFill>
        <p:spPr>
          <a:xfrm>
            <a:off x="4928234" y="2121773"/>
            <a:ext cx="3758565" cy="3593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312420" y="2121773"/>
            <a:ext cx="3276600" cy="3288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rrow: Right 5"/>
          <p:cNvSpPr/>
          <p:nvPr/>
        </p:nvSpPr>
        <p:spPr>
          <a:xfrm>
            <a:off x="3697605" y="3565637"/>
            <a:ext cx="1162050" cy="343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ounded Rectangular Callout 16"/>
          <p:cNvSpPr/>
          <p:nvPr/>
        </p:nvSpPr>
        <p:spPr>
          <a:xfrm>
            <a:off x="4848225" y="5947086"/>
            <a:ext cx="1503045" cy="606114"/>
          </a:xfrm>
          <a:prstGeom prst="wedgeRoundRectCallout">
            <a:avLst>
              <a:gd name="adj1" fmla="val 35633"/>
              <a:gd name="adj2" fmla="val -101921"/>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Global copy variable</a:t>
            </a:r>
          </a:p>
        </p:txBody>
      </p:sp>
    </p:spTree>
    <p:extLst>
      <p:ext uri="{BB962C8B-B14F-4D97-AF65-F5344CB8AC3E}">
        <p14:creationId xmlns:p14="http://schemas.microsoft.com/office/powerpoint/2010/main" val="2495610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52600" y="1143000"/>
            <a:ext cx="5907024" cy="5181600"/>
          </a:xfrm>
          <a:prstGeom prst="rect">
            <a:avLst/>
          </a:prstGeom>
        </p:spPr>
      </p:pic>
      <p:sp>
        <p:nvSpPr>
          <p:cNvPr id="3" name="Text Placeholder 2"/>
          <p:cNvSpPr>
            <a:spLocks noGrp="1"/>
          </p:cNvSpPr>
          <p:nvPr>
            <p:ph type="body" sz="quarter" idx="14"/>
          </p:nvPr>
        </p:nvSpPr>
        <p:spPr/>
        <p:txBody>
          <a:bodyPr/>
          <a:lstStyle/>
          <a:p>
            <a:r>
              <a:rPr lang="en-US" altLang="zh-CN" sz="3200" dirty="0">
                <a:latin typeface="Eras Bold ITC" pitchFamily="34" charset="0"/>
              </a:rPr>
              <a:t>Proposed Algorithm</a:t>
            </a:r>
            <a:endParaRPr lang="zh-CN" altLang="en-US" sz="3200" dirty="0">
              <a:latin typeface="Eras Bold ITC" pitchFamily="34" charset="0"/>
            </a:endParaRPr>
          </a:p>
        </p:txBody>
      </p:sp>
      <p:pic>
        <p:nvPicPr>
          <p:cNvPr id="2" name="Picture 1"/>
          <p:cNvPicPr>
            <a:picLocks noChangeAspect="1"/>
          </p:cNvPicPr>
          <p:nvPr/>
        </p:nvPicPr>
        <p:blipFill>
          <a:blip r:embed="rId3"/>
          <a:stretch>
            <a:fillRect/>
          </a:stretch>
        </p:blipFill>
        <p:spPr>
          <a:xfrm>
            <a:off x="3057419" y="3737610"/>
            <a:ext cx="5562600" cy="2357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3351001" y="3429000"/>
            <a:ext cx="5261398" cy="127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7603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57400" y="228600"/>
            <a:ext cx="6934200" cy="457200"/>
          </a:xfrm>
          <a:prstGeom prst="rect">
            <a:avLst/>
          </a:prstGeom>
        </p:spPr>
        <p:txBody>
          <a:bodyPr/>
          <a:lstStyle/>
          <a:p>
            <a:pPr algn="ctr">
              <a:buNone/>
            </a:pPr>
            <a:r>
              <a:rPr lang="en-US" sz="2000" b="1" dirty="0" smtClean="0">
                <a:solidFill>
                  <a:schemeClr val="bg1">
                    <a:lumMod val="95000"/>
                  </a:schemeClr>
                </a:solidFill>
                <a:effectLst>
                  <a:outerShdw blurRad="38100" dist="38100" dir="2700000" algn="tl">
                    <a:srgbClr val="000000">
                      <a:alpha val="43137"/>
                    </a:srgbClr>
                  </a:outerShdw>
                </a:effectLst>
                <a:latin typeface="Eras Bold ITC" pitchFamily="34" charset="0"/>
              </a:rPr>
              <a:t>Communication, Caching and </a:t>
            </a:r>
            <a:r>
              <a:rPr lang="en-US" sz="2000" b="1" dirty="0" smtClean="0">
                <a:solidFill>
                  <a:schemeClr val="bg1">
                    <a:lumMod val="95000"/>
                  </a:schemeClr>
                </a:solidFill>
                <a:effectLst>
                  <a:outerShdw blurRad="38100" dist="38100" dir="2700000" algn="tl">
                    <a:srgbClr val="000000">
                      <a:alpha val="43137"/>
                    </a:srgbClr>
                  </a:outerShdw>
                </a:effectLst>
                <a:latin typeface="Eras Bold ITC" pitchFamily="34" charset="0"/>
              </a:rPr>
              <a:t>Computing Techniques</a:t>
            </a:r>
            <a:endParaRPr lang="en-US" sz="20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7" name="文本框 3"/>
          <p:cNvSpPr txBox="1"/>
          <p:nvPr/>
        </p:nvSpPr>
        <p:spPr>
          <a:xfrm>
            <a:off x="228600" y="1066800"/>
            <a:ext cx="8153399" cy="369332"/>
          </a:xfrm>
          <a:prstGeom prst="rect">
            <a:avLst/>
          </a:prstGeom>
          <a:noFill/>
        </p:spPr>
        <p:txBody>
          <a:bodyPr wrap="square">
            <a:spAutoFit/>
          </a:bodyPr>
          <a:lstStyle>
            <a:lvl1pPr>
              <a:defRPr>
                <a:solidFill>
                  <a:schemeClr val="tx1"/>
                </a:solidFill>
                <a:latin typeface="等线" charset="0"/>
                <a:ea typeface="等线" charset="0"/>
                <a:cs typeface="等线" charset="0"/>
              </a:defRPr>
            </a:lvl1pPr>
            <a:lvl2pPr marL="742950" indent="-285750">
              <a:defRPr>
                <a:solidFill>
                  <a:schemeClr val="tx1"/>
                </a:solidFill>
                <a:latin typeface="等线" charset="0"/>
                <a:ea typeface="等线" charset="0"/>
                <a:cs typeface="等线" charset="0"/>
              </a:defRPr>
            </a:lvl2pPr>
            <a:lvl3pPr marL="1143000" indent="-228600">
              <a:defRPr>
                <a:solidFill>
                  <a:schemeClr val="tx1"/>
                </a:solidFill>
                <a:latin typeface="等线" charset="0"/>
                <a:ea typeface="等线" charset="0"/>
                <a:cs typeface="等线" charset="0"/>
              </a:defRPr>
            </a:lvl3pPr>
            <a:lvl4pPr marL="1600200" indent="-228600">
              <a:defRPr>
                <a:solidFill>
                  <a:schemeClr val="tx1"/>
                </a:solidFill>
                <a:latin typeface="等线" charset="0"/>
                <a:ea typeface="等线" charset="0"/>
                <a:cs typeface="等线" charset="0"/>
              </a:defRPr>
            </a:lvl4pPr>
            <a:lvl5pPr marL="2057400" indent="-228600">
              <a:defRPr>
                <a:solidFill>
                  <a:schemeClr val="tx1"/>
                </a:solidFill>
                <a:latin typeface="等线" charset="0"/>
                <a:ea typeface="等线" charset="0"/>
                <a:cs typeface="等线" charset="0"/>
              </a:defRPr>
            </a:lvl5pPr>
            <a:lvl6pPr marL="2514600" indent="-228600" eaLnBrk="0" fontAlgn="base" hangingPunct="0">
              <a:spcBef>
                <a:spcPct val="0"/>
              </a:spcBef>
              <a:spcAft>
                <a:spcPct val="0"/>
              </a:spcAft>
              <a:defRPr>
                <a:solidFill>
                  <a:schemeClr val="tx1"/>
                </a:solidFill>
                <a:latin typeface="等线" charset="0"/>
                <a:ea typeface="等线" charset="0"/>
                <a:cs typeface="等线" charset="0"/>
              </a:defRPr>
            </a:lvl6pPr>
            <a:lvl7pPr marL="2971800" indent="-228600" eaLnBrk="0" fontAlgn="base" hangingPunct="0">
              <a:spcBef>
                <a:spcPct val="0"/>
              </a:spcBef>
              <a:spcAft>
                <a:spcPct val="0"/>
              </a:spcAft>
              <a:defRPr>
                <a:solidFill>
                  <a:schemeClr val="tx1"/>
                </a:solidFill>
                <a:latin typeface="等线" charset="0"/>
                <a:ea typeface="等线" charset="0"/>
                <a:cs typeface="等线" charset="0"/>
              </a:defRPr>
            </a:lvl7pPr>
            <a:lvl8pPr marL="3429000" indent="-228600" eaLnBrk="0" fontAlgn="base" hangingPunct="0">
              <a:spcBef>
                <a:spcPct val="0"/>
              </a:spcBef>
              <a:spcAft>
                <a:spcPct val="0"/>
              </a:spcAft>
              <a:defRPr>
                <a:solidFill>
                  <a:schemeClr val="tx1"/>
                </a:solidFill>
                <a:latin typeface="等线" charset="0"/>
                <a:ea typeface="等线" charset="0"/>
                <a:cs typeface="等线" charset="0"/>
              </a:defRPr>
            </a:lvl8pPr>
            <a:lvl9pPr marL="3886200" indent="-228600" eaLnBrk="0" fontAlgn="base" hangingPunct="0">
              <a:spcBef>
                <a:spcPct val="0"/>
              </a:spcBef>
              <a:spcAft>
                <a:spcPct val="0"/>
              </a:spcAft>
              <a:defRPr>
                <a:solidFill>
                  <a:schemeClr val="tx1"/>
                </a:solidFill>
                <a:latin typeface="等线" charset="0"/>
                <a:ea typeface="等线" charset="0"/>
                <a:cs typeface="等线" charset="0"/>
              </a:defRPr>
            </a:lvl9pPr>
          </a:lstStyle>
          <a:p>
            <a:endParaRPr lang="en-US" altLang="zh-CN" dirty="0"/>
          </a:p>
        </p:txBody>
      </p:sp>
      <p:pic>
        <p:nvPicPr>
          <p:cNvPr id="5" name="图片 4"/>
          <p:cNvPicPr>
            <a:picLocks noChangeAspect="1"/>
          </p:cNvPicPr>
          <p:nvPr/>
        </p:nvPicPr>
        <p:blipFill>
          <a:blip r:embed="rId4"/>
          <a:stretch>
            <a:fillRect/>
          </a:stretch>
        </p:blipFill>
        <p:spPr>
          <a:xfrm>
            <a:off x="3252215" y="914400"/>
            <a:ext cx="5865509" cy="3962400"/>
          </a:xfrm>
          <a:prstGeom prst="rect">
            <a:avLst/>
          </a:prstGeom>
        </p:spPr>
      </p:pic>
      <p:sp>
        <p:nvSpPr>
          <p:cNvPr id="10" name="矩形 9"/>
          <p:cNvSpPr/>
          <p:nvPr/>
        </p:nvSpPr>
        <p:spPr>
          <a:xfrm>
            <a:off x="34622" y="966952"/>
            <a:ext cx="4572000" cy="6524863"/>
          </a:xfrm>
          <a:prstGeom prst="rect">
            <a:avLst/>
          </a:prstGeom>
        </p:spPr>
        <p:txBody>
          <a:bodyPr>
            <a:spAutoFit/>
          </a:bodyPr>
          <a:lstStyle/>
          <a:p>
            <a:pPr marL="285750" indent="-285750" algn="just">
              <a:buFont typeface="Wingdings" panose="05000000000000000000" pitchFamily="2" charset="2"/>
              <a:buChar char="n"/>
            </a:pPr>
            <a:r>
              <a:rPr lang="en-US" altLang="zh-CN" b="1" dirty="0" smtClean="0"/>
              <a:t>Communications</a:t>
            </a:r>
          </a:p>
          <a:p>
            <a:pPr marL="742950" lvl="1" indent="-285750" algn="just">
              <a:buFont typeface="Wingdings" charset="2"/>
              <a:buChar char="l"/>
            </a:pPr>
            <a:r>
              <a:rPr lang="en-US" altLang="zh-CN" dirty="0" smtClean="0">
                <a:latin typeface="DengXian" charset="-122"/>
                <a:ea typeface="DengXian" charset="-122"/>
                <a:cs typeface="DengXian" charset="-122"/>
              </a:rPr>
              <a:t>Device-to-Device (D2D)</a:t>
            </a:r>
          </a:p>
          <a:p>
            <a:pPr marL="742950" lvl="1" indent="-285750" algn="just">
              <a:buFont typeface="Wingdings" charset="2"/>
              <a:buChar char="l"/>
            </a:pPr>
            <a:r>
              <a:rPr lang="en-US" altLang="zh-CN" dirty="0" smtClean="0">
                <a:latin typeface="DengXian" charset="-122"/>
                <a:ea typeface="DengXian" charset="-122"/>
                <a:cs typeface="DengXian" charset="-122"/>
              </a:rPr>
              <a:t>Machine-to-Machine (M2M)</a:t>
            </a:r>
          </a:p>
          <a:p>
            <a:pPr marL="742950" lvl="1" indent="-285750" algn="just">
              <a:buFont typeface="Wingdings" charset="2"/>
              <a:buChar char="l"/>
            </a:pPr>
            <a:r>
              <a:rPr lang="en-US" altLang="zh-CN" dirty="0" smtClean="0">
                <a:latin typeface="DengXian" charset="-122"/>
                <a:ea typeface="DengXian" charset="-122"/>
                <a:cs typeface="DengXian" charset="-122"/>
              </a:rPr>
              <a:t>Internet of thing (</a:t>
            </a:r>
            <a:r>
              <a:rPr lang="en-US" altLang="zh-CN" dirty="0" err="1" smtClean="0">
                <a:latin typeface="DengXian" charset="-122"/>
                <a:ea typeface="DengXian" charset="-122"/>
                <a:cs typeface="DengXian" charset="-122"/>
              </a:rPr>
              <a:t>IoT</a:t>
            </a:r>
            <a:r>
              <a:rPr lang="en-US" altLang="zh-CN" dirty="0" smtClean="0">
                <a:latin typeface="DengXian" charset="-122"/>
                <a:ea typeface="DengXian" charset="-122"/>
                <a:cs typeface="DengXian" charset="-122"/>
              </a:rPr>
              <a:t>)</a:t>
            </a:r>
          </a:p>
          <a:p>
            <a:pPr marL="285750" indent="-285750" algn="just">
              <a:spcBef>
                <a:spcPts val="600"/>
              </a:spcBef>
              <a:spcAft>
                <a:spcPts val="600"/>
              </a:spcAft>
              <a:buFont typeface="Wingdings" panose="05000000000000000000" pitchFamily="2" charset="2"/>
              <a:buChar char="n"/>
            </a:pPr>
            <a:r>
              <a:rPr lang="en-US" altLang="zh-CN" b="1" dirty="0" smtClean="0"/>
              <a:t>Caching</a:t>
            </a:r>
          </a:p>
          <a:p>
            <a:pPr marL="742950" lvl="1" indent="-285750" algn="just">
              <a:buFont typeface="Wingdings" charset="2"/>
              <a:buChar char="l"/>
            </a:pPr>
            <a:r>
              <a:rPr lang="en-US" altLang="zh-CN" dirty="0">
                <a:latin typeface="DengXian" charset="-122"/>
                <a:ea typeface="DengXian" charset="-122"/>
                <a:cs typeface="DengXian" charset="-122"/>
              </a:rPr>
              <a:t>Mobile edge </a:t>
            </a:r>
            <a:r>
              <a:rPr lang="en-US" altLang="zh-CN" dirty="0" smtClean="0">
                <a:latin typeface="DengXian" charset="-122"/>
                <a:ea typeface="DengXian" charset="-122"/>
                <a:cs typeface="DengXian" charset="-122"/>
              </a:rPr>
              <a:t>caching</a:t>
            </a:r>
          </a:p>
          <a:p>
            <a:pPr marL="285750" indent="-285750" algn="just">
              <a:spcBef>
                <a:spcPts val="600"/>
              </a:spcBef>
              <a:spcAft>
                <a:spcPts val="600"/>
              </a:spcAft>
              <a:buFont typeface="Wingdings" panose="05000000000000000000" pitchFamily="2" charset="2"/>
              <a:buChar char="n"/>
            </a:pPr>
            <a:r>
              <a:rPr lang="en-US" altLang="zh-CN" b="1" dirty="0" smtClean="0"/>
              <a:t>Computing</a:t>
            </a:r>
          </a:p>
          <a:p>
            <a:pPr marL="742950" lvl="1" indent="-285750" algn="just">
              <a:buFont typeface="Wingdings" charset="2"/>
              <a:buChar char="l"/>
            </a:pPr>
            <a:r>
              <a:rPr lang="en-US" altLang="zh-CN" dirty="0">
                <a:latin typeface="DengXian" charset="-122"/>
                <a:ea typeface="DengXian" charset="-122"/>
                <a:cs typeface="DengXian" charset="-122"/>
              </a:rPr>
              <a:t>Mobile edge computing (MEC)</a:t>
            </a:r>
          </a:p>
          <a:p>
            <a:pPr marL="742950" lvl="1" indent="-285750" algn="just">
              <a:buFont typeface="Wingdings" charset="2"/>
              <a:buChar char="l"/>
            </a:pPr>
            <a:r>
              <a:rPr lang="en-US" altLang="zh-CN" dirty="0">
                <a:latin typeface="DengXian" charset="-122"/>
                <a:ea typeface="DengXian" charset="-122"/>
                <a:cs typeface="DengXian" charset="-122"/>
              </a:rPr>
              <a:t>Fog computing</a:t>
            </a:r>
          </a:p>
          <a:p>
            <a:pPr marL="742950" lvl="1" indent="-285750" algn="just">
              <a:buFont typeface="Wingdings" charset="2"/>
              <a:buChar char="l"/>
            </a:pPr>
            <a:r>
              <a:rPr lang="en-US" altLang="zh-CN" dirty="0">
                <a:latin typeface="DengXian" charset="-122"/>
                <a:ea typeface="DengXian" charset="-122"/>
                <a:cs typeface="DengXian" charset="-122"/>
              </a:rPr>
              <a:t>Cloudlet</a:t>
            </a:r>
          </a:p>
          <a:p>
            <a:pPr marL="285750" indent="-285750" algn="just">
              <a:spcBef>
                <a:spcPts val="600"/>
              </a:spcBef>
              <a:spcAft>
                <a:spcPts val="600"/>
              </a:spcAft>
              <a:buFont typeface="Wingdings" charset="2"/>
              <a:buChar char="n"/>
            </a:pPr>
            <a:r>
              <a:rPr lang="en-US" altLang="zh-CN" b="1" dirty="0" smtClean="0"/>
              <a:t>Promising Solutions</a:t>
            </a:r>
          </a:p>
          <a:p>
            <a:pPr marL="742950" lvl="1" indent="-285750" algn="just">
              <a:buFont typeface="Wingdings" charset="2"/>
              <a:buChar char="l"/>
            </a:pPr>
            <a:r>
              <a:rPr lang="en-US" altLang="zh-CN" dirty="0" smtClean="0">
                <a:latin typeface="DengXian" charset="-122"/>
                <a:ea typeface="DengXian" charset="-122"/>
                <a:cs typeface="DengXian" charset="-122"/>
              </a:rPr>
              <a:t>Network </a:t>
            </a:r>
            <a:r>
              <a:rPr lang="en-US" altLang="zh-CN" dirty="0" smtClean="0">
                <a:latin typeface="DengXian" charset="-122"/>
                <a:ea typeface="DengXian" charset="-122"/>
                <a:cs typeface="DengXian" charset="-122"/>
              </a:rPr>
              <a:t>(function) </a:t>
            </a:r>
            <a:r>
              <a:rPr lang="en-US" altLang="zh-CN" dirty="0" smtClean="0">
                <a:latin typeface="DengXian" charset="-122"/>
                <a:ea typeface="DengXian" charset="-122"/>
                <a:cs typeface="DengXian" charset="-122"/>
              </a:rPr>
              <a:t>virtualization </a:t>
            </a:r>
            <a:endParaRPr lang="en-US" altLang="zh-CN" dirty="0">
              <a:latin typeface="DengXian" charset="-122"/>
              <a:ea typeface="DengXian" charset="-122"/>
              <a:cs typeface="DengXian" charset="-122"/>
            </a:endParaRPr>
          </a:p>
          <a:p>
            <a:pPr marL="742950" lvl="1" indent="-285750" algn="just">
              <a:buFont typeface="Wingdings" charset="2"/>
              <a:buChar char="l"/>
            </a:pPr>
            <a:r>
              <a:rPr lang="en-US" altLang="zh-CN" dirty="0" smtClean="0">
                <a:latin typeface="DengXian" charset="-122"/>
                <a:ea typeface="DengXian" charset="-122"/>
                <a:cs typeface="DengXian" charset="-122"/>
              </a:rPr>
              <a:t>Software defined networks (SDN)</a:t>
            </a:r>
            <a:endParaRPr lang="en-US" altLang="zh-CN" dirty="0">
              <a:latin typeface="DengXian" charset="-122"/>
              <a:ea typeface="DengXian" charset="-122"/>
              <a:cs typeface="DengXian" charset="-122"/>
            </a:endParaRPr>
          </a:p>
          <a:p>
            <a:pPr marL="285750" indent="-285750" algn="just">
              <a:spcBef>
                <a:spcPts val="600"/>
              </a:spcBef>
              <a:spcAft>
                <a:spcPts val="600"/>
              </a:spcAft>
              <a:buFont typeface="Wingdings" charset="2"/>
              <a:buChar char="n"/>
            </a:pPr>
            <a:r>
              <a:rPr lang="en-US" altLang="zh-CN" b="1" dirty="0" smtClean="0"/>
              <a:t>Benefits</a:t>
            </a:r>
            <a:endParaRPr lang="en-US" altLang="zh-CN" b="1" dirty="0"/>
          </a:p>
          <a:p>
            <a:pPr marL="742950" lvl="1" indent="-285750" algn="just">
              <a:buFont typeface="Wingdings" charset="2"/>
              <a:buChar char="l"/>
            </a:pPr>
            <a:r>
              <a:rPr lang="en-US" altLang="zh-CN" dirty="0">
                <a:latin typeface="DengXian" charset="-122"/>
                <a:ea typeface="DengXian" charset="-122"/>
                <a:cs typeface="DengXian" charset="-122"/>
              </a:rPr>
              <a:t>Reduced latency</a:t>
            </a:r>
          </a:p>
          <a:p>
            <a:pPr marL="742950" lvl="1" indent="-285750" algn="just">
              <a:buFont typeface="Wingdings" charset="2"/>
              <a:buChar char="l"/>
            </a:pPr>
            <a:r>
              <a:rPr lang="en-US" altLang="zh-CN" dirty="0">
                <a:latin typeface="DengXian" charset="-122"/>
                <a:ea typeface="DengXian" charset="-122"/>
                <a:cs typeface="DengXian" charset="-122"/>
              </a:rPr>
              <a:t>Bandwidth reduction</a:t>
            </a:r>
          </a:p>
          <a:p>
            <a:pPr marL="742950" lvl="1" indent="-285750" algn="just">
              <a:buFont typeface="Wingdings" charset="2"/>
              <a:buChar char="l"/>
            </a:pPr>
            <a:r>
              <a:rPr lang="en-US" altLang="zh-CN" dirty="0">
                <a:latin typeface="DengXian" charset="-122"/>
                <a:ea typeface="DengXian" charset="-122"/>
                <a:cs typeface="DengXian" charset="-122"/>
              </a:rPr>
              <a:t>High energy efficiency</a:t>
            </a:r>
          </a:p>
          <a:p>
            <a:pPr marL="742950" lvl="1" indent="-285750" algn="just">
              <a:buFont typeface="Wingdings" charset="2"/>
              <a:buChar char="l"/>
            </a:pPr>
            <a:r>
              <a:rPr lang="en-US" altLang="zh-CN" dirty="0">
                <a:latin typeface="DengXian" charset="-122"/>
                <a:ea typeface="DengXian" charset="-122"/>
                <a:cs typeface="DengXian" charset="-122"/>
              </a:rPr>
              <a:t>Utilization of context </a:t>
            </a:r>
            <a:r>
              <a:rPr lang="en-US" altLang="zh-CN" dirty="0" smtClean="0">
                <a:latin typeface="DengXian" charset="-122"/>
                <a:ea typeface="DengXian" charset="-122"/>
                <a:cs typeface="DengXian" charset="-122"/>
              </a:rPr>
              <a:t>information</a:t>
            </a:r>
            <a:endParaRPr lang="en-US" altLang="zh-CN" dirty="0">
              <a:latin typeface="DengXian" charset="-122"/>
              <a:ea typeface="DengXian" charset="-122"/>
              <a:cs typeface="DengXian" charset="-122"/>
            </a:endParaRPr>
          </a:p>
          <a:p>
            <a:pPr marL="285750" indent="-285750" algn="just">
              <a:buFont typeface="Wingdings" charset="2"/>
              <a:buChar char="u"/>
            </a:pPr>
            <a:endParaRPr lang="en-US" altLang="zh-CN" dirty="0" smtClean="0"/>
          </a:p>
          <a:p>
            <a:pPr marL="285750" indent="-285750" algn="just">
              <a:buFont typeface="Wingdings" charset="2"/>
              <a:buChar char="u"/>
            </a:pPr>
            <a:endParaRPr lang="en-US" altLang="zh-CN" dirty="0"/>
          </a:p>
          <a:p>
            <a:pPr marL="285750" indent="-285750" algn="just">
              <a:buFont typeface="Wingdings" charset="2"/>
              <a:buChar char="u"/>
            </a:pPr>
            <a:endParaRPr lang="en-US" altLang="zh-CN" dirty="0" smtClean="0"/>
          </a:p>
        </p:txBody>
      </p:sp>
      <p:sp>
        <p:nvSpPr>
          <p:cNvPr id="11" name="矩形 10"/>
          <p:cNvSpPr/>
          <p:nvPr/>
        </p:nvSpPr>
        <p:spPr>
          <a:xfrm>
            <a:off x="3541617" y="5286299"/>
            <a:ext cx="5339256" cy="707886"/>
          </a:xfrm>
          <a:prstGeom prst="rect">
            <a:avLst/>
          </a:prstGeom>
        </p:spPr>
        <p:txBody>
          <a:bodyPr wrap="square">
            <a:spAutoFit/>
          </a:bodyPr>
          <a:lstStyle/>
          <a:p>
            <a:pPr algn="just"/>
            <a:r>
              <a:rPr lang="en-US" altLang="zh-CN" sz="2000" b="1" dirty="0">
                <a:solidFill>
                  <a:srgbClr val="FF0000"/>
                </a:solidFill>
              </a:rPr>
              <a:t>Core: </a:t>
            </a:r>
            <a:r>
              <a:rPr lang="en-US" altLang="zh-CN" sz="2000" dirty="0"/>
              <a:t>Exploiting characteristics of communication, caching, and computing </a:t>
            </a:r>
            <a:r>
              <a:rPr lang="en-US" altLang="zh-CN" sz="2000" dirty="0">
                <a:solidFill>
                  <a:srgbClr val="FF0000"/>
                </a:solidFill>
              </a:rPr>
              <a:t>at the network edge</a:t>
            </a:r>
            <a:r>
              <a:rPr lang="en-US" altLang="zh-CN" sz="2000" dirty="0"/>
              <a:t>.</a:t>
            </a:r>
          </a:p>
        </p:txBody>
      </p:sp>
      <p:sp>
        <p:nvSpPr>
          <p:cNvPr id="12" name="矩形 11"/>
          <p:cNvSpPr/>
          <p:nvPr/>
        </p:nvSpPr>
        <p:spPr>
          <a:xfrm>
            <a:off x="4606622" y="4876800"/>
            <a:ext cx="4054315" cy="338554"/>
          </a:xfrm>
          <a:prstGeom prst="rect">
            <a:avLst/>
          </a:prstGeom>
        </p:spPr>
        <p:txBody>
          <a:bodyPr wrap="none">
            <a:spAutoFit/>
          </a:bodyPr>
          <a:lstStyle/>
          <a:p>
            <a:r>
              <a:rPr lang="en-US" altLang="zh-CN" sz="1600" dirty="0" smtClean="0">
                <a:latin typeface="DengXian" charset="-122"/>
                <a:ea typeface="DengXian" charset="-122"/>
                <a:cs typeface="DengXian" charset="-122"/>
              </a:rPr>
              <a:t>Fig. Architecture </a:t>
            </a:r>
            <a:r>
              <a:rPr lang="en-US" altLang="zh-CN" sz="1600" dirty="0">
                <a:latin typeface="DengXian" charset="-122"/>
                <a:ea typeface="DengXian" charset="-122"/>
                <a:cs typeface="DengXian" charset="-122"/>
              </a:rPr>
              <a:t>of mobile edge networks</a:t>
            </a:r>
            <a:r>
              <a:rPr lang="en-US" altLang="zh-CN" sz="1600" dirty="0" smtClean="0">
                <a:latin typeface="DengXian" charset="-122"/>
                <a:ea typeface="DengXian" charset="-122"/>
                <a:cs typeface="DengXian" charset="-122"/>
              </a:rPr>
              <a:t>.* </a:t>
            </a:r>
            <a:endParaRPr lang="en-US" altLang="zh-CN" sz="1600" dirty="0">
              <a:latin typeface="DengXian" charset="-122"/>
              <a:ea typeface="DengXian" charset="-122"/>
              <a:cs typeface="DengXian" charset="-122"/>
            </a:endParaRPr>
          </a:p>
        </p:txBody>
      </p:sp>
      <p:sp>
        <p:nvSpPr>
          <p:cNvPr id="13" name="文本框 12"/>
          <p:cNvSpPr txBox="1"/>
          <p:nvPr/>
        </p:nvSpPr>
        <p:spPr>
          <a:xfrm>
            <a:off x="457200" y="6526682"/>
            <a:ext cx="8342197" cy="246221"/>
          </a:xfrm>
          <a:prstGeom prst="rect">
            <a:avLst/>
          </a:prstGeom>
          <a:noFill/>
        </p:spPr>
        <p:txBody>
          <a:bodyPr wrap="none" rtlCol="0">
            <a:spAutoFit/>
          </a:bodyPr>
          <a:lstStyle/>
          <a:p>
            <a:r>
              <a:rPr lang="en-US" altLang="zh-CN" sz="1000" dirty="0" smtClean="0">
                <a:latin typeface="DengXian" charset="-122"/>
                <a:ea typeface="DengXian" charset="-122"/>
                <a:cs typeface="DengXian" charset="-122"/>
              </a:rPr>
              <a:t>*S. Wang, </a:t>
            </a:r>
            <a:r>
              <a:rPr lang="en-US" altLang="zh-CN" sz="1000" dirty="0">
                <a:latin typeface="DengXian" charset="-122"/>
                <a:ea typeface="DengXian" charset="-122"/>
                <a:cs typeface="DengXian" charset="-122"/>
              </a:rPr>
              <a:t>et al. "A Survey on Mobile Edge Networks: Convergence of Computing, Caching and Communications." </a:t>
            </a:r>
            <a:r>
              <a:rPr lang="en-US" altLang="zh-CN" sz="1000" i="1" dirty="0">
                <a:latin typeface="DengXian" charset="-122"/>
                <a:ea typeface="DengXian" charset="-122"/>
                <a:cs typeface="DengXian" charset="-122"/>
              </a:rPr>
              <a:t>IEEE </a:t>
            </a:r>
            <a:r>
              <a:rPr lang="en-US" altLang="zh-CN" sz="1000" i="1" dirty="0" smtClean="0">
                <a:latin typeface="DengXian" charset="-122"/>
                <a:ea typeface="DengXian" charset="-122"/>
                <a:cs typeface="DengXian" charset="-122"/>
              </a:rPr>
              <a:t>Access</a:t>
            </a:r>
            <a:r>
              <a:rPr lang="en-US" altLang="zh-CN" sz="1000" i="1" dirty="0" smtClean="0">
                <a:latin typeface="DengXian" charset="-122"/>
                <a:ea typeface="DengXian" charset="-122"/>
                <a:cs typeface="DengXian" charset="-122"/>
              </a:rPr>
              <a:t>,</a:t>
            </a:r>
            <a:r>
              <a:rPr lang="en-US" altLang="zh-CN" sz="1000" dirty="0" smtClean="0">
                <a:latin typeface="DengXian" charset="-122"/>
                <a:ea typeface="DengXian" charset="-122"/>
                <a:cs typeface="DengXian" charset="-122"/>
              </a:rPr>
              <a:t> </a:t>
            </a:r>
            <a:r>
              <a:rPr lang="en-US" altLang="zh-CN" sz="1000" dirty="0" smtClean="0">
                <a:latin typeface="DengXian" charset="-122"/>
                <a:ea typeface="DengXian" charset="-122"/>
                <a:cs typeface="DengXian" charset="-122"/>
              </a:rPr>
              <a:t>Mar. 2017</a:t>
            </a:r>
            <a:endParaRPr kumimoji="1" lang="zh-CN" altLang="en-US" sz="1000" dirty="0">
              <a:latin typeface="DengXian" charset="-122"/>
              <a:ea typeface="DengXian" charset="-122"/>
              <a:cs typeface="DengXian" charset="-122"/>
            </a:endParaRPr>
          </a:p>
        </p:txBody>
      </p:sp>
    </p:spTree>
    <p:custDataLst>
      <p:tags r:id="rId1"/>
    </p:custDataLst>
    <p:extLst>
      <p:ext uri="{BB962C8B-B14F-4D97-AF65-F5344CB8AC3E}">
        <p14:creationId xmlns:p14="http://schemas.microsoft.com/office/powerpoint/2010/main" val="631682531"/>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linds(horizontal)">
                                      <p:cBhvr>
                                        <p:cTn id="10" dur="500"/>
                                        <p:tgtEl>
                                          <p:spTgt spid="10">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linds(horizontal)">
                                      <p:cBhvr>
                                        <p:cTn id="13" dur="500"/>
                                        <p:tgtEl>
                                          <p:spTgt spid="10">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blinds(horizontal)">
                                      <p:cBhvr>
                                        <p:cTn id="16" dur="5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blinds(horizontal)">
                                      <p:cBhvr>
                                        <p:cTn id="21" dur="500"/>
                                        <p:tgtEl>
                                          <p:spTgt spid="10">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blinds(horizontal)">
                                      <p:cBhvr>
                                        <p:cTn id="24" dur="500"/>
                                        <p:tgtEl>
                                          <p:spTgt spid="10">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blinds(horizontal)">
                                      <p:cBhvr>
                                        <p:cTn id="27" dur="500"/>
                                        <p:tgtEl>
                                          <p:spTgt spid="10">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0">
                                            <p:txEl>
                                              <p:pRg st="7" end="7"/>
                                            </p:txEl>
                                          </p:spTgt>
                                        </p:tgtEl>
                                        <p:attrNameLst>
                                          <p:attrName>style.visibility</p:attrName>
                                        </p:attrNameLst>
                                      </p:cBhvr>
                                      <p:to>
                                        <p:strVal val="visible"/>
                                      </p:to>
                                    </p:set>
                                    <p:animEffect transition="in" filter="blinds(horizontal)">
                                      <p:cBhvr>
                                        <p:cTn id="30" dur="500"/>
                                        <p:tgtEl>
                                          <p:spTgt spid="10">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0">
                                            <p:txEl>
                                              <p:pRg st="8" end="8"/>
                                            </p:txEl>
                                          </p:spTgt>
                                        </p:tgtEl>
                                        <p:attrNameLst>
                                          <p:attrName>style.visibility</p:attrName>
                                        </p:attrNameLst>
                                      </p:cBhvr>
                                      <p:to>
                                        <p:strVal val="visible"/>
                                      </p:to>
                                    </p:set>
                                    <p:animEffect transition="in" filter="blinds(horizontal)">
                                      <p:cBhvr>
                                        <p:cTn id="33" dur="500"/>
                                        <p:tgtEl>
                                          <p:spTgt spid="10">
                                            <p:txEl>
                                              <p:pRg st="8" end="8"/>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0">
                                            <p:txEl>
                                              <p:pRg st="9" end="9"/>
                                            </p:txEl>
                                          </p:spTgt>
                                        </p:tgtEl>
                                        <p:attrNameLst>
                                          <p:attrName>style.visibility</p:attrName>
                                        </p:attrNameLst>
                                      </p:cBhvr>
                                      <p:to>
                                        <p:strVal val="visible"/>
                                      </p:to>
                                    </p:set>
                                    <p:animEffect transition="in" filter="blinds(horizontal)">
                                      <p:cBhvr>
                                        <p:cTn id="36" dur="500"/>
                                        <p:tgtEl>
                                          <p:spTgt spid="10">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0">
                                            <p:txEl>
                                              <p:pRg st="10" end="10"/>
                                            </p:txEl>
                                          </p:spTgt>
                                        </p:tgtEl>
                                        <p:attrNameLst>
                                          <p:attrName>style.visibility</p:attrName>
                                        </p:attrNameLst>
                                      </p:cBhvr>
                                      <p:to>
                                        <p:strVal val="visible"/>
                                      </p:to>
                                    </p:set>
                                    <p:animEffect transition="in" filter="blinds(horizontal)">
                                      <p:cBhvr>
                                        <p:cTn id="41" dur="500"/>
                                        <p:tgtEl>
                                          <p:spTgt spid="10">
                                            <p:txEl>
                                              <p:pRg st="10" end="10"/>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10">
                                            <p:txEl>
                                              <p:pRg st="11" end="11"/>
                                            </p:txEl>
                                          </p:spTgt>
                                        </p:tgtEl>
                                        <p:attrNameLst>
                                          <p:attrName>style.visibility</p:attrName>
                                        </p:attrNameLst>
                                      </p:cBhvr>
                                      <p:to>
                                        <p:strVal val="visible"/>
                                      </p:to>
                                    </p:set>
                                    <p:animEffect transition="in" filter="blinds(horizontal)">
                                      <p:cBhvr>
                                        <p:cTn id="44" dur="500"/>
                                        <p:tgtEl>
                                          <p:spTgt spid="10">
                                            <p:txEl>
                                              <p:pRg st="11" end="11"/>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10">
                                            <p:txEl>
                                              <p:pRg st="12" end="12"/>
                                            </p:txEl>
                                          </p:spTgt>
                                        </p:tgtEl>
                                        <p:attrNameLst>
                                          <p:attrName>style.visibility</p:attrName>
                                        </p:attrNameLst>
                                      </p:cBhvr>
                                      <p:to>
                                        <p:strVal val="visible"/>
                                      </p:to>
                                    </p:set>
                                    <p:animEffect transition="in" filter="blinds(horizontal)">
                                      <p:cBhvr>
                                        <p:cTn id="47" dur="500"/>
                                        <p:tgtEl>
                                          <p:spTgt spid="10">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xEl>
                                              <p:pRg st="13" end="13"/>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0">
                                            <p:txEl>
                                              <p:pRg st="14" end="14"/>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
                                            <p:txEl>
                                              <p:pRg st="15" end="15"/>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0">
                                            <p:txEl>
                                              <p:pRg st="16" end="16"/>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0">
                                            <p:txEl>
                                              <p:pRg st="17" end="17"/>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blinds(horizontal)">
                                      <p:cBhvr>
                                        <p:cTn id="64" dur="500"/>
                                        <p:tgtEl>
                                          <p:spTgt spid="5"/>
                                        </p:tgtEl>
                                      </p:cBhvr>
                                    </p:animEffect>
                                  </p:childTnLst>
                                </p:cTn>
                              </p:par>
                              <p:par>
                                <p:cTn id="65" presetID="3" presetClass="entr" presetSubtype="10" fill="hold" grpId="1"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linds(horizontal)">
                                      <p:cBhvr>
                                        <p:cTn id="67" dur="500"/>
                                        <p:tgtEl>
                                          <p:spTgt spid="12"/>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linds(horizontal)">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blinds(horizontal)">
                                      <p:cBhvr>
                                        <p:cTn id="7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81000" y="1295400"/>
            <a:ext cx="4434289" cy="5029200"/>
          </a:xfrm>
          <a:prstGeom prst="rect">
            <a:avLst/>
          </a:prstGeom>
        </p:spPr>
      </p:pic>
      <p:sp>
        <p:nvSpPr>
          <p:cNvPr id="3" name="Text Placeholder 2"/>
          <p:cNvSpPr>
            <a:spLocks noGrp="1"/>
          </p:cNvSpPr>
          <p:nvPr>
            <p:ph type="body" sz="quarter" idx="14"/>
          </p:nvPr>
        </p:nvSpPr>
        <p:spPr/>
        <p:txBody>
          <a:bodyPr/>
          <a:lstStyle/>
          <a:p>
            <a:pPr lvl="0"/>
            <a:r>
              <a:rPr lang="en-US" altLang="zh-CN" sz="2000" dirty="0">
                <a:solidFill>
                  <a:prstClr val="white">
                    <a:lumMod val="95000"/>
                  </a:prstClr>
                </a:solidFill>
                <a:latin typeface="Eras Bold ITC" pitchFamily="34" charset="0"/>
              </a:rPr>
              <a:t>Implementation using Hadoop MapReduce</a:t>
            </a:r>
          </a:p>
        </p:txBody>
      </p:sp>
      <p:pic>
        <p:nvPicPr>
          <p:cNvPr id="5" name="Picture 4"/>
          <p:cNvPicPr>
            <a:picLocks noChangeAspect="1"/>
          </p:cNvPicPr>
          <p:nvPr/>
        </p:nvPicPr>
        <p:blipFill>
          <a:blip r:embed="rId4"/>
          <a:stretch>
            <a:fillRect/>
          </a:stretch>
        </p:blipFill>
        <p:spPr>
          <a:xfrm>
            <a:off x="3710940" y="2667000"/>
            <a:ext cx="5410200" cy="2092797"/>
          </a:xfrm>
          <a:prstGeom prst="rect">
            <a:avLst/>
          </a:prstGeom>
        </p:spPr>
      </p:pic>
    </p:spTree>
    <p:extLst>
      <p:ext uri="{BB962C8B-B14F-4D97-AF65-F5344CB8AC3E}">
        <p14:creationId xmlns:p14="http://schemas.microsoft.com/office/powerpoint/2010/main" val="3670598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ltLang="zh-CN" dirty="0"/>
          </a:p>
          <a:p>
            <a:endParaRPr lang="en-US" altLang="zh-CN" dirty="0"/>
          </a:p>
          <a:p>
            <a:endParaRPr lang="zh-CN" altLang="en-US" dirty="0"/>
          </a:p>
        </p:txBody>
      </p:sp>
      <p:sp>
        <p:nvSpPr>
          <p:cNvPr id="3" name="Text Placeholder 2"/>
          <p:cNvSpPr>
            <a:spLocks noGrp="1"/>
          </p:cNvSpPr>
          <p:nvPr>
            <p:ph type="body" sz="quarter" idx="14"/>
          </p:nvPr>
        </p:nvSpPr>
        <p:spPr/>
        <p:txBody>
          <a:bodyPr/>
          <a:lstStyle/>
          <a:p>
            <a:r>
              <a:rPr lang="en-US" altLang="zh-CN" sz="3200" dirty="0">
                <a:latin typeface="Eras Bold ITC" pitchFamily="34" charset="0"/>
              </a:rPr>
              <a:t>Simulation Results</a:t>
            </a:r>
          </a:p>
        </p:txBody>
      </p:sp>
      <p:pic>
        <p:nvPicPr>
          <p:cNvPr id="5" name="Picture 4"/>
          <p:cNvPicPr>
            <a:picLocks noChangeAspect="1"/>
          </p:cNvPicPr>
          <p:nvPr/>
        </p:nvPicPr>
        <p:blipFill>
          <a:blip r:embed="rId2"/>
          <a:stretch>
            <a:fillRect/>
          </a:stretch>
        </p:blipFill>
        <p:spPr>
          <a:xfrm>
            <a:off x="4271311" y="1440684"/>
            <a:ext cx="4343400" cy="3045843"/>
          </a:xfrm>
          <a:prstGeom prst="rect">
            <a:avLst/>
          </a:prstGeom>
        </p:spPr>
      </p:pic>
      <p:pic>
        <p:nvPicPr>
          <p:cNvPr id="6" name="Picture 5"/>
          <p:cNvPicPr>
            <a:picLocks noChangeAspect="1"/>
          </p:cNvPicPr>
          <p:nvPr/>
        </p:nvPicPr>
        <p:blipFill>
          <a:blip r:embed="rId3"/>
          <a:stretch>
            <a:fillRect/>
          </a:stretch>
        </p:blipFill>
        <p:spPr>
          <a:xfrm>
            <a:off x="484957" y="1498903"/>
            <a:ext cx="3651917" cy="2929403"/>
          </a:xfrm>
          <a:prstGeom prst="rect">
            <a:avLst/>
          </a:prstGeom>
        </p:spPr>
      </p:pic>
    </p:spTree>
    <p:extLst>
      <p:ext uri="{BB962C8B-B14F-4D97-AF65-F5344CB8AC3E}">
        <p14:creationId xmlns:p14="http://schemas.microsoft.com/office/powerpoint/2010/main" val="3779550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51DE9C-D743-486E-8F45-EB31DED640F9}"/>
              </a:ext>
            </a:extLst>
          </p:cNvPr>
          <p:cNvPicPr>
            <a:picLocks noChangeAspect="1"/>
          </p:cNvPicPr>
          <p:nvPr/>
        </p:nvPicPr>
        <p:blipFill>
          <a:blip r:embed="rId3"/>
          <a:stretch>
            <a:fillRect/>
          </a:stretch>
        </p:blipFill>
        <p:spPr>
          <a:xfrm>
            <a:off x="2667736" y="967815"/>
            <a:ext cx="4473113" cy="4114800"/>
          </a:xfrm>
          <a:prstGeom prst="rect">
            <a:avLst/>
          </a:prstGeom>
        </p:spPr>
      </p:pic>
      <p:sp>
        <p:nvSpPr>
          <p:cNvPr id="13" name="Speech Bubble: Oval 12">
            <a:extLst>
              <a:ext uri="{FF2B5EF4-FFF2-40B4-BE49-F238E27FC236}">
                <a16:creationId xmlns:a16="http://schemas.microsoft.com/office/drawing/2014/main" xmlns="" id="{B9EEBDEB-0AF3-4C9E-A6C5-5DC662E0606C}"/>
              </a:ext>
            </a:extLst>
          </p:cNvPr>
          <p:cNvSpPr/>
          <p:nvPr/>
        </p:nvSpPr>
        <p:spPr>
          <a:xfrm>
            <a:off x="7446143" y="2459607"/>
            <a:ext cx="1244338" cy="1131217"/>
          </a:xfrm>
          <a:prstGeom prst="wedgeEllipseCallout">
            <a:avLst>
              <a:gd name="adj1" fmla="val -78787"/>
              <a:gd name="adj2" fmla="val 4999"/>
            </a:avLst>
          </a:prstGeom>
          <a:solidFill>
            <a:schemeClr val="accent5">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4294967295"/>
          </p:nvPr>
        </p:nvSpPr>
        <p:spPr>
          <a:xfrm>
            <a:off x="2377026" y="177340"/>
            <a:ext cx="6214031" cy="609600"/>
          </a:xfrm>
          <a:prstGeom prst="rect">
            <a:avLst/>
          </a:prstGeom>
        </p:spPr>
        <p:txBody>
          <a:bodyPr>
            <a:normAutofit fontScale="77500" lnSpcReduction="20000"/>
          </a:bodyPr>
          <a:lstStyle/>
          <a:p>
            <a:pPr algn="ctr">
              <a:buNone/>
            </a:pPr>
            <a:r>
              <a:rPr lang="en-US" sz="3200" b="1" dirty="0">
                <a:solidFill>
                  <a:schemeClr val="bg1">
                    <a:lumMod val="95000"/>
                  </a:schemeClr>
                </a:solidFill>
                <a:effectLst>
                  <a:outerShdw blurRad="38100" dist="38100" dir="2700000" algn="tl">
                    <a:srgbClr val="000000">
                      <a:alpha val="43137"/>
                    </a:srgbClr>
                  </a:outerShdw>
                </a:effectLst>
                <a:latin typeface="+mj-lt"/>
              </a:rPr>
              <a:t>Total Profit of DSOs vs. Number of Iterations</a:t>
            </a:r>
          </a:p>
        </p:txBody>
      </p:sp>
      <p:sp>
        <p:nvSpPr>
          <p:cNvPr id="5" name="Content Placeholder 1"/>
          <p:cNvSpPr>
            <a:spLocks noGrp="1"/>
          </p:cNvSpPr>
          <p:nvPr>
            <p:ph idx="1"/>
          </p:nvPr>
        </p:nvSpPr>
        <p:spPr>
          <a:xfrm>
            <a:off x="2466521" y="5222442"/>
            <a:ext cx="6035040" cy="1005840"/>
          </a:xfrm>
        </p:spPr>
        <p:txBody>
          <a:bodyPr>
            <a:normAutofit lnSpcReduction="10000"/>
          </a:bodyPr>
          <a:lstStyle/>
          <a:p>
            <a:pPr algn="just">
              <a:lnSpc>
                <a:spcPct val="100000"/>
              </a:lnSpc>
              <a:buFont typeface="Wingdings" panose="05000000000000000000" pitchFamily="2" charset="2"/>
              <a:buChar char="§"/>
            </a:pPr>
            <a:r>
              <a:rPr lang="en-US" sz="2000" dirty="0"/>
              <a:t>Optimization using ADMM </a:t>
            </a:r>
            <a:r>
              <a:rPr lang="en-US" sz="2000" b="1" dirty="0">
                <a:solidFill>
                  <a:srgbClr val="FF0000"/>
                </a:solidFill>
              </a:rPr>
              <a:t>increases the total profit of the DSOs</a:t>
            </a:r>
            <a:r>
              <a:rPr lang="en-US" sz="2000" dirty="0"/>
              <a:t>, while considering the utilities of the ADSSs</a:t>
            </a:r>
            <a:r>
              <a:rPr lang="en-US" sz="2400" dirty="0"/>
              <a:t> </a:t>
            </a:r>
          </a:p>
          <a:p>
            <a:pPr>
              <a:buFont typeface="Wingdings" panose="05000000000000000000" pitchFamily="2" charset="2"/>
              <a:buChar char="§"/>
            </a:pPr>
            <a:endParaRPr lang="en-US" sz="2800" dirty="0">
              <a:latin typeface="Arial Black" panose="020B0A04020102020204" pitchFamily="34" charset="0"/>
            </a:endParaRPr>
          </a:p>
        </p:txBody>
      </p:sp>
      <p:sp>
        <p:nvSpPr>
          <p:cNvPr id="10" name="Content Placeholder 1">
            <a:extLst>
              <a:ext uri="{FF2B5EF4-FFF2-40B4-BE49-F238E27FC236}">
                <a16:creationId xmlns:a16="http://schemas.microsoft.com/office/drawing/2014/main" xmlns="" id="{F1F45D8B-85EE-47CD-AB3A-4E25D6CACD97}"/>
              </a:ext>
            </a:extLst>
          </p:cNvPr>
          <p:cNvSpPr txBox="1">
            <a:spLocks/>
          </p:cNvSpPr>
          <p:nvPr/>
        </p:nvSpPr>
        <p:spPr>
          <a:xfrm>
            <a:off x="100749" y="1542068"/>
            <a:ext cx="1801109" cy="4191000"/>
          </a:xfrm>
          <a:prstGeom prst="rect">
            <a:avLst/>
          </a:prstGeom>
          <a:solidFill>
            <a:schemeClr val="bg2"/>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Introduction</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Motivation</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System Model</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Problem Formulation </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Algorithm Analysis</a:t>
            </a:r>
          </a:p>
          <a:p>
            <a:pPr>
              <a:lnSpc>
                <a:spcPct val="150000"/>
              </a:lnSpc>
              <a:buFont typeface="Wingdings" panose="05000000000000000000" pitchFamily="2" charset="2"/>
              <a:buChar char="§"/>
            </a:pPr>
            <a:r>
              <a:rPr lang="en-US" sz="1800" dirty="0">
                <a:solidFill>
                  <a:srgbClr val="FF0000"/>
                </a:solidFill>
                <a:effectLst>
                  <a:outerShdw blurRad="38100" dist="38100" dir="2700000" algn="tl">
                    <a:srgbClr val="000000">
                      <a:alpha val="43137"/>
                    </a:srgbClr>
                  </a:outerShdw>
                </a:effectLst>
              </a:rPr>
              <a:t>Simulation Results</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Conclusions</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References</a:t>
            </a:r>
            <a:endParaRPr lang="en-US" sz="2400" dirty="0">
              <a:solidFill>
                <a:schemeClr val="bg1">
                  <a:lumMod val="50000"/>
                </a:schemeClr>
              </a:solidFill>
              <a:effectLst>
                <a:outerShdw blurRad="38100" dist="38100" dir="2700000" algn="tl">
                  <a:srgbClr val="000000">
                    <a:alpha val="43137"/>
                  </a:srgbClr>
                </a:outerShdw>
              </a:effectLst>
            </a:endParaRPr>
          </a:p>
          <a:p>
            <a:pPr>
              <a:buFont typeface="Wingdings" panose="05000000000000000000" pitchFamily="2" charset="2"/>
              <a:buChar char="§"/>
            </a:pPr>
            <a:endParaRPr lang="en-US" sz="2800" dirty="0">
              <a:latin typeface="Arial Black" panose="020B0A04020102020204" pitchFamily="34" charset="0"/>
            </a:endParaRPr>
          </a:p>
        </p:txBody>
      </p:sp>
      <p:sp>
        <p:nvSpPr>
          <p:cNvPr id="12" name="TextBox 11">
            <a:extLst>
              <a:ext uri="{FF2B5EF4-FFF2-40B4-BE49-F238E27FC236}">
                <a16:creationId xmlns:a16="http://schemas.microsoft.com/office/drawing/2014/main" xmlns="" id="{8F946BDE-8ABF-46E0-A698-88B4263807A0}"/>
              </a:ext>
            </a:extLst>
          </p:cNvPr>
          <p:cNvSpPr txBox="1"/>
          <p:nvPr/>
        </p:nvSpPr>
        <p:spPr>
          <a:xfrm>
            <a:off x="7640353" y="2655882"/>
            <a:ext cx="855916" cy="954107"/>
          </a:xfrm>
          <a:prstGeom prst="rect">
            <a:avLst/>
          </a:prstGeom>
          <a:noFill/>
        </p:spPr>
        <p:txBody>
          <a:bodyPr wrap="square" rtlCol="0">
            <a:spAutoFit/>
          </a:bodyPr>
          <a:lstStyle/>
          <a:p>
            <a:pPr algn="ctr"/>
            <a:r>
              <a:rPr lang="en-US" sz="1400" b="1" dirty="0"/>
              <a:t>Fast convergence (€ = 10</a:t>
            </a:r>
            <a:r>
              <a:rPr lang="en-US" sz="1400" b="1" baseline="30000" dirty="0"/>
              <a:t>-4</a:t>
            </a:r>
            <a:r>
              <a:rPr lang="en-US" sz="1400" b="1" dirty="0"/>
              <a:t>)</a:t>
            </a:r>
            <a:endParaRPr lang="en-US" b="1" baseline="30000" dirty="0"/>
          </a:p>
        </p:txBody>
      </p:sp>
      <p:sp>
        <p:nvSpPr>
          <p:cNvPr id="8" name="Slide Number Placeholder 3">
            <a:extLst>
              <a:ext uri="{FF2B5EF4-FFF2-40B4-BE49-F238E27FC236}">
                <a16:creationId xmlns:a16="http://schemas.microsoft.com/office/drawing/2014/main" xmlns="" id="{26F2C6C0-944E-4682-9EBD-A4B9ED7DD5F9}"/>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52</a:t>
            </a:fld>
            <a:endParaRPr lang="en-US" b="1" spc="50" dirty="0">
              <a:ln w="0"/>
              <a:solidFill>
                <a:schemeClr val="bg2"/>
              </a:solidFill>
            </a:endParaRPr>
          </a:p>
        </p:txBody>
      </p:sp>
    </p:spTree>
    <p:extLst>
      <p:ext uri="{BB962C8B-B14F-4D97-AF65-F5344CB8AC3E}">
        <p14:creationId xmlns:p14="http://schemas.microsoft.com/office/powerpoint/2010/main" val="1807073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2501875" y="5237218"/>
            <a:ext cx="6035040" cy="914400"/>
          </a:xfrm>
        </p:spPr>
        <p:txBody>
          <a:bodyPr>
            <a:normAutofit lnSpcReduction="10000"/>
          </a:bodyPr>
          <a:lstStyle/>
          <a:p>
            <a:pPr algn="just">
              <a:lnSpc>
                <a:spcPct val="100000"/>
              </a:lnSpc>
              <a:buFont typeface="Wingdings" panose="05000000000000000000" pitchFamily="2" charset="2"/>
              <a:buChar char="§"/>
            </a:pPr>
            <a:r>
              <a:rPr lang="en-US" sz="2000" dirty="0"/>
              <a:t>The </a:t>
            </a:r>
            <a:r>
              <a:rPr lang="en-US" sz="2000" b="1" dirty="0">
                <a:solidFill>
                  <a:srgbClr val="FF0000"/>
                </a:solidFill>
              </a:rPr>
              <a:t>total profit of the ADSSs increases</a:t>
            </a:r>
            <a:r>
              <a:rPr lang="en-US" sz="2000" dirty="0"/>
              <a:t> with the average workload arrival rate, and the number of ADSSs</a:t>
            </a:r>
            <a:endParaRPr lang="en-US" sz="2400" dirty="0"/>
          </a:p>
          <a:p>
            <a:pPr>
              <a:buFont typeface="Wingdings" panose="05000000000000000000" pitchFamily="2" charset="2"/>
              <a:buChar char="§"/>
            </a:pPr>
            <a:endParaRPr lang="en-US" sz="2800" dirty="0">
              <a:latin typeface="Arial Black" panose="020B0A04020102020204" pitchFamily="34" charset="0"/>
            </a:endParaRPr>
          </a:p>
        </p:txBody>
      </p:sp>
      <p:sp>
        <p:nvSpPr>
          <p:cNvPr id="6" name="Content Placeholder 1">
            <a:extLst>
              <a:ext uri="{FF2B5EF4-FFF2-40B4-BE49-F238E27FC236}">
                <a16:creationId xmlns:a16="http://schemas.microsoft.com/office/drawing/2014/main" xmlns="" id="{A4A2107B-02D6-48F1-8255-E217EEF3FBF7}"/>
              </a:ext>
            </a:extLst>
          </p:cNvPr>
          <p:cNvSpPr txBox="1">
            <a:spLocks/>
          </p:cNvSpPr>
          <p:nvPr/>
        </p:nvSpPr>
        <p:spPr>
          <a:xfrm>
            <a:off x="100749" y="1542068"/>
            <a:ext cx="1801109" cy="4191000"/>
          </a:xfrm>
          <a:prstGeom prst="rect">
            <a:avLst/>
          </a:prstGeom>
          <a:solidFill>
            <a:schemeClr val="bg2"/>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Introduction</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Motivation</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System Model</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Problem Formulation </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Algorithm Analysis</a:t>
            </a:r>
          </a:p>
          <a:p>
            <a:pPr>
              <a:lnSpc>
                <a:spcPct val="150000"/>
              </a:lnSpc>
              <a:buFont typeface="Wingdings" panose="05000000000000000000" pitchFamily="2" charset="2"/>
              <a:buChar char="§"/>
            </a:pPr>
            <a:r>
              <a:rPr lang="en-US" sz="1800" dirty="0">
                <a:solidFill>
                  <a:srgbClr val="FF0000"/>
                </a:solidFill>
                <a:effectLst>
                  <a:outerShdw blurRad="38100" dist="38100" dir="2700000" algn="tl">
                    <a:srgbClr val="000000">
                      <a:alpha val="43137"/>
                    </a:srgbClr>
                  </a:outerShdw>
                </a:effectLst>
              </a:rPr>
              <a:t>Simulation Results</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Conclusions</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References</a:t>
            </a:r>
            <a:endParaRPr lang="en-US" sz="2400" dirty="0">
              <a:solidFill>
                <a:schemeClr val="bg1">
                  <a:lumMod val="50000"/>
                </a:schemeClr>
              </a:solidFill>
              <a:effectLst>
                <a:outerShdw blurRad="38100" dist="38100" dir="2700000" algn="tl">
                  <a:srgbClr val="000000">
                    <a:alpha val="43137"/>
                  </a:srgbClr>
                </a:outerShdw>
              </a:effectLst>
            </a:endParaRPr>
          </a:p>
          <a:p>
            <a:pPr>
              <a:buFont typeface="Wingdings" panose="05000000000000000000" pitchFamily="2" charset="2"/>
              <a:buChar char="§"/>
            </a:pPr>
            <a:endParaRPr lang="en-US" sz="2800" dirty="0">
              <a:latin typeface="Arial Black" panose="020B0A04020102020204" pitchFamily="34" charset="0"/>
            </a:endParaRPr>
          </a:p>
        </p:txBody>
      </p:sp>
      <p:sp>
        <p:nvSpPr>
          <p:cNvPr id="7" name="Text Placeholder 2">
            <a:extLst>
              <a:ext uri="{FF2B5EF4-FFF2-40B4-BE49-F238E27FC236}">
                <a16:creationId xmlns:a16="http://schemas.microsoft.com/office/drawing/2014/main" xmlns="" id="{0B041FF5-7162-44AF-AFFD-B3C4955702DB}"/>
              </a:ext>
            </a:extLst>
          </p:cNvPr>
          <p:cNvSpPr txBox="1">
            <a:spLocks/>
          </p:cNvSpPr>
          <p:nvPr/>
        </p:nvSpPr>
        <p:spPr>
          <a:xfrm>
            <a:off x="2412379" y="196194"/>
            <a:ext cx="6214031" cy="60960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200" b="1" dirty="0">
                <a:solidFill>
                  <a:schemeClr val="bg1">
                    <a:lumMod val="95000"/>
                  </a:schemeClr>
                </a:solidFill>
                <a:effectLst>
                  <a:outerShdw blurRad="38100" dist="38100" dir="2700000" algn="tl">
                    <a:srgbClr val="000000">
                      <a:alpha val="43137"/>
                    </a:srgbClr>
                  </a:outerShdw>
                </a:effectLst>
                <a:latin typeface="+mj-lt"/>
              </a:rPr>
              <a:t>Total Profit of ADSSs vs. Workload Arrival</a:t>
            </a:r>
          </a:p>
        </p:txBody>
      </p:sp>
      <p:pic>
        <p:nvPicPr>
          <p:cNvPr id="2" name="Picture 1">
            <a:extLst>
              <a:ext uri="{FF2B5EF4-FFF2-40B4-BE49-F238E27FC236}">
                <a16:creationId xmlns:a16="http://schemas.microsoft.com/office/drawing/2014/main" xmlns="" id="{76DD9859-FA47-4FAB-BCE5-7422D362E295}"/>
              </a:ext>
            </a:extLst>
          </p:cNvPr>
          <p:cNvPicPr>
            <a:picLocks noChangeAspect="1"/>
          </p:cNvPicPr>
          <p:nvPr/>
        </p:nvPicPr>
        <p:blipFill>
          <a:blip r:embed="rId3"/>
          <a:stretch>
            <a:fillRect/>
          </a:stretch>
        </p:blipFill>
        <p:spPr>
          <a:xfrm>
            <a:off x="3087845" y="1174784"/>
            <a:ext cx="3909060" cy="3693444"/>
          </a:xfrm>
          <a:prstGeom prst="rect">
            <a:avLst/>
          </a:prstGeom>
        </p:spPr>
      </p:pic>
      <p:sp>
        <p:nvSpPr>
          <p:cNvPr id="8" name="Speech Bubble: Oval 7">
            <a:extLst>
              <a:ext uri="{FF2B5EF4-FFF2-40B4-BE49-F238E27FC236}">
                <a16:creationId xmlns:a16="http://schemas.microsoft.com/office/drawing/2014/main" xmlns="" id="{630F5DB2-654A-4B32-81DD-1EA1ACA372D9}"/>
              </a:ext>
            </a:extLst>
          </p:cNvPr>
          <p:cNvSpPr/>
          <p:nvPr/>
        </p:nvSpPr>
        <p:spPr>
          <a:xfrm>
            <a:off x="7033276" y="1069397"/>
            <a:ext cx="1244338" cy="1131217"/>
          </a:xfrm>
          <a:prstGeom prst="wedgeEllipseCallout">
            <a:avLst>
              <a:gd name="adj1" fmla="val -66855"/>
              <a:gd name="adj2" fmla="val 10833"/>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CF67A7C-0EE6-4C4E-AC22-4C0538EB8AAA}"/>
              </a:ext>
            </a:extLst>
          </p:cNvPr>
          <p:cNvSpPr txBox="1"/>
          <p:nvPr/>
        </p:nvSpPr>
        <p:spPr>
          <a:xfrm>
            <a:off x="7261562" y="1481116"/>
            <a:ext cx="787764" cy="523220"/>
          </a:xfrm>
          <a:prstGeom prst="rect">
            <a:avLst/>
          </a:prstGeom>
          <a:noFill/>
        </p:spPr>
        <p:txBody>
          <a:bodyPr wrap="square" rtlCol="0">
            <a:spAutoFit/>
          </a:bodyPr>
          <a:lstStyle/>
          <a:p>
            <a:pPr algn="ctr"/>
            <a:r>
              <a:rPr lang="en-US" sz="1400" b="1" dirty="0"/>
              <a:t>20 ADSSs</a:t>
            </a:r>
            <a:endParaRPr lang="en-US" b="1" dirty="0"/>
          </a:p>
        </p:txBody>
      </p:sp>
      <p:sp>
        <p:nvSpPr>
          <p:cNvPr id="10" name="Speech Bubble: Oval 9">
            <a:extLst>
              <a:ext uri="{FF2B5EF4-FFF2-40B4-BE49-F238E27FC236}">
                <a16:creationId xmlns:a16="http://schemas.microsoft.com/office/drawing/2014/main" xmlns="" id="{16882C60-7B03-4D53-B69A-364A292E3C18}"/>
              </a:ext>
            </a:extLst>
          </p:cNvPr>
          <p:cNvSpPr/>
          <p:nvPr/>
        </p:nvSpPr>
        <p:spPr>
          <a:xfrm>
            <a:off x="7033276" y="2434125"/>
            <a:ext cx="1244338" cy="1131217"/>
          </a:xfrm>
          <a:prstGeom prst="wedgeEllipseCallout">
            <a:avLst>
              <a:gd name="adj1" fmla="val -67424"/>
              <a:gd name="adj2" fmla="val 59166"/>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9391A4D6-4FC8-4028-B288-046B610A6239}"/>
              </a:ext>
            </a:extLst>
          </p:cNvPr>
          <p:cNvSpPr txBox="1"/>
          <p:nvPr/>
        </p:nvSpPr>
        <p:spPr>
          <a:xfrm>
            <a:off x="7261562" y="2845844"/>
            <a:ext cx="787764" cy="523220"/>
          </a:xfrm>
          <a:prstGeom prst="rect">
            <a:avLst/>
          </a:prstGeom>
          <a:noFill/>
        </p:spPr>
        <p:txBody>
          <a:bodyPr wrap="square" rtlCol="0">
            <a:spAutoFit/>
          </a:bodyPr>
          <a:lstStyle/>
          <a:p>
            <a:pPr algn="ctr"/>
            <a:r>
              <a:rPr lang="en-US" sz="1400" b="1" dirty="0"/>
              <a:t>10 ADSSs</a:t>
            </a:r>
            <a:endParaRPr lang="en-US" b="1" dirty="0"/>
          </a:p>
        </p:txBody>
      </p:sp>
      <p:sp>
        <p:nvSpPr>
          <p:cNvPr id="12" name="Speech Bubble: Oval 11">
            <a:extLst>
              <a:ext uri="{FF2B5EF4-FFF2-40B4-BE49-F238E27FC236}">
                <a16:creationId xmlns:a16="http://schemas.microsoft.com/office/drawing/2014/main" xmlns="" id="{2CA9E8BD-0654-4A23-A6BC-374AAF45C622}"/>
              </a:ext>
            </a:extLst>
          </p:cNvPr>
          <p:cNvSpPr/>
          <p:nvPr/>
        </p:nvSpPr>
        <p:spPr>
          <a:xfrm>
            <a:off x="7033276" y="3869340"/>
            <a:ext cx="1244338" cy="1131217"/>
          </a:xfrm>
          <a:prstGeom prst="wedgeEllipseCallout">
            <a:avLst>
              <a:gd name="adj1" fmla="val -65719"/>
              <a:gd name="adj2" fmla="val -241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B83BBA05-E601-4C6D-B25E-D47A150043C5}"/>
              </a:ext>
            </a:extLst>
          </p:cNvPr>
          <p:cNvSpPr txBox="1"/>
          <p:nvPr/>
        </p:nvSpPr>
        <p:spPr>
          <a:xfrm>
            <a:off x="7224453" y="4281059"/>
            <a:ext cx="861983" cy="307777"/>
          </a:xfrm>
          <a:prstGeom prst="rect">
            <a:avLst/>
          </a:prstGeom>
          <a:noFill/>
        </p:spPr>
        <p:txBody>
          <a:bodyPr wrap="square" rtlCol="0">
            <a:spAutoFit/>
          </a:bodyPr>
          <a:lstStyle/>
          <a:p>
            <a:pPr algn="ctr"/>
            <a:r>
              <a:rPr lang="en-US" sz="1400" b="1" dirty="0"/>
              <a:t>5 ADSSs</a:t>
            </a:r>
            <a:endParaRPr lang="en-US" b="1" dirty="0"/>
          </a:p>
        </p:txBody>
      </p:sp>
      <p:sp>
        <p:nvSpPr>
          <p:cNvPr id="14" name="Slide Number Placeholder 3">
            <a:extLst>
              <a:ext uri="{FF2B5EF4-FFF2-40B4-BE49-F238E27FC236}">
                <a16:creationId xmlns:a16="http://schemas.microsoft.com/office/drawing/2014/main" xmlns="" id="{06EA09F2-DE9E-4427-B6F5-8018215E5BCC}"/>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53</a:t>
            </a:fld>
            <a:endParaRPr lang="en-US" b="1" spc="50" dirty="0">
              <a:ln w="0"/>
              <a:solidFill>
                <a:schemeClr val="bg2"/>
              </a:solidFill>
            </a:endParaRPr>
          </a:p>
        </p:txBody>
      </p:sp>
    </p:spTree>
    <p:extLst>
      <p:ext uri="{BB962C8B-B14F-4D97-AF65-F5344CB8AC3E}">
        <p14:creationId xmlns:p14="http://schemas.microsoft.com/office/powerpoint/2010/main" val="2470052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p:cTn id="2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800350" y="152400"/>
            <a:ext cx="4914900" cy="609600"/>
          </a:xfrm>
          <a:prstGeom prst="rect">
            <a:avLst/>
          </a:prstGeom>
        </p:spPr>
        <p:txBody>
          <a:bodyPr/>
          <a:lstStyle/>
          <a:p>
            <a:pPr algn="ctr">
              <a:buNone/>
            </a:pPr>
            <a:r>
              <a:rPr lang="en-US" sz="3200" b="1" dirty="0">
                <a:solidFill>
                  <a:schemeClr val="bg1">
                    <a:lumMod val="95000"/>
                  </a:schemeClr>
                </a:solidFill>
                <a:effectLst>
                  <a:outerShdw blurRad="38100" dist="38100" dir="2700000" algn="tl">
                    <a:srgbClr val="000000">
                      <a:alpha val="43137"/>
                    </a:srgbClr>
                  </a:outerShdw>
                </a:effectLst>
                <a:latin typeface="+mj-lt"/>
              </a:rPr>
              <a:t>Conclusions</a:t>
            </a:r>
            <a:endParaRPr lang="en-US" sz="3600" b="1" dirty="0">
              <a:solidFill>
                <a:schemeClr val="bg1">
                  <a:lumMod val="95000"/>
                </a:schemeClr>
              </a:solidFill>
              <a:effectLst>
                <a:outerShdw blurRad="38100" dist="38100" dir="2700000" algn="tl">
                  <a:srgbClr val="000000">
                    <a:alpha val="43137"/>
                  </a:srgbClr>
                </a:outerShdw>
              </a:effectLst>
              <a:latin typeface="+mj-lt"/>
            </a:endParaRPr>
          </a:p>
        </p:txBody>
      </p:sp>
      <p:sp>
        <p:nvSpPr>
          <p:cNvPr id="5" name="Content Placeholder 1"/>
          <p:cNvSpPr>
            <a:spLocks noGrp="1"/>
          </p:cNvSpPr>
          <p:nvPr>
            <p:ph idx="1"/>
          </p:nvPr>
        </p:nvSpPr>
        <p:spPr>
          <a:xfrm>
            <a:off x="2221780" y="2051901"/>
            <a:ext cx="6226993" cy="3171334"/>
          </a:xfrm>
        </p:spPr>
        <p:txBody>
          <a:bodyPr>
            <a:normAutofit/>
          </a:bodyPr>
          <a:lstStyle/>
          <a:p>
            <a:pPr algn="just">
              <a:lnSpc>
                <a:spcPct val="100000"/>
              </a:lnSpc>
              <a:buFont typeface="Wingdings" panose="05000000000000000000" pitchFamily="2" charset="2"/>
              <a:buChar char="§"/>
            </a:pPr>
            <a:r>
              <a:rPr lang="en-US" sz="2000" dirty="0"/>
              <a:t>We have proposed an </a:t>
            </a:r>
            <a:r>
              <a:rPr lang="en-US" sz="2000" b="1" dirty="0">
                <a:solidFill>
                  <a:srgbClr val="FF0000"/>
                </a:solidFill>
              </a:rPr>
              <a:t>ADMM based EPEC algorithm</a:t>
            </a:r>
            <a:r>
              <a:rPr lang="en-US" sz="2000" dirty="0"/>
              <a:t> for a typical fog computing scenario</a:t>
            </a:r>
          </a:p>
          <a:p>
            <a:pPr marL="0" indent="0" algn="just">
              <a:lnSpc>
                <a:spcPct val="100000"/>
              </a:lnSpc>
              <a:buNone/>
            </a:pPr>
            <a:endParaRPr lang="en-US" sz="2000" dirty="0"/>
          </a:p>
          <a:p>
            <a:pPr algn="just">
              <a:lnSpc>
                <a:spcPct val="100000"/>
              </a:lnSpc>
              <a:buFont typeface="Wingdings" panose="05000000000000000000" pitchFamily="2" charset="2"/>
              <a:buChar char="§"/>
            </a:pPr>
            <a:r>
              <a:rPr lang="en-US" sz="2000" dirty="0"/>
              <a:t>The proposed ADMM algorithm reaches an optimum point in a </a:t>
            </a:r>
            <a:r>
              <a:rPr lang="en-US" sz="2000" b="1" dirty="0">
                <a:solidFill>
                  <a:srgbClr val="FF0000"/>
                </a:solidFill>
              </a:rPr>
              <a:t>distributed</a:t>
            </a:r>
            <a:r>
              <a:rPr lang="en-US" sz="2000" dirty="0"/>
              <a:t> manner</a:t>
            </a:r>
          </a:p>
          <a:p>
            <a:pPr marL="0" indent="0" algn="just">
              <a:lnSpc>
                <a:spcPct val="100000"/>
              </a:lnSpc>
              <a:buNone/>
            </a:pPr>
            <a:endParaRPr lang="en-US" sz="2000" dirty="0"/>
          </a:p>
          <a:p>
            <a:pPr algn="just">
              <a:lnSpc>
                <a:spcPct val="100000"/>
              </a:lnSpc>
              <a:buFont typeface="Wingdings" panose="05000000000000000000" pitchFamily="2" charset="2"/>
              <a:buChar char="§"/>
            </a:pPr>
            <a:r>
              <a:rPr lang="en-US" sz="2000" dirty="0"/>
              <a:t>The proposed method can be used for EPEC scenarios with a </a:t>
            </a:r>
            <a:r>
              <a:rPr lang="en-US" sz="2000" b="1" dirty="0">
                <a:solidFill>
                  <a:srgbClr val="FF0000"/>
                </a:solidFill>
              </a:rPr>
              <a:t>large number</a:t>
            </a:r>
            <a:r>
              <a:rPr lang="en-US" sz="2000" dirty="0"/>
              <a:t> of entities</a:t>
            </a:r>
          </a:p>
          <a:p>
            <a:pPr>
              <a:buFont typeface="Wingdings" panose="05000000000000000000" pitchFamily="2" charset="2"/>
              <a:buChar char="§"/>
            </a:pPr>
            <a:endParaRPr lang="en-US" sz="2000" dirty="0">
              <a:latin typeface="Arial Black" panose="020B0A04020102020204" pitchFamily="34" charset="0"/>
            </a:endParaRPr>
          </a:p>
        </p:txBody>
      </p:sp>
      <p:sp>
        <p:nvSpPr>
          <p:cNvPr id="4" name="Content Placeholder 1">
            <a:extLst>
              <a:ext uri="{FF2B5EF4-FFF2-40B4-BE49-F238E27FC236}">
                <a16:creationId xmlns:a16="http://schemas.microsoft.com/office/drawing/2014/main" xmlns="" id="{18C8D379-D962-4D56-AADC-B1B89203DE1D}"/>
              </a:ext>
            </a:extLst>
          </p:cNvPr>
          <p:cNvSpPr txBox="1">
            <a:spLocks/>
          </p:cNvSpPr>
          <p:nvPr/>
        </p:nvSpPr>
        <p:spPr>
          <a:xfrm>
            <a:off x="100749" y="1542068"/>
            <a:ext cx="1801109" cy="4191000"/>
          </a:xfrm>
          <a:prstGeom prst="rect">
            <a:avLst/>
          </a:prstGeom>
          <a:solidFill>
            <a:schemeClr val="bg2"/>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Introduction</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Motivation</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System Model</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Problem Formulation </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Algorithm Analysis</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Simulation Results</a:t>
            </a:r>
          </a:p>
          <a:p>
            <a:pPr>
              <a:lnSpc>
                <a:spcPct val="150000"/>
              </a:lnSpc>
              <a:buFont typeface="Wingdings" panose="05000000000000000000" pitchFamily="2" charset="2"/>
              <a:buChar char="§"/>
            </a:pPr>
            <a:r>
              <a:rPr lang="en-US" sz="1800" dirty="0">
                <a:solidFill>
                  <a:srgbClr val="FF0000"/>
                </a:solidFill>
                <a:effectLst>
                  <a:outerShdw blurRad="38100" dist="38100" dir="2700000" algn="tl">
                    <a:srgbClr val="000000">
                      <a:alpha val="43137"/>
                    </a:srgbClr>
                  </a:outerShdw>
                </a:effectLst>
              </a:rPr>
              <a:t>Conclusions</a:t>
            </a:r>
          </a:p>
          <a:p>
            <a:pPr>
              <a:lnSpc>
                <a:spcPct val="150000"/>
              </a:lnSpc>
              <a:buFont typeface="Wingdings" panose="05000000000000000000" pitchFamily="2" charset="2"/>
              <a:buChar char="§"/>
            </a:pPr>
            <a:r>
              <a:rPr lang="en-US" sz="1800" dirty="0">
                <a:solidFill>
                  <a:schemeClr val="bg1">
                    <a:lumMod val="50000"/>
                  </a:schemeClr>
                </a:solidFill>
                <a:effectLst>
                  <a:outerShdw blurRad="38100" dist="38100" dir="2700000" algn="tl">
                    <a:srgbClr val="000000">
                      <a:alpha val="43137"/>
                    </a:srgbClr>
                  </a:outerShdw>
                </a:effectLst>
              </a:rPr>
              <a:t>References</a:t>
            </a:r>
            <a:endParaRPr lang="en-US" sz="2400" dirty="0">
              <a:solidFill>
                <a:schemeClr val="bg1">
                  <a:lumMod val="50000"/>
                </a:schemeClr>
              </a:solidFill>
              <a:effectLst>
                <a:outerShdw blurRad="38100" dist="38100" dir="2700000" algn="tl">
                  <a:srgbClr val="000000">
                    <a:alpha val="43137"/>
                  </a:srgbClr>
                </a:outerShdw>
              </a:effectLst>
            </a:endParaRPr>
          </a:p>
          <a:p>
            <a:pPr>
              <a:buFont typeface="Wingdings" panose="05000000000000000000" pitchFamily="2" charset="2"/>
              <a:buChar char="§"/>
            </a:pPr>
            <a:endParaRPr lang="en-US" sz="2800" dirty="0">
              <a:latin typeface="Arial Black" panose="020B0A04020102020204" pitchFamily="34" charset="0"/>
            </a:endParaRPr>
          </a:p>
        </p:txBody>
      </p:sp>
      <p:sp>
        <p:nvSpPr>
          <p:cNvPr id="6" name="Slide Number Placeholder 3">
            <a:extLst>
              <a:ext uri="{FF2B5EF4-FFF2-40B4-BE49-F238E27FC236}">
                <a16:creationId xmlns:a16="http://schemas.microsoft.com/office/drawing/2014/main" xmlns="" id="{BBE31DC7-6175-4BA6-BE2B-1489E9209BD7}"/>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54</a:t>
            </a:fld>
            <a:endParaRPr lang="en-US" b="1" spc="50" dirty="0">
              <a:ln w="0"/>
              <a:solidFill>
                <a:schemeClr val="bg2"/>
              </a:solidFill>
            </a:endParaRPr>
          </a:p>
        </p:txBody>
      </p:sp>
    </p:spTree>
    <p:extLst>
      <p:ext uri="{BB962C8B-B14F-4D97-AF65-F5344CB8AC3E}">
        <p14:creationId xmlns:p14="http://schemas.microsoft.com/office/powerpoint/2010/main" val="3118079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p:cTn id="23"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228600"/>
            <a:ext cx="6553200" cy="457200"/>
          </a:xfrm>
          <a:prstGeom prst="rect">
            <a:avLst/>
          </a:prstGeom>
        </p:spPr>
        <p:txBody>
          <a:bodyPr/>
          <a:lstStyle/>
          <a:p>
            <a:pPr algn="ctr">
              <a:buNone/>
            </a:pPr>
            <a:r>
              <a:rPr lang="en-US" sz="2000" b="1" dirty="0" smtClean="0">
                <a:solidFill>
                  <a:schemeClr val="bg1">
                    <a:lumMod val="95000"/>
                  </a:schemeClr>
                </a:solidFill>
                <a:effectLst>
                  <a:outerShdw blurRad="38100" dist="38100" dir="2700000" algn="tl">
                    <a:srgbClr val="000000">
                      <a:alpha val="43137"/>
                    </a:srgbClr>
                  </a:outerShdw>
                </a:effectLst>
                <a:latin typeface="Eras Bold ITC" pitchFamily="34" charset="0"/>
              </a:rPr>
              <a:t>Communication, Caching, and </a:t>
            </a:r>
            <a:r>
              <a:rPr lang="en-US" sz="2000" b="1" dirty="0" smtClean="0">
                <a:solidFill>
                  <a:schemeClr val="bg1">
                    <a:lumMod val="95000"/>
                  </a:schemeClr>
                </a:solidFill>
                <a:effectLst>
                  <a:outerShdw blurRad="38100" dist="38100" dir="2700000" algn="tl">
                    <a:srgbClr val="000000">
                      <a:alpha val="43137"/>
                    </a:srgbClr>
                  </a:outerShdw>
                </a:effectLst>
                <a:latin typeface="Eras Bold ITC" pitchFamily="34" charset="0"/>
              </a:rPr>
              <a:t>Computing Example</a:t>
            </a:r>
            <a:endParaRPr lang="en-US" sz="20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4" name="Content Placeholder 3"/>
          <p:cNvSpPr>
            <a:spLocks noGrp="1"/>
          </p:cNvSpPr>
          <p:nvPr>
            <p:ph idx="1"/>
          </p:nvPr>
        </p:nvSpPr>
        <p:spPr/>
        <p:txBody>
          <a:bodyPr/>
          <a:lstStyle/>
          <a:p>
            <a:endParaRPr lang="en-US"/>
          </a:p>
        </p:txBody>
      </p:sp>
      <p:pic>
        <p:nvPicPr>
          <p:cNvPr id="5" name="内容占位符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400812"/>
            <a:ext cx="9144000" cy="4161788"/>
          </a:xfrm>
          <a:prstGeom prst="rect">
            <a:avLst/>
          </a:prstGeom>
        </p:spPr>
      </p:pic>
      <p:sp>
        <p:nvSpPr>
          <p:cNvPr id="6" name="文本框 16"/>
          <p:cNvSpPr txBox="1">
            <a:spLocks noChangeArrowheads="1"/>
          </p:cNvSpPr>
          <p:nvPr/>
        </p:nvSpPr>
        <p:spPr bwMode="auto">
          <a:xfrm>
            <a:off x="304800" y="5715000"/>
            <a:ext cx="8350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等线" charset="0"/>
                <a:ea typeface="等线" charset="0"/>
                <a:cs typeface="等线" charset="0"/>
              </a:defRPr>
            </a:lvl1pPr>
            <a:lvl2pPr marL="742950" indent="-285750">
              <a:defRPr sz="2400">
                <a:solidFill>
                  <a:schemeClr val="tx1"/>
                </a:solidFill>
                <a:latin typeface="等线" charset="0"/>
                <a:ea typeface="等线" charset="0"/>
                <a:cs typeface="等线" charset="0"/>
              </a:defRPr>
            </a:lvl2pPr>
            <a:lvl3pPr>
              <a:defRPr sz="2000">
                <a:solidFill>
                  <a:schemeClr val="tx1"/>
                </a:solidFill>
                <a:latin typeface="等线" charset="0"/>
                <a:ea typeface="等线" charset="0"/>
                <a:cs typeface="等线" charset="0"/>
              </a:defRPr>
            </a:lvl3pPr>
            <a:lvl4pPr>
              <a:defRPr>
                <a:solidFill>
                  <a:schemeClr val="tx1"/>
                </a:solidFill>
                <a:latin typeface="等线" charset="0"/>
                <a:ea typeface="等线" charset="0"/>
                <a:cs typeface="等线" charset="0"/>
              </a:defRPr>
            </a:lvl4pPr>
            <a:lvl5pPr>
              <a:defRPr>
                <a:solidFill>
                  <a:schemeClr val="tx1"/>
                </a:solidFill>
                <a:latin typeface="等线" charset="0"/>
                <a:ea typeface="等线" charset="0"/>
                <a:cs typeface="等线" charset="0"/>
              </a:defRPr>
            </a:lvl5pPr>
            <a:lvl6pPr eaLnBrk="0" fontAlgn="base" hangingPunct="0">
              <a:spcAft>
                <a:spcPct val="0"/>
              </a:spcAft>
              <a:buFont typeface="Arial" charset="0"/>
              <a:defRPr>
                <a:solidFill>
                  <a:schemeClr val="tx1"/>
                </a:solidFill>
                <a:latin typeface="等线" charset="0"/>
                <a:ea typeface="等线" charset="0"/>
                <a:cs typeface="等线" charset="0"/>
              </a:defRPr>
            </a:lvl6pPr>
            <a:lvl7pPr eaLnBrk="0" fontAlgn="base" hangingPunct="0">
              <a:spcAft>
                <a:spcPct val="0"/>
              </a:spcAft>
              <a:buFont typeface="Arial" charset="0"/>
              <a:defRPr>
                <a:solidFill>
                  <a:schemeClr val="tx1"/>
                </a:solidFill>
                <a:latin typeface="等线" charset="0"/>
                <a:ea typeface="等线" charset="0"/>
                <a:cs typeface="等线" charset="0"/>
              </a:defRPr>
            </a:lvl7pPr>
            <a:lvl8pPr eaLnBrk="0" fontAlgn="base" hangingPunct="0">
              <a:spcAft>
                <a:spcPct val="0"/>
              </a:spcAft>
              <a:buFont typeface="Arial" charset="0"/>
              <a:defRPr>
                <a:solidFill>
                  <a:schemeClr val="tx1"/>
                </a:solidFill>
                <a:latin typeface="等线" charset="0"/>
                <a:ea typeface="等线" charset="0"/>
                <a:cs typeface="等线" charset="0"/>
              </a:defRPr>
            </a:lvl8pPr>
            <a:lvl9pPr eaLnBrk="0" fontAlgn="base" hangingPunct="0">
              <a:spcAft>
                <a:spcPct val="0"/>
              </a:spcAft>
              <a:buFont typeface="Arial" charset="0"/>
              <a:defRPr>
                <a:solidFill>
                  <a:schemeClr val="tx1"/>
                </a:solidFill>
                <a:latin typeface="等线" charset="0"/>
                <a:ea typeface="等线" charset="0"/>
                <a:cs typeface="等线" charset="0"/>
              </a:defRPr>
            </a:lvl9pPr>
          </a:lstStyle>
          <a:p>
            <a:r>
              <a:rPr lang="en-US" altLang="zh-CN" sz="1200" dirty="0"/>
              <a:t>* A. </a:t>
            </a:r>
            <a:r>
              <a:rPr lang="en-US" altLang="zh-CN" sz="1200" dirty="0" err="1"/>
              <a:t>Osseiran</a:t>
            </a:r>
            <a:r>
              <a:rPr lang="en-US" altLang="zh-CN" sz="1200" dirty="0"/>
              <a:t> et al., "Scenarios for 5G mobile and wireless communications: the vision of the METIS project," in IEEE Communications Magazine, vol. 52, no. 5, pp. 26-35, May 2014.</a:t>
            </a:r>
            <a:endParaRPr lang="zh-CN" altLang="en-US" sz="1800" dirty="0"/>
          </a:p>
        </p:txBody>
      </p:sp>
    </p:spTree>
    <p:custDataLst>
      <p:tags r:id="rId1"/>
    </p:custDataLst>
    <p:extLst>
      <p:ext uri="{BB962C8B-B14F-4D97-AF65-F5344CB8AC3E}">
        <p14:creationId xmlns:p14="http://schemas.microsoft.com/office/powerpoint/2010/main" val="2831252748"/>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xmlns="" id="{00750EF5-0D46-410F-917A-F7F3DCBC48CD}"/>
              </a:ext>
            </a:extLst>
          </p:cNvPr>
          <p:cNvSpPr>
            <a:spLocks noGrp="1"/>
          </p:cNvSpPr>
          <p:nvPr>
            <p:ph idx="1"/>
          </p:nvPr>
        </p:nvSpPr>
        <p:spPr>
          <a:xfrm>
            <a:off x="1447800" y="1295400"/>
            <a:ext cx="6934200" cy="4191000"/>
          </a:xfrm>
        </p:spPr>
        <p:txBody>
          <a:bodyPr>
            <a:normAutofit/>
          </a:bodyPr>
          <a:lstStyle/>
          <a:p>
            <a:pPr algn="just">
              <a:lnSpc>
                <a:spcPct val="100000"/>
              </a:lnSpc>
              <a:buFont typeface="Wingdings" panose="05000000000000000000" pitchFamily="2" charset="2"/>
              <a:buChar char="§"/>
            </a:pPr>
            <a:r>
              <a:rPr lang="en-US" sz="2000" dirty="0">
                <a:cs typeface="Times New Roman" panose="02020603050405020304" pitchFamily="18" charset="0"/>
              </a:rPr>
              <a:t>DSOs try to maximize their profits by providing </a:t>
            </a:r>
            <a:r>
              <a:rPr lang="en-US" sz="2000" b="1" dirty="0">
                <a:solidFill>
                  <a:srgbClr val="FF0000"/>
                </a:solidFill>
                <a:cs typeface="Times New Roman" panose="02020603050405020304" pitchFamily="18" charset="0"/>
              </a:rPr>
              <a:t>incentives</a:t>
            </a:r>
            <a:r>
              <a:rPr lang="en-US" sz="2000" dirty="0">
                <a:cs typeface="Times New Roman" panose="02020603050405020304" pitchFamily="18" charset="0"/>
              </a:rPr>
              <a:t> to the ADSSs</a:t>
            </a:r>
          </a:p>
          <a:p>
            <a:pPr algn="just">
              <a:lnSpc>
                <a:spcPct val="100000"/>
              </a:lnSpc>
              <a:buFont typeface="Wingdings" panose="05000000000000000000" pitchFamily="2" charset="2"/>
              <a:buChar char="§"/>
            </a:pPr>
            <a:r>
              <a:rPr lang="en-US" sz="2000" dirty="0">
                <a:cs typeface="Times New Roman" panose="02020603050405020304" pitchFamily="18" charset="0"/>
              </a:rPr>
              <a:t>Discount on the </a:t>
            </a:r>
            <a:r>
              <a:rPr lang="en-US" sz="2000" b="1" dirty="0">
                <a:solidFill>
                  <a:srgbClr val="FF0000"/>
                </a:solidFill>
                <a:cs typeface="Times New Roman" panose="02020603050405020304" pitchFamily="18" charset="0"/>
              </a:rPr>
              <a:t>price per unit</a:t>
            </a:r>
            <a:r>
              <a:rPr lang="en-US" sz="2000" dirty="0">
                <a:cs typeface="Times New Roman" panose="02020603050405020304" pitchFamily="18" charset="0"/>
              </a:rPr>
              <a:t> of computing resource set by the DSOs</a:t>
            </a:r>
          </a:p>
          <a:p>
            <a:pPr algn="just">
              <a:lnSpc>
                <a:spcPct val="100000"/>
              </a:lnSpc>
              <a:buFont typeface="Wingdings" panose="05000000000000000000" pitchFamily="2" charset="2"/>
              <a:buChar char="§"/>
            </a:pPr>
            <a:endParaRPr lang="en-US" sz="2000" dirty="0">
              <a:cs typeface="Times New Roman" panose="02020603050405020304" pitchFamily="18" charset="0"/>
            </a:endParaRPr>
          </a:p>
          <a:p>
            <a:pPr algn="just">
              <a:lnSpc>
                <a:spcPct val="100000"/>
              </a:lnSpc>
              <a:buFont typeface="Wingdings" panose="05000000000000000000" pitchFamily="2" charset="2"/>
              <a:buChar char="§"/>
            </a:pPr>
            <a:r>
              <a:rPr lang="en-US" sz="2000" dirty="0">
                <a:cs typeface="Times New Roman" panose="02020603050405020304" pitchFamily="18" charset="0"/>
              </a:rPr>
              <a:t>Incentive </a:t>
            </a:r>
            <a:r>
              <a:rPr lang="en-US" sz="2000" b="1" dirty="0">
                <a:solidFill>
                  <a:srgbClr val="FF0000"/>
                </a:solidFill>
                <a:cs typeface="Times New Roman" panose="02020603050405020304" pitchFamily="18" charset="0"/>
              </a:rPr>
              <a:t>factor</a:t>
            </a:r>
          </a:p>
          <a:p>
            <a:pPr algn="just">
              <a:lnSpc>
                <a:spcPct val="100000"/>
              </a:lnSpc>
              <a:buFont typeface="Wingdings" panose="05000000000000000000" pitchFamily="2" charset="2"/>
              <a:buChar char="§"/>
            </a:pPr>
            <a:endParaRPr lang="en-US" sz="2000" dirty="0">
              <a:cs typeface="Times New Roman" panose="02020603050405020304" pitchFamily="18" charset="0"/>
            </a:endParaRPr>
          </a:p>
          <a:p>
            <a:pPr algn="just">
              <a:lnSpc>
                <a:spcPct val="100000"/>
              </a:lnSpc>
              <a:buFont typeface="Wingdings" panose="05000000000000000000" pitchFamily="2" charset="2"/>
              <a:buChar char="§"/>
            </a:pPr>
            <a:endParaRPr lang="en-US" sz="2000" dirty="0">
              <a:cs typeface="Times New Roman" panose="02020603050405020304" pitchFamily="18" charset="0"/>
            </a:endParaRPr>
          </a:p>
          <a:p>
            <a:pPr algn="just">
              <a:lnSpc>
                <a:spcPct val="100000"/>
              </a:lnSpc>
              <a:buFont typeface="Wingdings" panose="05000000000000000000" pitchFamily="2" charset="2"/>
              <a:buChar char="§"/>
            </a:pPr>
            <a:endParaRPr lang="en-US" sz="2000" dirty="0">
              <a:cs typeface="Times New Roman" panose="02020603050405020304" pitchFamily="18" charset="0"/>
            </a:endParaRPr>
          </a:p>
          <a:p>
            <a:pPr algn="just">
              <a:lnSpc>
                <a:spcPct val="100000"/>
              </a:lnSpc>
              <a:buFont typeface="Wingdings" panose="05000000000000000000" pitchFamily="2" charset="2"/>
              <a:buChar char="§"/>
            </a:pPr>
            <a:r>
              <a:rPr lang="en-US" sz="2000" dirty="0">
                <a:cs typeface="Times New Roman" panose="02020603050405020304" pitchFamily="18" charset="0"/>
              </a:rPr>
              <a:t>Incentive </a:t>
            </a:r>
            <a:r>
              <a:rPr lang="en-US" sz="2000" b="1" dirty="0">
                <a:solidFill>
                  <a:srgbClr val="FF0000"/>
                </a:solidFill>
                <a:cs typeface="Times New Roman" panose="02020603050405020304" pitchFamily="18" charset="0"/>
              </a:rPr>
              <a:t>function</a:t>
            </a:r>
          </a:p>
          <a:p>
            <a:pPr>
              <a:buFont typeface="Wingdings" panose="05000000000000000000" pitchFamily="2" charset="2"/>
              <a:buChar char="§"/>
            </a:pPr>
            <a:endParaRPr lang="en-US" sz="2800" dirty="0">
              <a:latin typeface="Arial Black" panose="020B0A04020102020204" pitchFamily="34" charset="0"/>
            </a:endParaRPr>
          </a:p>
        </p:txBody>
      </p:sp>
      <p:sp>
        <p:nvSpPr>
          <p:cNvPr id="8" name="Text Placeholder 2">
            <a:extLst>
              <a:ext uri="{FF2B5EF4-FFF2-40B4-BE49-F238E27FC236}">
                <a16:creationId xmlns:a16="http://schemas.microsoft.com/office/drawing/2014/main" xmlns="" id="{0036FDC1-A7EA-4409-99BD-0B30B0290F8A}"/>
              </a:ext>
            </a:extLst>
          </p:cNvPr>
          <p:cNvSpPr txBox="1">
            <a:spLocks/>
          </p:cNvSpPr>
          <p:nvPr/>
        </p:nvSpPr>
        <p:spPr>
          <a:xfrm>
            <a:off x="1901857" y="141403"/>
            <a:ext cx="7275137" cy="677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200" b="1" dirty="0">
                <a:solidFill>
                  <a:schemeClr val="bg1">
                    <a:lumMod val="95000"/>
                  </a:schemeClr>
                </a:solidFill>
                <a:effectLst>
                  <a:outerShdw blurRad="38100" dist="38100" dir="2700000" algn="tl">
                    <a:srgbClr val="000000">
                      <a:alpha val="43137"/>
                    </a:srgbClr>
                  </a:outerShdw>
                </a:effectLst>
                <a:latin typeface="+mj-lt"/>
              </a:rPr>
              <a:t>Incentive Function Design</a:t>
            </a:r>
          </a:p>
        </p:txBody>
      </p:sp>
      <p:pic>
        <p:nvPicPr>
          <p:cNvPr id="2" name="Picture 1">
            <a:extLst>
              <a:ext uri="{FF2B5EF4-FFF2-40B4-BE49-F238E27FC236}">
                <a16:creationId xmlns:a16="http://schemas.microsoft.com/office/drawing/2014/main" xmlns="" id="{018DE060-3E59-44D1-BB4A-2E09E14F4B7E}"/>
              </a:ext>
            </a:extLst>
          </p:cNvPr>
          <p:cNvPicPr>
            <a:picLocks noChangeAspect="1"/>
          </p:cNvPicPr>
          <p:nvPr/>
        </p:nvPicPr>
        <p:blipFill>
          <a:blip r:embed="rId3"/>
          <a:stretch>
            <a:fillRect/>
          </a:stretch>
        </p:blipFill>
        <p:spPr>
          <a:xfrm>
            <a:off x="2847975" y="3062434"/>
            <a:ext cx="1571625" cy="400050"/>
          </a:xfrm>
          <a:prstGeom prst="rect">
            <a:avLst/>
          </a:prstGeom>
        </p:spPr>
      </p:pic>
      <p:pic>
        <p:nvPicPr>
          <p:cNvPr id="4" name="Picture 3">
            <a:extLst>
              <a:ext uri="{FF2B5EF4-FFF2-40B4-BE49-F238E27FC236}">
                <a16:creationId xmlns:a16="http://schemas.microsoft.com/office/drawing/2014/main" xmlns="" id="{DBD83F60-6DE8-41D5-B3CE-2EF52B108FA0}"/>
              </a:ext>
            </a:extLst>
          </p:cNvPr>
          <p:cNvPicPr>
            <a:picLocks noChangeAspect="1"/>
          </p:cNvPicPr>
          <p:nvPr/>
        </p:nvPicPr>
        <p:blipFill>
          <a:blip r:embed="rId4"/>
          <a:stretch>
            <a:fillRect/>
          </a:stretch>
        </p:blipFill>
        <p:spPr>
          <a:xfrm>
            <a:off x="2847975" y="4795885"/>
            <a:ext cx="1628775" cy="419100"/>
          </a:xfrm>
          <a:prstGeom prst="rect">
            <a:avLst/>
          </a:prstGeom>
        </p:spPr>
      </p:pic>
      <p:sp>
        <p:nvSpPr>
          <p:cNvPr id="9" name="Speech Bubble: Oval 8">
            <a:extLst>
              <a:ext uri="{FF2B5EF4-FFF2-40B4-BE49-F238E27FC236}">
                <a16:creationId xmlns:a16="http://schemas.microsoft.com/office/drawing/2014/main" xmlns="" id="{B7DFC55F-6447-42F5-B84C-1B09FD8FB31E}"/>
              </a:ext>
            </a:extLst>
          </p:cNvPr>
          <p:cNvSpPr/>
          <p:nvPr/>
        </p:nvSpPr>
        <p:spPr>
          <a:xfrm>
            <a:off x="4718312" y="3184456"/>
            <a:ext cx="1244338" cy="1131217"/>
          </a:xfrm>
          <a:prstGeom prst="wedgeEllipseCallout">
            <a:avLst>
              <a:gd name="adj1" fmla="val -92423"/>
              <a:gd name="adj2" fmla="val -32501"/>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9EECC4B-B0DF-4510-AAC0-8A40524E5196}"/>
              </a:ext>
            </a:extLst>
          </p:cNvPr>
          <p:cNvSpPr txBox="1"/>
          <p:nvPr/>
        </p:nvSpPr>
        <p:spPr>
          <a:xfrm>
            <a:off x="4915527" y="3380731"/>
            <a:ext cx="849905" cy="954107"/>
          </a:xfrm>
          <a:prstGeom prst="rect">
            <a:avLst/>
          </a:prstGeom>
          <a:noFill/>
        </p:spPr>
        <p:txBody>
          <a:bodyPr wrap="square" rtlCol="0">
            <a:spAutoFit/>
          </a:bodyPr>
          <a:lstStyle/>
          <a:p>
            <a:pPr algn="ctr"/>
            <a:r>
              <a:rPr lang="en-US" sz="1400" b="1" dirty="0"/>
              <a:t>Price at the end of p</a:t>
            </a:r>
            <a:r>
              <a:rPr lang="en-US" sz="1400" b="1" baseline="30000" dirty="0"/>
              <a:t>th</a:t>
            </a:r>
            <a:r>
              <a:rPr lang="en-US" sz="1400" b="1" dirty="0"/>
              <a:t> iteration</a:t>
            </a:r>
            <a:endParaRPr lang="en-US" b="1" dirty="0"/>
          </a:p>
        </p:txBody>
      </p:sp>
      <p:sp>
        <p:nvSpPr>
          <p:cNvPr id="11" name="Speech Bubble: Oval 10">
            <a:extLst>
              <a:ext uri="{FF2B5EF4-FFF2-40B4-BE49-F238E27FC236}">
                <a16:creationId xmlns:a16="http://schemas.microsoft.com/office/drawing/2014/main" xmlns="" id="{F495E262-6D5E-490A-9350-097DD65D7CD9}"/>
              </a:ext>
            </a:extLst>
          </p:cNvPr>
          <p:cNvSpPr/>
          <p:nvPr/>
        </p:nvSpPr>
        <p:spPr>
          <a:xfrm>
            <a:off x="1525719" y="3429000"/>
            <a:ext cx="1244338" cy="1066800"/>
          </a:xfrm>
          <a:prstGeom prst="wedgeEllipseCallout">
            <a:avLst>
              <a:gd name="adj1" fmla="val 102440"/>
              <a:gd name="adj2" fmla="val -48736"/>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C0A3D82F-D381-4667-93AD-41CD7B4259B2}"/>
              </a:ext>
            </a:extLst>
          </p:cNvPr>
          <p:cNvSpPr txBox="1"/>
          <p:nvPr/>
        </p:nvSpPr>
        <p:spPr>
          <a:xfrm>
            <a:off x="1600200" y="3604736"/>
            <a:ext cx="1125040" cy="738664"/>
          </a:xfrm>
          <a:prstGeom prst="rect">
            <a:avLst/>
          </a:prstGeom>
          <a:noFill/>
        </p:spPr>
        <p:txBody>
          <a:bodyPr wrap="square" rtlCol="0">
            <a:spAutoFit/>
          </a:bodyPr>
          <a:lstStyle/>
          <a:p>
            <a:pPr algn="ctr"/>
            <a:r>
              <a:rPr lang="en-US" sz="1400" b="1" dirty="0"/>
              <a:t>Price at the beginning of p</a:t>
            </a:r>
            <a:r>
              <a:rPr lang="en-US" sz="1400" b="1" baseline="30000" dirty="0"/>
              <a:t>th</a:t>
            </a:r>
            <a:r>
              <a:rPr lang="en-US" sz="1400" b="1" dirty="0"/>
              <a:t> iteration</a:t>
            </a:r>
            <a:endParaRPr lang="en-US" b="1" dirty="0"/>
          </a:p>
        </p:txBody>
      </p:sp>
      <p:sp>
        <p:nvSpPr>
          <p:cNvPr id="13" name="Speech Bubble: Oval 12">
            <a:extLst>
              <a:ext uri="{FF2B5EF4-FFF2-40B4-BE49-F238E27FC236}">
                <a16:creationId xmlns:a16="http://schemas.microsoft.com/office/drawing/2014/main" xmlns="" id="{6526585A-E6D4-47E7-820D-9DFF07E0E1BB}"/>
              </a:ext>
            </a:extLst>
          </p:cNvPr>
          <p:cNvSpPr/>
          <p:nvPr/>
        </p:nvSpPr>
        <p:spPr>
          <a:xfrm>
            <a:off x="3767383" y="5300899"/>
            <a:ext cx="780068" cy="713012"/>
          </a:xfrm>
          <a:prstGeom prst="wedgeEllipseCallout">
            <a:avLst>
              <a:gd name="adj1" fmla="val 23"/>
              <a:gd name="adj2" fmla="val -70842"/>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AB2F0BDA-21D2-49F0-B3D2-7A6F31B76541}"/>
              </a:ext>
            </a:extLst>
          </p:cNvPr>
          <p:cNvSpPr txBox="1"/>
          <p:nvPr/>
        </p:nvSpPr>
        <p:spPr>
          <a:xfrm>
            <a:off x="3733063" y="5503517"/>
            <a:ext cx="849905" cy="307777"/>
          </a:xfrm>
          <a:prstGeom prst="rect">
            <a:avLst/>
          </a:prstGeom>
          <a:noFill/>
        </p:spPr>
        <p:txBody>
          <a:bodyPr wrap="square" rtlCol="0">
            <a:spAutoFit/>
          </a:bodyPr>
          <a:lstStyle/>
          <a:p>
            <a:pPr algn="ctr"/>
            <a:r>
              <a:rPr lang="en-US" sz="1400" b="1" dirty="0"/>
              <a:t>A scalar</a:t>
            </a:r>
            <a:endParaRPr lang="en-US" b="1" dirty="0"/>
          </a:p>
        </p:txBody>
      </p:sp>
      <p:sp>
        <p:nvSpPr>
          <p:cNvPr id="15" name="Slide Number Placeholder 3">
            <a:extLst>
              <a:ext uri="{FF2B5EF4-FFF2-40B4-BE49-F238E27FC236}">
                <a16:creationId xmlns:a16="http://schemas.microsoft.com/office/drawing/2014/main" xmlns="" id="{48647533-456C-446B-AA46-8D9DC1EFFFBC}"/>
              </a:ext>
            </a:extLst>
          </p:cNvPr>
          <p:cNvSpPr txBox="1">
            <a:spLocks/>
          </p:cNvSpPr>
          <p:nvPr/>
        </p:nvSpPr>
        <p:spPr>
          <a:xfrm>
            <a:off x="7401218" y="6408036"/>
            <a:ext cx="1600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738B4F-57EC-4D07-96C5-49522868353B}" type="slidenum">
              <a:rPr lang="en-US" b="1" spc="50" smtClean="0">
                <a:ln w="0"/>
                <a:solidFill>
                  <a:schemeClr val="bg2"/>
                </a:solidFill>
              </a:rPr>
              <a:pPr algn="r"/>
              <a:t>56</a:t>
            </a:fld>
            <a:endParaRPr lang="en-US" b="1" spc="50" dirty="0">
              <a:ln w="0"/>
              <a:solidFill>
                <a:schemeClr val="bg2"/>
              </a:solidFill>
            </a:endParaRPr>
          </a:p>
        </p:txBody>
      </p:sp>
    </p:spTree>
    <p:extLst>
      <p:ext uri="{BB962C8B-B14F-4D97-AF65-F5344CB8AC3E}">
        <p14:creationId xmlns:p14="http://schemas.microsoft.com/office/powerpoint/2010/main" val="2312708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Rectangle 2"/>
          <p:cNvSpPr txBox="1">
            <a:spLocks noChangeArrowheads="1"/>
          </p:cNvSpPr>
          <p:nvPr/>
        </p:nvSpPr>
        <p:spPr>
          <a:xfrm>
            <a:off x="914400" y="104775"/>
            <a:ext cx="8305800" cy="581025"/>
          </a:xfrm>
          <a:prstGeom prst="rect">
            <a:avLst/>
          </a:prstGeom>
        </p:spPr>
        <p:txBody>
          <a:bodyPr/>
          <a:lstStyle>
            <a:lvl1pPr algn="ctr" defTabSz="914400" rtl="0" eaLnBrk="1" latinLnBrk="0" hangingPunct="1">
              <a:spcBef>
                <a:spcPct val="0"/>
              </a:spcBef>
              <a:buNone/>
              <a:defRPr sz="4400" kern="1200">
                <a:solidFill>
                  <a:schemeClr val="bg1"/>
                </a:solidFill>
                <a:effectLst>
                  <a:outerShdw blurRad="50800" dist="50800" dir="5400000" algn="ctr" rotWithShape="0">
                    <a:schemeClr val="bg1">
                      <a:lumMod val="65000"/>
                    </a:schemeClr>
                  </a:outerShdw>
                </a:effectLst>
                <a:latin typeface="+mj-lt"/>
                <a:ea typeface="+mj-ea"/>
                <a:cs typeface="+mj-cs"/>
              </a:defRPr>
            </a:lvl1pPr>
          </a:lstStyle>
          <a:p>
            <a:r>
              <a:rPr lang="en-US" altLang="zh-CN" sz="3200" dirty="0" smtClean="0">
                <a:latin typeface="Arial" charset="0"/>
                <a:ea typeface="宋体" charset="0"/>
              </a:rPr>
              <a:t>Big Data</a:t>
            </a:r>
            <a:endParaRPr lang="en-US" altLang="zh-CN" sz="3200" dirty="0">
              <a:latin typeface="Arial" charset="0"/>
              <a:ea typeface="宋体" charset="0"/>
            </a:endParaRPr>
          </a:p>
        </p:txBody>
      </p:sp>
      <p:sp>
        <p:nvSpPr>
          <p:cNvPr id="5" name="Rectangle 1"/>
          <p:cNvSpPr>
            <a:spLocks noChangeArrowheads="1"/>
          </p:cNvSpPr>
          <p:nvPr/>
        </p:nvSpPr>
        <p:spPr bwMode="auto">
          <a:xfrm>
            <a:off x="152400" y="4114800"/>
            <a:ext cx="562637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400" dirty="0" smtClean="0">
                <a:solidFill>
                  <a:srgbClr val="000000"/>
                </a:solidFill>
              </a:rPr>
              <a:t>Size of data increases exponentially</a:t>
            </a:r>
          </a:p>
          <a:p>
            <a:pPr marL="457200" indent="-457200">
              <a:buFont typeface="Arial" charset="0"/>
              <a:buChar char="•"/>
            </a:pPr>
            <a:r>
              <a:rPr lang="en-US" sz="2400" dirty="0" smtClean="0">
                <a:solidFill>
                  <a:srgbClr val="000000"/>
                </a:solidFill>
              </a:rPr>
              <a:t>Types of data are very heterogeneous</a:t>
            </a:r>
            <a:endParaRPr lang="en-US" altLang="en-US" sz="2400" dirty="0" smtClean="0"/>
          </a:p>
          <a:p>
            <a:pPr marL="457200" indent="-457200">
              <a:buFont typeface="Arial" charset="0"/>
              <a:buChar char="•"/>
            </a:pPr>
            <a:r>
              <a:rPr lang="en-US" altLang="en-US" sz="2400" dirty="0" smtClean="0"/>
              <a:t>Need to calculate fast</a:t>
            </a:r>
          </a:p>
          <a:p>
            <a:pPr marL="457200" indent="-457200">
              <a:buFont typeface="Arial" charset="0"/>
              <a:buChar char="•"/>
            </a:pPr>
            <a:r>
              <a:rPr lang="en-US" altLang="en-US" sz="2400" dirty="0" smtClean="0"/>
              <a:t>Key dimensions</a:t>
            </a:r>
          </a:p>
          <a:p>
            <a:pPr marL="914400" lvl="1" indent="-457200">
              <a:buFont typeface="Arial" charset="0"/>
              <a:buChar char="•"/>
            </a:pPr>
            <a:r>
              <a:rPr lang="en-US" altLang="en-US" sz="2400" dirty="0" smtClean="0">
                <a:solidFill>
                  <a:srgbClr val="FF0000"/>
                </a:solidFill>
              </a:rPr>
              <a:t>Volume</a:t>
            </a:r>
            <a:r>
              <a:rPr lang="en-US" altLang="en-US" sz="2400" dirty="0" smtClean="0"/>
              <a:t>, </a:t>
            </a:r>
            <a:r>
              <a:rPr lang="en-US" altLang="en-US" sz="2400" dirty="0" smtClean="0">
                <a:solidFill>
                  <a:srgbClr val="FF0000"/>
                </a:solidFill>
              </a:rPr>
              <a:t>Variety</a:t>
            </a:r>
            <a:r>
              <a:rPr lang="en-US" altLang="en-US" sz="2400" dirty="0" smtClean="0"/>
              <a:t> and </a:t>
            </a:r>
            <a:r>
              <a:rPr lang="en-US" altLang="en-US" sz="2400" dirty="0" smtClean="0">
                <a:solidFill>
                  <a:srgbClr val="FF0000"/>
                </a:solidFill>
              </a:rPr>
              <a:t>Velocity</a:t>
            </a:r>
          </a:p>
          <a:p>
            <a:pPr marL="457200" indent="-457200">
              <a:buFont typeface="Arial" charset="0"/>
              <a:buChar char="•"/>
            </a:pPr>
            <a:r>
              <a:rPr lang="en-US" altLang="en-US" sz="2400" dirty="0" smtClean="0">
                <a:solidFill>
                  <a:srgbClr val="0033CC"/>
                </a:solidFill>
              </a:rPr>
              <a:t>3C Networks are Big Data Networks</a:t>
            </a:r>
            <a:endParaRPr lang="en-US" altLang="en-US" sz="2400" dirty="0" smtClean="0">
              <a:solidFill>
                <a:srgbClr val="0033CC"/>
              </a:solidFill>
            </a:endParaRPr>
          </a:p>
          <a:p>
            <a:pPr marL="457200" indent="-457200">
              <a:buFont typeface="Arial" charset="0"/>
              <a:buChar char="•"/>
            </a:pPr>
            <a:endParaRPr lang="en-US" sz="2400" dirty="0" smtClean="0">
              <a:solidFill>
                <a:srgbClr val="000000"/>
              </a:solidFill>
            </a:endParaRPr>
          </a:p>
        </p:txBody>
      </p:sp>
      <p:pic>
        <p:nvPicPr>
          <p:cNvPr id="6" name="Picture 2" descr="https://www.atkearney.com/documents/10192/698536/FG-Big-Data-and-the-Creative-Destruction-of-Todays-Business-Models-1.png/0c519468-de82-45cb-afde-5d7b431b00b5?t=1358275206758?t=13582752067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593" y="982018"/>
            <a:ext cx="4155030" cy="27687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hortonworks.com/wp-content/uploads/2012/05/bigdata_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794" y="961085"/>
            <a:ext cx="4218808" cy="29828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V3_3_2"/>
          <p:cNvPicPr>
            <a:picLocks noChangeAspect="1" noChangeArrowheads="1"/>
          </p:cNvPicPr>
          <p:nvPr/>
        </p:nvPicPr>
        <p:blipFill>
          <a:blip r:embed="rId4" cstate="print">
            <a:extLst>
              <a:ext uri="{28A0092B-C50C-407E-A947-70E740481C1C}">
                <a14:useLocalDpi xmlns:a14="http://schemas.microsoft.com/office/drawing/2010/main" val="0"/>
              </a:ext>
            </a:extLst>
          </a:blip>
          <a:srcRect r="6102"/>
          <a:stretch>
            <a:fillRect/>
          </a:stretch>
        </p:blipFill>
        <p:spPr bwMode="auto">
          <a:xfrm>
            <a:off x="5783178" y="3886200"/>
            <a:ext cx="2827813" cy="261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335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991600" cy="5105400"/>
          </a:xfrm>
        </p:spPr>
        <p:txBody>
          <a:bodyPr/>
          <a:lstStyle/>
          <a:p>
            <a:pPr>
              <a:lnSpc>
                <a:spcPct val="150000"/>
              </a:lnSpc>
              <a:buFont typeface="Wingdings" panose="05000000000000000000" pitchFamily="2" charset="2"/>
              <a:buChar char="q"/>
            </a:pPr>
            <a:r>
              <a:rPr lang="en-US" sz="2400" dirty="0">
                <a:effectLst>
                  <a:outerShdw blurRad="38100" dist="38100" dir="2700000" algn="tl">
                    <a:srgbClr val="000000">
                      <a:alpha val="43137"/>
                    </a:srgbClr>
                  </a:outerShdw>
                </a:effectLst>
                <a:latin typeface="Arial Black" panose="020B0A04020102020204" pitchFamily="34" charset="0"/>
              </a:rPr>
              <a:t>Introduction and </a:t>
            </a:r>
            <a:r>
              <a:rPr lang="en-US" sz="2400" dirty="0" smtClean="0">
                <a:effectLst>
                  <a:outerShdw blurRad="38100" dist="38100" dir="2700000" algn="tl">
                    <a:srgbClr val="000000">
                      <a:alpha val="43137"/>
                    </a:srgbClr>
                  </a:outerShdw>
                </a:effectLst>
                <a:latin typeface="Arial Black" panose="020B0A04020102020204" pitchFamily="34" charset="0"/>
              </a:rPr>
              <a:t>Motivation for C^3 Networks</a:t>
            </a:r>
            <a:endParaRPr lang="en-US" sz="2400" dirty="0">
              <a:effectLst>
                <a:outerShdw blurRad="38100" dist="38100" dir="2700000" algn="tl">
                  <a:srgbClr val="000000">
                    <a:alpha val="43137"/>
                  </a:srgbClr>
                </a:outerShdw>
              </a:effectLst>
              <a:latin typeface="Arial Black" panose="020B0A04020102020204" pitchFamily="34" charset="0"/>
            </a:endParaRPr>
          </a:p>
          <a:p>
            <a:pPr>
              <a:lnSpc>
                <a:spcPct val="150000"/>
              </a:lnSpc>
              <a:buFont typeface="Wingdings" panose="05000000000000000000" pitchFamily="2" charset="2"/>
              <a:buChar char="q"/>
            </a:pPr>
            <a:r>
              <a:rPr lang="en-US" sz="2400" dirty="0" smtClean="0">
                <a:solidFill>
                  <a:srgbClr val="FF0000"/>
                </a:solidFill>
                <a:effectLst>
                  <a:outerShdw blurRad="38100" dist="38100" dir="2700000" algn="tl">
                    <a:srgbClr val="000000">
                      <a:alpha val="43137"/>
                    </a:srgbClr>
                  </a:outerShdw>
                </a:effectLst>
                <a:latin typeface="Arial Black" panose="020B0A04020102020204" pitchFamily="34" charset="0"/>
              </a:rPr>
              <a:t>Big Data Analysis and Cross Layer Optimization</a:t>
            </a:r>
          </a:p>
          <a:p>
            <a:pPr lvl="1">
              <a:lnSpc>
                <a:spcPct val="150000"/>
              </a:lnSpc>
              <a:buFont typeface="Wingdings" panose="05000000000000000000" pitchFamily="2" charset="2"/>
              <a:buChar char="q"/>
            </a:pPr>
            <a:r>
              <a:rPr lang="en-US" sz="2000" dirty="0" smtClean="0">
                <a:solidFill>
                  <a:srgbClr val="FF0000"/>
                </a:solidFill>
                <a:effectLst>
                  <a:outerShdw blurRad="38100" dist="38100" dir="2700000" algn="tl">
                    <a:srgbClr val="000000">
                      <a:alpha val="43137"/>
                    </a:srgbClr>
                  </a:outerShdw>
                </a:effectLst>
                <a:latin typeface="Arial Black" panose="020B0A04020102020204" pitchFamily="34" charset="0"/>
              </a:rPr>
              <a:t>Wireless Network Function Virtualization</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Mobile Social Networks over D2D</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Fog Computing</a:t>
            </a:r>
          </a:p>
          <a:p>
            <a:pPr lvl="1">
              <a:lnSpc>
                <a:spcPct val="150000"/>
              </a:lnSpc>
              <a:buFont typeface="Wingdings" panose="05000000000000000000" pitchFamily="2" charset="2"/>
              <a:buChar char="q"/>
            </a:pPr>
            <a:r>
              <a:rPr lang="en-US" sz="2000" dirty="0" smtClean="0">
                <a:effectLst>
                  <a:outerShdw blurRad="38100" dist="38100" dir="2700000" algn="tl">
                    <a:srgbClr val="000000">
                      <a:alpha val="43137"/>
                    </a:srgbClr>
                  </a:outerShdw>
                </a:effectLst>
                <a:latin typeface="Arial Black" panose="020B0A04020102020204" pitchFamily="34" charset="0"/>
              </a:rPr>
              <a:t>Deep Learning Analysis  </a:t>
            </a:r>
            <a:endParaRPr lang="en-US" sz="2000" dirty="0">
              <a:effectLst>
                <a:outerShdw blurRad="38100" dist="38100" dir="2700000" algn="tl">
                  <a:srgbClr val="000000">
                    <a:alpha val="43137"/>
                  </a:srgbClr>
                </a:outerShdw>
              </a:effectLst>
              <a:latin typeface="Arial Black" panose="020B0A04020102020204" pitchFamily="34" charset="0"/>
            </a:endParaRPr>
          </a:p>
          <a:p>
            <a:pPr>
              <a:lnSpc>
                <a:spcPct val="150000"/>
              </a:lnSpc>
              <a:buFont typeface="Wingdings" panose="05000000000000000000" pitchFamily="2" charset="2"/>
              <a:buChar char="q"/>
            </a:pPr>
            <a:r>
              <a:rPr lang="en-US" sz="2400" dirty="0">
                <a:effectLst>
                  <a:outerShdw blurRad="38100" dist="38100" dir="2700000" algn="tl">
                    <a:srgbClr val="000000">
                      <a:alpha val="43137"/>
                    </a:srgbClr>
                  </a:outerShdw>
                </a:effectLst>
                <a:latin typeface="Arial Black" panose="020B0A04020102020204" pitchFamily="34" charset="0"/>
              </a:rPr>
              <a:t>Conclusions</a:t>
            </a:r>
          </a:p>
          <a:p>
            <a:pPr marL="0" indent="0">
              <a:buNone/>
            </a:pPr>
            <a:endParaRPr lang="en-US" sz="2400" dirty="0">
              <a:latin typeface="Arial Black" panose="020B0A04020102020204" pitchFamily="34" charset="0"/>
            </a:endParaRPr>
          </a:p>
        </p:txBody>
      </p:sp>
      <p:sp>
        <p:nvSpPr>
          <p:cNvPr id="3" name="Text Placeholder 2"/>
          <p:cNvSpPr>
            <a:spLocks noGrp="1"/>
          </p:cNvSpPr>
          <p:nvPr>
            <p:ph type="body" sz="quarter" idx="4294967295"/>
          </p:nvPr>
        </p:nvSpPr>
        <p:spPr>
          <a:xfrm>
            <a:off x="2209800" y="76200"/>
            <a:ext cx="6553200" cy="609600"/>
          </a:xfrm>
          <a:prstGeom prst="rect">
            <a:avLst/>
          </a:prstGeom>
        </p:spPr>
        <p:txBody>
          <a:bodyPr/>
          <a:lstStyle/>
          <a:p>
            <a:pPr algn="ctr">
              <a:buNone/>
            </a:pPr>
            <a:r>
              <a:rPr lang="en-US" sz="3600" b="1" dirty="0">
                <a:solidFill>
                  <a:schemeClr val="bg1">
                    <a:lumMod val="95000"/>
                  </a:schemeClr>
                </a:solidFill>
                <a:effectLst>
                  <a:outerShdw blurRad="38100" dist="38100" dir="2700000" algn="tl">
                    <a:srgbClr val="000000">
                      <a:alpha val="43137"/>
                    </a:srgbClr>
                  </a:outerShdw>
                </a:effectLst>
                <a:latin typeface="Eras Bold ITC" pitchFamily="34" charset="0"/>
              </a:rPr>
              <a:t>Outline</a:t>
            </a:r>
          </a:p>
        </p:txBody>
      </p:sp>
    </p:spTree>
    <p:custDataLst>
      <p:tags r:id="rId1"/>
    </p:custDataLst>
    <p:extLst>
      <p:ext uri="{BB962C8B-B14F-4D97-AF65-F5344CB8AC3E}">
        <p14:creationId xmlns:p14="http://schemas.microsoft.com/office/powerpoint/2010/main" val="1055512196"/>
      </p:ext>
    </p:extLst>
  </p:cSld>
  <p:clrMapOvr>
    <a:masterClrMapping/>
  </p:clrMapOvr>
  <mc:AlternateContent xmlns:mc="http://schemas.openxmlformats.org/markup-compatibility/2006" xmlns:p14="http://schemas.microsoft.com/office/powerpoint/2010/main">
    <mc:Choice Requires="p14">
      <p:transition spd="slow" p14:dur="2000" advTm="502"/>
    </mc:Choice>
    <mc:Fallback xmlns="">
      <p:transition spd="slow" advTm="502"/>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Network (Function) Virtualization</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a:p>
            <a:pPr algn="ctr">
              <a:buNone/>
            </a:pP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10" name="Picture 9"/>
          <p:cNvPicPr>
            <a:picLocks noChangeAspect="1"/>
          </p:cNvPicPr>
          <p:nvPr/>
        </p:nvPicPr>
        <p:blipFill>
          <a:blip r:embed="rId4"/>
          <a:stretch>
            <a:fillRect/>
          </a:stretch>
        </p:blipFill>
        <p:spPr>
          <a:xfrm>
            <a:off x="1371600" y="1447800"/>
            <a:ext cx="6278149" cy="4824412"/>
          </a:xfrm>
          <a:prstGeom prst="rect">
            <a:avLst/>
          </a:prstGeom>
        </p:spPr>
      </p:pic>
      <p:pic>
        <p:nvPicPr>
          <p:cNvPr id="11" name="Picture 10"/>
          <p:cNvPicPr>
            <a:picLocks noChangeAspect="1"/>
          </p:cNvPicPr>
          <p:nvPr/>
        </p:nvPicPr>
        <p:blipFill>
          <a:blip r:embed="rId5"/>
          <a:stretch>
            <a:fillRect/>
          </a:stretch>
        </p:blipFill>
        <p:spPr>
          <a:xfrm>
            <a:off x="1143000" y="1295400"/>
            <a:ext cx="7048500" cy="4905375"/>
          </a:xfrm>
          <a:prstGeom prst="rect">
            <a:avLst/>
          </a:prstGeom>
        </p:spPr>
      </p:pic>
      <p:sp>
        <p:nvSpPr>
          <p:cNvPr id="2" name="Rectangle 1"/>
          <p:cNvSpPr/>
          <p:nvPr/>
        </p:nvSpPr>
        <p:spPr>
          <a:xfrm>
            <a:off x="685800" y="990600"/>
            <a:ext cx="7924800" cy="707886"/>
          </a:xfrm>
          <a:prstGeom prst="rect">
            <a:avLst/>
          </a:prstGeom>
        </p:spPr>
        <p:txBody>
          <a:bodyPr wrap="square">
            <a:spAutoFit/>
          </a:bodyPr>
          <a:lstStyle/>
          <a:p>
            <a:r>
              <a:rPr lang="en-US" altLang="zh-CN" sz="2000" dirty="0"/>
              <a:t>Virtualize entire classes of network node functions into building blocks that may connect, or chain together, to create communication services</a:t>
            </a:r>
            <a:endParaRPr lang="en-US" sz="2000" dirty="0"/>
          </a:p>
        </p:txBody>
      </p:sp>
      <p:sp>
        <p:nvSpPr>
          <p:cNvPr id="4" name="Rectangle 3"/>
          <p:cNvSpPr/>
          <p:nvPr/>
        </p:nvSpPr>
        <p:spPr>
          <a:xfrm>
            <a:off x="685800" y="5943600"/>
            <a:ext cx="8077200" cy="677108"/>
          </a:xfrm>
          <a:prstGeom prst="rect">
            <a:avLst/>
          </a:prstGeom>
        </p:spPr>
        <p:txBody>
          <a:bodyPr wrap="square">
            <a:spAutoFit/>
          </a:bodyPr>
          <a:lstStyle/>
          <a:p>
            <a:pPr lvl="0"/>
            <a:r>
              <a:rPr lang="en-US" altLang="zh-CN" sz="2000" dirty="0">
                <a:solidFill>
                  <a:prstClr val="black"/>
                </a:solidFill>
              </a:rPr>
              <a:t>Advantages</a:t>
            </a:r>
          </a:p>
          <a:p>
            <a:pPr lvl="1"/>
            <a:r>
              <a:rPr lang="en-US" altLang="zh-CN" dirty="0">
                <a:solidFill>
                  <a:prstClr val="black"/>
                </a:solidFill>
              </a:rPr>
              <a:t>Reduce </a:t>
            </a:r>
            <a:r>
              <a:rPr lang="en-US" altLang="zh-CN" dirty="0" smtClean="0">
                <a:solidFill>
                  <a:prstClr val="black"/>
                </a:solidFill>
              </a:rPr>
              <a:t>Expenditure; Accelerate </a:t>
            </a:r>
            <a:r>
              <a:rPr lang="en-US" altLang="zh-CN" dirty="0">
                <a:solidFill>
                  <a:prstClr val="black"/>
                </a:solidFill>
              </a:rPr>
              <a:t>Time-to-</a:t>
            </a:r>
            <a:r>
              <a:rPr lang="en-US" altLang="zh-CN" dirty="0" smtClean="0">
                <a:solidFill>
                  <a:prstClr val="black"/>
                </a:solidFill>
              </a:rPr>
              <a:t>Market; Deliver </a:t>
            </a:r>
            <a:r>
              <a:rPr lang="en-US" altLang="zh-CN" dirty="0">
                <a:solidFill>
                  <a:prstClr val="black"/>
                </a:solidFill>
              </a:rPr>
              <a:t>Agility and Flexibility</a:t>
            </a:r>
          </a:p>
        </p:txBody>
      </p:sp>
    </p:spTree>
    <p:custDataLst>
      <p:tags r:id="rId1"/>
    </p:custDataLst>
    <p:extLst>
      <p:ext uri="{BB962C8B-B14F-4D97-AF65-F5344CB8AC3E}">
        <p14:creationId xmlns:p14="http://schemas.microsoft.com/office/powerpoint/2010/main" val="320244950"/>
      </p:ext>
    </p:extLst>
  </p:cSld>
  <p:clrMapOvr>
    <a:masterClrMapping/>
  </p:clrMapOvr>
  <mc:AlternateContent xmlns:mc="http://schemas.openxmlformats.org/markup-compatibility/2006" xmlns:p14="http://schemas.microsoft.com/office/powerpoint/2010/main">
    <mc:Choice Requires="p14">
      <p:transition spd="slow" p14:dur="2000" advTm="26441"/>
    </mc:Choice>
    <mc:Fallback xmlns="">
      <p:transition spd="slow" advTm="2644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4"/>
          <a:stretch>
            <a:fillRect/>
          </a:stretch>
        </p:blipFill>
        <p:spPr>
          <a:xfrm>
            <a:off x="4225967" y="1828800"/>
            <a:ext cx="4800600" cy="4192740"/>
          </a:xfrm>
          <a:prstGeom prst="rect">
            <a:avLst/>
          </a:prstGeom>
        </p:spPr>
      </p:pic>
      <p:sp>
        <p:nvSpPr>
          <p:cNvPr id="24" name="Text Placeholder 2"/>
          <p:cNvSpPr>
            <a:spLocks noGrp="1"/>
          </p:cNvSpPr>
          <p:nvPr>
            <p:ph type="body" sz="quarter" idx="14"/>
          </p:nvPr>
        </p:nvSpPr>
        <p:spPr>
          <a:xfrm>
            <a:off x="1533567" y="152400"/>
            <a:ext cx="7610433" cy="609600"/>
          </a:xfrm>
        </p:spPr>
        <p:txBody>
          <a:bodyPr/>
          <a:lstStyle/>
          <a:p>
            <a:r>
              <a:rPr lang="en-US" altLang="zh-CN" sz="3200" dirty="0">
                <a:latin typeface="Eras Bold ITC" pitchFamily="34" charset="0"/>
              </a:rPr>
              <a:t>Problem </a:t>
            </a:r>
            <a:r>
              <a:rPr lang="en-US" altLang="zh-CN" sz="3200" dirty="0" smtClean="0">
                <a:latin typeface="Eras Bold ITC" pitchFamily="34" charset="0"/>
              </a:rPr>
              <a:t>Formulation Example</a:t>
            </a:r>
            <a:endParaRPr lang="en-US" altLang="zh-CN" sz="3200" dirty="0">
              <a:latin typeface="Eras Bold ITC" pitchFamily="34" charset="0"/>
            </a:endParaRPr>
          </a:p>
        </p:txBody>
      </p:sp>
      <p:pic>
        <p:nvPicPr>
          <p:cNvPr id="25" name="Picture 24"/>
          <p:cNvPicPr>
            <a:picLocks noChangeAspect="1"/>
          </p:cNvPicPr>
          <p:nvPr/>
        </p:nvPicPr>
        <p:blipFill>
          <a:blip r:embed="rId5"/>
          <a:stretch>
            <a:fillRect/>
          </a:stretch>
        </p:blipFill>
        <p:spPr>
          <a:xfrm>
            <a:off x="1468479" y="2632663"/>
            <a:ext cx="1400175" cy="666750"/>
          </a:xfrm>
          <a:prstGeom prst="rect">
            <a:avLst/>
          </a:prstGeom>
        </p:spPr>
      </p:pic>
      <p:pic>
        <p:nvPicPr>
          <p:cNvPr id="26" name="Picture 25"/>
          <p:cNvPicPr>
            <a:picLocks noChangeAspect="1"/>
          </p:cNvPicPr>
          <p:nvPr/>
        </p:nvPicPr>
        <p:blipFill>
          <a:blip r:embed="rId6"/>
          <a:stretch>
            <a:fillRect/>
          </a:stretch>
        </p:blipFill>
        <p:spPr>
          <a:xfrm>
            <a:off x="1432832" y="3485513"/>
            <a:ext cx="1581150" cy="676275"/>
          </a:xfrm>
          <a:prstGeom prst="rect">
            <a:avLst/>
          </a:prstGeom>
        </p:spPr>
      </p:pic>
      <p:pic>
        <p:nvPicPr>
          <p:cNvPr id="27" name="Picture 26"/>
          <p:cNvPicPr>
            <a:picLocks noChangeAspect="1"/>
          </p:cNvPicPr>
          <p:nvPr/>
        </p:nvPicPr>
        <p:blipFill>
          <a:blip r:embed="rId7"/>
          <a:stretch>
            <a:fillRect/>
          </a:stretch>
        </p:blipFill>
        <p:spPr>
          <a:xfrm>
            <a:off x="1385207" y="4347888"/>
            <a:ext cx="1676400" cy="800100"/>
          </a:xfrm>
          <a:prstGeom prst="rect">
            <a:avLst/>
          </a:prstGeom>
        </p:spPr>
      </p:pic>
      <p:pic>
        <p:nvPicPr>
          <p:cNvPr id="28" name="Picture 27"/>
          <p:cNvPicPr>
            <a:picLocks noChangeAspect="1"/>
          </p:cNvPicPr>
          <p:nvPr/>
        </p:nvPicPr>
        <p:blipFill>
          <a:blip r:embed="rId8"/>
          <a:stretch>
            <a:fillRect/>
          </a:stretch>
        </p:blipFill>
        <p:spPr>
          <a:xfrm>
            <a:off x="1339487" y="5215530"/>
            <a:ext cx="1504950" cy="419100"/>
          </a:xfrm>
          <a:prstGeom prst="rect">
            <a:avLst/>
          </a:prstGeom>
        </p:spPr>
      </p:pic>
      <p:cxnSp>
        <p:nvCxnSpPr>
          <p:cNvPr id="29" name="Straight Connector 28"/>
          <p:cNvCxnSpPr>
            <a:cxnSpLocks/>
          </p:cNvCxnSpPr>
          <p:nvPr/>
        </p:nvCxnSpPr>
        <p:spPr>
          <a:xfrm>
            <a:off x="4073567" y="1306830"/>
            <a:ext cx="0" cy="5093970"/>
          </a:xfrm>
          <a:prstGeom prst="line">
            <a:avLst/>
          </a:prstGeom>
        </p:spPr>
        <p:style>
          <a:lnRef idx="2">
            <a:schemeClr val="dk1"/>
          </a:lnRef>
          <a:fillRef idx="0">
            <a:schemeClr val="dk1"/>
          </a:fillRef>
          <a:effectRef idx="1">
            <a:schemeClr val="dk1"/>
          </a:effectRef>
          <a:fontRef idx="minor">
            <a:schemeClr val="tx1"/>
          </a:fontRef>
        </p:style>
      </p:cxnSp>
      <p:pic>
        <p:nvPicPr>
          <p:cNvPr id="30" name="Picture 29"/>
          <p:cNvPicPr>
            <a:picLocks noChangeAspect="1"/>
          </p:cNvPicPr>
          <p:nvPr/>
        </p:nvPicPr>
        <p:blipFill>
          <a:blip r:embed="rId9"/>
          <a:stretch>
            <a:fillRect/>
          </a:stretch>
        </p:blipFill>
        <p:spPr>
          <a:xfrm>
            <a:off x="578846" y="1783503"/>
            <a:ext cx="3418522" cy="791566"/>
          </a:xfrm>
          <a:prstGeom prst="rect">
            <a:avLst/>
          </a:prstGeom>
        </p:spPr>
      </p:pic>
      <p:sp>
        <p:nvSpPr>
          <p:cNvPr id="31" name="Rounded Rectangular Callout 30"/>
          <p:cNvSpPr/>
          <p:nvPr/>
        </p:nvSpPr>
        <p:spPr>
          <a:xfrm>
            <a:off x="4149767" y="3335164"/>
            <a:ext cx="1234440" cy="551037"/>
          </a:xfrm>
          <a:prstGeom prst="wedgeRoundRectCallout">
            <a:avLst>
              <a:gd name="adj1" fmla="val 57435"/>
              <a:gd name="adj2" fmla="val -123914"/>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black"/>
                </a:solidFill>
                <a:latin typeface="Calibri"/>
                <a:ea typeface="宋体" panose="02010600030101010101" pitchFamily="2" charset="-122"/>
              </a:rPr>
              <a:t>VNF number</a:t>
            </a:r>
            <a:endParaRPr lang="en-US" dirty="0">
              <a:solidFill>
                <a:prstClr val="black"/>
              </a:solidFill>
              <a:latin typeface="Calibri"/>
            </a:endParaRPr>
          </a:p>
        </p:txBody>
      </p:sp>
      <p:sp>
        <p:nvSpPr>
          <p:cNvPr id="32" name="Rounded Rectangular Callout 7"/>
          <p:cNvSpPr/>
          <p:nvPr/>
        </p:nvSpPr>
        <p:spPr>
          <a:xfrm>
            <a:off x="7426367" y="3893821"/>
            <a:ext cx="1219200" cy="515763"/>
          </a:xfrm>
          <a:prstGeom prst="wedgeRoundRectCallout">
            <a:avLst>
              <a:gd name="adj1" fmla="val -54458"/>
              <a:gd name="adj2" fmla="val -115621"/>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a:rPr>
              <a:t>VM’s capacity</a:t>
            </a:r>
          </a:p>
        </p:txBody>
      </p:sp>
      <p:sp>
        <p:nvSpPr>
          <p:cNvPr id="33" name="Rounded Rectangular Callout 7"/>
          <p:cNvSpPr/>
          <p:nvPr/>
        </p:nvSpPr>
        <p:spPr>
          <a:xfrm>
            <a:off x="3833537" y="4573116"/>
            <a:ext cx="1546860" cy="708168"/>
          </a:xfrm>
          <a:prstGeom prst="wedgeRoundRectCallout">
            <a:avLst>
              <a:gd name="adj1" fmla="val 57766"/>
              <a:gd name="adj2" fmla="val -85260"/>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prstClr val="black"/>
                </a:solidFill>
                <a:latin typeface="Calibri"/>
              </a:rPr>
              <a:t>Data rate requirement</a:t>
            </a:r>
          </a:p>
        </p:txBody>
      </p:sp>
      <p:sp>
        <p:nvSpPr>
          <p:cNvPr id="34" name="Rounded Rectangular Callout 7"/>
          <p:cNvSpPr/>
          <p:nvPr/>
        </p:nvSpPr>
        <p:spPr>
          <a:xfrm>
            <a:off x="7879757" y="5319853"/>
            <a:ext cx="1219200" cy="515763"/>
          </a:xfrm>
          <a:prstGeom prst="wedgeRoundRectCallout">
            <a:avLst>
              <a:gd name="adj1" fmla="val -64771"/>
              <a:gd name="adj2" fmla="val -113405"/>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a:rPr>
              <a:t>Streaming constraint</a:t>
            </a:r>
          </a:p>
        </p:txBody>
      </p:sp>
      <p:sp>
        <p:nvSpPr>
          <p:cNvPr id="35" name="TextBox 34"/>
          <p:cNvSpPr txBox="1"/>
          <p:nvPr/>
        </p:nvSpPr>
        <p:spPr>
          <a:xfrm>
            <a:off x="545511" y="5720054"/>
            <a:ext cx="1124090" cy="369332"/>
          </a:xfrm>
          <a:prstGeom prst="rect">
            <a:avLst/>
          </a:prstGeom>
          <a:noFill/>
        </p:spPr>
        <p:txBody>
          <a:bodyPr wrap="none" rtlCol="0">
            <a:spAutoFit/>
          </a:bodyPr>
          <a:lstStyle/>
          <a:p>
            <a:r>
              <a:rPr lang="en-US" altLang="zh-CN" b="1" dirty="0">
                <a:solidFill>
                  <a:prstClr val="black"/>
                </a:solidFill>
                <a:latin typeface="Calibri"/>
                <a:ea typeface="宋体" panose="02010600030101010101" pitchFamily="2" charset="-122"/>
              </a:rPr>
              <a:t>Variables:</a:t>
            </a:r>
            <a:endParaRPr lang="zh-CN" altLang="en-US" b="1" dirty="0">
              <a:solidFill>
                <a:prstClr val="black"/>
              </a:solidFill>
              <a:latin typeface="Calibri"/>
              <a:ea typeface="宋体" panose="02010600030101010101" pitchFamily="2" charset="-122"/>
            </a:endParaRPr>
          </a:p>
        </p:txBody>
      </p:sp>
      <p:pic>
        <p:nvPicPr>
          <p:cNvPr id="36" name="Picture 35"/>
          <p:cNvPicPr>
            <a:picLocks noChangeAspect="1"/>
          </p:cNvPicPr>
          <p:nvPr/>
        </p:nvPicPr>
        <p:blipFill>
          <a:blip r:embed="rId10"/>
          <a:stretch>
            <a:fillRect/>
          </a:stretch>
        </p:blipFill>
        <p:spPr>
          <a:xfrm>
            <a:off x="1662525" y="5605111"/>
            <a:ext cx="560882" cy="560882"/>
          </a:xfrm>
          <a:prstGeom prst="rect">
            <a:avLst/>
          </a:prstGeom>
        </p:spPr>
      </p:pic>
      <p:pic>
        <p:nvPicPr>
          <p:cNvPr id="37" name="Picture 36"/>
          <p:cNvPicPr>
            <a:picLocks noChangeAspect="1"/>
          </p:cNvPicPr>
          <p:nvPr/>
        </p:nvPicPr>
        <p:blipFill>
          <a:blip r:embed="rId11"/>
          <a:stretch>
            <a:fillRect/>
          </a:stretch>
        </p:blipFill>
        <p:spPr>
          <a:xfrm>
            <a:off x="1774637" y="6165994"/>
            <a:ext cx="393930" cy="381619"/>
          </a:xfrm>
          <a:prstGeom prst="rect">
            <a:avLst/>
          </a:prstGeom>
        </p:spPr>
      </p:pic>
      <p:sp>
        <p:nvSpPr>
          <p:cNvPr id="38" name="TextBox 37"/>
          <p:cNvSpPr txBox="1"/>
          <p:nvPr/>
        </p:nvSpPr>
        <p:spPr>
          <a:xfrm>
            <a:off x="2266475" y="5715464"/>
            <a:ext cx="995657" cy="369332"/>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(Integer)</a:t>
            </a:r>
            <a:endParaRPr lang="zh-CN" altLang="en-US" dirty="0">
              <a:solidFill>
                <a:prstClr val="black"/>
              </a:solidFill>
              <a:latin typeface="Calibri"/>
              <a:ea typeface="宋体" panose="02010600030101010101" pitchFamily="2" charset="-122"/>
            </a:endParaRPr>
          </a:p>
        </p:txBody>
      </p:sp>
      <p:sp>
        <p:nvSpPr>
          <p:cNvPr id="39" name="TextBox 38"/>
          <p:cNvSpPr txBox="1"/>
          <p:nvPr/>
        </p:nvSpPr>
        <p:spPr>
          <a:xfrm>
            <a:off x="2253888" y="6165630"/>
            <a:ext cx="1370055" cy="369332"/>
          </a:xfrm>
          <a:prstGeom prst="rect">
            <a:avLst/>
          </a:prstGeom>
          <a:noFill/>
        </p:spPr>
        <p:txBody>
          <a:bodyPr wrap="none" rtlCol="0">
            <a:spAutoFit/>
          </a:bodyPr>
          <a:lstStyle/>
          <a:p>
            <a:r>
              <a:rPr lang="en-US" altLang="zh-CN" dirty="0">
                <a:solidFill>
                  <a:prstClr val="black"/>
                </a:solidFill>
                <a:latin typeface="Calibri"/>
                <a:ea typeface="宋体" panose="02010600030101010101" pitchFamily="2" charset="-122"/>
              </a:rPr>
              <a:t>(continuous)</a:t>
            </a:r>
            <a:endParaRPr lang="zh-CN" altLang="en-US" dirty="0">
              <a:solidFill>
                <a:prstClr val="black"/>
              </a:solidFill>
              <a:latin typeface="Calibri"/>
              <a:ea typeface="宋体" panose="02010600030101010101" pitchFamily="2" charset="-122"/>
            </a:endParaRPr>
          </a:p>
        </p:txBody>
      </p:sp>
      <p:sp>
        <p:nvSpPr>
          <p:cNvPr id="40" name="Rectangle 39">
            <a:extLst>
              <a:ext uri="{FF2B5EF4-FFF2-40B4-BE49-F238E27FC236}">
                <a16:creationId xmlns:a16="http://schemas.microsoft.com/office/drawing/2014/main" xmlns="" id="{4B001151-D8C0-4C0B-832E-B66918AF21E4}"/>
              </a:ext>
            </a:extLst>
          </p:cNvPr>
          <p:cNvSpPr/>
          <p:nvPr/>
        </p:nvSpPr>
        <p:spPr>
          <a:xfrm>
            <a:off x="-36402" y="2514600"/>
            <a:ext cx="1538214" cy="646331"/>
          </a:xfrm>
          <a:prstGeom prst="rect">
            <a:avLst/>
          </a:prstGeom>
        </p:spPr>
        <p:txBody>
          <a:bodyPr wrap="none">
            <a:spAutoFit/>
          </a:bodyPr>
          <a:lstStyle/>
          <a:p>
            <a:r>
              <a:rPr lang="en-US" dirty="0" smtClean="0"/>
              <a:t>number </a:t>
            </a:r>
            <a:r>
              <a:rPr lang="en-US" dirty="0"/>
              <a:t>of the </a:t>
            </a:r>
            <a:endParaRPr lang="en-US" dirty="0" smtClean="0"/>
          </a:p>
          <a:p>
            <a:r>
              <a:rPr lang="en-US" dirty="0" smtClean="0"/>
              <a:t>instances</a:t>
            </a:r>
            <a:r>
              <a:rPr lang="en-US" dirty="0"/>
              <a:t>:</a:t>
            </a:r>
          </a:p>
        </p:txBody>
      </p:sp>
      <p:sp>
        <p:nvSpPr>
          <p:cNvPr id="41" name="Rectangle 40">
            <a:extLst>
              <a:ext uri="{FF2B5EF4-FFF2-40B4-BE49-F238E27FC236}">
                <a16:creationId xmlns:a16="http://schemas.microsoft.com/office/drawing/2014/main" xmlns="" id="{A67911E0-2789-4ACF-82EA-29741BCA7487}"/>
              </a:ext>
            </a:extLst>
          </p:cNvPr>
          <p:cNvSpPr/>
          <p:nvPr/>
        </p:nvSpPr>
        <p:spPr>
          <a:xfrm>
            <a:off x="0" y="3352800"/>
            <a:ext cx="2116092" cy="369332"/>
          </a:xfrm>
          <a:prstGeom prst="rect">
            <a:avLst/>
          </a:prstGeom>
        </p:spPr>
        <p:txBody>
          <a:bodyPr wrap="none">
            <a:spAutoFit/>
          </a:bodyPr>
          <a:lstStyle/>
          <a:p>
            <a:r>
              <a:rPr lang="en-US" dirty="0"/>
              <a:t>VNF placement cost:</a:t>
            </a:r>
          </a:p>
        </p:txBody>
      </p:sp>
      <p:sp>
        <p:nvSpPr>
          <p:cNvPr id="42" name="Rectangle 41">
            <a:extLst>
              <a:ext uri="{FF2B5EF4-FFF2-40B4-BE49-F238E27FC236}">
                <a16:creationId xmlns:a16="http://schemas.microsoft.com/office/drawing/2014/main" xmlns="" id="{FA2C10E9-0CCB-41C1-A9F4-8C7334D10A45}"/>
              </a:ext>
            </a:extLst>
          </p:cNvPr>
          <p:cNvSpPr/>
          <p:nvPr/>
        </p:nvSpPr>
        <p:spPr>
          <a:xfrm>
            <a:off x="304800" y="4343400"/>
            <a:ext cx="1253998" cy="369332"/>
          </a:xfrm>
          <a:prstGeom prst="rect">
            <a:avLst/>
          </a:prstGeom>
        </p:spPr>
        <p:txBody>
          <a:bodyPr wrap="none">
            <a:spAutoFit/>
          </a:bodyPr>
          <a:lstStyle/>
          <a:p>
            <a:r>
              <a:rPr lang="en-US" dirty="0"/>
              <a:t>Traffic cost:</a:t>
            </a:r>
          </a:p>
        </p:txBody>
      </p:sp>
      <p:sp>
        <p:nvSpPr>
          <p:cNvPr id="43" name="Rectangle 42">
            <a:extLst>
              <a:ext uri="{FF2B5EF4-FFF2-40B4-BE49-F238E27FC236}">
                <a16:creationId xmlns:a16="http://schemas.microsoft.com/office/drawing/2014/main" xmlns="" id="{6A49BC1E-1BD3-474A-BA17-012B890EBF19}"/>
              </a:ext>
            </a:extLst>
          </p:cNvPr>
          <p:cNvSpPr/>
          <p:nvPr/>
        </p:nvSpPr>
        <p:spPr>
          <a:xfrm>
            <a:off x="152400" y="5029200"/>
            <a:ext cx="1971437" cy="369332"/>
          </a:xfrm>
          <a:prstGeom prst="rect">
            <a:avLst/>
          </a:prstGeom>
        </p:spPr>
        <p:txBody>
          <a:bodyPr wrap="none">
            <a:spAutoFit/>
          </a:bodyPr>
          <a:lstStyle/>
          <a:p>
            <a:r>
              <a:rPr lang="en-US" dirty="0"/>
              <a:t>Total cost function:</a:t>
            </a:r>
          </a:p>
        </p:txBody>
      </p:sp>
      <p:sp>
        <p:nvSpPr>
          <p:cNvPr id="2" name="TextBox 1"/>
          <p:cNvSpPr txBox="1"/>
          <p:nvPr/>
        </p:nvSpPr>
        <p:spPr>
          <a:xfrm>
            <a:off x="5257800" y="1447800"/>
            <a:ext cx="2823910" cy="369332"/>
          </a:xfrm>
          <a:prstGeom prst="rect">
            <a:avLst/>
          </a:prstGeom>
          <a:noFill/>
        </p:spPr>
        <p:txBody>
          <a:bodyPr wrap="none" rtlCol="0">
            <a:spAutoFit/>
          </a:bodyPr>
          <a:lstStyle/>
          <a:p>
            <a:r>
              <a:rPr lang="en-US" dirty="0" smtClean="0"/>
              <a:t>Mixed Integer Programming</a:t>
            </a:r>
            <a:endParaRPr lang="en-US" dirty="0"/>
          </a:p>
        </p:txBody>
      </p:sp>
    </p:spTree>
    <p:custDataLst>
      <p:tags r:id="rId1"/>
    </p:custDataLst>
    <p:extLst>
      <p:ext uri="{BB962C8B-B14F-4D97-AF65-F5344CB8AC3E}">
        <p14:creationId xmlns:p14="http://schemas.microsoft.com/office/powerpoint/2010/main" val="564689173"/>
      </p:ext>
    </p:extLst>
  </p:cSld>
  <p:clrMapOvr>
    <a:masterClrMapping/>
  </p:clrMapOvr>
  <mc:AlternateContent xmlns:mc="http://schemas.openxmlformats.org/markup-compatibility/2006" xmlns:p14="http://schemas.microsoft.com/office/powerpoint/2010/main">
    <mc:Choice Requires="p14">
      <p:transition spd="slow" p14:dur="2000" advTm="37588"/>
    </mc:Choice>
    <mc:Fallback xmlns="">
      <p:transition spd="slow" advTm="3758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10.xml><?xml version="1.0" encoding="utf-8"?>
<p:tagLst xmlns:a="http://schemas.openxmlformats.org/drawingml/2006/main" xmlns:r="http://schemas.openxmlformats.org/officeDocument/2006/relationships" xmlns:p="http://schemas.openxmlformats.org/presentationml/2006/main">
  <p:tag name="TIMING" val="|1.1"/>
</p:tagLst>
</file>

<file path=ppt/tags/tag11.xml><?xml version="1.0" encoding="utf-8"?>
<p:tagLst xmlns:a="http://schemas.openxmlformats.org/drawingml/2006/main" xmlns:r="http://schemas.openxmlformats.org/officeDocument/2006/relationships" xmlns:p="http://schemas.openxmlformats.org/presentationml/2006/main">
  <p:tag name="TIMING" val="|1.1"/>
</p:tagLst>
</file>

<file path=ppt/tags/tag12.xml><?xml version="1.0" encoding="utf-8"?>
<p:tagLst xmlns:a="http://schemas.openxmlformats.org/drawingml/2006/main" xmlns:r="http://schemas.openxmlformats.org/officeDocument/2006/relationships" xmlns:p="http://schemas.openxmlformats.org/presentationml/2006/main">
  <p:tag name="TIMING" val="|1.1"/>
</p:tagLst>
</file>

<file path=ppt/tags/tag13.xml><?xml version="1.0" encoding="utf-8"?>
<p:tagLst xmlns:a="http://schemas.openxmlformats.org/drawingml/2006/main" xmlns:r="http://schemas.openxmlformats.org/officeDocument/2006/relationships" xmlns:p="http://schemas.openxmlformats.org/presentationml/2006/main">
  <p:tag name="TIMING" val="|1.1"/>
</p:tagLst>
</file>

<file path=ppt/tags/tag14.xml><?xml version="1.0" encoding="utf-8"?>
<p:tagLst xmlns:a="http://schemas.openxmlformats.org/drawingml/2006/main" xmlns:r="http://schemas.openxmlformats.org/officeDocument/2006/relationships" xmlns:p="http://schemas.openxmlformats.org/presentationml/2006/main">
  <p:tag name="TIMING" val="|1.1"/>
</p:tagLst>
</file>

<file path=ppt/tags/tag15.xml><?xml version="1.0" encoding="utf-8"?>
<p:tagLst xmlns:a="http://schemas.openxmlformats.org/drawingml/2006/main" xmlns:r="http://schemas.openxmlformats.org/officeDocument/2006/relationships" xmlns:p="http://schemas.openxmlformats.org/presentationml/2006/main">
  <p:tag name="TIMING" val="|1.1"/>
</p:tagLst>
</file>

<file path=ppt/tags/tag16.xml><?xml version="1.0" encoding="utf-8"?>
<p:tagLst xmlns:a="http://schemas.openxmlformats.org/drawingml/2006/main" xmlns:r="http://schemas.openxmlformats.org/officeDocument/2006/relationships" xmlns:p="http://schemas.openxmlformats.org/presentationml/2006/main">
  <p:tag name="TIMING" val="|1.1"/>
</p:tagLst>
</file>

<file path=ppt/tags/tag17.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0.2"/>
</p:tagLst>
</file>

<file path=ppt/tags/tag7.xml><?xml version="1.0" encoding="utf-8"?>
<p:tagLst xmlns:a="http://schemas.openxmlformats.org/drawingml/2006/main" xmlns:r="http://schemas.openxmlformats.org/officeDocument/2006/relationships" xmlns:p="http://schemas.openxmlformats.org/presentationml/2006/main">
  <p:tag name="TIMING" val="|29.5|4.8|0.7|0.6|0.5|0.4"/>
</p:tagLst>
</file>

<file path=ppt/tags/tag8.xml><?xml version="1.0" encoding="utf-8"?>
<p:tagLst xmlns:a="http://schemas.openxmlformats.org/drawingml/2006/main" xmlns:r="http://schemas.openxmlformats.org/officeDocument/2006/relationships" xmlns:p="http://schemas.openxmlformats.org/presentationml/2006/main">
  <p:tag name="TIMING" val="|1.1"/>
</p:tagLst>
</file>

<file path=ppt/tags/tag9.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27808</TotalTime>
  <Words>2759</Words>
  <Application>Microsoft Macintosh PowerPoint</Application>
  <PresentationFormat>On-screen Show (4:3)</PresentationFormat>
  <Paragraphs>552</Paragraphs>
  <Slides>56</Slides>
  <Notes>41</Notes>
  <HiddenSlides>0</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Gird Energy Training Coalition</dc:title>
  <dc:creator>Fer</dc:creator>
  <cp:lastModifiedBy>Zhu Han</cp:lastModifiedBy>
  <cp:revision>2106</cp:revision>
  <dcterms:created xsi:type="dcterms:W3CDTF">2010-09-02T18:04:00Z</dcterms:created>
  <dcterms:modified xsi:type="dcterms:W3CDTF">2018-01-03T01:17:49Z</dcterms:modified>
</cp:coreProperties>
</file>