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5.jpg" ContentType="image/png"/>
  <Override PartName="/ppt/media/image16.jpg" ContentType="image/pn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handoutMasterIdLst>
    <p:handoutMasterId r:id="rId63"/>
  </p:handoutMasterIdLst>
  <p:sldIdLst>
    <p:sldId id="259" r:id="rId2"/>
    <p:sldId id="442" r:id="rId3"/>
    <p:sldId id="433" r:id="rId4"/>
    <p:sldId id="434" r:id="rId5"/>
    <p:sldId id="435" r:id="rId6"/>
    <p:sldId id="436" r:id="rId7"/>
    <p:sldId id="437" r:id="rId8"/>
    <p:sldId id="438" r:id="rId9"/>
    <p:sldId id="439" r:id="rId10"/>
    <p:sldId id="440" r:id="rId11"/>
    <p:sldId id="441" r:id="rId12"/>
    <p:sldId id="468" r:id="rId13"/>
    <p:sldId id="445" r:id="rId14"/>
    <p:sldId id="446" r:id="rId15"/>
    <p:sldId id="447" r:id="rId16"/>
    <p:sldId id="449" r:id="rId17"/>
    <p:sldId id="450" r:id="rId18"/>
    <p:sldId id="451" r:id="rId19"/>
    <p:sldId id="452" r:id="rId20"/>
    <p:sldId id="453" r:id="rId21"/>
    <p:sldId id="454" r:id="rId22"/>
    <p:sldId id="455" r:id="rId23"/>
    <p:sldId id="456" r:id="rId24"/>
    <p:sldId id="457" r:id="rId25"/>
    <p:sldId id="458" r:id="rId26"/>
    <p:sldId id="459" r:id="rId27"/>
    <p:sldId id="460" r:id="rId28"/>
    <p:sldId id="461" r:id="rId29"/>
    <p:sldId id="462" r:id="rId30"/>
    <p:sldId id="463" r:id="rId31"/>
    <p:sldId id="464" r:id="rId32"/>
    <p:sldId id="465" r:id="rId33"/>
    <p:sldId id="466" r:id="rId34"/>
    <p:sldId id="467" r:id="rId35"/>
    <p:sldId id="475" r:id="rId36"/>
    <p:sldId id="471" r:id="rId37"/>
    <p:sldId id="472" r:id="rId38"/>
    <p:sldId id="473" r:id="rId39"/>
    <p:sldId id="494" r:id="rId40"/>
    <p:sldId id="476" r:id="rId41"/>
    <p:sldId id="474" r:id="rId42"/>
    <p:sldId id="483" r:id="rId43"/>
    <p:sldId id="480" r:id="rId44"/>
    <p:sldId id="481" r:id="rId45"/>
    <p:sldId id="484" r:id="rId46"/>
    <p:sldId id="485" r:id="rId47"/>
    <p:sldId id="482" r:id="rId48"/>
    <p:sldId id="477" r:id="rId49"/>
    <p:sldId id="478" r:id="rId50"/>
    <p:sldId id="490" r:id="rId51"/>
    <p:sldId id="491" r:id="rId52"/>
    <p:sldId id="492" r:id="rId53"/>
    <p:sldId id="486" r:id="rId54"/>
    <p:sldId id="493" r:id="rId55"/>
    <p:sldId id="487" r:id="rId56"/>
    <p:sldId id="489" r:id="rId57"/>
    <p:sldId id="488" r:id="rId58"/>
    <p:sldId id="479" r:id="rId59"/>
    <p:sldId id="424" r:id="rId60"/>
    <p:sldId id="444" r:id="rId6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86521" autoAdjust="0"/>
  </p:normalViewPr>
  <p:slideViewPr>
    <p:cSldViewPr>
      <p:cViewPr>
        <p:scale>
          <a:sx n="65" d="100"/>
          <a:sy n="65" d="100"/>
        </p:scale>
        <p:origin x="-3144" y="-8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649" cy="465138"/>
          </a:xfrm>
          <a:prstGeom prst="rect">
            <a:avLst/>
          </a:prstGeom>
        </p:spPr>
        <p:txBody>
          <a:bodyPr vert="horz" lIns="91431" tIns="45716" rIns="91431" bIns="45716" rtlCol="0"/>
          <a:lstStyle>
            <a:lvl1pPr algn="l">
              <a:defRPr sz="1200"/>
            </a:lvl1pPr>
          </a:lstStyle>
          <a:p>
            <a:endParaRPr lang="en-US"/>
          </a:p>
        </p:txBody>
      </p:sp>
      <p:sp>
        <p:nvSpPr>
          <p:cNvPr id="3" name="Date Placeholder 2"/>
          <p:cNvSpPr>
            <a:spLocks noGrp="1"/>
          </p:cNvSpPr>
          <p:nvPr>
            <p:ph type="dt" sz="quarter" idx="1"/>
          </p:nvPr>
        </p:nvSpPr>
        <p:spPr>
          <a:xfrm>
            <a:off x="3970135" y="0"/>
            <a:ext cx="3038648" cy="465138"/>
          </a:xfrm>
          <a:prstGeom prst="rect">
            <a:avLst/>
          </a:prstGeom>
        </p:spPr>
        <p:txBody>
          <a:bodyPr vert="horz" lIns="91431" tIns="45716" rIns="91431" bIns="45716" rtlCol="0"/>
          <a:lstStyle>
            <a:lvl1pPr algn="r">
              <a:defRPr sz="1200"/>
            </a:lvl1pPr>
          </a:lstStyle>
          <a:p>
            <a:fld id="{9727659E-2F50-4CA4-A0AF-87B9E952C4A9}" type="datetimeFigureOut">
              <a:rPr lang="en-US" smtClean="0"/>
              <a:t>10/14/2016</a:t>
            </a:fld>
            <a:endParaRPr lang="en-US"/>
          </a:p>
        </p:txBody>
      </p:sp>
      <p:sp>
        <p:nvSpPr>
          <p:cNvPr id="4" name="Footer Placeholder 3"/>
          <p:cNvSpPr>
            <a:spLocks noGrp="1"/>
          </p:cNvSpPr>
          <p:nvPr>
            <p:ph type="ftr" sz="quarter" idx="2"/>
          </p:nvPr>
        </p:nvSpPr>
        <p:spPr>
          <a:xfrm>
            <a:off x="1" y="8829676"/>
            <a:ext cx="3038649" cy="465138"/>
          </a:xfrm>
          <a:prstGeom prst="rect">
            <a:avLst/>
          </a:prstGeom>
        </p:spPr>
        <p:txBody>
          <a:bodyPr vert="horz" lIns="91431" tIns="45716" rIns="91431" bIns="45716" rtlCol="0" anchor="b"/>
          <a:lstStyle>
            <a:lvl1pPr algn="l">
              <a:defRPr sz="1200"/>
            </a:lvl1pPr>
          </a:lstStyle>
          <a:p>
            <a:endParaRPr lang="en-US"/>
          </a:p>
        </p:txBody>
      </p:sp>
      <p:sp>
        <p:nvSpPr>
          <p:cNvPr id="5" name="Slide Number Placeholder 4"/>
          <p:cNvSpPr>
            <a:spLocks noGrp="1"/>
          </p:cNvSpPr>
          <p:nvPr>
            <p:ph type="sldNum" sz="quarter" idx="3"/>
          </p:nvPr>
        </p:nvSpPr>
        <p:spPr>
          <a:xfrm>
            <a:off x="3970135" y="8829676"/>
            <a:ext cx="3038648" cy="465138"/>
          </a:xfrm>
          <a:prstGeom prst="rect">
            <a:avLst/>
          </a:prstGeom>
        </p:spPr>
        <p:txBody>
          <a:bodyPr vert="horz" lIns="91431" tIns="45716" rIns="91431" bIns="45716" rtlCol="0" anchor="b"/>
          <a:lstStyle>
            <a:lvl1pPr algn="r">
              <a:defRPr sz="1200"/>
            </a:lvl1pPr>
          </a:lstStyle>
          <a:p>
            <a:fld id="{237F5D7E-FBFC-425C-A0A2-AA437E65ED96}" type="slidenum">
              <a:rPr lang="en-US" smtClean="0"/>
              <a:t>‹#›</a:t>
            </a:fld>
            <a:endParaRPr lang="en-US"/>
          </a:p>
        </p:txBody>
      </p:sp>
    </p:spTree>
    <p:extLst>
      <p:ext uri="{BB962C8B-B14F-4D97-AF65-F5344CB8AC3E}">
        <p14:creationId xmlns:p14="http://schemas.microsoft.com/office/powerpoint/2010/main" val="18497083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7840" cy="464820"/>
          </a:xfrm>
          <a:prstGeom prst="rect">
            <a:avLst/>
          </a:prstGeom>
        </p:spPr>
        <p:txBody>
          <a:bodyPr vert="horz" lIns="92436" tIns="46219" rIns="92436" bIns="46219"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2436" tIns="46219" rIns="92436" bIns="46219" rtlCol="0"/>
          <a:lstStyle>
            <a:lvl1pPr algn="r">
              <a:defRPr sz="1200"/>
            </a:lvl1pPr>
          </a:lstStyle>
          <a:p>
            <a:fld id="{1FE8E819-00FD-4FCD-8B5D-84C5D2A663B0}" type="datetimeFigureOut">
              <a:rPr lang="en-US" smtClean="0"/>
              <a:t>10/14/2016</a:t>
            </a:fld>
            <a:endParaRPr lang="en-US"/>
          </a:p>
        </p:txBody>
      </p:sp>
      <p:sp>
        <p:nvSpPr>
          <p:cNvPr id="4" name="Slide Image Placeholder 3"/>
          <p:cNvSpPr>
            <a:spLocks noGrp="1" noRot="1" noChangeAspect="1"/>
          </p:cNvSpPr>
          <p:nvPr>
            <p:ph type="sldImg" idx="2"/>
          </p:nvPr>
        </p:nvSpPr>
        <p:spPr>
          <a:xfrm>
            <a:off x="1182688" y="696913"/>
            <a:ext cx="4646612" cy="3486150"/>
          </a:xfrm>
          <a:prstGeom prst="rect">
            <a:avLst/>
          </a:prstGeom>
          <a:noFill/>
          <a:ln w="12700">
            <a:solidFill>
              <a:prstClr val="black"/>
            </a:solidFill>
          </a:ln>
        </p:spPr>
        <p:txBody>
          <a:bodyPr vert="horz" lIns="92436" tIns="46219" rIns="92436" bIns="46219" rtlCol="0" anchor="ctr"/>
          <a:lstStyle/>
          <a:p>
            <a:endParaRPr lang="en-US"/>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2436" tIns="46219" rIns="92436" bIns="4621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8829967"/>
            <a:ext cx="3037840" cy="464820"/>
          </a:xfrm>
          <a:prstGeom prst="rect">
            <a:avLst/>
          </a:prstGeom>
        </p:spPr>
        <p:txBody>
          <a:bodyPr vert="horz" lIns="92436" tIns="46219" rIns="92436" bIns="46219"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2436" tIns="46219" rIns="92436" bIns="46219" rtlCol="0" anchor="b"/>
          <a:lstStyle>
            <a:lvl1pPr algn="r">
              <a:defRPr sz="1200"/>
            </a:lvl1pPr>
          </a:lstStyle>
          <a:p>
            <a:fld id="{B4A5AAD1-2C6B-4397-9E5F-86C10075A00D}" type="slidenum">
              <a:rPr lang="en-US" smtClean="0"/>
              <a:t>‹#›</a:t>
            </a:fld>
            <a:endParaRPr lang="en-US"/>
          </a:p>
        </p:txBody>
      </p:sp>
    </p:spTree>
    <p:extLst>
      <p:ext uri="{BB962C8B-B14F-4D97-AF65-F5344CB8AC3E}">
        <p14:creationId xmlns:p14="http://schemas.microsoft.com/office/powerpoint/2010/main" val="4190846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Overview</a:t>
            </a:r>
            <a:r>
              <a:rPr lang="en-US" altLang="zh-CN" baseline="0" dirty="0" smtClean="0"/>
              <a:t> of different type of drawing </a:t>
            </a:r>
            <a:r>
              <a:rPr lang="en-US" altLang="zh-CN" baseline="0" dirty="0" err="1" smtClean="0"/>
              <a:t>softwares</a:t>
            </a:r>
            <a:endParaRPr lang="en-US" altLang="zh-CN" baseline="0" dirty="0" smtClean="0"/>
          </a:p>
          <a:p>
            <a:r>
              <a:rPr lang="en-US" altLang="zh-CN" baseline="0" dirty="0" smtClean="0"/>
              <a:t>Next Application Examples </a:t>
            </a:r>
            <a:endParaRPr lang="zh-CN" altLang="en-US" dirty="0"/>
          </a:p>
        </p:txBody>
      </p:sp>
      <p:sp>
        <p:nvSpPr>
          <p:cNvPr id="4" name="灯片编号占位符 3"/>
          <p:cNvSpPr>
            <a:spLocks noGrp="1"/>
          </p:cNvSpPr>
          <p:nvPr>
            <p:ph type="sldNum" sz="quarter" idx="10"/>
          </p:nvPr>
        </p:nvSpPr>
        <p:spPr/>
        <p:txBody>
          <a:bodyPr/>
          <a:lstStyle/>
          <a:p>
            <a:fld id="{B4A5AAD1-2C6B-4397-9E5F-86C10075A00D}" type="slidenum">
              <a:rPr lang="en-US" smtClean="0"/>
              <a:t>3</a:t>
            </a:fld>
            <a:endParaRPr lang="en-US"/>
          </a:p>
        </p:txBody>
      </p:sp>
    </p:spTree>
    <p:extLst>
      <p:ext uri="{BB962C8B-B14F-4D97-AF65-F5344CB8AC3E}">
        <p14:creationId xmlns:p14="http://schemas.microsoft.com/office/powerpoint/2010/main" val="2522980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If color=V, color will be opposite</a:t>
            </a:r>
            <a:endParaRPr lang="zh-CN" altLang="en-US" dirty="0"/>
          </a:p>
        </p:txBody>
      </p:sp>
      <p:sp>
        <p:nvSpPr>
          <p:cNvPr id="4" name="灯片编号占位符 3"/>
          <p:cNvSpPr>
            <a:spLocks noGrp="1"/>
          </p:cNvSpPr>
          <p:nvPr>
            <p:ph type="sldNum" sz="quarter" idx="10"/>
          </p:nvPr>
        </p:nvSpPr>
        <p:spPr/>
        <p:txBody>
          <a:bodyPr/>
          <a:lstStyle/>
          <a:p>
            <a:fld id="{B4A5AAD1-2C6B-4397-9E5F-86C10075A00D}" type="slidenum">
              <a:rPr lang="en-US" smtClean="0"/>
              <a:t>19</a:t>
            </a:fld>
            <a:endParaRPr lang="en-US"/>
          </a:p>
        </p:txBody>
      </p:sp>
    </p:spTree>
    <p:extLst>
      <p:ext uri="{BB962C8B-B14F-4D97-AF65-F5344CB8AC3E}">
        <p14:creationId xmlns:p14="http://schemas.microsoft.com/office/powerpoint/2010/main" val="3791164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4A5AAD1-2C6B-4397-9E5F-86C10075A00D}" type="slidenum">
              <a:rPr lang="en-US" smtClean="0"/>
              <a:t>20</a:t>
            </a:fld>
            <a:endParaRPr lang="en-US"/>
          </a:p>
        </p:txBody>
      </p:sp>
    </p:spTree>
    <p:extLst>
      <p:ext uri="{BB962C8B-B14F-4D97-AF65-F5344CB8AC3E}">
        <p14:creationId xmlns:p14="http://schemas.microsoft.com/office/powerpoint/2010/main" val="1032896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Bottom</a:t>
            </a:r>
            <a:r>
              <a:rPr lang="en-US" altLang="zh-CN" baseline="0" dirty="0" smtClean="0"/>
              <a:t> is the inside start point of each sector</a:t>
            </a:r>
            <a:endParaRPr lang="zh-CN" altLang="en-US" dirty="0"/>
          </a:p>
        </p:txBody>
      </p:sp>
      <p:sp>
        <p:nvSpPr>
          <p:cNvPr id="4" name="灯片编号占位符 3"/>
          <p:cNvSpPr>
            <a:spLocks noGrp="1"/>
          </p:cNvSpPr>
          <p:nvPr>
            <p:ph type="sldNum" sz="quarter" idx="10"/>
          </p:nvPr>
        </p:nvSpPr>
        <p:spPr/>
        <p:txBody>
          <a:bodyPr/>
          <a:lstStyle/>
          <a:p>
            <a:fld id="{B4A5AAD1-2C6B-4397-9E5F-86C10075A00D}" type="slidenum">
              <a:rPr lang="en-US" smtClean="0"/>
              <a:t>21</a:t>
            </a:fld>
            <a:endParaRPr lang="en-US"/>
          </a:p>
        </p:txBody>
      </p:sp>
    </p:spTree>
    <p:extLst>
      <p:ext uri="{BB962C8B-B14F-4D97-AF65-F5344CB8AC3E}">
        <p14:creationId xmlns:p14="http://schemas.microsoft.com/office/powerpoint/2010/main" val="1325491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4A5AAD1-2C6B-4397-9E5F-86C10075A00D}" type="slidenum">
              <a:rPr lang="en-US" smtClean="0"/>
              <a:t>22</a:t>
            </a:fld>
            <a:endParaRPr lang="en-US"/>
          </a:p>
        </p:txBody>
      </p:sp>
    </p:spTree>
    <p:extLst>
      <p:ext uri="{BB962C8B-B14F-4D97-AF65-F5344CB8AC3E}">
        <p14:creationId xmlns:p14="http://schemas.microsoft.com/office/powerpoint/2010/main" val="2851981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comic</a:t>
            </a:r>
            <a:endParaRPr lang="zh-CN" altLang="en-US" dirty="0"/>
          </a:p>
        </p:txBody>
      </p:sp>
      <p:sp>
        <p:nvSpPr>
          <p:cNvPr id="4" name="灯片编号占位符 3"/>
          <p:cNvSpPr>
            <a:spLocks noGrp="1"/>
          </p:cNvSpPr>
          <p:nvPr>
            <p:ph type="sldNum" sz="quarter" idx="10"/>
          </p:nvPr>
        </p:nvSpPr>
        <p:spPr/>
        <p:txBody>
          <a:bodyPr/>
          <a:lstStyle/>
          <a:p>
            <a:fld id="{B4A5AAD1-2C6B-4397-9E5F-86C10075A00D}" type="slidenum">
              <a:rPr lang="en-US" smtClean="0"/>
              <a:t>25</a:t>
            </a:fld>
            <a:endParaRPr lang="en-US"/>
          </a:p>
        </p:txBody>
      </p:sp>
    </p:spTree>
    <p:extLst>
      <p:ext uri="{BB962C8B-B14F-4D97-AF65-F5344CB8AC3E}">
        <p14:creationId xmlns:p14="http://schemas.microsoft.com/office/powerpoint/2010/main" val="1670225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effectLst/>
              </a:rPr>
              <a:t>First of all, we want blue and sine cosine is </a:t>
            </a:r>
            <a:r>
              <a:rPr lang="en-US" altLang="zh-CN" dirty="0" err="1" smtClean="0">
                <a:effectLst/>
              </a:rPr>
              <a:t>is</a:t>
            </a:r>
            <a:r>
              <a:rPr lang="en-US" altLang="zh-CN" dirty="0" smtClean="0">
                <a:effectLst/>
              </a:rPr>
              <a:t> red, their lines are slightly thicker. We will also change the image size slightly to make it a bit wider.</a:t>
            </a:r>
          </a:p>
          <a:p>
            <a:endParaRPr lang="zh-CN" altLang="en-US" dirty="0"/>
          </a:p>
        </p:txBody>
      </p:sp>
      <p:sp>
        <p:nvSpPr>
          <p:cNvPr id="4" name="灯片编号占位符 3"/>
          <p:cNvSpPr>
            <a:spLocks noGrp="1"/>
          </p:cNvSpPr>
          <p:nvPr>
            <p:ph type="sldNum" sz="quarter" idx="10"/>
          </p:nvPr>
        </p:nvSpPr>
        <p:spPr/>
        <p:txBody>
          <a:bodyPr/>
          <a:lstStyle/>
          <a:p>
            <a:fld id="{B4A5AAD1-2C6B-4397-9E5F-86C10075A00D}" type="slidenum">
              <a:rPr lang="en-US" smtClean="0"/>
              <a:t>28</a:t>
            </a:fld>
            <a:endParaRPr lang="en-US"/>
          </a:p>
        </p:txBody>
      </p:sp>
    </p:spTree>
    <p:extLst>
      <p:ext uri="{BB962C8B-B14F-4D97-AF65-F5344CB8AC3E}">
        <p14:creationId xmlns:p14="http://schemas.microsoft.com/office/powerpoint/2010/main" val="3135515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effectLst/>
              </a:rPr>
              <a:t>The current image boundary is a bit too tight a little, and we want to set aside a little space to make data points more clearly.</a:t>
            </a:r>
          </a:p>
          <a:p>
            <a:endParaRPr lang="zh-CN" altLang="en-US" dirty="0"/>
          </a:p>
        </p:txBody>
      </p:sp>
      <p:sp>
        <p:nvSpPr>
          <p:cNvPr id="4" name="灯片编号占位符 3"/>
          <p:cNvSpPr>
            <a:spLocks noGrp="1"/>
          </p:cNvSpPr>
          <p:nvPr>
            <p:ph type="sldNum" sz="quarter" idx="10"/>
          </p:nvPr>
        </p:nvSpPr>
        <p:spPr/>
        <p:txBody>
          <a:bodyPr/>
          <a:lstStyle/>
          <a:p>
            <a:fld id="{B4A5AAD1-2C6B-4397-9E5F-86C10075A00D}" type="slidenum">
              <a:rPr lang="en-US" smtClean="0"/>
              <a:t>29</a:t>
            </a:fld>
            <a:endParaRPr lang="en-US"/>
          </a:p>
        </p:txBody>
      </p:sp>
    </p:spTree>
    <p:extLst>
      <p:ext uri="{BB962C8B-B14F-4D97-AF65-F5344CB8AC3E}">
        <p14:creationId xmlns:p14="http://schemas.microsoft.com/office/powerpoint/2010/main" val="325304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effectLst/>
              </a:rPr>
              <a:t>The current scale is not ideal, because they don't show is the cosine values we are interested in (+ / - + / - PI, PI / 2). We will change them let them explicitly only those values.</a:t>
            </a:r>
          </a:p>
          <a:p>
            <a:endParaRPr lang="zh-CN" altLang="en-US" dirty="0"/>
          </a:p>
        </p:txBody>
      </p:sp>
      <p:sp>
        <p:nvSpPr>
          <p:cNvPr id="4" name="灯片编号占位符 3"/>
          <p:cNvSpPr>
            <a:spLocks noGrp="1"/>
          </p:cNvSpPr>
          <p:nvPr>
            <p:ph type="sldNum" sz="quarter" idx="10"/>
          </p:nvPr>
        </p:nvSpPr>
        <p:spPr/>
        <p:txBody>
          <a:bodyPr/>
          <a:lstStyle/>
          <a:p>
            <a:fld id="{B4A5AAD1-2C6B-4397-9E5F-86C10075A00D}" type="slidenum">
              <a:rPr lang="en-US" smtClean="0"/>
              <a:t>30</a:t>
            </a:fld>
            <a:endParaRPr lang="en-US"/>
          </a:p>
        </p:txBody>
      </p:sp>
    </p:spTree>
    <p:extLst>
      <p:ext uri="{BB962C8B-B14F-4D97-AF65-F5344CB8AC3E}">
        <p14:creationId xmlns:p14="http://schemas.microsoft.com/office/powerpoint/2010/main" val="2933950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smtClean="0">
                <a:solidFill>
                  <a:schemeClr val="tx1"/>
                </a:solidFill>
                <a:effectLst/>
                <a:latin typeface="+mn-lt"/>
                <a:ea typeface="+mn-ea"/>
                <a:cs typeface="+mn-cs"/>
              </a:rPr>
              <a:t>Spines are the lines connecting the axis tick marks and noting the boundaries of the data area. They can be placed at arbitrary positions and until now, they were on the border of the axis. We'll change that since we want to have them in the middle. Since there are four of them (top/bottom/left/right), we'll discard the top and right by setting their color to none and we'll move the bottom and left ones to coordinate 0 in data space coordinates.</a:t>
            </a:r>
            <a:endParaRPr lang="zh-CN" altLang="en-US" dirty="0"/>
          </a:p>
        </p:txBody>
      </p:sp>
      <p:sp>
        <p:nvSpPr>
          <p:cNvPr id="4" name="灯片编号占位符 3"/>
          <p:cNvSpPr>
            <a:spLocks noGrp="1"/>
          </p:cNvSpPr>
          <p:nvPr>
            <p:ph type="sldNum" sz="quarter" idx="10"/>
          </p:nvPr>
        </p:nvSpPr>
        <p:spPr/>
        <p:txBody>
          <a:bodyPr/>
          <a:lstStyle/>
          <a:p>
            <a:fld id="{B4A5AAD1-2C6B-4397-9E5F-86C10075A00D}" type="slidenum">
              <a:rPr lang="en-US" smtClean="0"/>
              <a:t>31</a:t>
            </a:fld>
            <a:endParaRPr lang="en-US"/>
          </a:p>
        </p:txBody>
      </p:sp>
    </p:spTree>
    <p:extLst>
      <p:ext uri="{BB962C8B-B14F-4D97-AF65-F5344CB8AC3E}">
        <p14:creationId xmlns:p14="http://schemas.microsoft.com/office/powerpoint/2010/main" val="746803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smtClean="0">
                <a:solidFill>
                  <a:schemeClr val="tx1"/>
                </a:solidFill>
                <a:effectLst/>
                <a:latin typeface="+mn-lt"/>
                <a:ea typeface="+mn-ea"/>
                <a:cs typeface="+mn-cs"/>
              </a:rPr>
              <a:t>Let's add a legend in the upper left corner. This only requires adding the keyword argument label (that will be used in the legend box) to the plot commands.</a:t>
            </a:r>
            <a:endParaRPr lang="zh-CN" altLang="en-US" dirty="0"/>
          </a:p>
        </p:txBody>
      </p:sp>
      <p:sp>
        <p:nvSpPr>
          <p:cNvPr id="4" name="灯片编号占位符 3"/>
          <p:cNvSpPr>
            <a:spLocks noGrp="1"/>
          </p:cNvSpPr>
          <p:nvPr>
            <p:ph type="sldNum" sz="quarter" idx="10"/>
          </p:nvPr>
        </p:nvSpPr>
        <p:spPr/>
        <p:txBody>
          <a:bodyPr/>
          <a:lstStyle/>
          <a:p>
            <a:fld id="{B4A5AAD1-2C6B-4397-9E5F-86C10075A00D}" type="slidenum">
              <a:rPr lang="en-US" smtClean="0"/>
              <a:t>32</a:t>
            </a:fld>
            <a:endParaRPr lang="en-US"/>
          </a:p>
        </p:txBody>
      </p:sp>
    </p:spTree>
    <p:extLst>
      <p:ext uri="{BB962C8B-B14F-4D97-AF65-F5344CB8AC3E}">
        <p14:creationId xmlns:p14="http://schemas.microsoft.com/office/powerpoint/2010/main" val="2127016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Basic function to</a:t>
            </a:r>
            <a:r>
              <a:rPr lang="en-US" altLang="zh-CN" baseline="0" dirty="0" smtClean="0"/>
              <a:t> draw 2D 3D images</a:t>
            </a:r>
            <a:endParaRPr lang="zh-CN" altLang="en-US" dirty="0"/>
          </a:p>
        </p:txBody>
      </p:sp>
      <p:sp>
        <p:nvSpPr>
          <p:cNvPr id="4" name="灯片编号占位符 3"/>
          <p:cNvSpPr>
            <a:spLocks noGrp="1"/>
          </p:cNvSpPr>
          <p:nvPr>
            <p:ph type="sldNum" sz="quarter" idx="10"/>
          </p:nvPr>
        </p:nvSpPr>
        <p:spPr/>
        <p:txBody>
          <a:bodyPr/>
          <a:lstStyle/>
          <a:p>
            <a:fld id="{B4A5AAD1-2C6B-4397-9E5F-86C10075A00D}" type="slidenum">
              <a:rPr lang="en-US" smtClean="0"/>
              <a:t>4</a:t>
            </a:fld>
            <a:endParaRPr lang="en-US"/>
          </a:p>
        </p:txBody>
      </p:sp>
    </p:spTree>
    <p:extLst>
      <p:ext uri="{BB962C8B-B14F-4D97-AF65-F5344CB8AC3E}">
        <p14:creationId xmlns:p14="http://schemas.microsoft.com/office/powerpoint/2010/main" val="2888980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Let's annotate some interesting points using the annotate command. We chose the 2π/3 value and we want to annotate both the sine and the cosine. We'll first draw a marker on the curve as well as a straight dotted line. Then, we'll use the annotate command to display some text with an arrow.</a:t>
            </a:r>
          </a:p>
          <a:p>
            <a:r>
              <a:rPr lang="en-US" altLang="zh-CN" dirty="0" smtClean="0"/>
              <a:t>latex</a:t>
            </a:r>
            <a:endParaRPr lang="zh-CN" altLang="en-US" dirty="0"/>
          </a:p>
        </p:txBody>
      </p:sp>
      <p:sp>
        <p:nvSpPr>
          <p:cNvPr id="4" name="灯片编号占位符 3"/>
          <p:cNvSpPr>
            <a:spLocks noGrp="1"/>
          </p:cNvSpPr>
          <p:nvPr>
            <p:ph type="sldNum" sz="quarter" idx="10"/>
          </p:nvPr>
        </p:nvSpPr>
        <p:spPr/>
        <p:txBody>
          <a:bodyPr/>
          <a:lstStyle/>
          <a:p>
            <a:fld id="{B4A5AAD1-2C6B-4397-9E5F-86C10075A00D}" type="slidenum">
              <a:rPr lang="en-US" smtClean="0"/>
              <a:t>33</a:t>
            </a:fld>
            <a:endParaRPr lang="en-US"/>
          </a:p>
        </p:txBody>
      </p:sp>
    </p:spTree>
    <p:extLst>
      <p:ext uri="{BB962C8B-B14F-4D97-AF65-F5344CB8AC3E}">
        <p14:creationId xmlns:p14="http://schemas.microsoft.com/office/powerpoint/2010/main" val="531363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smtClean="0">
                <a:solidFill>
                  <a:schemeClr val="tx1"/>
                </a:solidFill>
                <a:effectLst/>
                <a:latin typeface="+mn-lt"/>
                <a:ea typeface="+mn-ea"/>
                <a:cs typeface="+mn-cs"/>
              </a:rPr>
              <a:t>The tick labels are now hardly visible because of the blue and red lines. We can make them bigger and we can also adjust their properties such that they'll be rendered on a semi-transparent white background. This will allow us to see both the data and the labels.</a:t>
            </a:r>
            <a:endParaRPr lang="zh-CN" altLang="en-US" dirty="0"/>
          </a:p>
        </p:txBody>
      </p:sp>
      <p:sp>
        <p:nvSpPr>
          <p:cNvPr id="4" name="灯片编号占位符 3"/>
          <p:cNvSpPr>
            <a:spLocks noGrp="1"/>
          </p:cNvSpPr>
          <p:nvPr>
            <p:ph type="sldNum" sz="quarter" idx="10"/>
          </p:nvPr>
        </p:nvSpPr>
        <p:spPr/>
        <p:txBody>
          <a:bodyPr/>
          <a:lstStyle/>
          <a:p>
            <a:fld id="{B4A5AAD1-2C6B-4397-9E5F-86C10075A00D}" type="slidenum">
              <a:rPr lang="en-US" smtClean="0"/>
              <a:t>34</a:t>
            </a:fld>
            <a:endParaRPr lang="en-US"/>
          </a:p>
        </p:txBody>
      </p:sp>
    </p:spTree>
    <p:extLst>
      <p:ext uri="{BB962C8B-B14F-4D97-AF65-F5344CB8AC3E}">
        <p14:creationId xmlns:p14="http://schemas.microsoft.com/office/powerpoint/2010/main" val="1030680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4A5AAD1-2C6B-4397-9E5F-86C10075A00D}" type="slidenum">
              <a:rPr lang="en-US" smtClean="0"/>
              <a:t>5</a:t>
            </a:fld>
            <a:endParaRPr lang="en-US"/>
          </a:p>
        </p:txBody>
      </p:sp>
    </p:spTree>
    <p:extLst>
      <p:ext uri="{BB962C8B-B14F-4D97-AF65-F5344CB8AC3E}">
        <p14:creationId xmlns:p14="http://schemas.microsoft.com/office/powerpoint/2010/main" val="3829379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4A5AAD1-2C6B-4397-9E5F-86C10075A00D}" type="slidenum">
              <a:rPr lang="en-US" smtClean="0"/>
              <a:t>7</a:t>
            </a:fld>
            <a:endParaRPr lang="en-US"/>
          </a:p>
        </p:txBody>
      </p:sp>
    </p:spTree>
    <p:extLst>
      <p:ext uri="{BB962C8B-B14F-4D97-AF65-F5344CB8AC3E}">
        <p14:creationId xmlns:p14="http://schemas.microsoft.com/office/powerpoint/2010/main" val="34521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4A5AAD1-2C6B-4397-9E5F-86C10075A00D}" type="slidenum">
              <a:rPr lang="en-US" smtClean="0"/>
              <a:t>11</a:t>
            </a:fld>
            <a:endParaRPr lang="en-US"/>
          </a:p>
        </p:txBody>
      </p:sp>
    </p:spTree>
    <p:extLst>
      <p:ext uri="{BB962C8B-B14F-4D97-AF65-F5344CB8AC3E}">
        <p14:creationId xmlns:p14="http://schemas.microsoft.com/office/powerpoint/2010/main" val="1405719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delicate/smooth</a:t>
            </a:r>
            <a:endParaRPr lang="en-US" dirty="0"/>
          </a:p>
        </p:txBody>
      </p:sp>
      <p:sp>
        <p:nvSpPr>
          <p:cNvPr id="4" name="Slide Number Placeholder 3"/>
          <p:cNvSpPr>
            <a:spLocks noGrp="1"/>
          </p:cNvSpPr>
          <p:nvPr>
            <p:ph type="sldNum" sz="quarter" idx="10"/>
          </p:nvPr>
        </p:nvSpPr>
        <p:spPr/>
        <p:txBody>
          <a:bodyPr/>
          <a:lstStyle/>
          <a:p>
            <a:fld id="{B4A5AAD1-2C6B-4397-9E5F-86C10075A00D}" type="slidenum">
              <a:rPr lang="en-US" smtClean="0"/>
              <a:t>13</a:t>
            </a:fld>
            <a:endParaRPr lang="en-US"/>
          </a:p>
        </p:txBody>
      </p:sp>
    </p:spTree>
    <p:extLst>
      <p:ext uri="{BB962C8B-B14F-4D97-AF65-F5344CB8AC3E}">
        <p14:creationId xmlns:p14="http://schemas.microsoft.com/office/powerpoint/2010/main" val="434808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smtClean="0">
                <a:solidFill>
                  <a:schemeClr val="tx1"/>
                </a:solidFill>
                <a:effectLst/>
                <a:latin typeface="+mn-lt"/>
                <a:ea typeface="+mn-ea"/>
                <a:cs typeface="+mn-cs"/>
              </a:rPr>
              <a:t>Transparency</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smtClean="0">
                <a:solidFill>
                  <a:schemeClr val="tx1"/>
                </a:solidFill>
                <a:effectLst/>
                <a:latin typeface="+mn-lt"/>
                <a:ea typeface="+mn-ea"/>
                <a:cs typeface="+mn-cs"/>
              </a:rPr>
              <a:t>Alpha:0~1</a:t>
            </a:r>
          </a:p>
          <a:p>
            <a:endParaRPr lang="zh-CN" altLang="en-US" dirty="0"/>
          </a:p>
        </p:txBody>
      </p:sp>
      <p:sp>
        <p:nvSpPr>
          <p:cNvPr id="4" name="灯片编号占位符 3"/>
          <p:cNvSpPr>
            <a:spLocks noGrp="1"/>
          </p:cNvSpPr>
          <p:nvPr>
            <p:ph type="sldNum" sz="quarter" idx="10"/>
          </p:nvPr>
        </p:nvSpPr>
        <p:spPr/>
        <p:txBody>
          <a:bodyPr/>
          <a:lstStyle/>
          <a:p>
            <a:fld id="{B4A5AAD1-2C6B-4397-9E5F-86C10075A00D}" type="slidenum">
              <a:rPr lang="en-US" smtClean="0"/>
              <a:t>16</a:t>
            </a:fld>
            <a:endParaRPr lang="en-US"/>
          </a:p>
        </p:txBody>
      </p:sp>
    </p:spTree>
    <p:extLst>
      <p:ext uri="{BB962C8B-B14F-4D97-AF65-F5344CB8AC3E}">
        <p14:creationId xmlns:p14="http://schemas.microsoft.com/office/powerpoint/2010/main" val="1947794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4A5AAD1-2C6B-4397-9E5F-86C10075A00D}" type="slidenum">
              <a:rPr lang="en-US" smtClean="0"/>
              <a:t>17</a:t>
            </a:fld>
            <a:endParaRPr lang="en-US"/>
          </a:p>
        </p:txBody>
      </p:sp>
    </p:spTree>
    <p:extLst>
      <p:ext uri="{BB962C8B-B14F-4D97-AF65-F5344CB8AC3E}">
        <p14:creationId xmlns:p14="http://schemas.microsoft.com/office/powerpoint/2010/main" val="469595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Rstride</a:t>
            </a:r>
            <a:r>
              <a:rPr lang="en-US" altLang="zh-CN" dirty="0" smtClean="0"/>
              <a:t>: line on y direction</a:t>
            </a:r>
          </a:p>
          <a:p>
            <a:r>
              <a:rPr lang="en-US" altLang="zh-CN" dirty="0" err="1" smtClean="0"/>
              <a:t>Cstride</a:t>
            </a:r>
            <a:r>
              <a:rPr lang="en-US" altLang="zh-CN" dirty="0" smtClean="0"/>
              <a:t>: line on the x direction</a:t>
            </a:r>
            <a:endParaRPr lang="zh-CN" altLang="en-US" dirty="0"/>
          </a:p>
        </p:txBody>
      </p:sp>
      <p:sp>
        <p:nvSpPr>
          <p:cNvPr id="4" name="灯片编号占位符 3"/>
          <p:cNvSpPr>
            <a:spLocks noGrp="1"/>
          </p:cNvSpPr>
          <p:nvPr>
            <p:ph type="sldNum" sz="quarter" idx="10"/>
          </p:nvPr>
        </p:nvSpPr>
        <p:spPr/>
        <p:txBody>
          <a:bodyPr/>
          <a:lstStyle/>
          <a:p>
            <a:fld id="{B4A5AAD1-2C6B-4397-9E5F-86C10075A00D}" type="slidenum">
              <a:rPr lang="en-US" smtClean="0"/>
              <a:t>18</a:t>
            </a:fld>
            <a:endParaRPr lang="en-US"/>
          </a:p>
        </p:txBody>
      </p:sp>
    </p:spTree>
    <p:extLst>
      <p:ext uri="{BB962C8B-B14F-4D97-AF65-F5344CB8AC3E}">
        <p14:creationId xmlns:p14="http://schemas.microsoft.com/office/powerpoint/2010/main" val="4099526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68A1EF-FDFD-47AC-AC1D-0542F6AC386B}" type="datetime1">
              <a:rPr lang="en-US" smtClean="0"/>
              <a:t>10/14/2016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51E99D-80F3-4842-8149-7F9B8B533C4E}" type="slidenum">
              <a:rPr lang="en-US" smtClean="0"/>
              <a:t>‹#›</a:t>
            </a:fld>
            <a:endParaRPr lang="en-US"/>
          </a:p>
        </p:txBody>
      </p:sp>
    </p:spTree>
    <p:extLst>
      <p:ext uri="{BB962C8B-B14F-4D97-AF65-F5344CB8AC3E}">
        <p14:creationId xmlns:p14="http://schemas.microsoft.com/office/powerpoint/2010/main" val="4201724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93B15C-E098-4394-A413-E4D231828527}" type="datetime1">
              <a:rPr lang="en-US" smtClean="0"/>
              <a:t>10/14/2016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51E99D-80F3-4842-8149-7F9B8B533C4E}" type="slidenum">
              <a:rPr lang="en-US" smtClean="0"/>
              <a:t>‹#›</a:t>
            </a:fld>
            <a:endParaRPr lang="en-US"/>
          </a:p>
        </p:txBody>
      </p:sp>
    </p:spTree>
    <p:extLst>
      <p:ext uri="{BB962C8B-B14F-4D97-AF65-F5344CB8AC3E}">
        <p14:creationId xmlns:p14="http://schemas.microsoft.com/office/powerpoint/2010/main" val="2078605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040ABB-220F-4DF5-849F-2F0CD091F422}" type="datetime1">
              <a:rPr lang="en-US" smtClean="0"/>
              <a:t>10/14/2016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51E99D-80F3-4842-8149-7F9B8B533C4E}" type="slidenum">
              <a:rPr lang="en-US" smtClean="0"/>
              <a:t>‹#›</a:t>
            </a:fld>
            <a:endParaRPr lang="en-US"/>
          </a:p>
        </p:txBody>
      </p:sp>
    </p:spTree>
    <p:extLst>
      <p:ext uri="{BB962C8B-B14F-4D97-AF65-F5344CB8AC3E}">
        <p14:creationId xmlns:p14="http://schemas.microsoft.com/office/powerpoint/2010/main" val="1161201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828485-476E-4909-A7CE-504268EEE268}" type="datetime1">
              <a:rPr lang="en-US" smtClean="0"/>
              <a:t>10/14/2016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51E99D-80F3-4842-8149-7F9B8B533C4E}" type="slidenum">
              <a:rPr lang="en-US" smtClean="0"/>
              <a:t>‹#›</a:t>
            </a:fld>
            <a:endParaRPr lang="en-US"/>
          </a:p>
        </p:txBody>
      </p:sp>
    </p:spTree>
    <p:extLst>
      <p:ext uri="{BB962C8B-B14F-4D97-AF65-F5344CB8AC3E}">
        <p14:creationId xmlns:p14="http://schemas.microsoft.com/office/powerpoint/2010/main" val="3531594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46B044-0D6C-468F-A669-3A4187A449B4}" type="datetime1">
              <a:rPr lang="en-US" smtClean="0"/>
              <a:t>10/14/2016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51E99D-80F3-4842-8149-7F9B8B533C4E}" type="slidenum">
              <a:rPr lang="en-US" smtClean="0"/>
              <a:t>‹#›</a:t>
            </a:fld>
            <a:endParaRPr lang="en-US"/>
          </a:p>
        </p:txBody>
      </p:sp>
    </p:spTree>
    <p:extLst>
      <p:ext uri="{BB962C8B-B14F-4D97-AF65-F5344CB8AC3E}">
        <p14:creationId xmlns:p14="http://schemas.microsoft.com/office/powerpoint/2010/main" val="184572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F10645-5566-4909-BE21-92197AB680EA}" type="datetime1">
              <a:rPr lang="en-US" smtClean="0"/>
              <a:t>10/14/2016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51E99D-80F3-4842-8149-7F9B8B533C4E}" type="slidenum">
              <a:rPr lang="en-US" smtClean="0"/>
              <a:t>‹#›</a:t>
            </a:fld>
            <a:endParaRPr lang="en-US"/>
          </a:p>
        </p:txBody>
      </p:sp>
    </p:spTree>
    <p:extLst>
      <p:ext uri="{BB962C8B-B14F-4D97-AF65-F5344CB8AC3E}">
        <p14:creationId xmlns:p14="http://schemas.microsoft.com/office/powerpoint/2010/main" val="71406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9A25B0-CDFE-47C2-BE3E-147F5FA450EB}" type="datetime1">
              <a:rPr lang="en-US" smtClean="0"/>
              <a:t>10/14/2016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51E99D-80F3-4842-8149-7F9B8B533C4E}" type="slidenum">
              <a:rPr lang="en-US" smtClean="0"/>
              <a:t>‹#›</a:t>
            </a:fld>
            <a:endParaRPr lang="en-US"/>
          </a:p>
        </p:txBody>
      </p:sp>
    </p:spTree>
    <p:extLst>
      <p:ext uri="{BB962C8B-B14F-4D97-AF65-F5344CB8AC3E}">
        <p14:creationId xmlns:p14="http://schemas.microsoft.com/office/powerpoint/2010/main" val="3087927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6B0DF2-AD5F-42B4-8C21-84C78BCF68B8}" type="datetime1">
              <a:rPr lang="en-US" smtClean="0"/>
              <a:t>10/14/2016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51E99D-80F3-4842-8149-7F9B8B533C4E}" type="slidenum">
              <a:rPr lang="en-US" smtClean="0"/>
              <a:t>‹#›</a:t>
            </a:fld>
            <a:endParaRPr lang="en-US"/>
          </a:p>
        </p:txBody>
      </p:sp>
    </p:spTree>
    <p:extLst>
      <p:ext uri="{BB962C8B-B14F-4D97-AF65-F5344CB8AC3E}">
        <p14:creationId xmlns:p14="http://schemas.microsoft.com/office/powerpoint/2010/main" val="4262325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BE92E4-D4FD-4286-9B8F-0E3724CFE4B5}" type="datetime1">
              <a:rPr lang="en-US" smtClean="0"/>
              <a:t>10/14/2016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51E99D-80F3-4842-8149-7F9B8B533C4E}" type="slidenum">
              <a:rPr lang="en-US" smtClean="0"/>
              <a:t>‹#›</a:t>
            </a:fld>
            <a:endParaRPr lang="en-US"/>
          </a:p>
        </p:txBody>
      </p:sp>
    </p:spTree>
    <p:extLst>
      <p:ext uri="{BB962C8B-B14F-4D97-AF65-F5344CB8AC3E}">
        <p14:creationId xmlns:p14="http://schemas.microsoft.com/office/powerpoint/2010/main" val="2475701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0EFF0D-D5FB-46FD-BAFA-9845D55DD685}" type="datetime1">
              <a:rPr lang="en-US" smtClean="0"/>
              <a:t>10/14/2016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51E99D-80F3-4842-8149-7F9B8B533C4E}" type="slidenum">
              <a:rPr lang="en-US" smtClean="0"/>
              <a:t>‹#›</a:t>
            </a:fld>
            <a:endParaRPr lang="en-US"/>
          </a:p>
        </p:txBody>
      </p:sp>
    </p:spTree>
    <p:extLst>
      <p:ext uri="{BB962C8B-B14F-4D97-AF65-F5344CB8AC3E}">
        <p14:creationId xmlns:p14="http://schemas.microsoft.com/office/powerpoint/2010/main" val="3266282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800600"/>
            <a:ext cx="5449888"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1066799"/>
            <a:ext cx="5449888" cy="3660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828800" y="5367338"/>
            <a:ext cx="544988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9A5FB5-A205-4F4E-B58C-F755784DC65F}" type="datetime1">
              <a:rPr lang="en-US" smtClean="0"/>
              <a:t>10/14/2016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51E99D-80F3-4842-8149-7F9B8B533C4E}" type="slidenum">
              <a:rPr lang="en-US" smtClean="0"/>
              <a:t>‹#›</a:t>
            </a:fld>
            <a:endParaRPr lang="en-US"/>
          </a:p>
        </p:txBody>
      </p:sp>
    </p:spTree>
    <p:extLst>
      <p:ext uri="{BB962C8B-B14F-4D97-AF65-F5344CB8AC3E}">
        <p14:creationId xmlns:p14="http://schemas.microsoft.com/office/powerpoint/2010/main" val="2588646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CF061A-5644-4743-9CC8-6102B8F4E896}" type="datetime1">
              <a:rPr lang="en-US" smtClean="0"/>
              <a:t>10/14/2016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51E99D-80F3-4842-8149-7F9B8B533C4E}" type="slidenum">
              <a:rPr lang="en-US" smtClean="0"/>
              <a:t>‹#›</a:t>
            </a:fld>
            <a:endParaRPr lang="en-US"/>
          </a:p>
        </p:txBody>
      </p:sp>
    </p:spTree>
    <p:extLst>
      <p:ext uri="{BB962C8B-B14F-4D97-AF65-F5344CB8AC3E}">
        <p14:creationId xmlns:p14="http://schemas.microsoft.com/office/powerpoint/2010/main" val="1118208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29.jpeg"/><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27.png"/><Relationship Id="rId10" Type="http://schemas.openxmlformats.org/officeDocument/2006/relationships/image" Target="../media/image34.jpg"/><Relationship Id="rId4" Type="http://schemas.openxmlformats.org/officeDocument/2006/relationships/image" Target="../media/image30.png"/><Relationship Id="rId9" Type="http://schemas.openxmlformats.org/officeDocument/2006/relationships/image" Target="../media/image33.jp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5.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7.png"/><Relationship Id="rId5" Type="http://schemas.openxmlformats.org/officeDocument/2006/relationships/image" Target="../media/image17.png"/><Relationship Id="rId10" Type="http://schemas.openxmlformats.org/officeDocument/2006/relationships/image" Target="../media/image26.png"/><Relationship Id="rId4" Type="http://schemas.openxmlformats.org/officeDocument/2006/relationships/image" Target="../media/image4.png"/><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http://jakevdp.github.io/blog/2013/07/10/XKCD-plots-in-matplotlib/"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5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5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hyperlink" Target="Animated_definite_integral.pdf" TargetMode="External"/><Relationship Id="rId3" Type="http://schemas.openxmlformats.org/officeDocument/2006/relationships/image" Target="../media/image11.jpeg"/><Relationship Id="rId7" Type="http://schemas.openxmlformats.org/officeDocument/2006/relationships/image" Target="../media/image15.jp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png"/><Relationship Id="rId9" Type="http://schemas.openxmlformats.org/officeDocument/2006/relationships/image" Target="../media/image16.jpg"/></Relationships>
</file>

<file path=ppt/slides/_rels/slide6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g"/><Relationship Id="rId1" Type="http://schemas.openxmlformats.org/officeDocument/2006/relationships/slideLayout" Target="../slideLayouts/slideLayout1.xml"/><Relationship Id="rId4" Type="http://schemas.openxmlformats.org/officeDocument/2006/relationships/image" Target="../media/image112.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22.jp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838200" y="2282825"/>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How To </a:t>
            </a:r>
            <a:r>
              <a:rPr lang="en-US" dirty="0"/>
              <a:t>D</a:t>
            </a:r>
            <a:r>
              <a:rPr lang="en-US" dirty="0" smtClean="0"/>
              <a:t>raw Well in Paper</a:t>
            </a:r>
            <a:endParaRPr lang="en-US" dirty="0"/>
          </a:p>
        </p:txBody>
      </p:sp>
      <p:sp>
        <p:nvSpPr>
          <p:cNvPr id="7" name="Subtitle 2"/>
          <p:cNvSpPr txBox="1">
            <a:spLocks/>
          </p:cNvSpPr>
          <p:nvPr/>
        </p:nvSpPr>
        <p:spPr>
          <a:xfrm>
            <a:off x="1524000" y="4038600"/>
            <a:ext cx="64008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dirty="0" smtClean="0">
                <a:solidFill>
                  <a:schemeClr val="tx1">
                    <a:lumMod val="85000"/>
                    <a:lumOff val="15000"/>
                  </a:schemeClr>
                </a:solidFill>
              </a:rPr>
              <a:t>Ye Yu &amp; </a:t>
            </a:r>
            <a:r>
              <a:rPr lang="en-US" dirty="0" err="1" smtClean="0">
                <a:solidFill>
                  <a:schemeClr val="tx1">
                    <a:lumMod val="85000"/>
                    <a:lumOff val="15000"/>
                  </a:schemeClr>
                </a:solidFill>
              </a:rPr>
              <a:t>Hui</a:t>
            </a:r>
            <a:r>
              <a:rPr lang="en-US" dirty="0" smtClean="0">
                <a:solidFill>
                  <a:schemeClr val="tx1">
                    <a:lumMod val="85000"/>
                    <a:lumOff val="15000"/>
                  </a:schemeClr>
                </a:solidFill>
              </a:rPr>
              <a:t> Chen</a:t>
            </a:r>
          </a:p>
          <a:p>
            <a:r>
              <a:rPr lang="en-US" altLang="zh-CN" dirty="0" smtClean="0">
                <a:solidFill>
                  <a:schemeClr val="tx1">
                    <a:lumMod val="85000"/>
                    <a:lumOff val="15000"/>
                  </a:schemeClr>
                </a:solidFill>
              </a:rPr>
              <a:t>Oct</a:t>
            </a:r>
            <a:r>
              <a:rPr lang="en-US" dirty="0" smtClean="0">
                <a:solidFill>
                  <a:schemeClr val="tx1">
                    <a:lumMod val="85000"/>
                    <a:lumOff val="15000"/>
                  </a:schemeClr>
                </a:solidFill>
              </a:rPr>
              <a:t> 2016</a:t>
            </a:r>
            <a:endParaRPr lang="en-US" dirty="0">
              <a:solidFill>
                <a:schemeClr val="tx1">
                  <a:lumMod val="85000"/>
                  <a:lumOff val="15000"/>
                </a:schemeClr>
              </a:solidFill>
            </a:endParaRPr>
          </a:p>
        </p:txBody>
      </p:sp>
      <p:sp>
        <p:nvSpPr>
          <p:cNvPr id="2" name="Slide Number Placeholder 1"/>
          <p:cNvSpPr>
            <a:spLocks noGrp="1"/>
          </p:cNvSpPr>
          <p:nvPr>
            <p:ph type="sldNum" sz="quarter" idx="12"/>
          </p:nvPr>
        </p:nvSpPr>
        <p:spPr/>
        <p:txBody>
          <a:bodyPr/>
          <a:lstStyle/>
          <a:p>
            <a:fld id="{0C51E99D-80F3-4842-8149-7F9B8B533C4E}" type="slidenum">
              <a:rPr lang="en-US" smtClean="0"/>
              <a:t>1</a:t>
            </a:fld>
            <a:endParaRPr lang="en-US"/>
          </a:p>
        </p:txBody>
      </p:sp>
    </p:spTree>
    <p:extLst>
      <p:ext uri="{BB962C8B-B14F-4D97-AF65-F5344CB8AC3E}">
        <p14:creationId xmlns:p14="http://schemas.microsoft.com/office/powerpoint/2010/main" val="7488129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51E99D-80F3-4842-8149-7F9B8B533C4E}" type="slidenum">
              <a:rPr lang="en-US" smtClean="0"/>
              <a:t>10</a:t>
            </a:fld>
            <a:endParaRPr lang="en-US"/>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200" y="1150950"/>
            <a:ext cx="2731275" cy="1820850"/>
          </a:xfrm>
          <a:prstGeom prst="rect">
            <a:avLst/>
          </a:prstGeom>
        </p:spPr>
      </p:pic>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156" y="1819326"/>
            <a:ext cx="542925" cy="430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754" y="1097281"/>
            <a:ext cx="1872732" cy="1874519"/>
          </a:xfrm>
          <a:prstGeom prst="rect">
            <a:avLst/>
          </a:prstGeom>
        </p:spPr>
      </p:pic>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482" y="3850979"/>
            <a:ext cx="1293238" cy="431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0033" y="3048000"/>
            <a:ext cx="2209800" cy="1605959"/>
          </a:xfrm>
          <a:prstGeom prst="rect">
            <a:avLst/>
          </a:prstGeom>
        </p:spPr>
      </p:pic>
      <p:sp>
        <p:nvSpPr>
          <p:cNvPr id="7" name="矩形 6"/>
          <p:cNvSpPr/>
          <p:nvPr/>
        </p:nvSpPr>
        <p:spPr>
          <a:xfrm>
            <a:off x="5463461" y="4572000"/>
            <a:ext cx="3172150" cy="369332"/>
          </a:xfrm>
          <a:prstGeom prst="rect">
            <a:avLst/>
          </a:prstGeom>
        </p:spPr>
        <p:txBody>
          <a:bodyPr wrap="none">
            <a:spAutoFit/>
          </a:bodyPr>
          <a:lstStyle/>
          <a:p>
            <a:r>
              <a:rPr lang="en-US" altLang="zh-CN" dirty="0"/>
              <a:t>Global temperature distribution</a:t>
            </a:r>
            <a:endParaRPr lang="zh-CN" altLang="en-US" dirty="0"/>
          </a:p>
        </p:txBody>
      </p:sp>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05797" y="3124200"/>
            <a:ext cx="2556588" cy="1385376"/>
          </a:xfrm>
          <a:prstGeom prst="rect">
            <a:avLst/>
          </a:prstGeom>
        </p:spPr>
      </p:pic>
      <p:sp>
        <p:nvSpPr>
          <p:cNvPr id="12" name="矩形 11"/>
          <p:cNvSpPr/>
          <p:nvPr/>
        </p:nvSpPr>
        <p:spPr>
          <a:xfrm>
            <a:off x="1876961" y="4572000"/>
            <a:ext cx="2485424" cy="369332"/>
          </a:xfrm>
          <a:prstGeom prst="rect">
            <a:avLst/>
          </a:prstGeom>
        </p:spPr>
        <p:txBody>
          <a:bodyPr wrap="none">
            <a:spAutoFit/>
          </a:bodyPr>
          <a:lstStyle/>
          <a:p>
            <a:r>
              <a:rPr lang="en-US" altLang="zh-CN" dirty="0" smtClean="0"/>
              <a:t>Airflow of the racing car </a:t>
            </a:r>
            <a:endParaRPr lang="zh-CN" altLang="en-US" dirty="0"/>
          </a:p>
        </p:txBody>
      </p:sp>
      <p:pic>
        <p:nvPicPr>
          <p:cNvPr id="13"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0006" y="5772697"/>
            <a:ext cx="1293238" cy="569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矩形 14"/>
          <p:cNvSpPr/>
          <p:nvPr/>
        </p:nvSpPr>
        <p:spPr>
          <a:xfrm>
            <a:off x="1708938" y="6496316"/>
            <a:ext cx="2750305" cy="369332"/>
          </a:xfrm>
          <a:prstGeom prst="rect">
            <a:avLst/>
          </a:prstGeom>
        </p:spPr>
        <p:txBody>
          <a:bodyPr wrap="none">
            <a:spAutoFit/>
          </a:bodyPr>
          <a:lstStyle/>
          <a:p>
            <a:r>
              <a:rPr lang="en-US" altLang="zh-CN" dirty="0"/>
              <a:t>Airflow of </a:t>
            </a:r>
            <a:r>
              <a:rPr lang="en-US" altLang="zh-CN" dirty="0" smtClean="0"/>
              <a:t> the aircraft</a:t>
            </a:r>
            <a:r>
              <a:rPr lang="en-US" altLang="zh-CN" dirty="0"/>
              <a:t> wing</a:t>
            </a:r>
          </a:p>
        </p:txBody>
      </p:sp>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15090" y="4876800"/>
            <a:ext cx="1933510" cy="1675709"/>
          </a:xfrm>
          <a:prstGeom prst="rect">
            <a:avLst/>
          </a:prstGeom>
        </p:spPr>
      </p:pic>
      <p:sp>
        <p:nvSpPr>
          <p:cNvPr id="17" name="矩形 16"/>
          <p:cNvSpPr/>
          <p:nvPr/>
        </p:nvSpPr>
        <p:spPr>
          <a:xfrm>
            <a:off x="5431490" y="6496316"/>
            <a:ext cx="2561086" cy="369332"/>
          </a:xfrm>
          <a:prstGeom prst="rect">
            <a:avLst/>
          </a:prstGeom>
        </p:spPr>
        <p:txBody>
          <a:bodyPr wrap="none">
            <a:spAutoFit/>
          </a:bodyPr>
          <a:lstStyle/>
          <a:p>
            <a:r>
              <a:rPr lang="en-US" altLang="zh-CN" dirty="0"/>
              <a:t>Offshore drilling platform</a:t>
            </a:r>
            <a:endParaRPr lang="zh-CN" altLang="en-US" dirty="0"/>
          </a:p>
        </p:txBody>
      </p:sp>
      <p:pic>
        <p:nvPicPr>
          <p:cNvPr id="5" name="图片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48110" y="4953691"/>
            <a:ext cx="1993847" cy="1599509"/>
          </a:xfrm>
          <a:prstGeom prst="rect">
            <a:avLst/>
          </a:prstGeom>
        </p:spPr>
      </p:pic>
    </p:spTree>
    <p:extLst>
      <p:ext uri="{BB962C8B-B14F-4D97-AF65-F5344CB8AC3E}">
        <p14:creationId xmlns:p14="http://schemas.microsoft.com/office/powerpoint/2010/main" val="4011380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51E99D-80F3-4842-8149-7F9B8B533C4E}" type="slidenum">
              <a:rPr lang="en-US" smtClean="0"/>
              <a:t>11</a:t>
            </a:fld>
            <a:endParaRPr lang="en-US"/>
          </a:p>
        </p:txBody>
      </p:sp>
      <p:graphicFrame>
        <p:nvGraphicFramePr>
          <p:cNvPr id="5" name="表格 4"/>
          <p:cNvGraphicFramePr>
            <a:graphicFrameLocks noGrp="1"/>
          </p:cNvGraphicFramePr>
          <p:nvPr>
            <p:extLst>
              <p:ext uri="{D42A27DB-BD31-4B8C-83A1-F6EECF244321}">
                <p14:modId xmlns:p14="http://schemas.microsoft.com/office/powerpoint/2010/main" val="775309963"/>
              </p:ext>
            </p:extLst>
          </p:nvPr>
        </p:nvGraphicFramePr>
        <p:xfrm>
          <a:off x="342900" y="1142998"/>
          <a:ext cx="8724900" cy="5689989"/>
        </p:xfrm>
        <a:graphic>
          <a:graphicData uri="http://schemas.openxmlformats.org/drawingml/2006/table">
            <a:tbl>
              <a:tblPr firstRow="1" bandRow="1">
                <a:tableStyleId>{E8B1032C-EA38-4F05-BA0D-38AFFFC7BED3}</a:tableStyleId>
              </a:tblPr>
              <a:tblGrid>
                <a:gridCol w="1485900"/>
                <a:gridCol w="1676400"/>
                <a:gridCol w="3429000"/>
                <a:gridCol w="2133600"/>
              </a:tblGrid>
              <a:tr h="381002">
                <a:tc>
                  <a:txBody>
                    <a:bodyPr/>
                    <a:lstStyle/>
                    <a:p>
                      <a:pPr algn="ctr"/>
                      <a:r>
                        <a:rPr lang="en-US" altLang="zh-CN" sz="2400" dirty="0" smtClean="0"/>
                        <a:t>Software</a:t>
                      </a:r>
                      <a:endParaRPr lang="zh-CN" altLang="en-US" sz="2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400" dirty="0" smtClean="0"/>
                        <a:t>Tools</a:t>
                      </a:r>
                      <a:endParaRPr lang="zh-CN" altLang="en-US" sz="24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kern="1200" dirty="0" smtClean="0"/>
                        <a:t>Advantages </a:t>
                      </a:r>
                      <a:endParaRPr lang="en-US" altLang="zh-CN" sz="2000" b="1" kern="1200" dirty="0" smtClean="0">
                        <a:solidFill>
                          <a:schemeClr val="lt1"/>
                        </a:solidFill>
                        <a:latin typeface="+mn-lt"/>
                        <a:ea typeface="+mn-ea"/>
                        <a:cs typeface="+mn-cs"/>
                      </a:endParaRPr>
                    </a:p>
                  </a:txBody>
                  <a:tcPr anchor="ctr"/>
                </a:tc>
                <a:tc>
                  <a:txBody>
                    <a:bodyPr/>
                    <a:lstStyle/>
                    <a:p>
                      <a:pPr algn="ctr"/>
                      <a:r>
                        <a:rPr lang="en-US" altLang="zh-CN" sz="2400" dirty="0" smtClean="0"/>
                        <a:t>Disadvantages</a:t>
                      </a:r>
                      <a:endParaRPr lang="zh-CN" altLang="en-US" sz="2400" dirty="0"/>
                    </a:p>
                  </a:txBody>
                  <a:tcPr anchor="ctr"/>
                </a:tc>
              </a:tr>
              <a:tr h="649431">
                <a:tc>
                  <a:txBody>
                    <a:bodyPr/>
                    <a:lstStyle/>
                    <a:p>
                      <a:pPr algn="l"/>
                      <a:r>
                        <a:rPr lang="en-US" altLang="zh-CN" dirty="0" smtClean="0"/>
                        <a:t>1</a:t>
                      </a:r>
                      <a:endParaRPr lang="zh-CN" altLang="en-US" dirty="0"/>
                    </a:p>
                  </a:txBody>
                  <a:tcPr anchor="ctr"/>
                </a:tc>
                <a:tc>
                  <a:txBody>
                    <a:bodyPr/>
                    <a:lstStyle/>
                    <a:p>
                      <a:pPr algn="ctr"/>
                      <a:r>
                        <a:rPr lang="en-US" altLang="zh-CN" sz="1600" kern="1200" dirty="0" err="1" smtClean="0">
                          <a:effectLst/>
                        </a:rPr>
                        <a:t>Matlab</a:t>
                      </a:r>
                      <a:r>
                        <a:rPr lang="en-US" altLang="zh-CN" sz="1600" kern="1200" dirty="0" smtClean="0">
                          <a:effectLst/>
                        </a:rPr>
                        <a:t>, </a:t>
                      </a:r>
                      <a:r>
                        <a:rPr lang="en-US" altLang="zh-CN" sz="1600" kern="1200" dirty="0" err="1" smtClean="0">
                          <a:effectLst/>
                        </a:rPr>
                        <a:t>Mathematica</a:t>
                      </a:r>
                      <a:endParaRPr lang="zh-CN" altLang="en-US" sz="1600" dirty="0"/>
                    </a:p>
                  </a:txBody>
                  <a:tcPr anchor="ctr"/>
                </a:tc>
                <a:tc>
                  <a:txBody>
                    <a:bodyPr/>
                    <a:lstStyle/>
                    <a:p>
                      <a:pPr marL="285750" indent="-285750" algn="l">
                        <a:buFont typeface="Arial" panose="020B0604020202020204" pitchFamily="34" charset="0"/>
                        <a:buChar char="•"/>
                      </a:pPr>
                      <a:r>
                        <a:rPr lang="en-US" altLang="zh-CN" sz="1600" dirty="0" smtClean="0"/>
                        <a:t>Easy to learn </a:t>
                      </a:r>
                    </a:p>
                    <a:p>
                      <a:pPr marL="285750" indent="-285750" algn="l">
                        <a:buFont typeface="Arial" panose="020B0604020202020204" pitchFamily="34" charset="0"/>
                        <a:buChar char="•"/>
                      </a:pPr>
                      <a:r>
                        <a:rPr lang="en-US" altLang="zh-CN" sz="1600" dirty="0" smtClean="0"/>
                        <a:t>Multiple types of </a:t>
                      </a:r>
                      <a:r>
                        <a:rPr lang="en-US" altLang="zh-CN" sz="1600" baseline="0" dirty="0" smtClean="0"/>
                        <a:t>image (2D, 3D)</a:t>
                      </a:r>
                      <a:endParaRPr lang="zh-CN" altLang="en-US" sz="1600" dirty="0"/>
                    </a:p>
                  </a:txBody>
                  <a:tcPr anchor="ctr"/>
                </a:tc>
                <a:tc>
                  <a:txBody>
                    <a:bodyPr/>
                    <a:lstStyle/>
                    <a:p>
                      <a:pPr marL="285750" indent="-285750" algn="l" defTabSz="914400" rtl="0" eaLnBrk="1" latinLnBrk="0" hangingPunct="1">
                        <a:buFont typeface="Arial" panose="020B0604020202020204" pitchFamily="34" charset="0"/>
                        <a:buChar char="•"/>
                      </a:pPr>
                      <a:r>
                        <a:rPr lang="en-US" altLang="zh-CN" sz="1800" kern="1200" dirty="0" smtClean="0">
                          <a:solidFill>
                            <a:schemeClr val="tx1"/>
                          </a:solidFill>
                          <a:latin typeface="+mn-lt"/>
                          <a:ea typeface="+mn-ea"/>
                          <a:cs typeface="+mn-cs"/>
                        </a:rPr>
                        <a:t>Lack of beauty</a:t>
                      </a:r>
                      <a:endParaRPr lang="zh-CN" altLang="en-US" sz="1800" kern="1200" dirty="0">
                        <a:solidFill>
                          <a:schemeClr val="tx1"/>
                        </a:solidFill>
                        <a:latin typeface="+mn-lt"/>
                        <a:ea typeface="+mn-ea"/>
                        <a:cs typeface="+mn-cs"/>
                      </a:endParaRPr>
                    </a:p>
                  </a:txBody>
                  <a:tcPr anchor="ctr"/>
                </a:tc>
              </a:tr>
              <a:tr h="569771">
                <a:tc>
                  <a:txBody>
                    <a:bodyPr/>
                    <a:lstStyle/>
                    <a:p>
                      <a:pPr algn="l"/>
                      <a:r>
                        <a:rPr lang="en-US" altLang="zh-CN" dirty="0" smtClean="0"/>
                        <a:t>2</a:t>
                      </a:r>
                      <a:endParaRPr lang="zh-CN" altLang="en-US" dirty="0"/>
                    </a:p>
                  </a:txBody>
                  <a:tcPr anchor="ctr"/>
                </a:tc>
                <a:tc>
                  <a:txBody>
                    <a:bodyPr/>
                    <a:lstStyle/>
                    <a:p>
                      <a:pPr algn="ctr"/>
                      <a:r>
                        <a:rPr lang="en-US" altLang="zh-CN" sz="1600" dirty="0" smtClean="0"/>
                        <a:t>Python LIB</a:t>
                      </a:r>
                    </a:p>
                    <a:p>
                      <a:pPr algn="ctr"/>
                      <a:r>
                        <a:rPr lang="en-US" altLang="zh-CN" sz="1600" dirty="0" smtClean="0"/>
                        <a:t>-</a:t>
                      </a:r>
                      <a:r>
                        <a:rPr lang="en-US" altLang="zh-CN" sz="1600" dirty="0" err="1" smtClean="0"/>
                        <a:t>Matplotlib</a:t>
                      </a:r>
                      <a:endParaRPr lang="zh-CN" altLang="en-US" sz="1600" dirty="0"/>
                    </a:p>
                  </a:txBody>
                  <a:tcPr anchor="ctr"/>
                </a:tc>
                <a:tc>
                  <a:txBody>
                    <a:bodyPr/>
                    <a:lstStyle/>
                    <a:p>
                      <a:pPr marL="285750" indent="-285750" algn="l" defTabSz="914400" rtl="0" eaLnBrk="1" latinLnBrk="0" hangingPunct="1">
                        <a:buFont typeface="Arial" panose="020B0604020202020204" pitchFamily="34" charset="0"/>
                        <a:buChar char="•"/>
                      </a:pPr>
                      <a:r>
                        <a:rPr lang="en-US" altLang="zh-CN" sz="1600" kern="1200" dirty="0" smtClean="0">
                          <a:solidFill>
                            <a:schemeClr val="tx1"/>
                          </a:solidFill>
                          <a:latin typeface="+mn-lt"/>
                          <a:ea typeface="+mn-ea"/>
                          <a:cs typeface="+mn-cs"/>
                        </a:rPr>
                        <a:t>Any type</a:t>
                      </a:r>
                      <a:r>
                        <a:rPr lang="en-US" altLang="zh-CN" sz="1600" kern="1200" baseline="0" dirty="0" smtClean="0">
                          <a:solidFill>
                            <a:schemeClr val="tx1"/>
                          </a:solidFill>
                          <a:latin typeface="+mn-lt"/>
                          <a:ea typeface="+mn-ea"/>
                          <a:cs typeface="+mn-cs"/>
                        </a:rPr>
                        <a:t> of image</a:t>
                      </a:r>
                    </a:p>
                    <a:p>
                      <a:pPr marL="285750" indent="-285750" algn="l" defTabSz="914400" rtl="0" eaLnBrk="1" latinLnBrk="0" hangingPunct="1">
                        <a:buFont typeface="Arial" panose="020B0604020202020204" pitchFamily="34" charset="0"/>
                        <a:buChar char="•"/>
                      </a:pPr>
                      <a:r>
                        <a:rPr lang="en-US" altLang="zh-CN" sz="1600" kern="1200" baseline="0" dirty="0" smtClean="0">
                          <a:solidFill>
                            <a:schemeClr val="tx1"/>
                          </a:solidFill>
                          <a:latin typeface="+mn-lt"/>
                          <a:ea typeface="+mn-ea"/>
                          <a:cs typeface="+mn-cs"/>
                        </a:rPr>
                        <a:t>Contain </a:t>
                      </a:r>
                      <a:r>
                        <a:rPr lang="en-US" altLang="zh-CN" sz="1600" kern="1200" baseline="0" dirty="0" err="1" smtClean="0">
                          <a:solidFill>
                            <a:schemeClr val="tx1"/>
                          </a:solidFill>
                          <a:latin typeface="+mn-lt"/>
                          <a:ea typeface="+mn-ea"/>
                          <a:cs typeface="+mn-cs"/>
                        </a:rPr>
                        <a:t>TeX</a:t>
                      </a:r>
                      <a:r>
                        <a:rPr lang="en-US" altLang="zh-CN" sz="1600" kern="1200" baseline="0" dirty="0" smtClean="0">
                          <a:solidFill>
                            <a:schemeClr val="tx1"/>
                          </a:solidFill>
                          <a:latin typeface="+mn-lt"/>
                          <a:ea typeface="+mn-ea"/>
                          <a:cs typeface="+mn-cs"/>
                        </a:rPr>
                        <a:t> math syntax</a:t>
                      </a:r>
                    </a:p>
                  </a:txBody>
                  <a:tcPr anchor="ctr"/>
                </a:tc>
                <a:tc>
                  <a:txBody>
                    <a:bodyPr/>
                    <a:lstStyle/>
                    <a:p>
                      <a:pPr marL="285750" indent="-285750" algn="l" defTabSz="914400" rtl="0" eaLnBrk="1" latinLnBrk="0" hangingPunct="1">
                        <a:buFont typeface="Arial" panose="020B0604020202020204" pitchFamily="34" charset="0"/>
                        <a:buChar char="•"/>
                      </a:pPr>
                      <a:r>
                        <a:rPr lang="en-US" altLang="zh-CN" sz="1800" kern="1200" dirty="0" smtClean="0">
                          <a:solidFill>
                            <a:schemeClr val="tx1"/>
                          </a:solidFill>
                          <a:latin typeface="+mn-lt"/>
                          <a:ea typeface="+mn-ea"/>
                          <a:cs typeface="+mn-cs"/>
                        </a:rPr>
                        <a:t>Difficult to handle</a:t>
                      </a:r>
                      <a:endParaRPr lang="zh-CN" altLang="en-US" sz="1800" kern="1200" dirty="0">
                        <a:solidFill>
                          <a:schemeClr val="tx1"/>
                        </a:solidFill>
                        <a:latin typeface="+mn-lt"/>
                        <a:ea typeface="+mn-ea"/>
                        <a:cs typeface="+mn-cs"/>
                      </a:endParaRPr>
                    </a:p>
                  </a:txBody>
                  <a:tcPr anchor="ctr"/>
                </a:tc>
              </a:tr>
              <a:tr h="539291">
                <a:tc>
                  <a:txBody>
                    <a:bodyPr/>
                    <a:lstStyle/>
                    <a:p>
                      <a:pPr algn="l"/>
                      <a:r>
                        <a:rPr lang="en-US" altLang="zh-CN" dirty="0" smtClean="0"/>
                        <a:t>3</a:t>
                      </a:r>
                      <a:endParaRPr lang="zh-CN" altLang="en-US" dirty="0"/>
                    </a:p>
                  </a:txBody>
                  <a:tcPr anchor="ctr"/>
                </a:tc>
                <a:tc>
                  <a:txBody>
                    <a:bodyPr/>
                    <a:lstStyle/>
                    <a:p>
                      <a:pPr algn="ctr"/>
                      <a:r>
                        <a:rPr lang="en-US" altLang="zh-CN" sz="1600" b="0" i="0" kern="1200" dirty="0" err="1" smtClean="0">
                          <a:solidFill>
                            <a:schemeClr val="tx1"/>
                          </a:solidFill>
                          <a:effectLst/>
                          <a:latin typeface="+mn-lt"/>
                          <a:ea typeface="+mn-ea"/>
                          <a:cs typeface="+mn-cs"/>
                        </a:rPr>
                        <a:t>Metapost</a:t>
                      </a:r>
                      <a:endParaRPr lang="zh-CN" altLang="en-US" sz="1600" dirty="0"/>
                    </a:p>
                  </a:txBody>
                  <a:tcPr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600" kern="1200" baseline="0" dirty="0" smtClean="0">
                          <a:solidFill>
                            <a:schemeClr val="tx1"/>
                          </a:solidFill>
                          <a:latin typeface="+mn-lt"/>
                          <a:ea typeface="+mn-ea"/>
                          <a:cs typeface="+mn-cs"/>
                        </a:rPr>
                        <a:t>Sketch Map, Vector diagram</a:t>
                      </a:r>
                    </a:p>
                    <a:p>
                      <a:pPr marL="285750" indent="-285750" algn="l" defTabSz="914400" rtl="0" eaLnBrk="1" latinLnBrk="0" hangingPunct="1">
                        <a:buFont typeface="Arial" panose="020B0604020202020204" pitchFamily="34" charset="0"/>
                        <a:buChar char="•"/>
                      </a:pPr>
                      <a:r>
                        <a:rPr lang="en-US" altLang="zh-CN" sz="1600" kern="1200" baseline="0" dirty="0" smtClean="0">
                          <a:solidFill>
                            <a:schemeClr val="tx1"/>
                          </a:solidFill>
                          <a:latin typeface="+mn-lt"/>
                          <a:ea typeface="+mn-ea"/>
                          <a:cs typeface="+mn-cs"/>
                        </a:rPr>
                        <a:t>Precisely controlled</a:t>
                      </a:r>
                      <a:endParaRPr lang="zh-CN" altLang="en-US" sz="1600" kern="1200" baseline="0" dirty="0">
                        <a:solidFill>
                          <a:schemeClr val="tx1"/>
                        </a:solidFill>
                        <a:latin typeface="+mn-lt"/>
                        <a:ea typeface="+mn-ea"/>
                        <a:cs typeface="+mn-cs"/>
                      </a:endParaRPr>
                    </a:p>
                  </a:txBody>
                  <a:tcPr anchor="ctr"/>
                </a:tc>
                <a:tc>
                  <a:txBody>
                    <a:bodyPr/>
                    <a:lstStyle/>
                    <a:p>
                      <a:pPr algn="ctr"/>
                      <a:r>
                        <a:rPr lang="en-US" altLang="zh-CN" dirty="0" smtClean="0"/>
                        <a:t>——</a:t>
                      </a:r>
                      <a:endParaRPr lang="zh-CN" altLang="en-US" dirty="0"/>
                    </a:p>
                  </a:txBody>
                  <a:tcPr anchor="ctr"/>
                </a:tc>
              </a:tr>
              <a:tr h="417371">
                <a:tc>
                  <a:txBody>
                    <a:bodyPr/>
                    <a:lstStyle/>
                    <a:p>
                      <a:pPr algn="l"/>
                      <a:r>
                        <a:rPr lang="en-US" altLang="zh-CN" dirty="0" smtClean="0"/>
                        <a:t>4</a:t>
                      </a:r>
                      <a:endParaRPr lang="zh-CN" altLang="en-US" dirty="0"/>
                    </a:p>
                  </a:txBody>
                  <a:tcPr anchor="ctr"/>
                </a:tc>
                <a:tc>
                  <a:txBody>
                    <a:bodyPr/>
                    <a:lstStyle/>
                    <a:p>
                      <a:pPr algn="ctr"/>
                      <a:r>
                        <a:rPr lang="en-US" altLang="zh-CN" sz="1600" dirty="0" smtClean="0"/>
                        <a:t>Blender</a:t>
                      </a:r>
                      <a:endParaRPr lang="zh-CN" altLang="en-US" sz="1600" dirty="0"/>
                    </a:p>
                  </a:txBody>
                  <a:tcPr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600" kern="1200" baseline="0" dirty="0" smtClean="0">
                          <a:solidFill>
                            <a:schemeClr val="tx1"/>
                          </a:solidFill>
                          <a:latin typeface="+mn-lt"/>
                          <a:ea typeface="+mn-ea"/>
                          <a:cs typeface="+mn-cs"/>
                        </a:rPr>
                        <a:t>Open Source 3D creation</a:t>
                      </a:r>
                      <a:endParaRPr lang="zh-CN" altLang="en-US" sz="1600" kern="1200" baseline="0" dirty="0">
                        <a:solidFill>
                          <a:schemeClr val="tx1"/>
                        </a:solidFill>
                        <a:latin typeface="+mn-lt"/>
                        <a:ea typeface="+mn-ea"/>
                        <a:cs typeface="+mn-cs"/>
                      </a:endParaRPr>
                    </a:p>
                  </a:txBody>
                  <a:tcPr anchor="ctr"/>
                </a:tc>
                <a:tc>
                  <a:txBody>
                    <a:bodyPr/>
                    <a:lstStyle/>
                    <a:p>
                      <a:pPr algn="ctr"/>
                      <a:r>
                        <a:rPr lang="en-US" altLang="zh-CN" dirty="0" smtClean="0"/>
                        <a:t>——</a:t>
                      </a:r>
                      <a:endParaRPr lang="zh-CN" altLang="en-US" dirty="0"/>
                    </a:p>
                  </a:txBody>
                  <a:tcPr anchor="ctr"/>
                </a:tc>
              </a:tr>
              <a:tr h="533400">
                <a:tc>
                  <a:txBody>
                    <a:bodyPr/>
                    <a:lstStyle/>
                    <a:p>
                      <a:pPr algn="l"/>
                      <a:r>
                        <a:rPr lang="en-US" altLang="zh-CN" dirty="0" smtClean="0"/>
                        <a:t>5</a:t>
                      </a:r>
                      <a:endParaRPr lang="zh-CN" altLang="en-US" dirty="0"/>
                    </a:p>
                  </a:txBody>
                  <a:tcPr anchor="ctr"/>
                </a:tc>
                <a:tc>
                  <a:txBody>
                    <a:bodyPr/>
                    <a:lstStyle/>
                    <a:p>
                      <a:pPr algn="ctr"/>
                      <a:r>
                        <a:rPr lang="en-US" altLang="zh-CN" sz="1600" b="0" i="0" kern="1200" dirty="0" smtClean="0">
                          <a:solidFill>
                            <a:schemeClr val="tx1"/>
                          </a:solidFill>
                          <a:effectLst/>
                          <a:latin typeface="+mn-lt"/>
                          <a:ea typeface="+mn-ea"/>
                          <a:cs typeface="+mn-cs"/>
                        </a:rPr>
                        <a:t>R -ggplot2</a:t>
                      </a:r>
                      <a:endParaRPr lang="zh-CN" altLang="en-US" sz="1600" dirty="0"/>
                    </a:p>
                  </a:txBody>
                  <a:tcPr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600" kern="1200" baseline="0" dirty="0" smtClean="0">
                          <a:solidFill>
                            <a:schemeClr val="tx1"/>
                          </a:solidFill>
                          <a:latin typeface="+mn-lt"/>
                          <a:ea typeface="+mn-ea"/>
                          <a:cs typeface="+mn-cs"/>
                        </a:rPr>
                        <a:t>Statistics data visualization</a:t>
                      </a:r>
                      <a:endParaRPr lang="zh-CN" altLang="en-US" sz="1600" kern="1200" baseline="0" dirty="0">
                        <a:solidFill>
                          <a:schemeClr val="tx1"/>
                        </a:solidFill>
                        <a:latin typeface="+mn-lt"/>
                        <a:ea typeface="+mn-ea"/>
                        <a:cs typeface="+mn-cs"/>
                      </a:endParaRPr>
                    </a:p>
                  </a:txBody>
                  <a:tcPr anchor="ctr"/>
                </a:tc>
                <a:tc>
                  <a:txBody>
                    <a:bodyPr/>
                    <a:lstStyle/>
                    <a:p>
                      <a:pPr algn="ctr"/>
                      <a:r>
                        <a:rPr lang="en-US" altLang="zh-CN" dirty="0" smtClean="0"/>
                        <a:t>——</a:t>
                      </a:r>
                      <a:endParaRPr lang="zh-CN" altLang="en-US" dirty="0"/>
                    </a:p>
                  </a:txBody>
                  <a:tcPr anchor="ctr"/>
                </a:tc>
              </a:tr>
              <a:tr h="634613">
                <a:tc>
                  <a:txBody>
                    <a:bodyPr/>
                    <a:lstStyle/>
                    <a:p>
                      <a:pPr algn="l"/>
                      <a:r>
                        <a:rPr lang="en-US" altLang="zh-CN" dirty="0" smtClean="0"/>
                        <a:t>6</a:t>
                      </a:r>
                      <a:endParaRPr lang="zh-CN" altLang="en-US" dirty="0"/>
                    </a:p>
                  </a:txBody>
                  <a:tcPr anchor="ctr"/>
                </a:tc>
                <a:tc>
                  <a:txBody>
                    <a:bodyPr/>
                    <a:lstStyle/>
                    <a:p>
                      <a:pPr algn="ctr"/>
                      <a:r>
                        <a:rPr lang="en-US" altLang="zh-CN" sz="1600" dirty="0" smtClean="0"/>
                        <a:t>Visio</a:t>
                      </a:r>
                      <a:endParaRPr lang="zh-CN" altLang="en-US" sz="1600" dirty="0"/>
                    </a:p>
                  </a:txBody>
                  <a:tcPr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600" dirty="0" smtClean="0"/>
                        <a:t>Schematic diagram </a:t>
                      </a:r>
                      <a:r>
                        <a:rPr lang="en-US" altLang="zh-CN" sz="1600" kern="1200" baseline="0" dirty="0" smtClean="0">
                          <a:solidFill>
                            <a:schemeClr val="tx1"/>
                          </a:solidFill>
                          <a:latin typeface="+mn-lt"/>
                          <a:ea typeface="+mn-ea"/>
                          <a:cs typeface="+mn-cs"/>
                        </a:rPr>
                        <a:t>, Flow chart</a:t>
                      </a:r>
                      <a:endParaRPr lang="zh-CN" altLang="en-US" sz="1600" kern="1200" baseline="0" dirty="0">
                        <a:solidFill>
                          <a:schemeClr val="tx1"/>
                        </a:solidFill>
                        <a:latin typeface="+mn-lt"/>
                        <a:ea typeface="+mn-ea"/>
                        <a:cs typeface="+mn-cs"/>
                      </a:endParaRPr>
                    </a:p>
                  </a:txBody>
                  <a:tcPr anchor="ctr"/>
                </a:tc>
                <a:tc>
                  <a:txBody>
                    <a:bodyPr/>
                    <a:lstStyle/>
                    <a:p>
                      <a:pPr algn="ctr"/>
                      <a:r>
                        <a:rPr lang="en-US" altLang="zh-CN" dirty="0" smtClean="0"/>
                        <a:t>——</a:t>
                      </a:r>
                      <a:endParaRPr lang="zh-CN" altLang="en-US" dirty="0"/>
                    </a:p>
                  </a:txBody>
                  <a:tcPr anchor="ctr"/>
                </a:tc>
              </a:tr>
              <a:tr h="509548">
                <a:tc>
                  <a:txBody>
                    <a:bodyPr/>
                    <a:lstStyle/>
                    <a:p>
                      <a:pPr algn="l"/>
                      <a:r>
                        <a:rPr lang="en-US" altLang="zh-CN" dirty="0" smtClean="0"/>
                        <a:t>7</a:t>
                      </a:r>
                      <a:endParaRPr lang="zh-CN" altLang="en-US" dirty="0"/>
                    </a:p>
                  </a:txBody>
                  <a:tcPr anchor="ctr"/>
                </a:tc>
                <a:tc>
                  <a:txBody>
                    <a:bodyPr/>
                    <a:lstStyle/>
                    <a:p>
                      <a:pPr algn="ctr"/>
                      <a:r>
                        <a:rPr lang="en-US" altLang="zh-CN" sz="1600" dirty="0" err="1" smtClean="0"/>
                        <a:t>LaTex-Tikz</a:t>
                      </a:r>
                      <a:endParaRPr lang="zh-CN" altLang="en-US" sz="1600" dirty="0"/>
                    </a:p>
                  </a:txBody>
                  <a:tcPr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600" kern="1200" baseline="0" dirty="0" smtClean="0">
                          <a:solidFill>
                            <a:schemeClr val="tx1"/>
                          </a:solidFill>
                          <a:latin typeface="+mn-lt"/>
                          <a:ea typeface="+mn-ea"/>
                          <a:cs typeface="+mn-cs"/>
                        </a:rPr>
                        <a:t>Multiple types of image </a:t>
                      </a:r>
                      <a:endParaRPr lang="zh-CN" altLang="en-US" sz="1600" kern="1200" baseline="0" dirty="0">
                        <a:solidFill>
                          <a:schemeClr val="tx1"/>
                        </a:solidFill>
                        <a:latin typeface="+mn-lt"/>
                        <a:ea typeface="+mn-ea"/>
                        <a:cs typeface="+mn-cs"/>
                      </a:endParaRPr>
                    </a:p>
                  </a:txBody>
                  <a:tcPr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800" kern="1200" dirty="0" smtClean="0">
                          <a:solidFill>
                            <a:schemeClr val="tx1"/>
                          </a:solidFill>
                          <a:latin typeface="+mn-lt"/>
                          <a:ea typeface="+mn-ea"/>
                          <a:cs typeface="+mn-cs"/>
                        </a:rPr>
                        <a:t>Difficult</a:t>
                      </a:r>
                      <a:endParaRPr lang="zh-CN" altLang="en-US" sz="1800" kern="1200" dirty="0" smtClean="0">
                        <a:solidFill>
                          <a:schemeClr val="tx1"/>
                        </a:solidFill>
                        <a:latin typeface="+mn-lt"/>
                        <a:ea typeface="+mn-ea"/>
                        <a:cs typeface="+mn-cs"/>
                      </a:endParaRPr>
                    </a:p>
                  </a:txBody>
                  <a:tcPr anchor="ctr"/>
                </a:tc>
              </a:tr>
              <a:tr h="634613">
                <a:tc>
                  <a:txBody>
                    <a:bodyPr/>
                    <a:lstStyle/>
                    <a:p>
                      <a:r>
                        <a:rPr lang="en-US" altLang="zh-CN" dirty="0" smtClean="0"/>
                        <a:t>8</a:t>
                      </a:r>
                      <a:endParaRPr lang="zh-CN" altLang="en-US" dirty="0"/>
                    </a:p>
                  </a:txBody>
                  <a:tcPr anchor="ctr"/>
                </a:tc>
                <a:tc>
                  <a:txBody>
                    <a:bodyPr/>
                    <a:lstStyle/>
                    <a:p>
                      <a:pPr algn="ctr"/>
                      <a:r>
                        <a:rPr lang="en-US" altLang="zh-CN" sz="1600" b="0" i="0" kern="1200" dirty="0" err="1" smtClean="0">
                          <a:solidFill>
                            <a:schemeClr val="tx1"/>
                          </a:solidFill>
                          <a:effectLst/>
                          <a:latin typeface="+mn-lt"/>
                          <a:ea typeface="+mn-ea"/>
                          <a:cs typeface="+mn-cs"/>
                        </a:rPr>
                        <a:t>Paraview</a:t>
                      </a:r>
                      <a:endParaRPr lang="zh-CN" altLang="en-US" sz="1600" dirty="0"/>
                    </a:p>
                  </a:txBody>
                  <a:tcPr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600" kern="1200" baseline="0" dirty="0" smtClean="0">
                          <a:solidFill>
                            <a:schemeClr val="tx1"/>
                          </a:solidFill>
                          <a:latin typeface="+mn-lt"/>
                          <a:ea typeface="+mn-ea"/>
                          <a:cs typeface="+mn-cs"/>
                        </a:rPr>
                        <a:t> Variety of data formats and display methods</a:t>
                      </a:r>
                      <a:endParaRPr lang="zh-CN" altLang="en-US" sz="1600" kern="1200" baseline="0" dirty="0">
                        <a:solidFill>
                          <a:schemeClr val="tx1"/>
                        </a:solidFill>
                        <a:latin typeface="+mn-lt"/>
                        <a:ea typeface="+mn-ea"/>
                        <a:cs typeface="+mn-cs"/>
                      </a:endParaRPr>
                    </a:p>
                  </a:txBody>
                  <a:tcPr anchor="ctr"/>
                </a:tc>
                <a:tc>
                  <a:txBody>
                    <a:bodyPr/>
                    <a:lstStyle/>
                    <a:p>
                      <a:pPr algn="ctr"/>
                      <a:r>
                        <a:rPr lang="en-US" altLang="zh-CN" dirty="0" smtClean="0"/>
                        <a:t>——</a:t>
                      </a:r>
                      <a:endParaRPr lang="zh-CN" altLang="en-US" dirty="0"/>
                    </a:p>
                  </a:txBody>
                  <a:tcPr anchor="ctr"/>
                </a:tc>
              </a:tr>
              <a:tr h="634613">
                <a:tc>
                  <a:txBody>
                    <a:bodyPr/>
                    <a:lstStyle/>
                    <a:p>
                      <a:r>
                        <a:rPr lang="en-US" altLang="zh-CN" dirty="0" smtClean="0"/>
                        <a:t>9</a:t>
                      </a:r>
                      <a:endParaRPr lang="zh-CN" altLang="en-US" dirty="0"/>
                    </a:p>
                  </a:txBody>
                  <a:tcPr anchor="ctr"/>
                </a:tc>
                <a:tc>
                  <a:txBody>
                    <a:bodyPr/>
                    <a:lstStyle/>
                    <a:p>
                      <a:pPr algn="ctr"/>
                      <a:r>
                        <a:rPr lang="en-US" altLang="zh-CN" sz="1600" dirty="0" err="1" smtClean="0"/>
                        <a:t>Tecplot</a:t>
                      </a:r>
                      <a:endParaRPr lang="zh-CN" altLang="en-US" sz="1600" dirty="0"/>
                    </a:p>
                  </a:txBody>
                  <a:tcPr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600" kern="1200" baseline="0" dirty="0" smtClean="0">
                          <a:solidFill>
                            <a:schemeClr val="tx1"/>
                          </a:solidFill>
                          <a:latin typeface="+mn-lt"/>
                          <a:ea typeface="+mn-ea"/>
                          <a:cs typeface="+mn-cs"/>
                        </a:rPr>
                        <a:t>Convers a large number of data into an easy understandable  picture</a:t>
                      </a:r>
                      <a:endParaRPr lang="zh-CN" altLang="en-US" sz="1600" kern="1200" baseline="0" dirty="0">
                        <a:solidFill>
                          <a:schemeClr val="tx1"/>
                        </a:solidFill>
                        <a:latin typeface="+mn-lt"/>
                        <a:ea typeface="+mn-ea"/>
                        <a:cs typeface="+mn-cs"/>
                      </a:endParaRPr>
                    </a:p>
                  </a:txBody>
                  <a:tcPr anchor="ctr"/>
                </a:tc>
                <a:tc>
                  <a:txBody>
                    <a:bodyPr/>
                    <a:lstStyle/>
                    <a:p>
                      <a:pPr algn="ctr"/>
                      <a:r>
                        <a:rPr lang="en-US" altLang="zh-CN" dirty="0" smtClean="0"/>
                        <a:t>——</a:t>
                      </a:r>
                      <a:endParaRPr lang="zh-CN" altLang="en-US" dirty="0"/>
                    </a:p>
                  </a:txBody>
                  <a:tcPr anchor="ctr"/>
                </a:tc>
              </a:tr>
            </a:tbl>
          </a:graphicData>
        </a:graphic>
      </p:graphicFrame>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638369"/>
            <a:ext cx="561974" cy="571431"/>
          </a:xfrm>
          <a:prstGeom prst="rect">
            <a:avLst/>
          </a:prstGeom>
          <a:ln>
            <a:noFill/>
          </a:ln>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 y="2228850"/>
            <a:ext cx="576880"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642" y="2971800"/>
            <a:ext cx="74595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755" y="3429000"/>
            <a:ext cx="581025"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755" y="3962400"/>
            <a:ext cx="542925" cy="430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0040" y="4511732"/>
            <a:ext cx="660453" cy="512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2395" y="5261603"/>
            <a:ext cx="667171" cy="297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1155" y="6288671"/>
            <a:ext cx="1293238" cy="569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1155" y="5582893"/>
            <a:ext cx="1293238" cy="431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标题 1"/>
          <p:cNvSpPr>
            <a:spLocks noGrp="1"/>
          </p:cNvSpPr>
          <p:nvPr>
            <p:ph type="title"/>
          </p:nvPr>
        </p:nvSpPr>
        <p:spPr>
          <a:xfrm>
            <a:off x="3771900" y="304800"/>
            <a:ext cx="4191000" cy="762000"/>
          </a:xfrm>
        </p:spPr>
        <p:txBody>
          <a:bodyPr anchor="ctr">
            <a:normAutofit/>
          </a:bodyPr>
          <a:lstStyle/>
          <a:p>
            <a:pPr algn="ctr"/>
            <a:r>
              <a:rPr lang="en-US" altLang="zh-CN" sz="3600" dirty="0" smtClean="0">
                <a:solidFill>
                  <a:schemeClr val="bg1"/>
                </a:solidFill>
              </a:rPr>
              <a:t>Summary</a:t>
            </a:r>
            <a:endParaRPr lang="zh-CN" altLang="en-US" sz="3600" dirty="0">
              <a:solidFill>
                <a:schemeClr val="bg1"/>
              </a:solidFill>
            </a:endParaRPr>
          </a:p>
        </p:txBody>
      </p:sp>
    </p:spTree>
    <p:extLst>
      <p:ext uri="{BB962C8B-B14F-4D97-AF65-F5344CB8AC3E}">
        <p14:creationId xmlns:p14="http://schemas.microsoft.com/office/powerpoint/2010/main" val="2148948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51E99D-80F3-4842-8149-7F9B8B533C4E}" type="slidenum">
              <a:rPr lang="en-US" smtClean="0"/>
              <a:t>12</a:t>
            </a:fld>
            <a:endParaRPr lang="en-US"/>
          </a:p>
        </p:txBody>
      </p:sp>
      <p:sp>
        <p:nvSpPr>
          <p:cNvPr id="8" name="标题 1"/>
          <p:cNvSpPr>
            <a:spLocks noGrp="1"/>
          </p:cNvSpPr>
          <p:nvPr>
            <p:ph type="title"/>
          </p:nvPr>
        </p:nvSpPr>
        <p:spPr>
          <a:xfrm>
            <a:off x="3771900" y="304800"/>
            <a:ext cx="4191000" cy="762000"/>
          </a:xfrm>
        </p:spPr>
        <p:txBody>
          <a:bodyPr anchor="ctr">
            <a:normAutofit/>
          </a:bodyPr>
          <a:lstStyle/>
          <a:p>
            <a:pPr algn="ctr"/>
            <a:r>
              <a:rPr lang="en-US" altLang="zh-CN" sz="3600" dirty="0" smtClean="0">
                <a:solidFill>
                  <a:schemeClr val="bg1"/>
                </a:solidFill>
              </a:rPr>
              <a:t>Outline</a:t>
            </a:r>
            <a:endParaRPr lang="zh-CN" altLang="en-US" sz="3600" dirty="0">
              <a:solidFill>
                <a:schemeClr val="bg1"/>
              </a:solidFill>
            </a:endParaRPr>
          </a:p>
        </p:txBody>
      </p:sp>
      <p:sp>
        <p:nvSpPr>
          <p:cNvPr id="14" name="矩形 1"/>
          <p:cNvSpPr/>
          <p:nvPr/>
        </p:nvSpPr>
        <p:spPr>
          <a:xfrm>
            <a:off x="1742464" y="2428066"/>
            <a:ext cx="4038600" cy="1697068"/>
          </a:xfrm>
          <a:prstGeom prst="rect">
            <a:avLst/>
          </a:prstGeom>
        </p:spPr>
        <p:txBody>
          <a:bodyPr wrap="square">
            <a:spAutoFit/>
          </a:bodyPr>
          <a:lstStyle/>
          <a:p>
            <a:pPr marL="457200" indent="-457200">
              <a:lnSpc>
                <a:spcPct val="150000"/>
              </a:lnSpc>
              <a:buSzPct val="80000"/>
              <a:buFont typeface="Arial" panose="020B0604020202020204" pitchFamily="34" charset="0"/>
              <a:buChar char="•"/>
            </a:pPr>
            <a:r>
              <a:rPr lang="en-US" altLang="zh-CN" sz="2400" dirty="0" smtClean="0"/>
              <a:t>Data plotting</a:t>
            </a:r>
          </a:p>
          <a:p>
            <a:pPr marL="457200" indent="-457200">
              <a:lnSpc>
                <a:spcPct val="150000"/>
              </a:lnSpc>
              <a:buSzPct val="80000"/>
              <a:buFont typeface="Arial" panose="020B0604020202020204" pitchFamily="34" charset="0"/>
              <a:buChar char="•"/>
            </a:pPr>
            <a:r>
              <a:rPr lang="en-US" altLang="zh-CN" sz="2400" dirty="0"/>
              <a:t>Schematic diagram </a:t>
            </a:r>
          </a:p>
          <a:p>
            <a:pPr marL="457200" indent="-457200">
              <a:lnSpc>
                <a:spcPct val="150000"/>
              </a:lnSpc>
              <a:buSzPct val="80000"/>
              <a:buFont typeface="Arial" panose="020B0604020202020204" pitchFamily="34" charset="0"/>
              <a:buChar char="•"/>
            </a:pPr>
            <a:r>
              <a:rPr lang="en-US" altLang="zh-CN" sz="2400" dirty="0" smtClean="0"/>
              <a:t>Data Visualization</a:t>
            </a:r>
            <a:endParaRPr lang="en-US" altLang="zh-CN" sz="2400" dirty="0"/>
          </a:p>
        </p:txBody>
      </p:sp>
      <p:sp>
        <p:nvSpPr>
          <p:cNvPr id="15" name="矩形 8"/>
          <p:cNvSpPr/>
          <p:nvPr/>
        </p:nvSpPr>
        <p:spPr>
          <a:xfrm>
            <a:off x="811909" y="1600200"/>
            <a:ext cx="5604098" cy="754694"/>
          </a:xfrm>
          <a:prstGeom prst="rect">
            <a:avLst/>
          </a:prstGeom>
        </p:spPr>
        <p:txBody>
          <a:bodyPr wrap="none">
            <a:spAutoFit/>
          </a:bodyPr>
          <a:lstStyle/>
          <a:p>
            <a:pPr marL="457200" indent="-457200">
              <a:lnSpc>
                <a:spcPct val="150000"/>
              </a:lnSpc>
              <a:buSzPct val="80000"/>
              <a:buFont typeface="Arial" panose="020B0604020202020204" pitchFamily="34" charset="0"/>
              <a:buChar char="•"/>
            </a:pPr>
            <a:r>
              <a:rPr lang="en-US" altLang="zh-CN" sz="3200" dirty="0" smtClean="0"/>
              <a:t>Groups of </a:t>
            </a:r>
            <a:r>
              <a:rPr lang="en-US" altLang="zh-CN" sz="3200" dirty="0" smtClean="0"/>
              <a:t>Different </a:t>
            </a:r>
            <a:r>
              <a:rPr lang="en-US" altLang="zh-CN" sz="3200" dirty="0" err="1"/>
              <a:t>S</a:t>
            </a:r>
            <a:r>
              <a:rPr lang="en-US" altLang="zh-CN" sz="3200" dirty="0" err="1" smtClean="0"/>
              <a:t>oftwares</a:t>
            </a:r>
            <a:endParaRPr lang="en-US" altLang="zh-CN" sz="3200" dirty="0"/>
          </a:p>
        </p:txBody>
      </p:sp>
      <p:sp>
        <p:nvSpPr>
          <p:cNvPr id="16" name="矩形 4"/>
          <p:cNvSpPr/>
          <p:nvPr/>
        </p:nvSpPr>
        <p:spPr>
          <a:xfrm>
            <a:off x="811909" y="4125636"/>
            <a:ext cx="2843022" cy="754694"/>
          </a:xfrm>
          <a:prstGeom prst="rect">
            <a:avLst/>
          </a:prstGeom>
        </p:spPr>
        <p:txBody>
          <a:bodyPr wrap="none">
            <a:spAutoFit/>
          </a:bodyPr>
          <a:lstStyle/>
          <a:p>
            <a:pPr marL="457200" indent="-457200">
              <a:lnSpc>
                <a:spcPct val="150000"/>
              </a:lnSpc>
              <a:buSzPct val="80000"/>
              <a:buFont typeface="Arial" panose="020B0604020202020204" pitchFamily="34" charset="0"/>
              <a:buChar char="•"/>
            </a:pPr>
            <a:r>
              <a:rPr lang="en-US" altLang="zh-CN" sz="3200" dirty="0" smtClean="0">
                <a:solidFill>
                  <a:srgbClr val="FF0000"/>
                </a:solidFill>
              </a:rPr>
              <a:t>One Example</a:t>
            </a:r>
            <a:endParaRPr lang="en-US" altLang="zh-CN" sz="3200" dirty="0">
              <a:solidFill>
                <a:srgbClr val="FF0000"/>
              </a:solidFill>
            </a:endParaRPr>
          </a:p>
        </p:txBody>
      </p:sp>
      <p:sp>
        <p:nvSpPr>
          <p:cNvPr id="17" name="矩形 5"/>
          <p:cNvSpPr/>
          <p:nvPr/>
        </p:nvSpPr>
        <p:spPr>
          <a:xfrm>
            <a:off x="1742464" y="4781208"/>
            <a:ext cx="2007601" cy="589072"/>
          </a:xfrm>
          <a:prstGeom prst="rect">
            <a:avLst/>
          </a:prstGeom>
        </p:spPr>
        <p:txBody>
          <a:bodyPr wrap="none">
            <a:spAutoFit/>
          </a:bodyPr>
          <a:lstStyle/>
          <a:p>
            <a:pPr marL="457200" indent="-457200">
              <a:lnSpc>
                <a:spcPct val="150000"/>
              </a:lnSpc>
              <a:buSzPct val="80000"/>
              <a:buFont typeface="Arial" panose="020B0604020202020204" pitchFamily="34" charset="0"/>
              <a:buChar char="•"/>
            </a:pPr>
            <a:r>
              <a:rPr lang="en-US" altLang="zh-CN" sz="2400" dirty="0" err="1" smtClean="0"/>
              <a:t>Matplotlib</a:t>
            </a:r>
            <a:r>
              <a:rPr lang="en-US" altLang="zh-CN" sz="2400" dirty="0" smtClean="0"/>
              <a:t> </a:t>
            </a:r>
            <a:endParaRPr lang="zh-CN" altLang="en-US" sz="2400" dirty="0"/>
          </a:p>
        </p:txBody>
      </p:sp>
      <p:sp>
        <p:nvSpPr>
          <p:cNvPr id="9" name="Rectangle 8"/>
          <p:cNvSpPr/>
          <p:nvPr/>
        </p:nvSpPr>
        <p:spPr>
          <a:xfrm>
            <a:off x="811909" y="5357830"/>
            <a:ext cx="3219151" cy="754694"/>
          </a:xfrm>
          <a:prstGeom prst="rect">
            <a:avLst/>
          </a:prstGeom>
        </p:spPr>
        <p:txBody>
          <a:bodyPr wrap="none">
            <a:spAutoFit/>
          </a:bodyPr>
          <a:lstStyle/>
          <a:p>
            <a:pPr marL="457200" indent="-457200">
              <a:lnSpc>
                <a:spcPct val="150000"/>
              </a:lnSpc>
              <a:buSzPct val="80000"/>
              <a:buFont typeface="Arial" panose="020B0604020202020204" pitchFamily="34" charset="0"/>
              <a:buChar char="•"/>
            </a:pPr>
            <a:r>
              <a:rPr lang="en-US" altLang="zh-CN" sz="3200" dirty="0" smtClean="0"/>
              <a:t>More Examples</a:t>
            </a:r>
            <a:endParaRPr lang="en-US" altLang="zh-CN" sz="3200" dirty="0"/>
          </a:p>
        </p:txBody>
      </p:sp>
    </p:spTree>
    <p:extLst>
      <p:ext uri="{BB962C8B-B14F-4D97-AF65-F5344CB8AC3E}">
        <p14:creationId xmlns:p14="http://schemas.microsoft.com/office/powerpoint/2010/main" val="5658123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err="1"/>
              <a:t>matplotlib</a:t>
            </a:r>
            <a:r>
              <a:rPr lang="en-US" dirty="0"/>
              <a:t> </a:t>
            </a:r>
          </a:p>
        </p:txBody>
      </p:sp>
      <p:sp>
        <p:nvSpPr>
          <p:cNvPr id="7" name="Text Placeholder 6"/>
          <p:cNvSpPr>
            <a:spLocks noGrp="1"/>
          </p:cNvSpPr>
          <p:nvPr>
            <p:ph type="body" idx="1"/>
          </p:nvPr>
        </p:nvSpPr>
        <p:spPr/>
        <p:txBody>
          <a:bodyPr/>
          <a:lstStyle/>
          <a:p>
            <a:r>
              <a:rPr lang="en-US" dirty="0" smtClean="0"/>
              <a:t>PYTHON</a:t>
            </a:r>
            <a:endParaRPr lang="en-US" dirty="0"/>
          </a:p>
        </p:txBody>
      </p:sp>
      <p:sp>
        <p:nvSpPr>
          <p:cNvPr id="5" name="Slide Number Placeholder 4"/>
          <p:cNvSpPr>
            <a:spLocks noGrp="1"/>
          </p:cNvSpPr>
          <p:nvPr>
            <p:ph type="sldNum" sz="quarter" idx="12"/>
          </p:nvPr>
        </p:nvSpPr>
        <p:spPr/>
        <p:txBody>
          <a:bodyPr/>
          <a:lstStyle/>
          <a:p>
            <a:fld id="{0C51E99D-80F3-4842-8149-7F9B8B533C4E}" type="slidenum">
              <a:rPr lang="en-US" smtClean="0"/>
              <a:t>13</a:t>
            </a:fld>
            <a:endParaRPr lang="en-US"/>
          </a:p>
        </p:txBody>
      </p:sp>
      <p:sp>
        <p:nvSpPr>
          <p:cNvPr id="8" name="标题 1"/>
          <p:cNvSpPr txBox="1">
            <a:spLocks/>
          </p:cNvSpPr>
          <p:nvPr/>
        </p:nvSpPr>
        <p:spPr>
          <a:xfrm>
            <a:off x="3771900" y="304800"/>
            <a:ext cx="4191000" cy="762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r>
              <a:rPr lang="en-US" altLang="zh-CN" sz="3600" dirty="0">
                <a:solidFill>
                  <a:schemeClr val="bg1"/>
                </a:solidFill>
              </a:rPr>
              <a:t>One </a:t>
            </a:r>
            <a:r>
              <a:rPr lang="en-US" altLang="zh-CN" sz="3600" dirty="0" smtClean="0">
                <a:solidFill>
                  <a:schemeClr val="bg1"/>
                </a:solidFill>
              </a:rPr>
              <a:t>Example</a:t>
            </a:r>
            <a:endParaRPr lang="en-US" altLang="zh-CN" sz="3600" dirty="0">
              <a:solidFill>
                <a:schemeClr val="bg1"/>
              </a:solidFill>
            </a:endParaRPr>
          </a:p>
        </p:txBody>
      </p:sp>
    </p:spTree>
    <p:extLst>
      <p:ext uri="{BB962C8B-B14F-4D97-AF65-F5344CB8AC3E}">
        <p14:creationId xmlns:p14="http://schemas.microsoft.com/office/powerpoint/2010/main" val="27853321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normAutofit/>
          </a:bodyPr>
          <a:lstStyle/>
          <a:p>
            <a:r>
              <a:rPr lang="en-US" altLang="zh-CN" sz="3600" b="1" cap="all" dirty="0">
                <a:solidFill>
                  <a:schemeClr val="bg1"/>
                </a:solidFill>
              </a:rPr>
              <a:t>Anaconda</a:t>
            </a:r>
            <a:endParaRPr lang="zh-CN" altLang="en-US" sz="3600" b="1" cap="all" dirty="0">
              <a:solidFill>
                <a:schemeClr val="bg1"/>
              </a:solidFill>
            </a:endParaRPr>
          </a:p>
        </p:txBody>
      </p:sp>
      <p:sp>
        <p:nvSpPr>
          <p:cNvPr id="4" name="灯片编号占位符 3"/>
          <p:cNvSpPr>
            <a:spLocks noGrp="1"/>
          </p:cNvSpPr>
          <p:nvPr>
            <p:ph type="sldNum" sz="quarter" idx="12"/>
          </p:nvPr>
        </p:nvSpPr>
        <p:spPr/>
        <p:txBody>
          <a:bodyPr/>
          <a:lstStyle/>
          <a:p>
            <a:fld id="{0C51E99D-80F3-4842-8149-7F9B8B533C4E}" type="slidenum">
              <a:rPr lang="en-US" smtClean="0"/>
              <a:t>14</a:t>
            </a:fld>
            <a:endParaRPr lang="en-US"/>
          </a:p>
        </p:txBody>
      </p:sp>
      <p:sp>
        <p:nvSpPr>
          <p:cNvPr id="7" name="文本框 6"/>
          <p:cNvSpPr txBox="1"/>
          <p:nvPr/>
        </p:nvSpPr>
        <p:spPr>
          <a:xfrm>
            <a:off x="1080240" y="1905000"/>
            <a:ext cx="6983520" cy="1938992"/>
          </a:xfrm>
          <a:prstGeom prst="rect">
            <a:avLst/>
          </a:prstGeom>
          <a:noFill/>
        </p:spPr>
        <p:txBody>
          <a:bodyPr wrap="square" rtlCol="0">
            <a:spAutoFit/>
          </a:bodyPr>
          <a:lstStyle/>
          <a:p>
            <a:pPr algn="just"/>
            <a:r>
              <a:rPr lang="en-US" altLang="zh-CN" sz="2400" dirty="0"/>
              <a:t>Anaconda is a completely free Python distribution (including for commercial use and redistribution). It includes over 195 of the most popular Python packages for science, math, engineering, </a:t>
            </a:r>
            <a:r>
              <a:rPr lang="en-US" altLang="zh-CN" sz="2400" dirty="0" smtClean="0"/>
              <a:t>data </a:t>
            </a:r>
            <a:r>
              <a:rPr lang="en-US" altLang="zh-CN" sz="2400" dirty="0"/>
              <a:t>analysis.</a:t>
            </a:r>
            <a:br>
              <a:rPr lang="en-US" altLang="zh-CN" sz="2400" dirty="0"/>
            </a:br>
            <a:endParaRPr lang="zh-CN" altLang="en-US" sz="2400" dirty="0"/>
          </a:p>
        </p:txBody>
      </p:sp>
    </p:spTree>
    <p:extLst>
      <p:ext uri="{BB962C8B-B14F-4D97-AF65-F5344CB8AC3E}">
        <p14:creationId xmlns:p14="http://schemas.microsoft.com/office/powerpoint/2010/main" val="3926726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normAutofit/>
          </a:bodyPr>
          <a:lstStyle/>
          <a:p>
            <a:r>
              <a:rPr lang="en-US" altLang="zh-CN" sz="3600" b="1" cap="all" dirty="0">
                <a:solidFill>
                  <a:schemeClr val="bg1"/>
                </a:solidFill>
              </a:rPr>
              <a:t>IDE: </a:t>
            </a:r>
            <a:r>
              <a:rPr lang="en-US" altLang="zh-CN" sz="3600" b="1" cap="all" dirty="0" err="1">
                <a:solidFill>
                  <a:schemeClr val="bg1"/>
                </a:solidFill>
              </a:rPr>
              <a:t>Spyder</a:t>
            </a:r>
            <a:endParaRPr lang="zh-CN" altLang="en-US" sz="3600" b="1" cap="all" dirty="0">
              <a:solidFill>
                <a:schemeClr val="bg1"/>
              </a:solidFill>
            </a:endParaRPr>
          </a:p>
        </p:txBody>
      </p:sp>
      <p:sp>
        <p:nvSpPr>
          <p:cNvPr id="4" name="灯片编号占位符 3"/>
          <p:cNvSpPr>
            <a:spLocks noGrp="1"/>
          </p:cNvSpPr>
          <p:nvPr>
            <p:ph type="sldNum" sz="quarter" idx="12"/>
          </p:nvPr>
        </p:nvSpPr>
        <p:spPr/>
        <p:txBody>
          <a:bodyPr/>
          <a:lstStyle/>
          <a:p>
            <a:fld id="{0C51E99D-80F3-4842-8149-7F9B8B533C4E}" type="slidenum">
              <a:rPr lang="en-US" smtClean="0"/>
              <a:t>15</a:t>
            </a:fld>
            <a:endParaRPr lang="en-US"/>
          </a:p>
        </p:txBody>
      </p:sp>
      <p:pic>
        <p:nvPicPr>
          <p:cNvPr id="7" name="内容占位符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1736" y="1524000"/>
            <a:ext cx="8515788" cy="4648200"/>
          </a:xfrm>
          <a:prstGeom prst="rect">
            <a:avLst/>
          </a:prstGeom>
        </p:spPr>
      </p:pic>
    </p:spTree>
    <p:extLst>
      <p:ext uri="{BB962C8B-B14F-4D97-AF65-F5344CB8AC3E}">
        <p14:creationId xmlns:p14="http://schemas.microsoft.com/office/powerpoint/2010/main" val="31706324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09800" y="4909740"/>
            <a:ext cx="5068888" cy="414338"/>
          </a:xfrm>
        </p:spPr>
        <p:txBody>
          <a:bodyPr/>
          <a:lstStyle/>
          <a:p>
            <a:r>
              <a:rPr lang="en-US" dirty="0" smtClean="0"/>
              <a:t>Function Figure</a:t>
            </a:r>
            <a:endParaRPr lang="en-US" dirty="0"/>
          </a:p>
        </p:txBody>
      </p:sp>
      <p:sp>
        <p:nvSpPr>
          <p:cNvPr id="7" name="Text Placeholder 6"/>
          <p:cNvSpPr>
            <a:spLocks noGrp="1"/>
          </p:cNvSpPr>
          <p:nvPr>
            <p:ph type="body" sz="half" idx="2"/>
          </p:nvPr>
        </p:nvSpPr>
        <p:spPr>
          <a:xfrm>
            <a:off x="2209800" y="5324078"/>
            <a:ext cx="4916488" cy="685800"/>
          </a:xfrm>
        </p:spPr>
        <p:txBody>
          <a:bodyPr>
            <a:noAutofit/>
          </a:bodyPr>
          <a:lstStyle/>
          <a:p>
            <a:r>
              <a:rPr lang="es-ES" sz="1100" dirty="0"/>
              <a:t>import numpy as np</a:t>
            </a:r>
            <a:endParaRPr lang="es-ES" sz="1100" dirty="0" smtClean="0"/>
          </a:p>
          <a:p>
            <a:r>
              <a:rPr lang="es-ES" sz="1100" dirty="0" smtClean="0"/>
              <a:t>import </a:t>
            </a:r>
            <a:r>
              <a:rPr lang="es-ES" sz="1100" dirty="0"/>
              <a:t>matplotlib.pyplot as plt</a:t>
            </a:r>
          </a:p>
          <a:p>
            <a:r>
              <a:rPr lang="es-ES" sz="1100" dirty="0" smtClean="0"/>
              <a:t>x </a:t>
            </a:r>
            <a:r>
              <a:rPr lang="es-ES" sz="1100" dirty="0"/>
              <a:t>= np.linspace(0, 2 * np.pi, 100)</a:t>
            </a:r>
          </a:p>
          <a:p>
            <a:r>
              <a:rPr lang="es-ES" sz="1100" dirty="0"/>
              <a:t>y1 = np.sin(x)</a:t>
            </a:r>
          </a:p>
          <a:p>
            <a:r>
              <a:rPr lang="es-ES" sz="1100" dirty="0"/>
              <a:t>y2 = np.sin(3 * x)</a:t>
            </a:r>
          </a:p>
          <a:p>
            <a:r>
              <a:rPr lang="es-ES" sz="1100" dirty="0"/>
              <a:t>plt.fill(x, y1, 'b', x, y2, 'r', alpha=0.3)</a:t>
            </a:r>
          </a:p>
          <a:p>
            <a:r>
              <a:rPr lang="es-ES" sz="1100" dirty="0"/>
              <a:t>plt.show()</a:t>
            </a:r>
          </a:p>
          <a:p>
            <a:endParaRPr lang="en-US" sz="500" dirty="0"/>
          </a:p>
        </p:txBody>
      </p:sp>
      <p:sp>
        <p:nvSpPr>
          <p:cNvPr id="4" name="Slide Number Placeholder 3"/>
          <p:cNvSpPr>
            <a:spLocks noGrp="1"/>
          </p:cNvSpPr>
          <p:nvPr>
            <p:ph type="sldNum" sz="quarter" idx="12"/>
          </p:nvPr>
        </p:nvSpPr>
        <p:spPr/>
        <p:txBody>
          <a:bodyPr/>
          <a:lstStyle/>
          <a:p>
            <a:fld id="{0C51E99D-80F3-4842-8149-7F9B8B533C4E}" type="slidenum">
              <a:rPr lang="en-US" smtClean="0"/>
              <a:t>16</a:t>
            </a:fld>
            <a:endParaRPr lang="en-US"/>
          </a:p>
        </p:txBody>
      </p:sp>
      <p:pic>
        <p:nvPicPr>
          <p:cNvPr id="1026" name="Picture 2"/>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4167" b="4167"/>
          <a:stretch>
            <a:fillRect/>
          </a:stretch>
        </p:blipFill>
        <p:spPr bwMode="auto">
          <a:xfrm>
            <a:off x="2153444" y="1029494"/>
            <a:ext cx="518160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26259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09800" y="5257800"/>
            <a:ext cx="5068888" cy="414338"/>
          </a:xfrm>
        </p:spPr>
        <p:txBody>
          <a:bodyPr/>
          <a:lstStyle/>
          <a:p>
            <a:r>
              <a:rPr lang="en-US" dirty="0" smtClean="0"/>
              <a:t>Scatter Figure</a:t>
            </a:r>
            <a:endParaRPr lang="en-US" dirty="0"/>
          </a:p>
        </p:txBody>
      </p:sp>
      <p:sp>
        <p:nvSpPr>
          <p:cNvPr id="7" name="Text Placeholder 6"/>
          <p:cNvSpPr>
            <a:spLocks noGrp="1"/>
          </p:cNvSpPr>
          <p:nvPr>
            <p:ph type="body" sz="half" idx="2"/>
          </p:nvPr>
        </p:nvSpPr>
        <p:spPr>
          <a:xfrm>
            <a:off x="2209800" y="5715000"/>
            <a:ext cx="5068888" cy="685800"/>
          </a:xfrm>
        </p:spPr>
        <p:txBody>
          <a:bodyPr/>
          <a:lstStyle/>
          <a:p>
            <a:r>
              <a:rPr lang="en-US" dirty="0" err="1"/>
              <a:t>plt.scatter</a:t>
            </a:r>
            <a:r>
              <a:rPr lang="en-US" dirty="0"/>
              <a:t>(x, y, s=area, alpha=0.5) </a:t>
            </a:r>
          </a:p>
          <a:p>
            <a:endParaRPr lang="en-US" dirty="0"/>
          </a:p>
        </p:txBody>
      </p:sp>
      <p:sp>
        <p:nvSpPr>
          <p:cNvPr id="4" name="Slide Number Placeholder 3"/>
          <p:cNvSpPr>
            <a:spLocks noGrp="1"/>
          </p:cNvSpPr>
          <p:nvPr>
            <p:ph type="sldNum" sz="quarter" idx="12"/>
          </p:nvPr>
        </p:nvSpPr>
        <p:spPr/>
        <p:txBody>
          <a:bodyPr/>
          <a:lstStyle/>
          <a:p>
            <a:fld id="{0C51E99D-80F3-4842-8149-7F9B8B533C4E}" type="slidenum">
              <a:rPr lang="en-US" smtClean="0"/>
              <a:t>17</a:t>
            </a:fld>
            <a:endParaRPr lang="en-US"/>
          </a:p>
        </p:txBody>
      </p:sp>
      <p:pic>
        <p:nvPicPr>
          <p:cNvPr id="2052" name="Picture 4" descr="https://pic3.zhimg.com/7f4dc2f170b652cf141b04410cf9ce4e_r.jpg"/>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4167" b="4167"/>
          <a:stretch>
            <a:fillRect/>
          </a:stretch>
        </p:blipFill>
        <p:spPr bwMode="auto">
          <a:xfrm>
            <a:off x="1981200" y="1066800"/>
            <a:ext cx="54864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2505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5224462"/>
            <a:ext cx="5486400" cy="566738"/>
          </a:xfrm>
        </p:spPr>
        <p:txBody>
          <a:bodyPr/>
          <a:lstStyle/>
          <a:p>
            <a:r>
              <a:rPr lang="en-US" dirty="0" smtClean="0"/>
              <a:t>3D Figure</a:t>
            </a:r>
            <a:endParaRPr lang="en-US" dirty="0"/>
          </a:p>
        </p:txBody>
      </p:sp>
      <p:sp>
        <p:nvSpPr>
          <p:cNvPr id="4" name="Text Placeholder 3"/>
          <p:cNvSpPr>
            <a:spLocks noGrp="1"/>
          </p:cNvSpPr>
          <p:nvPr>
            <p:ph type="body" sz="half" idx="2"/>
          </p:nvPr>
        </p:nvSpPr>
        <p:spPr>
          <a:xfrm>
            <a:off x="1905000" y="5791200"/>
            <a:ext cx="5486400" cy="804862"/>
          </a:xfrm>
        </p:spPr>
        <p:txBody>
          <a:bodyPr>
            <a:normAutofit fontScale="85000" lnSpcReduction="20000"/>
          </a:bodyPr>
          <a:lstStyle/>
          <a:p>
            <a:r>
              <a:rPr lang="en-US" dirty="0" err="1"/>
              <a:t>ax.plot_surface</a:t>
            </a:r>
            <a:r>
              <a:rPr lang="en-US" dirty="0"/>
              <a:t>(X, Y, Z, </a:t>
            </a:r>
            <a:r>
              <a:rPr lang="en-US" dirty="0" err="1"/>
              <a:t>rstride</a:t>
            </a:r>
            <a:r>
              <a:rPr lang="en-US" dirty="0"/>
              <a:t>=8, </a:t>
            </a:r>
            <a:r>
              <a:rPr lang="en-US" dirty="0" err="1"/>
              <a:t>cstride</a:t>
            </a:r>
            <a:r>
              <a:rPr lang="en-US" dirty="0"/>
              <a:t>=8, alpha=0.3) </a:t>
            </a:r>
            <a:endParaRPr lang="en-US" dirty="0" smtClean="0"/>
          </a:p>
          <a:p>
            <a:r>
              <a:rPr lang="en-US" dirty="0" err="1" smtClean="0"/>
              <a:t>cset</a:t>
            </a:r>
            <a:r>
              <a:rPr lang="en-US" dirty="0" smtClean="0"/>
              <a:t> </a:t>
            </a:r>
            <a:r>
              <a:rPr lang="en-US" dirty="0"/>
              <a:t>= </a:t>
            </a:r>
            <a:r>
              <a:rPr lang="en-US" dirty="0" err="1"/>
              <a:t>ax.contourf</a:t>
            </a:r>
            <a:r>
              <a:rPr lang="en-US" dirty="0"/>
              <a:t>(X, Y, Z, </a:t>
            </a:r>
            <a:r>
              <a:rPr lang="en-US" dirty="0" err="1"/>
              <a:t>zdir</a:t>
            </a:r>
            <a:r>
              <a:rPr lang="en-US" dirty="0"/>
              <a:t>='z', offset=-100, </a:t>
            </a:r>
            <a:r>
              <a:rPr lang="en-US" dirty="0" err="1"/>
              <a:t>cmap</a:t>
            </a:r>
            <a:r>
              <a:rPr lang="en-US" dirty="0"/>
              <a:t>=</a:t>
            </a:r>
            <a:r>
              <a:rPr lang="en-US" dirty="0" err="1"/>
              <a:t>cm.coolwarm</a:t>
            </a:r>
            <a:r>
              <a:rPr lang="en-US" dirty="0"/>
              <a:t>) </a:t>
            </a:r>
            <a:endParaRPr lang="en-US" dirty="0" smtClean="0"/>
          </a:p>
          <a:p>
            <a:r>
              <a:rPr lang="en-US" dirty="0" err="1" smtClean="0"/>
              <a:t>cset</a:t>
            </a:r>
            <a:r>
              <a:rPr lang="en-US" dirty="0" smtClean="0"/>
              <a:t> </a:t>
            </a:r>
            <a:r>
              <a:rPr lang="en-US" dirty="0"/>
              <a:t>= </a:t>
            </a:r>
            <a:r>
              <a:rPr lang="en-US" dirty="0" err="1"/>
              <a:t>ax.contourf</a:t>
            </a:r>
            <a:r>
              <a:rPr lang="en-US" dirty="0"/>
              <a:t>(X, Y, Z, </a:t>
            </a:r>
            <a:r>
              <a:rPr lang="en-US" dirty="0" err="1"/>
              <a:t>zdir</a:t>
            </a:r>
            <a:r>
              <a:rPr lang="en-US" dirty="0"/>
              <a:t>='x', offset=-40, </a:t>
            </a:r>
            <a:r>
              <a:rPr lang="en-US" dirty="0" err="1"/>
              <a:t>cmap</a:t>
            </a:r>
            <a:r>
              <a:rPr lang="en-US" dirty="0"/>
              <a:t>=</a:t>
            </a:r>
            <a:r>
              <a:rPr lang="en-US" dirty="0" err="1"/>
              <a:t>cm.coolwarm</a:t>
            </a:r>
            <a:r>
              <a:rPr lang="en-US" dirty="0"/>
              <a:t>) </a:t>
            </a:r>
            <a:endParaRPr lang="en-US" dirty="0" smtClean="0"/>
          </a:p>
          <a:p>
            <a:r>
              <a:rPr lang="en-US" dirty="0" err="1" smtClean="0"/>
              <a:t>cset</a:t>
            </a:r>
            <a:r>
              <a:rPr lang="en-US" dirty="0" smtClean="0"/>
              <a:t> </a:t>
            </a:r>
            <a:r>
              <a:rPr lang="en-US" dirty="0"/>
              <a:t>= </a:t>
            </a:r>
            <a:r>
              <a:rPr lang="en-US" dirty="0" err="1"/>
              <a:t>ax.contourf</a:t>
            </a:r>
            <a:r>
              <a:rPr lang="en-US" dirty="0"/>
              <a:t>(X, Y, Z, </a:t>
            </a:r>
            <a:r>
              <a:rPr lang="en-US" dirty="0" err="1"/>
              <a:t>zdir</a:t>
            </a:r>
            <a:r>
              <a:rPr lang="en-US" dirty="0"/>
              <a:t>='y', offset=40, </a:t>
            </a:r>
            <a:r>
              <a:rPr lang="en-US" dirty="0" err="1"/>
              <a:t>cmap</a:t>
            </a:r>
            <a:r>
              <a:rPr lang="en-US" dirty="0"/>
              <a:t>=</a:t>
            </a:r>
            <a:r>
              <a:rPr lang="en-US" dirty="0" err="1"/>
              <a:t>cm.coolwarm</a:t>
            </a:r>
            <a:r>
              <a:rPr lang="en-US" dirty="0" smtClean="0"/>
              <a:t>)</a:t>
            </a:r>
            <a:endParaRPr lang="en-US" dirty="0"/>
          </a:p>
        </p:txBody>
      </p:sp>
      <p:sp>
        <p:nvSpPr>
          <p:cNvPr id="5" name="Slide Number Placeholder 4"/>
          <p:cNvSpPr>
            <a:spLocks noGrp="1"/>
          </p:cNvSpPr>
          <p:nvPr>
            <p:ph type="sldNum" sz="quarter" idx="12"/>
          </p:nvPr>
        </p:nvSpPr>
        <p:spPr/>
        <p:txBody>
          <a:bodyPr/>
          <a:lstStyle/>
          <a:p>
            <a:fld id="{0C51E99D-80F3-4842-8149-7F9B8B533C4E}" type="slidenum">
              <a:rPr lang="en-US" smtClean="0"/>
              <a:t>18</a:t>
            </a:fld>
            <a:endParaRPr lang="en-US"/>
          </a:p>
        </p:txBody>
      </p:sp>
      <p:pic>
        <p:nvPicPr>
          <p:cNvPr id="3074" name="Picture 2"/>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4167" b="4167"/>
          <a:stretch>
            <a:fillRect/>
          </a:stretch>
        </p:blipFill>
        <p:spPr bwMode="auto">
          <a:xfrm>
            <a:off x="1905000" y="1036638"/>
            <a:ext cx="5486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50213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Vector Field Figure</a:t>
            </a:r>
            <a:endParaRPr lang="en-US" dirty="0"/>
          </a:p>
        </p:txBody>
      </p:sp>
      <p:sp>
        <p:nvSpPr>
          <p:cNvPr id="4" name="Text Placeholder 3"/>
          <p:cNvSpPr>
            <a:spLocks noGrp="1"/>
          </p:cNvSpPr>
          <p:nvPr>
            <p:ph type="body" sz="half" idx="2"/>
          </p:nvPr>
        </p:nvSpPr>
        <p:spPr/>
        <p:txBody>
          <a:bodyPr/>
          <a:lstStyle/>
          <a:p>
            <a:r>
              <a:rPr lang="en-US" dirty="0" err="1"/>
              <a:t>plt.streamplot</a:t>
            </a:r>
            <a:r>
              <a:rPr lang="en-US" dirty="0"/>
              <a:t>(X, Y, U, V, color=U, linewidth=2, </a:t>
            </a:r>
            <a:r>
              <a:rPr lang="en-US" dirty="0" err="1"/>
              <a:t>cmap</a:t>
            </a:r>
            <a:r>
              <a:rPr lang="en-US" dirty="0"/>
              <a:t>=</a:t>
            </a:r>
            <a:r>
              <a:rPr lang="en-US" dirty="0" err="1"/>
              <a:t>plt.cm.autumn</a:t>
            </a:r>
            <a:r>
              <a:rPr lang="en-US" dirty="0"/>
              <a:t>) </a:t>
            </a:r>
            <a:r>
              <a:rPr lang="en-US" dirty="0" err="1"/>
              <a:t>plt.colorbar</a:t>
            </a:r>
            <a:r>
              <a:rPr lang="en-US" dirty="0"/>
              <a:t>() </a:t>
            </a:r>
          </a:p>
          <a:p>
            <a:endParaRPr lang="en-US" dirty="0"/>
          </a:p>
        </p:txBody>
      </p:sp>
      <p:sp>
        <p:nvSpPr>
          <p:cNvPr id="5" name="Slide Number Placeholder 4"/>
          <p:cNvSpPr>
            <a:spLocks noGrp="1"/>
          </p:cNvSpPr>
          <p:nvPr>
            <p:ph type="sldNum" sz="quarter" idx="12"/>
          </p:nvPr>
        </p:nvSpPr>
        <p:spPr/>
        <p:txBody>
          <a:bodyPr/>
          <a:lstStyle/>
          <a:p>
            <a:fld id="{0C51E99D-80F3-4842-8149-7F9B8B533C4E}" type="slidenum">
              <a:rPr lang="en-US" smtClean="0"/>
              <a:t>19</a:t>
            </a:fld>
            <a:endParaRPr lang="en-US"/>
          </a:p>
        </p:txBody>
      </p:sp>
      <p:pic>
        <p:nvPicPr>
          <p:cNvPr id="4098" name="Picture 2"/>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l="1216" t="6183" b="3196"/>
          <a:stretch/>
        </p:blipFill>
        <p:spPr bwMode="auto">
          <a:xfrm>
            <a:off x="1905000" y="1066800"/>
            <a:ext cx="5175899"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96836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51E99D-80F3-4842-8149-7F9B8B533C4E}" type="slidenum">
              <a:rPr lang="en-US" smtClean="0"/>
              <a:t>2</a:t>
            </a:fld>
            <a:endParaRPr lang="en-US"/>
          </a:p>
        </p:txBody>
      </p:sp>
      <p:sp>
        <p:nvSpPr>
          <p:cNvPr id="2" name="矩形 1"/>
          <p:cNvSpPr/>
          <p:nvPr/>
        </p:nvSpPr>
        <p:spPr>
          <a:xfrm>
            <a:off x="1768754" y="2351866"/>
            <a:ext cx="4038600" cy="1697068"/>
          </a:xfrm>
          <a:prstGeom prst="rect">
            <a:avLst/>
          </a:prstGeom>
        </p:spPr>
        <p:txBody>
          <a:bodyPr wrap="square">
            <a:spAutoFit/>
          </a:bodyPr>
          <a:lstStyle/>
          <a:p>
            <a:pPr marL="457200" indent="-457200">
              <a:lnSpc>
                <a:spcPct val="150000"/>
              </a:lnSpc>
              <a:buSzPct val="80000"/>
              <a:buFont typeface="Arial" panose="020B0604020202020204" pitchFamily="34" charset="0"/>
              <a:buChar char="•"/>
            </a:pPr>
            <a:r>
              <a:rPr lang="en-US" altLang="zh-CN" sz="2400" dirty="0" smtClean="0"/>
              <a:t>Data plotting</a:t>
            </a:r>
          </a:p>
          <a:p>
            <a:pPr marL="457200" indent="-457200">
              <a:lnSpc>
                <a:spcPct val="150000"/>
              </a:lnSpc>
              <a:buSzPct val="80000"/>
              <a:buFont typeface="Arial" panose="020B0604020202020204" pitchFamily="34" charset="0"/>
              <a:buChar char="•"/>
            </a:pPr>
            <a:r>
              <a:rPr lang="en-US" altLang="zh-CN" sz="2400" dirty="0"/>
              <a:t>Schematic diagram </a:t>
            </a:r>
          </a:p>
          <a:p>
            <a:pPr marL="457200" indent="-457200">
              <a:lnSpc>
                <a:spcPct val="150000"/>
              </a:lnSpc>
              <a:buSzPct val="80000"/>
              <a:buFont typeface="Arial" panose="020B0604020202020204" pitchFamily="34" charset="0"/>
              <a:buChar char="•"/>
            </a:pPr>
            <a:r>
              <a:rPr lang="en-US" altLang="zh-CN" sz="2400" dirty="0" smtClean="0"/>
              <a:t>Data Visualization</a:t>
            </a:r>
            <a:endParaRPr lang="en-US" altLang="zh-CN" sz="2400" dirty="0"/>
          </a:p>
        </p:txBody>
      </p:sp>
      <p:sp>
        <p:nvSpPr>
          <p:cNvPr id="8" name="标题 1"/>
          <p:cNvSpPr>
            <a:spLocks noGrp="1"/>
          </p:cNvSpPr>
          <p:nvPr>
            <p:ph type="title"/>
          </p:nvPr>
        </p:nvSpPr>
        <p:spPr>
          <a:xfrm>
            <a:off x="3771900" y="304800"/>
            <a:ext cx="4191000" cy="762000"/>
          </a:xfrm>
        </p:spPr>
        <p:txBody>
          <a:bodyPr anchor="ctr">
            <a:normAutofit/>
          </a:bodyPr>
          <a:lstStyle/>
          <a:p>
            <a:pPr algn="ctr"/>
            <a:r>
              <a:rPr lang="en-US" altLang="zh-CN" sz="3600" dirty="0" smtClean="0">
                <a:solidFill>
                  <a:schemeClr val="bg1"/>
                </a:solidFill>
              </a:rPr>
              <a:t>Outline</a:t>
            </a:r>
            <a:endParaRPr lang="zh-CN" altLang="en-US" sz="3600" dirty="0">
              <a:solidFill>
                <a:schemeClr val="bg1"/>
              </a:solidFill>
            </a:endParaRPr>
          </a:p>
        </p:txBody>
      </p:sp>
      <p:sp>
        <p:nvSpPr>
          <p:cNvPr id="9" name="矩形 8"/>
          <p:cNvSpPr/>
          <p:nvPr/>
        </p:nvSpPr>
        <p:spPr>
          <a:xfrm>
            <a:off x="838199" y="1524000"/>
            <a:ext cx="5575244" cy="830997"/>
          </a:xfrm>
          <a:prstGeom prst="rect">
            <a:avLst/>
          </a:prstGeom>
        </p:spPr>
        <p:txBody>
          <a:bodyPr wrap="none">
            <a:spAutoFit/>
          </a:bodyPr>
          <a:lstStyle/>
          <a:p>
            <a:pPr marL="457200" indent="-457200">
              <a:lnSpc>
                <a:spcPct val="150000"/>
              </a:lnSpc>
              <a:buSzPct val="80000"/>
              <a:buFont typeface="Arial" panose="020B0604020202020204" pitchFamily="34" charset="0"/>
              <a:buChar char="•"/>
            </a:pPr>
            <a:r>
              <a:rPr lang="en-US" altLang="zh-CN" sz="3200" dirty="0" smtClean="0">
                <a:solidFill>
                  <a:srgbClr val="FF0000"/>
                </a:solidFill>
              </a:rPr>
              <a:t>Groups of </a:t>
            </a:r>
            <a:r>
              <a:rPr lang="en-US" altLang="zh-CN" sz="3200" dirty="0" smtClean="0">
                <a:solidFill>
                  <a:srgbClr val="FF0000"/>
                </a:solidFill>
              </a:rPr>
              <a:t>Different </a:t>
            </a:r>
            <a:r>
              <a:rPr lang="en-US" altLang="zh-CN" sz="3200" dirty="0" err="1">
                <a:solidFill>
                  <a:srgbClr val="FF0000"/>
                </a:solidFill>
              </a:rPr>
              <a:t>S</a:t>
            </a:r>
            <a:r>
              <a:rPr lang="en-US" altLang="zh-CN" sz="3200" dirty="0" err="1" smtClean="0">
                <a:solidFill>
                  <a:srgbClr val="FF0000"/>
                </a:solidFill>
              </a:rPr>
              <a:t>oftwares</a:t>
            </a:r>
            <a:endParaRPr lang="en-US" altLang="zh-CN" sz="3200" dirty="0">
              <a:solidFill>
                <a:srgbClr val="FF0000"/>
              </a:solidFill>
            </a:endParaRPr>
          </a:p>
        </p:txBody>
      </p:sp>
      <p:sp>
        <p:nvSpPr>
          <p:cNvPr id="10" name="矩形 4"/>
          <p:cNvSpPr/>
          <p:nvPr/>
        </p:nvSpPr>
        <p:spPr>
          <a:xfrm>
            <a:off x="838199" y="4049436"/>
            <a:ext cx="2843022" cy="754694"/>
          </a:xfrm>
          <a:prstGeom prst="rect">
            <a:avLst/>
          </a:prstGeom>
        </p:spPr>
        <p:txBody>
          <a:bodyPr wrap="none">
            <a:spAutoFit/>
          </a:bodyPr>
          <a:lstStyle/>
          <a:p>
            <a:pPr marL="457200" indent="-457200">
              <a:lnSpc>
                <a:spcPct val="150000"/>
              </a:lnSpc>
              <a:buSzPct val="80000"/>
              <a:buFont typeface="Arial" panose="020B0604020202020204" pitchFamily="34" charset="0"/>
              <a:buChar char="•"/>
            </a:pPr>
            <a:r>
              <a:rPr lang="en-US" altLang="zh-CN" sz="3200" dirty="0" smtClean="0"/>
              <a:t>One Example</a:t>
            </a:r>
            <a:endParaRPr lang="en-US" altLang="zh-CN" sz="3200" dirty="0"/>
          </a:p>
        </p:txBody>
      </p:sp>
      <p:sp>
        <p:nvSpPr>
          <p:cNvPr id="11" name="矩形 5"/>
          <p:cNvSpPr/>
          <p:nvPr/>
        </p:nvSpPr>
        <p:spPr>
          <a:xfrm>
            <a:off x="1768754" y="4705008"/>
            <a:ext cx="2007601" cy="589072"/>
          </a:xfrm>
          <a:prstGeom prst="rect">
            <a:avLst/>
          </a:prstGeom>
        </p:spPr>
        <p:txBody>
          <a:bodyPr wrap="none">
            <a:spAutoFit/>
          </a:bodyPr>
          <a:lstStyle/>
          <a:p>
            <a:pPr marL="457200" indent="-457200">
              <a:lnSpc>
                <a:spcPct val="150000"/>
              </a:lnSpc>
              <a:buSzPct val="80000"/>
              <a:buFont typeface="Arial" panose="020B0604020202020204" pitchFamily="34" charset="0"/>
              <a:buChar char="•"/>
            </a:pPr>
            <a:r>
              <a:rPr lang="en-US" altLang="zh-CN" sz="2400" dirty="0" err="1" smtClean="0"/>
              <a:t>Matplotlib</a:t>
            </a:r>
            <a:r>
              <a:rPr lang="en-US" altLang="zh-CN" sz="2400" dirty="0" smtClean="0"/>
              <a:t> </a:t>
            </a:r>
            <a:endParaRPr lang="zh-CN" altLang="en-US" sz="2400" dirty="0"/>
          </a:p>
        </p:txBody>
      </p:sp>
      <p:sp>
        <p:nvSpPr>
          <p:cNvPr id="3" name="Rectangle 2"/>
          <p:cNvSpPr/>
          <p:nvPr/>
        </p:nvSpPr>
        <p:spPr>
          <a:xfrm>
            <a:off x="838199" y="5294080"/>
            <a:ext cx="3219151" cy="754694"/>
          </a:xfrm>
          <a:prstGeom prst="rect">
            <a:avLst/>
          </a:prstGeom>
        </p:spPr>
        <p:txBody>
          <a:bodyPr wrap="none">
            <a:spAutoFit/>
          </a:bodyPr>
          <a:lstStyle/>
          <a:p>
            <a:pPr marL="457200" indent="-457200">
              <a:lnSpc>
                <a:spcPct val="150000"/>
              </a:lnSpc>
              <a:buSzPct val="80000"/>
              <a:buFont typeface="Arial" panose="020B0604020202020204" pitchFamily="34" charset="0"/>
              <a:buChar char="•"/>
            </a:pPr>
            <a:r>
              <a:rPr lang="en-US" altLang="zh-CN" sz="3200" dirty="0" smtClean="0"/>
              <a:t>More Examples</a:t>
            </a:r>
            <a:endParaRPr lang="en-US" altLang="zh-CN" sz="3200" dirty="0"/>
          </a:p>
        </p:txBody>
      </p:sp>
    </p:spTree>
    <p:extLst>
      <p:ext uri="{BB962C8B-B14F-4D97-AF65-F5344CB8AC3E}">
        <p14:creationId xmlns:p14="http://schemas.microsoft.com/office/powerpoint/2010/main" val="17482262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029200"/>
            <a:ext cx="5449888" cy="414338"/>
          </a:xfrm>
        </p:spPr>
        <p:txBody>
          <a:bodyPr/>
          <a:lstStyle/>
          <a:p>
            <a:r>
              <a:rPr lang="en-US" dirty="0" smtClean="0"/>
              <a:t>Networking</a:t>
            </a:r>
            <a:endParaRPr lang="en-US" dirty="0"/>
          </a:p>
        </p:txBody>
      </p:sp>
      <p:sp>
        <p:nvSpPr>
          <p:cNvPr id="4" name="Text Placeholder 3"/>
          <p:cNvSpPr>
            <a:spLocks noGrp="1"/>
          </p:cNvSpPr>
          <p:nvPr>
            <p:ph type="body" sz="half" idx="2"/>
          </p:nvPr>
        </p:nvSpPr>
        <p:spPr>
          <a:xfrm>
            <a:off x="1828800" y="5486400"/>
            <a:ext cx="5449888" cy="1066800"/>
          </a:xfrm>
        </p:spPr>
        <p:txBody>
          <a:bodyPr>
            <a:normAutofit fontScale="92500" lnSpcReduction="20000"/>
          </a:bodyPr>
          <a:lstStyle/>
          <a:p>
            <a:r>
              <a:rPr lang="en-US" dirty="0" err="1"/>
              <a:t>plt.triplot</a:t>
            </a:r>
            <a:r>
              <a:rPr lang="en-US" dirty="0"/>
              <a:t>(x, y, triangles, 'go-') </a:t>
            </a:r>
            <a:endParaRPr lang="en-US" dirty="0" smtClean="0"/>
          </a:p>
          <a:p>
            <a:r>
              <a:rPr lang="en-US" dirty="0" err="1" smtClean="0"/>
              <a:t>plt.title</a:t>
            </a:r>
            <a:r>
              <a:rPr lang="en-US" dirty="0"/>
              <a:t>('</a:t>
            </a:r>
            <a:r>
              <a:rPr lang="en-US" dirty="0" err="1"/>
              <a:t>triplot</a:t>
            </a:r>
            <a:r>
              <a:rPr lang="en-US" dirty="0"/>
              <a:t> of user-specified triangulation') </a:t>
            </a:r>
            <a:endParaRPr lang="en-US" dirty="0" smtClean="0"/>
          </a:p>
          <a:p>
            <a:r>
              <a:rPr lang="en-US" dirty="0" err="1" smtClean="0"/>
              <a:t>plt.xlabel</a:t>
            </a:r>
            <a:r>
              <a:rPr lang="en-US" dirty="0"/>
              <a:t>('Longitude (degrees</a:t>
            </a:r>
            <a:r>
              <a:rPr lang="en-US" dirty="0" smtClean="0"/>
              <a:t>)')</a:t>
            </a:r>
          </a:p>
          <a:p>
            <a:r>
              <a:rPr lang="en-US" dirty="0" err="1" smtClean="0"/>
              <a:t>plt.ylabel</a:t>
            </a:r>
            <a:r>
              <a:rPr lang="en-US" dirty="0"/>
              <a:t>('Latitude (degrees)')</a:t>
            </a:r>
            <a:br>
              <a:rPr lang="en-US" dirty="0"/>
            </a:br>
            <a:endParaRPr lang="en-US" dirty="0"/>
          </a:p>
        </p:txBody>
      </p:sp>
      <p:sp>
        <p:nvSpPr>
          <p:cNvPr id="5" name="Slide Number Placeholder 4"/>
          <p:cNvSpPr>
            <a:spLocks noGrp="1"/>
          </p:cNvSpPr>
          <p:nvPr>
            <p:ph type="sldNum" sz="quarter" idx="12"/>
          </p:nvPr>
        </p:nvSpPr>
        <p:spPr/>
        <p:txBody>
          <a:bodyPr/>
          <a:lstStyle/>
          <a:p>
            <a:fld id="{0C51E99D-80F3-4842-8149-7F9B8B533C4E}" type="slidenum">
              <a:rPr lang="en-US" smtClean="0"/>
              <a:t>20</a:t>
            </a:fld>
            <a:endParaRPr lang="en-US"/>
          </a:p>
        </p:txBody>
      </p:sp>
      <p:pic>
        <p:nvPicPr>
          <p:cNvPr id="5127" name="Picture 7"/>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t="963" b="-1417"/>
          <a:stretch/>
        </p:blipFill>
        <p:spPr bwMode="auto">
          <a:xfrm>
            <a:off x="1828800" y="1066800"/>
            <a:ext cx="5449888" cy="4008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53528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Polarization Figure</a:t>
            </a:r>
            <a:endParaRPr lang="en-US" dirty="0"/>
          </a:p>
        </p:txBody>
      </p:sp>
      <p:sp>
        <p:nvSpPr>
          <p:cNvPr id="4" name="Text Placeholder 3"/>
          <p:cNvSpPr>
            <a:spLocks noGrp="1"/>
          </p:cNvSpPr>
          <p:nvPr>
            <p:ph type="body" sz="half" idx="2"/>
          </p:nvPr>
        </p:nvSpPr>
        <p:spPr/>
        <p:txBody>
          <a:bodyPr/>
          <a:lstStyle/>
          <a:p>
            <a:r>
              <a:rPr lang="en-US" dirty="0"/>
              <a:t>ax = </a:t>
            </a:r>
            <a:r>
              <a:rPr lang="en-US" dirty="0" err="1"/>
              <a:t>plt.subplot</a:t>
            </a:r>
            <a:r>
              <a:rPr lang="en-US" dirty="0"/>
              <a:t>(111, polar=True) </a:t>
            </a:r>
            <a:endParaRPr lang="en-US" dirty="0" smtClean="0"/>
          </a:p>
          <a:p>
            <a:r>
              <a:rPr lang="en-US" dirty="0" smtClean="0"/>
              <a:t>bars </a:t>
            </a:r>
            <a:r>
              <a:rPr lang="en-US" dirty="0"/>
              <a:t>= </a:t>
            </a:r>
            <a:r>
              <a:rPr lang="en-US" dirty="0" err="1"/>
              <a:t>ax.bar</a:t>
            </a:r>
            <a:r>
              <a:rPr lang="en-US" dirty="0"/>
              <a:t>(theta, radii, width=width, bottom=0.0) </a:t>
            </a:r>
          </a:p>
          <a:p>
            <a:endParaRPr lang="en-US" dirty="0"/>
          </a:p>
        </p:txBody>
      </p:sp>
      <p:sp>
        <p:nvSpPr>
          <p:cNvPr id="5" name="Slide Number Placeholder 4"/>
          <p:cNvSpPr>
            <a:spLocks noGrp="1"/>
          </p:cNvSpPr>
          <p:nvPr>
            <p:ph type="sldNum" sz="quarter" idx="12"/>
          </p:nvPr>
        </p:nvSpPr>
        <p:spPr/>
        <p:txBody>
          <a:bodyPr/>
          <a:lstStyle/>
          <a:p>
            <a:fld id="{0C51E99D-80F3-4842-8149-7F9B8B533C4E}" type="slidenum">
              <a:rPr lang="en-US" smtClean="0"/>
              <a:t>21</a:t>
            </a:fld>
            <a:endParaRPr lang="en-US"/>
          </a:p>
        </p:txBody>
      </p:sp>
      <p:pic>
        <p:nvPicPr>
          <p:cNvPr id="6146" name="Picture 2" descr="https://pic1.zhimg.com/d1019455f649f11c1319e07f6d0289cc_r.jpg"/>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l="-10902" r="-10902"/>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5526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Pie C</a:t>
            </a:r>
            <a:r>
              <a:rPr lang="en-US" dirty="0" smtClean="0"/>
              <a:t>harts</a:t>
            </a:r>
            <a:endParaRPr lang="en-US" dirty="0"/>
          </a:p>
        </p:txBody>
      </p:sp>
      <p:sp>
        <p:nvSpPr>
          <p:cNvPr id="4" name="Text Placeholder 3"/>
          <p:cNvSpPr>
            <a:spLocks noGrp="1"/>
          </p:cNvSpPr>
          <p:nvPr>
            <p:ph type="body" sz="half" idx="2"/>
          </p:nvPr>
        </p:nvSpPr>
        <p:spPr/>
        <p:txBody>
          <a:bodyPr>
            <a:normAutofit fontScale="85000" lnSpcReduction="20000"/>
          </a:bodyPr>
          <a:lstStyle/>
          <a:p>
            <a:r>
              <a:rPr lang="pl-PL" dirty="0"/>
              <a:t>n = 20 </a:t>
            </a:r>
            <a:endParaRPr lang="en-US" dirty="0" smtClean="0"/>
          </a:p>
          <a:p>
            <a:r>
              <a:rPr lang="pl-PL" dirty="0" smtClean="0"/>
              <a:t>Z </a:t>
            </a:r>
            <a:r>
              <a:rPr lang="pl-PL" dirty="0"/>
              <a:t>= np.random.uniform(0,1,n) </a:t>
            </a:r>
            <a:endParaRPr lang="en-US" dirty="0" smtClean="0"/>
          </a:p>
          <a:p>
            <a:r>
              <a:rPr lang="pl-PL" dirty="0" smtClean="0"/>
              <a:t>pie(Z)</a:t>
            </a:r>
            <a:endParaRPr lang="en-US" dirty="0" smtClean="0"/>
          </a:p>
          <a:p>
            <a:r>
              <a:rPr lang="pl-PL" dirty="0" smtClean="0"/>
              <a:t>show</a:t>
            </a:r>
            <a:r>
              <a:rPr lang="pl-PL" dirty="0"/>
              <a:t>()</a:t>
            </a:r>
            <a:endParaRPr lang="en-US" dirty="0"/>
          </a:p>
        </p:txBody>
      </p:sp>
      <p:sp>
        <p:nvSpPr>
          <p:cNvPr id="5" name="Slide Number Placeholder 4"/>
          <p:cNvSpPr>
            <a:spLocks noGrp="1"/>
          </p:cNvSpPr>
          <p:nvPr>
            <p:ph type="sldNum" sz="quarter" idx="12"/>
          </p:nvPr>
        </p:nvSpPr>
        <p:spPr/>
        <p:txBody>
          <a:bodyPr/>
          <a:lstStyle/>
          <a:p>
            <a:fld id="{0C51E99D-80F3-4842-8149-7F9B8B533C4E}" type="slidenum">
              <a:rPr lang="en-US" smtClean="0"/>
              <a:t>22</a:t>
            </a:fld>
            <a:endParaRPr lang="en-US"/>
          </a:p>
        </p:txBody>
      </p:sp>
      <p:pic>
        <p:nvPicPr>
          <p:cNvPr id="1026" name="Picture 2"/>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5219" b="5219"/>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34978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Scatter and </a:t>
            </a:r>
            <a:r>
              <a:rPr lang="en-US" altLang="zh-CN" dirty="0" smtClean="0"/>
              <a:t>Histogram</a:t>
            </a:r>
            <a:endParaRPr lang="zh-CN" altLang="en-US" dirty="0"/>
          </a:p>
        </p:txBody>
      </p:sp>
      <p:pic>
        <p:nvPicPr>
          <p:cNvPr id="6" name="图片占位符 5"/>
          <p:cNvPicPr>
            <a:picLocks noGrp="1" noChangeAspect="1"/>
          </p:cNvPicPr>
          <p:nvPr>
            <p:ph type="pic" idx="1"/>
          </p:nvPr>
        </p:nvPicPr>
        <p:blipFill rotWithShape="1">
          <a:blip r:embed="rId2"/>
          <a:srcRect l="1" t="1" r="-2069" b="-11699"/>
          <a:stretch/>
        </p:blipFill>
        <p:spPr>
          <a:xfrm>
            <a:off x="2763044" y="1323168"/>
            <a:ext cx="3581400" cy="3477432"/>
          </a:xfrm>
          <a:prstGeom prst="rect">
            <a:avLst/>
          </a:prstGeom>
        </p:spPr>
      </p:pic>
      <p:sp>
        <p:nvSpPr>
          <p:cNvPr id="4" name="文本占位符 3"/>
          <p:cNvSpPr>
            <a:spLocks noGrp="1"/>
          </p:cNvSpPr>
          <p:nvPr>
            <p:ph type="body" sz="half" idx="2"/>
          </p:nvPr>
        </p:nvSpPr>
        <p:spPr/>
        <p:txBody>
          <a:bodyPr/>
          <a:lstStyle/>
          <a:p>
            <a:r>
              <a:rPr lang="en-US" altLang="zh-CN" dirty="0"/>
              <a:t>s</a:t>
            </a:r>
            <a:r>
              <a:rPr lang="en-US" altLang="zh-CN" dirty="0" smtClean="0"/>
              <a:t>catter()</a:t>
            </a:r>
          </a:p>
          <a:p>
            <a:r>
              <a:rPr lang="en-US" altLang="zh-CN" dirty="0" err="1"/>
              <a:t>h</a:t>
            </a:r>
            <a:r>
              <a:rPr lang="en-US" altLang="zh-CN" dirty="0" err="1" smtClean="0"/>
              <a:t>ist</a:t>
            </a:r>
            <a:r>
              <a:rPr lang="en-US" altLang="zh-CN" dirty="0" smtClean="0"/>
              <a:t>()</a:t>
            </a:r>
            <a:endParaRPr lang="zh-CN" altLang="en-US" dirty="0"/>
          </a:p>
        </p:txBody>
      </p:sp>
      <p:sp>
        <p:nvSpPr>
          <p:cNvPr id="5" name="灯片编号占位符 4"/>
          <p:cNvSpPr>
            <a:spLocks noGrp="1"/>
          </p:cNvSpPr>
          <p:nvPr>
            <p:ph type="sldNum" sz="quarter" idx="12"/>
          </p:nvPr>
        </p:nvSpPr>
        <p:spPr/>
        <p:txBody>
          <a:bodyPr/>
          <a:lstStyle/>
          <a:p>
            <a:fld id="{0C51E99D-80F3-4842-8149-7F9B8B533C4E}" type="slidenum">
              <a:rPr lang="en-US" smtClean="0"/>
              <a:t>23</a:t>
            </a:fld>
            <a:endParaRPr lang="en-US"/>
          </a:p>
        </p:txBody>
      </p:sp>
    </p:spTree>
    <p:extLst>
      <p:ext uri="{BB962C8B-B14F-4D97-AF65-F5344CB8AC3E}">
        <p14:creationId xmlns:p14="http://schemas.microsoft.com/office/powerpoint/2010/main" val="34322811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t>Plotly</a:t>
            </a:r>
            <a:r>
              <a:rPr lang="en-US" altLang="zh-CN" dirty="0"/>
              <a:t> </a:t>
            </a:r>
            <a:endParaRPr lang="zh-CN" altLang="en-US" dirty="0"/>
          </a:p>
        </p:txBody>
      </p:sp>
      <p:pic>
        <p:nvPicPr>
          <p:cNvPr id="6" name="图片占位符 5"/>
          <p:cNvPicPr>
            <a:picLocks noGrp="1" noChangeAspect="1"/>
          </p:cNvPicPr>
          <p:nvPr>
            <p:ph type="pic" idx="1"/>
          </p:nvPr>
        </p:nvPicPr>
        <p:blipFill>
          <a:blip r:embed="rId2"/>
          <a:srcRect l="4578" r="4578"/>
          <a:stretch>
            <a:fillRect/>
          </a:stretch>
        </p:blipFill>
        <p:spPr>
          <a:prstGeom prst="rect">
            <a:avLst/>
          </a:prstGeom>
        </p:spPr>
      </p:pic>
      <p:sp>
        <p:nvSpPr>
          <p:cNvPr id="4" name="文本占位符 3"/>
          <p:cNvSpPr>
            <a:spLocks noGrp="1"/>
          </p:cNvSpPr>
          <p:nvPr>
            <p:ph type="body" sz="half" idx="2"/>
          </p:nvPr>
        </p:nvSpPr>
        <p:spPr/>
        <p:txBody>
          <a:bodyPr>
            <a:normAutofit fontScale="92500" lnSpcReduction="20000"/>
          </a:bodyPr>
          <a:lstStyle/>
          <a:p>
            <a:r>
              <a:rPr lang="en-US" altLang="zh-CN" dirty="0"/>
              <a:t>makes interactive, publication-quality graphs </a:t>
            </a:r>
            <a:r>
              <a:rPr lang="en-US" altLang="zh-CN" dirty="0" smtClean="0"/>
              <a:t>online</a:t>
            </a:r>
          </a:p>
          <a:p>
            <a:endParaRPr lang="en-US" altLang="zh-CN" dirty="0" smtClean="0"/>
          </a:p>
          <a:p>
            <a:r>
              <a:rPr lang="en-US" altLang="zh-CN" dirty="0"/>
              <a:t>http://</a:t>
            </a:r>
            <a:r>
              <a:rPr lang="en-US" altLang="zh-CN" dirty="0" smtClean="0"/>
              <a:t>nbviewer.jupyter.org/github/plotly/python-user-guide/blob/master/s0_getting-started/s0_getting-started.ipynb</a:t>
            </a:r>
            <a:endParaRPr lang="zh-CN" altLang="en-US" dirty="0"/>
          </a:p>
        </p:txBody>
      </p:sp>
      <p:sp>
        <p:nvSpPr>
          <p:cNvPr id="5" name="灯片编号占位符 4"/>
          <p:cNvSpPr>
            <a:spLocks noGrp="1"/>
          </p:cNvSpPr>
          <p:nvPr>
            <p:ph type="sldNum" sz="quarter" idx="12"/>
          </p:nvPr>
        </p:nvSpPr>
        <p:spPr/>
        <p:txBody>
          <a:bodyPr/>
          <a:lstStyle/>
          <a:p>
            <a:fld id="{0C51E99D-80F3-4842-8149-7F9B8B533C4E}" type="slidenum">
              <a:rPr lang="en-US" smtClean="0"/>
              <a:t>24</a:t>
            </a:fld>
            <a:endParaRPr lang="en-US"/>
          </a:p>
        </p:txBody>
      </p:sp>
    </p:spTree>
    <p:extLst>
      <p:ext uri="{BB962C8B-B14F-4D97-AF65-F5344CB8AC3E}">
        <p14:creationId xmlns:p14="http://schemas.microsoft.com/office/powerpoint/2010/main" val="1721017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Xkcd</a:t>
            </a:r>
            <a:r>
              <a:rPr lang="en-US" dirty="0" smtClean="0"/>
              <a:t> Style</a:t>
            </a:r>
            <a:endParaRPr lang="en-US" dirty="0"/>
          </a:p>
        </p:txBody>
      </p:sp>
      <p:sp>
        <p:nvSpPr>
          <p:cNvPr id="4" name="Text Placeholder 3"/>
          <p:cNvSpPr>
            <a:spLocks noGrp="1"/>
          </p:cNvSpPr>
          <p:nvPr>
            <p:ph type="body" sz="half" idx="2"/>
          </p:nvPr>
        </p:nvSpPr>
        <p:spPr/>
        <p:txBody>
          <a:bodyPr>
            <a:normAutofit fontScale="92500" lnSpcReduction="10000"/>
          </a:bodyPr>
          <a:lstStyle/>
          <a:p>
            <a:r>
              <a:rPr lang="en-US" dirty="0" smtClean="0">
                <a:hlinkClick r:id="rId3"/>
              </a:rPr>
              <a:t>http://</a:t>
            </a:r>
            <a:r>
              <a:rPr lang="en-US" dirty="0">
                <a:hlinkClick r:id="rId3"/>
              </a:rPr>
              <a:t>jakevdp.github.io/blog/2013/07/10/XKCD-plots-in-matplotlib</a:t>
            </a:r>
            <a:r>
              <a:rPr lang="en-US" dirty="0" smtClean="0">
                <a:hlinkClick r:id="rId3"/>
              </a:rPr>
              <a:t>/</a:t>
            </a:r>
            <a:endParaRPr lang="en-US" dirty="0" smtClean="0"/>
          </a:p>
          <a:p>
            <a:endParaRPr lang="en-US" dirty="0"/>
          </a:p>
          <a:p>
            <a:r>
              <a:rPr lang="en-US" sz="1800" dirty="0" err="1"/>
              <a:t>plt.xkcd</a:t>
            </a:r>
            <a:r>
              <a:rPr lang="en-US" sz="1800" dirty="0"/>
              <a:t>()</a:t>
            </a:r>
          </a:p>
        </p:txBody>
      </p:sp>
      <p:sp>
        <p:nvSpPr>
          <p:cNvPr id="5" name="Slide Number Placeholder 4"/>
          <p:cNvSpPr>
            <a:spLocks noGrp="1"/>
          </p:cNvSpPr>
          <p:nvPr>
            <p:ph type="sldNum" sz="quarter" idx="12"/>
          </p:nvPr>
        </p:nvSpPr>
        <p:spPr/>
        <p:txBody>
          <a:bodyPr/>
          <a:lstStyle/>
          <a:p>
            <a:fld id="{0C51E99D-80F3-4842-8149-7F9B8B533C4E}" type="slidenum">
              <a:rPr lang="en-US" smtClean="0"/>
              <a:t>25</a:t>
            </a:fld>
            <a:endParaRPr lang="en-US"/>
          </a:p>
        </p:txBody>
      </p:sp>
      <p:pic>
        <p:nvPicPr>
          <p:cNvPr id="2050" name="Picture 2"/>
          <p:cNvPicPr>
            <a:picLocks noGrp="1" noChangeAspect="1" noChangeArrowheads="1"/>
          </p:cNvPicPr>
          <p:nvPr>
            <p:ph type="pic" idx="1"/>
          </p:nvPr>
        </p:nvPicPr>
        <p:blipFill rotWithShape="1">
          <a:blip r:embed="rId4">
            <a:extLst>
              <a:ext uri="{28A0092B-C50C-407E-A947-70E740481C1C}">
                <a14:useLocalDpi xmlns:a14="http://schemas.microsoft.com/office/drawing/2010/main" val="0"/>
              </a:ext>
            </a:extLst>
          </a:blip>
          <a:srcRect l="-1042" r="-10" b="681"/>
          <a:stretch/>
        </p:blipFill>
        <p:spPr bwMode="auto">
          <a:xfrm>
            <a:off x="624115" y="1066800"/>
            <a:ext cx="7779656" cy="3635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75503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600" b="1" cap="all" dirty="0">
                <a:solidFill>
                  <a:schemeClr val="bg1"/>
                </a:solidFill>
              </a:rPr>
              <a:t>Steps To Make </a:t>
            </a:r>
            <a:endParaRPr lang="en-US" sz="3600" b="1" cap="all" dirty="0">
              <a:solidFill>
                <a:schemeClr val="bg1"/>
              </a:solidFill>
            </a:endParaRPr>
          </a:p>
        </p:txBody>
      </p:sp>
      <p:sp>
        <p:nvSpPr>
          <p:cNvPr id="5" name="Slide Number Placeholder 4"/>
          <p:cNvSpPr>
            <a:spLocks noGrp="1"/>
          </p:cNvSpPr>
          <p:nvPr>
            <p:ph type="sldNum" sz="quarter" idx="12"/>
          </p:nvPr>
        </p:nvSpPr>
        <p:spPr/>
        <p:txBody>
          <a:bodyPr/>
          <a:lstStyle/>
          <a:p>
            <a:fld id="{0C51E99D-80F3-4842-8149-7F9B8B533C4E}" type="slidenum">
              <a:rPr lang="en-US" smtClean="0"/>
              <a:t>26</a:t>
            </a:fld>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55035"/>
            <a:ext cx="3374887" cy="2531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2648" y="3124200"/>
            <a:ext cx="4129378" cy="2580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Elbow Connector 8"/>
          <p:cNvCxnSpPr/>
          <p:nvPr/>
        </p:nvCxnSpPr>
        <p:spPr>
          <a:xfrm>
            <a:off x="3832087" y="2971800"/>
            <a:ext cx="1244600" cy="11430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30534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Default Figure</a:t>
            </a:r>
            <a:endParaRPr lang="en-US" dirty="0"/>
          </a:p>
        </p:txBody>
      </p:sp>
      <p:sp>
        <p:nvSpPr>
          <p:cNvPr id="6" name="Text Placeholder 5"/>
          <p:cNvSpPr>
            <a:spLocks noGrp="1"/>
          </p:cNvSpPr>
          <p:nvPr>
            <p:ph type="body" sz="half" idx="2"/>
          </p:nvPr>
        </p:nvSpPr>
        <p:spPr/>
        <p:txBody>
          <a:bodyPr/>
          <a:lstStyle/>
          <a:p>
            <a:r>
              <a:rPr lang="en-US" dirty="0"/>
              <a:t>X = </a:t>
            </a:r>
            <a:r>
              <a:rPr lang="en-US" dirty="0" err="1"/>
              <a:t>np.linspace</a:t>
            </a:r>
            <a:r>
              <a:rPr lang="en-US" dirty="0"/>
              <a:t>(-</a:t>
            </a:r>
            <a:r>
              <a:rPr lang="en-US" dirty="0" err="1"/>
              <a:t>np.pi</a:t>
            </a:r>
            <a:r>
              <a:rPr lang="en-US" dirty="0"/>
              <a:t>, </a:t>
            </a:r>
            <a:r>
              <a:rPr lang="en-US" dirty="0" smtClean="0"/>
              <a:t>np.pi,256,endpoint=True</a:t>
            </a:r>
            <a:r>
              <a:rPr lang="en-US" dirty="0"/>
              <a:t>)</a:t>
            </a:r>
          </a:p>
          <a:p>
            <a:r>
              <a:rPr lang="en-US" dirty="0"/>
              <a:t>C,S = </a:t>
            </a:r>
            <a:r>
              <a:rPr lang="en-US" dirty="0" err="1"/>
              <a:t>np.cos</a:t>
            </a:r>
            <a:r>
              <a:rPr lang="en-US" dirty="0"/>
              <a:t>(X), </a:t>
            </a:r>
            <a:r>
              <a:rPr lang="en-US" dirty="0" err="1"/>
              <a:t>np.sin</a:t>
            </a:r>
            <a:r>
              <a:rPr lang="en-US" dirty="0"/>
              <a:t>(X)</a:t>
            </a:r>
          </a:p>
          <a:p>
            <a:endParaRPr lang="en-US" dirty="0"/>
          </a:p>
          <a:p>
            <a:r>
              <a:rPr lang="en-US" dirty="0"/>
              <a:t>plot(X,C)</a:t>
            </a:r>
          </a:p>
          <a:p>
            <a:r>
              <a:rPr lang="en-US" dirty="0"/>
              <a:t>plot(X,S)</a:t>
            </a:r>
          </a:p>
          <a:p>
            <a:endParaRPr lang="en-US" dirty="0"/>
          </a:p>
          <a:p>
            <a:r>
              <a:rPr lang="en-US" dirty="0"/>
              <a:t>show()</a:t>
            </a:r>
          </a:p>
        </p:txBody>
      </p:sp>
      <p:sp>
        <p:nvSpPr>
          <p:cNvPr id="3" name="Slide Number Placeholder 2"/>
          <p:cNvSpPr>
            <a:spLocks noGrp="1"/>
          </p:cNvSpPr>
          <p:nvPr>
            <p:ph type="sldNum" sz="quarter" idx="12"/>
          </p:nvPr>
        </p:nvSpPr>
        <p:spPr/>
        <p:txBody>
          <a:bodyPr/>
          <a:lstStyle/>
          <a:p>
            <a:fld id="{0C51E99D-80F3-4842-8149-7F9B8B533C4E}" type="slidenum">
              <a:rPr lang="en-US" smtClean="0"/>
              <a:t>27</a:t>
            </a:fld>
            <a:endParaRPr lang="en-US"/>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81400" y="1752600"/>
            <a:ext cx="5111750" cy="3833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86791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 Color and Width</a:t>
            </a:r>
            <a:endParaRPr lang="en-US" dirty="0"/>
          </a:p>
        </p:txBody>
      </p:sp>
      <p:sp>
        <p:nvSpPr>
          <p:cNvPr id="4" name="Text Placeholder 3"/>
          <p:cNvSpPr>
            <a:spLocks noGrp="1"/>
          </p:cNvSpPr>
          <p:nvPr>
            <p:ph type="body" sz="half" idx="2"/>
          </p:nvPr>
        </p:nvSpPr>
        <p:spPr/>
        <p:txBody>
          <a:bodyPr/>
          <a:lstStyle/>
          <a:p>
            <a:r>
              <a:rPr lang="en-US" dirty="0"/>
              <a:t>figure(</a:t>
            </a:r>
            <a:r>
              <a:rPr lang="en-US" dirty="0" err="1"/>
              <a:t>figsize</a:t>
            </a:r>
            <a:r>
              <a:rPr lang="en-US" dirty="0"/>
              <a:t>=(10,6), dpi=80) </a:t>
            </a:r>
            <a:endParaRPr lang="en-US" dirty="0" smtClean="0"/>
          </a:p>
          <a:p>
            <a:r>
              <a:rPr lang="en-US" dirty="0" smtClean="0"/>
              <a:t>plot(X</a:t>
            </a:r>
            <a:r>
              <a:rPr lang="en-US" dirty="0"/>
              <a:t>, C, color="blue", linewidth=2.5, </a:t>
            </a:r>
            <a:r>
              <a:rPr lang="en-US" dirty="0" err="1"/>
              <a:t>linestyle</a:t>
            </a:r>
            <a:r>
              <a:rPr lang="en-US" dirty="0"/>
              <a:t>="-") </a:t>
            </a:r>
            <a:endParaRPr lang="en-US" dirty="0" smtClean="0"/>
          </a:p>
          <a:p>
            <a:r>
              <a:rPr lang="en-US" dirty="0" smtClean="0"/>
              <a:t>plot(X</a:t>
            </a:r>
            <a:r>
              <a:rPr lang="en-US" dirty="0"/>
              <a:t>, S, color="red", linewidth=2.5, </a:t>
            </a:r>
            <a:r>
              <a:rPr lang="en-US" dirty="0" err="1"/>
              <a:t>linestyle</a:t>
            </a:r>
            <a:r>
              <a:rPr lang="en-US" dirty="0"/>
              <a:t>="-")</a:t>
            </a:r>
          </a:p>
        </p:txBody>
      </p:sp>
      <p:sp>
        <p:nvSpPr>
          <p:cNvPr id="5" name="Slide Number Placeholder 4"/>
          <p:cNvSpPr>
            <a:spLocks noGrp="1"/>
          </p:cNvSpPr>
          <p:nvPr>
            <p:ph type="sldNum" sz="quarter" idx="12"/>
          </p:nvPr>
        </p:nvSpPr>
        <p:spPr>
          <a:xfrm>
            <a:off x="6553200" y="6400800"/>
            <a:ext cx="2133600" cy="365125"/>
          </a:xfrm>
        </p:spPr>
        <p:txBody>
          <a:bodyPr/>
          <a:lstStyle/>
          <a:p>
            <a:fld id="{0C51E99D-80F3-4842-8149-7F9B8B533C4E}" type="slidenum">
              <a:rPr lang="en-US" smtClean="0"/>
              <a:t>28</a:t>
            </a:fld>
            <a:endParaRPr lang="en-US"/>
          </a:p>
        </p:txBody>
      </p:sp>
      <p:pic>
        <p:nvPicPr>
          <p:cNvPr id="92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657600" y="1676400"/>
            <a:ext cx="502920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42778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 Boundary</a:t>
            </a:r>
            <a:endParaRPr lang="en-US" dirty="0"/>
          </a:p>
        </p:txBody>
      </p:sp>
      <p:sp>
        <p:nvSpPr>
          <p:cNvPr id="4" name="Text Placeholder 3"/>
          <p:cNvSpPr>
            <a:spLocks noGrp="1"/>
          </p:cNvSpPr>
          <p:nvPr>
            <p:ph type="body" sz="half" idx="2"/>
          </p:nvPr>
        </p:nvSpPr>
        <p:spPr/>
        <p:txBody>
          <a:bodyPr/>
          <a:lstStyle/>
          <a:p>
            <a:r>
              <a:rPr lang="en-US" dirty="0" err="1"/>
              <a:t>xlim</a:t>
            </a:r>
            <a:r>
              <a:rPr lang="en-US" dirty="0"/>
              <a:t>(</a:t>
            </a:r>
            <a:r>
              <a:rPr lang="en-US" dirty="0" err="1"/>
              <a:t>X.min</a:t>
            </a:r>
            <a:r>
              <a:rPr lang="en-US" dirty="0"/>
              <a:t>()*1.1, </a:t>
            </a:r>
            <a:r>
              <a:rPr lang="en-US" dirty="0" err="1"/>
              <a:t>X.max</a:t>
            </a:r>
            <a:r>
              <a:rPr lang="en-US" dirty="0"/>
              <a:t>()*1.1) </a:t>
            </a:r>
            <a:r>
              <a:rPr lang="en-US" dirty="0" err="1"/>
              <a:t>ylim</a:t>
            </a:r>
            <a:r>
              <a:rPr lang="en-US" dirty="0"/>
              <a:t>(</a:t>
            </a:r>
            <a:r>
              <a:rPr lang="en-US" dirty="0" err="1"/>
              <a:t>C.min</a:t>
            </a:r>
            <a:r>
              <a:rPr lang="en-US" dirty="0"/>
              <a:t>()*1.1, </a:t>
            </a:r>
            <a:r>
              <a:rPr lang="en-US" dirty="0" err="1"/>
              <a:t>C.max</a:t>
            </a:r>
            <a:r>
              <a:rPr lang="en-US" dirty="0"/>
              <a:t>()*1.1)</a:t>
            </a:r>
          </a:p>
        </p:txBody>
      </p:sp>
      <p:sp>
        <p:nvSpPr>
          <p:cNvPr id="5" name="Slide Number Placeholder 4"/>
          <p:cNvSpPr>
            <a:spLocks noGrp="1"/>
          </p:cNvSpPr>
          <p:nvPr>
            <p:ph type="sldNum" sz="quarter" idx="12"/>
          </p:nvPr>
        </p:nvSpPr>
        <p:spPr>
          <a:xfrm>
            <a:off x="6553200" y="6340475"/>
            <a:ext cx="2133600" cy="365125"/>
          </a:xfrm>
        </p:spPr>
        <p:txBody>
          <a:bodyPr/>
          <a:lstStyle/>
          <a:p>
            <a:fld id="{0C51E99D-80F3-4842-8149-7F9B8B533C4E}" type="slidenum">
              <a:rPr lang="en-US" smtClean="0"/>
              <a:t>29</a:t>
            </a:fld>
            <a:endParaRPr lang="en-US"/>
          </a:p>
        </p:txBody>
      </p:sp>
      <p:pic>
        <p:nvPicPr>
          <p:cNvPr id="1024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75050" y="1602185"/>
            <a:ext cx="5111750" cy="3503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57202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51E99D-80F3-4842-8149-7F9B8B533C4E}" type="slidenum">
              <a:rPr lang="en-US" smtClean="0"/>
              <a:t>3</a:t>
            </a:fld>
            <a:endParaRPr lang="en-US"/>
          </a:p>
        </p:txBody>
      </p:sp>
      <p:graphicFrame>
        <p:nvGraphicFramePr>
          <p:cNvPr id="5" name="表格 4"/>
          <p:cNvGraphicFramePr>
            <a:graphicFrameLocks noGrp="1"/>
          </p:cNvGraphicFramePr>
          <p:nvPr>
            <p:extLst>
              <p:ext uri="{D42A27DB-BD31-4B8C-83A1-F6EECF244321}">
                <p14:modId xmlns:p14="http://schemas.microsoft.com/office/powerpoint/2010/main" val="1848563229"/>
              </p:ext>
            </p:extLst>
          </p:nvPr>
        </p:nvGraphicFramePr>
        <p:xfrm>
          <a:off x="342900" y="2209800"/>
          <a:ext cx="8648700" cy="3429000"/>
        </p:xfrm>
        <a:graphic>
          <a:graphicData uri="http://schemas.openxmlformats.org/drawingml/2006/table">
            <a:tbl>
              <a:tblPr firstRow="1" bandRow="1">
                <a:tableStyleId>{E8B1032C-EA38-4F05-BA0D-38AFFFC7BED3}</a:tableStyleId>
              </a:tblPr>
              <a:tblGrid>
                <a:gridCol w="1333500"/>
                <a:gridCol w="1447800"/>
                <a:gridCol w="3476626"/>
                <a:gridCol w="2390774"/>
              </a:tblGrid>
              <a:tr h="834983">
                <a:tc>
                  <a:txBody>
                    <a:bodyPr/>
                    <a:lstStyle/>
                    <a:p>
                      <a:pPr algn="ctr"/>
                      <a:r>
                        <a:rPr lang="en-US" altLang="zh-CN" sz="2400" dirty="0" smtClean="0"/>
                        <a:t>Software</a:t>
                      </a:r>
                      <a:endParaRPr lang="zh-CN" altLang="en-US" sz="2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400" dirty="0" smtClean="0"/>
                        <a:t>Tools</a:t>
                      </a:r>
                      <a:endParaRPr lang="zh-CN" altLang="en-US" sz="24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kern="1200" dirty="0" smtClean="0"/>
                        <a:t>Advantages </a:t>
                      </a:r>
                      <a:endParaRPr lang="en-US" altLang="zh-CN" sz="2000" b="1" kern="1200" dirty="0" smtClean="0">
                        <a:solidFill>
                          <a:schemeClr val="lt1"/>
                        </a:solidFill>
                        <a:latin typeface="+mn-lt"/>
                        <a:ea typeface="+mn-ea"/>
                        <a:cs typeface="+mn-cs"/>
                      </a:endParaRPr>
                    </a:p>
                  </a:txBody>
                  <a:tcPr anchor="ctr"/>
                </a:tc>
                <a:tc>
                  <a:txBody>
                    <a:bodyPr/>
                    <a:lstStyle/>
                    <a:p>
                      <a:pPr algn="ctr"/>
                      <a:r>
                        <a:rPr lang="en-US" altLang="zh-CN" sz="2400" dirty="0" smtClean="0"/>
                        <a:t>Disadvantages</a:t>
                      </a:r>
                      <a:endParaRPr lang="zh-CN" altLang="en-US" sz="2400" dirty="0"/>
                    </a:p>
                  </a:txBody>
                  <a:tcPr anchor="ctr"/>
                </a:tc>
              </a:tr>
              <a:tr h="649431">
                <a:tc>
                  <a:txBody>
                    <a:bodyPr/>
                    <a:lstStyle/>
                    <a:p>
                      <a:pPr algn="l"/>
                      <a:r>
                        <a:rPr lang="en-US" altLang="zh-CN" dirty="0" smtClean="0"/>
                        <a:t>1</a:t>
                      </a:r>
                      <a:endParaRPr lang="zh-CN" altLang="en-US" dirty="0"/>
                    </a:p>
                  </a:txBody>
                  <a:tcPr anchor="ctr"/>
                </a:tc>
                <a:tc>
                  <a:txBody>
                    <a:bodyPr/>
                    <a:lstStyle/>
                    <a:p>
                      <a:pPr algn="ctr"/>
                      <a:r>
                        <a:rPr lang="en-US" altLang="zh-CN" sz="1800" kern="1200" dirty="0" err="1" smtClean="0">
                          <a:effectLst/>
                        </a:rPr>
                        <a:t>Matlab</a:t>
                      </a:r>
                      <a:r>
                        <a:rPr lang="en-US" altLang="zh-CN" sz="1800" kern="1200" dirty="0" smtClean="0">
                          <a:effectLst/>
                        </a:rPr>
                        <a:t>, </a:t>
                      </a:r>
                      <a:r>
                        <a:rPr lang="en-US" altLang="zh-CN" sz="1800" kern="1200" dirty="0" err="1" smtClean="0">
                          <a:effectLst/>
                        </a:rPr>
                        <a:t>Mathematica</a:t>
                      </a:r>
                      <a:endParaRPr lang="zh-CN" altLang="en-US" dirty="0"/>
                    </a:p>
                  </a:txBody>
                  <a:tcPr anchor="ctr"/>
                </a:tc>
                <a:tc>
                  <a:txBody>
                    <a:bodyPr/>
                    <a:lstStyle/>
                    <a:p>
                      <a:pPr marL="285750" indent="-285750" algn="l">
                        <a:buFont typeface="Arial" panose="020B0604020202020204" pitchFamily="34" charset="0"/>
                        <a:buChar char="•"/>
                      </a:pPr>
                      <a:r>
                        <a:rPr lang="en-US" altLang="zh-CN" dirty="0" smtClean="0"/>
                        <a:t>Easy to learn </a:t>
                      </a:r>
                    </a:p>
                    <a:p>
                      <a:pPr marL="285750" indent="-285750" algn="l">
                        <a:buFont typeface="Arial" panose="020B0604020202020204" pitchFamily="34" charset="0"/>
                        <a:buChar char="•"/>
                      </a:pPr>
                      <a:r>
                        <a:rPr lang="en-US" altLang="zh-CN" dirty="0" smtClean="0"/>
                        <a:t>Multiple types of </a:t>
                      </a:r>
                      <a:r>
                        <a:rPr lang="en-US" altLang="zh-CN" baseline="0" dirty="0" smtClean="0"/>
                        <a:t>image (2D, 3D)</a:t>
                      </a:r>
                      <a:endParaRPr lang="zh-CN" altLang="en-US" dirty="0"/>
                    </a:p>
                  </a:txBody>
                  <a:tcPr anchor="ctr"/>
                </a:tc>
                <a:tc>
                  <a:txBody>
                    <a:bodyPr/>
                    <a:lstStyle/>
                    <a:p>
                      <a:pPr marL="285750" indent="-285750" algn="l" defTabSz="914400" rtl="0" eaLnBrk="1" latinLnBrk="0" hangingPunct="1">
                        <a:buFont typeface="Arial" panose="020B0604020202020204" pitchFamily="34" charset="0"/>
                        <a:buChar char="•"/>
                      </a:pPr>
                      <a:r>
                        <a:rPr lang="en-US" altLang="zh-CN" sz="1800" kern="1200" dirty="0" smtClean="0">
                          <a:solidFill>
                            <a:schemeClr val="tx1"/>
                          </a:solidFill>
                          <a:latin typeface="+mn-lt"/>
                          <a:ea typeface="+mn-ea"/>
                          <a:cs typeface="+mn-cs"/>
                        </a:rPr>
                        <a:t>Lack of beauty</a:t>
                      </a:r>
                    </a:p>
                    <a:p>
                      <a:pPr marL="285750" indent="-285750" algn="l" defTabSz="914400" rtl="0" eaLnBrk="1" latinLnBrk="0" hangingPunct="1">
                        <a:buFont typeface="Arial" panose="020B0604020202020204" pitchFamily="34" charset="0"/>
                        <a:buChar char="•"/>
                      </a:pPr>
                      <a:r>
                        <a:rPr lang="en-US" altLang="zh-CN" sz="1800" kern="1200" dirty="0" smtClean="0">
                          <a:solidFill>
                            <a:schemeClr val="tx1"/>
                          </a:solidFill>
                          <a:latin typeface="+mn-lt"/>
                          <a:ea typeface="+mn-ea"/>
                          <a:cs typeface="+mn-cs"/>
                        </a:rPr>
                        <a:t>Zigzag shape</a:t>
                      </a:r>
                      <a:endParaRPr lang="zh-CN" altLang="en-US" sz="1800" kern="1200" dirty="0">
                        <a:solidFill>
                          <a:schemeClr val="tx1"/>
                        </a:solidFill>
                        <a:latin typeface="+mn-lt"/>
                        <a:ea typeface="+mn-ea"/>
                        <a:cs typeface="+mn-cs"/>
                      </a:endParaRPr>
                    </a:p>
                  </a:txBody>
                  <a:tcPr anchor="ctr"/>
                </a:tc>
              </a:tr>
              <a:tr h="634613">
                <a:tc>
                  <a:txBody>
                    <a:bodyPr/>
                    <a:lstStyle/>
                    <a:p>
                      <a:pPr algn="l"/>
                      <a:r>
                        <a:rPr lang="en-US" altLang="zh-CN" dirty="0" smtClean="0"/>
                        <a:t>2</a:t>
                      </a:r>
                      <a:endParaRPr lang="zh-CN" altLang="en-US" dirty="0"/>
                    </a:p>
                  </a:txBody>
                  <a:tcPr anchor="ctr"/>
                </a:tc>
                <a:tc>
                  <a:txBody>
                    <a:bodyPr/>
                    <a:lstStyle/>
                    <a:p>
                      <a:pPr algn="ctr"/>
                      <a:r>
                        <a:rPr lang="en-US" altLang="zh-CN" dirty="0" smtClean="0"/>
                        <a:t>Python LIB</a:t>
                      </a:r>
                    </a:p>
                    <a:p>
                      <a:pPr algn="ctr"/>
                      <a:r>
                        <a:rPr lang="en-US" altLang="zh-CN" dirty="0" smtClean="0"/>
                        <a:t>-</a:t>
                      </a:r>
                      <a:r>
                        <a:rPr lang="en-US" altLang="zh-CN" dirty="0" err="1" smtClean="0"/>
                        <a:t>Matplotlib</a:t>
                      </a:r>
                      <a:endParaRPr lang="zh-CN" altLang="en-US" dirty="0"/>
                    </a:p>
                  </a:txBody>
                  <a:tcPr anchor="ctr"/>
                </a:tc>
                <a:tc>
                  <a:txBody>
                    <a:bodyPr/>
                    <a:lstStyle/>
                    <a:p>
                      <a:pPr marL="285750" indent="-285750" algn="l" defTabSz="914400" rtl="0" eaLnBrk="1" latinLnBrk="0" hangingPunct="1">
                        <a:buFont typeface="Arial" panose="020B0604020202020204" pitchFamily="34" charset="0"/>
                        <a:buChar char="•"/>
                      </a:pPr>
                      <a:r>
                        <a:rPr lang="en-US" altLang="zh-CN" sz="1800" kern="1200" dirty="0" smtClean="0">
                          <a:solidFill>
                            <a:schemeClr val="tx1"/>
                          </a:solidFill>
                          <a:latin typeface="+mn-lt"/>
                          <a:ea typeface="+mn-ea"/>
                          <a:cs typeface="+mn-cs"/>
                        </a:rPr>
                        <a:t>Any type</a:t>
                      </a:r>
                      <a:r>
                        <a:rPr lang="en-US" altLang="zh-CN" sz="1800" kern="1200" baseline="0" dirty="0" smtClean="0">
                          <a:solidFill>
                            <a:schemeClr val="tx1"/>
                          </a:solidFill>
                          <a:latin typeface="+mn-lt"/>
                          <a:ea typeface="+mn-ea"/>
                          <a:cs typeface="+mn-cs"/>
                        </a:rPr>
                        <a:t> of image</a:t>
                      </a:r>
                    </a:p>
                    <a:p>
                      <a:pPr marL="285750" indent="-285750" algn="l" defTabSz="914400" rtl="0" eaLnBrk="1" latinLnBrk="0" hangingPunct="1">
                        <a:buFont typeface="Arial" panose="020B0604020202020204" pitchFamily="34" charset="0"/>
                        <a:buChar char="•"/>
                      </a:pPr>
                      <a:r>
                        <a:rPr lang="en-US" altLang="zh-CN" sz="1800" kern="1200" baseline="0" dirty="0" smtClean="0">
                          <a:solidFill>
                            <a:schemeClr val="tx1"/>
                          </a:solidFill>
                          <a:latin typeface="+mn-lt"/>
                          <a:ea typeface="+mn-ea"/>
                          <a:cs typeface="+mn-cs"/>
                        </a:rPr>
                        <a:t>Contain </a:t>
                      </a:r>
                      <a:r>
                        <a:rPr lang="en-US" altLang="zh-CN" sz="1800" kern="1200" baseline="0" dirty="0" err="1" smtClean="0">
                          <a:solidFill>
                            <a:schemeClr val="tx1"/>
                          </a:solidFill>
                          <a:latin typeface="+mn-lt"/>
                          <a:ea typeface="+mn-ea"/>
                          <a:cs typeface="+mn-cs"/>
                        </a:rPr>
                        <a:t>TeX</a:t>
                      </a:r>
                      <a:r>
                        <a:rPr lang="en-US" altLang="zh-CN" sz="1800" kern="1200" baseline="0" dirty="0" smtClean="0">
                          <a:solidFill>
                            <a:schemeClr val="tx1"/>
                          </a:solidFill>
                          <a:latin typeface="+mn-lt"/>
                          <a:ea typeface="+mn-ea"/>
                          <a:cs typeface="+mn-cs"/>
                        </a:rPr>
                        <a:t> math syntax</a:t>
                      </a:r>
                    </a:p>
                    <a:p>
                      <a:pPr marL="285750" indent="-285750" algn="l" defTabSz="914400" rtl="0" eaLnBrk="1" latinLnBrk="0" hangingPunct="1">
                        <a:buFont typeface="Arial" panose="020B0604020202020204" pitchFamily="34" charset="0"/>
                        <a:buChar char="•"/>
                      </a:pPr>
                      <a:r>
                        <a:rPr lang="en-US" altLang="zh-CN" sz="1800" kern="1200" baseline="0" dirty="0" smtClean="0">
                          <a:solidFill>
                            <a:schemeClr val="tx1"/>
                          </a:solidFill>
                          <a:latin typeface="+mn-lt"/>
                          <a:ea typeface="+mn-ea"/>
                          <a:cs typeface="+mn-cs"/>
                        </a:rPr>
                        <a:t>Open Source </a:t>
                      </a:r>
                      <a:endParaRPr lang="zh-CN" altLang="en-US" sz="1800" kern="1200" dirty="0">
                        <a:solidFill>
                          <a:schemeClr val="tx1"/>
                        </a:solidFill>
                        <a:latin typeface="+mn-lt"/>
                        <a:ea typeface="+mn-ea"/>
                        <a:cs typeface="+mn-cs"/>
                      </a:endParaRPr>
                    </a:p>
                  </a:txBody>
                  <a:tcPr anchor="ctr"/>
                </a:tc>
                <a:tc>
                  <a:txBody>
                    <a:bodyPr/>
                    <a:lstStyle/>
                    <a:p>
                      <a:pPr marL="285750" indent="-285750" algn="l" defTabSz="914400" rtl="0" eaLnBrk="1" latinLnBrk="0" hangingPunct="1">
                        <a:buFont typeface="Arial" panose="020B0604020202020204" pitchFamily="34" charset="0"/>
                        <a:buChar char="•"/>
                      </a:pPr>
                      <a:r>
                        <a:rPr lang="en-US" altLang="zh-CN" sz="1800" kern="1200" dirty="0" smtClean="0">
                          <a:solidFill>
                            <a:schemeClr val="tx1"/>
                          </a:solidFill>
                          <a:latin typeface="+mn-lt"/>
                          <a:ea typeface="+mn-ea"/>
                          <a:cs typeface="+mn-cs"/>
                        </a:rPr>
                        <a:t>Difficult to handle</a:t>
                      </a:r>
                    </a:p>
                    <a:p>
                      <a:pPr marL="285750" indent="-285750" algn="l" defTabSz="914400" rtl="0" eaLnBrk="1" latinLnBrk="0" hangingPunct="1">
                        <a:buFont typeface="Arial" panose="020B0604020202020204" pitchFamily="34" charset="0"/>
                        <a:buChar char="•"/>
                      </a:pPr>
                      <a:r>
                        <a:rPr lang="en-US" altLang="zh-CN" sz="1800" kern="1200" dirty="0" smtClean="0">
                          <a:solidFill>
                            <a:schemeClr val="tx1"/>
                          </a:solidFill>
                          <a:latin typeface="+mn-lt"/>
                          <a:ea typeface="+mn-ea"/>
                          <a:cs typeface="+mn-cs"/>
                        </a:rPr>
                        <a:t>3D</a:t>
                      </a:r>
                      <a:r>
                        <a:rPr lang="en-US" altLang="zh-CN" sz="1800" kern="1200" baseline="0" dirty="0" smtClean="0">
                          <a:solidFill>
                            <a:schemeClr val="tx1"/>
                          </a:solidFill>
                          <a:latin typeface="+mn-lt"/>
                          <a:ea typeface="+mn-ea"/>
                          <a:cs typeface="+mn-cs"/>
                        </a:rPr>
                        <a:t> image</a:t>
                      </a:r>
                      <a:endParaRPr lang="en-US" altLang="zh-CN" sz="1800" kern="1200" dirty="0" smtClean="0">
                        <a:solidFill>
                          <a:schemeClr val="tx1"/>
                        </a:solidFill>
                        <a:latin typeface="+mn-lt"/>
                        <a:ea typeface="+mn-ea"/>
                        <a:cs typeface="+mn-cs"/>
                      </a:endParaRPr>
                    </a:p>
                    <a:p>
                      <a:pPr marL="285750" indent="-285750" algn="l" defTabSz="914400" rtl="0" eaLnBrk="1" latinLnBrk="0" hangingPunct="1">
                        <a:buFont typeface="Arial" panose="020B0604020202020204" pitchFamily="34" charset="0"/>
                        <a:buChar char="•"/>
                      </a:pPr>
                      <a:endParaRPr lang="zh-CN" altLang="en-US" sz="1800" kern="1200" dirty="0">
                        <a:solidFill>
                          <a:schemeClr val="tx1"/>
                        </a:solidFill>
                        <a:latin typeface="+mn-lt"/>
                        <a:ea typeface="+mn-ea"/>
                        <a:cs typeface="+mn-cs"/>
                      </a:endParaRPr>
                    </a:p>
                  </a:txBody>
                  <a:tcPr anchor="ctr"/>
                </a:tc>
              </a:tr>
              <a:tr h="1030186">
                <a:tc>
                  <a:txBody>
                    <a:bodyPr/>
                    <a:lstStyle/>
                    <a:p>
                      <a:pPr algn="l"/>
                      <a:r>
                        <a:rPr lang="en-US" altLang="zh-CN" dirty="0" smtClean="0"/>
                        <a:t>3</a:t>
                      </a:r>
                      <a:endParaRPr lang="zh-CN" altLang="en-US" dirty="0"/>
                    </a:p>
                  </a:txBody>
                  <a:tcPr anchor="ctr"/>
                </a:tc>
                <a:tc>
                  <a:txBody>
                    <a:bodyPr/>
                    <a:lstStyle/>
                    <a:p>
                      <a:pPr algn="ctr"/>
                      <a:r>
                        <a:rPr lang="en-US" altLang="zh-CN" dirty="0" err="1" smtClean="0"/>
                        <a:t>LaTex</a:t>
                      </a:r>
                      <a:endParaRPr lang="en-US" altLang="zh-CN" dirty="0" smtClean="0"/>
                    </a:p>
                    <a:p>
                      <a:pPr algn="ctr"/>
                      <a:r>
                        <a:rPr lang="en-US" altLang="zh-CN" dirty="0" smtClean="0"/>
                        <a:t>-</a:t>
                      </a:r>
                      <a:r>
                        <a:rPr lang="en-US" altLang="zh-CN" dirty="0" err="1" smtClean="0"/>
                        <a:t>Tikz</a:t>
                      </a:r>
                      <a:endParaRPr lang="zh-CN" altLang="en-US" dirty="0"/>
                    </a:p>
                  </a:txBody>
                  <a:tcPr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800" kern="1200" baseline="0" dirty="0" smtClean="0">
                          <a:solidFill>
                            <a:schemeClr val="tx1"/>
                          </a:solidFill>
                          <a:latin typeface="+mn-lt"/>
                          <a:ea typeface="+mn-ea"/>
                          <a:cs typeface="+mn-cs"/>
                        </a:rPr>
                        <a:t>Multiple types of image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800" kern="1200" baseline="0" dirty="0" smtClean="0">
                          <a:solidFill>
                            <a:schemeClr val="tx1"/>
                          </a:solidFill>
                          <a:latin typeface="+mn-lt"/>
                          <a:ea typeface="+mn-ea"/>
                          <a:cs typeface="+mn-cs"/>
                        </a:rPr>
                        <a:t>Good interaction between latex document s</a:t>
                      </a:r>
                      <a:endParaRPr lang="zh-CN" altLang="en-US" sz="1800" kern="1200" baseline="0" dirty="0">
                        <a:solidFill>
                          <a:schemeClr val="tx1"/>
                        </a:solidFill>
                        <a:latin typeface="+mn-lt"/>
                        <a:ea typeface="+mn-ea"/>
                        <a:cs typeface="+mn-cs"/>
                      </a:endParaRPr>
                    </a:p>
                  </a:txBody>
                  <a:tcPr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800" kern="1200" dirty="0" smtClean="0">
                          <a:solidFill>
                            <a:schemeClr val="tx1"/>
                          </a:solidFill>
                          <a:latin typeface="+mn-lt"/>
                          <a:ea typeface="+mn-ea"/>
                          <a:cs typeface="+mn-cs"/>
                        </a:rPr>
                        <a:t>Difficult to handle</a:t>
                      </a:r>
                      <a:endParaRPr lang="zh-CN" altLang="en-US" sz="1800" kern="1200" dirty="0" smtClean="0">
                        <a:solidFill>
                          <a:schemeClr val="tx1"/>
                        </a:solidFill>
                        <a:latin typeface="+mn-lt"/>
                        <a:ea typeface="+mn-ea"/>
                        <a:cs typeface="+mn-cs"/>
                      </a:endParaRPr>
                    </a:p>
                  </a:txBody>
                  <a:tcPr anchor="ctr"/>
                </a:tc>
              </a:tr>
            </a:tbl>
          </a:graphicData>
        </a:graphic>
      </p:graphicFrame>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3048002"/>
            <a:ext cx="609600" cy="619858"/>
          </a:xfrm>
          <a:prstGeom prst="rect">
            <a:avLst/>
          </a:prstGeom>
          <a:ln>
            <a:noFill/>
          </a:ln>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 y="3829050"/>
            <a:ext cx="576880"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 y="4960606"/>
            <a:ext cx="667171" cy="297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110355" y="1200152"/>
            <a:ext cx="2539541" cy="523220"/>
          </a:xfrm>
          <a:prstGeom prst="rect">
            <a:avLst/>
          </a:prstGeom>
        </p:spPr>
        <p:txBody>
          <a:bodyPr wrap="none">
            <a:spAutoFit/>
          </a:bodyPr>
          <a:lstStyle/>
          <a:p>
            <a:pPr marL="457200" indent="-457200">
              <a:buSzPct val="80000"/>
              <a:buFont typeface="Wingdings" panose="05000000000000000000" pitchFamily="2" charset="2"/>
              <a:buChar char="l"/>
            </a:pPr>
            <a:r>
              <a:rPr lang="en-US" altLang="zh-CN" sz="2800" dirty="0" smtClean="0"/>
              <a:t>Data plotting</a:t>
            </a:r>
            <a:endParaRPr lang="en-US" altLang="zh-CN" sz="2800" dirty="0"/>
          </a:p>
        </p:txBody>
      </p:sp>
    </p:spTree>
    <p:extLst>
      <p:ext uri="{BB962C8B-B14F-4D97-AF65-F5344CB8AC3E}">
        <p14:creationId xmlns:p14="http://schemas.microsoft.com/office/powerpoint/2010/main" val="2767301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 Tick Labels</a:t>
            </a:r>
            <a:endParaRPr lang="en-US" dirty="0"/>
          </a:p>
        </p:txBody>
      </p:sp>
      <p:sp>
        <p:nvSpPr>
          <p:cNvPr id="4" name="Text Placeholder 3"/>
          <p:cNvSpPr>
            <a:spLocks noGrp="1"/>
          </p:cNvSpPr>
          <p:nvPr>
            <p:ph type="body" sz="half" idx="2"/>
          </p:nvPr>
        </p:nvSpPr>
        <p:spPr/>
        <p:txBody>
          <a:bodyPr/>
          <a:lstStyle/>
          <a:p>
            <a:r>
              <a:rPr lang="en-US" dirty="0" err="1"/>
              <a:t>xticks</a:t>
            </a:r>
            <a:r>
              <a:rPr lang="en-US" dirty="0"/>
              <a:t>([-</a:t>
            </a:r>
            <a:r>
              <a:rPr lang="en-US" dirty="0" err="1"/>
              <a:t>np.pi</a:t>
            </a:r>
            <a:r>
              <a:rPr lang="en-US" dirty="0"/>
              <a:t>, -</a:t>
            </a:r>
            <a:r>
              <a:rPr lang="en-US" dirty="0" err="1"/>
              <a:t>np.pi</a:t>
            </a:r>
            <a:r>
              <a:rPr lang="en-US" dirty="0"/>
              <a:t>/2, 0, </a:t>
            </a:r>
            <a:r>
              <a:rPr lang="en-US" dirty="0" err="1"/>
              <a:t>np.pi</a:t>
            </a:r>
            <a:r>
              <a:rPr lang="en-US" dirty="0"/>
              <a:t>/2, </a:t>
            </a:r>
            <a:r>
              <a:rPr lang="en-US" dirty="0" err="1"/>
              <a:t>np.pi</a:t>
            </a:r>
            <a:r>
              <a:rPr lang="en-US" dirty="0"/>
              <a:t>], [r'$-\pi$', r'$-\pi/2$', r'$0$', r'$+\pi/2$', r'$+\pi</a:t>
            </a:r>
            <a:r>
              <a:rPr lang="en-US" dirty="0" smtClean="0"/>
              <a:t>$'])</a:t>
            </a:r>
          </a:p>
          <a:p>
            <a:endParaRPr lang="en-US" dirty="0" smtClean="0"/>
          </a:p>
          <a:p>
            <a:r>
              <a:rPr lang="en-US" dirty="0" err="1" smtClean="0"/>
              <a:t>yticks</a:t>
            </a:r>
            <a:r>
              <a:rPr lang="en-US" dirty="0"/>
              <a:t>([-1, 0, +1], [r'$-1$', r'$0$', r'$+1$'])</a:t>
            </a:r>
          </a:p>
        </p:txBody>
      </p:sp>
      <p:sp>
        <p:nvSpPr>
          <p:cNvPr id="5" name="Slide Number Placeholder 4"/>
          <p:cNvSpPr>
            <a:spLocks noGrp="1"/>
          </p:cNvSpPr>
          <p:nvPr>
            <p:ph type="sldNum" sz="quarter" idx="12"/>
          </p:nvPr>
        </p:nvSpPr>
        <p:spPr/>
        <p:txBody>
          <a:bodyPr/>
          <a:lstStyle/>
          <a:p>
            <a:fld id="{0C51E99D-80F3-4842-8149-7F9B8B533C4E}" type="slidenum">
              <a:rPr lang="en-US" smtClean="0"/>
              <a:t>30</a:t>
            </a:fld>
            <a:endParaRPr lang="en-US"/>
          </a:p>
        </p:txBody>
      </p:sp>
      <p:pic>
        <p:nvPicPr>
          <p:cNvPr id="1126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75050" y="1602185"/>
            <a:ext cx="5111750" cy="3503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8110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altLang="zh-CN" dirty="0"/>
              <a:t>Moving </a:t>
            </a:r>
            <a:r>
              <a:rPr lang="en-US" altLang="zh-CN" dirty="0" smtClean="0"/>
              <a:t>Spines</a:t>
            </a:r>
            <a:endParaRPr lang="en-US" altLang="zh-CN" dirty="0"/>
          </a:p>
        </p:txBody>
      </p:sp>
      <p:sp>
        <p:nvSpPr>
          <p:cNvPr id="4" name="Text Placeholder 3"/>
          <p:cNvSpPr>
            <a:spLocks noGrp="1"/>
          </p:cNvSpPr>
          <p:nvPr>
            <p:ph type="body" sz="half" idx="2"/>
          </p:nvPr>
        </p:nvSpPr>
        <p:spPr/>
        <p:txBody>
          <a:bodyPr/>
          <a:lstStyle/>
          <a:p>
            <a:r>
              <a:rPr lang="en-US" dirty="0"/>
              <a:t>ax = </a:t>
            </a:r>
            <a:r>
              <a:rPr lang="en-US" dirty="0" err="1"/>
              <a:t>gca</a:t>
            </a:r>
            <a:r>
              <a:rPr lang="en-US" dirty="0"/>
              <a:t>()</a:t>
            </a:r>
          </a:p>
          <a:p>
            <a:r>
              <a:rPr lang="en-US" dirty="0" err="1"/>
              <a:t>ax.spines</a:t>
            </a:r>
            <a:r>
              <a:rPr lang="en-US" dirty="0"/>
              <a:t>['right'].</a:t>
            </a:r>
            <a:r>
              <a:rPr lang="en-US" dirty="0" err="1"/>
              <a:t>set_color</a:t>
            </a:r>
            <a:r>
              <a:rPr lang="en-US" dirty="0"/>
              <a:t>('none')</a:t>
            </a:r>
          </a:p>
          <a:p>
            <a:r>
              <a:rPr lang="en-US" dirty="0" err="1"/>
              <a:t>ax.spines</a:t>
            </a:r>
            <a:r>
              <a:rPr lang="en-US" dirty="0"/>
              <a:t>['top'].</a:t>
            </a:r>
            <a:r>
              <a:rPr lang="en-US" dirty="0" err="1"/>
              <a:t>set_color</a:t>
            </a:r>
            <a:r>
              <a:rPr lang="en-US" dirty="0"/>
              <a:t>('none')</a:t>
            </a:r>
          </a:p>
          <a:p>
            <a:r>
              <a:rPr lang="en-US" dirty="0" err="1"/>
              <a:t>ax.xaxis.set_ticks_position</a:t>
            </a:r>
            <a:r>
              <a:rPr lang="en-US" dirty="0"/>
              <a:t>('bottom')</a:t>
            </a:r>
          </a:p>
          <a:p>
            <a:r>
              <a:rPr lang="en-US" dirty="0" err="1"/>
              <a:t>ax.spines</a:t>
            </a:r>
            <a:r>
              <a:rPr lang="en-US" dirty="0"/>
              <a:t>['bottom'].</a:t>
            </a:r>
            <a:r>
              <a:rPr lang="en-US" dirty="0" err="1"/>
              <a:t>set_position</a:t>
            </a:r>
            <a:r>
              <a:rPr lang="en-US" dirty="0"/>
              <a:t>(('data',0))</a:t>
            </a:r>
          </a:p>
          <a:p>
            <a:r>
              <a:rPr lang="en-US" dirty="0" err="1"/>
              <a:t>ax.yaxis.set_ticks_position</a:t>
            </a:r>
            <a:r>
              <a:rPr lang="en-US" dirty="0"/>
              <a:t>('left')</a:t>
            </a:r>
          </a:p>
          <a:p>
            <a:r>
              <a:rPr lang="en-US" dirty="0" err="1"/>
              <a:t>ax.spines</a:t>
            </a:r>
            <a:r>
              <a:rPr lang="en-US" dirty="0"/>
              <a:t>['left'].</a:t>
            </a:r>
            <a:r>
              <a:rPr lang="en-US" dirty="0" err="1"/>
              <a:t>set_position</a:t>
            </a:r>
            <a:r>
              <a:rPr lang="en-US" dirty="0"/>
              <a:t>(('data',0))</a:t>
            </a:r>
          </a:p>
        </p:txBody>
      </p:sp>
      <p:sp>
        <p:nvSpPr>
          <p:cNvPr id="5" name="Slide Number Placeholder 4"/>
          <p:cNvSpPr>
            <a:spLocks noGrp="1"/>
          </p:cNvSpPr>
          <p:nvPr>
            <p:ph type="sldNum" sz="quarter" idx="12"/>
          </p:nvPr>
        </p:nvSpPr>
        <p:spPr/>
        <p:txBody>
          <a:bodyPr/>
          <a:lstStyle/>
          <a:p>
            <a:fld id="{0C51E99D-80F3-4842-8149-7F9B8B533C4E}" type="slidenum">
              <a:rPr lang="en-US" smtClean="0"/>
              <a:t>31</a:t>
            </a:fld>
            <a:endParaRPr lang="en-US"/>
          </a:p>
        </p:txBody>
      </p:sp>
      <p:pic>
        <p:nvPicPr>
          <p:cNvPr id="1229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75050" y="1602185"/>
            <a:ext cx="5111750" cy="3503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31064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 a Legend</a:t>
            </a:r>
            <a:endParaRPr lang="en-US" dirty="0"/>
          </a:p>
        </p:txBody>
      </p:sp>
      <p:sp>
        <p:nvSpPr>
          <p:cNvPr id="4" name="Text Placeholder 3"/>
          <p:cNvSpPr>
            <a:spLocks noGrp="1"/>
          </p:cNvSpPr>
          <p:nvPr>
            <p:ph type="body" sz="half" idx="2"/>
          </p:nvPr>
        </p:nvSpPr>
        <p:spPr/>
        <p:txBody>
          <a:bodyPr/>
          <a:lstStyle/>
          <a:p>
            <a:r>
              <a:rPr lang="en-US" dirty="0"/>
              <a:t>plot(X, C, color="blue", linewidth=2.5, </a:t>
            </a:r>
            <a:r>
              <a:rPr lang="en-US" dirty="0" err="1"/>
              <a:t>linestyle</a:t>
            </a:r>
            <a:r>
              <a:rPr lang="en-US" dirty="0"/>
              <a:t>="-", label="cosine") </a:t>
            </a:r>
            <a:endParaRPr lang="en-US" dirty="0" smtClean="0"/>
          </a:p>
          <a:p>
            <a:r>
              <a:rPr lang="en-US" dirty="0" smtClean="0"/>
              <a:t>plot(X</a:t>
            </a:r>
            <a:r>
              <a:rPr lang="en-US" dirty="0"/>
              <a:t>, S, color="red", linewidth=2.5, </a:t>
            </a:r>
            <a:r>
              <a:rPr lang="en-US" dirty="0" err="1"/>
              <a:t>linestyle</a:t>
            </a:r>
            <a:r>
              <a:rPr lang="en-US" dirty="0"/>
              <a:t>="-", label="sine") </a:t>
            </a:r>
            <a:endParaRPr lang="en-US" dirty="0" smtClean="0"/>
          </a:p>
          <a:p>
            <a:endParaRPr lang="en-US" dirty="0"/>
          </a:p>
          <a:p>
            <a:r>
              <a:rPr lang="en-US" dirty="0" smtClean="0"/>
              <a:t>legend(</a:t>
            </a:r>
            <a:r>
              <a:rPr lang="en-US" dirty="0" err="1" smtClean="0"/>
              <a:t>loc</a:t>
            </a:r>
            <a:r>
              <a:rPr lang="en-US" dirty="0"/>
              <a:t>='upper left')</a:t>
            </a:r>
          </a:p>
        </p:txBody>
      </p:sp>
      <p:sp>
        <p:nvSpPr>
          <p:cNvPr id="5" name="Slide Number Placeholder 4"/>
          <p:cNvSpPr>
            <a:spLocks noGrp="1"/>
          </p:cNvSpPr>
          <p:nvPr>
            <p:ph type="sldNum" sz="quarter" idx="12"/>
          </p:nvPr>
        </p:nvSpPr>
        <p:spPr/>
        <p:txBody>
          <a:bodyPr/>
          <a:lstStyle/>
          <a:p>
            <a:fld id="{0C51E99D-80F3-4842-8149-7F9B8B533C4E}" type="slidenum">
              <a:rPr lang="en-US" smtClean="0"/>
              <a:t>32</a:t>
            </a:fld>
            <a:endParaRPr lang="en-US"/>
          </a:p>
        </p:txBody>
      </p:sp>
      <p:pic>
        <p:nvPicPr>
          <p:cNvPr id="1331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75050" y="1602185"/>
            <a:ext cx="5111750" cy="3427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52974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altLang="zh-CN" dirty="0"/>
              <a:t>Annotate </a:t>
            </a:r>
            <a:r>
              <a:rPr lang="en-US" altLang="zh-CN" dirty="0" smtClean="0"/>
              <a:t>Some </a:t>
            </a:r>
            <a:r>
              <a:rPr lang="en-US" altLang="zh-CN" dirty="0"/>
              <a:t>P</a:t>
            </a:r>
            <a:r>
              <a:rPr lang="en-US" altLang="zh-CN" dirty="0" smtClean="0"/>
              <a:t>oints</a:t>
            </a:r>
            <a:endParaRPr lang="en-US" altLang="zh-CN" dirty="0"/>
          </a:p>
        </p:txBody>
      </p:sp>
      <p:sp>
        <p:nvSpPr>
          <p:cNvPr id="4" name="Text Placeholder 3"/>
          <p:cNvSpPr>
            <a:spLocks noGrp="1"/>
          </p:cNvSpPr>
          <p:nvPr>
            <p:ph type="body" sz="half" idx="2"/>
          </p:nvPr>
        </p:nvSpPr>
        <p:spPr/>
        <p:txBody>
          <a:bodyPr>
            <a:normAutofit fontScale="92500" lnSpcReduction="20000"/>
          </a:bodyPr>
          <a:lstStyle/>
          <a:p>
            <a:r>
              <a:rPr lang="en-US" dirty="0"/>
              <a:t>t = 2*</a:t>
            </a:r>
            <a:r>
              <a:rPr lang="en-US" dirty="0" err="1"/>
              <a:t>np.pi</a:t>
            </a:r>
            <a:r>
              <a:rPr lang="en-US" dirty="0"/>
              <a:t>/3</a:t>
            </a:r>
          </a:p>
          <a:p>
            <a:r>
              <a:rPr lang="en-US" dirty="0" err="1"/>
              <a:t>plt.plot</a:t>
            </a:r>
            <a:r>
              <a:rPr lang="en-US" dirty="0"/>
              <a:t>([</a:t>
            </a:r>
            <a:r>
              <a:rPr lang="en-US" dirty="0" err="1"/>
              <a:t>t,t</a:t>
            </a:r>
            <a:r>
              <a:rPr lang="en-US" dirty="0"/>
              <a:t>],[0,np.cos(t)], color ='blue', </a:t>
            </a:r>
            <a:r>
              <a:rPr lang="en-US" dirty="0" err="1"/>
              <a:t>linewidth</a:t>
            </a:r>
            <a:r>
              <a:rPr lang="en-US" dirty="0"/>
              <a:t>=1.5, </a:t>
            </a:r>
            <a:r>
              <a:rPr lang="en-US" dirty="0" err="1"/>
              <a:t>linestyle</a:t>
            </a:r>
            <a:r>
              <a:rPr lang="en-US" dirty="0"/>
              <a:t>="--")</a:t>
            </a:r>
          </a:p>
          <a:p>
            <a:r>
              <a:rPr lang="en-US" dirty="0" err="1"/>
              <a:t>plt.scatter</a:t>
            </a:r>
            <a:r>
              <a:rPr lang="en-US" dirty="0"/>
              <a:t>([t,],[</a:t>
            </a:r>
            <a:r>
              <a:rPr lang="en-US" dirty="0" err="1"/>
              <a:t>np.cos</a:t>
            </a:r>
            <a:r>
              <a:rPr lang="en-US" dirty="0"/>
              <a:t>(t),], 50, color ='blue')</a:t>
            </a:r>
          </a:p>
          <a:p>
            <a:endParaRPr lang="en-US" dirty="0"/>
          </a:p>
          <a:p>
            <a:r>
              <a:rPr lang="en-US" dirty="0" err="1"/>
              <a:t>plt.annotate</a:t>
            </a:r>
            <a:r>
              <a:rPr lang="en-US" dirty="0"/>
              <a:t>(r'$\sin(\</a:t>
            </a:r>
            <a:r>
              <a:rPr lang="en-US" dirty="0" err="1"/>
              <a:t>frac</a:t>
            </a:r>
            <a:r>
              <a:rPr lang="en-US" dirty="0"/>
              <a:t>{2\pi}{3})=\</a:t>
            </a:r>
            <a:r>
              <a:rPr lang="en-US" dirty="0" err="1"/>
              <a:t>frac</a:t>
            </a:r>
            <a:r>
              <a:rPr lang="en-US" dirty="0"/>
              <a:t>{\</a:t>
            </a:r>
            <a:r>
              <a:rPr lang="en-US" dirty="0" err="1"/>
              <a:t>sqrt</a:t>
            </a:r>
            <a:r>
              <a:rPr lang="en-US" dirty="0"/>
              <a:t>{3}}{2}$',</a:t>
            </a:r>
          </a:p>
          <a:p>
            <a:r>
              <a:rPr lang="en-US" dirty="0"/>
              <a:t>             </a:t>
            </a:r>
            <a:r>
              <a:rPr lang="en-US" dirty="0" err="1"/>
              <a:t>xy</a:t>
            </a:r>
            <a:r>
              <a:rPr lang="en-US" dirty="0"/>
              <a:t>=(t, </a:t>
            </a:r>
            <a:r>
              <a:rPr lang="en-US" dirty="0" err="1"/>
              <a:t>np.sin</a:t>
            </a:r>
            <a:r>
              <a:rPr lang="en-US" dirty="0"/>
              <a:t>(t)), </a:t>
            </a:r>
            <a:r>
              <a:rPr lang="en-US" dirty="0" err="1"/>
              <a:t>xycoords</a:t>
            </a:r>
            <a:r>
              <a:rPr lang="en-US" dirty="0"/>
              <a:t>='data',</a:t>
            </a:r>
          </a:p>
          <a:p>
            <a:r>
              <a:rPr lang="en-US" dirty="0"/>
              <a:t>             </a:t>
            </a:r>
            <a:r>
              <a:rPr lang="en-US" dirty="0" err="1"/>
              <a:t>xytext</a:t>
            </a:r>
            <a:r>
              <a:rPr lang="en-US" dirty="0"/>
              <a:t>=(+10, +30), </a:t>
            </a:r>
            <a:r>
              <a:rPr lang="en-US" dirty="0" err="1"/>
              <a:t>textcoords</a:t>
            </a:r>
            <a:r>
              <a:rPr lang="en-US" dirty="0"/>
              <a:t>='offset points', </a:t>
            </a:r>
            <a:r>
              <a:rPr lang="en-US" dirty="0" err="1"/>
              <a:t>fontsize</a:t>
            </a:r>
            <a:r>
              <a:rPr lang="en-US" dirty="0"/>
              <a:t>=16,</a:t>
            </a:r>
          </a:p>
          <a:p>
            <a:r>
              <a:rPr lang="en-US" dirty="0"/>
              <a:t>             </a:t>
            </a:r>
            <a:r>
              <a:rPr lang="en-US" dirty="0" err="1"/>
              <a:t>arrowprops</a:t>
            </a:r>
            <a:r>
              <a:rPr lang="en-US" dirty="0"/>
              <a:t>=</a:t>
            </a:r>
            <a:r>
              <a:rPr lang="en-US" dirty="0" err="1"/>
              <a:t>dict</a:t>
            </a:r>
            <a:r>
              <a:rPr lang="en-US" dirty="0"/>
              <a:t>(</a:t>
            </a:r>
            <a:r>
              <a:rPr lang="en-US" dirty="0" err="1"/>
              <a:t>arrowstyle</a:t>
            </a:r>
            <a:r>
              <a:rPr lang="en-US" dirty="0"/>
              <a:t>="-&gt;", </a:t>
            </a:r>
            <a:r>
              <a:rPr lang="en-US" dirty="0" err="1"/>
              <a:t>connectionstyle</a:t>
            </a:r>
            <a:r>
              <a:rPr lang="en-US" dirty="0"/>
              <a:t>="arc3,rad=.2"))</a:t>
            </a:r>
          </a:p>
          <a:p>
            <a:endParaRPr lang="en-US" dirty="0"/>
          </a:p>
          <a:p>
            <a:r>
              <a:rPr lang="en-US" dirty="0" err="1"/>
              <a:t>plt.plot</a:t>
            </a:r>
            <a:r>
              <a:rPr lang="en-US" dirty="0"/>
              <a:t>([</a:t>
            </a:r>
            <a:r>
              <a:rPr lang="en-US" dirty="0" err="1"/>
              <a:t>t,t</a:t>
            </a:r>
            <a:r>
              <a:rPr lang="en-US" dirty="0"/>
              <a:t>],[0,np.sin(t)], color ='red', </a:t>
            </a:r>
            <a:r>
              <a:rPr lang="en-US" dirty="0" err="1"/>
              <a:t>linewidth</a:t>
            </a:r>
            <a:r>
              <a:rPr lang="en-US" dirty="0"/>
              <a:t>=1.5, </a:t>
            </a:r>
            <a:r>
              <a:rPr lang="en-US" dirty="0" err="1"/>
              <a:t>linestyle</a:t>
            </a:r>
            <a:r>
              <a:rPr lang="en-US" dirty="0"/>
              <a:t>="--")</a:t>
            </a:r>
          </a:p>
          <a:p>
            <a:r>
              <a:rPr lang="en-US" dirty="0" err="1"/>
              <a:t>plt.scatter</a:t>
            </a:r>
            <a:r>
              <a:rPr lang="en-US" dirty="0"/>
              <a:t>([t,],[</a:t>
            </a:r>
            <a:r>
              <a:rPr lang="en-US" dirty="0" err="1"/>
              <a:t>np.sin</a:t>
            </a:r>
            <a:r>
              <a:rPr lang="en-US" dirty="0"/>
              <a:t>(t),], 50, color ='red')</a:t>
            </a:r>
          </a:p>
          <a:p>
            <a:endParaRPr lang="en-US" dirty="0"/>
          </a:p>
          <a:p>
            <a:r>
              <a:rPr lang="en-US" dirty="0" err="1"/>
              <a:t>plt.annotate</a:t>
            </a:r>
            <a:r>
              <a:rPr lang="en-US" dirty="0"/>
              <a:t>(r'$\cos(\</a:t>
            </a:r>
            <a:r>
              <a:rPr lang="en-US" dirty="0" err="1"/>
              <a:t>frac</a:t>
            </a:r>
            <a:r>
              <a:rPr lang="en-US" dirty="0"/>
              <a:t>{2\pi}{3})=-\</a:t>
            </a:r>
            <a:r>
              <a:rPr lang="en-US" dirty="0" err="1"/>
              <a:t>frac</a:t>
            </a:r>
            <a:r>
              <a:rPr lang="en-US" dirty="0"/>
              <a:t>{1}{2}$',</a:t>
            </a:r>
          </a:p>
          <a:p>
            <a:r>
              <a:rPr lang="en-US" dirty="0"/>
              <a:t>             </a:t>
            </a:r>
            <a:r>
              <a:rPr lang="en-US" dirty="0" err="1"/>
              <a:t>xy</a:t>
            </a:r>
            <a:r>
              <a:rPr lang="en-US" dirty="0"/>
              <a:t>=(t, </a:t>
            </a:r>
            <a:r>
              <a:rPr lang="en-US" dirty="0" err="1"/>
              <a:t>np.cos</a:t>
            </a:r>
            <a:r>
              <a:rPr lang="en-US" dirty="0"/>
              <a:t>(t)), </a:t>
            </a:r>
            <a:r>
              <a:rPr lang="en-US" dirty="0" err="1"/>
              <a:t>xycoords</a:t>
            </a:r>
            <a:r>
              <a:rPr lang="en-US" dirty="0"/>
              <a:t>='data',</a:t>
            </a:r>
          </a:p>
          <a:p>
            <a:r>
              <a:rPr lang="en-US" dirty="0"/>
              <a:t>             </a:t>
            </a:r>
            <a:r>
              <a:rPr lang="en-US" dirty="0" err="1"/>
              <a:t>xytext</a:t>
            </a:r>
            <a:r>
              <a:rPr lang="en-US" dirty="0"/>
              <a:t>=(-90, -50), </a:t>
            </a:r>
            <a:r>
              <a:rPr lang="en-US" dirty="0" err="1"/>
              <a:t>textcoords</a:t>
            </a:r>
            <a:r>
              <a:rPr lang="en-US" dirty="0"/>
              <a:t>='offset points', </a:t>
            </a:r>
            <a:r>
              <a:rPr lang="en-US" dirty="0" err="1"/>
              <a:t>fontsize</a:t>
            </a:r>
            <a:r>
              <a:rPr lang="en-US" dirty="0"/>
              <a:t>=16,</a:t>
            </a:r>
          </a:p>
          <a:p>
            <a:r>
              <a:rPr lang="en-US" dirty="0"/>
              <a:t>             </a:t>
            </a:r>
            <a:r>
              <a:rPr lang="en-US" dirty="0" err="1"/>
              <a:t>arrowprops</a:t>
            </a:r>
            <a:r>
              <a:rPr lang="en-US" dirty="0"/>
              <a:t>=</a:t>
            </a:r>
            <a:r>
              <a:rPr lang="en-US" dirty="0" err="1"/>
              <a:t>dict</a:t>
            </a:r>
            <a:r>
              <a:rPr lang="en-US" dirty="0"/>
              <a:t>(</a:t>
            </a:r>
            <a:r>
              <a:rPr lang="en-US" dirty="0" err="1"/>
              <a:t>arrowstyle</a:t>
            </a:r>
            <a:r>
              <a:rPr lang="en-US" dirty="0"/>
              <a:t>="-&gt;", </a:t>
            </a:r>
            <a:r>
              <a:rPr lang="en-US" dirty="0" err="1"/>
              <a:t>connectionstyle</a:t>
            </a:r>
            <a:r>
              <a:rPr lang="en-US" dirty="0"/>
              <a:t>="arc3,rad=.2"))</a:t>
            </a:r>
          </a:p>
        </p:txBody>
      </p:sp>
      <p:sp>
        <p:nvSpPr>
          <p:cNvPr id="5" name="Slide Number Placeholder 4"/>
          <p:cNvSpPr>
            <a:spLocks noGrp="1"/>
          </p:cNvSpPr>
          <p:nvPr>
            <p:ph type="sldNum" sz="quarter" idx="12"/>
          </p:nvPr>
        </p:nvSpPr>
        <p:spPr/>
        <p:txBody>
          <a:bodyPr/>
          <a:lstStyle/>
          <a:p>
            <a:fld id="{0C51E99D-80F3-4842-8149-7F9B8B533C4E}" type="slidenum">
              <a:rPr lang="en-US" smtClean="0"/>
              <a:t>33</a:t>
            </a:fld>
            <a:endParaRPr lang="en-US"/>
          </a:p>
        </p:txBody>
      </p:sp>
      <p:pic>
        <p:nvPicPr>
          <p:cNvPr id="1433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81400" y="1676400"/>
            <a:ext cx="5187950" cy="3503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1"/>
          <p:cNvSpPr>
            <a:spLocks noChangeArrowheads="1"/>
          </p:cNvSpPr>
          <p:nvPr/>
        </p:nvSpPr>
        <p:spPr bwMode="auto">
          <a:xfrm>
            <a:off x="0" y="9975"/>
            <a:ext cx="65" cy="43724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15870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035727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altLang="zh-CN" dirty="0" smtClean="0"/>
              <a:t>Devil Is In The Details</a:t>
            </a:r>
            <a:endParaRPr lang="en-US" altLang="zh-CN" dirty="0"/>
          </a:p>
        </p:txBody>
      </p:sp>
      <p:sp>
        <p:nvSpPr>
          <p:cNvPr id="4" name="Text Placeholder 3"/>
          <p:cNvSpPr>
            <a:spLocks noGrp="1"/>
          </p:cNvSpPr>
          <p:nvPr>
            <p:ph type="body" sz="half" idx="2"/>
          </p:nvPr>
        </p:nvSpPr>
        <p:spPr/>
        <p:txBody>
          <a:bodyPr/>
          <a:lstStyle/>
          <a:p>
            <a:r>
              <a:rPr lang="en-US" dirty="0"/>
              <a:t>for label in ax.get_xticklabels() + </a:t>
            </a:r>
            <a:r>
              <a:rPr lang="en-US" dirty="0" err="1"/>
              <a:t>ax.get_yticklabels</a:t>
            </a:r>
            <a:r>
              <a:rPr lang="en-US" dirty="0"/>
              <a:t>():  </a:t>
            </a:r>
            <a:r>
              <a:rPr lang="en-US" dirty="0" smtClean="0"/>
              <a:t>  </a:t>
            </a:r>
            <a:r>
              <a:rPr lang="en-US" dirty="0" err="1" smtClean="0"/>
              <a:t>label.set_fontsize</a:t>
            </a:r>
            <a:r>
              <a:rPr lang="en-US" dirty="0" smtClean="0"/>
              <a:t>(16</a:t>
            </a:r>
            <a:r>
              <a:rPr lang="en-US" dirty="0"/>
              <a:t>) </a:t>
            </a:r>
            <a:r>
              <a:rPr lang="en-US" dirty="0" smtClean="0"/>
              <a:t> </a:t>
            </a:r>
            <a:r>
              <a:rPr lang="en-US" dirty="0" err="1" smtClean="0"/>
              <a:t>label.set_bbox</a:t>
            </a:r>
            <a:r>
              <a:rPr lang="en-US" dirty="0" smtClean="0"/>
              <a:t>(</a:t>
            </a:r>
            <a:r>
              <a:rPr lang="en-US" dirty="0" err="1" smtClean="0"/>
              <a:t>dict</a:t>
            </a:r>
            <a:r>
              <a:rPr lang="en-US" dirty="0" smtClean="0"/>
              <a:t>(</a:t>
            </a:r>
            <a:r>
              <a:rPr lang="en-US" dirty="0" err="1" smtClean="0"/>
              <a:t>facecolor</a:t>
            </a:r>
            <a:r>
              <a:rPr lang="en-US" dirty="0"/>
              <a:t>='white', </a:t>
            </a:r>
            <a:r>
              <a:rPr lang="en-US" dirty="0" err="1"/>
              <a:t>edgecolor</a:t>
            </a:r>
            <a:r>
              <a:rPr lang="en-US" dirty="0"/>
              <a:t>='None', alpha=0.65 ))</a:t>
            </a:r>
          </a:p>
        </p:txBody>
      </p:sp>
      <p:sp>
        <p:nvSpPr>
          <p:cNvPr id="5" name="Slide Number Placeholder 4"/>
          <p:cNvSpPr>
            <a:spLocks noGrp="1"/>
          </p:cNvSpPr>
          <p:nvPr>
            <p:ph type="sldNum" sz="quarter" idx="12"/>
          </p:nvPr>
        </p:nvSpPr>
        <p:spPr/>
        <p:txBody>
          <a:bodyPr/>
          <a:lstStyle/>
          <a:p>
            <a:fld id="{0C51E99D-80F3-4842-8149-7F9B8B533C4E}" type="slidenum">
              <a:rPr lang="en-US" smtClean="0"/>
              <a:t>34</a:t>
            </a:fld>
            <a:endParaRPr lang="en-US"/>
          </a:p>
        </p:txBody>
      </p:sp>
      <p:pic>
        <p:nvPicPr>
          <p:cNvPr id="1536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81400" y="1676400"/>
            <a:ext cx="5111750" cy="3350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49630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51E99D-80F3-4842-8149-7F9B8B533C4E}" type="slidenum">
              <a:rPr lang="en-US" smtClean="0"/>
              <a:t>35</a:t>
            </a:fld>
            <a:endParaRPr lang="en-US"/>
          </a:p>
        </p:txBody>
      </p:sp>
      <p:sp>
        <p:nvSpPr>
          <p:cNvPr id="8" name="标题 1"/>
          <p:cNvSpPr>
            <a:spLocks noGrp="1"/>
          </p:cNvSpPr>
          <p:nvPr>
            <p:ph type="title"/>
          </p:nvPr>
        </p:nvSpPr>
        <p:spPr>
          <a:xfrm>
            <a:off x="3771900" y="304800"/>
            <a:ext cx="4191000" cy="762000"/>
          </a:xfrm>
        </p:spPr>
        <p:txBody>
          <a:bodyPr anchor="ctr">
            <a:normAutofit/>
          </a:bodyPr>
          <a:lstStyle/>
          <a:p>
            <a:pPr algn="ctr"/>
            <a:r>
              <a:rPr lang="en-US" altLang="zh-CN" sz="3600" dirty="0" smtClean="0">
                <a:solidFill>
                  <a:schemeClr val="bg1"/>
                </a:solidFill>
              </a:rPr>
              <a:t>Outline</a:t>
            </a:r>
            <a:endParaRPr lang="zh-CN" altLang="en-US" sz="3600" dirty="0">
              <a:solidFill>
                <a:schemeClr val="bg1"/>
              </a:solidFill>
            </a:endParaRPr>
          </a:p>
        </p:txBody>
      </p:sp>
      <p:sp>
        <p:nvSpPr>
          <p:cNvPr id="14" name="矩形 1"/>
          <p:cNvSpPr/>
          <p:nvPr/>
        </p:nvSpPr>
        <p:spPr>
          <a:xfrm>
            <a:off x="1742464" y="2428066"/>
            <a:ext cx="4038600" cy="1697068"/>
          </a:xfrm>
          <a:prstGeom prst="rect">
            <a:avLst/>
          </a:prstGeom>
        </p:spPr>
        <p:txBody>
          <a:bodyPr wrap="square">
            <a:spAutoFit/>
          </a:bodyPr>
          <a:lstStyle/>
          <a:p>
            <a:pPr marL="457200" indent="-457200">
              <a:lnSpc>
                <a:spcPct val="150000"/>
              </a:lnSpc>
              <a:buSzPct val="80000"/>
              <a:buFont typeface="Arial" panose="020B0604020202020204" pitchFamily="34" charset="0"/>
              <a:buChar char="•"/>
            </a:pPr>
            <a:r>
              <a:rPr lang="en-US" altLang="zh-CN" sz="2400" dirty="0" smtClean="0"/>
              <a:t>Data plotting</a:t>
            </a:r>
          </a:p>
          <a:p>
            <a:pPr marL="457200" indent="-457200">
              <a:lnSpc>
                <a:spcPct val="150000"/>
              </a:lnSpc>
              <a:buSzPct val="80000"/>
              <a:buFont typeface="Arial" panose="020B0604020202020204" pitchFamily="34" charset="0"/>
              <a:buChar char="•"/>
            </a:pPr>
            <a:r>
              <a:rPr lang="en-US" altLang="zh-CN" sz="2400" dirty="0"/>
              <a:t>Schematic diagram </a:t>
            </a:r>
          </a:p>
          <a:p>
            <a:pPr marL="457200" indent="-457200">
              <a:lnSpc>
                <a:spcPct val="150000"/>
              </a:lnSpc>
              <a:buSzPct val="80000"/>
              <a:buFont typeface="Arial" panose="020B0604020202020204" pitchFamily="34" charset="0"/>
              <a:buChar char="•"/>
            </a:pPr>
            <a:r>
              <a:rPr lang="en-US" altLang="zh-CN" sz="2400" dirty="0" smtClean="0"/>
              <a:t>Data Visualization</a:t>
            </a:r>
            <a:endParaRPr lang="en-US" altLang="zh-CN" sz="2400" dirty="0"/>
          </a:p>
        </p:txBody>
      </p:sp>
      <p:sp>
        <p:nvSpPr>
          <p:cNvPr id="15" name="矩形 8"/>
          <p:cNvSpPr/>
          <p:nvPr/>
        </p:nvSpPr>
        <p:spPr>
          <a:xfrm>
            <a:off x="811909" y="1600200"/>
            <a:ext cx="5604098" cy="754694"/>
          </a:xfrm>
          <a:prstGeom prst="rect">
            <a:avLst/>
          </a:prstGeom>
        </p:spPr>
        <p:txBody>
          <a:bodyPr wrap="none">
            <a:spAutoFit/>
          </a:bodyPr>
          <a:lstStyle/>
          <a:p>
            <a:pPr marL="457200" indent="-457200">
              <a:lnSpc>
                <a:spcPct val="150000"/>
              </a:lnSpc>
              <a:buSzPct val="80000"/>
              <a:buFont typeface="Arial" panose="020B0604020202020204" pitchFamily="34" charset="0"/>
              <a:buChar char="•"/>
            </a:pPr>
            <a:r>
              <a:rPr lang="en-US" altLang="zh-CN" sz="3200" dirty="0" smtClean="0"/>
              <a:t>Groups of </a:t>
            </a:r>
            <a:r>
              <a:rPr lang="en-US" altLang="zh-CN" sz="3200" dirty="0" smtClean="0"/>
              <a:t>Different </a:t>
            </a:r>
            <a:r>
              <a:rPr lang="en-US" altLang="zh-CN" sz="3200" dirty="0" err="1"/>
              <a:t>S</a:t>
            </a:r>
            <a:r>
              <a:rPr lang="en-US" altLang="zh-CN" sz="3200" dirty="0" err="1" smtClean="0"/>
              <a:t>oftwares</a:t>
            </a:r>
            <a:endParaRPr lang="en-US" altLang="zh-CN" sz="3200" dirty="0"/>
          </a:p>
        </p:txBody>
      </p:sp>
      <p:sp>
        <p:nvSpPr>
          <p:cNvPr id="16" name="矩形 4"/>
          <p:cNvSpPr/>
          <p:nvPr/>
        </p:nvSpPr>
        <p:spPr>
          <a:xfrm>
            <a:off x="811909" y="4125636"/>
            <a:ext cx="2843022" cy="754694"/>
          </a:xfrm>
          <a:prstGeom prst="rect">
            <a:avLst/>
          </a:prstGeom>
        </p:spPr>
        <p:txBody>
          <a:bodyPr wrap="none">
            <a:spAutoFit/>
          </a:bodyPr>
          <a:lstStyle/>
          <a:p>
            <a:pPr marL="457200" indent="-457200">
              <a:lnSpc>
                <a:spcPct val="150000"/>
              </a:lnSpc>
              <a:buSzPct val="80000"/>
              <a:buFont typeface="Arial" panose="020B0604020202020204" pitchFamily="34" charset="0"/>
              <a:buChar char="•"/>
            </a:pPr>
            <a:r>
              <a:rPr lang="en-US" altLang="zh-CN" sz="3200" dirty="0" smtClean="0"/>
              <a:t>One Example</a:t>
            </a:r>
            <a:endParaRPr lang="en-US" altLang="zh-CN" sz="3200" dirty="0"/>
          </a:p>
        </p:txBody>
      </p:sp>
      <p:sp>
        <p:nvSpPr>
          <p:cNvPr id="17" name="矩形 5"/>
          <p:cNvSpPr/>
          <p:nvPr/>
        </p:nvSpPr>
        <p:spPr>
          <a:xfrm>
            <a:off x="1742464" y="4781208"/>
            <a:ext cx="2007601" cy="589072"/>
          </a:xfrm>
          <a:prstGeom prst="rect">
            <a:avLst/>
          </a:prstGeom>
        </p:spPr>
        <p:txBody>
          <a:bodyPr wrap="none">
            <a:spAutoFit/>
          </a:bodyPr>
          <a:lstStyle/>
          <a:p>
            <a:pPr marL="457200" indent="-457200">
              <a:lnSpc>
                <a:spcPct val="150000"/>
              </a:lnSpc>
              <a:buSzPct val="80000"/>
              <a:buFont typeface="Arial" panose="020B0604020202020204" pitchFamily="34" charset="0"/>
              <a:buChar char="•"/>
            </a:pPr>
            <a:r>
              <a:rPr lang="en-US" altLang="zh-CN" sz="2400" dirty="0" err="1" smtClean="0"/>
              <a:t>Matplotlib</a:t>
            </a:r>
            <a:r>
              <a:rPr lang="en-US" altLang="zh-CN" sz="2400" dirty="0" smtClean="0"/>
              <a:t> </a:t>
            </a:r>
            <a:endParaRPr lang="zh-CN" altLang="en-US" sz="2400" dirty="0"/>
          </a:p>
        </p:txBody>
      </p:sp>
      <p:sp>
        <p:nvSpPr>
          <p:cNvPr id="9" name="Rectangle 8"/>
          <p:cNvSpPr/>
          <p:nvPr/>
        </p:nvSpPr>
        <p:spPr>
          <a:xfrm>
            <a:off x="811909" y="5357830"/>
            <a:ext cx="3219151" cy="754694"/>
          </a:xfrm>
          <a:prstGeom prst="rect">
            <a:avLst/>
          </a:prstGeom>
        </p:spPr>
        <p:txBody>
          <a:bodyPr wrap="none">
            <a:spAutoFit/>
          </a:bodyPr>
          <a:lstStyle/>
          <a:p>
            <a:pPr marL="457200" indent="-457200">
              <a:lnSpc>
                <a:spcPct val="150000"/>
              </a:lnSpc>
              <a:buSzPct val="80000"/>
              <a:buFont typeface="Arial" panose="020B0604020202020204" pitchFamily="34" charset="0"/>
              <a:buChar char="•"/>
            </a:pPr>
            <a:r>
              <a:rPr lang="en-US" altLang="zh-CN" sz="3200" dirty="0" smtClean="0">
                <a:solidFill>
                  <a:srgbClr val="FF0000"/>
                </a:solidFill>
              </a:rPr>
              <a:t>More Examples</a:t>
            </a:r>
            <a:endParaRPr lang="en-US" altLang="zh-CN" sz="3200" dirty="0">
              <a:solidFill>
                <a:srgbClr val="FF0000"/>
              </a:solidFill>
            </a:endParaRPr>
          </a:p>
        </p:txBody>
      </p:sp>
    </p:spTree>
    <p:extLst>
      <p:ext uri="{BB962C8B-B14F-4D97-AF65-F5344CB8AC3E}">
        <p14:creationId xmlns:p14="http://schemas.microsoft.com/office/powerpoint/2010/main" val="9889875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C51E99D-80F3-4842-8149-7F9B8B533C4E}" type="slidenum">
              <a:rPr lang="en-US" smtClean="0"/>
              <a:t>36</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96885"/>
            <a:ext cx="3505201" cy="2645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8423" y="1295400"/>
            <a:ext cx="403922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123" y="4367981"/>
            <a:ext cx="35433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2007" y="4452588"/>
            <a:ext cx="3152052" cy="2192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35485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C51E99D-80F3-4842-8149-7F9B8B533C4E}" type="slidenum">
              <a:rPr lang="en-US" smtClean="0"/>
              <a:t>37</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1" y="1371600"/>
            <a:ext cx="3124200" cy="2379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189703"/>
            <a:ext cx="3381375"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1" y="4069556"/>
            <a:ext cx="2895599" cy="271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2999" y="4241005"/>
            <a:ext cx="3152775"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02398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C51E99D-80F3-4842-8149-7F9B8B533C4E}" type="slidenum">
              <a:rPr lang="en-US" smtClean="0"/>
              <a:t>38</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83346"/>
            <a:ext cx="3785550" cy="2728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https://pic3.zhimg.com/2fcc83b26d958e074c6aabe330a970ae_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310385"/>
            <a:ext cx="304800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426" y="4358386"/>
            <a:ext cx="3397497" cy="2499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0259" y="4466952"/>
            <a:ext cx="2989006" cy="2282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20064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C51E99D-80F3-4842-8149-7F9B8B533C4E}" type="slidenum">
              <a:rPr lang="en-US" smtClean="0"/>
              <a:t>39</a:t>
            </a:fld>
            <a:endParaRPr lang="en-US"/>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285" y="4161380"/>
            <a:ext cx="3644359" cy="2544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257368"/>
            <a:ext cx="3576696" cy="2428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1" y="1560909"/>
            <a:ext cx="3576696" cy="2495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465" y="1370832"/>
            <a:ext cx="3810000"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6085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51E99D-80F3-4842-8149-7F9B8B533C4E}" type="slidenum">
              <a:rPr lang="en-US" smtClean="0"/>
              <a:t>4</a:t>
            </a:fld>
            <a:endParaRPr lang="en-US"/>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079" y="1285142"/>
            <a:ext cx="609600" cy="619858"/>
          </a:xfrm>
          <a:prstGeom prst="rect">
            <a:avLst/>
          </a:prstGeom>
          <a:ln>
            <a:noFill/>
          </a:ln>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3787" y="3731895"/>
            <a:ext cx="4044266" cy="3036570"/>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3810000"/>
            <a:ext cx="3828939" cy="2880360"/>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50430" y="1136682"/>
            <a:ext cx="3106712" cy="2713195"/>
          </a:xfrm>
          <a:prstGeom prst="rect">
            <a:avLst/>
          </a:prstGeom>
        </p:spPr>
      </p:pic>
      <p:sp>
        <p:nvSpPr>
          <p:cNvPr id="8" name="矩形 7"/>
          <p:cNvSpPr/>
          <p:nvPr/>
        </p:nvSpPr>
        <p:spPr>
          <a:xfrm>
            <a:off x="449576" y="2057400"/>
            <a:ext cx="852606" cy="369332"/>
          </a:xfrm>
          <a:prstGeom prst="rect">
            <a:avLst/>
          </a:prstGeom>
        </p:spPr>
        <p:txBody>
          <a:bodyPr wrap="none">
            <a:spAutoFit/>
          </a:bodyPr>
          <a:lstStyle/>
          <a:p>
            <a:r>
              <a:rPr lang="en-US" altLang="zh-CN" dirty="0" err="1"/>
              <a:t>Matlab</a:t>
            </a:r>
            <a:endParaRPr lang="zh-CN" altLang="en-US" dirty="0"/>
          </a:p>
        </p:txBody>
      </p:sp>
      <p:sp>
        <p:nvSpPr>
          <p:cNvPr id="6" name="矩形 5"/>
          <p:cNvSpPr/>
          <p:nvPr/>
        </p:nvSpPr>
        <p:spPr>
          <a:xfrm>
            <a:off x="3872790" y="6505694"/>
            <a:ext cx="1661993" cy="369332"/>
          </a:xfrm>
          <a:prstGeom prst="rect">
            <a:avLst/>
          </a:prstGeom>
        </p:spPr>
        <p:txBody>
          <a:bodyPr wrap="none">
            <a:spAutoFit/>
          </a:bodyPr>
          <a:lstStyle/>
          <a:p>
            <a:pPr marL="285750" indent="-285750">
              <a:buFont typeface="Arial" panose="020B0604020202020204" pitchFamily="34" charset="0"/>
              <a:buChar char="•"/>
            </a:pPr>
            <a:r>
              <a:rPr lang="en-US" altLang="zh-CN" dirty="0"/>
              <a:t>Zigzag shape</a:t>
            </a:r>
            <a:endParaRPr lang="zh-CN" altLang="en-US" dirty="0"/>
          </a:p>
        </p:txBody>
      </p:sp>
    </p:spTree>
    <p:extLst>
      <p:ext uri="{BB962C8B-B14F-4D97-AF65-F5344CB8AC3E}">
        <p14:creationId xmlns:p14="http://schemas.microsoft.com/office/powerpoint/2010/main" val="1926586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C51E99D-80F3-4842-8149-7F9B8B533C4E}" type="slidenum">
              <a:rPr lang="en-US" smtClean="0"/>
              <a:t>40</a:t>
            </a:fld>
            <a:endParaRPr lang="en-US"/>
          </a:p>
        </p:txBody>
      </p:sp>
      <p:pic>
        <p:nvPicPr>
          <p:cNvPr id="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142" y="1502568"/>
            <a:ext cx="2514600" cy="1757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7" y="1862136"/>
            <a:ext cx="4905375" cy="103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3953486"/>
            <a:ext cx="4724400" cy="1971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93721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C51E99D-80F3-4842-8149-7F9B8B533C4E}" type="slidenum">
              <a:rPr lang="en-US" smtClean="0"/>
              <a:t>41</a:t>
            </a:fld>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2652" y="1283569"/>
            <a:ext cx="5167313" cy="5167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85308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C51E99D-80F3-4842-8149-7F9B8B533C4E}" type="slidenum">
              <a:rPr lang="en-US" smtClean="0"/>
              <a:t>42</a:t>
            </a:fld>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071131"/>
            <a:ext cx="3604377" cy="2880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248" y="1071130"/>
            <a:ext cx="3555470" cy="2967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248" y="3951340"/>
            <a:ext cx="3770552" cy="2804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932735"/>
            <a:ext cx="3551289" cy="29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97276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C51E99D-80F3-4842-8149-7F9B8B533C4E}" type="slidenum">
              <a:rPr lang="en-US" smtClean="0"/>
              <a:t>43</a:t>
            </a:fld>
            <a:endParaRPr lang="en-US"/>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524000"/>
            <a:ext cx="7432221" cy="4523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3762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C51E99D-80F3-4842-8149-7F9B8B533C4E}" type="slidenum">
              <a:rPr lang="en-US" smtClean="0"/>
              <a:t>44</a:t>
            </a:fld>
            <a:endParaRPr lang="en-US"/>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622323"/>
            <a:ext cx="7570149" cy="4305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8024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C51E99D-80F3-4842-8149-7F9B8B533C4E}" type="slidenum">
              <a:rPr lang="en-US" smtClean="0"/>
              <a:t>45</a:t>
            </a:fld>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295400"/>
            <a:ext cx="5791200" cy="5200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63231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C51E99D-80F3-4842-8149-7F9B8B533C4E}" type="slidenum">
              <a:rPr lang="en-US" smtClean="0"/>
              <a:t>46</a:t>
            </a:fld>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1310" y="1219200"/>
            <a:ext cx="5172075" cy="531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31121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C51E99D-80F3-4842-8149-7F9B8B533C4E}" type="slidenum">
              <a:rPr lang="en-US" smtClean="0"/>
              <a:t>47</a:t>
            </a:fld>
            <a:endParaRPr lang="en-US"/>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410" y="1219200"/>
            <a:ext cx="8821190" cy="5480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5119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C51E99D-80F3-4842-8149-7F9B8B533C4E}" type="slidenum">
              <a:rPr lang="en-US" smtClean="0"/>
              <a:t>48</a:t>
            </a:fld>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599" y="1507867"/>
            <a:ext cx="2630199"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3150" y="1507868"/>
            <a:ext cx="255270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3859161"/>
            <a:ext cx="5362575"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35295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C51E99D-80F3-4842-8149-7F9B8B533C4E}" type="slidenum">
              <a:rPr lang="en-US" smtClean="0"/>
              <a:t>49</a:t>
            </a:fld>
            <a:endParaRPr lang="en-US"/>
          </a:p>
        </p:txBody>
      </p:sp>
      <p:pic>
        <p:nvPicPr>
          <p:cNvPr id="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4218846"/>
            <a:ext cx="3267075"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81" y="1143000"/>
            <a:ext cx="3028950" cy="2930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143000"/>
            <a:ext cx="4070500" cy="5590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10425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51E99D-80F3-4842-8149-7F9B8B533C4E}" type="slidenum">
              <a:rPr lang="en-US" smtClean="0"/>
              <a:t>5</a:t>
            </a:fld>
            <a:endParaRPr lang="en-US"/>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400" y="1066800"/>
            <a:ext cx="6081517" cy="4871723"/>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845" y="3048000"/>
            <a:ext cx="3352800" cy="3352800"/>
          </a:xfrm>
          <a:prstGeom prst="rect">
            <a:avLst/>
          </a:prstGeom>
        </p:spPr>
      </p:pic>
      <p:pic>
        <p:nvPicPr>
          <p:cNvPr id="1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8731" y="1447800"/>
            <a:ext cx="576880"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矩形 15"/>
          <p:cNvSpPr/>
          <p:nvPr/>
        </p:nvSpPr>
        <p:spPr>
          <a:xfrm>
            <a:off x="609600" y="2209800"/>
            <a:ext cx="1238929" cy="369332"/>
          </a:xfrm>
          <a:prstGeom prst="rect">
            <a:avLst/>
          </a:prstGeom>
        </p:spPr>
        <p:txBody>
          <a:bodyPr wrap="none">
            <a:spAutoFit/>
          </a:bodyPr>
          <a:lstStyle/>
          <a:p>
            <a:r>
              <a:rPr lang="en-US" altLang="zh-CN" dirty="0"/>
              <a:t>-</a:t>
            </a:r>
            <a:r>
              <a:rPr lang="en-US" altLang="zh-CN" dirty="0" err="1" smtClean="0"/>
              <a:t>Matplotlib</a:t>
            </a:r>
            <a:endParaRPr lang="zh-CN" altLang="en-US" dirty="0"/>
          </a:p>
        </p:txBody>
      </p:sp>
    </p:spTree>
    <p:extLst>
      <p:ext uri="{BB962C8B-B14F-4D97-AF65-F5344CB8AC3E}">
        <p14:creationId xmlns:p14="http://schemas.microsoft.com/office/powerpoint/2010/main" val="6663269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C51E99D-80F3-4842-8149-7F9B8B533C4E}" type="slidenum">
              <a:rPr lang="en-US" smtClean="0"/>
              <a:t>50</a:t>
            </a:fld>
            <a:endParaRPr lang="en-US"/>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164220"/>
            <a:ext cx="5894439" cy="5549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96360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C51E99D-80F3-4842-8149-7F9B8B533C4E}" type="slidenum">
              <a:rPr lang="en-US" smtClean="0"/>
              <a:t>51</a:t>
            </a:fld>
            <a:endParaRPr lang="en-US"/>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399" y="1166352"/>
            <a:ext cx="2871445" cy="300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361768"/>
            <a:ext cx="2619068" cy="2619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4014657"/>
            <a:ext cx="4591050" cy="2855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98022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C51E99D-80F3-4842-8149-7F9B8B533C4E}" type="slidenum">
              <a:rPr lang="en-US" smtClean="0"/>
              <a:t>52</a:t>
            </a:fld>
            <a:endParaRPr lang="en-US"/>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76400"/>
            <a:ext cx="3514725"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9713" y="1119649"/>
            <a:ext cx="4762500"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21290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C51E99D-80F3-4842-8149-7F9B8B533C4E}" type="slidenum">
              <a:rPr lang="en-US" smtClean="0"/>
              <a:t>53</a:t>
            </a:fld>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65" y="1295400"/>
            <a:ext cx="4352925" cy="455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1890" y="1557337"/>
            <a:ext cx="4535129" cy="402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21823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C51E99D-80F3-4842-8149-7F9B8B533C4E}" type="slidenum">
              <a:rPr lang="en-US" smtClean="0"/>
              <a:t>54</a:t>
            </a:fld>
            <a:endParaRPr lang="en-US"/>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00"/>
            <a:ext cx="4215984"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1381" y="2099056"/>
            <a:ext cx="4012902" cy="3040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2811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C51E99D-80F3-4842-8149-7F9B8B533C4E}" type="slidenum">
              <a:rPr lang="en-US" smtClean="0"/>
              <a:t>55</a:t>
            </a:fld>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442" y="1382077"/>
            <a:ext cx="3173185"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8774" y="1382077"/>
            <a:ext cx="3060326"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657" y="4190997"/>
            <a:ext cx="3664756" cy="2626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2738" y="4038600"/>
            <a:ext cx="2532397" cy="2622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90994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C51E99D-80F3-4842-8149-7F9B8B533C4E}" type="slidenum">
              <a:rPr lang="en-US" smtClean="0"/>
              <a:t>56</a:t>
            </a:fld>
            <a:endParaRPr 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423" y="1828800"/>
            <a:ext cx="4385749" cy="4324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4966" y="2317697"/>
            <a:ext cx="4407872" cy="3235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68507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C51E99D-80F3-4842-8149-7F9B8B533C4E}" type="slidenum">
              <a:rPr lang="en-US" smtClean="0"/>
              <a:t>57</a:t>
            </a:fld>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226574"/>
            <a:ext cx="2762376" cy="5344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91148"/>
            <a:ext cx="4426196" cy="4038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34839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C51E99D-80F3-4842-8149-7F9B8B533C4E}" type="slidenum">
              <a:rPr lang="en-US" smtClean="0"/>
              <a:t>58</a:t>
            </a:fld>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06" y="1066800"/>
            <a:ext cx="4557713" cy="3811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descr="https://pic3.zhimg.com/b7883be897a9dceba66bc17d6b5cc56a_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0" y="3225921"/>
            <a:ext cx="4038600" cy="3305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9967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ctrTitle"/>
          </p:nvPr>
        </p:nvSpPr>
        <p:spPr/>
        <p:txBody>
          <a:bodyPr/>
          <a:lstStyle/>
          <a:p>
            <a:r>
              <a:rPr lang="en-US" dirty="0" smtClean="0"/>
              <a:t>Reference</a:t>
            </a:r>
            <a:endParaRPr lang="en-US" dirty="0"/>
          </a:p>
        </p:txBody>
      </p:sp>
      <p:sp>
        <p:nvSpPr>
          <p:cNvPr id="19" name="Subtitle 18"/>
          <p:cNvSpPr>
            <a:spLocks noGrp="1"/>
          </p:cNvSpPr>
          <p:nvPr>
            <p:ph type="subTitle" idx="1"/>
          </p:nvPr>
        </p:nvSpPr>
        <p:spPr/>
        <p:txBody>
          <a:bodyPr>
            <a:noAutofit/>
          </a:bodyPr>
          <a:lstStyle/>
          <a:p>
            <a:pPr algn="l"/>
            <a:r>
              <a:rPr lang="en-US" sz="1800" dirty="0">
                <a:solidFill>
                  <a:schemeClr val="tx1"/>
                </a:solidFill>
              </a:rPr>
              <a:t>‘How to draw </a:t>
            </a:r>
            <a:r>
              <a:rPr lang="en-US" sz="1800" dirty="0" smtClean="0">
                <a:solidFill>
                  <a:schemeClr val="tx1"/>
                </a:solidFill>
              </a:rPr>
              <a:t>beautiful </a:t>
            </a:r>
            <a:r>
              <a:rPr lang="en-US" sz="1800" dirty="0">
                <a:solidFill>
                  <a:schemeClr val="tx1"/>
                </a:solidFill>
              </a:rPr>
              <a:t>illustrations in papers’, </a:t>
            </a:r>
            <a:r>
              <a:rPr lang="en-US" sz="1800" dirty="0" smtClean="0">
                <a:solidFill>
                  <a:schemeClr val="tx1"/>
                </a:solidFill>
              </a:rPr>
              <a:t>[</a:t>
            </a:r>
            <a:r>
              <a:rPr lang="en-US" sz="1800" dirty="0">
                <a:solidFill>
                  <a:schemeClr val="tx1"/>
                </a:solidFill>
              </a:rPr>
              <a:t>Online]Available:  </a:t>
            </a:r>
          </a:p>
          <a:p>
            <a:pPr algn="l"/>
            <a:r>
              <a:rPr lang="en-US" sz="1800" dirty="0">
                <a:solidFill>
                  <a:schemeClr val="tx1"/>
                </a:solidFill>
              </a:rPr>
              <a:t>https://www.zhihu.com/question/21664179?from=timeline&amp;isappinstalled=1 </a:t>
            </a:r>
            <a:r>
              <a:rPr lang="en-US" sz="1800" dirty="0" smtClean="0">
                <a:solidFill>
                  <a:schemeClr val="tx1"/>
                </a:solidFill>
              </a:rPr>
              <a:t>(Oct 5, 2016)</a:t>
            </a:r>
          </a:p>
          <a:p>
            <a:pPr algn="l"/>
            <a:endParaRPr lang="en-US" sz="1800" dirty="0">
              <a:solidFill>
                <a:schemeClr val="tx1"/>
              </a:solidFill>
            </a:endParaRPr>
          </a:p>
          <a:p>
            <a:pPr algn="l"/>
            <a:r>
              <a:rPr lang="en-US" sz="1800" dirty="0">
                <a:solidFill>
                  <a:schemeClr val="tx1"/>
                </a:solidFill>
              </a:rPr>
              <a:t>More Examples: http://matplotlib.org/gallery.html</a:t>
            </a:r>
            <a:endParaRPr lang="en-US" sz="1600" dirty="0"/>
          </a:p>
        </p:txBody>
      </p:sp>
      <p:sp>
        <p:nvSpPr>
          <p:cNvPr id="5" name="Slide Number Placeholder 4"/>
          <p:cNvSpPr>
            <a:spLocks noGrp="1"/>
          </p:cNvSpPr>
          <p:nvPr>
            <p:ph type="sldNum" sz="quarter" idx="12"/>
          </p:nvPr>
        </p:nvSpPr>
        <p:spPr/>
        <p:txBody>
          <a:bodyPr/>
          <a:lstStyle/>
          <a:p>
            <a:fld id="{0C51E99D-80F3-4842-8149-7F9B8B533C4E}" type="slidenum">
              <a:rPr lang="en-US" smtClean="0"/>
              <a:t>59</a:t>
            </a:fld>
            <a:endParaRPr lang="en-US"/>
          </a:p>
        </p:txBody>
      </p:sp>
    </p:spTree>
    <p:extLst>
      <p:ext uri="{BB962C8B-B14F-4D97-AF65-F5344CB8AC3E}">
        <p14:creationId xmlns:p14="http://schemas.microsoft.com/office/powerpoint/2010/main" val="2117078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51E99D-80F3-4842-8149-7F9B8B533C4E}" type="slidenum">
              <a:rPr lang="en-US" smtClean="0"/>
              <a:t>6</a:t>
            </a:fld>
            <a:endParaRPr lang="en-US" dirty="0"/>
          </a:p>
        </p:txBody>
      </p:sp>
      <p:pic>
        <p:nvPicPr>
          <p:cNvPr id="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461" y="1371600"/>
            <a:ext cx="667171" cy="297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1524000" y="1197031"/>
            <a:ext cx="7467600" cy="830997"/>
          </a:xfrm>
          <a:prstGeom prst="rect">
            <a:avLst/>
          </a:prstGeom>
        </p:spPr>
        <p:txBody>
          <a:bodyPr wrap="square">
            <a:spAutoFit/>
          </a:bodyPr>
          <a:lstStyle/>
          <a:p>
            <a:pPr marL="285750" indent="-285750">
              <a:buSzPct val="80000"/>
              <a:buFont typeface="Wingdings" panose="05000000000000000000" pitchFamily="2" charset="2"/>
              <a:buChar char="l"/>
            </a:pPr>
            <a:r>
              <a:rPr lang="en-US" altLang="zh-CN" sz="2400" dirty="0" smtClean="0"/>
              <a:t>Overall </a:t>
            </a:r>
            <a:r>
              <a:rPr lang="en-US" altLang="zh-CN" sz="2400" dirty="0"/>
              <a:t>interaction </a:t>
            </a:r>
            <a:r>
              <a:rPr lang="en-US" altLang="zh-CN" sz="2400" dirty="0" smtClean="0"/>
              <a:t>between </a:t>
            </a:r>
            <a:r>
              <a:rPr lang="en-US" altLang="zh-CN" sz="2400" dirty="0" err="1" smtClean="0"/>
              <a:t>LaTeX</a:t>
            </a:r>
            <a:r>
              <a:rPr lang="en-US" altLang="zh-CN" sz="2400" dirty="0" smtClean="0"/>
              <a:t> documents </a:t>
            </a:r>
          </a:p>
          <a:p>
            <a:pPr marL="285750" indent="-285750">
              <a:buSzPct val="80000"/>
              <a:buFont typeface="Wingdings" panose="05000000000000000000" pitchFamily="2" charset="2"/>
              <a:buChar char="l"/>
            </a:pPr>
            <a:r>
              <a:rPr lang="en-US" altLang="zh-CN" sz="2400" dirty="0" smtClean="0"/>
              <a:t>Resources </a:t>
            </a:r>
            <a:r>
              <a:rPr lang="en-US" altLang="zh-CN" sz="2400" dirty="0"/>
              <a:t>and codes community </a:t>
            </a:r>
            <a:r>
              <a:rPr lang="en-US" altLang="zh-CN" sz="1600" dirty="0"/>
              <a:t>http://tex.stackexchange.com/ </a:t>
            </a:r>
            <a:endParaRPr lang="zh-CN" altLang="en-US" sz="2400" dirty="0"/>
          </a:p>
        </p:txBody>
      </p:sp>
      <p:sp>
        <p:nvSpPr>
          <p:cNvPr id="4" name="矩形 3"/>
          <p:cNvSpPr/>
          <p:nvPr/>
        </p:nvSpPr>
        <p:spPr>
          <a:xfrm>
            <a:off x="685501" y="4126468"/>
            <a:ext cx="838499" cy="369332"/>
          </a:xfrm>
          <a:prstGeom prst="rect">
            <a:avLst/>
          </a:prstGeom>
        </p:spPr>
        <p:txBody>
          <a:bodyPr wrap="none">
            <a:spAutoFit/>
          </a:bodyPr>
          <a:lstStyle/>
          <a:p>
            <a:r>
              <a:rPr lang="en-US" altLang="zh-CN" dirty="0"/>
              <a:t>Scatter</a:t>
            </a:r>
            <a:endParaRPr lang="zh-CN" altLang="en-US" dirty="0"/>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161" y="2411781"/>
            <a:ext cx="1576388" cy="1779219"/>
          </a:xfrm>
          <a:prstGeom prst="rect">
            <a:avLst/>
          </a:prstGeom>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7863" y="2192706"/>
            <a:ext cx="2267037" cy="2074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矩形 13"/>
          <p:cNvSpPr/>
          <p:nvPr/>
        </p:nvSpPr>
        <p:spPr>
          <a:xfrm>
            <a:off x="3413816" y="4191000"/>
            <a:ext cx="729559" cy="369332"/>
          </a:xfrm>
          <a:prstGeom prst="rect">
            <a:avLst/>
          </a:prstGeom>
        </p:spPr>
        <p:txBody>
          <a:bodyPr wrap="none">
            <a:spAutoFit/>
          </a:bodyPr>
          <a:lstStyle/>
          <a:p>
            <a:r>
              <a:rPr lang="en-US" altLang="zh-CN" dirty="0"/>
              <a:t>C</a:t>
            </a:r>
            <a:r>
              <a:rPr lang="en-US" altLang="zh-CN" dirty="0" smtClean="0"/>
              <a:t>urve</a:t>
            </a:r>
            <a:endParaRPr lang="zh-CN" altLang="en-US" dirty="0"/>
          </a:p>
        </p:txBody>
      </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5001" y="2057267"/>
            <a:ext cx="2286133" cy="2286133"/>
          </a:xfrm>
          <a:prstGeom prst="rect">
            <a:avLst/>
          </a:prstGeom>
        </p:spPr>
      </p:pic>
      <p:sp>
        <p:nvSpPr>
          <p:cNvPr id="9" name="矩形 8"/>
          <p:cNvSpPr/>
          <p:nvPr/>
        </p:nvSpPr>
        <p:spPr>
          <a:xfrm>
            <a:off x="6553200" y="4278868"/>
            <a:ext cx="663964" cy="369332"/>
          </a:xfrm>
          <a:prstGeom prst="rect">
            <a:avLst/>
          </a:prstGeom>
        </p:spPr>
        <p:txBody>
          <a:bodyPr wrap="none">
            <a:spAutoFit/>
          </a:bodyPr>
          <a:lstStyle/>
          <a:p>
            <a:r>
              <a:rPr lang="en-US" altLang="zh-CN" dirty="0"/>
              <a:t>Logic</a:t>
            </a:r>
            <a:endParaRPr lang="zh-CN" altLang="en-US" dirty="0"/>
          </a:p>
        </p:txBody>
      </p:sp>
      <p:sp>
        <p:nvSpPr>
          <p:cNvPr id="10" name="矩形 9"/>
          <p:cNvSpPr/>
          <p:nvPr/>
        </p:nvSpPr>
        <p:spPr>
          <a:xfrm>
            <a:off x="575502" y="6447637"/>
            <a:ext cx="1058495" cy="369332"/>
          </a:xfrm>
          <a:prstGeom prst="rect">
            <a:avLst/>
          </a:prstGeom>
        </p:spPr>
        <p:txBody>
          <a:bodyPr wrap="none">
            <a:spAutoFit/>
          </a:bodyPr>
          <a:lstStyle/>
          <a:p>
            <a:r>
              <a:rPr lang="en-US" altLang="zh-CN" dirty="0"/>
              <a:t>Structure</a:t>
            </a:r>
            <a:endParaRPr lang="zh-CN" altLang="en-US" dirty="0"/>
          </a:p>
        </p:txBody>
      </p:sp>
      <p:pic>
        <p:nvPicPr>
          <p:cNvPr id="15" name="图片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 y="4518356"/>
            <a:ext cx="2133600" cy="1958644"/>
          </a:xfrm>
          <a:prstGeom prst="rect">
            <a:avLst/>
          </a:prstGeom>
        </p:spPr>
      </p:pic>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8950" y="4530790"/>
            <a:ext cx="2228850" cy="2072831"/>
          </a:xfrm>
          <a:prstGeom prst="rect">
            <a:avLst/>
          </a:prstGeom>
        </p:spPr>
      </p:pic>
      <p:sp>
        <p:nvSpPr>
          <p:cNvPr id="18" name="矩形 17"/>
          <p:cNvSpPr/>
          <p:nvPr/>
        </p:nvSpPr>
        <p:spPr>
          <a:xfrm>
            <a:off x="3048000" y="6477000"/>
            <a:ext cx="2194512" cy="369332"/>
          </a:xfrm>
          <a:prstGeom prst="rect">
            <a:avLst/>
          </a:prstGeom>
        </p:spPr>
        <p:txBody>
          <a:bodyPr wrap="none">
            <a:spAutoFit/>
          </a:bodyPr>
          <a:lstStyle/>
          <a:p>
            <a:r>
              <a:rPr lang="en-US" altLang="zh-CN" dirty="0"/>
              <a:t>Christmas fractal tree</a:t>
            </a:r>
            <a:endParaRPr lang="zh-CN" altLang="en-US" dirty="0"/>
          </a:p>
        </p:txBody>
      </p:sp>
      <p:sp>
        <p:nvSpPr>
          <p:cNvPr id="20" name="矩形 19"/>
          <p:cNvSpPr/>
          <p:nvPr/>
        </p:nvSpPr>
        <p:spPr>
          <a:xfrm>
            <a:off x="5758618" y="6459360"/>
            <a:ext cx="2636363" cy="369332"/>
          </a:xfrm>
          <a:prstGeom prst="rect">
            <a:avLst/>
          </a:prstGeom>
        </p:spPr>
        <p:txBody>
          <a:bodyPr wrap="none">
            <a:spAutoFit/>
          </a:bodyPr>
          <a:lstStyle/>
          <a:p>
            <a:r>
              <a:rPr lang="en-US" altLang="zh-CN" dirty="0">
                <a:hlinkClick r:id="rId8" action="ppaction://hlinkfile"/>
              </a:rPr>
              <a:t>Animated </a:t>
            </a:r>
            <a:r>
              <a:rPr lang="en-US" altLang="zh-CN" dirty="0"/>
              <a:t>definite integral</a:t>
            </a:r>
          </a:p>
        </p:txBody>
      </p:sp>
      <p:pic>
        <p:nvPicPr>
          <p:cNvPr id="19" name="图片 18">
            <a:hlinkClick r:id="rId8" action="ppaction://hlinkfile"/>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81686" y="4604252"/>
            <a:ext cx="2542006" cy="1906505"/>
          </a:xfrm>
          <a:prstGeom prst="rect">
            <a:avLst/>
          </a:prstGeom>
        </p:spPr>
      </p:pic>
      <p:sp>
        <p:nvSpPr>
          <p:cNvPr id="6" name="右大括号 5"/>
          <p:cNvSpPr/>
          <p:nvPr/>
        </p:nvSpPr>
        <p:spPr>
          <a:xfrm>
            <a:off x="9906000" y="2971800"/>
            <a:ext cx="45719" cy="76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5876648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0138"/>
            <a:ext cx="9161412" cy="5824691"/>
          </a:xfrm>
          <a:prstGeom prst="rect">
            <a:avLst/>
          </a:prstGeom>
        </p:spPr>
      </p:pic>
      <p:pic>
        <p:nvPicPr>
          <p:cNvPr id="2" name="Picture 1"/>
          <p:cNvPicPr>
            <a:picLocks noChangeAspect="1"/>
          </p:cNvPicPr>
          <p:nvPr/>
        </p:nvPicPr>
        <p:blipFill>
          <a:blip r:embed="rId3"/>
          <a:stretch>
            <a:fillRect/>
          </a:stretch>
        </p:blipFill>
        <p:spPr>
          <a:xfrm>
            <a:off x="192506" y="1471987"/>
            <a:ext cx="3713176" cy="572516"/>
          </a:xfrm>
          <a:prstGeom prst="rect">
            <a:avLst/>
          </a:prstGeom>
        </p:spPr>
      </p:pic>
      <p:pic>
        <p:nvPicPr>
          <p:cNvPr id="5" name="Picture 4"/>
          <p:cNvPicPr>
            <a:picLocks noChangeAspect="1"/>
          </p:cNvPicPr>
          <p:nvPr/>
        </p:nvPicPr>
        <p:blipFill>
          <a:blip r:embed="rId4"/>
          <a:stretch>
            <a:fillRect/>
          </a:stretch>
        </p:blipFill>
        <p:spPr>
          <a:xfrm>
            <a:off x="192506" y="5142051"/>
            <a:ext cx="2449491" cy="678619"/>
          </a:xfrm>
          <a:prstGeom prst="rect">
            <a:avLst/>
          </a:prstGeom>
        </p:spPr>
      </p:pic>
      <p:sp>
        <p:nvSpPr>
          <p:cNvPr id="7"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9B52CAD-26A3-4C90-B9FE-07B6B362F776}" type="slidenum">
              <a:rPr lang="zh-CN" altLang="en-US" smtClean="0"/>
              <a:pPr/>
              <a:t>60</a:t>
            </a:fld>
            <a:endParaRPr lang="zh-CN" altLang="en-US" dirty="0"/>
          </a:p>
        </p:txBody>
      </p:sp>
    </p:spTree>
    <p:extLst>
      <p:ext uri="{BB962C8B-B14F-4D97-AF65-F5344CB8AC3E}">
        <p14:creationId xmlns:p14="http://schemas.microsoft.com/office/powerpoint/2010/main" val="42515884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51E99D-80F3-4842-8149-7F9B8B533C4E}" type="slidenum">
              <a:rPr lang="en-US" smtClean="0"/>
              <a:t>7</a:t>
            </a:fld>
            <a:endParaRPr lang="en-US"/>
          </a:p>
        </p:txBody>
      </p:sp>
      <p:graphicFrame>
        <p:nvGraphicFramePr>
          <p:cNvPr id="5" name="表格 4"/>
          <p:cNvGraphicFramePr>
            <a:graphicFrameLocks noGrp="1"/>
          </p:cNvGraphicFramePr>
          <p:nvPr>
            <p:extLst>
              <p:ext uri="{D42A27DB-BD31-4B8C-83A1-F6EECF244321}">
                <p14:modId xmlns:p14="http://schemas.microsoft.com/office/powerpoint/2010/main" val="1472488046"/>
              </p:ext>
            </p:extLst>
          </p:nvPr>
        </p:nvGraphicFramePr>
        <p:xfrm>
          <a:off x="342900" y="1828800"/>
          <a:ext cx="8496300" cy="3029543"/>
        </p:xfrm>
        <a:graphic>
          <a:graphicData uri="http://schemas.openxmlformats.org/drawingml/2006/table">
            <a:tbl>
              <a:tblPr firstRow="1" bandRow="1">
                <a:tableStyleId>{E8B1032C-EA38-4F05-BA0D-38AFFFC7BED3}</a:tableStyleId>
              </a:tblPr>
              <a:tblGrid>
                <a:gridCol w="1485900"/>
                <a:gridCol w="1295400"/>
                <a:gridCol w="3657600"/>
                <a:gridCol w="2057400"/>
              </a:tblGrid>
              <a:tr h="834983">
                <a:tc>
                  <a:txBody>
                    <a:bodyPr/>
                    <a:lstStyle/>
                    <a:p>
                      <a:pPr algn="ctr"/>
                      <a:r>
                        <a:rPr lang="en-US" altLang="zh-CN" sz="2400" dirty="0" smtClean="0"/>
                        <a:t>Software</a:t>
                      </a:r>
                      <a:endParaRPr lang="zh-CN" altLang="en-US" sz="2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400" dirty="0" smtClean="0"/>
                        <a:t>Tools</a:t>
                      </a:r>
                      <a:endParaRPr lang="zh-CN" altLang="en-US" sz="24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kern="1200" dirty="0" smtClean="0"/>
                        <a:t>Advantages </a:t>
                      </a:r>
                      <a:endParaRPr lang="en-US" altLang="zh-CN" sz="2000" b="1" kern="1200" dirty="0" smtClean="0">
                        <a:solidFill>
                          <a:schemeClr val="lt1"/>
                        </a:solidFill>
                        <a:latin typeface="+mn-lt"/>
                        <a:ea typeface="+mn-ea"/>
                        <a:cs typeface="+mn-cs"/>
                      </a:endParaRPr>
                    </a:p>
                  </a:txBody>
                  <a:tcPr anchor="ctr"/>
                </a:tc>
                <a:tc>
                  <a:txBody>
                    <a:bodyPr/>
                    <a:lstStyle/>
                    <a:p>
                      <a:pPr algn="ctr"/>
                      <a:r>
                        <a:rPr lang="en-US" altLang="zh-CN" sz="2400" dirty="0" smtClean="0"/>
                        <a:t>Disadvantages</a:t>
                      </a:r>
                      <a:endParaRPr lang="zh-CN" altLang="en-US" sz="2400" dirty="0"/>
                    </a:p>
                  </a:txBody>
                  <a:tcPr anchor="ctr"/>
                </a:tc>
              </a:tr>
              <a:tr h="634613">
                <a:tc>
                  <a:txBody>
                    <a:bodyPr/>
                    <a:lstStyle/>
                    <a:p>
                      <a:pPr algn="l"/>
                      <a:r>
                        <a:rPr lang="en-US" altLang="zh-CN" dirty="0" smtClean="0"/>
                        <a:t>4</a:t>
                      </a:r>
                      <a:endParaRPr lang="zh-CN" altLang="en-US" dirty="0"/>
                    </a:p>
                  </a:txBody>
                  <a:tcPr anchor="ctr"/>
                </a:tc>
                <a:tc>
                  <a:txBody>
                    <a:bodyPr/>
                    <a:lstStyle/>
                    <a:p>
                      <a:pPr algn="ctr"/>
                      <a:r>
                        <a:rPr lang="en-US" altLang="zh-CN" sz="1800" b="0" i="0" kern="1200" dirty="0" err="1" smtClean="0">
                          <a:solidFill>
                            <a:schemeClr val="tx1"/>
                          </a:solidFill>
                          <a:effectLst/>
                          <a:latin typeface="+mn-lt"/>
                          <a:ea typeface="+mn-ea"/>
                          <a:cs typeface="+mn-cs"/>
                        </a:rPr>
                        <a:t>Metapost</a:t>
                      </a:r>
                      <a:endParaRPr lang="zh-CN" altLang="en-US" dirty="0"/>
                    </a:p>
                  </a:txBody>
                  <a:tcPr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800" dirty="0" smtClean="0"/>
                        <a:t>Schematic diagram </a:t>
                      </a:r>
                      <a:r>
                        <a:rPr lang="en-US" altLang="zh-CN" sz="1800" kern="1200" baseline="0" dirty="0" smtClean="0">
                          <a:solidFill>
                            <a:schemeClr val="tx1"/>
                          </a:solidFill>
                          <a:latin typeface="+mn-lt"/>
                          <a:ea typeface="+mn-ea"/>
                          <a:cs typeface="+mn-cs"/>
                        </a:rPr>
                        <a:t>, Vector diagram</a:t>
                      </a:r>
                    </a:p>
                    <a:p>
                      <a:pPr marL="285750" indent="-285750" algn="l" defTabSz="914400" rtl="0" eaLnBrk="1" latinLnBrk="0" hangingPunct="1">
                        <a:buFont typeface="Arial" panose="020B0604020202020204" pitchFamily="34" charset="0"/>
                        <a:buChar char="•"/>
                      </a:pPr>
                      <a:r>
                        <a:rPr lang="en-US" altLang="zh-CN" sz="1800" kern="1200" baseline="0" dirty="0" smtClean="0">
                          <a:solidFill>
                            <a:schemeClr val="tx1"/>
                          </a:solidFill>
                          <a:latin typeface="+mn-lt"/>
                          <a:ea typeface="+mn-ea"/>
                          <a:cs typeface="+mn-cs"/>
                        </a:rPr>
                        <a:t>Precisely controlled by code</a:t>
                      </a:r>
                      <a:endParaRPr lang="zh-CN" altLang="en-US" sz="1800" kern="1200" baseline="0" dirty="0">
                        <a:solidFill>
                          <a:schemeClr val="tx1"/>
                        </a:solidFill>
                        <a:latin typeface="+mn-lt"/>
                        <a:ea typeface="+mn-ea"/>
                        <a:cs typeface="+mn-cs"/>
                      </a:endParaRPr>
                    </a:p>
                  </a:txBody>
                  <a:tcPr anchor="ctr"/>
                </a:tc>
                <a:tc>
                  <a:txBody>
                    <a:bodyPr/>
                    <a:lstStyle/>
                    <a:p>
                      <a:pPr algn="ctr"/>
                      <a:r>
                        <a:rPr lang="en-US" altLang="zh-CN" dirty="0" smtClean="0"/>
                        <a:t>——</a:t>
                      </a:r>
                      <a:endParaRPr lang="zh-CN" altLang="en-US" dirty="0"/>
                    </a:p>
                  </a:txBody>
                  <a:tcPr anchor="ctr"/>
                </a:tc>
              </a:tr>
              <a:tr h="634613">
                <a:tc>
                  <a:txBody>
                    <a:bodyPr/>
                    <a:lstStyle/>
                    <a:p>
                      <a:pPr algn="l"/>
                      <a:r>
                        <a:rPr lang="en-US" altLang="zh-CN" dirty="0" smtClean="0"/>
                        <a:t>5</a:t>
                      </a:r>
                      <a:endParaRPr lang="zh-CN" altLang="en-US" dirty="0"/>
                    </a:p>
                  </a:txBody>
                  <a:tcPr anchor="ctr"/>
                </a:tc>
                <a:tc>
                  <a:txBody>
                    <a:bodyPr/>
                    <a:lstStyle/>
                    <a:p>
                      <a:pPr algn="ctr"/>
                      <a:r>
                        <a:rPr lang="en-US" altLang="zh-CN" dirty="0" smtClean="0"/>
                        <a:t>Visio</a:t>
                      </a:r>
                      <a:endParaRPr lang="zh-CN" altLang="en-US" dirty="0"/>
                    </a:p>
                  </a:txBody>
                  <a:tcPr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800" dirty="0" smtClean="0"/>
                        <a:t>Schematic diagram </a:t>
                      </a:r>
                      <a:r>
                        <a:rPr lang="en-US" altLang="zh-CN" sz="1800" kern="1200" baseline="0" dirty="0" smtClean="0">
                          <a:solidFill>
                            <a:schemeClr val="tx1"/>
                          </a:solidFill>
                          <a:latin typeface="+mn-lt"/>
                          <a:ea typeface="+mn-ea"/>
                          <a:cs typeface="+mn-cs"/>
                        </a:rPr>
                        <a:t>, Flow chart</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800" kern="1200" baseline="0" dirty="0" smtClean="0">
                          <a:solidFill>
                            <a:schemeClr val="tx1"/>
                          </a:solidFill>
                          <a:latin typeface="+mn-lt"/>
                          <a:ea typeface="+mn-ea"/>
                          <a:cs typeface="+mn-cs"/>
                        </a:rPr>
                        <a:t>No programming</a:t>
                      </a:r>
                      <a:endParaRPr lang="zh-CN" altLang="en-US" sz="1800" kern="1200" baseline="0" dirty="0">
                        <a:solidFill>
                          <a:schemeClr val="tx1"/>
                        </a:solidFill>
                        <a:latin typeface="+mn-lt"/>
                        <a:ea typeface="+mn-ea"/>
                        <a:cs typeface="+mn-cs"/>
                      </a:endParaRPr>
                    </a:p>
                  </a:txBody>
                  <a:tcPr anchor="ctr"/>
                </a:tc>
                <a:tc>
                  <a:txBody>
                    <a:bodyPr/>
                    <a:lstStyle/>
                    <a:p>
                      <a:pPr algn="ctr"/>
                      <a:r>
                        <a:rPr lang="en-US" altLang="zh-CN" dirty="0" smtClean="0"/>
                        <a:t>——</a:t>
                      </a:r>
                    </a:p>
                  </a:txBody>
                  <a:tcPr anchor="ctr"/>
                </a:tc>
              </a:tr>
              <a:tr h="634613">
                <a:tc>
                  <a:txBody>
                    <a:bodyPr/>
                    <a:lstStyle/>
                    <a:p>
                      <a:pPr algn="l"/>
                      <a:r>
                        <a:rPr lang="en-US" altLang="zh-CN" dirty="0" smtClean="0"/>
                        <a:t>6</a:t>
                      </a:r>
                      <a:endParaRPr lang="zh-CN" altLang="en-US" dirty="0"/>
                    </a:p>
                  </a:txBody>
                  <a:tcPr anchor="ctr"/>
                </a:tc>
                <a:tc>
                  <a:txBody>
                    <a:bodyPr/>
                    <a:lstStyle/>
                    <a:p>
                      <a:pPr algn="ctr"/>
                      <a:r>
                        <a:rPr lang="en-US" altLang="zh-CN" dirty="0" smtClean="0"/>
                        <a:t>Blender</a:t>
                      </a:r>
                      <a:endParaRPr lang="zh-CN" altLang="en-US" dirty="0"/>
                    </a:p>
                  </a:txBody>
                  <a:tcPr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800" kern="1200" baseline="0" dirty="0" smtClean="0">
                          <a:solidFill>
                            <a:schemeClr val="tx1"/>
                          </a:solidFill>
                          <a:latin typeface="+mn-lt"/>
                          <a:ea typeface="+mn-ea"/>
                          <a:cs typeface="+mn-cs"/>
                        </a:rPr>
                        <a:t>3D Rendering</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800" kern="1200" baseline="0" dirty="0" smtClean="0">
                          <a:solidFill>
                            <a:schemeClr val="tx1"/>
                          </a:solidFill>
                          <a:latin typeface="+mn-lt"/>
                          <a:ea typeface="+mn-ea"/>
                          <a:cs typeface="+mn-cs"/>
                        </a:rPr>
                        <a:t>Open Source 3D creation</a:t>
                      </a:r>
                    </a:p>
                  </a:txBody>
                  <a:tcPr anchor="ctr"/>
                </a:tc>
                <a:tc>
                  <a:txBody>
                    <a:bodyPr/>
                    <a:lstStyle/>
                    <a:p>
                      <a:pPr algn="ctr"/>
                      <a:r>
                        <a:rPr lang="en-US" altLang="zh-CN" dirty="0" smtClean="0"/>
                        <a:t>——</a:t>
                      </a:r>
                    </a:p>
                  </a:txBody>
                  <a:tcPr anchor="ctr"/>
                </a:tc>
              </a:tr>
            </a:tbl>
          </a:graphicData>
        </a:graphic>
      </p:graphicFrame>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442" y="2743202"/>
            <a:ext cx="74595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837" y="3602379"/>
            <a:ext cx="660453" cy="512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矩形 13"/>
          <p:cNvSpPr/>
          <p:nvPr/>
        </p:nvSpPr>
        <p:spPr>
          <a:xfrm>
            <a:off x="110355" y="1200152"/>
            <a:ext cx="3466526" cy="523220"/>
          </a:xfrm>
          <a:prstGeom prst="rect">
            <a:avLst/>
          </a:prstGeom>
        </p:spPr>
        <p:txBody>
          <a:bodyPr wrap="none">
            <a:spAutoFit/>
          </a:bodyPr>
          <a:lstStyle/>
          <a:p>
            <a:pPr marL="457200" indent="-457200">
              <a:buSzPct val="80000"/>
              <a:buFont typeface="Wingdings" panose="05000000000000000000" pitchFamily="2" charset="2"/>
              <a:buChar char="l"/>
            </a:pPr>
            <a:r>
              <a:rPr lang="en-US" altLang="zh-CN" sz="2800" dirty="0" smtClean="0"/>
              <a:t>Schematic </a:t>
            </a:r>
            <a:r>
              <a:rPr lang="en-US" altLang="zh-CN" sz="2800" dirty="0"/>
              <a:t>diagram </a:t>
            </a:r>
          </a:p>
        </p:txBody>
      </p:sp>
      <p:pic>
        <p:nvPicPr>
          <p:cNvPr id="1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550" y="4267200"/>
            <a:ext cx="581025"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02482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51E99D-80F3-4842-8149-7F9B8B533C4E}" type="slidenum">
              <a:rPr lang="en-US" smtClean="0"/>
              <a:t>8</a:t>
            </a:fld>
            <a:endParaRPr lang="en-US"/>
          </a:p>
        </p:txBody>
      </p:sp>
      <p:pic>
        <p:nvPicPr>
          <p:cNvPr id="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299591"/>
            <a:ext cx="581025"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7202" y="4677362"/>
            <a:ext cx="3138598" cy="1961624"/>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4733986"/>
            <a:ext cx="2895600" cy="1809750"/>
          </a:xfrm>
          <a:prstGeom prst="rect">
            <a:avLst/>
          </a:prstGeom>
        </p:spPr>
      </p:pic>
      <p:sp>
        <p:nvSpPr>
          <p:cNvPr id="13" name="TextBox 12"/>
          <p:cNvSpPr txBox="1"/>
          <p:nvPr/>
        </p:nvSpPr>
        <p:spPr>
          <a:xfrm>
            <a:off x="1866900" y="6514708"/>
            <a:ext cx="1752600" cy="369332"/>
          </a:xfrm>
          <a:prstGeom prst="rect">
            <a:avLst/>
          </a:prstGeom>
          <a:noFill/>
        </p:spPr>
        <p:txBody>
          <a:bodyPr wrap="square" rtlCol="0">
            <a:spAutoFit/>
          </a:bodyPr>
          <a:lstStyle/>
          <a:p>
            <a:r>
              <a:rPr lang="en-US" altLang="zh-CN" dirty="0" err="1"/>
              <a:t>Lorentzian</a:t>
            </a:r>
            <a:r>
              <a:rPr lang="en-US" altLang="zh-CN" dirty="0"/>
              <a:t> line</a:t>
            </a:r>
            <a:endParaRPr lang="zh-CN" altLang="en-US" dirty="0"/>
          </a:p>
        </p:txBody>
      </p:sp>
      <p:sp>
        <p:nvSpPr>
          <p:cNvPr id="14" name="矩形 13"/>
          <p:cNvSpPr/>
          <p:nvPr/>
        </p:nvSpPr>
        <p:spPr>
          <a:xfrm>
            <a:off x="6207349" y="6532210"/>
            <a:ext cx="1058303" cy="369332"/>
          </a:xfrm>
          <a:prstGeom prst="rect">
            <a:avLst/>
          </a:prstGeom>
        </p:spPr>
        <p:txBody>
          <a:bodyPr wrap="none">
            <a:spAutoFit/>
          </a:bodyPr>
          <a:lstStyle/>
          <a:p>
            <a:r>
              <a:rPr lang="en-US" altLang="zh-CN" dirty="0"/>
              <a:t>molecule</a:t>
            </a:r>
          </a:p>
        </p:txBody>
      </p:sp>
      <p:sp>
        <p:nvSpPr>
          <p:cNvPr id="15" name="矩形 14"/>
          <p:cNvSpPr/>
          <p:nvPr/>
        </p:nvSpPr>
        <p:spPr>
          <a:xfrm>
            <a:off x="220998" y="5880616"/>
            <a:ext cx="917239" cy="369332"/>
          </a:xfrm>
          <a:prstGeom prst="rect">
            <a:avLst/>
          </a:prstGeom>
        </p:spPr>
        <p:txBody>
          <a:bodyPr wrap="none">
            <a:spAutoFit/>
          </a:bodyPr>
          <a:lstStyle/>
          <a:p>
            <a:r>
              <a:rPr lang="en-US" altLang="zh-CN" dirty="0"/>
              <a:t>Blender</a:t>
            </a:r>
            <a:endParaRPr lang="zh-CN" altLang="en-US" dirty="0"/>
          </a:p>
        </p:txBody>
      </p:sp>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1100" y="2841319"/>
            <a:ext cx="3124200" cy="1774615"/>
          </a:xfrm>
          <a:prstGeom prst="rect">
            <a:avLst/>
          </a:prstGeom>
        </p:spPr>
      </p:pic>
      <p:pic>
        <p:nvPicPr>
          <p:cNvPr id="11"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096589"/>
            <a:ext cx="660453" cy="512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255546" y="3720850"/>
            <a:ext cx="633507" cy="369332"/>
          </a:xfrm>
          <a:prstGeom prst="rect">
            <a:avLst/>
          </a:prstGeom>
        </p:spPr>
        <p:txBody>
          <a:bodyPr wrap="none">
            <a:spAutoFit/>
          </a:bodyPr>
          <a:lstStyle/>
          <a:p>
            <a:r>
              <a:rPr lang="en-US" altLang="zh-CN" dirty="0"/>
              <a:t>Visio</a:t>
            </a:r>
            <a:endParaRPr lang="zh-CN" altLang="en-US" dirty="0"/>
          </a:p>
        </p:txBody>
      </p:sp>
      <p:sp>
        <p:nvSpPr>
          <p:cNvPr id="16" name="TextBox 15"/>
          <p:cNvSpPr txBox="1"/>
          <p:nvPr/>
        </p:nvSpPr>
        <p:spPr>
          <a:xfrm>
            <a:off x="1915537" y="4431268"/>
            <a:ext cx="1752600" cy="369332"/>
          </a:xfrm>
          <a:prstGeom prst="rect">
            <a:avLst/>
          </a:prstGeom>
          <a:noFill/>
        </p:spPr>
        <p:txBody>
          <a:bodyPr wrap="square" rtlCol="0">
            <a:spAutoFit/>
          </a:bodyPr>
          <a:lstStyle/>
          <a:p>
            <a:r>
              <a:rPr lang="en-US" altLang="zh-CN" dirty="0" smtClean="0"/>
              <a:t>Flow Chart</a:t>
            </a:r>
            <a:endParaRPr lang="zh-CN" altLang="en-US" dirty="0"/>
          </a:p>
        </p:txBody>
      </p:sp>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07587" y="2744039"/>
            <a:ext cx="2460542" cy="1687229"/>
          </a:xfrm>
          <a:prstGeom prst="rect">
            <a:avLst/>
          </a:prstGeom>
        </p:spPr>
      </p:pic>
      <p:sp>
        <p:nvSpPr>
          <p:cNvPr id="18" name="TextBox 17"/>
          <p:cNvSpPr txBox="1"/>
          <p:nvPr/>
        </p:nvSpPr>
        <p:spPr>
          <a:xfrm>
            <a:off x="5433902" y="4341852"/>
            <a:ext cx="2605198" cy="369332"/>
          </a:xfrm>
          <a:prstGeom prst="rect">
            <a:avLst/>
          </a:prstGeom>
          <a:noFill/>
        </p:spPr>
        <p:txBody>
          <a:bodyPr wrap="square" rtlCol="0">
            <a:spAutoFit/>
          </a:bodyPr>
          <a:lstStyle/>
          <a:p>
            <a:r>
              <a:rPr lang="en-US" altLang="zh-CN" dirty="0" smtClean="0"/>
              <a:t>Communication model</a:t>
            </a:r>
            <a:endParaRPr lang="zh-CN" altLang="en-US" dirty="0"/>
          </a:p>
        </p:txBody>
      </p:sp>
      <p:pic>
        <p:nvPicPr>
          <p:cNvPr id="1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1524000"/>
            <a:ext cx="74595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54432" y="1981200"/>
            <a:ext cx="1088568" cy="369332"/>
          </a:xfrm>
          <a:prstGeom prst="rect">
            <a:avLst/>
          </a:prstGeom>
        </p:spPr>
        <p:txBody>
          <a:bodyPr wrap="none">
            <a:spAutoFit/>
          </a:bodyPr>
          <a:lstStyle/>
          <a:p>
            <a:r>
              <a:rPr lang="en-US" altLang="zh-CN" dirty="0" err="1"/>
              <a:t>Metapost</a:t>
            </a:r>
            <a:endParaRPr lang="zh-CN" altLang="en-US" dirty="0"/>
          </a:p>
        </p:txBody>
      </p:sp>
      <p:pic>
        <p:nvPicPr>
          <p:cNvPr id="8" name="图片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2007560" y="902660"/>
            <a:ext cx="1405281" cy="1818598"/>
          </a:xfrm>
          <a:prstGeom prst="rect">
            <a:avLst/>
          </a:prstGeom>
        </p:spPr>
      </p:pic>
      <p:sp>
        <p:nvSpPr>
          <p:cNvPr id="12" name="矩形 11"/>
          <p:cNvSpPr/>
          <p:nvPr/>
        </p:nvSpPr>
        <p:spPr>
          <a:xfrm>
            <a:off x="2143235" y="2439839"/>
            <a:ext cx="1224631" cy="369332"/>
          </a:xfrm>
          <a:prstGeom prst="rect">
            <a:avLst/>
          </a:prstGeom>
        </p:spPr>
        <p:txBody>
          <a:bodyPr wrap="none">
            <a:spAutoFit/>
          </a:bodyPr>
          <a:lstStyle/>
          <a:p>
            <a:r>
              <a:rPr lang="en-US" altLang="zh-CN" dirty="0"/>
              <a:t>Book cover</a:t>
            </a:r>
            <a:endParaRPr lang="zh-CN" altLang="en-US" dirty="0"/>
          </a:p>
        </p:txBody>
      </p:sp>
      <p:pic>
        <p:nvPicPr>
          <p:cNvPr id="614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36642" y="1000903"/>
            <a:ext cx="1659558" cy="1589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矩形 20"/>
          <p:cNvSpPr/>
          <p:nvPr/>
        </p:nvSpPr>
        <p:spPr>
          <a:xfrm>
            <a:off x="5865935" y="2526268"/>
            <a:ext cx="2027093" cy="369332"/>
          </a:xfrm>
          <a:prstGeom prst="rect">
            <a:avLst/>
          </a:prstGeom>
        </p:spPr>
        <p:txBody>
          <a:bodyPr wrap="none">
            <a:spAutoFit/>
          </a:bodyPr>
          <a:lstStyle/>
          <a:p>
            <a:r>
              <a:rPr lang="en-US" altLang="zh-CN" dirty="0" smtClean="0"/>
              <a:t>Mathematic model</a:t>
            </a:r>
            <a:endParaRPr lang="zh-CN" altLang="en-US" dirty="0"/>
          </a:p>
        </p:txBody>
      </p:sp>
    </p:spTree>
    <p:extLst>
      <p:ext uri="{BB962C8B-B14F-4D97-AF65-F5344CB8AC3E}">
        <p14:creationId xmlns:p14="http://schemas.microsoft.com/office/powerpoint/2010/main" val="16654572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51E99D-80F3-4842-8149-7F9B8B533C4E}" type="slidenum">
              <a:rPr lang="en-US" smtClean="0"/>
              <a:t>9</a:t>
            </a:fld>
            <a:endParaRPr lang="en-US"/>
          </a:p>
        </p:txBody>
      </p:sp>
      <p:graphicFrame>
        <p:nvGraphicFramePr>
          <p:cNvPr id="5" name="表格 4"/>
          <p:cNvGraphicFramePr>
            <a:graphicFrameLocks noGrp="1"/>
          </p:cNvGraphicFramePr>
          <p:nvPr>
            <p:extLst>
              <p:ext uri="{D42A27DB-BD31-4B8C-83A1-F6EECF244321}">
                <p14:modId xmlns:p14="http://schemas.microsoft.com/office/powerpoint/2010/main" val="1268574097"/>
              </p:ext>
            </p:extLst>
          </p:nvPr>
        </p:nvGraphicFramePr>
        <p:xfrm>
          <a:off x="342900" y="1828800"/>
          <a:ext cx="8343901" cy="3024076"/>
        </p:xfrm>
        <a:graphic>
          <a:graphicData uri="http://schemas.openxmlformats.org/drawingml/2006/table">
            <a:tbl>
              <a:tblPr firstRow="1" bandRow="1">
                <a:tableStyleId>{E8B1032C-EA38-4F05-BA0D-38AFFFC7BED3}</a:tableStyleId>
              </a:tblPr>
              <a:tblGrid>
                <a:gridCol w="1638300"/>
                <a:gridCol w="1600200"/>
                <a:gridCol w="3019427"/>
                <a:gridCol w="2085974"/>
              </a:tblGrid>
              <a:tr h="834983">
                <a:tc>
                  <a:txBody>
                    <a:bodyPr/>
                    <a:lstStyle/>
                    <a:p>
                      <a:pPr algn="ctr"/>
                      <a:r>
                        <a:rPr lang="en-US" altLang="zh-CN" sz="2400" dirty="0" smtClean="0"/>
                        <a:t>Software</a:t>
                      </a:r>
                      <a:endParaRPr lang="zh-CN" altLang="en-US" sz="2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400" dirty="0" smtClean="0"/>
                        <a:t>Tools</a:t>
                      </a:r>
                      <a:endParaRPr lang="zh-CN" altLang="en-US" sz="24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kern="1200" dirty="0" smtClean="0"/>
                        <a:t>Advantages </a:t>
                      </a:r>
                      <a:endParaRPr lang="en-US" altLang="zh-CN" sz="2000" b="1" kern="1200" dirty="0" smtClean="0">
                        <a:solidFill>
                          <a:schemeClr val="lt1"/>
                        </a:solidFill>
                        <a:latin typeface="+mn-lt"/>
                        <a:ea typeface="+mn-ea"/>
                        <a:cs typeface="+mn-cs"/>
                      </a:endParaRPr>
                    </a:p>
                  </a:txBody>
                  <a:tcPr anchor="ctr"/>
                </a:tc>
                <a:tc>
                  <a:txBody>
                    <a:bodyPr/>
                    <a:lstStyle/>
                    <a:p>
                      <a:pPr algn="ctr"/>
                      <a:r>
                        <a:rPr lang="en-US" altLang="zh-CN" sz="2400" dirty="0" smtClean="0"/>
                        <a:t>Disadvantages</a:t>
                      </a:r>
                      <a:endParaRPr lang="zh-CN" altLang="en-US" sz="2400" dirty="0"/>
                    </a:p>
                  </a:txBody>
                  <a:tcPr anchor="ctr"/>
                </a:tc>
              </a:tr>
              <a:tr h="634613">
                <a:tc>
                  <a:txBody>
                    <a:bodyPr/>
                    <a:lstStyle/>
                    <a:p>
                      <a:pPr algn="l"/>
                      <a:r>
                        <a:rPr lang="en-US" altLang="zh-CN" dirty="0" smtClean="0"/>
                        <a:t>7</a:t>
                      </a:r>
                      <a:endParaRPr lang="zh-CN" altLang="en-US" dirty="0"/>
                    </a:p>
                  </a:txBody>
                  <a:tcPr anchor="ctr"/>
                </a:tc>
                <a:tc>
                  <a:txBody>
                    <a:bodyPr/>
                    <a:lstStyle/>
                    <a:p>
                      <a:pPr algn="ctr"/>
                      <a:r>
                        <a:rPr lang="en-US" altLang="zh-CN" sz="1800" b="0" i="0" kern="1200" dirty="0" smtClean="0">
                          <a:solidFill>
                            <a:schemeClr val="tx1"/>
                          </a:solidFill>
                          <a:effectLst/>
                          <a:latin typeface="+mn-lt"/>
                          <a:ea typeface="+mn-ea"/>
                          <a:cs typeface="+mn-cs"/>
                        </a:rPr>
                        <a:t>R -ggplot2</a:t>
                      </a:r>
                      <a:endParaRPr lang="zh-CN" altLang="en-US" dirty="0"/>
                    </a:p>
                  </a:txBody>
                  <a:tcPr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800" kern="1200" baseline="0" dirty="0" smtClean="0">
                          <a:solidFill>
                            <a:schemeClr val="tx1"/>
                          </a:solidFill>
                          <a:latin typeface="+mn-lt"/>
                          <a:ea typeface="+mn-ea"/>
                          <a:cs typeface="+mn-cs"/>
                        </a:rPr>
                        <a:t>Statistics data visualization</a:t>
                      </a:r>
                      <a:endParaRPr lang="zh-CN" altLang="en-US" sz="1800" kern="1200" baseline="0" dirty="0">
                        <a:solidFill>
                          <a:schemeClr val="tx1"/>
                        </a:solidFill>
                        <a:latin typeface="+mn-lt"/>
                        <a:ea typeface="+mn-ea"/>
                        <a:cs typeface="+mn-cs"/>
                      </a:endParaRPr>
                    </a:p>
                  </a:txBody>
                  <a:tcPr anchor="ctr"/>
                </a:tc>
                <a:tc>
                  <a:txBody>
                    <a:bodyPr/>
                    <a:lstStyle/>
                    <a:p>
                      <a:pPr marL="0" algn="ctr" defTabSz="914400" rtl="0" eaLnBrk="1" latinLnBrk="0" hangingPunct="1"/>
                      <a:r>
                        <a:rPr lang="en-US" altLang="zh-CN" dirty="0" smtClean="0"/>
                        <a:t>——</a:t>
                      </a:r>
                      <a:endParaRPr lang="zh-CN" altLang="en-US" sz="1800" kern="1200" dirty="0">
                        <a:solidFill>
                          <a:schemeClr val="tx1"/>
                        </a:solidFill>
                        <a:latin typeface="+mn-lt"/>
                        <a:ea typeface="+mn-ea"/>
                        <a:cs typeface="+mn-cs"/>
                      </a:endParaRPr>
                    </a:p>
                  </a:txBody>
                  <a:tcPr anchor="ctr"/>
                </a:tc>
              </a:tr>
              <a:tr h="634613">
                <a:tc>
                  <a:txBody>
                    <a:bodyPr/>
                    <a:lstStyle/>
                    <a:p>
                      <a:r>
                        <a:rPr lang="en-US" altLang="zh-CN" dirty="0" smtClean="0"/>
                        <a:t>8</a:t>
                      </a:r>
                      <a:endParaRPr lang="zh-CN" altLang="en-US" dirty="0"/>
                    </a:p>
                  </a:txBody>
                  <a:tcPr anchor="ctr"/>
                </a:tc>
                <a:tc>
                  <a:txBody>
                    <a:bodyPr/>
                    <a:lstStyle/>
                    <a:p>
                      <a:pPr algn="ctr"/>
                      <a:r>
                        <a:rPr lang="en-US" altLang="zh-CN" sz="1800" b="0" i="0" kern="1200" dirty="0" err="1" smtClean="0">
                          <a:solidFill>
                            <a:schemeClr val="tx1"/>
                          </a:solidFill>
                          <a:effectLst/>
                          <a:latin typeface="+mn-lt"/>
                          <a:ea typeface="+mn-ea"/>
                          <a:cs typeface="+mn-cs"/>
                        </a:rPr>
                        <a:t>Paraview</a:t>
                      </a:r>
                      <a:endParaRPr lang="zh-CN" altLang="en-US" dirty="0"/>
                    </a:p>
                  </a:txBody>
                  <a:tcPr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800" kern="1200" baseline="0" dirty="0" smtClean="0">
                          <a:solidFill>
                            <a:schemeClr val="tx1"/>
                          </a:solidFill>
                          <a:latin typeface="+mn-lt"/>
                          <a:ea typeface="+mn-ea"/>
                          <a:cs typeface="+mn-cs"/>
                        </a:rPr>
                        <a:t> variety of data formats and display methods</a:t>
                      </a:r>
                      <a:endParaRPr lang="zh-CN" altLang="en-US" sz="1800" kern="1200" baseline="0" dirty="0">
                        <a:solidFill>
                          <a:schemeClr val="tx1"/>
                        </a:solidFill>
                        <a:latin typeface="+mn-lt"/>
                        <a:ea typeface="+mn-ea"/>
                        <a:cs typeface="+mn-cs"/>
                      </a:endParaRPr>
                    </a:p>
                  </a:txBody>
                  <a:tcPr anchor="ctr"/>
                </a:tc>
                <a:tc>
                  <a:txBody>
                    <a:bodyPr/>
                    <a:lstStyle/>
                    <a:p>
                      <a:pPr algn="ctr"/>
                      <a:r>
                        <a:rPr lang="en-US" altLang="zh-CN" dirty="0" smtClean="0"/>
                        <a:t>——</a:t>
                      </a:r>
                      <a:endParaRPr lang="zh-CN" altLang="en-US" dirty="0"/>
                    </a:p>
                  </a:txBody>
                  <a:tcPr anchor="ctr"/>
                </a:tc>
              </a:tr>
              <a:tr h="634613">
                <a:tc>
                  <a:txBody>
                    <a:bodyPr/>
                    <a:lstStyle/>
                    <a:p>
                      <a:r>
                        <a:rPr lang="en-US" altLang="zh-CN" dirty="0" smtClean="0"/>
                        <a:t>9</a:t>
                      </a:r>
                      <a:endParaRPr lang="zh-CN" altLang="en-US" dirty="0"/>
                    </a:p>
                  </a:txBody>
                  <a:tcPr anchor="ctr"/>
                </a:tc>
                <a:tc>
                  <a:txBody>
                    <a:bodyPr/>
                    <a:lstStyle/>
                    <a:p>
                      <a:pPr algn="ctr"/>
                      <a:r>
                        <a:rPr lang="en-US" altLang="zh-CN" dirty="0" err="1" smtClean="0"/>
                        <a:t>Tecplot</a:t>
                      </a:r>
                      <a:endParaRPr lang="zh-CN" altLang="en-US" dirty="0"/>
                    </a:p>
                  </a:txBody>
                  <a:tcPr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800" kern="1200" baseline="0" dirty="0" smtClean="0">
                          <a:solidFill>
                            <a:schemeClr val="tx1"/>
                          </a:solidFill>
                          <a:latin typeface="+mn-lt"/>
                          <a:ea typeface="+mn-ea"/>
                          <a:cs typeface="+mn-cs"/>
                        </a:rPr>
                        <a:t>Convers a large number of data into an easy understandable picture</a:t>
                      </a:r>
                      <a:endParaRPr lang="zh-CN" altLang="en-US" sz="1800" kern="1200" baseline="0" dirty="0">
                        <a:solidFill>
                          <a:schemeClr val="tx1"/>
                        </a:solidFill>
                        <a:latin typeface="+mn-lt"/>
                        <a:ea typeface="+mn-ea"/>
                        <a:cs typeface="+mn-cs"/>
                      </a:endParaRPr>
                    </a:p>
                  </a:txBody>
                  <a:tcPr anchor="ctr"/>
                </a:tc>
                <a:tc>
                  <a:txBody>
                    <a:bodyPr/>
                    <a:lstStyle/>
                    <a:p>
                      <a:pPr algn="ctr"/>
                      <a:r>
                        <a:rPr lang="en-US" altLang="zh-CN" dirty="0" smtClean="0"/>
                        <a:t>——</a:t>
                      </a:r>
                      <a:endParaRPr lang="zh-CN" altLang="en-US" dirty="0"/>
                    </a:p>
                  </a:txBody>
                  <a:tcPr anchor="ctr"/>
                </a:tc>
              </a:tr>
            </a:tbl>
          </a:graphicData>
        </a:graphic>
      </p:graphicFrame>
      <p:sp>
        <p:nvSpPr>
          <p:cNvPr id="2" name="AutoShape 2" descr="https://pic3.zhimg.com/b0fc66344972bb82b4784f78934f88aa_r.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 name="AutoShape 4" descr="https://pic3.zhimg.com/b0fc66344972bb82b4784f78934f88aa_r.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3079"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762" y="4078873"/>
            <a:ext cx="1293238" cy="569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762" y="3429000"/>
            <a:ext cx="1293238" cy="431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矩形 18"/>
          <p:cNvSpPr/>
          <p:nvPr/>
        </p:nvSpPr>
        <p:spPr>
          <a:xfrm>
            <a:off x="110355" y="1200152"/>
            <a:ext cx="3239028" cy="523220"/>
          </a:xfrm>
          <a:prstGeom prst="rect">
            <a:avLst/>
          </a:prstGeom>
        </p:spPr>
        <p:txBody>
          <a:bodyPr wrap="none">
            <a:spAutoFit/>
          </a:bodyPr>
          <a:lstStyle/>
          <a:p>
            <a:pPr marL="457200" indent="-457200">
              <a:buSzPct val="80000"/>
              <a:buFont typeface="Wingdings" panose="05000000000000000000" pitchFamily="2" charset="2"/>
              <a:buChar char="l"/>
            </a:pPr>
            <a:r>
              <a:rPr lang="en-US" altLang="zh-CN" sz="2800" dirty="0" smtClean="0"/>
              <a:t>Data Visualization</a:t>
            </a:r>
            <a:endParaRPr lang="en-US" altLang="zh-CN" sz="2800" dirty="0"/>
          </a:p>
        </p:txBody>
      </p:sp>
      <p:pic>
        <p:nvPicPr>
          <p:cNvPr id="2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743200"/>
            <a:ext cx="542925" cy="430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88062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6723</TotalTime>
  <Words>1517</Words>
  <Application>Microsoft Office PowerPoint</Application>
  <PresentationFormat>On-screen Show (4:3)</PresentationFormat>
  <Paragraphs>361</Paragraphs>
  <Slides>60</Slides>
  <Notes>21</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Office Theme</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Outline</vt:lpstr>
      <vt:lpstr>matplotlib </vt:lpstr>
      <vt:lpstr>Anaconda</vt:lpstr>
      <vt:lpstr>IDE: Spyder</vt:lpstr>
      <vt:lpstr>Function Figure</vt:lpstr>
      <vt:lpstr>Scatter Figure</vt:lpstr>
      <vt:lpstr>3D Figure</vt:lpstr>
      <vt:lpstr>Vector Field Figure</vt:lpstr>
      <vt:lpstr>Networking</vt:lpstr>
      <vt:lpstr>Polarization Figure</vt:lpstr>
      <vt:lpstr>Pie Charts</vt:lpstr>
      <vt:lpstr>Scatter and Histogram</vt:lpstr>
      <vt:lpstr>Plotly </vt:lpstr>
      <vt:lpstr>Xkcd Style</vt:lpstr>
      <vt:lpstr>Steps To Make </vt:lpstr>
      <vt:lpstr>Default Figure</vt:lpstr>
      <vt:lpstr>Change Color and Width</vt:lpstr>
      <vt:lpstr>Set Boundary</vt:lpstr>
      <vt:lpstr>Set Tick Labels</vt:lpstr>
      <vt:lpstr>Moving Spines</vt:lpstr>
      <vt:lpstr>Add a Legend</vt:lpstr>
      <vt:lpstr>Annotate Some Points</vt:lpstr>
      <vt:lpstr>Devil Is In The Details</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vt:lpstr>
      <vt:lpstr>PowerPoint Presentation</vt:lpstr>
    </vt:vector>
  </TitlesOfParts>
  <Company>University of Houston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Contract Theory Framework for Wireless Networking</dc:title>
  <dc:creator>Windows User</dc:creator>
  <cp:lastModifiedBy>Yu, Ye</cp:lastModifiedBy>
  <cp:revision>346</cp:revision>
  <cp:lastPrinted>2016-04-29T13:25:50Z</cp:lastPrinted>
  <dcterms:created xsi:type="dcterms:W3CDTF">2015-05-11T15:08:56Z</dcterms:created>
  <dcterms:modified xsi:type="dcterms:W3CDTF">2016-10-14T20:57:00Z</dcterms:modified>
</cp:coreProperties>
</file>