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63" r:id="rId4"/>
    <p:sldId id="260" r:id="rId5"/>
    <p:sldId id="353" r:id="rId6"/>
    <p:sldId id="360" r:id="rId7"/>
    <p:sldId id="357" r:id="rId8"/>
    <p:sldId id="356" r:id="rId9"/>
    <p:sldId id="261" r:id="rId10"/>
    <p:sldId id="358" r:id="rId11"/>
    <p:sldId id="265" r:id="rId12"/>
    <p:sldId id="266" r:id="rId13"/>
    <p:sldId id="267" r:id="rId14"/>
    <p:sldId id="268" r:id="rId15"/>
    <p:sldId id="352" r:id="rId16"/>
    <p:sldId id="320" r:id="rId17"/>
    <p:sldId id="391" r:id="rId18"/>
    <p:sldId id="283" r:id="rId19"/>
    <p:sldId id="362" r:id="rId20"/>
    <p:sldId id="363" r:id="rId21"/>
    <p:sldId id="364" r:id="rId22"/>
    <p:sldId id="388" r:id="rId23"/>
    <p:sldId id="361" r:id="rId24"/>
    <p:sldId id="365" r:id="rId25"/>
    <p:sldId id="366" r:id="rId26"/>
    <p:sldId id="367" r:id="rId27"/>
    <p:sldId id="394" r:id="rId28"/>
    <p:sldId id="389" r:id="rId29"/>
    <p:sldId id="343" r:id="rId30"/>
    <p:sldId id="272" r:id="rId31"/>
    <p:sldId id="303" r:id="rId32"/>
    <p:sldId id="274" r:id="rId33"/>
    <p:sldId id="275" r:id="rId34"/>
    <p:sldId id="277" r:id="rId35"/>
    <p:sldId id="304" r:id="rId36"/>
    <p:sldId id="278" r:id="rId37"/>
    <p:sldId id="279" r:id="rId38"/>
    <p:sldId id="280" r:id="rId39"/>
    <p:sldId id="281" r:id="rId40"/>
    <p:sldId id="282" r:id="rId41"/>
    <p:sldId id="324" r:id="rId42"/>
    <p:sldId id="345" r:id="rId43"/>
    <p:sldId id="323" r:id="rId44"/>
    <p:sldId id="347" r:id="rId45"/>
    <p:sldId id="350" r:id="rId46"/>
    <p:sldId id="326" r:id="rId47"/>
    <p:sldId id="393" r:id="rId48"/>
    <p:sldId id="392" r:id="rId49"/>
    <p:sldId id="351" r:id="rId50"/>
    <p:sldId id="359"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E9E"/>
    <a:srgbClr val="DD5353"/>
    <a:srgbClr val="D8D9CF"/>
    <a:srgbClr val="F2F2F2"/>
    <a:srgbClr val="4F81BD"/>
    <a:srgbClr val="767171"/>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75" autoAdjust="0"/>
    <p:restoredTop sz="76437" autoAdjust="0"/>
  </p:normalViewPr>
  <p:slideViewPr>
    <p:cSldViewPr snapToGrid="0">
      <p:cViewPr varScale="1">
        <p:scale>
          <a:sx n="59" d="100"/>
          <a:sy n="59" d="100"/>
        </p:scale>
        <p:origin x="216"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B99C0-4EDD-442C-BFD9-364CB8CB6547}" type="datetimeFigureOut">
              <a:rPr lang="en-US" smtClean="0"/>
              <a:t>3/23/23</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4D4AB-8AEC-492D-89E8-4833C431795B}" type="slidenum">
              <a:rPr lang="en-US" smtClean="0"/>
              <a:t>‹#›</a:t>
            </a:fld>
            <a:endParaRPr lang="en-US"/>
          </a:p>
        </p:txBody>
      </p:sp>
    </p:spTree>
    <p:extLst>
      <p:ext uri="{BB962C8B-B14F-4D97-AF65-F5344CB8AC3E}">
        <p14:creationId xmlns:p14="http://schemas.microsoft.com/office/powerpoint/2010/main" val="1980343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Calibri" panose="020F0502020204030204" pitchFamily="34" charset="0"/>
                <a:cs typeface="Calibri" panose="020F0502020204030204" pitchFamily="34" charset="0"/>
              </a:rPr>
              <a:t>Miao Pan,</a:t>
            </a:r>
            <a:r>
              <a:rPr lang="zh-CN" altLang="en-US" sz="1200" dirty="0">
                <a:latin typeface="Calibri" panose="020F0502020204030204" pitchFamily="34" charset="0"/>
                <a:cs typeface="Calibri" panose="020F0502020204030204" pitchFamily="34" charset="0"/>
              </a:rPr>
              <a:t> </a:t>
            </a:r>
            <a:r>
              <a:rPr lang="en-US" altLang="zh-CN" sz="1200" dirty="0">
                <a:latin typeface="Calibri" panose="020F0502020204030204" pitchFamily="34" charset="0"/>
                <a:cs typeface="Calibri" panose="020F0502020204030204" pitchFamily="34" charset="0"/>
              </a:rPr>
              <a:t>Larry Shi, Hien Van Nguyen, Dusit Niyato, Xiao-Ping Zhang </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a:t>
            </a:fld>
            <a:endParaRPr lang="en-US"/>
          </a:p>
        </p:txBody>
      </p:sp>
    </p:spTree>
    <p:extLst>
      <p:ext uri="{BB962C8B-B14F-4D97-AF65-F5344CB8AC3E}">
        <p14:creationId xmlns:p14="http://schemas.microsoft.com/office/powerpoint/2010/main" val="209762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Here we show some images of transaction frontrunning and reordering in fig. 1.</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We also present the effects of transaction frontrunning and reordering on blockchain networks.</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19</a:t>
            </a:fld>
            <a:endParaRPr lang="en-US"/>
          </a:p>
        </p:txBody>
      </p:sp>
    </p:spTree>
    <p:extLst>
      <p:ext uri="{BB962C8B-B14F-4D97-AF65-F5344CB8AC3E}">
        <p14:creationId xmlns:p14="http://schemas.microsoft.com/office/powerpoint/2010/main" val="216813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We introduce some related works in this area. </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20</a:t>
            </a:fld>
            <a:endParaRPr lang="en-US"/>
          </a:p>
        </p:txBody>
      </p:sp>
    </p:spTree>
    <p:extLst>
      <p:ext uri="{BB962C8B-B14F-4D97-AF65-F5344CB8AC3E}">
        <p14:creationId xmlns:p14="http://schemas.microsoft.com/office/powerpoint/2010/main" val="289772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Since, the miner is not aware of the user’s delay tolerance and confidentiality of transactions (likely revenue it could generate from transaction), the miner is most likely going to act as a selfish entity which is rational since it also want to maximize its utility.</a:t>
            </a:r>
          </a:p>
          <a:p>
            <a:r>
              <a:rPr lang="en-US" dirty="0"/>
              <a:t>Introducing the users private information, which include confidentiality and delay tolerance can help rank order the priority of each transaction to help the miner order transactions fairly.</a:t>
            </a:r>
          </a:p>
          <a:p>
            <a:endParaRPr lang="en-US" dirty="0"/>
          </a:p>
          <a:p>
            <a:r>
              <a:rPr lang="en-US" dirty="0"/>
              <a:t>Therefore, we have </a:t>
            </a:r>
          </a:p>
          <a:p>
            <a:endParaRPr lang="en-US" dirty="0"/>
          </a:p>
          <a:p>
            <a:r>
              <a:rPr lang="en-US" dirty="0"/>
              <a:t>User confidentiality + User delay tolerance = optimal transaction ordering for maximal utility</a:t>
            </a:r>
          </a:p>
        </p:txBody>
      </p:sp>
      <p:sp>
        <p:nvSpPr>
          <p:cNvPr id="4" name="灯片编号占位符 3"/>
          <p:cNvSpPr>
            <a:spLocks noGrp="1"/>
          </p:cNvSpPr>
          <p:nvPr>
            <p:ph type="sldNum" sz="quarter" idx="5"/>
          </p:nvPr>
        </p:nvSpPr>
        <p:spPr/>
        <p:txBody>
          <a:bodyPr/>
          <a:lstStyle/>
          <a:p>
            <a:fld id="{72D4D4AB-8AEC-492D-89E8-4833C431795B}" type="slidenum">
              <a:rPr lang="en-US" smtClean="0"/>
              <a:t>21</a:t>
            </a:fld>
            <a:endParaRPr lang="en-US"/>
          </a:p>
        </p:txBody>
      </p:sp>
    </p:spTree>
    <p:extLst>
      <p:ext uri="{BB962C8B-B14F-4D97-AF65-F5344CB8AC3E}">
        <p14:creationId xmlns:p14="http://schemas.microsoft.com/office/powerpoint/2010/main" val="34653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our proposed model design, we follow the following steps:</a:t>
            </a:r>
          </a:p>
          <a:p>
            <a:endParaRPr lang="en-US" dirty="0"/>
          </a:p>
          <a:p>
            <a:r>
              <a:rPr lang="en-US" dirty="0"/>
              <a:t>STEP 1: Miners design various contract for users to extract their private information.</a:t>
            </a:r>
          </a:p>
          <a:p>
            <a:endParaRPr lang="en-US" dirty="0"/>
          </a:p>
          <a:p>
            <a:r>
              <a:rPr lang="en-US" dirty="0"/>
              <a:t>STEP 2: Since we don’t want miners to offer the contracts directly to users to avoid any mischievous behaviors or cheating, we introduce a decentralized oracle network (DON) which is made of selected nodes to mediate between miners and users.</a:t>
            </a:r>
          </a:p>
          <a:p>
            <a:r>
              <a:rPr lang="en-US" dirty="0"/>
              <a:t>             DON offers the miners contract to users to promote </a:t>
            </a:r>
            <a:r>
              <a:rPr lang="en-US"/>
              <a:t>transparency.</a:t>
            </a:r>
            <a:endParaRPr lang="en-US" dirty="0"/>
          </a:p>
          <a:p>
            <a:r>
              <a:rPr lang="en-US" dirty="0"/>
              <a:t>STEP 3: Users accept the contracts that best describe their type, and their private information is revealed by this </a:t>
            </a:r>
            <a:r>
              <a:rPr lang="en-US"/>
              <a:t>selection.</a:t>
            </a:r>
            <a:endParaRPr lang="en-US" dirty="0"/>
          </a:p>
          <a:p>
            <a:r>
              <a:rPr lang="en-US" dirty="0"/>
              <a:t>STEP 4:  The DON uses our proposed weighted sorting algorithm to order transactions for the miner to ensure maximal utility is obtained.</a:t>
            </a:r>
          </a:p>
        </p:txBody>
      </p:sp>
      <p:sp>
        <p:nvSpPr>
          <p:cNvPr id="4" name="灯片编号占位符 3"/>
          <p:cNvSpPr>
            <a:spLocks noGrp="1"/>
          </p:cNvSpPr>
          <p:nvPr>
            <p:ph type="sldNum" sz="quarter" idx="5"/>
          </p:nvPr>
        </p:nvSpPr>
        <p:spPr/>
        <p:txBody>
          <a:bodyPr/>
          <a:lstStyle/>
          <a:p>
            <a:fld id="{72D4D4AB-8AEC-492D-89E8-4833C431795B}" type="slidenum">
              <a:rPr lang="en-US" smtClean="0"/>
              <a:t>22</a:t>
            </a:fld>
            <a:endParaRPr lang="en-US"/>
          </a:p>
        </p:txBody>
      </p:sp>
    </p:spTree>
    <p:extLst>
      <p:ext uri="{BB962C8B-B14F-4D97-AF65-F5344CB8AC3E}">
        <p14:creationId xmlns:p14="http://schemas.microsoft.com/office/powerpoint/2010/main" val="197043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23</a:t>
            </a:fld>
            <a:endParaRPr lang="en-US"/>
          </a:p>
        </p:txBody>
      </p:sp>
    </p:spTree>
    <p:extLst>
      <p:ext uri="{BB962C8B-B14F-4D97-AF65-F5344CB8AC3E}">
        <p14:creationId xmlns:p14="http://schemas.microsoft.com/office/powerpoint/2010/main" val="395188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24</a:t>
            </a:fld>
            <a:endParaRPr lang="en-US"/>
          </a:p>
        </p:txBody>
      </p:sp>
    </p:spTree>
    <p:extLst>
      <p:ext uri="{BB962C8B-B14F-4D97-AF65-F5344CB8AC3E}">
        <p14:creationId xmlns:p14="http://schemas.microsoft.com/office/powerpoint/2010/main" val="4260755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Contract one and two comprise the complete information scenario and incomplete information scenario contracts.</a:t>
            </a:r>
          </a:p>
          <a:p>
            <a:endParaRPr lang="en-US" dirty="0"/>
          </a:p>
          <a:p>
            <a:r>
              <a:rPr lang="en-US" dirty="0"/>
              <a:t>Now these contracts are offered to users to extract their respective types (High or low user type in terms of confidentiality and delay)</a:t>
            </a:r>
          </a:p>
          <a:p>
            <a:endParaRPr lang="en-US" dirty="0"/>
          </a:p>
          <a:p>
            <a:r>
              <a:rPr lang="en-US" dirty="0"/>
              <a:t>The extracted user type is used to formulate a weighted sorting algorithm for determining the priority levels of transactions.</a:t>
            </a:r>
          </a:p>
          <a:p>
            <a:endParaRPr lang="en-US" dirty="0"/>
          </a:p>
          <a:p>
            <a:r>
              <a:rPr lang="en-US" dirty="0"/>
              <a:t>Combining the optimization problems for the contracts and sorting algorithm yield the overall optimization problem on the far right.</a:t>
            </a:r>
          </a:p>
          <a:p>
            <a:endParaRPr lang="en-US" dirty="0"/>
          </a:p>
          <a:p>
            <a:r>
              <a:rPr lang="en-US" dirty="0"/>
              <a:t>For the delay and confidentiality, the premise is that, miners are selfish because of the information asymmetry level between the users and them. If the miners can overcome that information asymmetry level then they’ll have to incentive to not reorder transactions in their blocks</a:t>
            </a:r>
            <a:br>
              <a:rPr lang="en-US" dirty="0"/>
            </a:br>
            <a:endParaRPr lang="en-US" dirty="0"/>
          </a:p>
          <a:p>
            <a:r>
              <a:rPr lang="en-US" dirty="0"/>
              <a:t>The first information asymmetry level is the confidentiality of the transaction, which includes how much money the uses could make from that transaction. The reason here is that some users do not want the content of the transaction transparent until is mined since it could be </a:t>
            </a:r>
            <a:r>
              <a:rPr lang="en-US" dirty="0" err="1"/>
              <a:t>frontrun</a:t>
            </a:r>
            <a:r>
              <a:rPr lang="en-US" dirty="0"/>
              <a:t> by bots or other users. If the miner knows this he can fairly order transactions </a:t>
            </a:r>
            <a:br>
              <a:rPr lang="en-US" dirty="0"/>
            </a:br>
            <a:endParaRPr lang="en-US" dirty="0"/>
          </a:p>
          <a:p>
            <a:endParaRPr lang="en-US" dirty="0"/>
          </a:p>
          <a:p>
            <a:r>
              <a:rPr lang="en-US" dirty="0"/>
              <a:t>Second is delay tolerance, which is how long the users can wait before a transaction is confirmed on the blockchain. Some users don’t mind waiting for an hour or 24hrs. If the miner knows this then we can group people into respective time slots with different priority levels to execute their transactions. </a:t>
            </a:r>
          </a:p>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25</a:t>
            </a:fld>
            <a:endParaRPr lang="en-US"/>
          </a:p>
        </p:txBody>
      </p:sp>
    </p:spTree>
    <p:extLst>
      <p:ext uri="{BB962C8B-B14F-4D97-AF65-F5344CB8AC3E}">
        <p14:creationId xmlns:p14="http://schemas.microsoft.com/office/powerpoint/2010/main" val="993363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26</a:t>
            </a:fld>
            <a:endParaRPr lang="en-US"/>
          </a:p>
        </p:txBody>
      </p:sp>
    </p:spTree>
    <p:extLst>
      <p:ext uri="{BB962C8B-B14F-4D97-AF65-F5344CB8AC3E}">
        <p14:creationId xmlns:p14="http://schemas.microsoft.com/office/powerpoint/2010/main" val="3047973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Discouragement attack is the cheapest way to corrupt the incentive scheme of a </a:t>
            </a:r>
            <a:r>
              <a:rPr lang="en-US" sz="1200" dirty="0" err="1">
                <a:latin typeface="Calibri" panose="020F0502020204030204" pitchFamily="34" charset="0"/>
                <a:cs typeface="Calibri" panose="020F0502020204030204" pitchFamily="34" charset="0"/>
              </a:rPr>
              <a:t>PoS</a:t>
            </a:r>
            <a:r>
              <a:rPr lang="en-US" sz="1200" dirty="0">
                <a:latin typeface="Calibri" panose="020F0502020204030204" pitchFamily="34" charset="0"/>
                <a:cs typeface="Calibri" panose="020F0502020204030204" pitchFamily="34" charset="0"/>
              </a:rPr>
              <a:t>-based blockchain.</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 is the total reward; N is the total number of validators. M is the total number of validators seen signing the signature. </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28</a:t>
            </a:fld>
            <a:endParaRPr lang="en-US"/>
          </a:p>
        </p:txBody>
      </p:sp>
    </p:spTree>
    <p:extLst>
      <p:ext uri="{BB962C8B-B14F-4D97-AF65-F5344CB8AC3E}">
        <p14:creationId xmlns:p14="http://schemas.microsoft.com/office/powerpoint/2010/main" val="844635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30</a:t>
            </a:fld>
            <a:endParaRPr lang="en-US"/>
          </a:p>
        </p:txBody>
      </p:sp>
    </p:spTree>
    <p:extLst>
      <p:ext uri="{BB962C8B-B14F-4D97-AF65-F5344CB8AC3E}">
        <p14:creationId xmlns:p14="http://schemas.microsoft.com/office/powerpoint/2010/main" val="335885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Proof of stake’s security derives from </a:t>
            </a:r>
            <a:r>
              <a:rPr lang="en-US" sz="1200" b="0" i="0" dirty="0">
                <a:latin typeface="Calibri" panose="020F0502020204030204" pitchFamily="34" charset="0"/>
                <a:cs typeface="Calibri" panose="020F0502020204030204" pitchFamily="34" charset="0"/>
              </a:rPr>
              <a:t>the </a:t>
            </a:r>
            <a:r>
              <a:rPr lang="en-US" sz="1200" b="0" i="0" dirty="0">
                <a:solidFill>
                  <a:srgbClr val="C00000"/>
                </a:solidFill>
                <a:latin typeface="Calibri" panose="020F0502020204030204" pitchFamily="34" charset="0"/>
                <a:cs typeface="Calibri" panose="020F0502020204030204" pitchFamily="34" charset="0"/>
              </a:rPr>
              <a:t>size</a:t>
            </a:r>
            <a:r>
              <a:rPr lang="en-US" sz="1200" b="0" i="0" dirty="0">
                <a:latin typeface="Calibri" panose="020F0502020204030204" pitchFamily="34" charset="0"/>
                <a:cs typeface="Calibri" panose="020F0502020204030204" pitchFamily="34" charset="0"/>
              </a:rPr>
              <a:t> </a:t>
            </a:r>
            <a:r>
              <a:rPr lang="en-US" sz="1200" b="0" i="0" dirty="0">
                <a:solidFill>
                  <a:srgbClr val="C00000"/>
                </a:solidFill>
                <a:latin typeface="Calibri" panose="020F0502020204030204" pitchFamily="34" charset="0"/>
                <a:cs typeface="Calibri" panose="020F0502020204030204" pitchFamily="34" charset="0"/>
              </a:rPr>
              <a:t>of</a:t>
            </a:r>
            <a:r>
              <a:rPr lang="en-US" sz="1200" b="0" i="0" dirty="0">
                <a:latin typeface="Calibri" panose="020F0502020204030204" pitchFamily="34" charset="0"/>
                <a:cs typeface="Calibri" panose="020F0502020204030204" pitchFamily="34" charset="0"/>
              </a:rPr>
              <a:t> </a:t>
            </a:r>
            <a:r>
              <a:rPr lang="en-US" sz="1200" b="0" i="0" dirty="0">
                <a:solidFill>
                  <a:srgbClr val="C00000"/>
                </a:solidFill>
                <a:latin typeface="Calibri" panose="020F0502020204030204" pitchFamily="34" charset="0"/>
                <a:cs typeface="Calibri" panose="020F0502020204030204" pitchFamily="34" charset="0"/>
              </a:rPr>
              <a:t>the security deposits</a:t>
            </a:r>
            <a:r>
              <a:rPr lang="en-US" sz="1200" b="1" i="1" dirty="0">
                <a:solidFill>
                  <a:srgbClr val="C00000"/>
                </a:solidFill>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not the number of validators</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31</a:t>
            </a:fld>
            <a:endParaRPr lang="en-US"/>
          </a:p>
        </p:txBody>
      </p:sp>
    </p:spTree>
    <p:extLst>
      <p:ext uri="{BB962C8B-B14F-4D97-AF65-F5344CB8AC3E}">
        <p14:creationId xmlns:p14="http://schemas.microsoft.com/office/powerpoint/2010/main" val="3485162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D4D4AB-8AEC-492D-89E8-4833C431795B}" type="slidenum">
              <a:rPr lang="en-US" smtClean="0"/>
              <a:t>46</a:t>
            </a:fld>
            <a:endParaRPr lang="en-US"/>
          </a:p>
        </p:txBody>
      </p:sp>
    </p:spTree>
    <p:extLst>
      <p:ext uri="{BB962C8B-B14F-4D97-AF65-F5344CB8AC3E}">
        <p14:creationId xmlns:p14="http://schemas.microsoft.com/office/powerpoint/2010/main" val="57273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D4D4AB-8AEC-492D-89E8-4833C431795B}" type="slidenum">
              <a:rPr lang="en-US" smtClean="0"/>
              <a:t>47</a:t>
            </a:fld>
            <a:endParaRPr lang="en-US"/>
          </a:p>
        </p:txBody>
      </p:sp>
    </p:spTree>
    <p:extLst>
      <p:ext uri="{BB962C8B-B14F-4D97-AF65-F5344CB8AC3E}">
        <p14:creationId xmlns:p14="http://schemas.microsoft.com/office/powerpoint/2010/main" val="2810392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D4D4AB-8AEC-492D-89E8-4833C431795B}" type="slidenum">
              <a:rPr lang="en-US" smtClean="0"/>
              <a:t>49</a:t>
            </a:fld>
            <a:endParaRPr lang="en-US"/>
          </a:p>
        </p:txBody>
      </p:sp>
    </p:spTree>
    <p:extLst>
      <p:ext uri="{BB962C8B-B14F-4D97-AF65-F5344CB8AC3E}">
        <p14:creationId xmlns:p14="http://schemas.microsoft.com/office/powerpoint/2010/main" val="2699232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incentive is the key part of cryptoeconomics, is not the same as cryptoeconomics</a:t>
            </a:r>
          </a:p>
        </p:txBody>
      </p:sp>
      <p:sp>
        <p:nvSpPr>
          <p:cNvPr id="4" name="灯片编号占位符 3"/>
          <p:cNvSpPr>
            <a:spLocks noGrp="1"/>
          </p:cNvSpPr>
          <p:nvPr>
            <p:ph type="sldNum" sz="quarter" idx="5"/>
          </p:nvPr>
        </p:nvSpPr>
        <p:spPr/>
        <p:txBody>
          <a:bodyPr/>
          <a:lstStyle/>
          <a:p>
            <a:fld id="{72D4D4AB-8AEC-492D-89E8-4833C431795B}" type="slidenum">
              <a:rPr lang="en-US" smtClean="0"/>
              <a:t>9</a:t>
            </a:fld>
            <a:endParaRPr lang="en-US"/>
          </a:p>
        </p:txBody>
      </p:sp>
    </p:spTree>
    <p:extLst>
      <p:ext uri="{BB962C8B-B14F-4D97-AF65-F5344CB8AC3E}">
        <p14:creationId xmlns:p14="http://schemas.microsoft.com/office/powerpoint/2010/main" val="64688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en-US" altLang="zh-CN" sz="1200" b="0" dirty="0"/>
              <a:t>Building systems that have certain desired properties: </a:t>
            </a:r>
          </a:p>
          <a:p>
            <a:pPr marL="0" indent="0">
              <a:lnSpc>
                <a:spcPct val="150000"/>
              </a:lnSpc>
              <a:buFont typeface="Wingdings" panose="05000000000000000000" pitchFamily="2" charset="2"/>
              <a:buNone/>
            </a:pPr>
            <a:r>
              <a:rPr lang="en-US" altLang="zh-CN" sz="1200" b="0" dirty="0"/>
              <a:t>1. Use </a:t>
            </a:r>
            <a:r>
              <a:rPr lang="en-US" altLang="zh-CN" sz="1200" b="0" dirty="0">
                <a:solidFill>
                  <a:srgbClr val="C00000"/>
                </a:solidFill>
              </a:rPr>
              <a:t>cryptography </a:t>
            </a:r>
            <a:r>
              <a:rPr lang="en-US" altLang="zh-CN" sz="1200" b="0" dirty="0"/>
              <a:t>to prove properties about messages that happened in the past.</a:t>
            </a:r>
          </a:p>
          <a:p>
            <a:pPr marL="0" indent="0">
              <a:lnSpc>
                <a:spcPct val="150000"/>
              </a:lnSpc>
              <a:buFont typeface="Wingdings" panose="05000000000000000000" pitchFamily="2" charset="2"/>
              <a:buNone/>
            </a:pPr>
            <a:r>
              <a:rPr lang="en-US" altLang="zh-CN" sz="1200" b="0" dirty="0"/>
              <a:t>2. Use </a:t>
            </a:r>
            <a:r>
              <a:rPr lang="en-US" altLang="zh-CN" sz="1200" b="0" dirty="0">
                <a:solidFill>
                  <a:srgbClr val="C00000"/>
                </a:solidFill>
              </a:rPr>
              <a:t>economic incentives </a:t>
            </a:r>
            <a:r>
              <a:rPr lang="en-US" altLang="zh-CN" sz="1200" b="0" dirty="0"/>
              <a:t>defined inside the system to encourage desired properties to hold into the future.</a:t>
            </a:r>
            <a:endParaRPr lang="zh-CN" altLang="en-US" sz="1200" b="0" dirty="0"/>
          </a:p>
          <a:p>
            <a:pPr algn="l"/>
            <a:endParaRPr lang="en-US" sz="1200" b="0" i="0" u="none" strike="noStrike" baseline="0" dirty="0">
              <a:latin typeface="CMR10"/>
            </a:endParaRPr>
          </a:p>
          <a:p>
            <a:pPr algn="l"/>
            <a:r>
              <a:rPr lang="en-US" sz="1200" b="0" i="0" u="none" strike="noStrike" baseline="0" dirty="0">
                <a:latin typeface="CMR10"/>
              </a:rPr>
              <a:t>For example: </a:t>
            </a:r>
          </a:p>
          <a:p>
            <a:pPr algn="l"/>
            <a:r>
              <a:rPr lang="en-US" sz="1200" b="0" i="0" u="none" strike="noStrike" baseline="0" dirty="0">
                <a:latin typeface="CMR10"/>
              </a:rPr>
              <a:t>the incentive mechanism has been applied in every step to secure the distributed system, including the </a:t>
            </a:r>
            <a:r>
              <a:rPr lang="en-US" sz="1200" b="0" i="0" u="none" strike="noStrike" baseline="0" dirty="0">
                <a:latin typeface="CMBX10"/>
              </a:rPr>
              <a:t>transaction confirmation</a:t>
            </a:r>
            <a:r>
              <a:rPr lang="en-US" sz="1200" b="0" i="0" u="none" strike="noStrike" baseline="0" dirty="0">
                <a:latin typeface="CMR10"/>
              </a:rPr>
              <a:t>, </a:t>
            </a:r>
            <a:r>
              <a:rPr lang="en-US" sz="1200" b="0" i="0" u="none" strike="noStrike" baseline="0" dirty="0">
                <a:latin typeface="CMBX10"/>
              </a:rPr>
              <a:t>mining</a:t>
            </a:r>
            <a:r>
              <a:rPr lang="en-US" sz="1200" b="0" i="0" u="none" strike="noStrike" baseline="0" dirty="0">
                <a:latin typeface="CMR10"/>
              </a:rPr>
              <a:t>, and </a:t>
            </a:r>
            <a:r>
              <a:rPr lang="en-US" sz="1200" b="0" i="0" u="none" strike="noStrike" baseline="0" dirty="0">
                <a:latin typeface="CMBX10"/>
              </a:rPr>
              <a:t>longest-chain generation.</a:t>
            </a:r>
            <a:endParaRPr lang="en-US" b="0" dirty="0"/>
          </a:p>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11</a:t>
            </a:fld>
            <a:endParaRPr lang="en-US"/>
          </a:p>
        </p:txBody>
      </p:sp>
    </p:spTree>
    <p:extLst>
      <p:ext uri="{BB962C8B-B14F-4D97-AF65-F5344CB8AC3E}">
        <p14:creationId xmlns:p14="http://schemas.microsoft.com/office/powerpoint/2010/main" val="57555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b="0" i="0" u="none" strike="noStrike" cap="none" dirty="0">
              <a:solidFill>
                <a:schemeClr val="dk1"/>
              </a:solidFill>
              <a:latin typeface="Calibri"/>
              <a:ea typeface="Calibri"/>
              <a:cs typeface="Calibri"/>
              <a:sym typeface="Calibri"/>
            </a:endParaRPr>
          </a:p>
        </p:txBody>
      </p:sp>
      <p:sp>
        <p:nvSpPr>
          <p:cNvPr id="4" name="灯片编号占位符 3"/>
          <p:cNvSpPr>
            <a:spLocks noGrp="1"/>
          </p:cNvSpPr>
          <p:nvPr>
            <p:ph type="sldNum" sz="quarter" idx="5"/>
          </p:nvPr>
        </p:nvSpPr>
        <p:spPr/>
        <p:txBody>
          <a:bodyPr/>
          <a:lstStyle/>
          <a:p>
            <a:fld id="{72D4D4AB-8AEC-492D-89E8-4833C431795B}" type="slidenum">
              <a:rPr lang="en-US" smtClean="0"/>
              <a:t>12</a:t>
            </a:fld>
            <a:endParaRPr lang="en-US"/>
          </a:p>
        </p:txBody>
      </p:sp>
    </p:spTree>
    <p:extLst>
      <p:ext uri="{BB962C8B-B14F-4D97-AF65-F5344CB8AC3E}">
        <p14:creationId xmlns:p14="http://schemas.microsoft.com/office/powerpoint/2010/main" val="81285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Contract theory is a subset of mechanism design, has no enforceability.</a:t>
            </a:r>
          </a:p>
        </p:txBody>
      </p:sp>
      <p:sp>
        <p:nvSpPr>
          <p:cNvPr id="4" name="灯片编号占位符 3"/>
          <p:cNvSpPr>
            <a:spLocks noGrp="1"/>
          </p:cNvSpPr>
          <p:nvPr>
            <p:ph type="sldNum" sz="quarter" idx="5"/>
          </p:nvPr>
        </p:nvSpPr>
        <p:spPr/>
        <p:txBody>
          <a:bodyPr/>
          <a:lstStyle/>
          <a:p>
            <a:fld id="{72D4D4AB-8AEC-492D-89E8-4833C431795B}" type="slidenum">
              <a:rPr lang="en-US" smtClean="0"/>
              <a:t>13</a:t>
            </a:fld>
            <a:endParaRPr lang="en-US"/>
          </a:p>
        </p:txBody>
      </p:sp>
    </p:spTree>
    <p:extLst>
      <p:ext uri="{BB962C8B-B14F-4D97-AF65-F5344CB8AC3E}">
        <p14:creationId xmlns:p14="http://schemas.microsoft.com/office/powerpoint/2010/main" val="268646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0000"/>
                </a:solidFill>
                <a:effectLst/>
                <a:latin typeface="Calibri" panose="020F0502020204030204" pitchFamily="34" charset="0"/>
                <a:cs typeface="Calibri" panose="020F0502020204030204" pitchFamily="34" charset="0"/>
              </a:rPr>
              <a:t>Little research </a:t>
            </a:r>
            <a:r>
              <a:rPr lang="en-US" sz="1200" b="0" i="0" dirty="0">
                <a:solidFill>
                  <a:schemeClr val="tx1"/>
                </a:solidFill>
                <a:effectLst/>
                <a:latin typeface="Calibri" panose="020F0502020204030204" pitchFamily="34" charset="0"/>
                <a:cs typeface="Calibri" panose="020F0502020204030204" pitchFamily="34" charset="0"/>
              </a:rPr>
              <a:t>on Cryptoeconomics.</a:t>
            </a:r>
            <a:endParaRPr lang="en-US" sz="120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16</a:t>
            </a:fld>
            <a:endParaRPr lang="en-US"/>
          </a:p>
        </p:txBody>
      </p:sp>
    </p:spTree>
    <p:extLst>
      <p:ext uri="{BB962C8B-B14F-4D97-AF65-F5344CB8AC3E}">
        <p14:creationId xmlns:p14="http://schemas.microsoft.com/office/powerpoint/2010/main" val="154587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Transaction Frontrunning is done by users or bots to bid high gas prices which increases the chances of getting their transactions mined (included in the next block).</a:t>
            </a:r>
          </a:p>
          <a:p>
            <a:endParaRPr lang="en-US" dirty="0"/>
          </a:p>
          <a:p>
            <a:r>
              <a:rPr lang="en-US" dirty="0"/>
              <a:t>Transaction reordering is done by miners, where they try to selectively reorder transactions that can give them a high utility.</a:t>
            </a:r>
          </a:p>
          <a:p>
            <a:endParaRPr lang="en-US" dirty="0"/>
          </a:p>
          <a:p>
            <a:r>
              <a:rPr lang="en-US" dirty="0"/>
              <a:t>Miner extractable value is the technical term used to describe transaction reordering by miners any other techniques used to extract money from users.</a:t>
            </a:r>
          </a:p>
          <a:p>
            <a:endParaRPr lang="en-US" dirty="0"/>
          </a:p>
          <a:p>
            <a:r>
              <a:rPr lang="en-US" dirty="0"/>
              <a:t>From the figure, assuming the lady submitted her transaction first hence she has a transaction 0. followed by the other entities on the network as transaction 1, 2, 3, and 4.</a:t>
            </a:r>
          </a:p>
          <a:p>
            <a:r>
              <a:rPr lang="en-US" dirty="0"/>
              <a:t>Ideally, the transactions should be ordered based on when they arrived (timestamp). However, since the miner wants to maximize its utility, It will order transactions in his block based on </a:t>
            </a:r>
          </a:p>
          <a:p>
            <a:r>
              <a:rPr lang="en-US" dirty="0"/>
              <a:t>Gas fees. Now assume he has space for only 4 transactions as shown in the table, The user with transaction 0 will not be included since her gas fee is lower than the others. The miner will include transaction</a:t>
            </a:r>
          </a:p>
          <a:p>
            <a:r>
              <a:rPr lang="en-US" dirty="0"/>
              <a:t>4, 3, 2, and 1, respectively. </a:t>
            </a:r>
          </a:p>
        </p:txBody>
      </p:sp>
      <p:sp>
        <p:nvSpPr>
          <p:cNvPr id="4" name="灯片编号占位符 3"/>
          <p:cNvSpPr>
            <a:spLocks noGrp="1"/>
          </p:cNvSpPr>
          <p:nvPr>
            <p:ph type="sldNum" sz="quarter" idx="5"/>
          </p:nvPr>
        </p:nvSpPr>
        <p:spPr/>
        <p:txBody>
          <a:bodyPr/>
          <a:lstStyle/>
          <a:p>
            <a:fld id="{72D4D4AB-8AEC-492D-89E8-4833C431795B}" type="slidenum">
              <a:rPr lang="en-US" smtClean="0"/>
              <a:t>18</a:t>
            </a:fld>
            <a:endParaRPr lang="en-US"/>
          </a:p>
        </p:txBody>
      </p:sp>
    </p:spTree>
    <p:extLst>
      <p:ext uri="{BB962C8B-B14F-4D97-AF65-F5344CB8AC3E}">
        <p14:creationId xmlns:p14="http://schemas.microsoft.com/office/powerpoint/2010/main" val="1814310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pic>
        <p:nvPicPr>
          <p:cNvPr id="9" name="Google Shape;132;p1" descr="A picture containing text, sign&#10;&#10;Description automatically generated">
            <a:extLst>
              <a:ext uri="{FF2B5EF4-FFF2-40B4-BE49-F238E27FC236}">
                <a16:creationId xmlns:a16="http://schemas.microsoft.com/office/drawing/2014/main" id="{CCD83877-968F-4FE3-B794-1DBFEA1DD9F8}"/>
              </a:ext>
            </a:extLst>
          </p:cNvPr>
          <p:cNvPicPr preferRelativeResize="0"/>
          <p:nvPr/>
        </p:nvPicPr>
        <p:blipFill rotWithShape="1">
          <a:blip r:embed="rId2">
            <a:alphaModFix amt="12000"/>
          </a:blip>
          <a:srcRect/>
          <a:stretch/>
        </p:blipFill>
        <p:spPr>
          <a:xfrm>
            <a:off x="3048000" y="289889"/>
            <a:ext cx="6096000" cy="5872480"/>
          </a:xfrm>
          <a:prstGeom prst="rect">
            <a:avLst/>
          </a:prstGeom>
          <a:noFill/>
          <a:ln>
            <a:noFill/>
          </a:ln>
        </p:spPr>
      </p:pic>
    </p:spTree>
    <p:extLst>
      <p:ext uri="{BB962C8B-B14F-4D97-AF65-F5344CB8AC3E}">
        <p14:creationId xmlns:p14="http://schemas.microsoft.com/office/powerpoint/2010/main" val="24627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5"/>
        <p:cNvGrpSpPr/>
        <p:nvPr/>
      </p:nvGrpSpPr>
      <p:grpSpPr>
        <a:xfrm>
          <a:off x="0" y="0"/>
          <a:ext cx="0" cy="0"/>
          <a:chOff x="0" y="0"/>
          <a:chExt cx="0" cy="0"/>
        </a:xfrm>
      </p:grpSpPr>
      <p:sp>
        <p:nvSpPr>
          <p:cNvPr id="116" name="Google Shape;116;p1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17" name="Google Shape;117;p1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118" name="Google Shape;118;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119" name="Google Shape;119;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20" name="Google Shape;120;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321800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23" name="Google Shape;123;p1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124" name="Google Shape;124;p1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125" name="Google Shape;125;p1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26" name="Google Shape;126;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3877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70916-B17C-435C-BB9E-73E1518557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2C754DC9-35F1-4F84-822E-CD7206DD9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C03FEDB0-8C6B-46CC-9839-C0ED9CE7A4AF}"/>
              </a:ext>
            </a:extLst>
          </p:cNvPr>
          <p:cNvSpPr>
            <a:spLocks noGrp="1"/>
          </p:cNvSpPr>
          <p:nvPr>
            <p:ph type="dt" sz="half" idx="10"/>
          </p:nvPr>
        </p:nvSpPr>
        <p:spPr/>
        <p:txBody>
          <a:bodyPr/>
          <a:lstStyle/>
          <a:p>
            <a:fld id="{A63F4546-8697-4269-9F78-77760EB51652}" type="datetimeFigureOut">
              <a:rPr lang="en-US" smtClean="0"/>
              <a:t>3/23/23</a:t>
            </a:fld>
            <a:endParaRPr lang="en-US"/>
          </a:p>
        </p:txBody>
      </p:sp>
      <p:sp>
        <p:nvSpPr>
          <p:cNvPr id="5" name="页脚占位符 4">
            <a:extLst>
              <a:ext uri="{FF2B5EF4-FFF2-40B4-BE49-F238E27FC236}">
                <a16:creationId xmlns:a16="http://schemas.microsoft.com/office/drawing/2014/main" id="{1BA5EEBD-BFFB-4D7F-8518-1272E983031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327AF5C6-3D61-4088-88C2-533B51305CE7}"/>
              </a:ext>
            </a:extLst>
          </p:cNvPr>
          <p:cNvSpPr>
            <a:spLocks noGrp="1"/>
          </p:cNvSpPr>
          <p:nvPr>
            <p:ph type="sldNum" sz="quarter" idx="12"/>
          </p:nvPr>
        </p:nvSpPr>
        <p:spPr/>
        <p:txBody>
          <a:bodyPr/>
          <a:lstStyle/>
          <a:p>
            <a:fld id="{2C1A0694-78C8-4529-BCC6-C6F443F6F0DB}" type="slidenum">
              <a:rPr lang="en-US" smtClean="0"/>
              <a:t>‹#›</a:t>
            </a:fld>
            <a:endParaRPr lang="en-US"/>
          </a:p>
        </p:txBody>
      </p:sp>
    </p:spTree>
    <p:extLst>
      <p:ext uri="{BB962C8B-B14F-4D97-AF65-F5344CB8AC3E}">
        <p14:creationId xmlns:p14="http://schemas.microsoft.com/office/powerpoint/2010/main" val="331552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
        <p:cNvGrpSpPr/>
        <p:nvPr/>
      </p:nvGrpSpPr>
      <p:grpSpPr>
        <a:xfrm>
          <a:off x="0" y="0"/>
          <a:ext cx="0" cy="0"/>
          <a:chOff x="0" y="0"/>
          <a:chExt cx="0" cy="0"/>
        </a:xfrm>
      </p:grpSpPr>
      <p:sp>
        <p:nvSpPr>
          <p:cNvPr id="7" name="矩形 6">
            <a:extLst>
              <a:ext uri="{FF2B5EF4-FFF2-40B4-BE49-F238E27FC236}">
                <a16:creationId xmlns:a16="http://schemas.microsoft.com/office/drawing/2014/main" id="{EA070253-ADBB-420C-9B87-44CAC24A4249}"/>
              </a:ext>
            </a:extLst>
          </p:cNvPr>
          <p:cNvSpPr/>
          <p:nvPr/>
        </p:nvSpPr>
        <p:spPr>
          <a:xfrm>
            <a:off x="0" y="0"/>
            <a:ext cx="12192000" cy="756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B51537ED-9144-4D5C-ACA2-A8965531F42D}"/>
              </a:ext>
            </a:extLst>
          </p:cNvPr>
          <p:cNvPicPr>
            <a:picLocks noChangeAspect="1"/>
          </p:cNvPicPr>
          <p:nvPr/>
        </p:nvPicPr>
        <p:blipFill>
          <a:blip r:embed="rId2"/>
          <a:stretch>
            <a:fillRect/>
          </a:stretch>
        </p:blipFill>
        <p:spPr>
          <a:xfrm>
            <a:off x="6382476" y="1171907"/>
            <a:ext cx="5809524" cy="5314286"/>
          </a:xfrm>
          <a:prstGeom prst="rect">
            <a:avLst/>
          </a:prstGeom>
        </p:spPr>
      </p:pic>
      <p:pic>
        <p:nvPicPr>
          <p:cNvPr id="12" name="图片 11" descr="图片包含 标志, 停止, 手, 照片&#10;&#10;描述已自动生成">
            <a:extLst>
              <a:ext uri="{FF2B5EF4-FFF2-40B4-BE49-F238E27FC236}">
                <a16:creationId xmlns:a16="http://schemas.microsoft.com/office/drawing/2014/main" id="{D065E337-BE38-4FB5-B9B0-418AF2812936}"/>
              </a:ext>
            </a:extLst>
          </p:cNvPr>
          <p:cNvPicPr>
            <a:picLocks noChangeAspect="1"/>
          </p:cNvPicPr>
          <p:nvPr/>
        </p:nvPicPr>
        <p:blipFill>
          <a:blip r:embed="rId3">
            <a:alphaModFix/>
          </a:blip>
          <a:stretch>
            <a:fillRect/>
          </a:stretch>
        </p:blipFill>
        <p:spPr>
          <a:xfrm>
            <a:off x="11125200" y="24145"/>
            <a:ext cx="695324" cy="695324"/>
          </a:xfrm>
          <a:prstGeom prst="rect">
            <a:avLst/>
          </a:prstGeom>
        </p:spPr>
      </p:pic>
      <p:pic>
        <p:nvPicPr>
          <p:cNvPr id="5" name="Picture 9">
            <a:extLst>
              <a:ext uri="{FF2B5EF4-FFF2-40B4-BE49-F238E27FC236}">
                <a16:creationId xmlns:a16="http://schemas.microsoft.com/office/drawing/2014/main" id="{91E40A1B-99AF-4EFE-9D9C-FB46F42A02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6455" y="24145"/>
            <a:ext cx="974521" cy="730633"/>
          </a:xfrm>
          <a:prstGeom prst="rect">
            <a:avLst/>
          </a:prstGeom>
        </p:spPr>
      </p:pic>
    </p:spTree>
    <p:extLst>
      <p:ext uri="{BB962C8B-B14F-4D97-AF65-F5344CB8AC3E}">
        <p14:creationId xmlns:p14="http://schemas.microsoft.com/office/powerpoint/2010/main" val="267208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8"/>
        <p:cNvGrpSpPr/>
        <p:nvPr/>
      </p:nvGrpSpPr>
      <p:grpSpPr>
        <a:xfrm>
          <a:off x="0" y="0"/>
          <a:ext cx="0" cy="0"/>
          <a:chOff x="0" y="0"/>
          <a:chExt cx="0" cy="0"/>
        </a:xfrm>
      </p:grpSpPr>
      <p:sp>
        <p:nvSpPr>
          <p:cNvPr id="7" name="矩形 6">
            <a:extLst>
              <a:ext uri="{FF2B5EF4-FFF2-40B4-BE49-F238E27FC236}">
                <a16:creationId xmlns:a16="http://schemas.microsoft.com/office/drawing/2014/main" id="{55BA5166-D9FF-4236-BBF9-0F4D00B582A3}"/>
              </a:ext>
            </a:extLst>
          </p:cNvPr>
          <p:cNvSpPr/>
          <p:nvPr/>
        </p:nvSpPr>
        <p:spPr>
          <a:xfrm>
            <a:off x="0" y="0"/>
            <a:ext cx="12192000" cy="756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片包含 标志, 停止, 手, 照片&#10;&#10;描述已自动生成">
            <a:extLst>
              <a:ext uri="{FF2B5EF4-FFF2-40B4-BE49-F238E27FC236}">
                <a16:creationId xmlns:a16="http://schemas.microsoft.com/office/drawing/2014/main" id="{2E961578-1726-494C-824B-78AA4A9D4441}"/>
              </a:ext>
            </a:extLst>
          </p:cNvPr>
          <p:cNvPicPr>
            <a:picLocks noChangeAspect="1"/>
          </p:cNvPicPr>
          <p:nvPr/>
        </p:nvPicPr>
        <p:blipFill>
          <a:blip r:embed="rId2">
            <a:alphaModFix/>
          </a:blip>
          <a:stretch>
            <a:fillRect/>
          </a:stretch>
        </p:blipFill>
        <p:spPr>
          <a:xfrm>
            <a:off x="11125200" y="24145"/>
            <a:ext cx="695324" cy="695324"/>
          </a:xfrm>
          <a:prstGeom prst="rect">
            <a:avLst/>
          </a:prstGeom>
        </p:spPr>
      </p:pic>
      <p:pic>
        <p:nvPicPr>
          <p:cNvPr id="5" name="Picture 9">
            <a:extLst>
              <a:ext uri="{FF2B5EF4-FFF2-40B4-BE49-F238E27FC236}">
                <a16:creationId xmlns:a16="http://schemas.microsoft.com/office/drawing/2014/main" id="{7A3E470D-0D64-4927-A7E9-AB438933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455" y="24145"/>
            <a:ext cx="974521" cy="730633"/>
          </a:xfrm>
          <a:prstGeom prst="rect">
            <a:avLst/>
          </a:prstGeom>
        </p:spPr>
      </p:pic>
    </p:spTree>
    <p:extLst>
      <p:ext uri="{BB962C8B-B14F-4D97-AF65-F5344CB8AC3E}">
        <p14:creationId xmlns:p14="http://schemas.microsoft.com/office/powerpoint/2010/main" val="377162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76" name="Google Shape;76;p1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zh-CN" altLang="en-US"/>
              <a:t>单击此处编辑母版文本样式</a:t>
            </a:r>
          </a:p>
        </p:txBody>
      </p:sp>
      <p:sp>
        <p:nvSpPr>
          <p:cNvPr id="77" name="Google Shape;77;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78" name="Google Shape;78;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61712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0"/>
        <p:cNvGrpSpPr/>
        <p:nvPr/>
      </p:nvGrpSpPr>
      <p:grpSpPr>
        <a:xfrm>
          <a:off x="0" y="0"/>
          <a:ext cx="0" cy="0"/>
          <a:chOff x="0" y="0"/>
          <a:chExt cx="0" cy="0"/>
        </a:xfrm>
      </p:grpSpPr>
      <p:sp>
        <p:nvSpPr>
          <p:cNvPr id="81" name="Google Shape;81;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82" name="Google Shape;82;p1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83" name="Google Shape;83;p1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84" name="Google Shape;84;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86" name="Google Shape;86;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124951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p1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89" name="Google Shape;89;p1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zh-CN" altLang="en-US"/>
              <a:t>单击此处编辑母版文本样式</a:t>
            </a:r>
          </a:p>
        </p:txBody>
      </p:sp>
      <p:sp>
        <p:nvSpPr>
          <p:cNvPr id="90" name="Google Shape;90;p1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91" name="Google Shape;91;p1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zh-CN" altLang="en-US"/>
              <a:t>单击此处编辑母版文本样式</a:t>
            </a:r>
          </a:p>
        </p:txBody>
      </p:sp>
      <p:sp>
        <p:nvSpPr>
          <p:cNvPr id="92" name="Google Shape;92;p1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93" name="Google Shape;93;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94" name="Google Shape;94;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95" name="Google Shape;95;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201927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98" name="Google Shape;98;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99" name="Google Shape;99;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0" name="Google Shape;100;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96192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1"/>
        <p:cNvGrpSpPr/>
        <p:nvPr/>
      </p:nvGrpSpPr>
      <p:grpSpPr>
        <a:xfrm>
          <a:off x="0" y="0"/>
          <a:ext cx="0" cy="0"/>
          <a:chOff x="0" y="0"/>
          <a:chExt cx="0" cy="0"/>
        </a:xfrm>
      </p:grpSpPr>
      <p:sp>
        <p:nvSpPr>
          <p:cNvPr id="102" name="Google Shape;102;p1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03" name="Google Shape;103;p1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zh-CN" altLang="en-US"/>
              <a:t>单击此处编辑母版文本样式</a:t>
            </a:r>
          </a:p>
        </p:txBody>
      </p:sp>
      <p:sp>
        <p:nvSpPr>
          <p:cNvPr id="104" name="Google Shape;104;p1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zh-CN" altLang="en-US"/>
              <a:t>单击此处编辑母版文本样式</a:t>
            </a:r>
          </a:p>
        </p:txBody>
      </p:sp>
      <p:sp>
        <p:nvSpPr>
          <p:cNvPr id="105" name="Google Shape;105;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106" name="Google Shape;106;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7" name="Google Shape;107;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106949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8"/>
        <p:cNvGrpSpPr/>
        <p:nvPr/>
      </p:nvGrpSpPr>
      <p:grpSpPr>
        <a:xfrm>
          <a:off x="0" y="0"/>
          <a:ext cx="0" cy="0"/>
          <a:chOff x="0" y="0"/>
          <a:chExt cx="0" cy="0"/>
        </a:xfrm>
      </p:grpSpPr>
      <p:sp>
        <p:nvSpPr>
          <p:cNvPr id="109" name="Google Shape;109;p1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10" name="Google Shape;110;p158"/>
          <p:cNvSpPr>
            <a:spLocks noGrp="1"/>
          </p:cNvSpPr>
          <p:nvPr>
            <p:ph type="pic" idx="2"/>
          </p:nvPr>
        </p:nvSpPr>
        <p:spPr>
          <a:xfrm>
            <a:off x="5183188" y="987425"/>
            <a:ext cx="6172200" cy="4873625"/>
          </a:xfrm>
          <a:prstGeom prst="rect">
            <a:avLst/>
          </a:prstGeom>
          <a:noFill/>
          <a:ln>
            <a:noFill/>
          </a:ln>
        </p:spPr>
      </p:sp>
      <p:sp>
        <p:nvSpPr>
          <p:cNvPr id="111" name="Google Shape;111;p1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zh-CN" altLang="en-US"/>
              <a:t>单击此处编辑母版文本样式</a:t>
            </a:r>
          </a:p>
        </p:txBody>
      </p:sp>
      <p:sp>
        <p:nvSpPr>
          <p:cNvPr id="112" name="Google Shape;112;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3/23/23</a:t>
            </a:fld>
            <a:endParaRPr lang="en-US"/>
          </a:p>
        </p:txBody>
      </p:sp>
      <p:sp>
        <p:nvSpPr>
          <p:cNvPr id="113" name="Google Shape;113;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14" name="Google Shape;114;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425776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7CB72893-FC63-47EF-ABC9-E560FE3AB82A}"/>
              </a:ext>
            </a:extLst>
          </p:cNvPr>
          <p:cNvGraphicFramePr>
            <a:graphicFrameLocks noGrp="1"/>
          </p:cNvGraphicFramePr>
          <p:nvPr userDrawn="1">
            <p:extLst>
              <p:ext uri="{D42A27DB-BD31-4B8C-83A1-F6EECF244321}">
                <p14:modId xmlns:p14="http://schemas.microsoft.com/office/powerpoint/2010/main" val="3355936282"/>
              </p:ext>
            </p:extLst>
          </p:nvPr>
        </p:nvGraphicFramePr>
        <p:xfrm>
          <a:off x="0" y="6493526"/>
          <a:ext cx="12192000" cy="36447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08142617"/>
                    </a:ext>
                  </a:extLst>
                </a:gridCol>
                <a:gridCol w="4064000">
                  <a:extLst>
                    <a:ext uri="{9D8B030D-6E8A-4147-A177-3AD203B41FA5}">
                      <a16:colId xmlns:a16="http://schemas.microsoft.com/office/drawing/2014/main" val="2904317969"/>
                    </a:ext>
                  </a:extLst>
                </a:gridCol>
                <a:gridCol w="4064000">
                  <a:extLst>
                    <a:ext uri="{9D8B030D-6E8A-4147-A177-3AD203B41FA5}">
                      <a16:colId xmlns:a16="http://schemas.microsoft.com/office/drawing/2014/main" val="3668748752"/>
                    </a:ext>
                  </a:extLst>
                </a:gridCol>
              </a:tblGrid>
              <a:tr h="36447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FFFFFF"/>
                          </a:solidFill>
                          <a:effectLst/>
                          <a:uLnTx/>
                          <a:uFillTx/>
                          <a:latin typeface="+mn-lt"/>
                          <a:ea typeface="Arial"/>
                          <a:cs typeface="Arial"/>
                          <a:sym typeface="Arial"/>
                        </a:rPr>
                        <a:t>University of Houston</a:t>
                      </a:r>
                      <a:endParaRPr kumimoji="0" lang="en-US" sz="1400" b="0" i="0" u="none" strike="noStrike" kern="0" cap="none" spc="0" normalizeH="0" baseline="0" noProof="0" dirty="0">
                        <a:ln>
                          <a:noFill/>
                        </a:ln>
                        <a:solidFill>
                          <a:srgbClr val="000000"/>
                        </a:solidFill>
                        <a:effectLst/>
                        <a:uLnTx/>
                        <a:uFillTx/>
                        <a:latin typeface="+mn-lt"/>
                        <a:ea typeface="+mn-ea"/>
                        <a:cs typeface="+mn-cs"/>
                        <a:sym typeface="Arial"/>
                      </a:endParaRPr>
                    </a:p>
                  </a:txBody>
                  <a:tcPr>
                    <a:solidFill>
                      <a:srgbClr val="C00000"/>
                    </a:solidFill>
                  </a:tcPr>
                </a:tc>
                <a:tc>
                  <a:txBody>
                    <a:bodyPr/>
                    <a:lstStyle/>
                    <a:p>
                      <a:pPr algn="ctr"/>
                      <a:endParaRPr lang="en-US" dirty="0"/>
                    </a:p>
                  </a:txBody>
                  <a:tcP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8AAD7654-D647-407A-80C2-FE616A694865}" type="datetime5">
                        <a:rPr kumimoji="0" lang="en-US" sz="1400" b="0" i="0" u="none" strike="noStrike" kern="0" cap="none" spc="0" normalizeH="0" baseline="0" noProof="0" smtClean="0">
                          <a:ln>
                            <a:noFill/>
                          </a:ln>
                          <a:solidFill>
                            <a:srgbClr val="A80000"/>
                          </a:solidFill>
                          <a:effectLst/>
                          <a:uLnTx/>
                          <a:uFillTx/>
                          <a:latin typeface="+mn-lt"/>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23-Mar-23</a:t>
                      </a:fld>
                      <a:endParaRPr lang="en-US" dirty="0"/>
                    </a:p>
                  </a:txBody>
                  <a:tcPr>
                    <a:solidFill>
                      <a:srgbClr val="D8D8D8"/>
                    </a:solidFill>
                  </a:tcPr>
                </a:tc>
                <a:extLst>
                  <a:ext uri="{0D108BD9-81ED-4DB2-BD59-A6C34878D82A}">
                    <a16:rowId xmlns:a16="http://schemas.microsoft.com/office/drawing/2014/main" val="1162771018"/>
                  </a:ext>
                </a:extLst>
              </a:tr>
            </a:tbl>
          </a:graphicData>
        </a:graphic>
      </p:graphicFrame>
      <p:sp>
        <p:nvSpPr>
          <p:cNvPr id="8" name="文本占位符 2">
            <a:extLst>
              <a:ext uri="{FF2B5EF4-FFF2-40B4-BE49-F238E27FC236}">
                <a16:creationId xmlns:a16="http://schemas.microsoft.com/office/drawing/2014/main" id="{D8047A8D-B660-4F20-9522-E8930257A409}"/>
              </a:ext>
            </a:extLst>
          </p:cNvPr>
          <p:cNvSpPr txBox="1">
            <a:spLocks/>
          </p:cNvSpPr>
          <p:nvPr/>
        </p:nvSpPr>
        <p:spPr>
          <a:xfrm>
            <a:off x="5486400" y="6493526"/>
            <a:ext cx="1219200" cy="219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CAE1C7C9-441C-40A6-A001-C90EE68C418F}" type="slidenum">
              <a:rPr lang="zh-CN" altLang="en-US" sz="1600" smtClean="0">
                <a:solidFill>
                  <a:schemeClr val="tx1"/>
                </a:solidFill>
                <a:effectLst/>
              </a:rPr>
              <a:pPr algn="ctr"/>
              <a:t>‹#›</a:t>
            </a:fld>
            <a:endParaRPr lang="en-US" sz="1600" dirty="0">
              <a:solidFill>
                <a:schemeClr val="tx1"/>
              </a:solidFill>
              <a:effectLst/>
            </a:endParaRPr>
          </a:p>
        </p:txBody>
      </p:sp>
    </p:spTree>
    <p:extLst>
      <p:ext uri="{BB962C8B-B14F-4D97-AF65-F5344CB8AC3E}">
        <p14:creationId xmlns:p14="http://schemas.microsoft.com/office/powerpoint/2010/main" val="29603374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log.chain.link/chainlink-fair-sequencing-services-enabling-a-provably-fair-defi-ecosystem/" TargetMode="External"/><Relationship Id="rId7" Type="http://schemas.openxmlformats.org/officeDocument/2006/relationships/hyperlink" Target="https://arxiv.org/abs/2106.07371"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ethresear.ch/t/mev-auction-auctioning-transaction-ordering-rights-as-a-solution-to-miner-extractable-value/6788" TargetMode="Externa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45.jp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50.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gif"/><Relationship Id="rId3" Type="http://schemas.openxmlformats.org/officeDocument/2006/relationships/image" Target="../media/image63.png"/><Relationship Id="rId7" Type="http://schemas.openxmlformats.org/officeDocument/2006/relationships/image" Target="../media/image45.jpg"/><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57.png"/><Relationship Id="rId5" Type="http://schemas.openxmlformats.org/officeDocument/2006/relationships/image" Target="../media/image59.png"/><Relationship Id="rId1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50.png"/><Relationship Id="rId14" Type="http://schemas.openxmlformats.org/officeDocument/2006/relationships/image" Target="../media/image66.gif"/></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57.png"/><Relationship Id="rId12" Type="http://schemas.openxmlformats.org/officeDocument/2006/relationships/image" Target="../media/image78.png"/><Relationship Id="rId2" Type="http://schemas.openxmlformats.org/officeDocument/2006/relationships/notesSlide" Target="../notesSlides/notesSlide16.xml"/><Relationship Id="rId16"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77.png"/><Relationship Id="rId5" Type="http://schemas.openxmlformats.org/officeDocument/2006/relationships/image" Target="../media/image75.png"/><Relationship Id="rId15" Type="http://schemas.openxmlformats.org/officeDocument/2006/relationships/image" Target="../media/image50.pn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62.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550.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image" Target="../media/image113.jpeg"/><Relationship Id="rId1" Type="http://schemas.openxmlformats.org/officeDocument/2006/relationships/slideLayout" Target="../slideLayouts/slideLayout3.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6;p1">
            <a:extLst>
              <a:ext uri="{FF2B5EF4-FFF2-40B4-BE49-F238E27FC236}">
                <a16:creationId xmlns:a16="http://schemas.microsoft.com/office/drawing/2014/main" id="{51D415A3-7039-4901-A93D-EAEAA45F3AA3}"/>
              </a:ext>
            </a:extLst>
          </p:cNvPr>
          <p:cNvSpPr/>
          <p:nvPr/>
        </p:nvSpPr>
        <p:spPr>
          <a:xfrm>
            <a:off x="214685" y="1265844"/>
            <a:ext cx="11755642" cy="1839989"/>
          </a:xfrm>
          <a:prstGeom prst="roundRect">
            <a:avLst>
              <a:gd name="adj" fmla="val 16667"/>
            </a:avLst>
          </a:prstGeom>
          <a:solidFill>
            <a:srgbClr val="D8D8D8"/>
          </a:solidFill>
          <a:ln w="12700" cap="flat" cmpd="sng">
            <a:solidFill>
              <a:srgbClr val="D8D8D8"/>
            </a:solidFill>
            <a:prstDash val="solid"/>
            <a:miter lim="800000"/>
            <a:headEnd type="none" w="sm" len="sm"/>
            <a:tailEnd type="none" w="sm" len="sm"/>
          </a:ln>
          <a:effectLst>
            <a:outerShdw blurRad="101600" dist="241300" dir="2700000" sx="99000" sy="99000" algn="tl"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err="1">
                <a:solidFill>
                  <a:srgbClr val="C00000"/>
                </a:solidFill>
                <a:latin typeface="Calibri"/>
                <a:ea typeface="Calibri"/>
                <a:cs typeface="Calibri"/>
                <a:sym typeface="Calibri"/>
              </a:rPr>
              <a:t>Cryptoeconomics</a:t>
            </a:r>
            <a:r>
              <a:rPr lang="en-US" sz="4000" b="0" i="0" u="none" strike="noStrike" cap="none" dirty="0">
                <a:solidFill>
                  <a:srgbClr val="C00000"/>
                </a:solidFill>
                <a:latin typeface="Calibri"/>
                <a:ea typeface="Calibri"/>
                <a:cs typeface="Calibri"/>
                <a:sym typeface="Calibri"/>
              </a:rPr>
              <a:t>: Economic Mechanisms </a:t>
            </a:r>
          </a:p>
          <a:p>
            <a:pPr marL="0" marR="0" lvl="0" indent="0" algn="ctr" rtl="0">
              <a:spcBef>
                <a:spcPts val="0"/>
              </a:spcBef>
              <a:spcAft>
                <a:spcPts val="0"/>
              </a:spcAft>
              <a:buNone/>
            </a:pPr>
            <a:r>
              <a:rPr lang="en-US" sz="4000" b="0" i="0" u="none" strike="noStrike" cap="none" dirty="0">
                <a:solidFill>
                  <a:srgbClr val="C00000"/>
                </a:solidFill>
                <a:latin typeface="Calibri"/>
                <a:ea typeface="Calibri"/>
                <a:cs typeface="Calibri"/>
                <a:sym typeface="Calibri"/>
              </a:rPr>
              <a:t>behind Blockchains</a:t>
            </a:r>
          </a:p>
        </p:txBody>
      </p:sp>
      <p:sp>
        <p:nvSpPr>
          <p:cNvPr id="6" name="文本框 5">
            <a:extLst>
              <a:ext uri="{FF2B5EF4-FFF2-40B4-BE49-F238E27FC236}">
                <a16:creationId xmlns:a16="http://schemas.microsoft.com/office/drawing/2014/main" id="{3CC44032-8C3B-454D-8B28-B497392160F4}"/>
              </a:ext>
            </a:extLst>
          </p:cNvPr>
          <p:cNvSpPr txBox="1"/>
          <p:nvPr/>
        </p:nvSpPr>
        <p:spPr>
          <a:xfrm>
            <a:off x="3039894" y="3299431"/>
            <a:ext cx="6118696" cy="646331"/>
          </a:xfrm>
          <a:prstGeom prst="rect">
            <a:avLst/>
          </a:prstGeom>
          <a:noFill/>
        </p:spPr>
        <p:txBody>
          <a:bodyPr wrap="square">
            <a:spAutoFit/>
          </a:bodyPr>
          <a:lstStyle/>
          <a:p>
            <a:pPr algn="ctr"/>
            <a:r>
              <a:rPr lang="en-US" sz="1800" dirty="0">
                <a:solidFill>
                  <a:schemeClr val="tx1"/>
                </a:solidFill>
                <a:latin typeface="Calibri" panose="020F0502020204030204" pitchFamily="34" charset="0"/>
                <a:cs typeface="Calibri" panose="020F0502020204030204" pitchFamily="34" charset="0"/>
              </a:rPr>
              <a:t>Zhu Han</a:t>
            </a:r>
          </a:p>
          <a:p>
            <a:pPr algn="ctr"/>
            <a:r>
              <a:rPr lang="en-US" sz="1800" dirty="0">
                <a:solidFill>
                  <a:schemeClr val="tx1"/>
                </a:solidFill>
                <a:latin typeface="Calibri" panose="020F0502020204030204" pitchFamily="34" charset="0"/>
                <a:cs typeface="Calibri" panose="020F0502020204030204" pitchFamily="34" charset="0"/>
              </a:rPr>
              <a:t>John and Rebecca </a:t>
            </a:r>
            <a:r>
              <a:rPr lang="en-US" sz="1800" dirty="0" err="1">
                <a:solidFill>
                  <a:schemeClr val="tx1"/>
                </a:solidFill>
                <a:latin typeface="Calibri" panose="020F0502020204030204" pitchFamily="34" charset="0"/>
                <a:cs typeface="Calibri" panose="020F0502020204030204" pitchFamily="34" charset="0"/>
              </a:rPr>
              <a:t>Moores</a:t>
            </a:r>
            <a:r>
              <a:rPr lang="en-US" sz="1800" dirty="0">
                <a:solidFill>
                  <a:schemeClr val="tx1"/>
                </a:solidFill>
                <a:latin typeface="Calibri" panose="020F0502020204030204" pitchFamily="34" charset="0"/>
                <a:cs typeface="Calibri" panose="020F0502020204030204" pitchFamily="34" charset="0"/>
              </a:rPr>
              <a:t> Professor, IEEE/AAAS Fellow</a:t>
            </a:r>
          </a:p>
        </p:txBody>
      </p:sp>
      <p:sp>
        <p:nvSpPr>
          <p:cNvPr id="7" name="Subtitle 2">
            <a:extLst>
              <a:ext uri="{FF2B5EF4-FFF2-40B4-BE49-F238E27FC236}">
                <a16:creationId xmlns:a16="http://schemas.microsoft.com/office/drawing/2014/main" id="{66EDC0EA-1B05-42BC-B3E5-8E2DEA820949}"/>
              </a:ext>
            </a:extLst>
          </p:cNvPr>
          <p:cNvSpPr txBox="1">
            <a:spLocks/>
          </p:cNvSpPr>
          <p:nvPr/>
        </p:nvSpPr>
        <p:spPr>
          <a:xfrm>
            <a:off x="2898842" y="3948890"/>
            <a:ext cx="6400800" cy="52225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latin typeface="Calibri" panose="020F0502020204030204" pitchFamily="34" charset="0"/>
                <a:cs typeface="Calibri" panose="020F0502020204030204" pitchFamily="34" charset="0"/>
              </a:rPr>
              <a:t>Electrical and Computer Engineering Department</a:t>
            </a:r>
          </a:p>
          <a:p>
            <a:r>
              <a:rPr lang="en-US" sz="2000" dirty="0">
                <a:solidFill>
                  <a:schemeClr val="tx1"/>
                </a:solidFill>
                <a:latin typeface="Calibri" panose="020F0502020204030204" pitchFamily="34" charset="0"/>
                <a:cs typeface="Calibri" panose="020F0502020204030204" pitchFamily="34" charset="0"/>
              </a:rPr>
              <a:t>University of Houston</a:t>
            </a:r>
          </a:p>
        </p:txBody>
      </p:sp>
      <p:sp>
        <p:nvSpPr>
          <p:cNvPr id="13" name="文本框 12">
            <a:extLst>
              <a:ext uri="{FF2B5EF4-FFF2-40B4-BE49-F238E27FC236}">
                <a16:creationId xmlns:a16="http://schemas.microsoft.com/office/drawing/2014/main" id="{27512593-6CD9-41FE-9886-361C352D351E}"/>
              </a:ext>
            </a:extLst>
          </p:cNvPr>
          <p:cNvSpPr txBox="1"/>
          <p:nvPr/>
        </p:nvSpPr>
        <p:spPr>
          <a:xfrm>
            <a:off x="496118" y="5225977"/>
            <a:ext cx="10668000" cy="400110"/>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Thanks to Dr. Jing Li, Daniel Doe and NSF</a:t>
            </a:r>
          </a:p>
        </p:txBody>
      </p:sp>
    </p:spTree>
    <p:extLst>
      <p:ext uri="{BB962C8B-B14F-4D97-AF65-F5344CB8AC3E}">
        <p14:creationId xmlns:p14="http://schemas.microsoft.com/office/powerpoint/2010/main" val="98070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0"/>
          <p:cNvSpPr/>
          <p:nvPr/>
        </p:nvSpPr>
        <p:spPr>
          <a:xfrm>
            <a:off x="0" y="0"/>
            <a:ext cx="12192000"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First Camp Case Study: Bitcoin</a:t>
            </a:r>
            <a:endParaRPr dirty="0"/>
          </a:p>
        </p:txBody>
      </p:sp>
      <p:pic>
        <p:nvPicPr>
          <p:cNvPr id="692" name="Google Shape;692;p40" descr="A picture containing text, clipart&#10;&#10;Description automatically generated"/>
          <p:cNvPicPr preferRelativeResize="0"/>
          <p:nvPr/>
        </p:nvPicPr>
        <p:blipFill rotWithShape="1">
          <a:blip r:embed="rId3">
            <a:alphaModFix amt="40000"/>
          </a:blip>
          <a:srcRect t="648"/>
          <a:stretch/>
        </p:blipFill>
        <p:spPr>
          <a:xfrm>
            <a:off x="9321993" y="35375"/>
            <a:ext cx="431093" cy="658922"/>
          </a:xfrm>
          <a:prstGeom prst="rect">
            <a:avLst/>
          </a:prstGeom>
          <a:noFill/>
          <a:ln>
            <a:noFill/>
          </a:ln>
        </p:spPr>
      </p:pic>
      <p:pic>
        <p:nvPicPr>
          <p:cNvPr id="693" name="Google Shape;693;p40" descr="Logo&#10;&#10;Description automatically generated"/>
          <p:cNvPicPr preferRelativeResize="0"/>
          <p:nvPr/>
        </p:nvPicPr>
        <p:blipFill rotWithShape="1">
          <a:blip r:embed="rId4">
            <a:alphaModFix amt="40000"/>
          </a:blip>
          <a:srcRect/>
          <a:stretch/>
        </p:blipFill>
        <p:spPr>
          <a:xfrm>
            <a:off x="9899176" y="35375"/>
            <a:ext cx="427504" cy="658922"/>
          </a:xfrm>
          <a:prstGeom prst="rect">
            <a:avLst/>
          </a:prstGeom>
          <a:noFill/>
          <a:ln>
            <a:noFill/>
          </a:ln>
        </p:spPr>
      </p:pic>
      <p:pic>
        <p:nvPicPr>
          <p:cNvPr id="694" name="Google Shape;694;p40"/>
          <p:cNvPicPr preferRelativeResize="0"/>
          <p:nvPr/>
        </p:nvPicPr>
        <p:blipFill rotWithShape="1">
          <a:blip r:embed="rId5">
            <a:alphaModFix amt="40000"/>
          </a:blip>
          <a:srcRect/>
          <a:stretch/>
        </p:blipFill>
        <p:spPr>
          <a:xfrm>
            <a:off x="10472770" y="35375"/>
            <a:ext cx="510432" cy="658922"/>
          </a:xfrm>
          <a:prstGeom prst="rect">
            <a:avLst/>
          </a:prstGeom>
          <a:noFill/>
          <a:ln>
            <a:noFill/>
          </a:ln>
        </p:spPr>
      </p:pic>
      <p:pic>
        <p:nvPicPr>
          <p:cNvPr id="695" name="Google Shape;695;p40" descr="A picture containing text, sign&#10;&#10;Description automatically generated"/>
          <p:cNvPicPr preferRelativeResize="0"/>
          <p:nvPr/>
        </p:nvPicPr>
        <p:blipFill rotWithShape="1">
          <a:blip r:embed="rId6">
            <a:alphaModFix amt="40000"/>
          </a:blip>
          <a:srcRect/>
          <a:stretch/>
        </p:blipFill>
        <p:spPr>
          <a:xfrm>
            <a:off x="11129292" y="35375"/>
            <a:ext cx="661402" cy="658922"/>
          </a:xfrm>
          <a:prstGeom prst="rect">
            <a:avLst/>
          </a:prstGeom>
          <a:noFill/>
          <a:ln>
            <a:noFill/>
          </a:ln>
        </p:spPr>
      </p:pic>
      <p:sp>
        <p:nvSpPr>
          <p:cNvPr id="697" name="Google Shape;697;p40"/>
          <p:cNvSpPr/>
          <p:nvPr/>
        </p:nvSpPr>
        <p:spPr>
          <a:xfrm>
            <a:off x="1084217" y="765047"/>
            <a:ext cx="10646230" cy="707846"/>
          </a:xfrm>
          <a:prstGeom prst="rect">
            <a:avLst/>
          </a:prstGeom>
          <a:noFill/>
          <a:ln>
            <a:noFill/>
          </a:ln>
        </p:spPr>
        <p:txBody>
          <a:bodyPr spcFirstLastPara="1" wrap="square" lIns="91425" tIns="45700" rIns="91425" bIns="45700" anchor="t" anchorCtr="0">
            <a:spAutoFit/>
          </a:bodyPr>
          <a:lstStyle/>
          <a:p>
            <a:pPr marL="457200" marR="0" lvl="0" indent="-457200"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The first miner that solves a mathematical puzzle will obtain the </a:t>
            </a:r>
            <a:r>
              <a:rPr lang="en-US" sz="2000" b="1" i="1" dirty="0">
                <a:solidFill>
                  <a:srgbClr val="C00000"/>
                </a:solidFill>
                <a:latin typeface="Calibri"/>
                <a:ea typeface="Calibri"/>
                <a:cs typeface="Calibri"/>
                <a:sym typeface="Calibri"/>
              </a:rPr>
              <a:t>privilege</a:t>
            </a:r>
            <a:r>
              <a:rPr lang="en-US" sz="2000" dirty="0">
                <a:solidFill>
                  <a:schemeClr val="dk1"/>
                </a:solidFill>
                <a:latin typeface="Calibri"/>
                <a:ea typeface="Calibri"/>
                <a:cs typeface="Calibri"/>
                <a:sym typeface="Calibri"/>
              </a:rPr>
              <a:t> to create the next block.</a:t>
            </a:r>
            <a:endParaRPr dirty="0"/>
          </a:p>
        </p:txBody>
      </p:sp>
      <p:sp>
        <p:nvSpPr>
          <p:cNvPr id="698" name="Google Shape;698;p40"/>
          <p:cNvSpPr/>
          <p:nvPr/>
        </p:nvSpPr>
        <p:spPr>
          <a:xfrm>
            <a:off x="1084211" y="1366962"/>
            <a:ext cx="10023571" cy="70784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Bitcoin uses </a:t>
            </a:r>
            <a:r>
              <a:rPr lang="en-US" sz="2000" b="1" i="1" dirty="0">
                <a:solidFill>
                  <a:srgbClr val="C00000"/>
                </a:solidFill>
                <a:latin typeface="Calibri"/>
                <a:ea typeface="Calibri"/>
                <a:cs typeface="Calibri"/>
                <a:sym typeface="Calibri"/>
              </a:rPr>
              <a:t>block rewards </a:t>
            </a:r>
            <a:r>
              <a:rPr lang="en-US" sz="2000" dirty="0">
                <a:solidFill>
                  <a:schemeClr val="dk1"/>
                </a:solidFill>
                <a:latin typeface="Calibri"/>
                <a:ea typeface="Calibri"/>
                <a:cs typeface="Calibri"/>
                <a:sym typeface="Calibri"/>
              </a:rPr>
              <a:t>and</a:t>
            </a:r>
            <a:r>
              <a:rPr lang="en-US" sz="2000" b="1" i="1" dirty="0">
                <a:solidFill>
                  <a:srgbClr val="C00000"/>
                </a:solidFill>
                <a:latin typeface="Calibri"/>
                <a:ea typeface="Calibri"/>
                <a:cs typeface="Calibri"/>
                <a:sym typeface="Calibri"/>
              </a:rPr>
              <a:t> transaction fees </a:t>
            </a:r>
            <a:r>
              <a:rPr lang="en-US" sz="2000" dirty="0">
                <a:solidFill>
                  <a:schemeClr val="dk1"/>
                </a:solidFill>
                <a:latin typeface="Calibri"/>
                <a:ea typeface="Calibri"/>
                <a:cs typeface="Calibri"/>
                <a:sym typeface="Calibri"/>
              </a:rPr>
              <a:t>to compensate miners for their work, and to incentivize them to </a:t>
            </a:r>
            <a:r>
              <a:rPr lang="en-US" sz="2000" b="1" i="1" dirty="0">
                <a:solidFill>
                  <a:srgbClr val="C00000"/>
                </a:solidFill>
                <a:latin typeface="Calibri"/>
                <a:ea typeface="Calibri"/>
                <a:cs typeface="Calibri"/>
                <a:sym typeface="Calibri"/>
              </a:rPr>
              <a:t>mine on the longest chain.</a:t>
            </a:r>
            <a:endParaRPr dirty="0"/>
          </a:p>
        </p:txBody>
      </p:sp>
      <p:graphicFrame>
        <p:nvGraphicFramePr>
          <p:cNvPr id="13" name="Google Shape;710;p41">
            <a:extLst>
              <a:ext uri="{FF2B5EF4-FFF2-40B4-BE49-F238E27FC236}">
                <a16:creationId xmlns:a16="http://schemas.microsoft.com/office/drawing/2014/main" id="{15910902-E807-580E-B166-3B33C51958B2}"/>
              </a:ext>
            </a:extLst>
          </p:cNvPr>
          <p:cNvGraphicFramePr/>
          <p:nvPr>
            <p:extLst>
              <p:ext uri="{D42A27DB-BD31-4B8C-83A1-F6EECF244321}">
                <p14:modId xmlns:p14="http://schemas.microsoft.com/office/powerpoint/2010/main" val="3878394617"/>
              </p:ext>
            </p:extLst>
          </p:nvPr>
        </p:nvGraphicFramePr>
        <p:xfrm>
          <a:off x="1489167" y="2676723"/>
          <a:ext cx="9387839" cy="2723731"/>
        </p:xfrm>
        <a:graphic>
          <a:graphicData uri="http://schemas.openxmlformats.org/drawingml/2006/table">
            <a:tbl>
              <a:tblPr firstRow="1" bandRow="1">
                <a:noFill/>
              </a:tblPr>
              <a:tblGrid>
                <a:gridCol w="2074585">
                  <a:extLst>
                    <a:ext uri="{9D8B030D-6E8A-4147-A177-3AD203B41FA5}">
                      <a16:colId xmlns:a16="http://schemas.microsoft.com/office/drawing/2014/main" val="20000"/>
                    </a:ext>
                  </a:extLst>
                </a:gridCol>
                <a:gridCol w="5092568">
                  <a:extLst>
                    <a:ext uri="{9D8B030D-6E8A-4147-A177-3AD203B41FA5}">
                      <a16:colId xmlns:a16="http://schemas.microsoft.com/office/drawing/2014/main" val="20001"/>
                    </a:ext>
                  </a:extLst>
                </a:gridCol>
                <a:gridCol w="2220686">
                  <a:extLst>
                    <a:ext uri="{9D8B030D-6E8A-4147-A177-3AD203B41FA5}">
                      <a16:colId xmlns:a16="http://schemas.microsoft.com/office/drawing/2014/main" val="20002"/>
                    </a:ext>
                  </a:extLst>
                </a:gridCol>
              </a:tblGrid>
              <a:tr h="407068">
                <a:tc>
                  <a:txBody>
                    <a:bodyPr/>
                    <a:lstStyle/>
                    <a:p>
                      <a:pPr marL="0" marR="0" lvl="0" indent="0" algn="ctr" rtl="0">
                        <a:lnSpc>
                          <a:spcPct val="150000"/>
                        </a:lnSpc>
                        <a:spcBef>
                          <a:spcPts val="0"/>
                        </a:spcBef>
                        <a:spcAft>
                          <a:spcPts val="0"/>
                        </a:spcAft>
                        <a:buNone/>
                      </a:pPr>
                      <a:r>
                        <a:rPr lang="en-US" sz="1600" u="none" strike="noStrike" cap="none" dirty="0"/>
                        <a:t>Model</a:t>
                      </a:r>
                      <a:endParaRPr sz="1600" dirty="0"/>
                    </a:p>
                  </a:txBody>
                  <a:tcPr marL="91450" marR="91450" marT="45725" marB="45725" anchor="ctr"/>
                </a:tc>
                <a:tc>
                  <a:txBody>
                    <a:bodyPr/>
                    <a:lstStyle/>
                    <a:p>
                      <a:pPr marL="0" marR="0" lvl="0" indent="0" algn="ctr" rtl="0">
                        <a:lnSpc>
                          <a:spcPct val="150000"/>
                        </a:lnSpc>
                        <a:spcBef>
                          <a:spcPts val="0"/>
                        </a:spcBef>
                        <a:spcAft>
                          <a:spcPts val="0"/>
                        </a:spcAft>
                        <a:buNone/>
                      </a:pPr>
                      <a:r>
                        <a:rPr lang="en-US" sz="1600" u="none" strike="noStrike" cap="none" dirty="0"/>
                        <a:t>Parameters</a:t>
                      </a:r>
                      <a:endParaRPr sz="1600" dirty="0"/>
                    </a:p>
                  </a:txBody>
                  <a:tcPr marL="91450" marR="91450" marT="45725" marB="45725" anchor="ctr"/>
                </a:tc>
                <a:tc>
                  <a:txBody>
                    <a:bodyPr/>
                    <a:lstStyle/>
                    <a:p>
                      <a:pPr marL="0" marR="0" lvl="0" indent="0" algn="ctr" rtl="0">
                        <a:lnSpc>
                          <a:spcPct val="150000"/>
                        </a:lnSpc>
                        <a:spcBef>
                          <a:spcPts val="0"/>
                        </a:spcBef>
                        <a:spcAft>
                          <a:spcPts val="0"/>
                        </a:spcAft>
                        <a:buNone/>
                      </a:pPr>
                      <a:r>
                        <a:rPr lang="en-US" sz="1600" u="none" strike="noStrike" cap="none" dirty="0"/>
                        <a:t>Security Margin</a:t>
                      </a:r>
                      <a:endParaRPr sz="1600" dirty="0"/>
                    </a:p>
                  </a:txBody>
                  <a:tcPr marL="91450" marR="91450" marT="45725" marB="45725" anchor="ctr"/>
                </a:tc>
                <a:extLst>
                  <a:ext uri="{0D108BD9-81ED-4DB2-BD59-A6C34878D82A}">
                    <a16:rowId xmlns:a16="http://schemas.microsoft.com/office/drawing/2014/main" val="10000"/>
                  </a:ext>
                </a:extLst>
              </a:tr>
              <a:tr h="574343">
                <a:tc>
                  <a:txBody>
                    <a:bodyPr/>
                    <a:lstStyle/>
                    <a:p>
                      <a:pPr marL="0" marR="0" lvl="0" indent="0" algn="ctr" rtl="0">
                        <a:spcBef>
                          <a:spcPts val="0"/>
                        </a:spcBef>
                        <a:spcAft>
                          <a:spcPts val="0"/>
                        </a:spcAft>
                        <a:buNone/>
                      </a:pPr>
                      <a:r>
                        <a:rPr lang="en-US" sz="1600" u="none" strike="noStrike" cap="none" dirty="0"/>
                        <a:t>Honest Majority</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Honest users are more than or equal to 2/3 of total users.</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0.5</a:t>
                      </a:r>
                      <a:endParaRPr sz="1600" dirty="0"/>
                    </a:p>
                  </a:txBody>
                  <a:tcPr marL="91450" marR="91450" marT="45725" marB="45725" anchor="ctr"/>
                </a:tc>
                <a:extLst>
                  <a:ext uri="{0D108BD9-81ED-4DB2-BD59-A6C34878D82A}">
                    <a16:rowId xmlns:a16="http://schemas.microsoft.com/office/drawing/2014/main" val="10001"/>
                  </a:ext>
                </a:extLst>
              </a:tr>
              <a:tr h="574343">
                <a:tc>
                  <a:txBody>
                    <a:bodyPr/>
                    <a:lstStyle/>
                    <a:p>
                      <a:pPr marL="0" marR="0" lvl="0" indent="0" algn="ctr" rtl="0">
                        <a:spcBef>
                          <a:spcPts val="0"/>
                        </a:spcBef>
                        <a:spcAft>
                          <a:spcPts val="0"/>
                        </a:spcAft>
                        <a:buNone/>
                      </a:pPr>
                      <a:r>
                        <a:rPr lang="en-US" sz="1600" u="none" strike="noStrike" cap="none" dirty="0"/>
                        <a:t>Uncoordinated Majority</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The coordinated users </a:t>
                      </a:r>
                      <a:r>
                        <a:rPr lang="en-US" sz="1600" b="0" i="0" u="none" strike="noStrike" cap="none" dirty="0">
                          <a:solidFill>
                            <a:schemeClr val="dk1"/>
                          </a:solidFill>
                          <a:latin typeface="Calibri"/>
                          <a:ea typeface="Calibri"/>
                          <a:cs typeface="Calibri"/>
                          <a:sym typeface="Calibri"/>
                        </a:rPr>
                        <a:t>account for </a:t>
                      </a:r>
                      <a:r>
                        <a:rPr lang="en-US" sz="1600" u="none" strike="noStrike" cap="none" dirty="0"/>
                        <a:t>less than ½ of total users.</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0.25</a:t>
                      </a:r>
                      <a:endParaRPr sz="1600" dirty="0"/>
                    </a:p>
                  </a:txBody>
                  <a:tcPr marL="91450" marR="91450" marT="45725" marB="45725" anchor="ctr"/>
                </a:tc>
                <a:extLst>
                  <a:ext uri="{0D108BD9-81ED-4DB2-BD59-A6C34878D82A}">
                    <a16:rowId xmlns:a16="http://schemas.microsoft.com/office/drawing/2014/main" val="10002"/>
                  </a:ext>
                </a:extLst>
              </a:tr>
              <a:tr h="574343">
                <a:tc>
                  <a:txBody>
                    <a:bodyPr/>
                    <a:lstStyle/>
                    <a:p>
                      <a:pPr marL="0" marR="0" lvl="0" indent="0" algn="ctr" rtl="0">
                        <a:spcBef>
                          <a:spcPts val="0"/>
                        </a:spcBef>
                        <a:spcAft>
                          <a:spcPts val="0"/>
                        </a:spcAft>
                        <a:buNone/>
                      </a:pPr>
                      <a:r>
                        <a:rPr lang="en-US" sz="1600" u="none" strike="noStrike" cap="none" dirty="0"/>
                        <a:t>Coordinated Majority</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The coordinated users </a:t>
                      </a:r>
                      <a:r>
                        <a:rPr lang="en-US" sz="1600" b="0" i="0" u="none" strike="noStrike" cap="none" dirty="0">
                          <a:solidFill>
                            <a:schemeClr val="dk1"/>
                          </a:solidFill>
                          <a:latin typeface="Calibri"/>
                          <a:ea typeface="Calibri"/>
                          <a:cs typeface="Calibri"/>
                          <a:sym typeface="Calibri"/>
                        </a:rPr>
                        <a:t>account for up to 100% of total users.</a:t>
                      </a:r>
                      <a:endParaRPr sz="1600" u="none" strike="noStrike" cap="none"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N/A</a:t>
                      </a:r>
                      <a:endParaRPr sz="1600" dirty="0"/>
                    </a:p>
                  </a:txBody>
                  <a:tcPr marL="91450" marR="91450" marT="45725" marB="45725" anchor="ctr"/>
                </a:tc>
                <a:extLst>
                  <a:ext uri="{0D108BD9-81ED-4DB2-BD59-A6C34878D82A}">
                    <a16:rowId xmlns:a16="http://schemas.microsoft.com/office/drawing/2014/main" val="10003"/>
                  </a:ext>
                </a:extLst>
              </a:tr>
              <a:tr h="574343">
                <a:tc>
                  <a:txBody>
                    <a:bodyPr/>
                    <a:lstStyle/>
                    <a:p>
                      <a:pPr marL="0" marR="0" lvl="0" indent="0" algn="ctr" rtl="0">
                        <a:spcBef>
                          <a:spcPts val="0"/>
                        </a:spcBef>
                        <a:spcAft>
                          <a:spcPts val="0"/>
                        </a:spcAft>
                        <a:buNone/>
                      </a:pPr>
                      <a:r>
                        <a:rPr lang="en-US" sz="1600" u="none" strike="noStrike" cap="none" dirty="0"/>
                        <a:t>Bribing Attacker</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Budget &gt; (block reward + </a:t>
                      </a:r>
                      <a:r>
                        <a:rPr lang="en-US" sz="1600" u="none" strike="noStrike" cap="none" dirty="0" err="1"/>
                        <a:t>tx_fees</a:t>
                      </a:r>
                      <a:r>
                        <a:rPr lang="en-US" sz="1600" u="none" strike="noStrike" cap="none" dirty="0"/>
                        <a:t>) * </a:t>
                      </a:r>
                      <a:r>
                        <a:rPr lang="en-US" sz="1600" u="none" strike="noStrike" cap="none" dirty="0" err="1"/>
                        <a:t>number_of_blocks</a:t>
                      </a:r>
                      <a:endParaRPr sz="1600" u="none" strike="noStrike" cap="none"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N/A</a:t>
                      </a:r>
                      <a:endParaRPr sz="1600" dirty="0"/>
                    </a:p>
                  </a:txBody>
                  <a:tcPr marL="91450" marR="91450" marT="45725" marB="45725" anchor="ctr"/>
                </a:tc>
                <a:extLst>
                  <a:ext uri="{0D108BD9-81ED-4DB2-BD59-A6C34878D82A}">
                    <a16:rowId xmlns:a16="http://schemas.microsoft.com/office/drawing/2014/main" val="10004"/>
                  </a:ext>
                </a:extLst>
              </a:tr>
            </a:tbl>
          </a:graphicData>
        </a:graphic>
      </p:graphicFrame>
      <p:sp>
        <p:nvSpPr>
          <p:cNvPr id="14" name="Google Shape;711;p41">
            <a:extLst>
              <a:ext uri="{FF2B5EF4-FFF2-40B4-BE49-F238E27FC236}">
                <a16:creationId xmlns:a16="http://schemas.microsoft.com/office/drawing/2014/main" id="{ACB6B9EF-A7CE-F7B0-88BB-207CAB56D4FE}"/>
              </a:ext>
            </a:extLst>
          </p:cNvPr>
          <p:cNvSpPr/>
          <p:nvPr/>
        </p:nvSpPr>
        <p:spPr>
          <a:xfrm>
            <a:off x="1084212" y="2001971"/>
            <a:ext cx="10136782" cy="70784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Users in Bitcoin network are </a:t>
            </a:r>
            <a:r>
              <a:rPr lang="en-US" sz="2000" b="1" i="1" dirty="0">
                <a:solidFill>
                  <a:srgbClr val="C00000"/>
                </a:solidFill>
                <a:latin typeface="Calibri"/>
                <a:ea typeface="Calibri"/>
                <a:cs typeface="Calibri"/>
                <a:sym typeface="Calibri"/>
              </a:rPr>
              <a:t>anonymous</a:t>
            </a:r>
            <a:r>
              <a:rPr lang="en-US" sz="2000" dirty="0">
                <a:solidFill>
                  <a:schemeClr val="dk1"/>
                </a:solidFill>
                <a:latin typeface="Calibri"/>
                <a:ea typeface="Calibri"/>
                <a:cs typeface="Calibri"/>
                <a:sym typeface="Calibri"/>
              </a:rPr>
              <a:t>, can </a:t>
            </a:r>
            <a:r>
              <a:rPr lang="en-US" sz="2000" b="1" i="1" dirty="0">
                <a:solidFill>
                  <a:srgbClr val="C00000"/>
                </a:solidFill>
                <a:latin typeface="Calibri"/>
                <a:ea typeface="Calibri"/>
                <a:cs typeface="Calibri"/>
                <a:sym typeface="Calibri"/>
              </a:rPr>
              <a:t>entry/exit </a:t>
            </a:r>
            <a:r>
              <a:rPr lang="en-US" sz="2000" dirty="0">
                <a:solidFill>
                  <a:schemeClr val="dk1"/>
                </a:solidFill>
                <a:latin typeface="Calibri"/>
                <a:ea typeface="Calibri"/>
                <a:cs typeface="Calibri"/>
                <a:sym typeface="Calibri"/>
              </a:rPr>
              <a:t>at any time, any two of them can communicate with each other relatively quickly</a:t>
            </a:r>
            <a:endParaRPr dirty="0"/>
          </a:p>
        </p:txBody>
      </p:sp>
      <p:sp>
        <p:nvSpPr>
          <p:cNvPr id="15" name="Google Shape;712;p41">
            <a:extLst>
              <a:ext uri="{FF2B5EF4-FFF2-40B4-BE49-F238E27FC236}">
                <a16:creationId xmlns:a16="http://schemas.microsoft.com/office/drawing/2014/main" id="{F99731FF-3A1E-A9D1-EDE0-F42114B73682}"/>
              </a:ext>
            </a:extLst>
          </p:cNvPr>
          <p:cNvSpPr/>
          <p:nvPr/>
        </p:nvSpPr>
        <p:spPr>
          <a:xfrm>
            <a:off x="1084212" y="5381489"/>
            <a:ext cx="10884733" cy="116951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Bitcoin uses cryptoeconomics to solve two problems:</a:t>
            </a:r>
            <a:endParaRPr dirty="0"/>
          </a:p>
          <a:p>
            <a:pPr marL="684000" marR="0" lvl="1" indent="-342900" algn="just" rtl="0">
              <a:spcBef>
                <a:spcPts val="6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The </a:t>
            </a:r>
            <a:r>
              <a:rPr lang="en-US" sz="2000" b="1" i="1" u="none" strike="noStrike" cap="none" dirty="0">
                <a:solidFill>
                  <a:srgbClr val="C00000"/>
                </a:solidFill>
                <a:latin typeface="Calibri"/>
                <a:ea typeface="Calibri"/>
                <a:cs typeface="Calibri"/>
                <a:sym typeface="Calibri"/>
              </a:rPr>
              <a:t>weight assignment </a:t>
            </a:r>
            <a:r>
              <a:rPr lang="en-US" sz="2000" b="0" i="0" u="none" strike="noStrike" cap="none" dirty="0">
                <a:solidFill>
                  <a:schemeClr val="dk1"/>
                </a:solidFill>
                <a:latin typeface="Calibri"/>
                <a:ea typeface="Calibri"/>
                <a:cs typeface="Calibri"/>
                <a:sym typeface="Calibri"/>
              </a:rPr>
              <a:t>problem: how to resist the Sybil attack.</a:t>
            </a:r>
            <a:endParaRPr dirty="0"/>
          </a:p>
          <a:p>
            <a:pPr marL="684000" marR="0" lvl="1" indent="-342900" algn="just" rtl="0">
              <a:spcBef>
                <a:spcPts val="6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The </a:t>
            </a:r>
            <a:r>
              <a:rPr lang="en-US" sz="2000" b="1" i="1" u="none" strike="noStrike" cap="none" dirty="0">
                <a:solidFill>
                  <a:srgbClr val="C00000"/>
                </a:solidFill>
                <a:latin typeface="Calibri"/>
                <a:ea typeface="Calibri"/>
                <a:cs typeface="Calibri"/>
                <a:sym typeface="Calibri"/>
              </a:rPr>
              <a:t>incentive problem</a:t>
            </a:r>
            <a:r>
              <a:rPr lang="en-US" sz="2000" b="0" i="0" u="none" strike="noStrike" cap="none" dirty="0">
                <a:solidFill>
                  <a:schemeClr val="dk1"/>
                </a:solidFill>
                <a:latin typeface="Calibri"/>
                <a:ea typeface="Calibri"/>
                <a:cs typeface="Calibri"/>
                <a:sym typeface="Calibri"/>
              </a:rPr>
              <a:t>: how to motivate the unknown participants to behave correctly.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500"/>
                                        <p:tgtEl>
                                          <p:spTgt spid="6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8"/>
                                        </p:tgtEl>
                                        <p:attrNameLst>
                                          <p:attrName>style.visibility</p:attrName>
                                        </p:attrNameLst>
                                      </p:cBhvr>
                                      <p:to>
                                        <p:strVal val="visible"/>
                                      </p:to>
                                    </p:set>
                                    <p:animEffect transition="in" filter="fade">
                                      <p:cBhvr>
                                        <p:cTn id="12" dur="500"/>
                                        <p:tgtEl>
                                          <p:spTgt spid="6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antum computers and the Bitcoin Blockchain | Deloitte Netherlands">
            <a:extLst>
              <a:ext uri="{FF2B5EF4-FFF2-40B4-BE49-F238E27FC236}">
                <a16:creationId xmlns:a16="http://schemas.microsoft.com/office/drawing/2014/main" id="{BCC922F4-FD6B-4E7C-87F9-E34D481F7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474" y="1918086"/>
            <a:ext cx="1119800" cy="1119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Ethereum? | Step-by-Step Beginners Guide | Edureka">
            <a:extLst>
              <a:ext uri="{FF2B5EF4-FFF2-40B4-BE49-F238E27FC236}">
                <a16:creationId xmlns:a16="http://schemas.microsoft.com/office/drawing/2014/main" id="{6EA92851-82D8-4EA5-8574-1FF60F531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690" y="1927283"/>
            <a:ext cx="1104434" cy="111060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8D28556F-6030-438A-8673-7E99EFBDBDD1}"/>
              </a:ext>
            </a:extLst>
          </p:cNvPr>
          <p:cNvSpPr txBox="1"/>
          <p:nvPr/>
        </p:nvSpPr>
        <p:spPr>
          <a:xfrm>
            <a:off x="311285" y="19455"/>
            <a:ext cx="7490298"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Second Camps - Cryptoeconomics</a:t>
            </a:r>
          </a:p>
        </p:txBody>
      </p:sp>
      <p:sp>
        <p:nvSpPr>
          <p:cNvPr id="12" name="文本框 11">
            <a:extLst>
              <a:ext uri="{FF2B5EF4-FFF2-40B4-BE49-F238E27FC236}">
                <a16:creationId xmlns:a16="http://schemas.microsoft.com/office/drawing/2014/main" id="{C4D10686-D163-4F6D-BCA5-07A5D0614C53}"/>
              </a:ext>
            </a:extLst>
          </p:cNvPr>
          <p:cNvSpPr txBox="1"/>
          <p:nvPr/>
        </p:nvSpPr>
        <p:spPr>
          <a:xfrm>
            <a:off x="774145" y="791625"/>
            <a:ext cx="9801979" cy="430887"/>
          </a:xfrm>
          <a:prstGeom prst="rect">
            <a:avLst/>
          </a:prstGeom>
          <a:noFill/>
        </p:spPr>
        <p:txBody>
          <a:bodyPr wrap="square" rtlCol="0">
            <a:spAutoFit/>
          </a:bodyPr>
          <a:lstStyle/>
          <a:p>
            <a:pPr marL="342900" indent="-342900">
              <a:buFont typeface="Wingdings" panose="05000000000000000000" pitchFamily="2" charset="2"/>
              <a:buChar char="q"/>
            </a:pPr>
            <a:r>
              <a:rPr lang="en-US" sz="2200" dirty="0">
                <a:latin typeface="Calibri" panose="020F0502020204030204" pitchFamily="34" charset="0"/>
                <a:cs typeface="Calibri" panose="020F0502020204030204" pitchFamily="34" charset="0"/>
              </a:rPr>
              <a:t>What is the relation between Blockchain and Cryptoeconomics?</a:t>
            </a:r>
          </a:p>
        </p:txBody>
      </p:sp>
      <p:sp>
        <p:nvSpPr>
          <p:cNvPr id="13" name="文本框 12">
            <a:extLst>
              <a:ext uri="{FF2B5EF4-FFF2-40B4-BE49-F238E27FC236}">
                <a16:creationId xmlns:a16="http://schemas.microsoft.com/office/drawing/2014/main" id="{1557BFA8-B9B5-4F5E-B5A6-E5AE74BEC4D2}"/>
              </a:ext>
            </a:extLst>
          </p:cNvPr>
          <p:cNvSpPr txBox="1"/>
          <p:nvPr/>
        </p:nvSpPr>
        <p:spPr>
          <a:xfrm>
            <a:off x="1081972" y="1888980"/>
            <a:ext cx="6355080" cy="923330"/>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Bitcoin, Ethereum;</a:t>
            </a:r>
          </a:p>
          <a:p>
            <a:pPr marL="285750" indent="-28575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Proof of Work, Proof of Stake</a:t>
            </a:r>
            <a:r>
              <a:rPr lang="en-US" sz="1800" dirty="0">
                <a:solidFill>
                  <a:schemeClr val="dk1"/>
                </a:solidFill>
                <a:latin typeface="Calibri"/>
                <a:ea typeface="Calibri"/>
                <a:cs typeface="Calibri"/>
                <a:sym typeface="Calibri"/>
              </a:rPr>
              <a:t>;</a:t>
            </a:r>
          </a:p>
          <a:p>
            <a:pPr marL="285750" indent="-28575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State Channels, Plasma, Sharding, Roll-up solutions.</a:t>
            </a:r>
            <a:endParaRPr lang="en-US" sz="1800" dirty="0"/>
          </a:p>
        </p:txBody>
      </p:sp>
      <p:sp>
        <p:nvSpPr>
          <p:cNvPr id="14" name="Google Shape;509;p28">
            <a:extLst>
              <a:ext uri="{FF2B5EF4-FFF2-40B4-BE49-F238E27FC236}">
                <a16:creationId xmlns:a16="http://schemas.microsoft.com/office/drawing/2014/main" id="{AFAAC28D-ADE9-4C8B-9D26-09601ADFB5A6}"/>
              </a:ext>
            </a:extLst>
          </p:cNvPr>
          <p:cNvSpPr/>
          <p:nvPr/>
        </p:nvSpPr>
        <p:spPr>
          <a:xfrm>
            <a:off x="1593668" y="1318217"/>
            <a:ext cx="9890793" cy="43084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t" anchorCtr="0">
            <a:spAutoFit/>
          </a:bodyPr>
          <a:lstStyle/>
          <a:p>
            <a:pPr lvl="0" algn="just">
              <a:lnSpc>
                <a:spcPct val="110000"/>
              </a:lnSpc>
              <a:buClr>
                <a:schemeClr val="dk1"/>
              </a:buClr>
              <a:buSzPts val="2000"/>
            </a:pPr>
            <a:r>
              <a:rPr lang="en-US" sz="2000" dirty="0">
                <a:solidFill>
                  <a:schemeClr val="bg1"/>
                </a:solidFill>
                <a:latin typeface="Calibri"/>
                <a:ea typeface="Calibri"/>
                <a:cs typeface="Calibri"/>
                <a:sym typeface="Calibri"/>
              </a:rPr>
              <a:t>Blockchain projects and the </a:t>
            </a:r>
            <a:r>
              <a:rPr lang="en-US" altLang="zh-CN" sz="2000" dirty="0">
                <a:solidFill>
                  <a:schemeClr val="bg1"/>
                </a:solidFill>
                <a:latin typeface="Calibri"/>
                <a:ea typeface="Calibri"/>
                <a:cs typeface="Calibri"/>
                <a:sym typeface="Calibri"/>
              </a:rPr>
              <a:t>blockchain-based solutions </a:t>
            </a:r>
            <a:r>
              <a:rPr lang="en-US" sz="2000" dirty="0">
                <a:solidFill>
                  <a:schemeClr val="bg1"/>
                </a:solidFill>
                <a:latin typeface="Calibri"/>
                <a:ea typeface="Calibri"/>
                <a:cs typeface="Calibri"/>
                <a:sym typeface="Calibri"/>
              </a:rPr>
              <a:t>are the </a:t>
            </a:r>
            <a:r>
              <a:rPr lang="en-US" sz="2000" b="1" i="1" dirty="0">
                <a:solidFill>
                  <a:srgbClr val="C00000"/>
                </a:solidFill>
                <a:latin typeface="Calibri"/>
                <a:ea typeface="Calibri"/>
                <a:cs typeface="Calibri"/>
                <a:sym typeface="Calibri"/>
              </a:rPr>
              <a:t>instances of cryptoeconomics</a:t>
            </a:r>
            <a:r>
              <a:rPr lang="en-US" sz="2000" b="1" dirty="0">
                <a:solidFill>
                  <a:schemeClr val="bg1"/>
                </a:solidFill>
                <a:latin typeface="Calibri"/>
                <a:ea typeface="Calibri"/>
                <a:cs typeface="Calibri"/>
                <a:sym typeface="Calibri"/>
              </a:rPr>
              <a:t>.</a:t>
            </a:r>
          </a:p>
        </p:txBody>
      </p:sp>
      <p:sp>
        <p:nvSpPr>
          <p:cNvPr id="16" name="文本框 15">
            <a:extLst>
              <a:ext uri="{FF2B5EF4-FFF2-40B4-BE49-F238E27FC236}">
                <a16:creationId xmlns:a16="http://schemas.microsoft.com/office/drawing/2014/main" id="{A61E8003-EB19-4F69-8AB7-33AD391EADDD}"/>
              </a:ext>
            </a:extLst>
          </p:cNvPr>
          <p:cNvSpPr txBox="1"/>
          <p:nvPr/>
        </p:nvSpPr>
        <p:spPr>
          <a:xfrm>
            <a:off x="774145" y="2740299"/>
            <a:ext cx="5646851" cy="430887"/>
          </a:xfrm>
          <a:prstGeom prst="rect">
            <a:avLst/>
          </a:prstGeom>
          <a:noFill/>
        </p:spPr>
        <p:txBody>
          <a:bodyPr wrap="square" rtlCol="0">
            <a:spAutoFit/>
          </a:bodyPr>
          <a:lstStyle/>
          <a:p>
            <a:pPr marL="342900" indent="-342900">
              <a:buFont typeface="Wingdings" panose="05000000000000000000" pitchFamily="2" charset="2"/>
              <a:buChar char="q"/>
            </a:pPr>
            <a:r>
              <a:rPr lang="en-US" sz="2200" dirty="0">
                <a:latin typeface="Calibri" panose="020F0502020204030204" pitchFamily="34" charset="0"/>
                <a:cs typeface="Calibri" panose="020F0502020204030204" pitchFamily="34" charset="0"/>
              </a:rPr>
              <a:t>What is Cryptoeconomics?</a:t>
            </a:r>
          </a:p>
        </p:txBody>
      </p:sp>
      <p:sp>
        <p:nvSpPr>
          <p:cNvPr id="17" name="Google Shape;509;p28">
            <a:extLst>
              <a:ext uri="{FF2B5EF4-FFF2-40B4-BE49-F238E27FC236}">
                <a16:creationId xmlns:a16="http://schemas.microsoft.com/office/drawing/2014/main" id="{2C1BB778-5E71-4AFA-8046-2C302EBA86B6}"/>
              </a:ext>
            </a:extLst>
          </p:cNvPr>
          <p:cNvSpPr/>
          <p:nvPr/>
        </p:nvSpPr>
        <p:spPr>
          <a:xfrm>
            <a:off x="1593668" y="3345986"/>
            <a:ext cx="9890793" cy="70784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t" anchorCtr="0">
            <a:spAutoFit/>
          </a:bodyPr>
          <a:lstStyle/>
          <a:p>
            <a:pPr lvl="0"/>
            <a:r>
              <a:rPr lang="en-US" sz="2000" dirty="0">
                <a:solidFill>
                  <a:schemeClr val="bg1"/>
                </a:solidFill>
                <a:latin typeface="Calibri"/>
                <a:ea typeface="Calibri"/>
                <a:cs typeface="Calibri"/>
                <a:sym typeface="Calibri"/>
              </a:rPr>
              <a:t>Cryptoeconomics is the application of incentive mechanism design to information security problems.  (Vlad, 2015)</a:t>
            </a:r>
            <a:endParaRPr sz="2000" dirty="0">
              <a:solidFill>
                <a:schemeClr val="bg1"/>
              </a:solidFill>
              <a:latin typeface="Calibri"/>
              <a:ea typeface="Calibri"/>
              <a:cs typeface="Calibri"/>
              <a:sym typeface="Calibri"/>
            </a:endParaRPr>
          </a:p>
        </p:txBody>
      </p:sp>
      <p:pic>
        <p:nvPicPr>
          <p:cNvPr id="7" name="图片 6" descr="图标&#10;&#10;描述已自动生成">
            <a:extLst>
              <a:ext uri="{FF2B5EF4-FFF2-40B4-BE49-F238E27FC236}">
                <a16:creationId xmlns:a16="http://schemas.microsoft.com/office/drawing/2014/main" id="{4143D896-531E-441A-8226-177D99BB5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369" y="4284680"/>
            <a:ext cx="497093" cy="497093"/>
          </a:xfrm>
          <a:prstGeom prst="rect">
            <a:avLst/>
          </a:prstGeom>
        </p:spPr>
      </p:pic>
      <p:pic>
        <p:nvPicPr>
          <p:cNvPr id="21" name="图片 20" descr="图标&#10;&#10;描述已自动生成">
            <a:extLst>
              <a:ext uri="{FF2B5EF4-FFF2-40B4-BE49-F238E27FC236}">
                <a16:creationId xmlns:a16="http://schemas.microsoft.com/office/drawing/2014/main" id="{9FB14800-AE58-4C8A-8AAB-3016FEE47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361" y="4241196"/>
            <a:ext cx="540577" cy="540577"/>
          </a:xfrm>
          <a:prstGeom prst="rect">
            <a:avLst/>
          </a:prstGeom>
        </p:spPr>
      </p:pic>
      <p:sp>
        <p:nvSpPr>
          <p:cNvPr id="24" name="Rectangle: Rounded Corners 11">
            <a:extLst>
              <a:ext uri="{FF2B5EF4-FFF2-40B4-BE49-F238E27FC236}">
                <a16:creationId xmlns:a16="http://schemas.microsoft.com/office/drawing/2014/main" id="{71983DBD-5031-42A3-9FBC-1E96EE9A1610}"/>
              </a:ext>
            </a:extLst>
          </p:cNvPr>
          <p:cNvSpPr/>
          <p:nvPr/>
        </p:nvSpPr>
        <p:spPr>
          <a:xfrm>
            <a:off x="1693748" y="4809788"/>
            <a:ext cx="1980930" cy="542503"/>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Cryptography</a:t>
            </a:r>
          </a:p>
        </p:txBody>
      </p:sp>
      <p:pic>
        <p:nvPicPr>
          <p:cNvPr id="26" name="Picture 2" descr="enter image description here">
            <a:extLst>
              <a:ext uri="{FF2B5EF4-FFF2-40B4-BE49-F238E27FC236}">
                <a16:creationId xmlns:a16="http://schemas.microsoft.com/office/drawing/2014/main" id="{C8EED8B2-C57C-47AC-9C2A-C67B42343896}"/>
              </a:ext>
            </a:extLst>
          </p:cNvPr>
          <p:cNvPicPr>
            <a:picLocks noChangeAspect="1" noChangeArrowheads="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colorTemperature colorTemp="7107"/>
                    </a14:imgEffect>
                    <a14:imgEffect>
                      <a14:saturation sat="182000"/>
                    </a14:imgEffect>
                  </a14:imgLayer>
                </a14:imgProps>
              </a:ext>
              <a:ext uri="{28A0092B-C50C-407E-A947-70E740481C1C}">
                <a14:useLocalDpi xmlns:a14="http://schemas.microsoft.com/office/drawing/2010/main" val="0"/>
              </a:ext>
            </a:extLst>
          </a:blip>
          <a:srcRect l="62017" t="7202" b="19680"/>
          <a:stretch/>
        </p:blipFill>
        <p:spPr bwMode="auto">
          <a:xfrm>
            <a:off x="5050294" y="4323185"/>
            <a:ext cx="2856041" cy="1598773"/>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descr="图标&#10;&#10;描述已自动生成">
            <a:extLst>
              <a:ext uri="{FF2B5EF4-FFF2-40B4-BE49-F238E27FC236}">
                <a16:creationId xmlns:a16="http://schemas.microsoft.com/office/drawing/2014/main" id="{66F8F71F-8050-48C7-A629-3B40432CCB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361" y="4852282"/>
            <a:ext cx="540577" cy="540577"/>
          </a:xfrm>
          <a:prstGeom prst="rect">
            <a:avLst/>
          </a:prstGeom>
        </p:spPr>
      </p:pic>
      <p:pic>
        <p:nvPicPr>
          <p:cNvPr id="28" name="图片 27" descr="图标&#10;&#10;描述已自动生成">
            <a:extLst>
              <a:ext uri="{FF2B5EF4-FFF2-40B4-BE49-F238E27FC236}">
                <a16:creationId xmlns:a16="http://schemas.microsoft.com/office/drawing/2014/main" id="{4C1759E0-8841-4CCA-AB17-BB6F2B056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361" y="5463368"/>
            <a:ext cx="540577" cy="540577"/>
          </a:xfrm>
          <a:prstGeom prst="rect">
            <a:avLst/>
          </a:prstGeom>
        </p:spPr>
      </p:pic>
      <p:sp>
        <p:nvSpPr>
          <p:cNvPr id="29" name="Rectangle: Rounded Corners 9">
            <a:extLst>
              <a:ext uri="{FF2B5EF4-FFF2-40B4-BE49-F238E27FC236}">
                <a16:creationId xmlns:a16="http://schemas.microsoft.com/office/drawing/2014/main" id="{9D7EC3E6-6FE7-47B6-9919-18118A26D41D}"/>
              </a:ext>
            </a:extLst>
          </p:cNvPr>
          <p:cNvSpPr/>
          <p:nvPr/>
        </p:nvSpPr>
        <p:spPr>
          <a:xfrm>
            <a:off x="9324361" y="4850356"/>
            <a:ext cx="2028824" cy="54250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300"/>
              </a:lnSpc>
            </a:pPr>
            <a:r>
              <a:rPr lang="en-US" sz="2000" b="1" dirty="0">
                <a:latin typeface="Calibri" panose="020F0502020204030204" pitchFamily="34" charset="0"/>
                <a:cs typeface="Calibri" panose="020F0502020204030204" pitchFamily="34" charset="0"/>
              </a:rPr>
              <a:t>Incentive</a:t>
            </a:r>
          </a:p>
        </p:txBody>
      </p:sp>
      <p:pic>
        <p:nvPicPr>
          <p:cNvPr id="30" name="图片 29" descr="图标&#10;&#10;描述已自动生成">
            <a:extLst>
              <a:ext uri="{FF2B5EF4-FFF2-40B4-BE49-F238E27FC236}">
                <a16:creationId xmlns:a16="http://schemas.microsoft.com/office/drawing/2014/main" id="{C1F0BB24-2855-4EAB-948E-2C2C2BDD2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367" y="4860132"/>
            <a:ext cx="497093" cy="497093"/>
          </a:xfrm>
          <a:prstGeom prst="rect">
            <a:avLst/>
          </a:prstGeom>
        </p:spPr>
      </p:pic>
      <p:pic>
        <p:nvPicPr>
          <p:cNvPr id="31" name="图片 30" descr="图标&#10;&#10;描述已自动生成">
            <a:extLst>
              <a:ext uri="{FF2B5EF4-FFF2-40B4-BE49-F238E27FC236}">
                <a16:creationId xmlns:a16="http://schemas.microsoft.com/office/drawing/2014/main" id="{67A88512-51C4-468A-AE64-AC0F50FE6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367" y="5455315"/>
            <a:ext cx="497093" cy="497093"/>
          </a:xfrm>
          <a:prstGeom prst="rect">
            <a:avLst/>
          </a:prstGeom>
        </p:spPr>
      </p:pic>
      <p:sp>
        <p:nvSpPr>
          <p:cNvPr id="33" name="文本框 32">
            <a:extLst>
              <a:ext uri="{FF2B5EF4-FFF2-40B4-BE49-F238E27FC236}">
                <a16:creationId xmlns:a16="http://schemas.microsoft.com/office/drawing/2014/main" id="{0695BCC3-409A-4923-A407-8E0F839052F6}"/>
              </a:ext>
            </a:extLst>
          </p:cNvPr>
          <p:cNvSpPr txBox="1"/>
          <p:nvPr/>
        </p:nvSpPr>
        <p:spPr>
          <a:xfrm>
            <a:off x="3549517" y="6047919"/>
            <a:ext cx="1732792" cy="307777"/>
          </a:xfrm>
          <a:prstGeom prst="rect">
            <a:avLst/>
          </a:prstGeom>
          <a:noFill/>
        </p:spPr>
        <p:txBody>
          <a:bodyPr wrap="square">
            <a:spAutoFit/>
          </a:bodyPr>
          <a:lstStyle/>
          <a:p>
            <a:r>
              <a:rPr lang="en-US" b="0" i="0" dirty="0">
                <a:solidFill>
                  <a:srgbClr val="666666"/>
                </a:solidFill>
                <a:effectLst/>
                <a:latin typeface="tahoma" panose="020B0604030504040204" pitchFamily="34" charset="0"/>
              </a:rPr>
              <a:t>Malicious attackers</a:t>
            </a:r>
            <a:endParaRPr lang="en-US" dirty="0"/>
          </a:p>
        </p:txBody>
      </p:sp>
      <p:sp>
        <p:nvSpPr>
          <p:cNvPr id="34" name="文本框 33">
            <a:extLst>
              <a:ext uri="{FF2B5EF4-FFF2-40B4-BE49-F238E27FC236}">
                <a16:creationId xmlns:a16="http://schemas.microsoft.com/office/drawing/2014/main" id="{974CB13B-12D6-4873-88A7-C67043F3AE48}"/>
              </a:ext>
            </a:extLst>
          </p:cNvPr>
          <p:cNvSpPr txBox="1"/>
          <p:nvPr/>
        </p:nvSpPr>
        <p:spPr>
          <a:xfrm>
            <a:off x="7509748" y="6047919"/>
            <a:ext cx="2238996" cy="307777"/>
          </a:xfrm>
          <a:prstGeom prst="rect">
            <a:avLst/>
          </a:prstGeom>
          <a:noFill/>
        </p:spPr>
        <p:txBody>
          <a:bodyPr wrap="square">
            <a:spAutoFit/>
          </a:bodyPr>
          <a:lstStyle/>
          <a:p>
            <a:pPr algn="ctr"/>
            <a:r>
              <a:rPr lang="en-US" b="0" i="0" dirty="0">
                <a:solidFill>
                  <a:srgbClr val="666666"/>
                </a:solidFill>
                <a:effectLst/>
                <a:latin typeface="tahoma" panose="020B0604030504040204" pitchFamily="34" charset="0"/>
              </a:rPr>
              <a:t>Rational participants</a:t>
            </a:r>
            <a:endParaRPr lang="en-US" dirty="0"/>
          </a:p>
        </p:txBody>
      </p:sp>
      <p:sp>
        <p:nvSpPr>
          <p:cNvPr id="2" name="箭头: 右 1">
            <a:extLst>
              <a:ext uri="{FF2B5EF4-FFF2-40B4-BE49-F238E27FC236}">
                <a16:creationId xmlns:a16="http://schemas.microsoft.com/office/drawing/2014/main" id="{29B716F7-AF32-40AD-BBD9-709E0B06ECC1}"/>
              </a:ext>
            </a:extLst>
          </p:cNvPr>
          <p:cNvSpPr/>
          <p:nvPr/>
        </p:nvSpPr>
        <p:spPr>
          <a:xfrm>
            <a:off x="3752955" y="5018190"/>
            <a:ext cx="376088" cy="180975"/>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箭头: 右 24">
            <a:extLst>
              <a:ext uri="{FF2B5EF4-FFF2-40B4-BE49-F238E27FC236}">
                <a16:creationId xmlns:a16="http://schemas.microsoft.com/office/drawing/2014/main" id="{C544969B-B088-4EAB-B7E9-FA832757506E}"/>
              </a:ext>
            </a:extLst>
          </p:cNvPr>
          <p:cNvSpPr/>
          <p:nvPr/>
        </p:nvSpPr>
        <p:spPr>
          <a:xfrm rot="10800000">
            <a:off x="8833844" y="5031119"/>
            <a:ext cx="376088" cy="180975"/>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矩形 2">
            <a:extLst>
              <a:ext uri="{FF2B5EF4-FFF2-40B4-BE49-F238E27FC236}">
                <a16:creationId xmlns:a16="http://schemas.microsoft.com/office/drawing/2014/main" id="{A0B0435F-C767-4C7E-B6DF-F52C7BA2144C}"/>
              </a:ext>
            </a:extLst>
          </p:cNvPr>
          <p:cNvSpPr/>
          <p:nvPr/>
        </p:nvSpPr>
        <p:spPr>
          <a:xfrm>
            <a:off x="5892399" y="4960149"/>
            <a:ext cx="1177817" cy="47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accent1">
                    <a:lumMod val="50000"/>
                  </a:schemeClr>
                </a:solidFill>
              </a:rPr>
              <a:t>Security</a:t>
            </a:r>
          </a:p>
        </p:txBody>
      </p:sp>
    </p:spTree>
    <p:extLst>
      <p:ext uri="{BB962C8B-B14F-4D97-AF65-F5344CB8AC3E}">
        <p14:creationId xmlns:p14="http://schemas.microsoft.com/office/powerpoint/2010/main" val="12612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randombar(horizontal)">
                                      <p:cBhvr>
                                        <p:cTn id="13" dur="5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randombar(horizontal)">
                                      <p:cBhvr>
                                        <p:cTn id="46" dur="500"/>
                                        <p:tgtEl>
                                          <p:spTgt spid="2"/>
                                        </p:tgtEl>
                                      </p:cBhvr>
                                    </p:animEffect>
                                  </p:childTnLst>
                                </p:cTn>
                              </p:par>
                              <p:par>
                                <p:cTn id="47" presetID="14"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randombar(horizontal)">
                                      <p:cBhvr>
                                        <p:cTn id="49" dur="500"/>
                                        <p:tgtEl>
                                          <p:spTgt spid="7"/>
                                        </p:tgtEl>
                                      </p:cBhvr>
                                    </p:animEffect>
                                  </p:childTnLst>
                                </p:cTn>
                              </p:par>
                              <p:par>
                                <p:cTn id="50" presetID="14" presetClass="entr" presetSubtype="1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par>
                                <p:cTn id="53" presetID="14" presetClass="entr" presetSubtype="1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randombar(horizontal)">
                                      <p:cBhvr>
                                        <p:cTn id="63" dur="500"/>
                                        <p:tgtEl>
                                          <p:spTgt spid="29"/>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par>
                                <p:cTn id="67" presetID="14" presetClass="entr" presetSubtype="1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randombar(horizontal)">
                                      <p:cBhvr>
                                        <p:cTn id="69" dur="500"/>
                                        <p:tgtEl>
                                          <p:spTgt spid="21"/>
                                        </p:tgtEl>
                                      </p:cBhvr>
                                    </p:animEffect>
                                  </p:childTnLst>
                                </p:cTn>
                              </p:par>
                              <p:par>
                                <p:cTn id="70" presetID="14" presetClass="entr" presetSubtype="1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randombar(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4" grpId="0" animBg="1"/>
      <p:bldP spid="29" grpId="0" animBg="1"/>
      <p:bldP spid="33" grpId="0"/>
      <p:bldP spid="34" grpId="0"/>
      <p:bldP spid="2" grpId="0" animBg="1"/>
      <p:bldP spid="2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72243" y="1303968"/>
            <a:ext cx="7366039" cy="461665"/>
          </a:xfrm>
          <a:prstGeom prst="rect">
            <a:avLst/>
          </a:prstGeom>
          <a:solidFill>
            <a:schemeClr val="accent4">
              <a:lumMod val="20000"/>
              <a:lumOff val="80000"/>
            </a:schemeClr>
          </a:solidFill>
        </p:spPr>
        <p:txBody>
          <a:bodyPr wrap="square" rtlCol="0">
            <a:spAutoFit/>
          </a:bodyPr>
          <a:lstStyle/>
          <a:p>
            <a:pPr marL="342900" indent="-342900">
              <a:buFont typeface="Wingdings" panose="05000000000000000000" pitchFamily="2" charset="2"/>
              <a:buChar char="q"/>
            </a:pPr>
            <a:r>
              <a:rPr lang="en-US" sz="2400" dirty="0">
                <a:latin typeface="Calibri" panose="020F0502020204030204" pitchFamily="34" charset="0"/>
                <a:cs typeface="Calibri" panose="020F0502020204030204" pitchFamily="34" charset="0"/>
              </a:rPr>
              <a:t>How does the incentives secure a distributed system?</a:t>
            </a:r>
          </a:p>
        </p:txBody>
      </p:sp>
      <p:sp>
        <p:nvSpPr>
          <p:cNvPr id="10" name="Google Shape;551;p31">
            <a:extLst>
              <a:ext uri="{FF2B5EF4-FFF2-40B4-BE49-F238E27FC236}">
                <a16:creationId xmlns:a16="http://schemas.microsoft.com/office/drawing/2014/main" id="{B13CE796-958D-41E0-A014-6C718D162730}"/>
              </a:ext>
            </a:extLst>
          </p:cNvPr>
          <p:cNvSpPr/>
          <p:nvPr/>
        </p:nvSpPr>
        <p:spPr>
          <a:xfrm>
            <a:off x="1043100" y="1843239"/>
            <a:ext cx="6099330" cy="1200288"/>
          </a:xfrm>
          <a:prstGeom prst="rect">
            <a:avLst/>
          </a:prstGeom>
          <a:noFill/>
          <a:ln>
            <a:noFill/>
          </a:ln>
        </p:spPr>
        <p:txBody>
          <a:bodyPr spcFirstLastPara="1" wrap="square" lIns="91425" tIns="45700" rIns="91425" bIns="45700" anchor="t" anchorCtr="0">
            <a:spAutoFit/>
          </a:bodyPr>
          <a:lstStyle/>
          <a:p>
            <a:pPr marR="0" lvl="1" indent="-285750" rtl="0">
              <a:spcBef>
                <a:spcPts val="0"/>
              </a:spcBef>
              <a:spcAft>
                <a:spcPts val="0"/>
              </a:spcAft>
              <a:buClr>
                <a:srgbClr val="C00000"/>
              </a:buClr>
              <a:buSzPts val="1800"/>
              <a:buFont typeface="Wingdings" panose="05000000000000000000" pitchFamily="2" charset="2"/>
              <a:buChar char="§"/>
            </a:pPr>
            <a:r>
              <a:rPr lang="en-US" sz="1800" b="1" i="1" u="none" strike="noStrike" cap="none" dirty="0">
                <a:solidFill>
                  <a:srgbClr val="C00000"/>
                </a:solidFill>
                <a:latin typeface="Calibri"/>
                <a:ea typeface="Calibri"/>
                <a:cs typeface="Calibri"/>
                <a:sym typeface="Calibri"/>
              </a:rPr>
              <a:t>Rewards</a:t>
            </a:r>
            <a:r>
              <a:rPr lang="en-US" sz="1800" b="0" i="0" u="none" strike="noStrike" cap="none" dirty="0">
                <a:solidFill>
                  <a:schemeClr val="dk1"/>
                </a:solidFill>
                <a:latin typeface="Calibri"/>
                <a:ea typeface="Calibri"/>
                <a:cs typeface="Calibri"/>
                <a:sym typeface="Calibri"/>
              </a:rPr>
              <a:t>: increase actors' token balances if they do something good.</a:t>
            </a:r>
            <a:endParaRPr dirty="0"/>
          </a:p>
          <a:p>
            <a:pPr marL="568800" marR="0" lvl="2" indent="-342900" rtl="0">
              <a:spcBef>
                <a:spcPts val="0"/>
              </a:spcBef>
              <a:spcAft>
                <a:spcPts val="0"/>
              </a:spcAft>
              <a:buClr>
                <a:schemeClr val="dk1"/>
              </a:buClr>
              <a:buSzPts val="1800"/>
              <a:buFont typeface="Calibri"/>
              <a:buAutoNum type="alphaLcParenR"/>
            </a:pPr>
            <a:r>
              <a:rPr lang="en-US" sz="1800" b="0" i="0" u="none" strike="noStrike" cap="none" dirty="0">
                <a:solidFill>
                  <a:schemeClr val="dk1"/>
                </a:solidFill>
                <a:latin typeface="Calibri"/>
                <a:ea typeface="Calibri"/>
                <a:cs typeface="Calibri"/>
                <a:sym typeface="Calibri"/>
              </a:rPr>
              <a:t>Block reward.</a:t>
            </a:r>
            <a:endParaRPr dirty="0"/>
          </a:p>
          <a:p>
            <a:pPr marL="568800" marR="0" lvl="2" indent="-342900" rtl="0">
              <a:spcBef>
                <a:spcPts val="0"/>
              </a:spcBef>
              <a:spcAft>
                <a:spcPts val="0"/>
              </a:spcAft>
              <a:buClr>
                <a:schemeClr val="dk1"/>
              </a:buClr>
              <a:buSzPts val="1800"/>
              <a:buFont typeface="Calibri"/>
              <a:buAutoNum type="alphaLcParenR"/>
            </a:pPr>
            <a:r>
              <a:rPr lang="en-US" sz="1800" dirty="0">
                <a:solidFill>
                  <a:schemeClr val="dk1"/>
                </a:solidFill>
                <a:latin typeface="Calibri"/>
                <a:ea typeface="Calibri"/>
                <a:cs typeface="Calibri"/>
                <a:sym typeface="Calibri"/>
              </a:rPr>
              <a:t>T</a:t>
            </a:r>
            <a:r>
              <a:rPr lang="en-US" sz="1800" b="0" i="0" u="none" strike="noStrike" cap="none" dirty="0">
                <a:solidFill>
                  <a:schemeClr val="dk1"/>
                </a:solidFill>
                <a:latin typeface="Calibri"/>
                <a:ea typeface="Calibri"/>
                <a:cs typeface="Calibri"/>
                <a:sym typeface="Calibri"/>
              </a:rPr>
              <a:t>ransaction fee.</a:t>
            </a:r>
            <a:endParaRPr dirty="0"/>
          </a:p>
        </p:txBody>
      </p:sp>
      <p:sp>
        <p:nvSpPr>
          <p:cNvPr id="7" name="文本框 6">
            <a:extLst>
              <a:ext uri="{FF2B5EF4-FFF2-40B4-BE49-F238E27FC236}">
                <a16:creationId xmlns:a16="http://schemas.microsoft.com/office/drawing/2014/main" id="{7D95B6EB-2D4C-4784-999C-C6915E4874CE}"/>
              </a:ext>
            </a:extLst>
          </p:cNvPr>
          <p:cNvSpPr txBox="1"/>
          <p:nvPr/>
        </p:nvSpPr>
        <p:spPr>
          <a:xfrm>
            <a:off x="311285" y="19455"/>
            <a:ext cx="7490298"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Cryptoeconomics</a:t>
            </a:r>
          </a:p>
        </p:txBody>
      </p:sp>
      <p:sp>
        <p:nvSpPr>
          <p:cNvPr id="14" name="Google Shape;551;p31">
            <a:extLst>
              <a:ext uri="{FF2B5EF4-FFF2-40B4-BE49-F238E27FC236}">
                <a16:creationId xmlns:a16="http://schemas.microsoft.com/office/drawing/2014/main" id="{00122735-0ADF-4F25-9EF9-C2A9EBB9E100}"/>
              </a:ext>
            </a:extLst>
          </p:cNvPr>
          <p:cNvSpPr/>
          <p:nvPr/>
        </p:nvSpPr>
        <p:spPr>
          <a:xfrm>
            <a:off x="981284" y="3156739"/>
            <a:ext cx="6039394" cy="923289"/>
          </a:xfrm>
          <a:prstGeom prst="rect">
            <a:avLst/>
          </a:prstGeom>
          <a:noFill/>
          <a:ln>
            <a:noFill/>
          </a:ln>
        </p:spPr>
        <p:txBody>
          <a:bodyPr spcFirstLastPara="1" wrap="square" lIns="91425" tIns="45700" rIns="91425" bIns="45700" anchor="t" anchorCtr="0">
            <a:spAutoFit/>
          </a:bodyPr>
          <a:lstStyle/>
          <a:p>
            <a:pPr marL="368550" marR="0" lvl="1" indent="-285750" rtl="0">
              <a:spcBef>
                <a:spcPts val="0"/>
              </a:spcBef>
              <a:spcAft>
                <a:spcPts val="0"/>
              </a:spcAft>
              <a:buClr>
                <a:srgbClr val="C00000"/>
              </a:buClr>
              <a:buSzPts val="1800"/>
              <a:buFont typeface="Wingdings" panose="05000000000000000000" pitchFamily="2" charset="2"/>
              <a:buChar char="§"/>
            </a:pPr>
            <a:r>
              <a:rPr lang="en-US" sz="1800" b="1" i="1" u="none" strike="noStrike" cap="none" dirty="0">
                <a:solidFill>
                  <a:srgbClr val="C00000"/>
                </a:solidFill>
                <a:latin typeface="Calibri"/>
                <a:ea typeface="Calibri"/>
                <a:cs typeface="Calibri"/>
                <a:sym typeface="Calibri"/>
              </a:rPr>
              <a:t>Penalties</a:t>
            </a:r>
            <a:r>
              <a:rPr lang="en-US" sz="1800" b="0" i="0" u="none" strike="noStrike" cap="none" dirty="0">
                <a:solidFill>
                  <a:schemeClr val="dk1"/>
                </a:solidFill>
                <a:latin typeface="Calibri"/>
                <a:ea typeface="Calibri"/>
                <a:cs typeface="Calibri"/>
                <a:sym typeface="Calibri"/>
              </a:rPr>
              <a:t>: reduce actors' token balances if illegal behavior occurs.</a:t>
            </a:r>
            <a:endParaRPr dirty="0"/>
          </a:p>
          <a:p>
            <a:pPr marL="568800" marR="0" lvl="2" indent="-342900" rtl="0">
              <a:spcBef>
                <a:spcPts val="0"/>
              </a:spcBef>
              <a:spcAft>
                <a:spcPts val="0"/>
              </a:spcAft>
              <a:buClr>
                <a:schemeClr val="dk1"/>
              </a:buClr>
              <a:buSzPts val="1800"/>
              <a:buFont typeface="Calibri"/>
              <a:buAutoNum type="alphaLcParenR"/>
            </a:pPr>
            <a:r>
              <a:rPr lang="en-US" sz="1800" b="0" i="0" u="none" strike="noStrike" cap="none" dirty="0">
                <a:solidFill>
                  <a:schemeClr val="dk1"/>
                </a:solidFill>
                <a:latin typeface="Calibri"/>
                <a:ea typeface="Calibri"/>
                <a:cs typeface="Calibri"/>
                <a:sym typeface="Calibri"/>
              </a:rPr>
              <a:t>Security deposits.</a:t>
            </a:r>
            <a:endParaRPr lang="en-US" dirty="0"/>
          </a:p>
        </p:txBody>
      </p:sp>
      <p:sp>
        <p:nvSpPr>
          <p:cNvPr id="21" name="Google Shape;551;p31">
            <a:extLst>
              <a:ext uri="{FF2B5EF4-FFF2-40B4-BE49-F238E27FC236}">
                <a16:creationId xmlns:a16="http://schemas.microsoft.com/office/drawing/2014/main" id="{4F8805C3-AF74-42EC-9BE1-C00F93DF6910}"/>
              </a:ext>
            </a:extLst>
          </p:cNvPr>
          <p:cNvSpPr/>
          <p:nvPr/>
        </p:nvSpPr>
        <p:spPr>
          <a:xfrm>
            <a:off x="1072878" y="4371721"/>
            <a:ext cx="6039394" cy="923289"/>
          </a:xfrm>
          <a:prstGeom prst="rect">
            <a:avLst/>
          </a:prstGeom>
          <a:noFill/>
          <a:ln>
            <a:noFill/>
          </a:ln>
        </p:spPr>
        <p:txBody>
          <a:bodyPr spcFirstLastPara="1" wrap="square" lIns="91425" tIns="45700" rIns="91425" bIns="45700" anchor="t" anchorCtr="0">
            <a:spAutoFit/>
          </a:bodyPr>
          <a:lstStyle/>
          <a:p>
            <a:pPr marL="285750" marR="0" lvl="1" indent="-285750" rtl="0">
              <a:spcBef>
                <a:spcPts val="0"/>
              </a:spcBef>
              <a:spcAft>
                <a:spcPts val="0"/>
              </a:spcAft>
              <a:buClr>
                <a:srgbClr val="C00000"/>
              </a:buClr>
              <a:buSzPts val="1800"/>
              <a:buFont typeface="Wingdings" panose="05000000000000000000" pitchFamily="2" charset="2"/>
              <a:buChar char="§"/>
            </a:pPr>
            <a:r>
              <a:rPr lang="en-US" sz="1800" b="1" i="1" u="none" strike="noStrike" cap="none" dirty="0">
                <a:solidFill>
                  <a:srgbClr val="C00000"/>
                </a:solidFill>
                <a:latin typeface="Calibri"/>
                <a:ea typeface="Calibri"/>
                <a:cs typeface="Calibri"/>
                <a:sym typeface="Calibri"/>
              </a:rPr>
              <a:t>Privileges</a:t>
            </a:r>
            <a:r>
              <a:rPr lang="en-US" sz="1800" b="0" i="0" u="none" strike="noStrike" cap="none" dirty="0">
                <a:solidFill>
                  <a:schemeClr val="dk1"/>
                </a:solidFill>
                <a:latin typeface="Calibri"/>
                <a:ea typeface="Calibri"/>
                <a:cs typeface="Calibri"/>
                <a:sym typeface="Calibri"/>
              </a:rPr>
              <a:t>: incentivize participants by giving them decision-making right.</a:t>
            </a:r>
          </a:p>
          <a:p>
            <a:pPr marL="568800" lvl="2" indent="-342900">
              <a:buClr>
                <a:schemeClr val="dk1"/>
              </a:buClr>
              <a:buSzPts val="1800"/>
              <a:buFont typeface="Calibri"/>
              <a:buAutoNum type="alphaLcParenR"/>
            </a:pPr>
            <a:r>
              <a:rPr lang="en-US" sz="1800" dirty="0">
                <a:solidFill>
                  <a:schemeClr val="dk1"/>
                </a:solidFill>
                <a:latin typeface="Calibri"/>
                <a:ea typeface="Calibri"/>
                <a:cs typeface="Calibri"/>
                <a:sym typeface="Calibri"/>
              </a:rPr>
              <a:t>Voting weight</a:t>
            </a:r>
            <a:endParaRPr sz="1800" dirty="0">
              <a:solidFill>
                <a:schemeClr val="dk1"/>
              </a:solidFill>
              <a:latin typeface="Calibri"/>
              <a:ea typeface="Calibri"/>
              <a:cs typeface="Calibri"/>
            </a:endParaRPr>
          </a:p>
        </p:txBody>
      </p:sp>
      <p:pic>
        <p:nvPicPr>
          <p:cNvPr id="177" name="图片 176" descr="图片包含 背景图案&#10;&#10;描述已自动生成">
            <a:extLst>
              <a:ext uri="{FF2B5EF4-FFF2-40B4-BE49-F238E27FC236}">
                <a16:creationId xmlns:a16="http://schemas.microsoft.com/office/drawing/2014/main" id="{3DEDBE4A-56F9-4654-9826-0A8528EB4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22" y="4467430"/>
            <a:ext cx="3851564" cy="806335"/>
          </a:xfrm>
          <a:prstGeom prst="rect">
            <a:avLst/>
          </a:prstGeom>
        </p:spPr>
      </p:pic>
      <p:pic>
        <p:nvPicPr>
          <p:cNvPr id="181" name="图片 180" descr="图片包含 背景图案&#10;&#10;描述已自动生成">
            <a:extLst>
              <a:ext uri="{FF2B5EF4-FFF2-40B4-BE49-F238E27FC236}">
                <a16:creationId xmlns:a16="http://schemas.microsoft.com/office/drawing/2014/main" id="{6ABF88B8-4D7B-4039-BD46-AB821F525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757" y="4578266"/>
            <a:ext cx="3807229" cy="584662"/>
          </a:xfrm>
          <a:prstGeom prst="rect">
            <a:avLst/>
          </a:prstGeom>
        </p:spPr>
      </p:pic>
      <p:pic>
        <p:nvPicPr>
          <p:cNvPr id="183" name="图片 182" descr="图示&#10;&#10;描述已自动生成">
            <a:extLst>
              <a:ext uri="{FF2B5EF4-FFF2-40B4-BE49-F238E27FC236}">
                <a16:creationId xmlns:a16="http://schemas.microsoft.com/office/drawing/2014/main" id="{A4394561-150F-4B01-A8B8-F62D784D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497" y="1127248"/>
            <a:ext cx="4062153" cy="3031375"/>
          </a:xfrm>
          <a:prstGeom prst="rect">
            <a:avLst/>
          </a:prstGeom>
        </p:spPr>
      </p:pic>
      <p:pic>
        <p:nvPicPr>
          <p:cNvPr id="185" name="图片 184" descr="图示, 工程绘图&#10;&#10;描述已自动生成">
            <a:extLst>
              <a:ext uri="{FF2B5EF4-FFF2-40B4-BE49-F238E27FC236}">
                <a16:creationId xmlns:a16="http://schemas.microsoft.com/office/drawing/2014/main" id="{1AC10E11-34CD-4828-8A74-5FDD7F631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5320" y="1101373"/>
            <a:ext cx="4062153" cy="3031375"/>
          </a:xfrm>
          <a:prstGeom prst="rect">
            <a:avLst/>
          </a:prstGeom>
        </p:spPr>
      </p:pic>
      <p:pic>
        <p:nvPicPr>
          <p:cNvPr id="187" name="图片 186" descr="图示, 工程绘图&#10;&#10;描述已自动生成">
            <a:extLst>
              <a:ext uri="{FF2B5EF4-FFF2-40B4-BE49-F238E27FC236}">
                <a16:creationId xmlns:a16="http://schemas.microsoft.com/office/drawing/2014/main" id="{78B3FC16-F35E-4FB4-A97E-C8836229B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8760" y="1092611"/>
            <a:ext cx="4258887" cy="3100647"/>
          </a:xfrm>
          <a:prstGeom prst="rect">
            <a:avLst/>
          </a:prstGeom>
        </p:spPr>
      </p:pic>
    </p:spTree>
    <p:extLst>
      <p:ext uri="{BB962C8B-B14F-4D97-AF65-F5344CB8AC3E}">
        <p14:creationId xmlns:p14="http://schemas.microsoft.com/office/powerpoint/2010/main" val="15091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randombar(horizontal)">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4" presetClass="exit" presetSubtype="10" fill="hold" nodeType="withEffect">
                                  <p:stCondLst>
                                    <p:cond delay="0"/>
                                  </p:stCondLst>
                                  <p:childTnLst>
                                    <p:animEffect transition="out" filter="randombar(horizontal)">
                                      <p:cBhvr>
                                        <p:cTn id="19" dur="500"/>
                                        <p:tgtEl>
                                          <p:spTgt spid="183"/>
                                        </p:tgtEl>
                                      </p:cBhvr>
                                    </p:animEffect>
                                    <p:set>
                                      <p:cBhvr>
                                        <p:cTn id="20" dur="1" fill="hold">
                                          <p:stCondLst>
                                            <p:cond delay="499"/>
                                          </p:stCondLst>
                                        </p:cTn>
                                        <p:tgtEl>
                                          <p:spTgt spid="183"/>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randombar(horizontal)">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7"/>
                                        </p:tgtEl>
                                        <p:attrNameLst>
                                          <p:attrName>style.visibility</p:attrName>
                                        </p:attrNameLst>
                                      </p:cBhvr>
                                      <p:to>
                                        <p:strVal val="visible"/>
                                      </p:to>
                                    </p:set>
                                    <p:animEffect transition="in" filter="randombar(horizontal)">
                                      <p:cBhvr>
                                        <p:cTn id="28" dur="500"/>
                                        <p:tgtEl>
                                          <p:spTgt spid="17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87"/>
                                        </p:tgtEl>
                                        <p:attrNameLst>
                                          <p:attrName>style.visibility</p:attrName>
                                        </p:attrNameLst>
                                      </p:cBhvr>
                                      <p:to>
                                        <p:strVal val="visible"/>
                                      </p:to>
                                    </p:set>
                                    <p:animEffect transition="in" filter="randombar(horizontal)">
                                      <p:cBhvr>
                                        <p:cTn id="38" dur="500"/>
                                        <p:tgtEl>
                                          <p:spTgt spid="187"/>
                                        </p:tgtEl>
                                      </p:cBhvr>
                                    </p:animEffect>
                                  </p:childTnLst>
                                </p:cTn>
                              </p:par>
                              <p:par>
                                <p:cTn id="39" presetID="14" presetClass="exit" presetSubtype="10" fill="hold" nodeType="withEffect">
                                  <p:stCondLst>
                                    <p:cond delay="0"/>
                                  </p:stCondLst>
                                  <p:childTnLst>
                                    <p:animEffect transition="out" filter="randombar(horizontal)">
                                      <p:cBhvr>
                                        <p:cTn id="40" dur="500"/>
                                        <p:tgtEl>
                                          <p:spTgt spid="177"/>
                                        </p:tgtEl>
                                      </p:cBhvr>
                                    </p:animEffect>
                                    <p:set>
                                      <p:cBhvr>
                                        <p:cTn id="41" dur="1" fill="hold">
                                          <p:stCondLst>
                                            <p:cond delay="499"/>
                                          </p:stCondLst>
                                        </p:cTn>
                                        <p:tgtEl>
                                          <p:spTgt spid="1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randombar(horizontal)">
                                      <p:cBhvr>
                                        <p:cTn id="46"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2F01076C-43AB-455E-90F9-199C16A48E54}"/>
              </a:ext>
            </a:extLst>
          </p:cNvPr>
          <p:cNvSpPr txBox="1"/>
          <p:nvPr/>
        </p:nvSpPr>
        <p:spPr>
          <a:xfrm>
            <a:off x="311284" y="933854"/>
            <a:ext cx="9564235" cy="461665"/>
          </a:xfrm>
          <a:prstGeom prst="rect">
            <a:avLst/>
          </a:prstGeom>
          <a:solidFill>
            <a:schemeClr val="accent4">
              <a:lumMod val="20000"/>
              <a:lumOff val="80000"/>
            </a:schemeClr>
          </a:solidFill>
        </p:spPr>
        <p:txBody>
          <a:bodyPr wrap="square" rtlCol="0">
            <a:spAutoFit/>
          </a:bodyPr>
          <a:lstStyle/>
          <a:p>
            <a:pPr marL="342900" indent="-342900">
              <a:buFont typeface="Wingdings" panose="05000000000000000000" pitchFamily="2" charset="2"/>
              <a:buChar char="q"/>
            </a:pPr>
            <a:r>
              <a:rPr lang="en-US" sz="2400" dirty="0">
                <a:latin typeface="Calibri" panose="020F0502020204030204" pitchFamily="34" charset="0"/>
                <a:cs typeface="Calibri" panose="020F0502020204030204" pitchFamily="34" charset="0"/>
              </a:rPr>
              <a:t>How should we determine the economics incentives?</a:t>
            </a:r>
          </a:p>
        </p:txBody>
      </p:sp>
      <p:sp>
        <p:nvSpPr>
          <p:cNvPr id="22" name="Google Shape;563;p32">
            <a:extLst>
              <a:ext uri="{FF2B5EF4-FFF2-40B4-BE49-F238E27FC236}">
                <a16:creationId xmlns:a16="http://schemas.microsoft.com/office/drawing/2014/main" id="{D9590893-25DC-450B-BCD5-2CD3916AD5B1}"/>
              </a:ext>
            </a:extLst>
          </p:cNvPr>
          <p:cNvSpPr/>
          <p:nvPr/>
        </p:nvSpPr>
        <p:spPr>
          <a:xfrm>
            <a:off x="311284" y="1371220"/>
            <a:ext cx="11655814" cy="46162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20000"/>
              </a:lnSpc>
              <a:spcBef>
                <a:spcPts val="0"/>
              </a:spcBef>
              <a:spcAft>
                <a:spcPts val="0"/>
              </a:spcAft>
              <a:buClr>
                <a:schemeClr val="dk1"/>
              </a:buClr>
              <a:buSzPts val="2000"/>
              <a:buFont typeface="Wingdings" panose="05000000000000000000" pitchFamily="2" charset="2"/>
              <a:buChar char="§"/>
            </a:pPr>
            <a:r>
              <a:rPr lang="en-US" sz="2000" dirty="0">
                <a:solidFill>
                  <a:schemeClr val="dk1"/>
                </a:solidFill>
                <a:latin typeface="Calibri"/>
                <a:ea typeface="Calibri"/>
                <a:cs typeface="Calibri"/>
                <a:sym typeface="Calibri"/>
              </a:rPr>
              <a:t>Mechanism Design:</a:t>
            </a:r>
            <a:endParaRPr dirty="0"/>
          </a:p>
        </p:txBody>
      </p:sp>
      <p:sp>
        <p:nvSpPr>
          <p:cNvPr id="39" name="文本框 38">
            <a:extLst>
              <a:ext uri="{FF2B5EF4-FFF2-40B4-BE49-F238E27FC236}">
                <a16:creationId xmlns:a16="http://schemas.microsoft.com/office/drawing/2014/main" id="{BA0C3065-2802-462D-82D9-7058FD603871}"/>
              </a:ext>
            </a:extLst>
          </p:cNvPr>
          <p:cNvSpPr txBox="1"/>
          <p:nvPr/>
        </p:nvSpPr>
        <p:spPr>
          <a:xfrm>
            <a:off x="455854" y="1772949"/>
            <a:ext cx="5019788" cy="646331"/>
          </a:xfrm>
          <a:prstGeom prst="rect">
            <a:avLst/>
          </a:prstGeom>
          <a:noFill/>
        </p:spPr>
        <p:txBody>
          <a:bodyPr wrap="square" rtlCol="0">
            <a:spAutoFit/>
          </a:bodyPr>
          <a:lstStyle/>
          <a:p>
            <a:pPr marL="342900" indent="-342900">
              <a:buFont typeface="+mj-lt"/>
              <a:buAutoNum type="alphaLcParenR"/>
            </a:pPr>
            <a:r>
              <a:rPr lang="en-US" altLang="zh-CN" sz="1800" b="1" i="1" dirty="0">
                <a:solidFill>
                  <a:schemeClr val="accent1">
                    <a:lumMod val="75000"/>
                  </a:schemeClr>
                </a:solidFill>
                <a:latin typeface="Calibri" panose="020F0502020204030204" pitchFamily="34" charset="0"/>
                <a:cs typeface="Calibri" panose="020F0502020204030204" pitchFamily="34" charset="0"/>
              </a:rPr>
              <a:t>Auction Theory</a:t>
            </a:r>
            <a:endParaRPr lang="en-US" altLang="zh-CN" sz="1800" dirty="0">
              <a:solidFill>
                <a:schemeClr val="accent1">
                  <a:lumMod val="75000"/>
                </a:schemeClr>
              </a:solidFill>
              <a:latin typeface="Calibri" panose="020F0502020204030204" pitchFamily="34" charset="0"/>
              <a:cs typeface="Calibri" panose="020F0502020204030204" pitchFamily="34" charset="0"/>
            </a:endParaRPr>
          </a:p>
          <a:p>
            <a:pPr marL="627750" indent="-285750">
              <a:buFont typeface="Wingdings" panose="05000000000000000000" pitchFamily="2" charset="2"/>
              <a:buChar char="ü"/>
            </a:pPr>
            <a:r>
              <a:rPr lang="en-US" altLang="zh-CN" sz="1800" dirty="0" err="1">
                <a:solidFill>
                  <a:schemeClr val="tx1"/>
                </a:solidFill>
                <a:latin typeface="Calibri" panose="020F0502020204030204" pitchFamily="34" charset="0"/>
                <a:cs typeface="Calibri" panose="020F0502020204030204" pitchFamily="34" charset="0"/>
              </a:rPr>
              <a:t>Vickrey</a:t>
            </a:r>
            <a:r>
              <a:rPr lang="en-US" altLang="zh-CN" sz="1800" dirty="0">
                <a:solidFill>
                  <a:schemeClr val="tx1"/>
                </a:solidFill>
                <a:latin typeface="Calibri" panose="020F0502020204030204" pitchFamily="34" charset="0"/>
                <a:cs typeface="Calibri" panose="020F0502020204030204" pitchFamily="34" charset="0"/>
              </a:rPr>
              <a:t>-Clarke-Groves (VCG) auction</a:t>
            </a:r>
          </a:p>
        </p:txBody>
      </p:sp>
      <p:sp>
        <p:nvSpPr>
          <p:cNvPr id="40" name="文本框 39">
            <a:extLst>
              <a:ext uri="{FF2B5EF4-FFF2-40B4-BE49-F238E27FC236}">
                <a16:creationId xmlns:a16="http://schemas.microsoft.com/office/drawing/2014/main" id="{5573EB8E-111C-4048-B777-4DA486AA8063}"/>
              </a:ext>
            </a:extLst>
          </p:cNvPr>
          <p:cNvSpPr txBox="1"/>
          <p:nvPr/>
        </p:nvSpPr>
        <p:spPr>
          <a:xfrm>
            <a:off x="455854" y="2439881"/>
            <a:ext cx="3890368" cy="646331"/>
          </a:xfrm>
          <a:prstGeom prst="rect">
            <a:avLst/>
          </a:prstGeom>
          <a:noFill/>
        </p:spPr>
        <p:txBody>
          <a:bodyPr wrap="square" rtlCol="0">
            <a:spAutoFit/>
          </a:bodyPr>
          <a:lstStyle/>
          <a:p>
            <a:pPr marL="342900" indent="-342900" algn="just">
              <a:buFont typeface="+mj-lt"/>
              <a:buAutoNum type="alphaLcParenR" startAt="2"/>
            </a:pPr>
            <a:r>
              <a:rPr lang="en-US" altLang="zh-CN" sz="1800" b="1" i="1" dirty="0">
                <a:solidFill>
                  <a:schemeClr val="accent1">
                    <a:lumMod val="75000"/>
                  </a:schemeClr>
                </a:solidFill>
                <a:latin typeface="Calibri" panose="020F0502020204030204" pitchFamily="34" charset="0"/>
                <a:cs typeface="Calibri" panose="020F0502020204030204" pitchFamily="34" charset="0"/>
              </a:rPr>
              <a:t>Coalitional Games</a:t>
            </a:r>
            <a:endParaRPr lang="en-US" altLang="zh-CN" sz="1800" dirty="0">
              <a:solidFill>
                <a:schemeClr val="accent1">
                  <a:lumMod val="75000"/>
                </a:schemeClr>
              </a:solidFill>
              <a:latin typeface="Calibri" panose="020F0502020204030204" pitchFamily="34" charset="0"/>
              <a:cs typeface="Calibri" panose="020F0502020204030204" pitchFamily="34" charset="0"/>
            </a:endParaRPr>
          </a:p>
          <a:p>
            <a:pPr marL="627750" indent="-285750" algn="just">
              <a:buFont typeface="Wingdings" panose="05000000000000000000" pitchFamily="2" charset="2"/>
              <a:buChar char="ü"/>
            </a:pPr>
            <a:r>
              <a:rPr lang="en-US" altLang="zh-CN" sz="1800" dirty="0">
                <a:latin typeface="Calibri" panose="020F0502020204030204" pitchFamily="34" charset="0"/>
                <a:cs typeface="Calibri" panose="020F0502020204030204" pitchFamily="34" charset="0"/>
              </a:rPr>
              <a:t>E.g. coalition formation games.</a:t>
            </a:r>
          </a:p>
        </p:txBody>
      </p:sp>
      <p:sp>
        <p:nvSpPr>
          <p:cNvPr id="41" name="文本框 40">
            <a:extLst>
              <a:ext uri="{FF2B5EF4-FFF2-40B4-BE49-F238E27FC236}">
                <a16:creationId xmlns:a16="http://schemas.microsoft.com/office/drawing/2014/main" id="{00B9569A-3BEA-4E74-B330-9C42531FFABF}"/>
              </a:ext>
            </a:extLst>
          </p:cNvPr>
          <p:cNvSpPr txBox="1"/>
          <p:nvPr/>
        </p:nvSpPr>
        <p:spPr>
          <a:xfrm>
            <a:off x="556875" y="5486780"/>
            <a:ext cx="11078250" cy="369332"/>
          </a:xfrm>
          <a:prstGeom prst="rect">
            <a:avLst/>
          </a:prstGeom>
          <a:noFill/>
        </p:spPr>
        <p:txBody>
          <a:bodyPr wrap="square" rtlCol="0">
            <a:spAutoFit/>
          </a:bodyPr>
          <a:lstStyle/>
          <a:p>
            <a:pPr marL="342900" indent="-342900">
              <a:buFont typeface="+mj-lt"/>
              <a:buAutoNum type="alphaLcParenR" startAt="3"/>
            </a:pPr>
            <a:r>
              <a:rPr lang="en-US" altLang="zh-CN" sz="1800" b="1" dirty="0">
                <a:solidFill>
                  <a:srgbClr val="C00000"/>
                </a:solidFill>
                <a:latin typeface="Calibri" panose="020F0502020204030204" pitchFamily="34" charset="0"/>
                <a:cs typeface="Calibri" panose="020F0502020204030204" pitchFamily="34" charset="0"/>
              </a:rPr>
              <a:t>Contract Theory</a:t>
            </a:r>
          </a:p>
        </p:txBody>
      </p:sp>
      <p:sp>
        <p:nvSpPr>
          <p:cNvPr id="24" name="文本框 23">
            <a:extLst>
              <a:ext uri="{FF2B5EF4-FFF2-40B4-BE49-F238E27FC236}">
                <a16:creationId xmlns:a16="http://schemas.microsoft.com/office/drawing/2014/main" id="{D05EF6EC-EDC5-4D56-89FB-A4F1F21DD4B5}"/>
              </a:ext>
            </a:extLst>
          </p:cNvPr>
          <p:cNvSpPr txBox="1"/>
          <p:nvPr/>
        </p:nvSpPr>
        <p:spPr>
          <a:xfrm>
            <a:off x="311285" y="19455"/>
            <a:ext cx="7490298"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Cryptoeconomics</a:t>
            </a:r>
          </a:p>
        </p:txBody>
      </p:sp>
      <p:pic>
        <p:nvPicPr>
          <p:cNvPr id="2" name="firerescue.wmv.ff" descr="firerescue.wmv.ff">
            <a:hlinkClick r:id="" action="ppaction://media"/>
            <a:extLst>
              <a:ext uri="{FF2B5EF4-FFF2-40B4-BE49-F238E27FC236}">
                <a16:creationId xmlns:a16="http://schemas.microsoft.com/office/drawing/2014/main" id="{6657642A-2023-B0E7-3986-266E673C41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4526" y="1523236"/>
            <a:ext cx="7557473" cy="4251079"/>
          </a:xfrm>
          <a:prstGeom prst="rect">
            <a:avLst/>
          </a:prstGeom>
        </p:spPr>
      </p:pic>
      <p:grpSp>
        <p:nvGrpSpPr>
          <p:cNvPr id="6" name="Group 5">
            <a:extLst>
              <a:ext uri="{FF2B5EF4-FFF2-40B4-BE49-F238E27FC236}">
                <a16:creationId xmlns:a16="http://schemas.microsoft.com/office/drawing/2014/main" id="{558CBAB1-D210-0A19-E0D9-1986830D55C1}"/>
              </a:ext>
            </a:extLst>
          </p:cNvPr>
          <p:cNvGrpSpPr/>
          <p:nvPr/>
        </p:nvGrpSpPr>
        <p:grpSpPr>
          <a:xfrm>
            <a:off x="912234" y="3220067"/>
            <a:ext cx="3334659" cy="2120325"/>
            <a:chOff x="311284" y="3293952"/>
            <a:chExt cx="4034938" cy="2565594"/>
          </a:xfrm>
        </p:grpSpPr>
        <p:pic>
          <p:nvPicPr>
            <p:cNvPr id="4" name="Picture 3" descr="Shape, circle&#10;&#10;Description automatically generated">
              <a:extLst>
                <a:ext uri="{FF2B5EF4-FFF2-40B4-BE49-F238E27FC236}">
                  <a16:creationId xmlns:a16="http://schemas.microsoft.com/office/drawing/2014/main" id="{AFC67B46-B580-A70F-D608-EEF834072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84" y="3293952"/>
              <a:ext cx="1990789" cy="2565594"/>
            </a:xfrm>
            <a:prstGeom prst="rect">
              <a:avLst/>
            </a:prstGeom>
          </p:spPr>
        </p:pic>
        <p:sp>
          <p:nvSpPr>
            <p:cNvPr id="5" name="TextBox 4">
              <a:extLst>
                <a:ext uri="{FF2B5EF4-FFF2-40B4-BE49-F238E27FC236}">
                  <a16:creationId xmlns:a16="http://schemas.microsoft.com/office/drawing/2014/main" id="{85668AAD-C3D3-3A1A-A7BA-D2D00E2F9D5A}"/>
                </a:ext>
              </a:extLst>
            </p:cNvPr>
            <p:cNvSpPr txBox="1"/>
            <p:nvPr/>
          </p:nvSpPr>
          <p:spPr>
            <a:xfrm>
              <a:off x="2302073" y="4268972"/>
              <a:ext cx="2044149" cy="369332"/>
            </a:xfrm>
            <a:prstGeom prst="rect">
              <a:avLst/>
            </a:prstGeom>
            <a:noFill/>
          </p:spPr>
          <p:txBody>
            <a:bodyPr wrap="none" rtlCol="0">
              <a:spAutoFit/>
            </a:bodyPr>
            <a:lstStyle/>
            <a:p>
              <a:r>
                <a:rPr lang="en-US" sz="1800" dirty="0"/>
                <a:t>Merge/Split Game</a:t>
              </a:r>
            </a:p>
          </p:txBody>
        </p:sp>
      </p:grpSp>
    </p:spTree>
    <p:extLst>
      <p:ext uri="{BB962C8B-B14F-4D97-AF65-F5344CB8AC3E}">
        <p14:creationId xmlns:p14="http://schemas.microsoft.com/office/powerpoint/2010/main" val="15925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30"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698848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Contract Theory</a:t>
            </a:r>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solidFill>
            <a:schemeClr val="accent2">
              <a:lumMod val="20000"/>
              <a:lumOff val="80000"/>
            </a:schemeClr>
          </a:solidFill>
        </p:spPr>
        <p:txBody>
          <a:bodyPr wrap="square" rtlCol="0">
            <a:spAutoFit/>
          </a:bodyPr>
          <a:lstStyle/>
          <a:p>
            <a:pPr marL="342900" indent="-342900">
              <a:buFont typeface="Wingdings" panose="05000000000000000000" pitchFamily="2" charset="2"/>
              <a:buChar char="q"/>
            </a:pPr>
            <a:r>
              <a:rPr lang="en-US" sz="2400" dirty="0">
                <a:latin typeface="Calibri" panose="020F0502020204030204" pitchFamily="34" charset="0"/>
                <a:cs typeface="Calibri" panose="020F0502020204030204" pitchFamily="34" charset="0"/>
              </a:rPr>
              <a:t>Contract Theory Basics</a:t>
            </a:r>
          </a:p>
        </p:txBody>
      </p:sp>
      <p:sp>
        <p:nvSpPr>
          <p:cNvPr id="5" name="Google Shape;1497;p94">
            <a:extLst>
              <a:ext uri="{FF2B5EF4-FFF2-40B4-BE49-F238E27FC236}">
                <a16:creationId xmlns:a16="http://schemas.microsoft.com/office/drawing/2014/main" id="{705E5DFF-DB85-4EDD-BD3D-CDEEF470F67D}"/>
              </a:ext>
            </a:extLst>
          </p:cNvPr>
          <p:cNvSpPr/>
          <p:nvPr/>
        </p:nvSpPr>
        <p:spPr>
          <a:xfrm>
            <a:off x="827314" y="1395519"/>
            <a:ext cx="7720149" cy="923289"/>
          </a:xfrm>
          <a:prstGeom prst="rect">
            <a:avLst/>
          </a:prstGeom>
          <a:noFill/>
          <a:ln>
            <a:noFill/>
          </a:ln>
        </p:spPr>
        <p:txBody>
          <a:bodyPr spcFirstLastPara="1" wrap="square" lIns="91425" tIns="45700" rIns="91425" bIns="45700" anchor="t" anchorCtr="0">
            <a:spAutoFit/>
          </a:bodyPr>
          <a:lstStyle/>
          <a:p>
            <a:pPr marL="285750" marR="0" lvl="0" indent="-285750" rtl="0">
              <a:spcBef>
                <a:spcPts val="0"/>
              </a:spcBef>
              <a:spcAft>
                <a:spcPts val="0"/>
              </a:spcAft>
              <a:buClr>
                <a:srgbClr val="C00000"/>
              </a:buClr>
              <a:buSzPts val="1800"/>
              <a:buFont typeface="Wingdings" panose="05000000000000000000" pitchFamily="2" charset="2"/>
              <a:buChar char="§"/>
            </a:pPr>
            <a:r>
              <a:rPr lang="en-US" sz="1800" b="1" i="1" dirty="0">
                <a:solidFill>
                  <a:srgbClr val="C00000"/>
                </a:solidFill>
                <a:latin typeface="Calibri"/>
                <a:ea typeface="Calibri"/>
                <a:cs typeface="Calibri"/>
                <a:sym typeface="Calibri"/>
              </a:rPr>
              <a:t>Contract theory </a:t>
            </a:r>
            <a:r>
              <a:rPr lang="en-US" sz="1800" dirty="0">
                <a:solidFill>
                  <a:srgbClr val="202122"/>
                </a:solidFill>
                <a:latin typeface="Calibri"/>
                <a:ea typeface="Calibri"/>
                <a:cs typeface="Calibri"/>
                <a:sym typeface="Calibri"/>
              </a:rPr>
              <a:t>studies how economic actors can and do construct contractual arrangements, generally in the presence of </a:t>
            </a:r>
            <a:r>
              <a:rPr lang="en-US" sz="1800" b="1" i="1" dirty="0">
                <a:solidFill>
                  <a:srgbClr val="4F81BD"/>
                </a:solidFill>
                <a:latin typeface="Calibri"/>
                <a:ea typeface="Calibri"/>
                <a:cs typeface="Calibri"/>
                <a:sym typeface="Calibri"/>
              </a:rPr>
              <a:t>information asymmetry</a:t>
            </a:r>
            <a:r>
              <a:rPr lang="en-US" sz="1800" i="1" dirty="0">
                <a:solidFill>
                  <a:srgbClr val="202122"/>
                </a:solidFill>
                <a:latin typeface="Calibri"/>
                <a:ea typeface="Calibri"/>
                <a:cs typeface="Calibri"/>
                <a:sym typeface="Calibri"/>
              </a:rPr>
              <a:t>.</a:t>
            </a:r>
            <a:endParaRPr sz="1800" i="1" dirty="0">
              <a:solidFill>
                <a:schemeClr val="dk1"/>
              </a:solidFill>
              <a:latin typeface="Calibri"/>
              <a:ea typeface="Calibri"/>
              <a:cs typeface="Calibri"/>
              <a:sym typeface="Calibri"/>
            </a:endParaRPr>
          </a:p>
        </p:txBody>
      </p:sp>
      <p:sp>
        <p:nvSpPr>
          <p:cNvPr id="13" name="文本框 12">
            <a:extLst>
              <a:ext uri="{FF2B5EF4-FFF2-40B4-BE49-F238E27FC236}">
                <a16:creationId xmlns:a16="http://schemas.microsoft.com/office/drawing/2014/main" id="{53B04410-82F3-4CED-AEEE-9499793D3EBE}"/>
              </a:ext>
            </a:extLst>
          </p:cNvPr>
          <p:cNvSpPr txBox="1"/>
          <p:nvPr/>
        </p:nvSpPr>
        <p:spPr>
          <a:xfrm>
            <a:off x="1071154" y="2274880"/>
            <a:ext cx="9115046" cy="646331"/>
          </a:xfrm>
          <a:prstGeom prst="rect">
            <a:avLst/>
          </a:prstGeom>
          <a:solidFill>
            <a:schemeClr val="bg1"/>
          </a:solidFill>
        </p:spPr>
        <p:txBody>
          <a:bodyPr wrap="square" rtlCol="0">
            <a:spAutoFit/>
          </a:bodyPr>
          <a:lstStyle/>
          <a:p>
            <a:pPr marL="342900" marR="730" indent="-342900" algn="just">
              <a:spcAft>
                <a:spcPts val="600"/>
              </a:spcAft>
              <a:buFont typeface="Wingdings" panose="05000000000000000000" pitchFamily="2" charset="2"/>
              <a:buChar char="ü"/>
            </a:pPr>
            <a:r>
              <a:rPr lang="en-US" sz="1800" b="1" i="1" dirty="0">
                <a:solidFill>
                  <a:srgbClr val="C00000"/>
                </a:solidFill>
                <a:latin typeface="Calibri" panose="020F0502020204030204" pitchFamily="34" charset="0"/>
                <a:cs typeface="Calibri" panose="020F0502020204030204" pitchFamily="34" charset="0"/>
              </a:rPr>
              <a:t>Hidden information - Adverse Selection</a:t>
            </a:r>
            <a:r>
              <a:rPr lang="en-US" sz="1800" dirty="0">
                <a:latin typeface="Calibri" panose="020F0502020204030204" pitchFamily="34" charset="0"/>
                <a:cs typeface="Calibri" panose="020F0502020204030204" pitchFamily="34" charset="0"/>
              </a:rPr>
              <a:t>: One agent who has private information on its “type”, its preferences or productivity is unknown to the principal. </a:t>
            </a:r>
          </a:p>
        </p:txBody>
      </p:sp>
      <p:pic>
        <p:nvPicPr>
          <p:cNvPr id="15" name="图片 14" descr="形状&#10;&#10;低可信度描述已自动生成">
            <a:extLst>
              <a:ext uri="{FF2B5EF4-FFF2-40B4-BE49-F238E27FC236}">
                <a16:creationId xmlns:a16="http://schemas.microsoft.com/office/drawing/2014/main" id="{F36EE9A0-6F1B-4A25-AB4D-7BDA71175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4160" y="2996354"/>
            <a:ext cx="476250" cy="476250"/>
          </a:xfrm>
          <a:prstGeom prst="rect">
            <a:avLst/>
          </a:prstGeom>
        </p:spPr>
      </p:pic>
      <p:pic>
        <p:nvPicPr>
          <p:cNvPr id="17" name="图片 16" descr="图标&#10;&#10;描述已自动生成">
            <a:extLst>
              <a:ext uri="{FF2B5EF4-FFF2-40B4-BE49-F238E27FC236}">
                <a16:creationId xmlns:a16="http://schemas.microsoft.com/office/drawing/2014/main" id="{B04D49F6-175D-4F9E-B9CE-817E1E38C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393" y="3494474"/>
            <a:ext cx="762000" cy="762000"/>
          </a:xfrm>
          <a:prstGeom prst="rect">
            <a:avLst/>
          </a:prstGeom>
        </p:spPr>
      </p:pic>
      <p:pic>
        <p:nvPicPr>
          <p:cNvPr id="18" name="图片 17" descr="形状&#10;&#10;低可信度描述已自动生成">
            <a:extLst>
              <a:ext uri="{FF2B5EF4-FFF2-40B4-BE49-F238E27FC236}">
                <a16:creationId xmlns:a16="http://schemas.microsoft.com/office/drawing/2014/main" id="{5486AE4E-EDE1-40E7-A9CA-A8595D1838BB}"/>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23949" y="3599926"/>
            <a:ext cx="476250" cy="476250"/>
          </a:xfrm>
          <a:prstGeom prst="rect">
            <a:avLst/>
          </a:prstGeom>
        </p:spPr>
      </p:pic>
      <p:pic>
        <p:nvPicPr>
          <p:cNvPr id="20" name="图片 19" descr="形状&#10;&#10;低可信度描述已自动生成">
            <a:extLst>
              <a:ext uri="{FF2B5EF4-FFF2-40B4-BE49-F238E27FC236}">
                <a16:creationId xmlns:a16="http://schemas.microsoft.com/office/drawing/2014/main" id="{E0342E97-FECB-4AC2-AABE-1EA38A9A434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23949" y="4138229"/>
            <a:ext cx="476250" cy="476250"/>
          </a:xfrm>
          <a:prstGeom prst="rect">
            <a:avLst/>
          </a:prstGeom>
        </p:spPr>
      </p:pic>
      <p:pic>
        <p:nvPicPr>
          <p:cNvPr id="24" name="图片 23" descr="形状&#10;&#10;低可信度描述已自动生成">
            <a:extLst>
              <a:ext uri="{FF2B5EF4-FFF2-40B4-BE49-F238E27FC236}">
                <a16:creationId xmlns:a16="http://schemas.microsoft.com/office/drawing/2014/main" id="{296871BF-73F0-4420-AE64-92EE407B8DE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60872" y="4744426"/>
            <a:ext cx="476250" cy="476250"/>
          </a:xfrm>
          <a:prstGeom prst="rect">
            <a:avLst/>
          </a:prstGeom>
        </p:spPr>
      </p:pic>
      <p:sp>
        <p:nvSpPr>
          <p:cNvPr id="10" name="文本框 9">
            <a:extLst>
              <a:ext uri="{FF2B5EF4-FFF2-40B4-BE49-F238E27FC236}">
                <a16:creationId xmlns:a16="http://schemas.microsoft.com/office/drawing/2014/main" id="{BC39040F-E0AE-426E-A929-89B2D16B9781}"/>
              </a:ext>
            </a:extLst>
          </p:cNvPr>
          <p:cNvSpPr txBox="1"/>
          <p:nvPr/>
        </p:nvSpPr>
        <p:spPr>
          <a:xfrm>
            <a:off x="4706772" y="3404318"/>
            <a:ext cx="2635624" cy="338554"/>
          </a:xfrm>
          <a:prstGeom prst="rect">
            <a:avLst/>
          </a:prstGeom>
          <a:noFill/>
        </p:spPr>
        <p:txBody>
          <a:bodyPr wrap="square" rtlCol="0">
            <a:spAutoFit/>
          </a:bodyPr>
          <a:lstStyle/>
          <a:p>
            <a:pPr algn="ctr"/>
            <a:r>
              <a:rPr lang="en-US" sz="1600" b="1" i="1" dirty="0"/>
              <a:t>Private Information</a:t>
            </a:r>
          </a:p>
        </p:txBody>
      </p:sp>
      <p:sp>
        <p:nvSpPr>
          <p:cNvPr id="11" name="箭头: 左右 10">
            <a:extLst>
              <a:ext uri="{FF2B5EF4-FFF2-40B4-BE49-F238E27FC236}">
                <a16:creationId xmlns:a16="http://schemas.microsoft.com/office/drawing/2014/main" id="{2A571121-7B89-456A-99D3-94F31E9A68BE}"/>
              </a:ext>
            </a:extLst>
          </p:cNvPr>
          <p:cNvSpPr/>
          <p:nvPr/>
        </p:nvSpPr>
        <p:spPr>
          <a:xfrm>
            <a:off x="3533714" y="3719017"/>
            <a:ext cx="5158465" cy="280656"/>
          </a:xfrm>
          <a:prstGeom prst="lef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形用户界面, 应用程序&#10;&#10;描述已自动生成">
            <a:extLst>
              <a:ext uri="{FF2B5EF4-FFF2-40B4-BE49-F238E27FC236}">
                <a16:creationId xmlns:a16="http://schemas.microsoft.com/office/drawing/2014/main" id="{5F42654F-84CE-411E-9E20-EC07CE713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1128" y="2928068"/>
            <a:ext cx="6253942" cy="2499360"/>
          </a:xfrm>
          <a:prstGeom prst="rect">
            <a:avLst/>
          </a:prstGeom>
        </p:spPr>
      </p:pic>
      <p:sp>
        <p:nvSpPr>
          <p:cNvPr id="25" name="文本框 24">
            <a:extLst>
              <a:ext uri="{FF2B5EF4-FFF2-40B4-BE49-F238E27FC236}">
                <a16:creationId xmlns:a16="http://schemas.microsoft.com/office/drawing/2014/main" id="{1DE28D17-7888-4EB5-82B8-73604C50EE29}"/>
              </a:ext>
            </a:extLst>
          </p:cNvPr>
          <p:cNvSpPr txBox="1"/>
          <p:nvPr/>
        </p:nvSpPr>
        <p:spPr>
          <a:xfrm>
            <a:off x="1089226" y="2264981"/>
            <a:ext cx="9340814" cy="646331"/>
          </a:xfrm>
          <a:prstGeom prst="rect">
            <a:avLst/>
          </a:prstGeom>
          <a:solidFill>
            <a:schemeClr val="bg1"/>
          </a:solidFill>
        </p:spPr>
        <p:txBody>
          <a:bodyPr wrap="square" rtlCol="0">
            <a:spAutoFit/>
          </a:bodyPr>
          <a:lstStyle/>
          <a:p>
            <a:pPr marL="342900" indent="-342900" algn="just">
              <a:spcAft>
                <a:spcPts val="600"/>
              </a:spcAft>
              <a:buFont typeface="Wingdings" panose="05000000000000000000" pitchFamily="2" charset="2"/>
              <a:buChar char="ü"/>
            </a:pPr>
            <a:r>
              <a:rPr lang="en-US" sz="1800" b="1" i="1" dirty="0">
                <a:solidFill>
                  <a:srgbClr val="C00000"/>
                </a:solidFill>
                <a:latin typeface="Calibri" panose="020F0502020204030204" pitchFamily="34" charset="0"/>
                <a:cs typeface="Calibri" panose="020F0502020204030204" pitchFamily="34" charset="0"/>
              </a:rPr>
              <a:t>Hidden information - Signaling: </a:t>
            </a:r>
            <a:r>
              <a:rPr lang="en-US" sz="1800" dirty="0">
                <a:latin typeface="Calibri" panose="020F0502020204030204" pitchFamily="34" charset="0"/>
                <a:cs typeface="Calibri" panose="020F0502020204030204" pitchFamily="34" charset="0"/>
              </a:rPr>
              <a:t>The sender’s private information may be conveyed to  the  receiver  through observable actions. </a:t>
            </a:r>
          </a:p>
        </p:txBody>
      </p:sp>
      <p:pic>
        <p:nvPicPr>
          <p:cNvPr id="26" name="图片 25">
            <a:extLst>
              <a:ext uri="{FF2B5EF4-FFF2-40B4-BE49-F238E27FC236}">
                <a16:creationId xmlns:a16="http://schemas.microsoft.com/office/drawing/2014/main" id="{2B37FE70-0383-4C95-B29A-5678F394CC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29605" y="2935692"/>
            <a:ext cx="6253942" cy="2499360"/>
          </a:xfrm>
          <a:prstGeom prst="rect">
            <a:avLst/>
          </a:prstGeom>
        </p:spPr>
      </p:pic>
      <p:sp>
        <p:nvSpPr>
          <p:cNvPr id="27" name="文本框 26">
            <a:extLst>
              <a:ext uri="{FF2B5EF4-FFF2-40B4-BE49-F238E27FC236}">
                <a16:creationId xmlns:a16="http://schemas.microsoft.com/office/drawing/2014/main" id="{A68B5334-EDFB-4057-82A3-4B7A5B616AD4}"/>
              </a:ext>
            </a:extLst>
          </p:cNvPr>
          <p:cNvSpPr txBox="1"/>
          <p:nvPr/>
        </p:nvSpPr>
        <p:spPr>
          <a:xfrm>
            <a:off x="1089226" y="2299260"/>
            <a:ext cx="7511143" cy="646331"/>
          </a:xfrm>
          <a:prstGeom prst="rect">
            <a:avLst/>
          </a:prstGeom>
          <a:solidFill>
            <a:schemeClr val="bg1"/>
          </a:solidFill>
        </p:spPr>
        <p:txBody>
          <a:bodyPr wrap="square" rtlCol="0">
            <a:spAutoFit/>
          </a:bodyPr>
          <a:lstStyle/>
          <a:p>
            <a:pPr marL="342900" indent="-342900" algn="just">
              <a:spcAft>
                <a:spcPts val="600"/>
              </a:spcAft>
              <a:buFont typeface="Wingdings" panose="05000000000000000000" pitchFamily="2" charset="2"/>
              <a:buChar char="ü"/>
            </a:pPr>
            <a:r>
              <a:rPr lang="en-US" sz="1800" b="1" i="1" dirty="0">
                <a:solidFill>
                  <a:srgbClr val="C00000"/>
                </a:solidFill>
                <a:latin typeface="Calibri" panose="020F0502020204030204" pitchFamily="34" charset="0"/>
                <a:cs typeface="Calibri" panose="020F0502020204030204" pitchFamily="34" charset="0"/>
              </a:rPr>
              <a:t>Hidden Action – Moral Hazard: </a:t>
            </a:r>
            <a:r>
              <a:rPr lang="en-US" sz="1800" dirty="0">
                <a:latin typeface="Calibri" panose="020F0502020204030204" pitchFamily="34" charset="0"/>
                <a:cs typeface="Calibri" panose="020F0502020204030204" pitchFamily="34" charset="0"/>
              </a:rPr>
              <a:t>The agent’s effort impacts the outcome of task. </a:t>
            </a:r>
          </a:p>
        </p:txBody>
      </p:sp>
      <p:pic>
        <p:nvPicPr>
          <p:cNvPr id="28" name="图片 27" descr="图形用户界面, 文本, 应用程序, 聊天或短信&#10;&#10;描述已自动生成">
            <a:extLst>
              <a:ext uri="{FF2B5EF4-FFF2-40B4-BE49-F238E27FC236}">
                <a16:creationId xmlns:a16="http://schemas.microsoft.com/office/drawing/2014/main" id="{368A8EEF-FA2C-47F4-88BD-C3F727734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7506" y="2996354"/>
            <a:ext cx="6253942" cy="2499360"/>
          </a:xfrm>
          <a:prstGeom prst="rect">
            <a:avLst/>
          </a:prstGeom>
        </p:spPr>
      </p:pic>
      <p:sp>
        <p:nvSpPr>
          <p:cNvPr id="19" name="TextBox 18">
            <a:extLst>
              <a:ext uri="{FF2B5EF4-FFF2-40B4-BE49-F238E27FC236}">
                <a16:creationId xmlns:a16="http://schemas.microsoft.com/office/drawing/2014/main" id="{B628E988-5733-073F-85D9-E3BCD53CDCA9}"/>
              </a:ext>
            </a:extLst>
          </p:cNvPr>
          <p:cNvSpPr txBox="1"/>
          <p:nvPr/>
        </p:nvSpPr>
        <p:spPr>
          <a:xfrm>
            <a:off x="2460625" y="5639351"/>
            <a:ext cx="7803746" cy="338554"/>
          </a:xfrm>
          <a:prstGeom prst="rect">
            <a:avLst/>
          </a:prstGeom>
          <a:noFill/>
        </p:spPr>
        <p:txBody>
          <a:bodyPr wrap="square">
            <a:spAutoFit/>
          </a:bodyPr>
          <a:lstStyle/>
          <a:p>
            <a:pPr lvl="1" eaLnBrk="1" hangingPunct="1">
              <a:lnSpc>
                <a:spcPct val="80000"/>
              </a:lnSpc>
            </a:pPr>
            <a:r>
              <a:rPr lang="en-US" altLang="zh-CN" sz="2000" dirty="0">
                <a:solidFill>
                  <a:srgbClr val="262626"/>
                </a:solidFill>
                <a:ea typeface="ＭＳ Ｐゴシック" panose="020B0600070205080204" pitchFamily="34" charset="-128"/>
              </a:rPr>
              <a:t>Jean </a:t>
            </a:r>
            <a:r>
              <a:rPr lang="en-US" altLang="zh-CN" sz="2000" dirty="0" err="1">
                <a:solidFill>
                  <a:srgbClr val="262626"/>
                </a:solidFill>
                <a:ea typeface="ＭＳ Ｐゴシック" panose="020B0600070205080204" pitchFamily="34" charset="-128"/>
              </a:rPr>
              <a:t>Tirole</a:t>
            </a:r>
            <a:r>
              <a:rPr lang="en-US" altLang="zh-CN" sz="2000" dirty="0">
                <a:solidFill>
                  <a:srgbClr val="262626"/>
                </a:solidFill>
                <a:ea typeface="ＭＳ Ｐゴシック" panose="020B0600070205080204" pitchFamily="34" charset="-128"/>
              </a:rPr>
              <a:t> - </a:t>
            </a:r>
            <a:r>
              <a:rPr lang="en-US" altLang="zh-CN" sz="2000" dirty="0">
                <a:solidFill>
                  <a:srgbClr val="FF0000"/>
                </a:solidFill>
                <a:ea typeface="ＭＳ Ｐゴシック" panose="020B0600070205080204" pitchFamily="34" charset="-128"/>
              </a:rPr>
              <a:t>Nobel Prize </a:t>
            </a:r>
            <a:r>
              <a:rPr lang="en-US" altLang="zh-CN" sz="2000" dirty="0">
                <a:solidFill>
                  <a:srgbClr val="262626"/>
                </a:solidFill>
                <a:ea typeface="ＭＳ Ｐゴシック" panose="020B0600070205080204" pitchFamily="34" charset="-128"/>
              </a:rPr>
              <a:t>winner in economic science of 2014</a:t>
            </a:r>
            <a:endParaRPr lang="en-US" altLang="en-US" sz="2000" dirty="0">
              <a:ea typeface="ＭＳ Ｐゴシック" panose="020B0600070205080204" pitchFamily="34" charset="-128"/>
            </a:endParaRPr>
          </a:p>
        </p:txBody>
      </p:sp>
      <p:pic>
        <p:nvPicPr>
          <p:cNvPr id="21" name="Picture 6" descr="https://gallery.axa-research.org/ressources/_thumbnails/8/839-jean-tirole-big3.jpg">
            <a:extLst>
              <a:ext uri="{FF2B5EF4-FFF2-40B4-BE49-F238E27FC236}">
                <a16:creationId xmlns:a16="http://schemas.microsoft.com/office/drawing/2014/main" id="{4ECFC00F-1769-A659-6108-2EA6BA8EC0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4760" y="4687781"/>
            <a:ext cx="1397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88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1"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xit" presetSubtype="10" fill="hold" grpId="0" nodeType="withEffect">
                                  <p:stCondLst>
                                    <p:cond delay="0"/>
                                  </p:stCondLst>
                                  <p:childTnLst>
                                    <p:animEffect transition="out" filter="randombar(horizont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4" presetClass="exit" presetSubtype="10" fill="hold" grpId="0" nodeType="withEffect">
                                  <p:stCondLst>
                                    <p:cond delay="0"/>
                                  </p:stCondLst>
                                  <p:childTnLst>
                                    <p:animEffect transition="out" filter="randombar(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4"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1" nodeType="clickEffect">
                                  <p:stCondLst>
                                    <p:cond delay="0"/>
                                  </p:stCondLst>
                                  <p:childTnLst>
                                    <p:animEffect transition="out" filter="randombar(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4" presetClass="entr" presetSubtype="1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par>
                                <p:cTn id="51" presetID="14" presetClass="exit" presetSubtype="10" fill="hold" nodeType="withEffect">
                                  <p:stCondLst>
                                    <p:cond delay="0"/>
                                  </p:stCondLst>
                                  <p:childTnLst>
                                    <p:animEffect transition="out" filter="randombar(horizontal)">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4" presetClass="entr" presetSubtype="1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1" nodeType="clickEffect">
                                  <p:stCondLst>
                                    <p:cond delay="0"/>
                                  </p:stCondLst>
                                  <p:childTnLst>
                                    <p:animEffect transition="out" filter="randombar(horizontal)">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4" presetClass="entr" presetSubtype="1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xit" presetSubtype="10" fill="hold" nodeType="withEffect">
                                  <p:stCondLst>
                                    <p:cond delay="0"/>
                                  </p:stCondLst>
                                  <p:childTnLst>
                                    <p:animEffect transition="out" filter="randombar(horizontal)">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par>
                                <p:cTn id="68" presetID="14" presetClass="entr" presetSubtype="1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0" grpId="0"/>
      <p:bldP spid="10" grpId="1"/>
      <p:bldP spid="11" grpId="0" animBg="1"/>
      <p:bldP spid="11" grpId="1" animBg="1"/>
      <p:bldP spid="25" grpId="0" animBg="1"/>
      <p:bldP spid="25" grpId="1" animBg="1"/>
      <p:bldP spid="2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0E3B158-E88C-0F40-8CBE-E2D4D255C0D5}"/>
              </a:ext>
            </a:extLst>
          </p:cNvPr>
          <p:cNvSpPr txBox="1"/>
          <p:nvPr/>
        </p:nvSpPr>
        <p:spPr>
          <a:xfrm>
            <a:off x="311285" y="19455"/>
            <a:ext cx="698848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Contract Theory</a:t>
            </a:r>
          </a:p>
        </p:txBody>
      </p:sp>
      <p:sp>
        <p:nvSpPr>
          <p:cNvPr id="3" name="Content Placeholder 1">
            <a:extLst>
              <a:ext uri="{FF2B5EF4-FFF2-40B4-BE49-F238E27FC236}">
                <a16:creationId xmlns:a16="http://schemas.microsoft.com/office/drawing/2014/main" id="{E7863F4E-B607-7C20-E24E-0E8727C0B315}"/>
              </a:ext>
            </a:extLst>
          </p:cNvPr>
          <p:cNvSpPr txBox="1">
            <a:spLocks/>
          </p:cNvSpPr>
          <p:nvPr/>
        </p:nvSpPr>
        <p:spPr>
          <a:xfrm>
            <a:off x="141111" y="1555044"/>
            <a:ext cx="1958622" cy="4525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altLang="en-US" sz="2000" dirty="0">
                <a:ea typeface="ＭＳ Ｐゴシック" panose="020B0600070205080204" pitchFamily="34" charset="-128"/>
              </a:rPr>
              <a:t>The plan you try to find the advisor with financial aid</a:t>
            </a: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The real plan</a:t>
            </a:r>
          </a:p>
          <a:p>
            <a:pPr>
              <a:lnSpc>
                <a:spcPct val="90000"/>
              </a:lnSpc>
              <a:buFont typeface="Arial" panose="020B0604020202020204" pitchFamily="34" charset="0"/>
              <a:buNone/>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The secret plan</a:t>
            </a:r>
          </a:p>
        </p:txBody>
      </p:sp>
      <p:sp>
        <p:nvSpPr>
          <p:cNvPr id="4" name="Content Placeholder 5">
            <a:extLst>
              <a:ext uri="{FF2B5EF4-FFF2-40B4-BE49-F238E27FC236}">
                <a16:creationId xmlns:a16="http://schemas.microsoft.com/office/drawing/2014/main" id="{B5F7BB02-16E0-7681-0672-BCFA4901D5A1}"/>
              </a:ext>
            </a:extLst>
          </p:cNvPr>
          <p:cNvSpPr txBox="1">
            <a:spLocks/>
          </p:cNvSpPr>
          <p:nvPr/>
        </p:nvSpPr>
        <p:spPr>
          <a:xfrm>
            <a:off x="4473219" y="1555044"/>
            <a:ext cx="2040467" cy="4525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ja-JP" altLang="en-US" sz="2000">
                <a:ea typeface="ＭＳ Ｐゴシック" panose="020B0600070205080204" pitchFamily="34" charset="-128"/>
              </a:rPr>
              <a:t>“</a:t>
            </a:r>
            <a:r>
              <a:rPr lang="en-US" altLang="ja-JP" sz="2000" dirty="0">
                <a:ea typeface="ＭＳ Ｐゴシック" panose="020B0600070205080204" pitchFamily="34" charset="-128"/>
              </a:rPr>
              <a:t>I am going to be a professor at a major research university after I graduate.</a:t>
            </a:r>
            <a:r>
              <a:rPr lang="ja-JP" altLang="en-US" sz="2000">
                <a:ea typeface="ＭＳ Ｐゴシック" panose="020B0600070205080204" pitchFamily="34" charset="-128"/>
              </a:rPr>
              <a:t>”</a:t>
            </a: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Look for career alternatives</a:t>
            </a: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Become a baker/rock star/writer</a:t>
            </a:r>
          </a:p>
        </p:txBody>
      </p:sp>
      <p:pic>
        <p:nvPicPr>
          <p:cNvPr id="5" name="Picture 8">
            <a:extLst>
              <a:ext uri="{FF2B5EF4-FFF2-40B4-BE49-F238E27FC236}">
                <a16:creationId xmlns:a16="http://schemas.microsoft.com/office/drawing/2014/main" id="{DF67F74E-DC52-53A0-DCD3-1161BF248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019" y="1478844"/>
            <a:ext cx="2362200" cy="152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a:extLst>
              <a:ext uri="{FF2B5EF4-FFF2-40B4-BE49-F238E27FC236}">
                <a16:creationId xmlns:a16="http://schemas.microsoft.com/office/drawing/2014/main" id="{40525E06-F8BB-8672-3C45-012934175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019" y="3021894"/>
            <a:ext cx="23622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a:extLst>
              <a:ext uri="{FF2B5EF4-FFF2-40B4-BE49-F238E27FC236}">
                <a16:creationId xmlns:a16="http://schemas.microsoft.com/office/drawing/2014/main" id="{AE75E311-C4F0-E47E-71C7-D0E9D1E82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019" y="4526844"/>
            <a:ext cx="2362200"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id="{5028733D-CE22-E61A-ADE2-7374F58D9363}"/>
              </a:ext>
            </a:extLst>
          </p:cNvPr>
          <p:cNvSpPr txBox="1">
            <a:spLocks/>
          </p:cNvSpPr>
          <p:nvPr/>
        </p:nvSpPr>
        <p:spPr bwMode="auto">
          <a:xfrm>
            <a:off x="123382" y="556507"/>
            <a:ext cx="6326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zh-CN" b="1" dirty="0"/>
              <a:t>Adverse Selection of PhD Student </a:t>
            </a:r>
          </a:p>
        </p:txBody>
      </p:sp>
      <p:sp>
        <p:nvSpPr>
          <p:cNvPr id="9" name="Content Placeholder 2">
            <a:extLst>
              <a:ext uri="{FF2B5EF4-FFF2-40B4-BE49-F238E27FC236}">
                <a16:creationId xmlns:a16="http://schemas.microsoft.com/office/drawing/2014/main" id="{5DF605A9-27FF-A2AF-2B83-70C8AC651703}"/>
              </a:ext>
            </a:extLst>
          </p:cNvPr>
          <p:cNvSpPr txBox="1">
            <a:spLocks/>
          </p:cNvSpPr>
          <p:nvPr/>
        </p:nvSpPr>
        <p:spPr>
          <a:xfrm>
            <a:off x="6362998" y="1354006"/>
            <a:ext cx="3198691" cy="4906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1800" dirty="0">
                <a:ea typeface="ＭＳ Ｐゴシック" panose="020B0600070205080204" pitchFamily="34" charset="-128"/>
              </a:rPr>
              <a:t>What my parents thinks I do</a:t>
            </a: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r>
              <a:rPr lang="en-US" altLang="en-US" sz="1800" dirty="0">
                <a:ea typeface="ＭＳ Ｐゴシック" panose="020B0600070205080204" pitchFamily="34" charset="-128"/>
              </a:rPr>
              <a:t>What my advisor thinks I do</a:t>
            </a:r>
          </a:p>
          <a:p>
            <a:endParaRPr lang="en-US" altLang="en-US" sz="1800" dirty="0">
              <a:ea typeface="ＭＳ Ｐゴシック" panose="020B0600070205080204" pitchFamily="34" charset="-128"/>
            </a:endParaRPr>
          </a:p>
        </p:txBody>
      </p:sp>
      <p:sp>
        <p:nvSpPr>
          <p:cNvPr id="10" name="Content Placeholder 5">
            <a:extLst>
              <a:ext uri="{FF2B5EF4-FFF2-40B4-BE49-F238E27FC236}">
                <a16:creationId xmlns:a16="http://schemas.microsoft.com/office/drawing/2014/main" id="{60A24B7F-A583-0F69-A682-C75ED59C23F1}"/>
              </a:ext>
            </a:extLst>
          </p:cNvPr>
          <p:cNvSpPr txBox="1">
            <a:spLocks/>
          </p:cNvSpPr>
          <p:nvPr/>
        </p:nvSpPr>
        <p:spPr>
          <a:xfrm>
            <a:off x="9432168" y="1336674"/>
            <a:ext cx="2677420" cy="4525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1800" dirty="0">
                <a:ea typeface="ＭＳ Ｐゴシック" panose="020B0600070205080204" pitchFamily="34" charset="-128"/>
              </a:rPr>
              <a:t>What I actually do </a:t>
            </a:r>
          </a:p>
          <a:p>
            <a:pPr lvl="1"/>
            <a:r>
              <a:rPr lang="en-US" altLang="en-US" sz="1800" dirty="0">
                <a:ea typeface="ＭＳ Ｐゴシック" panose="020B0600070205080204" pitchFamily="34" charset="-128"/>
              </a:rPr>
              <a:t>When advisor presents</a:t>
            </a: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rPr>
              <a:t>When advisor on travel</a:t>
            </a:r>
          </a:p>
          <a:p>
            <a:endParaRPr lang="en-US" altLang="en-US" sz="1800" dirty="0">
              <a:ea typeface="ＭＳ Ｐゴシック" panose="020B0600070205080204" pitchFamily="34" charset="-128"/>
            </a:endParaRPr>
          </a:p>
        </p:txBody>
      </p:sp>
      <p:pic>
        <p:nvPicPr>
          <p:cNvPr id="11" name="Picture 10">
            <a:extLst>
              <a:ext uri="{FF2B5EF4-FFF2-40B4-BE49-F238E27FC236}">
                <a16:creationId xmlns:a16="http://schemas.microsoft.com/office/drawing/2014/main" id="{69A403F9-5FA8-6852-769E-3569BEC52B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8750" y="4246916"/>
            <a:ext cx="28908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65138D0-365A-15AD-2EEE-80F7B73BEF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0285" y="2065822"/>
            <a:ext cx="27051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yzhang88\Dropbox\Doctor\Ph.D3\Ph.D3.c\Proposal\proposal\File\image_preview.jpg">
            <a:extLst>
              <a:ext uri="{FF2B5EF4-FFF2-40B4-BE49-F238E27FC236}">
                <a16:creationId xmlns:a16="http://schemas.microsoft.com/office/drawing/2014/main" id="{F0F17033-127B-527B-48C0-FD18B07B0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9455" y="1809223"/>
            <a:ext cx="2471311" cy="164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yzhang88\Dropbox\Doctor\Ph.D3\Ph.D3.c\Proposal\proposal\File\advisor2.PNG">
            <a:extLst>
              <a:ext uri="{FF2B5EF4-FFF2-40B4-BE49-F238E27FC236}">
                <a16:creationId xmlns:a16="http://schemas.microsoft.com/office/drawing/2014/main" id="{AE2782E9-4592-A2BD-9AF6-F9BDB809FE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1670" y="4162778"/>
            <a:ext cx="20542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91C151AF-88AD-486F-D4F1-A655F94E2FEB}"/>
              </a:ext>
            </a:extLst>
          </p:cNvPr>
          <p:cNvSpPr txBox="1">
            <a:spLocks/>
          </p:cNvSpPr>
          <p:nvPr/>
        </p:nvSpPr>
        <p:spPr bwMode="auto">
          <a:xfrm>
            <a:off x="6124310" y="541405"/>
            <a:ext cx="6326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zh-CN" b="1" dirty="0"/>
              <a:t>Moral Hazard of PhD Student </a:t>
            </a:r>
          </a:p>
        </p:txBody>
      </p:sp>
    </p:spTree>
    <p:extLst>
      <p:ext uri="{BB962C8B-B14F-4D97-AF65-F5344CB8AC3E}">
        <p14:creationId xmlns:p14="http://schemas.microsoft.com/office/powerpoint/2010/main" val="337907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3">
                                            <p:txEl>
                                              <p:pRg st="0" end="0"/>
                                            </p:txEl>
                                          </p:spTgt>
                                        </p:tgtEl>
                                        <p:attrNameLst>
                                          <p:attrName>style.color</p:attrName>
                                        </p:attrNameLst>
                                      </p:cBhvr>
                                      <p:by>
                                        <p:hsl h="0" s="12549" l="25098"/>
                                      </p:by>
                                    </p:animClr>
                                    <p:animClr clrSpc="hsl" dir="cw">
                                      <p:cBhvr>
                                        <p:cTn id="20" dur="500" fill="hold"/>
                                        <p:tgtEl>
                                          <p:spTgt spid="3">
                                            <p:txEl>
                                              <p:pRg st="0" end="0"/>
                                            </p:txEl>
                                          </p:spTgt>
                                        </p:tgtEl>
                                        <p:attrNameLst>
                                          <p:attrName>fillcolor</p:attrName>
                                        </p:attrNameLst>
                                      </p:cBhvr>
                                      <p:by>
                                        <p:hsl h="0" s="12549" l="25098"/>
                                      </p:by>
                                    </p:animClr>
                                    <p:animClr clrSpc="hsl" dir="cw">
                                      <p:cBhvr>
                                        <p:cTn id="21" dur="500" fill="hold"/>
                                        <p:tgtEl>
                                          <p:spTgt spid="3">
                                            <p:txEl>
                                              <p:pRg st="0" end="0"/>
                                            </p:txEl>
                                          </p:spTgt>
                                        </p:tgtEl>
                                        <p:attrNameLst>
                                          <p:attrName>stroke.color</p:attrName>
                                        </p:attrNameLst>
                                      </p:cBhvr>
                                      <p:by>
                                        <p:hsl h="0" s="12549" l="25098"/>
                                      </p:by>
                                    </p:animClr>
                                    <p:set>
                                      <p:cBhvr>
                                        <p:cTn id="22" dur="500" fill="hold"/>
                                        <p:tgtEl>
                                          <p:spTgt spid="3">
                                            <p:txEl>
                                              <p:pRg st="0" end="0"/>
                                            </p:txEl>
                                          </p:spTgt>
                                        </p:tgtEl>
                                        <p:attrNameLst>
                                          <p:attrName>fill.type</p:attrName>
                                        </p:attrNameLst>
                                      </p:cBhvr>
                                      <p:to>
                                        <p:strVal val="solid"/>
                                      </p:to>
                                    </p:set>
                                  </p:childTnLst>
                                </p:cTn>
                              </p:par>
                              <p:par>
                                <p:cTn id="23" presetID="30" presetClass="emph" presetSubtype="0" fill="hold" grpId="0" nodeType="withEffect">
                                  <p:stCondLst>
                                    <p:cond delay="0"/>
                                  </p:stCondLst>
                                  <p:childTnLst>
                                    <p:animClr clrSpc="hsl" dir="cw">
                                      <p:cBhvr override="childStyle">
                                        <p:cTn id="24" dur="500" fill="hold"/>
                                        <p:tgtEl>
                                          <p:spTgt spid="4">
                                            <p:txEl>
                                              <p:pRg st="0" end="0"/>
                                            </p:txEl>
                                          </p:spTgt>
                                        </p:tgtEl>
                                        <p:attrNameLst>
                                          <p:attrName>style.color</p:attrName>
                                        </p:attrNameLst>
                                      </p:cBhvr>
                                      <p:by>
                                        <p:hsl h="0" s="12549" l="25098"/>
                                      </p:by>
                                    </p:animClr>
                                    <p:animClr clrSpc="hsl" dir="cw">
                                      <p:cBhvr>
                                        <p:cTn id="25" dur="500" fill="hold"/>
                                        <p:tgtEl>
                                          <p:spTgt spid="4">
                                            <p:txEl>
                                              <p:pRg st="0" end="0"/>
                                            </p:txEl>
                                          </p:spTgt>
                                        </p:tgtEl>
                                        <p:attrNameLst>
                                          <p:attrName>fillcolor</p:attrName>
                                        </p:attrNameLst>
                                      </p:cBhvr>
                                      <p:by>
                                        <p:hsl h="0" s="12549" l="25098"/>
                                      </p:by>
                                    </p:animClr>
                                    <p:animClr clrSpc="hsl" dir="cw">
                                      <p:cBhvr>
                                        <p:cTn id="26" dur="500" fill="hold"/>
                                        <p:tgtEl>
                                          <p:spTgt spid="4">
                                            <p:txEl>
                                              <p:pRg st="0" end="0"/>
                                            </p:txEl>
                                          </p:spTgt>
                                        </p:tgtEl>
                                        <p:attrNameLst>
                                          <p:attrName>stroke.color</p:attrName>
                                        </p:attrNameLst>
                                      </p:cBhvr>
                                      <p:by>
                                        <p:hsl h="0" s="12549" l="25098"/>
                                      </p:by>
                                    </p:animClr>
                                    <p:set>
                                      <p:cBhvr>
                                        <p:cTn id="27" dur="500" fill="hold"/>
                                        <p:tgtEl>
                                          <p:spTgt spid="4">
                                            <p:txEl>
                                              <p:pRg st="0" end="0"/>
                                            </p:txEl>
                                          </p:spTgt>
                                        </p:tgtEl>
                                        <p:attrNameLst>
                                          <p:attrName>fill.type</p:attrName>
                                        </p:attrNameLst>
                                      </p:cBhvr>
                                      <p:to>
                                        <p:strVal val="solid"/>
                                      </p:to>
                                    </p:set>
                                  </p:childTnLst>
                                </p:cTn>
                              </p:par>
                              <p:par>
                                <p:cTn id="28" presetID="30" presetClass="emph" presetSubtype="0" fill="hold" nodeType="withEffect">
                                  <p:stCondLst>
                                    <p:cond delay="0"/>
                                  </p:stCondLst>
                                  <p:childTnLst>
                                    <p:animClr clrSpc="hsl" dir="cw">
                                      <p:cBhvr override="childStyle">
                                        <p:cTn id="29" dur="500" fill="hold"/>
                                        <p:tgtEl>
                                          <p:spTgt spid="5"/>
                                        </p:tgtEl>
                                        <p:attrNameLst>
                                          <p:attrName>style.color</p:attrName>
                                        </p:attrNameLst>
                                      </p:cBhvr>
                                      <p:by>
                                        <p:hsl h="0" s="12549" l="25098"/>
                                      </p:by>
                                    </p:animClr>
                                    <p:animClr clrSpc="hsl" dir="cw">
                                      <p:cBhvr>
                                        <p:cTn id="30" dur="500" fill="hold"/>
                                        <p:tgtEl>
                                          <p:spTgt spid="5"/>
                                        </p:tgtEl>
                                        <p:attrNameLst>
                                          <p:attrName>fillcolor</p:attrName>
                                        </p:attrNameLst>
                                      </p:cBhvr>
                                      <p:by>
                                        <p:hsl h="0" s="12549" l="25098"/>
                                      </p:by>
                                    </p:animClr>
                                    <p:animClr clrSpc="hsl" dir="cw">
                                      <p:cBhvr>
                                        <p:cTn id="31" dur="500" fill="hold"/>
                                        <p:tgtEl>
                                          <p:spTgt spid="5"/>
                                        </p:tgtEl>
                                        <p:attrNameLst>
                                          <p:attrName>stroke.color</p:attrName>
                                        </p:attrNameLst>
                                      </p:cBhvr>
                                      <p:by>
                                        <p:hsl h="0" s="12549" l="25098"/>
                                      </p:by>
                                    </p:animClr>
                                    <p:set>
                                      <p:cBhvr>
                                        <p:cTn id="32" dur="500" fill="hold"/>
                                        <p:tgtEl>
                                          <p:spTgt spid="5"/>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mph" presetSubtype="0" fill="hold" grpId="2" nodeType="clickEffect">
                                  <p:stCondLst>
                                    <p:cond delay="0"/>
                                  </p:stCondLst>
                                  <p:childTnLst>
                                    <p:animClr clrSpc="hsl" dir="cw">
                                      <p:cBhvr override="childStyle">
                                        <p:cTn id="49" dur="500" fill="hold"/>
                                        <p:tgtEl>
                                          <p:spTgt spid="3">
                                            <p:txEl>
                                              <p:pRg st="4" end="4"/>
                                            </p:txEl>
                                          </p:spTgt>
                                        </p:tgtEl>
                                        <p:attrNameLst>
                                          <p:attrName>style.color</p:attrName>
                                        </p:attrNameLst>
                                      </p:cBhvr>
                                      <p:by>
                                        <p:hsl h="0" s="12549" l="25098"/>
                                      </p:by>
                                    </p:animClr>
                                    <p:animClr clrSpc="hsl" dir="cw">
                                      <p:cBhvr>
                                        <p:cTn id="50" dur="500" fill="hold"/>
                                        <p:tgtEl>
                                          <p:spTgt spid="3">
                                            <p:txEl>
                                              <p:pRg st="4" end="4"/>
                                            </p:txEl>
                                          </p:spTgt>
                                        </p:tgtEl>
                                        <p:attrNameLst>
                                          <p:attrName>fillcolor</p:attrName>
                                        </p:attrNameLst>
                                      </p:cBhvr>
                                      <p:by>
                                        <p:hsl h="0" s="12549" l="25098"/>
                                      </p:by>
                                    </p:animClr>
                                    <p:animClr clrSpc="hsl" dir="cw">
                                      <p:cBhvr>
                                        <p:cTn id="51" dur="500" fill="hold"/>
                                        <p:tgtEl>
                                          <p:spTgt spid="3">
                                            <p:txEl>
                                              <p:pRg st="4" end="4"/>
                                            </p:txEl>
                                          </p:spTgt>
                                        </p:tgtEl>
                                        <p:attrNameLst>
                                          <p:attrName>stroke.color</p:attrName>
                                        </p:attrNameLst>
                                      </p:cBhvr>
                                      <p:by>
                                        <p:hsl h="0" s="12549" l="25098"/>
                                      </p:by>
                                    </p:animClr>
                                    <p:set>
                                      <p:cBhvr>
                                        <p:cTn id="52" dur="500" fill="hold"/>
                                        <p:tgtEl>
                                          <p:spTgt spid="3">
                                            <p:txEl>
                                              <p:pRg st="4" end="4"/>
                                            </p:txEl>
                                          </p:spTgt>
                                        </p:tgtEl>
                                        <p:attrNameLst>
                                          <p:attrName>fill.type</p:attrName>
                                        </p:attrNameLst>
                                      </p:cBhvr>
                                      <p:to>
                                        <p:strVal val="solid"/>
                                      </p:to>
                                    </p:set>
                                  </p:childTnLst>
                                </p:cTn>
                              </p:par>
                              <p:par>
                                <p:cTn id="53" presetID="30" presetClass="emph" presetSubtype="0" fill="hold" grpId="1" nodeType="withEffect">
                                  <p:stCondLst>
                                    <p:cond delay="0"/>
                                  </p:stCondLst>
                                  <p:childTnLst>
                                    <p:animClr clrSpc="hsl" dir="cw">
                                      <p:cBhvr override="childStyle">
                                        <p:cTn id="54" dur="500" fill="hold"/>
                                        <p:tgtEl>
                                          <p:spTgt spid="4">
                                            <p:txEl>
                                              <p:pRg st="2" end="2"/>
                                            </p:txEl>
                                          </p:spTgt>
                                        </p:tgtEl>
                                        <p:attrNameLst>
                                          <p:attrName>style.color</p:attrName>
                                        </p:attrNameLst>
                                      </p:cBhvr>
                                      <p:by>
                                        <p:hsl h="0" s="12549" l="25098"/>
                                      </p:by>
                                    </p:animClr>
                                    <p:animClr clrSpc="hsl" dir="cw">
                                      <p:cBhvr>
                                        <p:cTn id="55" dur="500" fill="hold"/>
                                        <p:tgtEl>
                                          <p:spTgt spid="4">
                                            <p:txEl>
                                              <p:pRg st="2" end="2"/>
                                            </p:txEl>
                                          </p:spTgt>
                                        </p:tgtEl>
                                        <p:attrNameLst>
                                          <p:attrName>fillcolor</p:attrName>
                                        </p:attrNameLst>
                                      </p:cBhvr>
                                      <p:by>
                                        <p:hsl h="0" s="12549" l="25098"/>
                                      </p:by>
                                    </p:animClr>
                                    <p:animClr clrSpc="hsl" dir="cw">
                                      <p:cBhvr>
                                        <p:cTn id="56" dur="500" fill="hold"/>
                                        <p:tgtEl>
                                          <p:spTgt spid="4">
                                            <p:txEl>
                                              <p:pRg st="2" end="2"/>
                                            </p:txEl>
                                          </p:spTgt>
                                        </p:tgtEl>
                                        <p:attrNameLst>
                                          <p:attrName>stroke.color</p:attrName>
                                        </p:attrNameLst>
                                      </p:cBhvr>
                                      <p:by>
                                        <p:hsl h="0" s="12549" l="25098"/>
                                      </p:by>
                                    </p:animClr>
                                    <p:set>
                                      <p:cBhvr>
                                        <p:cTn id="57" dur="500" fill="hold"/>
                                        <p:tgtEl>
                                          <p:spTgt spid="4">
                                            <p:txEl>
                                              <p:pRg st="2" end="2"/>
                                            </p:txEl>
                                          </p:spTgt>
                                        </p:tgtEl>
                                        <p:attrNameLst>
                                          <p:attrName>fill.type</p:attrName>
                                        </p:attrNameLst>
                                      </p:cBhvr>
                                      <p:to>
                                        <p:strVal val="solid"/>
                                      </p:to>
                                    </p:set>
                                  </p:childTnLst>
                                </p:cTn>
                              </p:par>
                              <p:par>
                                <p:cTn id="58" presetID="30" presetClass="emph" presetSubtype="0" fill="hold" nodeType="withEffect">
                                  <p:stCondLst>
                                    <p:cond delay="0"/>
                                  </p:stCondLst>
                                  <p:childTnLst>
                                    <p:animClr clrSpc="hsl" dir="cw">
                                      <p:cBhvr override="childStyle">
                                        <p:cTn id="59" dur="500" fill="hold"/>
                                        <p:tgtEl>
                                          <p:spTgt spid="6"/>
                                        </p:tgtEl>
                                        <p:attrNameLst>
                                          <p:attrName>style.color</p:attrName>
                                        </p:attrNameLst>
                                      </p:cBhvr>
                                      <p:by>
                                        <p:hsl h="0" s="12549" l="25098"/>
                                      </p:by>
                                    </p:animClr>
                                    <p:animClr clrSpc="hsl" dir="cw">
                                      <p:cBhvr>
                                        <p:cTn id="60" dur="500" fill="hold"/>
                                        <p:tgtEl>
                                          <p:spTgt spid="6"/>
                                        </p:tgtEl>
                                        <p:attrNameLst>
                                          <p:attrName>fillcolor</p:attrName>
                                        </p:attrNameLst>
                                      </p:cBhvr>
                                      <p:by>
                                        <p:hsl h="0" s="12549" l="25098"/>
                                      </p:by>
                                    </p:animClr>
                                    <p:animClr clrSpc="hsl" dir="cw">
                                      <p:cBhvr>
                                        <p:cTn id="61" dur="500" fill="hold"/>
                                        <p:tgtEl>
                                          <p:spTgt spid="6"/>
                                        </p:tgtEl>
                                        <p:attrNameLst>
                                          <p:attrName>stroke.color</p:attrName>
                                        </p:attrNameLst>
                                      </p:cBhvr>
                                      <p:by>
                                        <p:hsl h="0" s="12549" l="25098"/>
                                      </p:by>
                                    </p:animClr>
                                    <p:set>
                                      <p:cBhvr>
                                        <p:cTn id="62" dur="500" fill="hold"/>
                                        <p:tgtEl>
                                          <p:spTgt spid="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fade">
                                      <p:cBhvr>
                                        <p:cTn id="72" dur="500"/>
                                        <p:tgtEl>
                                          <p:spTgt spid="4">
                                            <p:txEl>
                                              <p:pRg st="5" end="5"/>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0" end="0"/>
                                            </p:txEl>
                                          </p:spTgt>
                                        </p:tgtEl>
                                        <p:attrNameLst>
                                          <p:attrName>style.visibility</p:attrName>
                                        </p:attrNameLst>
                                      </p:cBhvr>
                                      <p:to>
                                        <p:strVal val="visible"/>
                                      </p:to>
                                    </p:set>
                                    <p:animEffect transition="in" filter="wipe(left)">
                                      <p:cBhvr>
                                        <p:cTn id="80" dur="500"/>
                                        <p:tgtEl>
                                          <p:spTgt spid="9">
                                            <p:txEl>
                                              <p:pRg st="0" end="0"/>
                                            </p:txEl>
                                          </p:spTgt>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9">
                                            <p:txEl>
                                              <p:pRg st="9" end="9"/>
                                            </p:txEl>
                                          </p:spTgt>
                                        </p:tgtEl>
                                        <p:attrNameLst>
                                          <p:attrName>style.visibility</p:attrName>
                                        </p:attrNameLst>
                                      </p:cBhvr>
                                      <p:to>
                                        <p:strVal val="visible"/>
                                      </p:to>
                                    </p:set>
                                    <p:animEffect transition="in" filter="wipe(left)">
                                      <p:cBhvr>
                                        <p:cTn id="89" dur="500"/>
                                        <p:tgtEl>
                                          <p:spTgt spid="9">
                                            <p:txEl>
                                              <p:pRg st="9" end="9"/>
                                            </p:txEl>
                                          </p:spTgt>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0">
                                            <p:txEl>
                                              <p:pRg st="0" end="0"/>
                                            </p:txEl>
                                          </p:spTgt>
                                        </p:tgtEl>
                                        <p:attrNameLst>
                                          <p:attrName>style.visibility</p:attrName>
                                        </p:attrNameLst>
                                      </p:cBhvr>
                                      <p:to>
                                        <p:strVal val="visible"/>
                                      </p:to>
                                    </p:set>
                                    <p:animEffect transition="in" filter="wipe(left)">
                                      <p:cBhvr>
                                        <p:cTn id="98" dur="500"/>
                                        <p:tgtEl>
                                          <p:spTgt spid="10">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10">
                                            <p:txEl>
                                              <p:pRg st="1" end="1"/>
                                            </p:txEl>
                                          </p:spTgt>
                                        </p:tgtEl>
                                        <p:attrNameLst>
                                          <p:attrName>style.visibility</p:attrName>
                                        </p:attrNameLst>
                                      </p:cBhvr>
                                      <p:to>
                                        <p:strVal val="visible"/>
                                      </p:to>
                                    </p:set>
                                    <p:animEffect transition="in" filter="wipe(left)">
                                      <p:cBhvr>
                                        <p:cTn id="103" dur="500"/>
                                        <p:tgtEl>
                                          <p:spTgt spid="10">
                                            <p:txEl>
                                              <p:pRg st="1" end="1"/>
                                            </p:txEl>
                                          </p:spTgt>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0">
                                            <p:txEl>
                                              <p:pRg st="9" end="9"/>
                                            </p:txEl>
                                          </p:spTgt>
                                        </p:tgtEl>
                                        <p:attrNameLst>
                                          <p:attrName>style.visibility</p:attrName>
                                        </p:attrNameLst>
                                      </p:cBhvr>
                                      <p:to>
                                        <p:strVal val="visible"/>
                                      </p:to>
                                    </p:set>
                                    <p:animEffect transition="in" filter="wipe(left)">
                                      <p:cBhvr>
                                        <p:cTn id="112" dur="500"/>
                                        <p:tgtEl>
                                          <p:spTgt spid="10">
                                            <p:txEl>
                                              <p:pRg st="9" end="9"/>
                                            </p:txEl>
                                          </p:spTgt>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11"/>
                                        </p:tgtEl>
                                        <p:attrNameLst>
                                          <p:attrName>style.visibility</p:attrName>
                                        </p:attrNameLst>
                                      </p:cBhvr>
                                      <p:to>
                                        <p:strVal val="visible"/>
                                      </p:to>
                                    </p:set>
                                    <p:animEffect transition="in" filter="fade">
                                      <p:cBhvr>
                                        <p:cTn id="1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4" grpId="0" build="p"/>
      <p:bldP spid="4"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893971"/>
            <a:ext cx="5209949"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Problem of Cryptoeconomics</a:t>
            </a:r>
          </a:p>
        </p:txBody>
      </p:sp>
      <p:sp>
        <p:nvSpPr>
          <p:cNvPr id="12" name="文本框 11">
            <a:extLst>
              <a:ext uri="{FF2B5EF4-FFF2-40B4-BE49-F238E27FC236}">
                <a16:creationId xmlns:a16="http://schemas.microsoft.com/office/drawing/2014/main" id="{C58A273C-AC72-49EF-A9D5-8F4A65A8E984}"/>
              </a:ext>
            </a:extLst>
          </p:cNvPr>
          <p:cNvSpPr txBox="1"/>
          <p:nvPr/>
        </p:nvSpPr>
        <p:spPr>
          <a:xfrm>
            <a:off x="311285" y="19455"/>
            <a:ext cx="9266616"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Motivation</a:t>
            </a:r>
          </a:p>
        </p:txBody>
      </p:sp>
      <p:sp>
        <p:nvSpPr>
          <p:cNvPr id="33" name="文本框 32">
            <a:extLst>
              <a:ext uri="{FF2B5EF4-FFF2-40B4-BE49-F238E27FC236}">
                <a16:creationId xmlns:a16="http://schemas.microsoft.com/office/drawing/2014/main" id="{BC88F464-1301-43C4-8A8E-581BDBF5D8FA}"/>
              </a:ext>
            </a:extLst>
          </p:cNvPr>
          <p:cNvSpPr txBox="1"/>
          <p:nvPr/>
        </p:nvSpPr>
        <p:spPr>
          <a:xfrm>
            <a:off x="309342" y="1400231"/>
            <a:ext cx="6255770" cy="369332"/>
          </a:xfrm>
          <a:prstGeom prst="rect">
            <a:avLst/>
          </a:prstGeom>
          <a:noFill/>
        </p:spPr>
        <p:txBody>
          <a:bodyPr wrap="square" rtlCol="0">
            <a:spAutoFit/>
          </a:bodyPr>
          <a:lstStyle/>
          <a:p>
            <a:pPr marL="285750" indent="-285750">
              <a:buFont typeface="Wingdings" panose="05000000000000000000" pitchFamily="2" charset="2"/>
              <a:buChar char="§"/>
            </a:pPr>
            <a:r>
              <a:rPr lang="en-US" sz="1800" dirty="0">
                <a:latin typeface="Calibri" panose="020F0502020204030204" pitchFamily="34" charset="0"/>
                <a:cs typeface="Calibri" panose="020F0502020204030204" pitchFamily="34" charset="0"/>
              </a:rPr>
              <a:t>There exists </a:t>
            </a:r>
            <a:r>
              <a:rPr lang="en-US" sz="1800" b="1" i="1" dirty="0">
                <a:solidFill>
                  <a:srgbClr val="C00000"/>
                </a:solidFill>
                <a:latin typeface="Calibri" panose="020F0502020204030204" pitchFamily="34" charset="0"/>
                <a:cs typeface="Calibri" panose="020F0502020204030204" pitchFamily="34" charset="0"/>
              </a:rPr>
              <a:t>Information Asymmetry </a:t>
            </a:r>
            <a:r>
              <a:rPr lang="en-US" sz="1800" dirty="0">
                <a:latin typeface="Calibri" panose="020F0502020204030204" pitchFamily="34" charset="0"/>
                <a:cs typeface="Calibri" panose="020F0502020204030204" pitchFamily="34" charset="0"/>
              </a:rPr>
              <a:t>in cryptoeconomics.</a:t>
            </a:r>
          </a:p>
        </p:txBody>
      </p:sp>
      <p:sp>
        <p:nvSpPr>
          <p:cNvPr id="51" name="文本框 50">
            <a:extLst>
              <a:ext uri="{FF2B5EF4-FFF2-40B4-BE49-F238E27FC236}">
                <a16:creationId xmlns:a16="http://schemas.microsoft.com/office/drawing/2014/main" id="{10249FDF-2132-4F2E-A022-3B08F93C4F1A}"/>
              </a:ext>
            </a:extLst>
          </p:cNvPr>
          <p:cNvSpPr txBox="1"/>
          <p:nvPr/>
        </p:nvSpPr>
        <p:spPr>
          <a:xfrm>
            <a:off x="309342" y="3403339"/>
            <a:ext cx="11134513" cy="369332"/>
          </a:xfrm>
          <a:prstGeom prst="rect">
            <a:avLst/>
          </a:prstGeom>
          <a:noFill/>
        </p:spPr>
        <p:txBody>
          <a:bodyPr wrap="square" rtlCol="0">
            <a:spAutoFit/>
          </a:bodyPr>
          <a:lstStyle/>
          <a:p>
            <a:pPr marL="285750" indent="-285750">
              <a:buFont typeface="Wingdings" panose="05000000000000000000" pitchFamily="2" charset="2"/>
              <a:buChar char="§"/>
            </a:pPr>
            <a:r>
              <a:rPr lang="en-US" sz="1800" dirty="0">
                <a:latin typeface="Calibri" panose="020F0502020204030204" pitchFamily="34" charset="0"/>
                <a:cs typeface="Calibri" panose="020F0502020204030204" pitchFamily="34" charset="0"/>
              </a:rPr>
              <a:t>Contract Theory can overcome the </a:t>
            </a:r>
            <a:r>
              <a:rPr lang="en-US" sz="1800" b="1" i="1" dirty="0">
                <a:solidFill>
                  <a:srgbClr val="C00000"/>
                </a:solidFill>
                <a:latin typeface="Calibri" panose="020F0502020204030204" pitchFamily="34" charset="0"/>
                <a:cs typeface="Calibri" panose="020F0502020204030204" pitchFamily="34" charset="0"/>
              </a:rPr>
              <a:t>Information Asymmetry </a:t>
            </a:r>
            <a:r>
              <a:rPr lang="en-US" sz="1800" dirty="0">
                <a:solidFill>
                  <a:schemeClr val="tx1"/>
                </a:solidFill>
                <a:latin typeface="Calibri" panose="020F0502020204030204" pitchFamily="34" charset="0"/>
                <a:cs typeface="Calibri" panose="020F0502020204030204" pitchFamily="34" charset="0"/>
              </a:rPr>
              <a:t>and</a:t>
            </a:r>
            <a:r>
              <a:rPr lang="en-US" sz="1800" b="1" i="1" dirty="0">
                <a:solidFill>
                  <a:srgbClr val="C00000"/>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benefit </a:t>
            </a:r>
            <a:r>
              <a:rPr lang="en-US" sz="1800" b="1" i="1" dirty="0">
                <a:solidFill>
                  <a:srgbClr val="C00000"/>
                </a:solidFill>
                <a:latin typeface="Calibri" panose="020F0502020204030204" pitchFamily="34" charset="0"/>
                <a:cs typeface="Calibri" panose="020F0502020204030204" pitchFamily="34" charset="0"/>
              </a:rPr>
              <a:t>a large number of rational participants.</a:t>
            </a:r>
            <a:endParaRPr lang="en-US" sz="1800" dirty="0">
              <a:solidFill>
                <a:schemeClr val="tx1"/>
              </a:solidFill>
              <a:latin typeface="Calibri" panose="020F0502020204030204" pitchFamily="34" charset="0"/>
              <a:cs typeface="Calibri" panose="020F0502020204030204" pitchFamily="34" charset="0"/>
            </a:endParaRPr>
          </a:p>
        </p:txBody>
      </p:sp>
      <p:sp>
        <p:nvSpPr>
          <p:cNvPr id="52" name="文本框 51">
            <a:extLst>
              <a:ext uri="{FF2B5EF4-FFF2-40B4-BE49-F238E27FC236}">
                <a16:creationId xmlns:a16="http://schemas.microsoft.com/office/drawing/2014/main" id="{BD4C1659-DD42-4F13-AADF-59E7D6B41C93}"/>
              </a:ext>
            </a:extLst>
          </p:cNvPr>
          <p:cNvSpPr txBox="1"/>
          <p:nvPr/>
        </p:nvSpPr>
        <p:spPr>
          <a:xfrm>
            <a:off x="565340" y="1869916"/>
            <a:ext cx="6141605" cy="1508105"/>
          </a:xfrm>
          <a:prstGeom prst="rect">
            <a:avLst/>
          </a:prstGeom>
          <a:noFill/>
        </p:spPr>
        <p:txBody>
          <a:bodyPr wrap="square">
            <a:spAutoFit/>
          </a:bodyPr>
          <a:lstStyle/>
          <a:p>
            <a:pPr marL="285750" indent="-285750">
              <a:spcAft>
                <a:spcPts val="12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Participants </a:t>
            </a:r>
            <a:r>
              <a:rPr lang="en-US" altLang="zh-CN" sz="1800" dirty="0">
                <a:solidFill>
                  <a:schemeClr val="tx1"/>
                </a:solidFill>
                <a:latin typeface="Calibri" panose="020F0502020204030204" pitchFamily="34" charset="0"/>
                <a:cs typeface="Calibri" panose="020F0502020204030204" pitchFamily="34" charset="0"/>
              </a:rPr>
              <a:t>are</a:t>
            </a:r>
            <a:r>
              <a:rPr lang="en-US" sz="1800" dirty="0">
                <a:solidFill>
                  <a:schemeClr val="tx1"/>
                </a:solidFill>
                <a:latin typeface="Calibri" panose="020F0502020204030204" pitchFamily="34" charset="0"/>
                <a:cs typeface="Calibri" panose="020F0502020204030204" pitchFamily="34" charset="0"/>
              </a:rPr>
              <a:t> </a:t>
            </a:r>
            <a:r>
              <a:rPr lang="en-US" sz="1800" b="1" dirty="0">
                <a:solidFill>
                  <a:schemeClr val="accent6">
                    <a:lumMod val="75000"/>
                  </a:schemeClr>
                </a:solidFill>
                <a:latin typeface="Calibri" panose="020F0502020204030204" pitchFamily="34" charset="0"/>
                <a:cs typeface="Calibri" panose="020F0502020204030204" pitchFamily="34" charset="0"/>
              </a:rPr>
              <a:t>anonymous</a:t>
            </a:r>
            <a:r>
              <a:rPr lang="en-US" sz="1800" dirty="0">
                <a:solidFill>
                  <a:schemeClr val="tx1"/>
                </a:solidFill>
                <a:latin typeface="Calibri" panose="020F0502020204030204" pitchFamily="34" charset="0"/>
                <a:cs typeface="Calibri" panose="020F0502020204030204" pitchFamily="34" charset="0"/>
              </a:rPr>
              <a:t> in blockchain.</a:t>
            </a:r>
          </a:p>
          <a:p>
            <a:pPr marL="285750" indent="-285750">
              <a:spcAft>
                <a:spcPts val="12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Most of the participants are </a:t>
            </a:r>
            <a:r>
              <a:rPr lang="en-US" sz="1800" b="1" dirty="0">
                <a:solidFill>
                  <a:schemeClr val="accent6">
                    <a:lumMod val="75000"/>
                  </a:schemeClr>
                </a:solidFill>
                <a:latin typeface="Calibri" panose="020F0502020204030204" pitchFamily="34" charset="0"/>
                <a:cs typeface="Calibri" panose="020F0502020204030204" pitchFamily="34" charset="0"/>
              </a:rPr>
              <a:t>rational</a:t>
            </a:r>
            <a:r>
              <a:rPr lang="en-US" sz="1800" dirty="0">
                <a:solidFill>
                  <a:schemeClr val="tx1"/>
                </a:solidFill>
                <a:latin typeface="Calibri" panose="020F0502020204030204" pitchFamily="34" charset="0"/>
                <a:cs typeface="Calibri" panose="020F0502020204030204" pitchFamily="34" charset="0"/>
              </a:rPr>
              <a:t> and not willing to reveal their private information.</a:t>
            </a:r>
          </a:p>
          <a:p>
            <a:pPr marL="285750" indent="-285750">
              <a:spcAft>
                <a:spcPts val="12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The number of p</a:t>
            </a:r>
            <a:r>
              <a:rPr lang="en-US" sz="1800" b="0" dirty="0">
                <a:solidFill>
                  <a:schemeClr val="tx1"/>
                </a:solidFill>
                <a:effectLst/>
                <a:latin typeface="Calibri" panose="020F0502020204030204" pitchFamily="34" charset="0"/>
                <a:cs typeface="Calibri" panose="020F0502020204030204" pitchFamily="34" charset="0"/>
              </a:rPr>
              <a:t>articipants is </a:t>
            </a:r>
            <a:r>
              <a:rPr lang="en-US" sz="1800" b="1" dirty="0">
                <a:solidFill>
                  <a:schemeClr val="accent6">
                    <a:lumMod val="75000"/>
                  </a:schemeClr>
                </a:solidFill>
                <a:effectLst/>
                <a:latin typeface="Calibri" panose="020F0502020204030204" pitchFamily="34" charset="0"/>
                <a:cs typeface="Calibri" panose="020F0502020204030204" pitchFamily="34" charset="0"/>
              </a:rPr>
              <a:t>large</a:t>
            </a:r>
            <a:r>
              <a:rPr lang="en-US" sz="1800" b="0" dirty="0">
                <a:solidFill>
                  <a:schemeClr val="tx1"/>
                </a:solidFill>
                <a:effectLst/>
                <a:latin typeface="Calibri" panose="020F0502020204030204" pitchFamily="34" charset="0"/>
                <a:cs typeface="Calibri" panose="020F0502020204030204" pitchFamily="34" charset="0"/>
              </a:rPr>
              <a:t>.</a:t>
            </a:r>
          </a:p>
        </p:txBody>
      </p:sp>
      <p:pic>
        <p:nvPicPr>
          <p:cNvPr id="11" name="图片 5" descr="图形用户界面, 应用程序&#10;&#10;描述已自动生成">
            <a:extLst>
              <a:ext uri="{FF2B5EF4-FFF2-40B4-BE49-F238E27FC236}">
                <a16:creationId xmlns:a16="http://schemas.microsoft.com/office/drawing/2014/main" id="{B75B4499-61E8-2016-5E4A-A32B33A6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86" y="3772671"/>
            <a:ext cx="11213869" cy="2601884"/>
          </a:xfrm>
          <a:prstGeom prst="rect">
            <a:avLst/>
          </a:prstGeom>
        </p:spPr>
      </p:pic>
      <p:pic>
        <p:nvPicPr>
          <p:cNvPr id="13" name="Google Shape;786;p47">
            <a:extLst>
              <a:ext uri="{FF2B5EF4-FFF2-40B4-BE49-F238E27FC236}">
                <a16:creationId xmlns:a16="http://schemas.microsoft.com/office/drawing/2014/main" id="{CD5B373F-F3FD-C507-3084-7A2F39EBB472}"/>
              </a:ext>
            </a:extLst>
          </p:cNvPr>
          <p:cNvPicPr preferRelativeResize="0"/>
          <p:nvPr/>
        </p:nvPicPr>
        <p:blipFill rotWithShape="1">
          <a:blip r:embed="rId4">
            <a:alphaModFix/>
          </a:blip>
          <a:srcRect/>
          <a:stretch/>
        </p:blipFill>
        <p:spPr>
          <a:xfrm>
            <a:off x="7028199" y="1102681"/>
            <a:ext cx="2721914" cy="1827914"/>
          </a:xfrm>
          <a:prstGeom prst="rect">
            <a:avLst/>
          </a:prstGeom>
          <a:noFill/>
          <a:ln>
            <a:noFill/>
          </a:ln>
        </p:spPr>
      </p:pic>
      <p:pic>
        <p:nvPicPr>
          <p:cNvPr id="15" name="Google Shape;797;p48">
            <a:extLst>
              <a:ext uri="{FF2B5EF4-FFF2-40B4-BE49-F238E27FC236}">
                <a16:creationId xmlns:a16="http://schemas.microsoft.com/office/drawing/2014/main" id="{3BBC2B1A-810A-4722-6BE8-71D506E37A56}"/>
              </a:ext>
            </a:extLst>
          </p:cNvPr>
          <p:cNvPicPr preferRelativeResize="0"/>
          <p:nvPr/>
        </p:nvPicPr>
        <p:blipFill rotWithShape="1">
          <a:blip r:embed="rId5">
            <a:alphaModFix/>
          </a:blip>
          <a:srcRect/>
          <a:stretch/>
        </p:blipFill>
        <p:spPr>
          <a:xfrm>
            <a:off x="10071367" y="1080350"/>
            <a:ext cx="1809348" cy="1888959"/>
          </a:xfrm>
          <a:prstGeom prst="rect">
            <a:avLst/>
          </a:prstGeom>
          <a:noFill/>
          <a:ln>
            <a:noFill/>
          </a:ln>
        </p:spPr>
      </p:pic>
    </p:spTree>
    <p:extLst>
      <p:ext uri="{BB962C8B-B14F-4D97-AF65-F5344CB8AC3E}">
        <p14:creationId xmlns:p14="http://schemas.microsoft.com/office/powerpoint/2010/main" val="188782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randombar(horizont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4" name="文本框 3">
            <a:extLst>
              <a:ext uri="{FF2B5EF4-FFF2-40B4-BE49-F238E27FC236}">
                <a16:creationId xmlns:a16="http://schemas.microsoft.com/office/drawing/2014/main" id="{46BE1883-36D4-4EDD-B78E-8F0D42736C85}"/>
              </a:ext>
            </a:extLst>
          </p:cNvPr>
          <p:cNvSpPr txBox="1"/>
          <p:nvPr/>
        </p:nvSpPr>
        <p:spPr>
          <a:xfrm>
            <a:off x="603115" y="896865"/>
            <a:ext cx="10985770"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tx1"/>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Example I: Incentive Mechanism Design for Mitigating Frontrunning and Transaction Reordering in Decentralized Exchanges.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088149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279527" y="101165"/>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Motivation</a:t>
            </a:r>
          </a:p>
        </p:txBody>
      </p:sp>
      <p:sp>
        <p:nvSpPr>
          <p:cNvPr id="28" name="TextBox 27">
            <a:extLst>
              <a:ext uri="{FF2B5EF4-FFF2-40B4-BE49-F238E27FC236}">
                <a16:creationId xmlns:a16="http://schemas.microsoft.com/office/drawing/2014/main" id="{0FA73F3D-4BF6-8D0C-7B3F-F3A5161A594A}"/>
              </a:ext>
            </a:extLst>
          </p:cNvPr>
          <p:cNvSpPr txBox="1"/>
          <p:nvPr/>
        </p:nvSpPr>
        <p:spPr>
          <a:xfrm>
            <a:off x="520727" y="938133"/>
            <a:ext cx="2545056"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Transaction</a:t>
            </a:r>
            <a:r>
              <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Frontrunning</a:t>
            </a:r>
          </a:p>
        </p:txBody>
      </p:sp>
      <p:sp>
        <p:nvSpPr>
          <p:cNvPr id="29" name="TextBox 28">
            <a:extLst>
              <a:ext uri="{FF2B5EF4-FFF2-40B4-BE49-F238E27FC236}">
                <a16:creationId xmlns:a16="http://schemas.microsoft.com/office/drawing/2014/main" id="{95AE479B-5A8B-8ADB-56AF-C76ED1B85698}"/>
              </a:ext>
            </a:extLst>
          </p:cNvPr>
          <p:cNvSpPr txBox="1"/>
          <p:nvPr/>
        </p:nvSpPr>
        <p:spPr>
          <a:xfrm>
            <a:off x="520727" y="1391951"/>
            <a:ext cx="3930762" cy="854080"/>
          </a:xfrm>
          <a:prstGeom prst="rect">
            <a:avLst/>
          </a:prstGeom>
          <a:noFill/>
          <a:ln w="12700">
            <a:noFill/>
            <a:prstDash val="sysDash"/>
          </a:ln>
        </p:spPr>
        <p:txBody>
          <a:bodyPr wrap="square" rtlCol="0">
            <a:spAutoFit/>
          </a:bodyPr>
          <a:lstStyle/>
          <a:p>
            <a:pPr marL="285750" indent="-285750" defTabSz="914377">
              <a:buClrTx/>
              <a:buFont typeface="Wingdings" panose="05000000000000000000" pitchFamily="2" charset="2"/>
              <a:buChar char="§"/>
            </a:pPr>
            <a:r>
              <a:rPr kumimoji="1" lang="en-US" sz="1650" kern="1200" dirty="0">
                <a:solidFill>
                  <a:prstClr val="black"/>
                </a:solidFill>
                <a:latin typeface="Calibri" panose="020F0502020204030204" pitchFamily="34" charset="0"/>
                <a:ea typeface="Calibri" panose="020F0502020204030204" pitchFamily="34" charset="0"/>
                <a:cs typeface="Calibri" panose="020F0502020204030204" pitchFamily="34" charset="0"/>
              </a:rPr>
              <a:t>Miner intercepts and alters a transaction to include a higher fee at the expense of the original sender.</a:t>
            </a:r>
          </a:p>
        </p:txBody>
      </p:sp>
      <p:grpSp>
        <p:nvGrpSpPr>
          <p:cNvPr id="3" name="Group 2">
            <a:extLst>
              <a:ext uri="{FF2B5EF4-FFF2-40B4-BE49-F238E27FC236}">
                <a16:creationId xmlns:a16="http://schemas.microsoft.com/office/drawing/2014/main" id="{F57DDAEE-8256-5021-0060-8AD52AFA53D6}"/>
              </a:ext>
            </a:extLst>
          </p:cNvPr>
          <p:cNvGrpSpPr/>
          <p:nvPr/>
        </p:nvGrpSpPr>
        <p:grpSpPr>
          <a:xfrm>
            <a:off x="4559054" y="1145799"/>
            <a:ext cx="2787680" cy="1086513"/>
            <a:chOff x="4559054" y="1145799"/>
            <a:chExt cx="2787680" cy="1086513"/>
          </a:xfrm>
        </p:grpSpPr>
        <p:cxnSp>
          <p:nvCxnSpPr>
            <p:cNvPr id="55" name="Straight Arrow Connector 54">
              <a:extLst>
                <a:ext uri="{FF2B5EF4-FFF2-40B4-BE49-F238E27FC236}">
                  <a16:creationId xmlns:a16="http://schemas.microsoft.com/office/drawing/2014/main" id="{FF4E39CC-735A-027D-F3D0-774E403DB04B}"/>
                </a:ext>
              </a:extLst>
            </p:cNvPr>
            <p:cNvCxnSpPr/>
            <p:nvPr/>
          </p:nvCxnSpPr>
          <p:spPr>
            <a:xfrm>
              <a:off x="5662176" y="1742456"/>
              <a:ext cx="1684558" cy="0"/>
            </a:xfrm>
            <a:prstGeom prst="straightConnector1">
              <a:avLst/>
            </a:prstGeom>
            <a:ln w="38100">
              <a:solidFill>
                <a:srgbClr val="444A75"/>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7B956AF-DC3B-338E-347C-E77DCF9492FA}"/>
                </a:ext>
              </a:extLst>
            </p:cNvPr>
            <p:cNvSpPr/>
            <p:nvPr/>
          </p:nvSpPr>
          <p:spPr>
            <a:xfrm>
              <a:off x="5714393" y="1837239"/>
              <a:ext cx="1515220"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Calibri" panose="020F0502020204030204" pitchFamily="34" charset="0"/>
                  <a:ea typeface="Calibri" panose="020F0502020204030204" pitchFamily="34" charset="0"/>
                  <a:cs typeface="Calibri" panose="020F0502020204030204" pitchFamily="34" charset="0"/>
                </a:rPr>
                <a:t>g</a:t>
              </a:r>
              <a:r>
                <a:rPr lang="en-GH" dirty="0">
                  <a:latin typeface="Calibri" panose="020F0502020204030204" pitchFamily="34" charset="0"/>
                  <a:ea typeface="Calibri" panose="020F0502020204030204" pitchFamily="34" charset="0"/>
                  <a:cs typeface="Calibri" panose="020F0502020204030204" pitchFamily="34" charset="0"/>
                </a:rPr>
                <a:t>as price: </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1</a:t>
              </a:r>
              <a:r>
                <a:rPr lang="en-GH" dirty="0">
                  <a:solidFill>
                    <a:srgbClr val="FF0000"/>
                  </a:solidFill>
                  <a:latin typeface="Calibri" panose="020F0502020204030204" pitchFamily="34" charset="0"/>
                  <a:ea typeface="Calibri" panose="020F0502020204030204" pitchFamily="34" charset="0"/>
                  <a:cs typeface="Calibri" panose="020F0502020204030204" pitchFamily="34" charset="0"/>
                </a:rPr>
                <a:t>0</a:t>
              </a:r>
            </a:p>
          </p:txBody>
        </p:sp>
        <p:sp>
          <p:nvSpPr>
            <p:cNvPr id="57" name="Rectangle 56">
              <a:extLst>
                <a:ext uri="{FF2B5EF4-FFF2-40B4-BE49-F238E27FC236}">
                  <a16:creationId xmlns:a16="http://schemas.microsoft.com/office/drawing/2014/main" id="{A1892E24-8448-BEC2-1D24-987964CF075F}"/>
                </a:ext>
              </a:extLst>
            </p:cNvPr>
            <p:cNvSpPr/>
            <p:nvPr/>
          </p:nvSpPr>
          <p:spPr>
            <a:xfrm>
              <a:off x="5747657" y="1391951"/>
              <a:ext cx="1481955"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0</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6" name="Picture 65">
              <a:extLst>
                <a:ext uri="{FF2B5EF4-FFF2-40B4-BE49-F238E27FC236}">
                  <a16:creationId xmlns:a16="http://schemas.microsoft.com/office/drawing/2014/main" id="{4C7F4C4E-9F50-A7F1-F34A-D9F97AA5D681}"/>
                </a:ext>
              </a:extLst>
            </p:cNvPr>
            <p:cNvPicPr>
              <a:picLocks noChangeAspect="1"/>
            </p:cNvPicPr>
            <p:nvPr/>
          </p:nvPicPr>
          <p:blipFill rotWithShape="1">
            <a:blip r:embed="rId3">
              <a:clrChange>
                <a:clrFrom>
                  <a:srgbClr val="FFFFFF"/>
                </a:clrFrom>
                <a:clrTo>
                  <a:srgbClr val="FFFFFF">
                    <a:alpha val="0"/>
                  </a:srgbClr>
                </a:clrTo>
              </a:clrChange>
            </a:blip>
            <a:srcRect l="7911" t="62803" r="65600" b="8288"/>
            <a:stretch/>
          </p:blipFill>
          <p:spPr>
            <a:xfrm>
              <a:off x="4559054" y="1145799"/>
              <a:ext cx="995557" cy="1086513"/>
            </a:xfrm>
            <a:prstGeom prst="rect">
              <a:avLst/>
            </a:prstGeom>
          </p:spPr>
        </p:pic>
      </p:grpSp>
      <p:grpSp>
        <p:nvGrpSpPr>
          <p:cNvPr id="8" name="Group 7">
            <a:extLst>
              <a:ext uri="{FF2B5EF4-FFF2-40B4-BE49-F238E27FC236}">
                <a16:creationId xmlns:a16="http://schemas.microsoft.com/office/drawing/2014/main" id="{57AFC461-6950-7E6E-F04C-0EF959AF8C7D}"/>
              </a:ext>
            </a:extLst>
          </p:cNvPr>
          <p:cNvGrpSpPr/>
          <p:nvPr/>
        </p:nvGrpSpPr>
        <p:grpSpPr>
          <a:xfrm>
            <a:off x="8541681" y="1546848"/>
            <a:ext cx="3258551" cy="2688740"/>
            <a:chOff x="8541681" y="1546848"/>
            <a:chExt cx="3258551" cy="2688740"/>
          </a:xfrm>
        </p:grpSpPr>
        <p:pic>
          <p:nvPicPr>
            <p:cNvPr id="72" name="Picture 71">
              <a:extLst>
                <a:ext uri="{FF2B5EF4-FFF2-40B4-BE49-F238E27FC236}">
                  <a16:creationId xmlns:a16="http://schemas.microsoft.com/office/drawing/2014/main" id="{4F3A5515-E64D-ADF7-A0B6-682CB8E25C09}"/>
                </a:ext>
              </a:extLst>
            </p:cNvPr>
            <p:cNvPicPr>
              <a:picLocks noChangeAspect="1"/>
            </p:cNvPicPr>
            <p:nvPr/>
          </p:nvPicPr>
          <p:blipFill>
            <a:blip r:embed="rId4">
              <a:clrChange>
                <a:clrFrom>
                  <a:srgbClr val="108FA4"/>
                </a:clrFrom>
                <a:clrTo>
                  <a:srgbClr val="108FA4">
                    <a:alpha val="0"/>
                  </a:srgbClr>
                </a:clrTo>
              </a:clrChange>
            </a:blip>
            <a:stretch>
              <a:fillRect/>
            </a:stretch>
          </p:blipFill>
          <p:spPr>
            <a:xfrm>
              <a:off x="8541681" y="2172724"/>
              <a:ext cx="2062864" cy="2062864"/>
            </a:xfrm>
            <a:prstGeom prst="rect">
              <a:avLst/>
            </a:prstGeom>
          </p:spPr>
        </p:pic>
        <p:sp>
          <p:nvSpPr>
            <p:cNvPr id="73" name="Speech Bubble: Rectangle with Corners Rounded 72">
              <a:extLst>
                <a:ext uri="{FF2B5EF4-FFF2-40B4-BE49-F238E27FC236}">
                  <a16:creationId xmlns:a16="http://schemas.microsoft.com/office/drawing/2014/main" id="{015FA602-509D-079B-345E-BF398E83AB48}"/>
                </a:ext>
              </a:extLst>
            </p:cNvPr>
            <p:cNvSpPr/>
            <p:nvPr/>
          </p:nvSpPr>
          <p:spPr>
            <a:xfrm>
              <a:off x="10141416" y="1546848"/>
              <a:ext cx="1658816" cy="879231"/>
            </a:xfrm>
            <a:prstGeom prst="wedgeRoundRectCallout">
              <a:avLst>
                <a:gd name="adj1" fmla="val -63943"/>
                <a:gd name="adj2" fmla="val 53833"/>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Wow! These are great opportunities!</a:t>
              </a:r>
            </a:p>
          </p:txBody>
        </p:sp>
      </p:grpSp>
      <p:grpSp>
        <p:nvGrpSpPr>
          <p:cNvPr id="4" name="Group 3">
            <a:extLst>
              <a:ext uri="{FF2B5EF4-FFF2-40B4-BE49-F238E27FC236}">
                <a16:creationId xmlns:a16="http://schemas.microsoft.com/office/drawing/2014/main" id="{0C2289FD-271E-6377-A94F-A8D8DA236B08}"/>
              </a:ext>
            </a:extLst>
          </p:cNvPr>
          <p:cNvGrpSpPr/>
          <p:nvPr/>
        </p:nvGrpSpPr>
        <p:grpSpPr>
          <a:xfrm>
            <a:off x="5226239" y="2232312"/>
            <a:ext cx="2700006" cy="1007870"/>
            <a:chOff x="5226239" y="2232312"/>
            <a:chExt cx="2700006" cy="1007870"/>
          </a:xfrm>
        </p:grpSpPr>
        <p:pic>
          <p:nvPicPr>
            <p:cNvPr id="36" name="Picture 35">
              <a:extLst>
                <a:ext uri="{FF2B5EF4-FFF2-40B4-BE49-F238E27FC236}">
                  <a16:creationId xmlns:a16="http://schemas.microsoft.com/office/drawing/2014/main" id="{D2EACFC9-F0B4-DF9D-EF2E-1D4C598F38C1}"/>
                </a:ext>
              </a:extLst>
            </p:cNvPr>
            <p:cNvPicPr>
              <a:picLocks noChangeAspect="1"/>
            </p:cNvPicPr>
            <p:nvPr/>
          </p:nvPicPr>
          <p:blipFill rotWithShape="1">
            <a:blip r:embed="rId5">
              <a:clrChange>
                <a:clrFrom>
                  <a:srgbClr val="FFFFFF"/>
                </a:clrFrom>
                <a:clrTo>
                  <a:srgbClr val="FFFFFF">
                    <a:alpha val="0"/>
                  </a:srgbClr>
                </a:clrTo>
              </a:clrChange>
            </a:blip>
            <a:srcRect l="56133" t="52885" r="13614" b="5936"/>
            <a:stretch/>
          </p:blipFill>
          <p:spPr>
            <a:xfrm flipH="1">
              <a:off x="5226239" y="2232312"/>
              <a:ext cx="740446" cy="1007870"/>
            </a:xfrm>
            <a:prstGeom prst="rect">
              <a:avLst/>
            </a:prstGeom>
          </p:spPr>
        </p:pic>
        <p:cxnSp>
          <p:nvCxnSpPr>
            <p:cNvPr id="37" name="Straight Arrow Connector 36">
              <a:extLst>
                <a:ext uri="{FF2B5EF4-FFF2-40B4-BE49-F238E27FC236}">
                  <a16:creationId xmlns:a16="http://schemas.microsoft.com/office/drawing/2014/main" id="{0ECA42B5-23D6-46B8-2772-38F49F4A0827}"/>
                </a:ext>
              </a:extLst>
            </p:cNvPr>
            <p:cNvCxnSpPr/>
            <p:nvPr/>
          </p:nvCxnSpPr>
          <p:spPr>
            <a:xfrm>
              <a:off x="6241687" y="2722011"/>
              <a:ext cx="1684558" cy="0"/>
            </a:xfrm>
            <a:prstGeom prst="straightConnector1">
              <a:avLst/>
            </a:prstGeom>
            <a:ln w="38100">
              <a:solidFill>
                <a:srgbClr val="444A75"/>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45E16AB-D196-7EEB-9043-C8DA66D5361D}"/>
                </a:ext>
              </a:extLst>
            </p:cNvPr>
            <p:cNvSpPr/>
            <p:nvPr/>
          </p:nvSpPr>
          <p:spPr>
            <a:xfrm>
              <a:off x="6293904" y="2816794"/>
              <a:ext cx="1515220"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Calibri" panose="020F0502020204030204" pitchFamily="34" charset="0"/>
                  <a:ea typeface="Calibri" panose="020F0502020204030204" pitchFamily="34" charset="0"/>
                  <a:cs typeface="Calibri" panose="020F0502020204030204" pitchFamily="34" charset="0"/>
                </a:rPr>
                <a:t>g</a:t>
              </a:r>
              <a:r>
                <a:rPr lang="en-GH" dirty="0">
                  <a:latin typeface="Calibri" panose="020F0502020204030204" pitchFamily="34" charset="0"/>
                  <a:ea typeface="Calibri" panose="020F0502020204030204" pitchFamily="34" charset="0"/>
                  <a:cs typeface="Calibri" panose="020F0502020204030204" pitchFamily="34" charset="0"/>
                </a:rPr>
                <a:t>as price: </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en-GH" dirty="0">
                  <a:solidFill>
                    <a:srgbClr val="FF0000"/>
                  </a:solidFill>
                  <a:latin typeface="Calibri" panose="020F0502020204030204" pitchFamily="34" charset="0"/>
                  <a:ea typeface="Calibri" panose="020F0502020204030204" pitchFamily="34" charset="0"/>
                  <a:cs typeface="Calibri" panose="020F0502020204030204" pitchFamily="34" charset="0"/>
                </a:rPr>
                <a:t>0</a:t>
              </a:r>
            </a:p>
          </p:txBody>
        </p:sp>
        <p:sp>
          <p:nvSpPr>
            <p:cNvPr id="74" name="Rectangle 73">
              <a:extLst>
                <a:ext uri="{FF2B5EF4-FFF2-40B4-BE49-F238E27FC236}">
                  <a16:creationId xmlns:a16="http://schemas.microsoft.com/office/drawing/2014/main" id="{BB68ECE5-8BFA-E17A-05ED-140125B9811E}"/>
                </a:ext>
              </a:extLst>
            </p:cNvPr>
            <p:cNvSpPr/>
            <p:nvPr/>
          </p:nvSpPr>
          <p:spPr>
            <a:xfrm>
              <a:off x="6225317" y="2351345"/>
              <a:ext cx="1481955"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1</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0403CEF-C67E-6515-1127-64BD1BEEC502}"/>
              </a:ext>
            </a:extLst>
          </p:cNvPr>
          <p:cNvGrpSpPr/>
          <p:nvPr/>
        </p:nvGrpSpPr>
        <p:grpSpPr>
          <a:xfrm>
            <a:off x="5873565" y="3074528"/>
            <a:ext cx="2548663" cy="1054212"/>
            <a:chOff x="5873565" y="3074528"/>
            <a:chExt cx="2548663" cy="1054212"/>
          </a:xfrm>
        </p:grpSpPr>
        <p:cxnSp>
          <p:nvCxnSpPr>
            <p:cNvPr id="41" name="Straight Arrow Connector 40">
              <a:extLst>
                <a:ext uri="{FF2B5EF4-FFF2-40B4-BE49-F238E27FC236}">
                  <a16:creationId xmlns:a16="http://schemas.microsoft.com/office/drawing/2014/main" id="{49100862-121E-423E-2D9B-81FB07A59180}"/>
                </a:ext>
              </a:extLst>
            </p:cNvPr>
            <p:cNvCxnSpPr/>
            <p:nvPr/>
          </p:nvCxnSpPr>
          <p:spPr>
            <a:xfrm>
              <a:off x="6737670" y="3625150"/>
              <a:ext cx="1684558" cy="0"/>
            </a:xfrm>
            <a:prstGeom prst="straightConnector1">
              <a:avLst/>
            </a:prstGeom>
            <a:ln w="38100">
              <a:solidFill>
                <a:srgbClr val="444A75"/>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6EDBAF4-5719-8D75-3DB8-0E9811D12122}"/>
                </a:ext>
              </a:extLst>
            </p:cNvPr>
            <p:cNvSpPr/>
            <p:nvPr/>
          </p:nvSpPr>
          <p:spPr>
            <a:xfrm>
              <a:off x="6789887" y="3719933"/>
              <a:ext cx="1515220"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Calibri" panose="020F0502020204030204" pitchFamily="34" charset="0"/>
                  <a:ea typeface="Calibri" panose="020F0502020204030204" pitchFamily="34" charset="0"/>
                  <a:cs typeface="Calibri" panose="020F0502020204030204" pitchFamily="34" charset="0"/>
                </a:rPr>
                <a:t>g</a:t>
              </a:r>
              <a:r>
                <a:rPr lang="en-GH" dirty="0">
                  <a:latin typeface="Calibri" panose="020F0502020204030204" pitchFamily="34" charset="0"/>
                  <a:ea typeface="Calibri" panose="020F0502020204030204" pitchFamily="34" charset="0"/>
                  <a:cs typeface="Calibri" panose="020F0502020204030204" pitchFamily="34" charset="0"/>
                </a:rPr>
                <a:t>as price: </a:t>
              </a:r>
              <a:r>
                <a:rPr lang="en-GH" dirty="0">
                  <a:solidFill>
                    <a:srgbClr val="FF0000"/>
                  </a:solidFill>
                  <a:latin typeface="Calibri" panose="020F0502020204030204" pitchFamily="34" charset="0"/>
                  <a:ea typeface="Calibri" panose="020F0502020204030204" pitchFamily="34" charset="0"/>
                  <a:cs typeface="Calibri" panose="020F0502020204030204" pitchFamily="34" charset="0"/>
                </a:rPr>
                <a:t>40</a:t>
              </a:r>
            </a:p>
          </p:txBody>
        </p:sp>
        <p:pic>
          <p:nvPicPr>
            <p:cNvPr id="51" name="Picture 50">
              <a:extLst>
                <a:ext uri="{FF2B5EF4-FFF2-40B4-BE49-F238E27FC236}">
                  <a16:creationId xmlns:a16="http://schemas.microsoft.com/office/drawing/2014/main" id="{7755920A-AC78-C885-926F-803522C6544F}"/>
                </a:ext>
              </a:extLst>
            </p:cNvPr>
            <p:cNvPicPr>
              <a:picLocks noChangeAspect="1"/>
            </p:cNvPicPr>
            <p:nvPr/>
          </p:nvPicPr>
          <p:blipFill rotWithShape="1">
            <a:blip r:embed="rId6">
              <a:clrChange>
                <a:clrFrom>
                  <a:srgbClr val="FFFFFF"/>
                </a:clrFrom>
                <a:clrTo>
                  <a:srgbClr val="FFFFFF">
                    <a:alpha val="0"/>
                  </a:srgbClr>
                </a:clrTo>
              </a:clrChange>
            </a:blip>
            <a:srcRect l="72265" t="55470" r="4703" b="5811"/>
            <a:stretch/>
          </p:blipFill>
          <p:spPr>
            <a:xfrm>
              <a:off x="5873565" y="3074528"/>
              <a:ext cx="690061" cy="1054212"/>
            </a:xfrm>
            <a:prstGeom prst="rect">
              <a:avLst/>
            </a:prstGeom>
          </p:spPr>
        </p:pic>
        <p:sp>
          <p:nvSpPr>
            <p:cNvPr id="75" name="Rectangle 74">
              <a:extLst>
                <a:ext uri="{FF2B5EF4-FFF2-40B4-BE49-F238E27FC236}">
                  <a16:creationId xmlns:a16="http://schemas.microsoft.com/office/drawing/2014/main" id="{D892D98E-EF58-E9AD-D9CB-11E1FB1F51BF}"/>
                </a:ext>
              </a:extLst>
            </p:cNvPr>
            <p:cNvSpPr/>
            <p:nvPr/>
          </p:nvSpPr>
          <p:spPr>
            <a:xfrm>
              <a:off x="6693447" y="3276154"/>
              <a:ext cx="1481955"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2</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6189FE31-F39A-AA8D-B115-6D338DBDAF4A}"/>
              </a:ext>
            </a:extLst>
          </p:cNvPr>
          <p:cNvGrpSpPr/>
          <p:nvPr/>
        </p:nvGrpSpPr>
        <p:grpSpPr>
          <a:xfrm>
            <a:off x="6302544" y="3948166"/>
            <a:ext cx="2817012" cy="1066810"/>
            <a:chOff x="6302544" y="3948166"/>
            <a:chExt cx="2817012" cy="1066810"/>
          </a:xfrm>
        </p:grpSpPr>
        <p:cxnSp>
          <p:nvCxnSpPr>
            <p:cNvPr id="44" name="Straight Arrow Connector 43">
              <a:extLst>
                <a:ext uri="{FF2B5EF4-FFF2-40B4-BE49-F238E27FC236}">
                  <a16:creationId xmlns:a16="http://schemas.microsoft.com/office/drawing/2014/main" id="{47A75680-0E5E-2A81-43D2-FBCF753DF4EA}"/>
                </a:ext>
              </a:extLst>
            </p:cNvPr>
            <p:cNvCxnSpPr/>
            <p:nvPr/>
          </p:nvCxnSpPr>
          <p:spPr>
            <a:xfrm>
              <a:off x="7434998" y="4551251"/>
              <a:ext cx="1684558" cy="0"/>
            </a:xfrm>
            <a:prstGeom prst="straightConnector1">
              <a:avLst/>
            </a:prstGeom>
            <a:ln w="38100">
              <a:solidFill>
                <a:srgbClr val="444A75"/>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2842ED96-055A-32C8-5B9E-771E8C7538C6}"/>
                </a:ext>
              </a:extLst>
            </p:cNvPr>
            <p:cNvSpPr/>
            <p:nvPr/>
          </p:nvSpPr>
          <p:spPr>
            <a:xfrm>
              <a:off x="7487215" y="4646034"/>
              <a:ext cx="1515220"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Calibri" panose="020F0502020204030204" pitchFamily="34" charset="0"/>
                  <a:ea typeface="Calibri" panose="020F0502020204030204" pitchFamily="34" charset="0"/>
                  <a:cs typeface="Calibri" panose="020F0502020204030204" pitchFamily="34" charset="0"/>
                </a:rPr>
                <a:t>g</a:t>
              </a:r>
              <a:r>
                <a:rPr lang="en-GH" dirty="0">
                  <a:latin typeface="Calibri" panose="020F0502020204030204" pitchFamily="34" charset="0"/>
                  <a:ea typeface="Calibri" panose="020F0502020204030204" pitchFamily="34" charset="0"/>
                  <a:cs typeface="Calibri" panose="020F0502020204030204" pitchFamily="34" charset="0"/>
                </a:rPr>
                <a:t>as price: </a:t>
              </a:r>
              <a:r>
                <a:rPr lang="en-GH" dirty="0">
                  <a:solidFill>
                    <a:srgbClr val="FF0000"/>
                  </a:solidFill>
                  <a:latin typeface="Calibri" panose="020F0502020204030204" pitchFamily="34" charset="0"/>
                  <a:ea typeface="Calibri" panose="020F0502020204030204" pitchFamily="34" charset="0"/>
                  <a:cs typeface="Calibri" panose="020F0502020204030204" pitchFamily="34" charset="0"/>
                </a:rPr>
                <a:t>50</a:t>
              </a:r>
            </a:p>
          </p:txBody>
        </p:sp>
        <p:pic>
          <p:nvPicPr>
            <p:cNvPr id="52" name="Picture 51">
              <a:extLst>
                <a:ext uri="{FF2B5EF4-FFF2-40B4-BE49-F238E27FC236}">
                  <a16:creationId xmlns:a16="http://schemas.microsoft.com/office/drawing/2014/main" id="{6B126FD5-0FEF-187C-7E28-94987E1AFD6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302544" y="3948166"/>
              <a:ext cx="1041257" cy="1066810"/>
            </a:xfrm>
            <a:prstGeom prst="rect">
              <a:avLst/>
            </a:prstGeom>
          </p:spPr>
        </p:pic>
        <p:sp>
          <p:nvSpPr>
            <p:cNvPr id="82" name="Rectangle 81">
              <a:extLst>
                <a:ext uri="{FF2B5EF4-FFF2-40B4-BE49-F238E27FC236}">
                  <a16:creationId xmlns:a16="http://schemas.microsoft.com/office/drawing/2014/main" id="{17FF3706-1131-C16F-D81D-B565FA1C9802}"/>
                </a:ext>
              </a:extLst>
            </p:cNvPr>
            <p:cNvSpPr/>
            <p:nvPr/>
          </p:nvSpPr>
          <p:spPr>
            <a:xfrm>
              <a:off x="7383499" y="4195354"/>
              <a:ext cx="1481955"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3</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82FB9A8A-3351-07F4-FE68-5B412F9120A2}"/>
              </a:ext>
            </a:extLst>
          </p:cNvPr>
          <p:cNvGrpSpPr/>
          <p:nvPr/>
        </p:nvGrpSpPr>
        <p:grpSpPr>
          <a:xfrm>
            <a:off x="6638899" y="4954656"/>
            <a:ext cx="3006088" cy="919151"/>
            <a:chOff x="6638899" y="4954656"/>
            <a:chExt cx="3006088" cy="919151"/>
          </a:xfrm>
        </p:grpSpPr>
        <p:cxnSp>
          <p:nvCxnSpPr>
            <p:cNvPr id="47" name="Straight Arrow Connector 46">
              <a:extLst>
                <a:ext uri="{FF2B5EF4-FFF2-40B4-BE49-F238E27FC236}">
                  <a16:creationId xmlns:a16="http://schemas.microsoft.com/office/drawing/2014/main" id="{BE5FB322-3E87-5996-BDC8-74DF9C2BA4A3}"/>
                </a:ext>
              </a:extLst>
            </p:cNvPr>
            <p:cNvCxnSpPr/>
            <p:nvPr/>
          </p:nvCxnSpPr>
          <p:spPr>
            <a:xfrm>
              <a:off x="7960429" y="5423094"/>
              <a:ext cx="1684558" cy="0"/>
            </a:xfrm>
            <a:prstGeom prst="straightConnector1">
              <a:avLst/>
            </a:prstGeom>
            <a:ln w="38100">
              <a:solidFill>
                <a:srgbClr val="444A75"/>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A0E8F15A-8977-919C-65E8-09ECE917469A}"/>
                </a:ext>
              </a:extLst>
            </p:cNvPr>
            <p:cNvSpPr/>
            <p:nvPr/>
          </p:nvSpPr>
          <p:spPr>
            <a:xfrm>
              <a:off x="8012646" y="5517877"/>
              <a:ext cx="1515220"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Calibri" panose="020F0502020204030204" pitchFamily="34" charset="0"/>
                  <a:ea typeface="Calibri" panose="020F0502020204030204" pitchFamily="34" charset="0"/>
                  <a:cs typeface="Calibri" panose="020F0502020204030204" pitchFamily="34" charset="0"/>
                </a:rPr>
                <a:t>g</a:t>
              </a:r>
              <a:r>
                <a:rPr lang="en-GH" dirty="0">
                  <a:latin typeface="Calibri" panose="020F0502020204030204" pitchFamily="34" charset="0"/>
                  <a:ea typeface="Calibri" panose="020F0502020204030204" pitchFamily="34" charset="0"/>
                  <a:cs typeface="Calibri" panose="020F0502020204030204" pitchFamily="34" charset="0"/>
                </a:rPr>
                <a:t>as price: </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7</a:t>
              </a:r>
              <a:r>
                <a:rPr lang="en-GH" dirty="0">
                  <a:solidFill>
                    <a:srgbClr val="FF0000"/>
                  </a:solidFill>
                  <a:latin typeface="Calibri" panose="020F0502020204030204" pitchFamily="34" charset="0"/>
                  <a:ea typeface="Calibri" panose="020F0502020204030204" pitchFamily="34" charset="0"/>
                  <a:cs typeface="Calibri" panose="020F0502020204030204" pitchFamily="34" charset="0"/>
                </a:rPr>
                <a:t>0</a:t>
              </a:r>
            </a:p>
          </p:txBody>
        </p:sp>
        <p:pic>
          <p:nvPicPr>
            <p:cNvPr id="53" name="Picture 52">
              <a:extLst>
                <a:ext uri="{FF2B5EF4-FFF2-40B4-BE49-F238E27FC236}">
                  <a16:creationId xmlns:a16="http://schemas.microsoft.com/office/drawing/2014/main" id="{4D47CE6B-F5C4-436B-D3D6-40BC9A1A83C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638899" y="4954656"/>
              <a:ext cx="1634046" cy="919151"/>
            </a:xfrm>
            <a:prstGeom prst="rect">
              <a:avLst/>
            </a:prstGeom>
          </p:spPr>
        </p:pic>
        <p:sp>
          <p:nvSpPr>
            <p:cNvPr id="83" name="Rectangle 82">
              <a:extLst>
                <a:ext uri="{FF2B5EF4-FFF2-40B4-BE49-F238E27FC236}">
                  <a16:creationId xmlns:a16="http://schemas.microsoft.com/office/drawing/2014/main" id="{996F84E5-8CC9-554F-E13F-365C20E9FE81}"/>
                </a:ext>
              </a:extLst>
            </p:cNvPr>
            <p:cNvSpPr/>
            <p:nvPr/>
          </p:nvSpPr>
          <p:spPr>
            <a:xfrm>
              <a:off x="7926245" y="5072556"/>
              <a:ext cx="1481955"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4</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aphicFrame>
        <p:nvGraphicFramePr>
          <p:cNvPr id="84" name="Table 41">
            <a:extLst>
              <a:ext uri="{FF2B5EF4-FFF2-40B4-BE49-F238E27FC236}">
                <a16:creationId xmlns:a16="http://schemas.microsoft.com/office/drawing/2014/main" id="{C69CA96E-90A8-7A5A-83BE-D345DB0B3294}"/>
              </a:ext>
            </a:extLst>
          </p:cNvPr>
          <p:cNvGraphicFramePr>
            <a:graphicFrameLocks noGrp="1"/>
          </p:cNvGraphicFramePr>
          <p:nvPr>
            <p:extLst>
              <p:ext uri="{D42A27DB-BD31-4B8C-83A1-F6EECF244321}">
                <p14:modId xmlns:p14="http://schemas.microsoft.com/office/powerpoint/2010/main" val="4086151278"/>
              </p:ext>
            </p:extLst>
          </p:nvPr>
        </p:nvGraphicFramePr>
        <p:xfrm>
          <a:off x="9999879" y="3762600"/>
          <a:ext cx="2035753" cy="1782945"/>
        </p:xfrm>
        <a:graphic>
          <a:graphicData uri="http://schemas.openxmlformats.org/drawingml/2006/table">
            <a:tbl>
              <a:tblPr firstRow="1" bandRow="1">
                <a:tableStyleId>{C4B1156A-380E-4F78-BDF5-A606A8083BF9}</a:tableStyleId>
              </a:tblPr>
              <a:tblGrid>
                <a:gridCol w="466868">
                  <a:extLst>
                    <a:ext uri="{9D8B030D-6E8A-4147-A177-3AD203B41FA5}">
                      <a16:colId xmlns:a16="http://schemas.microsoft.com/office/drawing/2014/main" val="1841607898"/>
                    </a:ext>
                  </a:extLst>
                </a:gridCol>
                <a:gridCol w="1568885">
                  <a:extLst>
                    <a:ext uri="{9D8B030D-6E8A-4147-A177-3AD203B41FA5}">
                      <a16:colId xmlns:a16="http://schemas.microsoft.com/office/drawing/2014/main" val="526940210"/>
                    </a:ext>
                  </a:extLst>
                </a:gridCol>
              </a:tblGrid>
              <a:tr h="356589">
                <a:tc>
                  <a:txBody>
                    <a:bodyPr/>
                    <a:lstStyle/>
                    <a:p>
                      <a:pPr algn="ctr"/>
                      <a:r>
                        <a:rPr lang="en-GH" dirty="0">
                          <a:solidFill>
                            <a:srgbClr val="0070C0"/>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dirty="0">
                          <a:solidFill>
                            <a:schemeClr val="accent6">
                              <a:lumMod val="50000"/>
                            </a:schemeClr>
                          </a:solidFill>
                          <a:latin typeface="Consolas" panose="020B0609020204030204" pitchFamily="49" charset="0"/>
                          <a:cs typeface="Consolas" panose="020B0609020204030204" pitchFamily="49" charset="0"/>
                        </a:rPr>
                        <a:t>Transaction 4</a:t>
                      </a:r>
                      <a:endParaRPr lang="en-GH" b="0"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3767529202"/>
                  </a:ext>
                </a:extLst>
              </a:tr>
              <a:tr h="356589">
                <a:tc>
                  <a:txBody>
                    <a:bodyPr/>
                    <a:lstStyle/>
                    <a:p>
                      <a:pPr algn="ctr"/>
                      <a:r>
                        <a:rPr lang="en-GH" dirty="0">
                          <a:solidFill>
                            <a:srgbClr val="0070C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3</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1917051024"/>
                  </a:ext>
                </a:extLst>
              </a:tr>
              <a:tr h="356589">
                <a:tc>
                  <a:txBody>
                    <a:bodyPr/>
                    <a:lstStyle/>
                    <a:p>
                      <a:pPr algn="ctr"/>
                      <a:r>
                        <a:rPr lang="en-GH" dirty="0">
                          <a:solidFill>
                            <a:srgbClr val="0070C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2</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2354034147"/>
                  </a:ext>
                </a:extLst>
              </a:tr>
              <a:tr h="356589">
                <a:tc>
                  <a:txBody>
                    <a:bodyPr/>
                    <a:lstStyle/>
                    <a:p>
                      <a:pPr algn="ctr"/>
                      <a:r>
                        <a:rPr lang="en-GH" dirty="0">
                          <a:solidFill>
                            <a:srgbClr val="0070C0"/>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1</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1277894263"/>
                  </a:ext>
                </a:extLst>
              </a:tr>
              <a:tr h="356589">
                <a:tc>
                  <a:txBody>
                    <a:bodyPr/>
                    <a:lstStyle/>
                    <a:p>
                      <a:pPr algn="ctr"/>
                      <a:r>
                        <a:rPr lang="en-US" dirty="0">
                          <a:solidFill>
                            <a:srgbClr val="0070C0"/>
                          </a:solidFill>
                        </a:rPr>
                        <a:t>5</a:t>
                      </a:r>
                      <a:endParaRPr lang="en-GH"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0</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2463647647"/>
                  </a:ext>
                </a:extLst>
              </a:tr>
            </a:tbl>
          </a:graphicData>
        </a:graphic>
      </p:graphicFrame>
      <p:grpSp>
        <p:nvGrpSpPr>
          <p:cNvPr id="10" name="Group 9">
            <a:extLst>
              <a:ext uri="{FF2B5EF4-FFF2-40B4-BE49-F238E27FC236}">
                <a16:creationId xmlns:a16="http://schemas.microsoft.com/office/drawing/2014/main" id="{3B1C6777-0677-A629-B19D-DC60A93BAF2B}"/>
              </a:ext>
            </a:extLst>
          </p:cNvPr>
          <p:cNvGrpSpPr/>
          <p:nvPr/>
        </p:nvGrpSpPr>
        <p:grpSpPr>
          <a:xfrm>
            <a:off x="10143553" y="5583192"/>
            <a:ext cx="1798353" cy="422471"/>
            <a:chOff x="10143553" y="5517877"/>
            <a:chExt cx="1798353" cy="422471"/>
          </a:xfrm>
        </p:grpSpPr>
        <p:pic>
          <p:nvPicPr>
            <p:cNvPr id="85" name="Picture 84">
              <a:extLst>
                <a:ext uri="{FF2B5EF4-FFF2-40B4-BE49-F238E27FC236}">
                  <a16:creationId xmlns:a16="http://schemas.microsoft.com/office/drawing/2014/main" id="{BD844C46-60DC-D70E-B638-8745EE7F8680}"/>
                </a:ext>
              </a:extLst>
            </p:cNvPr>
            <p:cNvPicPr>
              <a:picLocks noChangeAspect="1"/>
            </p:cNvPicPr>
            <p:nvPr/>
          </p:nvPicPr>
          <p:blipFill>
            <a:blip r:embed="rId9"/>
            <a:stretch>
              <a:fillRect/>
            </a:stretch>
          </p:blipFill>
          <p:spPr>
            <a:xfrm>
              <a:off x="10143553" y="5517877"/>
              <a:ext cx="422471" cy="422471"/>
            </a:xfrm>
            <a:prstGeom prst="rect">
              <a:avLst/>
            </a:prstGeom>
          </p:spPr>
        </p:pic>
        <p:sp>
          <p:nvSpPr>
            <p:cNvPr id="88" name="Rectangle 87">
              <a:extLst>
                <a:ext uri="{FF2B5EF4-FFF2-40B4-BE49-F238E27FC236}">
                  <a16:creationId xmlns:a16="http://schemas.microsoft.com/office/drawing/2014/main" id="{E7FACB7C-D239-7554-F6AD-79B433D63E13}"/>
                </a:ext>
              </a:extLst>
            </p:cNvPr>
            <p:cNvSpPr/>
            <p:nvPr/>
          </p:nvSpPr>
          <p:spPr>
            <a:xfrm>
              <a:off x="10426686" y="5587371"/>
              <a:ext cx="1515220"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Revenue</a:t>
              </a:r>
              <a:r>
                <a:rPr lang="en-GH">
                  <a:latin typeface="Calibri" panose="020F0502020204030204" pitchFamily="34" charset="0"/>
                  <a:ea typeface="Calibri" panose="020F0502020204030204" pitchFamily="34" charset="0"/>
                  <a:cs typeface="Calibri" panose="020F0502020204030204" pitchFamily="34" charset="0"/>
                </a:rPr>
                <a:t>: </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190</a:t>
              </a:r>
              <a:endParaRPr lang="en-GH"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91" name="TextBox 90">
            <a:extLst>
              <a:ext uri="{FF2B5EF4-FFF2-40B4-BE49-F238E27FC236}">
                <a16:creationId xmlns:a16="http://schemas.microsoft.com/office/drawing/2014/main" id="{776AD2E6-C0D4-83FA-6EB2-D981F2744F7D}"/>
              </a:ext>
            </a:extLst>
          </p:cNvPr>
          <p:cNvSpPr txBox="1"/>
          <p:nvPr/>
        </p:nvSpPr>
        <p:spPr>
          <a:xfrm>
            <a:off x="520727" y="2724627"/>
            <a:ext cx="2625462"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kumimoji="1"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ransaction</a:t>
            </a:r>
            <a:r>
              <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Reordering?</a:t>
            </a:r>
          </a:p>
        </p:txBody>
      </p:sp>
      <p:sp>
        <p:nvSpPr>
          <p:cNvPr id="92" name="TextBox 91">
            <a:extLst>
              <a:ext uri="{FF2B5EF4-FFF2-40B4-BE49-F238E27FC236}">
                <a16:creationId xmlns:a16="http://schemas.microsoft.com/office/drawing/2014/main" id="{7C189EE3-6289-B493-E348-1E6A5D7572D9}"/>
              </a:ext>
            </a:extLst>
          </p:cNvPr>
          <p:cNvSpPr txBox="1"/>
          <p:nvPr/>
        </p:nvSpPr>
        <p:spPr>
          <a:xfrm>
            <a:off x="520727" y="3158870"/>
            <a:ext cx="4698870" cy="1107996"/>
          </a:xfrm>
          <a:prstGeom prst="rect">
            <a:avLst/>
          </a:prstGeom>
          <a:noFill/>
          <a:ln w="12700">
            <a:noFill/>
            <a:prstDash val="sysDash"/>
          </a:ln>
        </p:spPr>
        <p:txBody>
          <a:bodyPr wrap="square" rtlCol="0">
            <a:spAutoFit/>
          </a:bodyPr>
          <a:lstStyle/>
          <a:p>
            <a:pPr marL="285750" indent="-285750" defTabSz="914377">
              <a:buClrTx/>
              <a:buFont typeface="Wingdings" panose="05000000000000000000" pitchFamily="2" charset="2"/>
              <a:buChar char="§"/>
            </a:pPr>
            <a:r>
              <a:rPr kumimoji="1" lang="en-US" sz="1650" kern="1200" dirty="0">
                <a:solidFill>
                  <a:prstClr val="black"/>
                </a:solidFill>
                <a:latin typeface="Calibri" panose="020F0502020204030204" pitchFamily="34" charset="0"/>
                <a:ea typeface="Calibri" panose="020F0502020204030204" pitchFamily="34" charset="0"/>
                <a:cs typeface="Calibri" panose="020F0502020204030204" pitchFamily="34" charset="0"/>
              </a:rPr>
              <a:t>Miners selectively order transactions in the blocks, which potentially changes the order in which transactions are processed and confirmed on the blockchain.</a:t>
            </a:r>
          </a:p>
        </p:txBody>
      </p:sp>
      <p:sp>
        <p:nvSpPr>
          <p:cNvPr id="95" name="TextBox 29">
            <a:extLst>
              <a:ext uri="{FF2B5EF4-FFF2-40B4-BE49-F238E27FC236}">
                <a16:creationId xmlns:a16="http://schemas.microsoft.com/office/drawing/2014/main" id="{E9275EDD-A838-7741-A619-756015C23097}"/>
              </a:ext>
            </a:extLst>
          </p:cNvPr>
          <p:cNvSpPr txBox="1"/>
          <p:nvPr/>
        </p:nvSpPr>
        <p:spPr>
          <a:xfrm>
            <a:off x="486387" y="4594625"/>
            <a:ext cx="3544213"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Miner Extractable Value (MEV)</a:t>
            </a:r>
          </a:p>
        </p:txBody>
      </p:sp>
      <p:sp>
        <p:nvSpPr>
          <p:cNvPr id="97" name="TextBox 31">
            <a:extLst>
              <a:ext uri="{FF2B5EF4-FFF2-40B4-BE49-F238E27FC236}">
                <a16:creationId xmlns:a16="http://schemas.microsoft.com/office/drawing/2014/main" id="{001815D6-CC05-E053-1495-666A2E741BC2}"/>
              </a:ext>
            </a:extLst>
          </p:cNvPr>
          <p:cNvSpPr txBox="1"/>
          <p:nvPr/>
        </p:nvSpPr>
        <p:spPr>
          <a:xfrm>
            <a:off x="486388" y="4993926"/>
            <a:ext cx="5342532" cy="854080"/>
          </a:xfrm>
          <a:prstGeom prst="rect">
            <a:avLst/>
          </a:prstGeom>
          <a:noFill/>
          <a:ln w="12700">
            <a:no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914377">
              <a:buClrTx/>
              <a:buFont typeface="Wingdings" panose="05000000000000000000" pitchFamily="2" charset="2"/>
              <a:buChar char="§"/>
            </a:pPr>
            <a:r>
              <a:rPr kumimoji="1" lang="en-US" sz="165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This include various possibilities of using adversarial ordering optimization (AOO) to extract money from a blockchain smart contract system.</a:t>
            </a:r>
          </a:p>
        </p:txBody>
      </p:sp>
      <p:pic>
        <p:nvPicPr>
          <p:cNvPr id="98" name="Picture 97">
            <a:extLst>
              <a:ext uri="{FF2B5EF4-FFF2-40B4-BE49-F238E27FC236}">
                <a16:creationId xmlns:a16="http://schemas.microsoft.com/office/drawing/2014/main" id="{0332CF9D-2C00-847D-FBCE-D57386B911DE}"/>
              </a:ext>
            </a:extLst>
          </p:cNvPr>
          <p:cNvPicPr>
            <a:picLocks noChangeAspect="1"/>
          </p:cNvPicPr>
          <p:nvPr/>
        </p:nvPicPr>
        <p:blipFill>
          <a:blip r:embed="rId4">
            <a:clrChange>
              <a:clrFrom>
                <a:srgbClr val="108FA4"/>
              </a:clrFrom>
              <a:clrTo>
                <a:srgbClr val="108FA4">
                  <a:alpha val="0"/>
                </a:srgbClr>
              </a:clrTo>
            </a:clrChange>
          </a:blip>
          <a:stretch>
            <a:fillRect/>
          </a:stretch>
        </p:blipFill>
        <p:spPr>
          <a:xfrm>
            <a:off x="-118188" y="4181835"/>
            <a:ext cx="1041257" cy="1025516"/>
          </a:xfrm>
          <a:prstGeom prst="rect">
            <a:avLst/>
          </a:prstGeom>
        </p:spPr>
      </p:pic>
      <p:sp>
        <p:nvSpPr>
          <p:cNvPr id="9" name="Rectangle 8">
            <a:extLst>
              <a:ext uri="{FF2B5EF4-FFF2-40B4-BE49-F238E27FC236}">
                <a16:creationId xmlns:a16="http://schemas.microsoft.com/office/drawing/2014/main" id="{A919404A-8679-8AA5-E6A9-5F001553AE76}"/>
              </a:ext>
            </a:extLst>
          </p:cNvPr>
          <p:cNvSpPr/>
          <p:nvPr/>
        </p:nvSpPr>
        <p:spPr>
          <a:xfrm>
            <a:off x="8085667" y="5072557"/>
            <a:ext cx="1298776" cy="27809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47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75E-6 -2.22222E-6 L -0.04375 -0.125 " pathEditMode="relative" rAng="0" ptsTypes="AA">
                                      <p:cBhvr>
                                        <p:cTn id="54" dur="500" fill="hold"/>
                                        <p:tgtEl>
                                          <p:spTgt spid="9"/>
                                        </p:tgtEl>
                                        <p:attrNameLst>
                                          <p:attrName>ppt_x</p:attrName>
                                          <p:attrName>ppt_y</p:attrName>
                                        </p:attrNameLst>
                                      </p:cBhvr>
                                      <p:rCtr x="-2187" y="-625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2" nodeType="clickEffect">
                                  <p:stCondLst>
                                    <p:cond delay="0"/>
                                  </p:stCondLst>
                                  <p:childTnLst>
                                    <p:animMotion origin="layout" path="M -0.04375 -0.125 L -0.1043 -0.26157 " pathEditMode="relative" rAng="0" ptsTypes="AA">
                                      <p:cBhvr>
                                        <p:cTn id="58" dur="500" fill="hold"/>
                                        <p:tgtEl>
                                          <p:spTgt spid="9"/>
                                        </p:tgtEl>
                                        <p:attrNameLst>
                                          <p:attrName>ppt_x</p:attrName>
                                          <p:attrName>ppt_y</p:attrName>
                                        </p:attrNameLst>
                                      </p:cBhvr>
                                      <p:rCtr x="-3034" y="-682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3" nodeType="clickEffect">
                                  <p:stCondLst>
                                    <p:cond delay="0"/>
                                  </p:stCondLst>
                                  <p:childTnLst>
                                    <p:animMotion origin="layout" path="M -0.1043 -0.26157 L -0.14284 -0.39375 " pathEditMode="relative" rAng="0" ptsTypes="AA">
                                      <p:cBhvr>
                                        <p:cTn id="62" dur="500" fill="hold"/>
                                        <p:tgtEl>
                                          <p:spTgt spid="9"/>
                                        </p:tgtEl>
                                        <p:attrNameLst>
                                          <p:attrName>ppt_x</p:attrName>
                                          <p:attrName>ppt_y</p:attrName>
                                        </p:attrNameLst>
                                      </p:cBhvr>
                                      <p:rCtr x="-1927" y="-6620"/>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91" grpId="0" animBg="1"/>
      <p:bldP spid="92" grpId="0" animBg="1"/>
      <p:bldP spid="95" grpId="0" animBg="1"/>
      <p:bldP spid="97" grpId="0" animBg="1"/>
      <p:bldP spid="9" grpId="0" animBg="1"/>
      <p:bldP spid="9" grpId="1" animBg="1"/>
      <p:bldP spid="9" grpId="2" animBg="1"/>
      <p:bldP spid="9" grpId="3"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243841" y="127894"/>
            <a:ext cx="9554610" cy="584775"/>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Calibri" panose="020F0502020204030204" pitchFamily="34" charset="0"/>
                <a:cs typeface="Calibri" panose="020F0502020204030204" pitchFamily="34" charset="0"/>
              </a:rPr>
              <a:t>Effects Of Transaction Frontrunning &amp; Reordering</a:t>
            </a:r>
          </a:p>
        </p:txBody>
      </p:sp>
      <p:grpSp>
        <p:nvGrpSpPr>
          <p:cNvPr id="26" name="Group 25">
            <a:extLst>
              <a:ext uri="{FF2B5EF4-FFF2-40B4-BE49-F238E27FC236}">
                <a16:creationId xmlns:a16="http://schemas.microsoft.com/office/drawing/2014/main" id="{4AAC65D8-FEA7-B55E-A9E2-A135DC8BADA2}"/>
              </a:ext>
            </a:extLst>
          </p:cNvPr>
          <p:cNvGrpSpPr/>
          <p:nvPr/>
        </p:nvGrpSpPr>
        <p:grpSpPr>
          <a:xfrm>
            <a:off x="243841" y="1069711"/>
            <a:ext cx="4062548" cy="2719971"/>
            <a:chOff x="75175" y="1961301"/>
            <a:chExt cx="3865454" cy="2529512"/>
          </a:xfrm>
        </p:grpSpPr>
        <p:pic>
          <p:nvPicPr>
            <p:cNvPr id="21" name="Picture 20">
              <a:extLst>
                <a:ext uri="{FF2B5EF4-FFF2-40B4-BE49-F238E27FC236}">
                  <a16:creationId xmlns:a16="http://schemas.microsoft.com/office/drawing/2014/main" id="{62E27D98-A119-C873-0FF0-0957012B5E1B}"/>
                </a:ext>
              </a:extLst>
            </p:cNvPr>
            <p:cNvPicPr>
              <a:picLocks noChangeAspect="1"/>
            </p:cNvPicPr>
            <p:nvPr/>
          </p:nvPicPr>
          <p:blipFill>
            <a:blip r:embed="rId3"/>
            <a:stretch>
              <a:fillRect/>
            </a:stretch>
          </p:blipFill>
          <p:spPr>
            <a:xfrm>
              <a:off x="798016" y="1961301"/>
              <a:ext cx="2959733" cy="2529512"/>
            </a:xfrm>
            <a:prstGeom prst="rect">
              <a:avLst/>
            </a:prstGeom>
          </p:spPr>
        </p:pic>
        <p:sp>
          <p:nvSpPr>
            <p:cNvPr id="22" name="Rectangle 21">
              <a:extLst>
                <a:ext uri="{FF2B5EF4-FFF2-40B4-BE49-F238E27FC236}">
                  <a16:creationId xmlns:a16="http://schemas.microsoft.com/office/drawing/2014/main" id="{50BA803C-A0A6-B850-8B61-F0FEDDED9F51}"/>
                </a:ext>
              </a:extLst>
            </p:cNvPr>
            <p:cNvSpPr/>
            <p:nvPr/>
          </p:nvSpPr>
          <p:spPr>
            <a:xfrm>
              <a:off x="75175" y="2239593"/>
              <a:ext cx="1549257" cy="3082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reordering</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DE7E1EAD-C9F6-63E1-4395-A0BC4EC53DEB}"/>
                </a:ext>
              </a:extLst>
            </p:cNvPr>
            <p:cNvSpPr/>
            <p:nvPr/>
          </p:nvSpPr>
          <p:spPr>
            <a:xfrm>
              <a:off x="2450847" y="2393741"/>
              <a:ext cx="1489782" cy="3082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Frontrunning</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DFC1AAF7-6863-E728-B49E-38543D2A3232}"/>
                </a:ext>
              </a:extLst>
            </p:cNvPr>
            <p:cNvSpPr/>
            <p:nvPr/>
          </p:nvSpPr>
          <p:spPr>
            <a:xfrm>
              <a:off x="911620" y="3976738"/>
              <a:ext cx="1425624" cy="3082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001815D6-CC05-E053-1495-666A2E741BC2}"/>
              </a:ext>
            </a:extLst>
          </p:cNvPr>
          <p:cNvSpPr txBox="1"/>
          <p:nvPr/>
        </p:nvSpPr>
        <p:spPr>
          <a:xfrm>
            <a:off x="4572176" y="1281570"/>
            <a:ext cx="6957973" cy="4462760"/>
          </a:xfrm>
          <a:prstGeom prst="rect">
            <a:avLst/>
          </a:prstGeom>
          <a:noFill/>
          <a:ln w="12700">
            <a:noFill/>
            <a:prstDash val="sysDash"/>
          </a:ln>
        </p:spPr>
        <p:txBody>
          <a:bodyPr wrap="square" rtlCol="0">
            <a:spAutoFit/>
          </a:bodyPr>
          <a:lstStyle/>
          <a:p>
            <a:pPr marL="285750" indent="-285750" defTabSz="914377">
              <a:buClrTx/>
              <a:buFont typeface="Wingdings" panose="05000000000000000000" pitchFamily="2" charset="2"/>
              <a:buChar char="§"/>
            </a:pPr>
            <a:r>
              <a:rPr kumimoji="1" lang="en-US" sz="18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Transaction delays: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prioritize transactions with higher fees, to delay or prevent the confirmation of certain transactions, or to create </a:t>
            </a:r>
            <a:r>
              <a:rPr kumimoji="1" lang="en-US" sz="16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double-spending</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attacks</a:t>
            </a: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914377">
              <a:buClrTx/>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8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Unfairness:</a:t>
            </a: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give an unfair advantage to miners over other users and can negatively impact the performance and security of the blockchain network.</a:t>
            </a:r>
          </a:p>
          <a:p>
            <a:pPr marL="285750" indent="-285750" defTabSz="914377">
              <a:buClrTx/>
              <a:buFont typeface="Wingdings" panose="05000000000000000000" pitchFamily="2" charset="2"/>
              <a:buChar char="§"/>
            </a:pPr>
            <a:endPar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6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Centralization:</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lead to centralization of the network by giving an advantage to the users who have more resources to pay for high fees.</a:t>
            </a:r>
          </a:p>
          <a:p>
            <a:pPr marL="285750" indent="-285750" defTabSz="914377">
              <a:buClrTx/>
              <a:buFont typeface="Wingdings" panose="05000000000000000000" pitchFamily="2" charset="2"/>
              <a:buChar char="§"/>
            </a:pPr>
            <a:endPar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8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Censorship:</a:t>
            </a: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used to perform censorship attack by delaying or preventing the confirmation of certain transactions, based on the contents of the transaction or the sender's identity.</a:t>
            </a:r>
          </a:p>
          <a:p>
            <a:pPr marL="285750" indent="-285750" defTabSz="914377">
              <a:buClrTx/>
              <a:buFont typeface="Wingdings" panose="05000000000000000000" pitchFamily="2" charset="2"/>
              <a:buChar char="§"/>
            </a:pPr>
            <a:endPar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8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Selfish mining attack: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where miner can manipulate the order of the transactions to increase its own rewards and decrease the rewards of the other miners.</a:t>
            </a: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BA7EC0D9-DFCE-EA54-A75A-E22E5FFA04AC}"/>
              </a:ext>
            </a:extLst>
          </p:cNvPr>
          <p:cNvSpPr/>
          <p:nvPr/>
        </p:nvSpPr>
        <p:spPr>
          <a:xfrm>
            <a:off x="980686" y="4034237"/>
            <a:ext cx="3110646" cy="1955967"/>
          </a:xfrm>
          <a:prstGeom prst="rect">
            <a:avLst/>
          </a:prstGeom>
          <a:solidFill>
            <a:srgbClr val="FFFFFF">
              <a:lumMod val="95000"/>
            </a:srgbClr>
          </a:solidFill>
          <a:ln w="12700" cap="flat" cmpd="sng" algn="ctr">
            <a:solidFill>
              <a:srgbClr val="D9D9D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F131F3EC-A344-98C9-1381-878B08A45648}"/>
              </a:ext>
            </a:extLst>
          </p:cNvPr>
          <p:cNvSpPr/>
          <p:nvPr/>
        </p:nvSpPr>
        <p:spPr>
          <a:xfrm>
            <a:off x="2177609" y="3892174"/>
            <a:ext cx="716799" cy="27153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Block</a:t>
            </a:r>
          </a:p>
        </p:txBody>
      </p:sp>
      <p:sp>
        <p:nvSpPr>
          <p:cNvPr id="58" name="Rectangle 57">
            <a:extLst>
              <a:ext uri="{FF2B5EF4-FFF2-40B4-BE49-F238E27FC236}">
                <a16:creationId xmlns:a16="http://schemas.microsoft.com/office/drawing/2014/main" id="{2F440165-B449-429B-F44D-9B545D224029}"/>
              </a:ext>
            </a:extLst>
          </p:cNvPr>
          <p:cNvSpPr/>
          <p:nvPr/>
        </p:nvSpPr>
        <p:spPr>
          <a:xfrm>
            <a:off x="1088084" y="4194858"/>
            <a:ext cx="1265254" cy="1167874"/>
          </a:xfrm>
          <a:prstGeom prst="rect">
            <a:avLst/>
          </a:prstGeom>
          <a:solidFill>
            <a:srgbClr val="FFE19E">
              <a:lumMod val="90000"/>
            </a:srgbClr>
          </a:solidFill>
          <a:ln>
            <a:solidFill>
              <a:srgbClr val="434343"/>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u="sng" dirty="0">
                <a:solidFill>
                  <a:srgbClr val="434343"/>
                </a:solidFill>
                <a:latin typeface="Calibri" panose="020F0502020204030204" pitchFamily="34" charset="0"/>
                <a:ea typeface="Calibri" panose="020F0502020204030204" pitchFamily="34" charset="0"/>
                <a:cs typeface="Calibri" panose="020F0502020204030204" pitchFamily="34" charset="0"/>
              </a:rPr>
              <a:t>C</a:t>
            </a:r>
            <a:r>
              <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ontract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434343"/>
                </a:solidFill>
                <a:latin typeface="Calibri" panose="020F0502020204030204" pitchFamily="34" charset="0"/>
                <a:ea typeface="Calibri" panose="020F0502020204030204" pitchFamily="34" charset="0"/>
                <a:cs typeface="Calibri" panose="020F0502020204030204" pitchFamily="34" charset="0"/>
              </a:rPr>
              <a:t>From</a:t>
            </a: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 0x690b</a:t>
            </a:r>
            <a:endPar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To</a:t>
            </a: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0xffee</a:t>
            </a: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0" name="Picture 69">
            <a:extLst>
              <a:ext uri="{FF2B5EF4-FFF2-40B4-BE49-F238E27FC236}">
                <a16:creationId xmlns:a16="http://schemas.microsoft.com/office/drawing/2014/main" id="{0332CF9D-2C00-847D-FBCE-D57386B911DE}"/>
              </a:ext>
            </a:extLst>
          </p:cNvPr>
          <p:cNvPicPr>
            <a:picLocks noChangeAspect="1"/>
          </p:cNvPicPr>
          <p:nvPr/>
        </p:nvPicPr>
        <p:blipFill>
          <a:blip r:embed="rId4">
            <a:clrChange>
              <a:clrFrom>
                <a:srgbClr val="108FA4"/>
              </a:clrFrom>
              <a:clrTo>
                <a:srgbClr val="108FA4">
                  <a:alpha val="0"/>
                </a:srgbClr>
              </a:clrTo>
            </a:clrChange>
          </a:blip>
          <a:stretch>
            <a:fillRect/>
          </a:stretch>
        </p:blipFill>
        <p:spPr>
          <a:xfrm>
            <a:off x="3404302" y="5151661"/>
            <a:ext cx="1167874" cy="1167874"/>
          </a:xfrm>
          <a:prstGeom prst="rect">
            <a:avLst/>
          </a:prstGeom>
        </p:spPr>
      </p:pic>
      <p:sp>
        <p:nvSpPr>
          <p:cNvPr id="71" name="Rectangle 70">
            <a:extLst>
              <a:ext uri="{FF2B5EF4-FFF2-40B4-BE49-F238E27FC236}">
                <a16:creationId xmlns:a16="http://schemas.microsoft.com/office/drawing/2014/main" id="{04D0AA36-E6D7-03F0-6CBA-D27A2C690D4B}"/>
              </a:ext>
            </a:extLst>
          </p:cNvPr>
          <p:cNvSpPr/>
          <p:nvPr/>
        </p:nvSpPr>
        <p:spPr>
          <a:xfrm>
            <a:off x="1537861" y="4482780"/>
            <a:ext cx="1265254" cy="1167874"/>
          </a:xfrm>
          <a:prstGeom prst="rect">
            <a:avLst/>
          </a:prstGeom>
          <a:solidFill>
            <a:srgbClr val="FFE19E">
              <a:lumMod val="90000"/>
            </a:srgbClr>
          </a:solidFill>
          <a:ln>
            <a:solidFill>
              <a:srgbClr val="434343"/>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u="sng" dirty="0">
                <a:solidFill>
                  <a:srgbClr val="434343"/>
                </a:solidFill>
                <a:latin typeface="Calibri" panose="020F0502020204030204" pitchFamily="34" charset="0"/>
                <a:ea typeface="Calibri" panose="020F0502020204030204" pitchFamily="34" charset="0"/>
                <a:cs typeface="Calibri" panose="020F0502020204030204" pitchFamily="34" charset="0"/>
              </a:rPr>
              <a:t>C</a:t>
            </a:r>
            <a:r>
              <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ontract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434343"/>
                </a:solidFill>
                <a:latin typeface="Calibri" panose="020F0502020204030204" pitchFamily="34" charset="0"/>
                <a:ea typeface="Calibri" panose="020F0502020204030204" pitchFamily="34" charset="0"/>
                <a:cs typeface="Calibri" panose="020F0502020204030204" pitchFamily="34" charset="0"/>
              </a:rPr>
              <a:t>From</a:t>
            </a: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 0x690b</a:t>
            </a:r>
            <a:endPar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To</a:t>
            </a: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0xffee</a:t>
            </a: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2" name="Rectangle 71">
            <a:extLst>
              <a:ext uri="{FF2B5EF4-FFF2-40B4-BE49-F238E27FC236}">
                <a16:creationId xmlns:a16="http://schemas.microsoft.com/office/drawing/2014/main" id="{204EF994-62B8-1756-3B8A-94D25C40ACFB}"/>
              </a:ext>
            </a:extLst>
          </p:cNvPr>
          <p:cNvSpPr/>
          <p:nvPr/>
        </p:nvSpPr>
        <p:spPr>
          <a:xfrm>
            <a:off x="2058170" y="4734306"/>
            <a:ext cx="1302258" cy="1167874"/>
          </a:xfrm>
          <a:prstGeom prst="rect">
            <a:avLst/>
          </a:prstGeom>
          <a:solidFill>
            <a:srgbClr val="FFE19E">
              <a:lumMod val="90000"/>
            </a:srgbClr>
          </a:solidFill>
          <a:ln>
            <a:solidFill>
              <a:srgbClr val="434343"/>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u="sng" dirty="0">
                <a:solidFill>
                  <a:srgbClr val="434343"/>
                </a:solidFill>
                <a:latin typeface="Calibri" panose="020F0502020204030204" pitchFamily="34" charset="0"/>
                <a:ea typeface="Calibri" panose="020F0502020204030204" pitchFamily="34" charset="0"/>
                <a:cs typeface="Calibri" panose="020F0502020204030204" pitchFamily="34" charset="0"/>
              </a:rPr>
              <a:t>C</a:t>
            </a:r>
            <a:r>
              <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ontract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434343"/>
                </a:solidFill>
                <a:latin typeface="Calibri" panose="020F0502020204030204" pitchFamily="34" charset="0"/>
                <a:ea typeface="Calibri" panose="020F0502020204030204" pitchFamily="34" charset="0"/>
                <a:cs typeface="Calibri" panose="020F0502020204030204" pitchFamily="34" charset="0"/>
              </a:rPr>
              <a:t>From</a:t>
            </a: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 0x690b.</a:t>
            </a:r>
            <a:endPar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To</a:t>
            </a:r>
            <a:r>
              <a:rPr kumimoji="0" lang="en-GH"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rPr>
              <a:t>0xffee..</a:t>
            </a: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H" sz="1200" b="0" i="0" u="sng" strike="noStrike" kern="0" cap="none" spc="0" normalizeH="0" baseline="0" noProof="0" dirty="0">
              <a:ln>
                <a:noFill/>
              </a:ln>
              <a:solidFill>
                <a:srgbClr val="4343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232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896865"/>
            <a:ext cx="10985770"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b="1" dirty="0">
                <a:solidFill>
                  <a:schemeClr val="tx1"/>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 Incentive Mechanism Design for Mitigating Frontrunning and Transaction Reordering in Decentralized Exchanges.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419282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12243"/>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Existing Literature</a:t>
            </a:r>
          </a:p>
        </p:txBody>
      </p:sp>
      <p:sp>
        <p:nvSpPr>
          <p:cNvPr id="34" name="TextBox 33">
            <a:extLst>
              <a:ext uri="{FF2B5EF4-FFF2-40B4-BE49-F238E27FC236}">
                <a16:creationId xmlns:a16="http://schemas.microsoft.com/office/drawing/2014/main" id="{7AAE6FE4-9952-379D-0952-9DB3CFE079A7}"/>
              </a:ext>
            </a:extLst>
          </p:cNvPr>
          <p:cNvSpPr txBox="1"/>
          <p:nvPr/>
        </p:nvSpPr>
        <p:spPr>
          <a:xfrm>
            <a:off x="469821" y="875954"/>
            <a:ext cx="1536383"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Related Works</a:t>
            </a:r>
            <a:endPar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6BCEC620-A95D-8E58-C5C7-D2E45DE7F1AD}"/>
              </a:ext>
            </a:extLst>
          </p:cNvPr>
          <p:cNvGrpSpPr/>
          <p:nvPr/>
        </p:nvGrpSpPr>
        <p:grpSpPr>
          <a:xfrm>
            <a:off x="475469" y="1294897"/>
            <a:ext cx="5347505" cy="3323987"/>
            <a:chOff x="475469" y="1294897"/>
            <a:chExt cx="5347505" cy="3323987"/>
          </a:xfrm>
        </p:grpSpPr>
        <p:sp>
          <p:nvSpPr>
            <p:cNvPr id="35" name="TextBox 34">
              <a:extLst>
                <a:ext uri="{FF2B5EF4-FFF2-40B4-BE49-F238E27FC236}">
                  <a16:creationId xmlns:a16="http://schemas.microsoft.com/office/drawing/2014/main" id="{F97D24FA-F48C-A72F-03ED-D94E412453A3}"/>
                </a:ext>
              </a:extLst>
            </p:cNvPr>
            <p:cNvSpPr txBox="1"/>
            <p:nvPr/>
          </p:nvSpPr>
          <p:spPr>
            <a:xfrm>
              <a:off x="475469" y="1294897"/>
              <a:ext cx="5347505" cy="3323987"/>
            </a:xfrm>
            <a:prstGeom prst="rect">
              <a:avLst/>
            </a:prstGeom>
            <a:noFill/>
            <a:ln w="12700">
              <a:noFill/>
              <a:prstDash val="sysDash"/>
            </a:ln>
          </p:spPr>
          <p:txBody>
            <a:bodyPr wrap="square" rtlCol="0">
              <a:spAutoFit/>
            </a:bodyPr>
            <a:lstStyle/>
            <a:p>
              <a:pPr marL="342900" indent="-342900" defTabSz="914377">
                <a:buClrTx/>
                <a:buFont typeface="+mj-lt"/>
                <a:buAutoNum type="arabicPeriod"/>
              </a:pPr>
              <a:r>
                <a:rPr kumimoji="1" lang="en-US" sz="1800"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Chainlink</a:t>
              </a: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Fair Sequencing Services</a:t>
              </a: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Use a decentralized oracle network to fairly order transactions sent to an on-chain smart contract. Basically, </a:t>
              </a: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First Come First Service (FCFS) </a:t>
              </a: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hlinkClick r:id="rId3"/>
                </a:rPr>
                <a:t>[FSS]</a:t>
              </a:r>
              <a:endPar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B4ABC3B-3900-42FF-3B11-FC0B65AFF4C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3810" y="1583348"/>
              <a:ext cx="3631734" cy="2314547"/>
            </a:xfrm>
            <a:prstGeom prst="rect">
              <a:avLst/>
            </a:prstGeom>
          </p:spPr>
        </p:pic>
      </p:grpSp>
      <p:grpSp>
        <p:nvGrpSpPr>
          <p:cNvPr id="4" name="Group 3">
            <a:extLst>
              <a:ext uri="{FF2B5EF4-FFF2-40B4-BE49-F238E27FC236}">
                <a16:creationId xmlns:a16="http://schemas.microsoft.com/office/drawing/2014/main" id="{C6D4C381-BFEF-B305-9454-18BCE23D23AC}"/>
              </a:ext>
            </a:extLst>
          </p:cNvPr>
          <p:cNvGrpSpPr/>
          <p:nvPr/>
        </p:nvGrpSpPr>
        <p:grpSpPr>
          <a:xfrm>
            <a:off x="6004118" y="1240559"/>
            <a:ext cx="5944042" cy="3416320"/>
            <a:chOff x="6004118" y="1240559"/>
            <a:chExt cx="5944042" cy="3416320"/>
          </a:xfrm>
        </p:grpSpPr>
        <p:sp>
          <p:nvSpPr>
            <p:cNvPr id="5" name="TextBox 4">
              <a:extLst>
                <a:ext uri="{FF2B5EF4-FFF2-40B4-BE49-F238E27FC236}">
                  <a16:creationId xmlns:a16="http://schemas.microsoft.com/office/drawing/2014/main" id="{15A94D56-79A3-5DBF-4618-810827ED488C}"/>
                </a:ext>
              </a:extLst>
            </p:cNvPr>
            <p:cNvSpPr txBox="1"/>
            <p:nvPr/>
          </p:nvSpPr>
          <p:spPr>
            <a:xfrm>
              <a:off x="6004118" y="1240559"/>
              <a:ext cx="5944042" cy="3416320"/>
            </a:xfrm>
            <a:prstGeom prst="rect">
              <a:avLst/>
            </a:prstGeom>
            <a:noFill/>
            <a:ln w="12700">
              <a:noFill/>
              <a:prstDash val="sysDash"/>
            </a:ln>
          </p:spPr>
          <p:txBody>
            <a:bodyPr wrap="square" rtlCol="0">
              <a:spAutoFit/>
            </a:bodyPr>
            <a:lstStyle/>
            <a:p>
              <a:pPr marL="342900" indent="-342900" defTabSz="914377">
                <a:buClrTx/>
                <a:buFont typeface="+mj-lt"/>
                <a:buAutoNum type="arabicPeriod" startAt="2"/>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Auction Theory</a:t>
              </a: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defTabSz="914377">
                <a:buClrTx/>
                <a:buFont typeface="+mj-lt"/>
                <a:buAutoNum type="arabicPeriod" startAt="2"/>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endPar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Simply </a:t>
              </a: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auction off the right to reorder transactions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within an N-block window to the highest bidder. </a:t>
              </a: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hlinkClick r:id="rId5"/>
                </a:rPr>
                <a:t>[MEV Auctions]</a:t>
              </a:r>
              <a:endPar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E1A0AE0-CB05-06DA-409C-2A066752A30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369350" y="1804480"/>
              <a:ext cx="5213578" cy="1624520"/>
            </a:xfrm>
            <a:prstGeom prst="rect">
              <a:avLst/>
            </a:prstGeom>
          </p:spPr>
        </p:pic>
      </p:grpSp>
      <p:grpSp>
        <p:nvGrpSpPr>
          <p:cNvPr id="7" name="Group 6">
            <a:extLst>
              <a:ext uri="{FF2B5EF4-FFF2-40B4-BE49-F238E27FC236}">
                <a16:creationId xmlns:a16="http://schemas.microsoft.com/office/drawing/2014/main" id="{754BF394-866C-36CB-FE62-240C912D19E2}"/>
              </a:ext>
            </a:extLst>
          </p:cNvPr>
          <p:cNvGrpSpPr/>
          <p:nvPr/>
        </p:nvGrpSpPr>
        <p:grpSpPr>
          <a:xfrm>
            <a:off x="469821" y="4825490"/>
            <a:ext cx="11252358" cy="584775"/>
            <a:chOff x="469821" y="4825490"/>
            <a:chExt cx="11252358" cy="584775"/>
          </a:xfrm>
        </p:grpSpPr>
        <p:sp>
          <p:nvSpPr>
            <p:cNvPr id="10" name="TextBox 31">
              <a:extLst>
                <a:ext uri="{FF2B5EF4-FFF2-40B4-BE49-F238E27FC236}">
                  <a16:creationId xmlns:a16="http://schemas.microsoft.com/office/drawing/2014/main" id="{05044086-62FA-3059-EAB8-F4DA1F043633}"/>
                </a:ext>
              </a:extLst>
            </p:cNvPr>
            <p:cNvSpPr txBox="1"/>
            <p:nvPr/>
          </p:nvSpPr>
          <p:spPr>
            <a:xfrm>
              <a:off x="1514441" y="4825490"/>
              <a:ext cx="10207738" cy="584775"/>
            </a:xfrm>
            <a:prstGeom prst="rect">
              <a:avLst/>
            </a:prstGeom>
            <a:noFill/>
            <a:ln w="12700">
              <a:no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914377">
                <a:buClrTx/>
                <a:buFont typeface="Wingdings" panose="05000000000000000000" pitchFamily="2" charset="2"/>
                <a:buChar cha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Automated market maker (AMM) to reduce users’ costs by leveraging smart contracts (SCs) to alter gas fees upon incoming transaction requests autonomously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hlinkClick r:id="rId7"/>
                </a:rPr>
                <a:t>[A2MM]</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8F468E82-A3B8-41BA-5C32-1FD0C6D3EA1C}"/>
                </a:ext>
              </a:extLst>
            </p:cNvPr>
            <p:cNvSpPr txBox="1"/>
            <p:nvPr/>
          </p:nvSpPr>
          <p:spPr>
            <a:xfrm>
              <a:off x="469821" y="4933212"/>
              <a:ext cx="817083"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Others</a:t>
              </a:r>
              <a:endPar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71D72C6F-DDE1-8397-9F8B-70C3E4400BAD}"/>
              </a:ext>
            </a:extLst>
          </p:cNvPr>
          <p:cNvSpPr txBox="1"/>
          <p:nvPr/>
        </p:nvSpPr>
        <p:spPr>
          <a:xfrm>
            <a:off x="469821" y="5509876"/>
            <a:ext cx="11478339" cy="954107"/>
          </a:xfrm>
          <a:prstGeom prst="rect">
            <a:avLst/>
          </a:prstGeom>
          <a:noFill/>
        </p:spPr>
        <p:txBody>
          <a:bodyPr wrap="square">
            <a:spAutoFit/>
          </a:bodyPr>
          <a:lstStyle/>
          <a:p>
            <a:r>
              <a:rPr lang="en-US" dirty="0"/>
              <a:t>FSS = Breidenbach L, et al, Next steps in the evolution of decentralized oracle networks. </a:t>
            </a:r>
            <a:r>
              <a:rPr lang="en-US" dirty="0" err="1"/>
              <a:t>Chainlink</a:t>
            </a:r>
            <a:r>
              <a:rPr lang="en-US" dirty="0"/>
              <a:t> Labs. 2021 Apr 15;1.</a:t>
            </a:r>
          </a:p>
          <a:p>
            <a:r>
              <a:rPr lang="en-US" dirty="0"/>
              <a:t>MEV Auctions: Piet J, </a:t>
            </a:r>
            <a:r>
              <a:rPr lang="en-US" dirty="0" err="1"/>
              <a:t>Fairoze</a:t>
            </a:r>
            <a:r>
              <a:rPr lang="en-US" dirty="0"/>
              <a:t> J, et al, from the salt mines: Ethereum miners extracting value. </a:t>
            </a:r>
            <a:r>
              <a:rPr lang="en-US" dirty="0" err="1"/>
              <a:t>arXiv</a:t>
            </a:r>
            <a:r>
              <a:rPr lang="en-US" dirty="0"/>
              <a:t> preprint arXiv:2203.15930. 2022 Mar 29.</a:t>
            </a:r>
          </a:p>
          <a:p>
            <a:r>
              <a:rPr lang="en-US" dirty="0"/>
              <a:t>A2MM: Zhou L, et. al. A2mm: Mitigating frontrunning, transaction reordering and consensus instability in decentralized exchanges. </a:t>
            </a:r>
            <a:r>
              <a:rPr lang="en-US" dirty="0" err="1"/>
              <a:t>arXiv</a:t>
            </a:r>
            <a:r>
              <a:rPr lang="en-US" dirty="0"/>
              <a:t> preprint arXiv:2106.07371. 2021 Jun 14.</a:t>
            </a:r>
          </a:p>
        </p:txBody>
      </p:sp>
    </p:spTree>
    <p:extLst>
      <p:ext uri="{BB962C8B-B14F-4D97-AF65-F5344CB8AC3E}">
        <p14:creationId xmlns:p14="http://schemas.microsoft.com/office/powerpoint/2010/main" val="8692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288324" y="114537"/>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Motivations and Contributions</a:t>
            </a:r>
          </a:p>
        </p:txBody>
      </p:sp>
      <p:grpSp>
        <p:nvGrpSpPr>
          <p:cNvPr id="34" name="Group 33">
            <a:extLst>
              <a:ext uri="{FF2B5EF4-FFF2-40B4-BE49-F238E27FC236}">
                <a16:creationId xmlns:a16="http://schemas.microsoft.com/office/drawing/2014/main" id="{8866179E-1001-4813-7D35-134AE391C245}"/>
              </a:ext>
            </a:extLst>
          </p:cNvPr>
          <p:cNvGrpSpPr/>
          <p:nvPr/>
        </p:nvGrpSpPr>
        <p:grpSpPr>
          <a:xfrm>
            <a:off x="314441" y="1812968"/>
            <a:ext cx="5369197" cy="2468122"/>
            <a:chOff x="6605089" y="709117"/>
            <a:chExt cx="5369197" cy="2468122"/>
          </a:xfrm>
        </p:grpSpPr>
        <p:sp>
          <p:nvSpPr>
            <p:cNvPr id="30" name="TextBox 29">
              <a:extLst>
                <a:ext uri="{FF2B5EF4-FFF2-40B4-BE49-F238E27FC236}">
                  <a16:creationId xmlns:a16="http://schemas.microsoft.com/office/drawing/2014/main" id="{5307C9DB-6B1B-D506-ED21-94968EEF018C}"/>
                </a:ext>
              </a:extLst>
            </p:cNvPr>
            <p:cNvSpPr txBox="1"/>
            <p:nvPr/>
          </p:nvSpPr>
          <p:spPr>
            <a:xfrm>
              <a:off x="6851778" y="1115136"/>
              <a:ext cx="5122508" cy="2062103"/>
            </a:xfrm>
            <a:prstGeom prst="rect">
              <a:avLst/>
            </a:prstGeom>
            <a:noFill/>
            <a:ln w="12700">
              <a:noFill/>
              <a:prstDash val="sysDash"/>
            </a:ln>
          </p:spPr>
          <p:txBody>
            <a:bodyPr wrap="square" rtlCol="0">
              <a:spAutoFit/>
            </a:bodyPr>
            <a:lstStyle/>
            <a:p>
              <a:pPr marL="342900" indent="-342900" defTabSz="914377">
                <a:buClrTx/>
                <a:buFont typeface="+mj-lt"/>
                <a:buAutoNum type="arabicPeriod"/>
              </a:pPr>
              <a:r>
                <a:rPr kumimoji="1" lang="en-US" sz="1600" i="1" kern="1200" dirty="0">
                  <a:solidFill>
                    <a:prstClr val="black"/>
                  </a:solidFill>
                  <a:latin typeface="Calibri" panose="020F0502020204030204" pitchFamily="34" charset="0"/>
                  <a:ea typeface="Calibri" panose="020F0502020204030204" pitchFamily="34" charset="0"/>
                  <a:cs typeface="Calibri" panose="020F0502020204030204" pitchFamily="34" charset="0"/>
                </a:rPr>
                <a:t>How could transactions be ordered on the blockchain network to avoid miner extractable value (MEV) centralization and extraction?</a:t>
              </a:r>
            </a:p>
            <a:p>
              <a:pPr marL="342900" indent="-342900" defTabSz="914377">
                <a:buClrTx/>
                <a:buFont typeface="+mj-lt"/>
                <a:buAutoNum type="arabicPeriod"/>
              </a:pPr>
              <a:r>
                <a:rPr kumimoji="1" lang="en-US" sz="1600" i="1" kern="1200" dirty="0">
                  <a:solidFill>
                    <a:prstClr val="black"/>
                  </a:solidFill>
                  <a:latin typeface="Calibri" panose="020F0502020204030204" pitchFamily="34" charset="0"/>
                  <a:ea typeface="Calibri" panose="020F0502020204030204" pitchFamily="34" charset="0"/>
                  <a:cs typeface="Calibri" panose="020F0502020204030204" pitchFamily="34" charset="0"/>
                </a:rPr>
                <a:t>How should users with </a:t>
              </a:r>
              <a:r>
                <a:rPr kumimoji="1" lang="en-US" sz="1600" i="1" kern="1200" dirty="0">
                  <a:solidFill>
                    <a:srgbClr val="FF0000"/>
                  </a:solidFill>
                  <a:latin typeface="Calibri" panose="020F0502020204030204" pitchFamily="34" charset="0"/>
                  <a:ea typeface="Calibri" panose="020F0502020204030204" pitchFamily="34" charset="0"/>
                  <a:cs typeface="Calibri" panose="020F0502020204030204" pitchFamily="34" charset="0"/>
                </a:rPr>
                <a:t>multi-dimensional private information</a:t>
              </a:r>
              <a:r>
                <a:rPr kumimoji="1" lang="en-US" sz="1600" i="1" kern="1200" dirty="0">
                  <a:solidFill>
                    <a:prstClr val="black"/>
                  </a:solidFill>
                  <a:latin typeface="Calibri" panose="020F0502020204030204" pitchFamily="34" charset="0"/>
                  <a:ea typeface="Calibri" panose="020F0502020204030204" pitchFamily="34" charset="0"/>
                  <a:cs typeface="Calibri" panose="020F0502020204030204" pitchFamily="34" charset="0"/>
                </a:rPr>
                <a:t> be incentivized to encourage honest behaviors?</a:t>
              </a:r>
            </a:p>
            <a:p>
              <a:pPr marL="342900" indent="-342900" defTabSz="914377">
                <a:buClrTx/>
                <a:buFont typeface="+mj-lt"/>
                <a:buAutoNum type="arabicPeriod"/>
              </a:pPr>
              <a:r>
                <a:rPr kumimoji="1" lang="en-US" sz="1600" i="1" kern="1200" dirty="0">
                  <a:solidFill>
                    <a:prstClr val="black"/>
                  </a:solidFill>
                  <a:latin typeface="Calibri" panose="020F0502020204030204" pitchFamily="34" charset="0"/>
                  <a:ea typeface="Calibri" panose="020F0502020204030204" pitchFamily="34" charset="0"/>
                  <a:cs typeface="Calibri" panose="020F0502020204030204" pitchFamily="34" charset="0"/>
                </a:rPr>
                <a:t>How could transaction ordering and multi-dimensional contracts be implemented on the blockchain platform?</a:t>
              </a:r>
            </a:p>
          </p:txBody>
        </p:sp>
        <p:grpSp>
          <p:nvGrpSpPr>
            <p:cNvPr id="33" name="Group 32">
              <a:extLst>
                <a:ext uri="{FF2B5EF4-FFF2-40B4-BE49-F238E27FC236}">
                  <a16:creationId xmlns:a16="http://schemas.microsoft.com/office/drawing/2014/main" id="{718E3476-66E3-FE7A-B46C-9300A64FACBB}"/>
                </a:ext>
              </a:extLst>
            </p:cNvPr>
            <p:cNvGrpSpPr/>
            <p:nvPr/>
          </p:nvGrpSpPr>
          <p:grpSpPr>
            <a:xfrm>
              <a:off x="6605089" y="709117"/>
              <a:ext cx="1572260" cy="493378"/>
              <a:chOff x="6605089" y="709117"/>
              <a:chExt cx="1572260" cy="493378"/>
            </a:xfrm>
          </p:grpSpPr>
          <p:sp>
            <p:nvSpPr>
              <p:cNvPr id="29" name="TextBox 28">
                <a:extLst>
                  <a:ext uri="{FF2B5EF4-FFF2-40B4-BE49-F238E27FC236}">
                    <a16:creationId xmlns:a16="http://schemas.microsoft.com/office/drawing/2014/main" id="{FC34BF34-C2D2-EF24-3B08-DDE7D16CC69E}"/>
                  </a:ext>
                </a:extLst>
              </p:cNvPr>
              <p:cNvSpPr txBox="1"/>
              <p:nvPr/>
            </p:nvSpPr>
            <p:spPr>
              <a:xfrm>
                <a:off x="6851778" y="759705"/>
                <a:ext cx="1325571" cy="3385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Motivations</a:t>
                </a:r>
                <a:endParaRPr kumimoji="1"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AA9BB8DC-D326-8765-FCA9-6865B1D09D15}"/>
                  </a:ext>
                </a:extLst>
              </p:cNvPr>
              <p:cNvPicPr>
                <a:picLocks noChangeAspect="1"/>
              </p:cNvPicPr>
              <p:nvPr/>
            </p:nvPicPr>
            <p:blipFill>
              <a:blip r:embed="rId3"/>
              <a:stretch>
                <a:fillRect/>
              </a:stretch>
            </p:blipFill>
            <p:spPr>
              <a:xfrm>
                <a:off x="6605089" y="709117"/>
                <a:ext cx="493378" cy="493378"/>
              </a:xfrm>
              <a:prstGeom prst="rect">
                <a:avLst/>
              </a:prstGeom>
            </p:spPr>
          </p:pic>
        </p:grpSp>
      </p:grpSp>
      <p:grpSp>
        <p:nvGrpSpPr>
          <p:cNvPr id="37" name="Group 36">
            <a:extLst>
              <a:ext uri="{FF2B5EF4-FFF2-40B4-BE49-F238E27FC236}">
                <a16:creationId xmlns:a16="http://schemas.microsoft.com/office/drawing/2014/main" id="{9DAD4BC6-0DF2-A4F8-626A-A98EF47E2E07}"/>
              </a:ext>
            </a:extLst>
          </p:cNvPr>
          <p:cNvGrpSpPr/>
          <p:nvPr/>
        </p:nvGrpSpPr>
        <p:grpSpPr>
          <a:xfrm>
            <a:off x="309740" y="4125542"/>
            <a:ext cx="5392837" cy="2330761"/>
            <a:chOff x="6581449" y="3546427"/>
            <a:chExt cx="5392837" cy="2330761"/>
          </a:xfrm>
        </p:grpSpPr>
        <p:sp>
          <p:nvSpPr>
            <p:cNvPr id="52" name="TextBox 51">
              <a:extLst>
                <a:ext uri="{FF2B5EF4-FFF2-40B4-BE49-F238E27FC236}">
                  <a16:creationId xmlns:a16="http://schemas.microsoft.com/office/drawing/2014/main" id="{FC1DB57D-A29A-C7FA-F990-5F6C3E0EF7EE}"/>
                </a:ext>
              </a:extLst>
            </p:cNvPr>
            <p:cNvSpPr txBox="1"/>
            <p:nvPr/>
          </p:nvSpPr>
          <p:spPr>
            <a:xfrm>
              <a:off x="6851778" y="4061306"/>
              <a:ext cx="5122508" cy="1815882"/>
            </a:xfrm>
            <a:prstGeom prst="rect">
              <a:avLst/>
            </a:prstGeom>
            <a:noFill/>
            <a:ln w="12700">
              <a:noFill/>
              <a:prstDash val="sysDash"/>
            </a:ln>
          </p:spPr>
          <p:txBody>
            <a:bodyPr wrap="square" rtlCol="0">
              <a:spAutoFit/>
            </a:bodyPr>
            <a:lstStyle/>
            <a:p>
              <a:pPr marL="342900" indent="-342900" defTabSz="914377">
                <a:buClrTx/>
                <a:buFont typeface="+mj-lt"/>
                <a:buAutoNum type="arabicPeriod"/>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We design a weighted transaction ordering mechanism based on users’ multi-dimensional private data</a:t>
              </a:r>
            </a:p>
            <a:p>
              <a:pPr marL="342900" indent="-342900" defTabSz="914377">
                <a:buClrTx/>
                <a:buFont typeface="+mj-lt"/>
                <a:buAutoNum type="arabicPeriod"/>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We propose a multi-dimensional contract design to extract user private information.</a:t>
              </a:r>
            </a:p>
            <a:p>
              <a:pPr marL="342900" indent="-342900" defTabSz="914377">
                <a:buClrTx/>
                <a:buFont typeface="+mj-lt"/>
                <a:buAutoNum type="arabicPeriod"/>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We deploy the solutions to our optimal contract design and transaction ordering algorithm on a decentralized oracle network.</a:t>
              </a:r>
            </a:p>
          </p:txBody>
        </p:sp>
        <p:grpSp>
          <p:nvGrpSpPr>
            <p:cNvPr id="35" name="Group 34">
              <a:extLst>
                <a:ext uri="{FF2B5EF4-FFF2-40B4-BE49-F238E27FC236}">
                  <a16:creationId xmlns:a16="http://schemas.microsoft.com/office/drawing/2014/main" id="{9129EDEC-B0CE-AAAB-19DB-7B1266F0361A}"/>
                </a:ext>
              </a:extLst>
            </p:cNvPr>
            <p:cNvGrpSpPr/>
            <p:nvPr/>
          </p:nvGrpSpPr>
          <p:grpSpPr>
            <a:xfrm>
              <a:off x="6581449" y="3546427"/>
              <a:ext cx="1817967" cy="493378"/>
              <a:chOff x="6581449" y="3546427"/>
              <a:chExt cx="1817967" cy="493378"/>
            </a:xfrm>
          </p:grpSpPr>
          <p:sp>
            <p:nvSpPr>
              <p:cNvPr id="51" name="TextBox 50">
                <a:extLst>
                  <a:ext uri="{FF2B5EF4-FFF2-40B4-BE49-F238E27FC236}">
                    <a16:creationId xmlns:a16="http://schemas.microsoft.com/office/drawing/2014/main" id="{325AC641-D310-4C72-472D-9C4DECA3FA0F}"/>
                  </a:ext>
                </a:extLst>
              </p:cNvPr>
              <p:cNvSpPr txBox="1"/>
              <p:nvPr/>
            </p:nvSpPr>
            <p:spPr>
              <a:xfrm>
                <a:off x="6851777" y="3679749"/>
                <a:ext cx="1547639" cy="338554"/>
              </a:xfrm>
              <a:prstGeom prst="rect">
                <a:avLst/>
              </a:prstGeom>
              <a:solidFill>
                <a:srgbClr val="70AD47">
                  <a:lumMod val="20000"/>
                  <a:lumOff val="80000"/>
                </a:srgbClr>
              </a:solidFill>
              <a:ln>
                <a:solidFill>
                  <a:sysClr val="windowText" lastClr="000000"/>
                </a:solidFill>
              </a:ln>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Contributions</a:t>
                </a:r>
                <a:endParaRPr kumimoji="1"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5" name="Picture 54">
                <a:extLst>
                  <a:ext uri="{FF2B5EF4-FFF2-40B4-BE49-F238E27FC236}">
                    <a16:creationId xmlns:a16="http://schemas.microsoft.com/office/drawing/2014/main" id="{075BF42D-7646-52CA-D5D5-C13E1C928BB7}"/>
                  </a:ext>
                </a:extLst>
              </p:cNvPr>
              <p:cNvPicPr>
                <a:picLocks noChangeAspect="1"/>
              </p:cNvPicPr>
              <p:nvPr/>
            </p:nvPicPr>
            <p:blipFill>
              <a:blip r:embed="rId3"/>
              <a:stretch>
                <a:fillRect/>
              </a:stretch>
            </p:blipFill>
            <p:spPr>
              <a:xfrm>
                <a:off x="6581449" y="3546427"/>
                <a:ext cx="493378" cy="493378"/>
              </a:xfrm>
              <a:prstGeom prst="rect">
                <a:avLst/>
              </a:prstGeom>
            </p:spPr>
          </p:pic>
        </p:grpSp>
      </p:grpSp>
      <p:grpSp>
        <p:nvGrpSpPr>
          <p:cNvPr id="5" name="Group 4">
            <a:extLst>
              <a:ext uri="{FF2B5EF4-FFF2-40B4-BE49-F238E27FC236}">
                <a16:creationId xmlns:a16="http://schemas.microsoft.com/office/drawing/2014/main" id="{B672B5FB-47C5-7801-ED1F-9CBF281164C7}"/>
              </a:ext>
            </a:extLst>
          </p:cNvPr>
          <p:cNvGrpSpPr/>
          <p:nvPr/>
        </p:nvGrpSpPr>
        <p:grpSpPr>
          <a:xfrm>
            <a:off x="381432" y="794089"/>
            <a:ext cx="11318635" cy="997378"/>
            <a:chOff x="398444" y="857095"/>
            <a:chExt cx="11318635" cy="997378"/>
          </a:xfrm>
        </p:grpSpPr>
        <p:sp>
          <p:nvSpPr>
            <p:cNvPr id="10" name="TextBox 31">
              <a:extLst>
                <a:ext uri="{FF2B5EF4-FFF2-40B4-BE49-F238E27FC236}">
                  <a16:creationId xmlns:a16="http://schemas.microsoft.com/office/drawing/2014/main" id="{05044086-62FA-3059-EAB8-F4DA1F043633}"/>
                </a:ext>
              </a:extLst>
            </p:cNvPr>
            <p:cNvSpPr txBox="1"/>
            <p:nvPr/>
          </p:nvSpPr>
          <p:spPr>
            <a:xfrm>
              <a:off x="577425" y="1269698"/>
              <a:ext cx="11139654" cy="584775"/>
            </a:xfrm>
            <a:prstGeom prst="rect">
              <a:avLst/>
            </a:prstGeom>
            <a:noFill/>
            <a:ln w="12700">
              <a:no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914377">
                <a:buClrTx/>
                <a:buFont typeface="Wingdings" panose="05000000000000000000" pitchFamily="2" charset="2"/>
                <a:buChar cha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However, these existing approaches failed to consider the users </a:t>
              </a:r>
              <a:r>
                <a:rPr kumimoji="1" lang="en-US" sz="16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private information (e.g., transaction confidentiality and delay tolerance)</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in their design. </a:t>
              </a:r>
            </a:p>
          </p:txBody>
        </p:sp>
        <p:grpSp>
          <p:nvGrpSpPr>
            <p:cNvPr id="3" name="Group 2">
              <a:extLst>
                <a:ext uri="{FF2B5EF4-FFF2-40B4-BE49-F238E27FC236}">
                  <a16:creationId xmlns:a16="http://schemas.microsoft.com/office/drawing/2014/main" id="{92AAB2F1-97D6-0BA3-D70B-BEF824D027F9}"/>
                </a:ext>
              </a:extLst>
            </p:cNvPr>
            <p:cNvGrpSpPr/>
            <p:nvPr/>
          </p:nvGrpSpPr>
          <p:grpSpPr>
            <a:xfrm>
              <a:off x="398444" y="857095"/>
              <a:ext cx="1576137" cy="369332"/>
              <a:chOff x="398444" y="857095"/>
              <a:chExt cx="1576137" cy="369332"/>
            </a:xfrm>
          </p:grpSpPr>
          <p:sp>
            <p:nvSpPr>
              <p:cNvPr id="11" name="TextBox 10">
                <a:extLst>
                  <a:ext uri="{FF2B5EF4-FFF2-40B4-BE49-F238E27FC236}">
                    <a16:creationId xmlns:a16="http://schemas.microsoft.com/office/drawing/2014/main" id="{8F468E82-A3B8-41BA-5C32-1FD0C6D3EA1C}"/>
                  </a:ext>
                </a:extLst>
              </p:cNvPr>
              <p:cNvSpPr txBox="1"/>
              <p:nvPr/>
            </p:nvSpPr>
            <p:spPr>
              <a:xfrm>
                <a:off x="577425" y="857095"/>
                <a:ext cx="1397156"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Drawbacks</a:t>
                </a:r>
                <a:endPar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8" name="Picture 57">
                <a:extLst>
                  <a:ext uri="{FF2B5EF4-FFF2-40B4-BE49-F238E27FC236}">
                    <a16:creationId xmlns:a16="http://schemas.microsoft.com/office/drawing/2014/main" id="{385C8895-2098-8EEE-BA3B-FDF467914D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8444" y="900020"/>
                <a:ext cx="283482" cy="283482"/>
              </a:xfrm>
              <a:prstGeom prst="rect">
                <a:avLst/>
              </a:prstGeom>
            </p:spPr>
          </p:pic>
        </p:grpSp>
      </p:grpSp>
      <p:grpSp>
        <p:nvGrpSpPr>
          <p:cNvPr id="43" name="Group 42">
            <a:extLst>
              <a:ext uri="{FF2B5EF4-FFF2-40B4-BE49-F238E27FC236}">
                <a16:creationId xmlns:a16="http://schemas.microsoft.com/office/drawing/2014/main" id="{5DDC5D81-59FA-EE69-63B1-56394916CEA6}"/>
              </a:ext>
            </a:extLst>
          </p:cNvPr>
          <p:cNvGrpSpPr/>
          <p:nvPr/>
        </p:nvGrpSpPr>
        <p:grpSpPr>
          <a:xfrm>
            <a:off x="6339125" y="1805493"/>
            <a:ext cx="5675666" cy="4357432"/>
            <a:chOff x="6339125" y="1805493"/>
            <a:chExt cx="5675666" cy="4357432"/>
          </a:xfrm>
        </p:grpSpPr>
        <p:grpSp>
          <p:nvGrpSpPr>
            <p:cNvPr id="40" name="Group 39">
              <a:extLst>
                <a:ext uri="{FF2B5EF4-FFF2-40B4-BE49-F238E27FC236}">
                  <a16:creationId xmlns:a16="http://schemas.microsoft.com/office/drawing/2014/main" id="{32643ADB-7BFD-D6C9-98CD-BFDB0AB41C1A}"/>
                </a:ext>
              </a:extLst>
            </p:cNvPr>
            <p:cNvGrpSpPr/>
            <p:nvPr/>
          </p:nvGrpSpPr>
          <p:grpSpPr>
            <a:xfrm>
              <a:off x="6706101" y="1805493"/>
              <a:ext cx="5172876" cy="4294425"/>
              <a:chOff x="268363" y="2240968"/>
              <a:chExt cx="5172876" cy="4294425"/>
            </a:xfrm>
          </p:grpSpPr>
          <p:grpSp>
            <p:nvGrpSpPr>
              <p:cNvPr id="12" name="Group 11">
                <a:extLst>
                  <a:ext uri="{FF2B5EF4-FFF2-40B4-BE49-F238E27FC236}">
                    <a16:creationId xmlns:a16="http://schemas.microsoft.com/office/drawing/2014/main" id="{9B0AD66D-01E9-4300-9E10-73BC4DBE69DA}"/>
                  </a:ext>
                </a:extLst>
              </p:cNvPr>
              <p:cNvGrpSpPr/>
              <p:nvPr/>
            </p:nvGrpSpPr>
            <p:grpSpPr>
              <a:xfrm>
                <a:off x="268363" y="2879893"/>
                <a:ext cx="5172876" cy="3655500"/>
                <a:chOff x="268363" y="2533990"/>
                <a:chExt cx="5172876" cy="3655500"/>
              </a:xfrm>
            </p:grpSpPr>
            <p:grpSp>
              <p:nvGrpSpPr>
                <p:cNvPr id="8" name="Group 7">
                  <a:extLst>
                    <a:ext uri="{FF2B5EF4-FFF2-40B4-BE49-F238E27FC236}">
                      <a16:creationId xmlns:a16="http://schemas.microsoft.com/office/drawing/2014/main" id="{556831C0-EBD6-C595-E07C-DCC0AEE753AB}"/>
                    </a:ext>
                  </a:extLst>
                </p:cNvPr>
                <p:cNvGrpSpPr/>
                <p:nvPr/>
              </p:nvGrpSpPr>
              <p:grpSpPr>
                <a:xfrm>
                  <a:off x="268363" y="2533990"/>
                  <a:ext cx="5172876" cy="3467191"/>
                  <a:chOff x="268363" y="2533990"/>
                  <a:chExt cx="5172876" cy="3467191"/>
                </a:xfrm>
              </p:grpSpPr>
              <p:sp>
                <p:nvSpPr>
                  <p:cNvPr id="21" name="Rectangle 20">
                    <a:extLst>
                      <a:ext uri="{FF2B5EF4-FFF2-40B4-BE49-F238E27FC236}">
                        <a16:creationId xmlns:a16="http://schemas.microsoft.com/office/drawing/2014/main" id="{0C0ECC03-8A1D-0098-C14F-7A86D9C82F61}"/>
                      </a:ext>
                    </a:extLst>
                  </p:cNvPr>
                  <p:cNvSpPr/>
                  <p:nvPr/>
                </p:nvSpPr>
                <p:spPr>
                  <a:xfrm>
                    <a:off x="3713191" y="3340118"/>
                    <a:ext cx="1709188"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Miner</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6" name="Connector: Elbow 35">
                    <a:extLst>
                      <a:ext uri="{FF2B5EF4-FFF2-40B4-BE49-F238E27FC236}">
                        <a16:creationId xmlns:a16="http://schemas.microsoft.com/office/drawing/2014/main" id="{A4533C47-E847-B7AB-9800-D83703EA5900}"/>
                      </a:ext>
                    </a:extLst>
                  </p:cNvPr>
                  <p:cNvCxnSpPr>
                    <a:cxnSpLocks/>
                    <a:stCxn id="16" idx="2"/>
                    <a:endCxn id="17" idx="2"/>
                  </p:cNvCxnSpPr>
                  <p:nvPr/>
                </p:nvCxnSpPr>
                <p:spPr>
                  <a:xfrm rot="5400000" flipH="1" flipV="1">
                    <a:off x="1965164" y="4011177"/>
                    <a:ext cx="46445" cy="1730860"/>
                  </a:xfrm>
                  <a:prstGeom prst="bentConnector3">
                    <a:avLst>
                      <a:gd name="adj1" fmla="val -492195"/>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3FAF646-C068-8C2D-7FDF-2390918413A7}"/>
                      </a:ext>
                    </a:extLst>
                  </p:cNvPr>
                  <p:cNvGrpSpPr/>
                  <p:nvPr/>
                </p:nvGrpSpPr>
                <p:grpSpPr>
                  <a:xfrm>
                    <a:off x="268363" y="2533990"/>
                    <a:ext cx="5172876" cy="3467191"/>
                    <a:chOff x="268363" y="2533990"/>
                    <a:chExt cx="5172876" cy="3467191"/>
                  </a:xfrm>
                </p:grpSpPr>
                <p:grpSp>
                  <p:nvGrpSpPr>
                    <p:cNvPr id="4" name="Group 3">
                      <a:extLst>
                        <a:ext uri="{FF2B5EF4-FFF2-40B4-BE49-F238E27FC236}">
                          <a16:creationId xmlns:a16="http://schemas.microsoft.com/office/drawing/2014/main" id="{4AD17A80-344D-DCE4-F959-F1B631B81D2D}"/>
                        </a:ext>
                      </a:extLst>
                    </p:cNvPr>
                    <p:cNvGrpSpPr/>
                    <p:nvPr/>
                  </p:nvGrpSpPr>
                  <p:grpSpPr>
                    <a:xfrm>
                      <a:off x="937109" y="3670500"/>
                      <a:ext cx="412457" cy="412457"/>
                      <a:chOff x="3812908" y="3204890"/>
                      <a:chExt cx="664266" cy="664266"/>
                    </a:xfrm>
                  </p:grpSpPr>
                  <p:pic>
                    <p:nvPicPr>
                      <p:cNvPr id="7" name="Picture 6">
                        <a:extLst>
                          <a:ext uri="{FF2B5EF4-FFF2-40B4-BE49-F238E27FC236}">
                            <a16:creationId xmlns:a16="http://schemas.microsoft.com/office/drawing/2014/main" id="{0995CE99-CB56-4B83-5123-187D5B7BCC37}"/>
                          </a:ext>
                        </a:extLst>
                      </p:cNvPr>
                      <p:cNvPicPr>
                        <a:picLocks noChangeAspect="1"/>
                      </p:cNvPicPr>
                      <p:nvPr/>
                    </p:nvPicPr>
                    <p:blipFill>
                      <a:blip r:embed="rId5"/>
                      <a:stretch>
                        <a:fillRect/>
                      </a:stretch>
                    </p:blipFill>
                    <p:spPr>
                      <a:xfrm>
                        <a:off x="3812908" y="3204890"/>
                        <a:ext cx="664266" cy="664266"/>
                      </a:xfrm>
                      <a:prstGeom prst="rect">
                        <a:avLst/>
                      </a:prstGeom>
                    </p:spPr>
                  </p:pic>
                  <p:pic>
                    <p:nvPicPr>
                      <p:cNvPr id="9" name="Picture 8">
                        <a:extLst>
                          <a:ext uri="{FF2B5EF4-FFF2-40B4-BE49-F238E27FC236}">
                            <a16:creationId xmlns:a16="http://schemas.microsoft.com/office/drawing/2014/main" id="{E4EEA11D-D0A8-DAAA-25EE-030A0EC1BA03}"/>
                          </a:ext>
                        </a:extLst>
                      </p:cNvPr>
                      <p:cNvPicPr>
                        <a:picLocks noChangeAspect="1"/>
                      </p:cNvPicPr>
                      <p:nvPr/>
                    </p:nvPicPr>
                    <p:blipFill>
                      <a:blip r:embed="rId6">
                        <a:duotone>
                          <a:prstClr val="black"/>
                          <a:srgbClr val="C00000">
                            <a:tint val="45000"/>
                            <a:satMod val="400000"/>
                          </a:srgbClr>
                        </a:duotone>
                      </a:blip>
                      <a:stretch>
                        <a:fillRect/>
                      </a:stretch>
                    </p:blipFill>
                    <p:spPr>
                      <a:xfrm>
                        <a:off x="3887507" y="3420491"/>
                        <a:ext cx="233062" cy="233062"/>
                      </a:xfrm>
                      <a:prstGeom prst="rect">
                        <a:avLst/>
                      </a:prstGeom>
                    </p:spPr>
                  </p:pic>
                </p:grpSp>
                <p:pic>
                  <p:nvPicPr>
                    <p:cNvPr id="13" name="Picture 12">
                      <a:extLst>
                        <a:ext uri="{FF2B5EF4-FFF2-40B4-BE49-F238E27FC236}">
                          <a16:creationId xmlns:a16="http://schemas.microsoft.com/office/drawing/2014/main" id="{68D5099E-7B9E-A19C-DD7A-1D52E834C814}"/>
                        </a:ext>
                      </a:extLst>
                    </p:cNvPr>
                    <p:cNvPicPr>
                      <a:picLocks noChangeAspect="1"/>
                    </p:cNvPicPr>
                    <p:nvPr/>
                  </p:nvPicPr>
                  <p:blipFill>
                    <a:blip r:embed="rId7">
                      <a:clrChange>
                        <a:clrFrom>
                          <a:srgbClr val="108FA4"/>
                        </a:clrFrom>
                        <a:clrTo>
                          <a:srgbClr val="108FA4">
                            <a:alpha val="0"/>
                          </a:srgbClr>
                        </a:clrTo>
                      </a:clrChange>
                    </a:blip>
                    <a:stretch>
                      <a:fillRect/>
                    </a:stretch>
                  </p:blipFill>
                  <p:spPr>
                    <a:xfrm>
                      <a:off x="3969280" y="2533990"/>
                      <a:ext cx="989850" cy="989850"/>
                    </a:xfrm>
                    <a:prstGeom prst="rect">
                      <a:avLst/>
                    </a:prstGeom>
                  </p:spPr>
                </p:pic>
                <p:pic>
                  <p:nvPicPr>
                    <p:cNvPr id="14" name="Picture 13">
                      <a:extLst>
                        <a:ext uri="{FF2B5EF4-FFF2-40B4-BE49-F238E27FC236}">
                          <a16:creationId xmlns:a16="http://schemas.microsoft.com/office/drawing/2014/main" id="{8DBCF26B-C5E2-1BE0-FB81-C97D669E0BD6}"/>
                        </a:ext>
                      </a:extLst>
                    </p:cNvPr>
                    <p:cNvPicPr>
                      <a:picLocks noChangeAspect="1"/>
                    </p:cNvPicPr>
                    <p:nvPr/>
                  </p:nvPicPr>
                  <p:blipFill>
                    <a:blip r:embed="rId8"/>
                    <a:stretch>
                      <a:fillRect/>
                    </a:stretch>
                  </p:blipFill>
                  <p:spPr>
                    <a:xfrm>
                      <a:off x="1900486" y="2744238"/>
                      <a:ext cx="387203" cy="387203"/>
                    </a:xfrm>
                    <a:prstGeom prst="rect">
                      <a:avLst/>
                    </a:prstGeom>
                  </p:spPr>
                </p:pic>
                <p:pic>
                  <p:nvPicPr>
                    <p:cNvPr id="15" name="Picture 14">
                      <a:extLst>
                        <a:ext uri="{FF2B5EF4-FFF2-40B4-BE49-F238E27FC236}">
                          <a16:creationId xmlns:a16="http://schemas.microsoft.com/office/drawing/2014/main" id="{68090E19-C9FC-99E8-AF2D-C607D071E918}"/>
                        </a:ext>
                      </a:extLst>
                    </p:cNvPr>
                    <p:cNvPicPr>
                      <a:picLocks noChangeAspect="1"/>
                    </p:cNvPicPr>
                    <p:nvPr/>
                  </p:nvPicPr>
                  <p:blipFill>
                    <a:blip r:embed="rId9"/>
                    <a:stretch>
                      <a:fillRect/>
                    </a:stretch>
                  </p:blipFill>
                  <p:spPr>
                    <a:xfrm>
                      <a:off x="1516227" y="2744238"/>
                      <a:ext cx="387203" cy="387203"/>
                    </a:xfrm>
                    <a:prstGeom prst="rect">
                      <a:avLst/>
                    </a:prstGeom>
                  </p:spPr>
                </p:pic>
                <p:sp>
                  <p:nvSpPr>
                    <p:cNvPr id="16" name="Rectangle 15">
                      <a:extLst>
                        <a:ext uri="{FF2B5EF4-FFF2-40B4-BE49-F238E27FC236}">
                          <a16:creationId xmlns:a16="http://schemas.microsoft.com/office/drawing/2014/main" id="{B864A490-C78A-939E-31F9-428596B11DB3}"/>
                        </a:ext>
                      </a:extLst>
                    </p:cNvPr>
                    <p:cNvSpPr/>
                    <p:nvPr/>
                  </p:nvSpPr>
                  <p:spPr>
                    <a:xfrm>
                      <a:off x="268363" y="4216828"/>
                      <a:ext cx="1709188" cy="6830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Confidentiality</a:t>
                      </a:r>
                    </a:p>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e.g., possible user’s revenue </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5281921-F3AA-C633-B102-8FECD66B1AE7}"/>
                        </a:ext>
                      </a:extLst>
                    </p:cNvPr>
                    <p:cNvSpPr/>
                    <p:nvPr/>
                  </p:nvSpPr>
                  <p:spPr>
                    <a:xfrm>
                      <a:off x="1935857" y="4256389"/>
                      <a:ext cx="1835919" cy="5969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Delay tolerance</a:t>
                      </a:r>
                    </a:p>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e.g., mining duration </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Plus Sign 17">
                      <a:extLst>
                        <a:ext uri="{FF2B5EF4-FFF2-40B4-BE49-F238E27FC236}">
                          <a16:creationId xmlns:a16="http://schemas.microsoft.com/office/drawing/2014/main" id="{F1E0D20D-7AD6-2898-B4E1-218D89F8AC20}"/>
                        </a:ext>
                      </a:extLst>
                    </p:cNvPr>
                    <p:cNvSpPr/>
                    <p:nvPr/>
                  </p:nvSpPr>
                  <p:spPr>
                    <a:xfrm>
                      <a:off x="1800071" y="3699348"/>
                      <a:ext cx="340315" cy="363493"/>
                    </a:xfrm>
                    <a:prstGeom prst="mathPlu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9" name="Equals 18">
                      <a:extLst>
                        <a:ext uri="{FF2B5EF4-FFF2-40B4-BE49-F238E27FC236}">
                          <a16:creationId xmlns:a16="http://schemas.microsoft.com/office/drawing/2014/main" id="{261BA1CE-3425-CFAA-18F7-11B4C2AF1DA3}"/>
                        </a:ext>
                      </a:extLst>
                    </p:cNvPr>
                    <p:cNvSpPr/>
                    <p:nvPr/>
                  </p:nvSpPr>
                  <p:spPr>
                    <a:xfrm>
                      <a:off x="3367546" y="3767743"/>
                      <a:ext cx="365760" cy="283482"/>
                    </a:xfrm>
                    <a:prstGeom prst="mathEqual">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7E7EBFA-E12D-96AF-7B79-DCCB6BBE569C}"/>
                        </a:ext>
                      </a:extLst>
                    </p:cNvPr>
                    <p:cNvSpPr/>
                    <p:nvPr/>
                  </p:nvSpPr>
                  <p:spPr>
                    <a:xfrm>
                      <a:off x="1081263" y="3198377"/>
                      <a:ext cx="1709188"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Users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855468DA-BF90-EB73-1F0C-C5AF37824F7C}"/>
                        </a:ext>
                      </a:extLst>
                    </p:cNvPr>
                    <p:cNvGrpSpPr/>
                    <p:nvPr/>
                  </p:nvGrpSpPr>
                  <p:grpSpPr>
                    <a:xfrm>
                      <a:off x="3969280" y="3650586"/>
                      <a:ext cx="709228" cy="596995"/>
                      <a:chOff x="3740641" y="2042254"/>
                      <a:chExt cx="1212031" cy="1000795"/>
                    </a:xfrm>
                  </p:grpSpPr>
                  <p:pic>
                    <p:nvPicPr>
                      <p:cNvPr id="23" name="Picture 22">
                        <a:extLst>
                          <a:ext uri="{FF2B5EF4-FFF2-40B4-BE49-F238E27FC236}">
                            <a16:creationId xmlns:a16="http://schemas.microsoft.com/office/drawing/2014/main" id="{5BB6CABD-ABCD-7055-6BE3-D4E08CA6443F}"/>
                          </a:ext>
                        </a:extLst>
                      </p:cNvPr>
                      <p:cNvPicPr>
                        <a:picLocks noChangeAspect="1"/>
                      </p:cNvPicPr>
                      <p:nvPr/>
                    </p:nvPicPr>
                    <p:blipFill>
                      <a:blip r:embed="rId10"/>
                      <a:stretch>
                        <a:fillRect/>
                      </a:stretch>
                    </p:blipFill>
                    <p:spPr>
                      <a:xfrm>
                        <a:off x="3951877" y="2042254"/>
                        <a:ext cx="1000795" cy="1000795"/>
                      </a:xfrm>
                      <a:prstGeom prst="rect">
                        <a:avLst/>
                      </a:prstGeom>
                    </p:spPr>
                  </p:pic>
                  <p:pic>
                    <p:nvPicPr>
                      <p:cNvPr id="24" name="Picture 23">
                        <a:extLst>
                          <a:ext uri="{FF2B5EF4-FFF2-40B4-BE49-F238E27FC236}">
                            <a16:creationId xmlns:a16="http://schemas.microsoft.com/office/drawing/2014/main" id="{B5B68A9A-4B7B-1CBF-AA15-566547ACD030}"/>
                          </a:ext>
                        </a:extLst>
                      </p:cNvPr>
                      <p:cNvPicPr>
                        <a:picLocks noChangeAspect="1"/>
                      </p:cNvPicPr>
                      <p:nvPr/>
                    </p:nvPicPr>
                    <p:blipFill>
                      <a:blip r:embed="rId11"/>
                      <a:stretch>
                        <a:fillRect/>
                      </a:stretch>
                    </p:blipFill>
                    <p:spPr>
                      <a:xfrm>
                        <a:off x="3740641" y="2291408"/>
                        <a:ext cx="422471" cy="422471"/>
                      </a:xfrm>
                      <a:prstGeom prst="rect">
                        <a:avLst/>
                      </a:prstGeom>
                    </p:spPr>
                  </p:pic>
                </p:grpSp>
                <p:sp>
                  <p:nvSpPr>
                    <p:cNvPr id="25" name="Rectangle 24">
                      <a:extLst>
                        <a:ext uri="{FF2B5EF4-FFF2-40B4-BE49-F238E27FC236}">
                          <a16:creationId xmlns:a16="http://schemas.microsoft.com/office/drawing/2014/main" id="{C7939CD4-701A-D5BB-92FC-34476093AF69}"/>
                        </a:ext>
                      </a:extLst>
                    </p:cNvPr>
                    <p:cNvSpPr/>
                    <p:nvPr/>
                  </p:nvSpPr>
                  <p:spPr>
                    <a:xfrm>
                      <a:off x="3732051" y="4273121"/>
                      <a:ext cx="1709188" cy="5969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Optimal ordering for maximal utility</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690D18CF-1486-BB20-173E-BA483B29167C}"/>
                        </a:ext>
                      </a:extLst>
                    </p:cNvPr>
                    <p:cNvGrpSpPr/>
                    <p:nvPr/>
                  </p:nvGrpSpPr>
                  <p:grpSpPr>
                    <a:xfrm>
                      <a:off x="2534761" y="3629206"/>
                      <a:ext cx="473205" cy="495042"/>
                      <a:chOff x="1460603" y="2901191"/>
                      <a:chExt cx="572579" cy="599001"/>
                    </a:xfrm>
                  </p:grpSpPr>
                  <p:pic>
                    <p:nvPicPr>
                      <p:cNvPr id="27" name="Picture 26">
                        <a:extLst>
                          <a:ext uri="{FF2B5EF4-FFF2-40B4-BE49-F238E27FC236}">
                            <a16:creationId xmlns:a16="http://schemas.microsoft.com/office/drawing/2014/main" id="{9D389887-1457-D451-F8A2-50DDC8CBE842}"/>
                          </a:ext>
                        </a:extLst>
                      </p:cNvPr>
                      <p:cNvPicPr>
                        <a:picLocks noChangeAspect="1"/>
                      </p:cNvPicPr>
                      <p:nvPr/>
                    </p:nvPicPr>
                    <p:blipFill>
                      <a:blip r:embed="rId12">
                        <a:duotone>
                          <a:schemeClr val="accent3">
                            <a:shade val="45000"/>
                            <a:satMod val="135000"/>
                          </a:schemeClr>
                          <a:prstClr val="white"/>
                        </a:duotone>
                      </a:blip>
                      <a:stretch>
                        <a:fillRect/>
                      </a:stretch>
                    </p:blipFill>
                    <p:spPr>
                      <a:xfrm>
                        <a:off x="1460603" y="2901191"/>
                        <a:ext cx="536750" cy="536750"/>
                      </a:xfrm>
                      <a:prstGeom prst="rect">
                        <a:avLst/>
                      </a:prstGeom>
                    </p:spPr>
                  </p:pic>
                  <p:pic>
                    <p:nvPicPr>
                      <p:cNvPr id="28" name="Picture 27">
                        <a:extLst>
                          <a:ext uri="{FF2B5EF4-FFF2-40B4-BE49-F238E27FC236}">
                            <a16:creationId xmlns:a16="http://schemas.microsoft.com/office/drawing/2014/main" id="{ED0B8ECF-0554-B591-8433-BFA73532BECB}"/>
                          </a:ext>
                        </a:extLst>
                      </p:cNvPr>
                      <p:cNvPicPr>
                        <a:picLocks noChangeAspect="1"/>
                      </p:cNvPicPr>
                      <p:nvPr/>
                    </p:nvPicPr>
                    <p:blipFill>
                      <a:blip r:embed="rId13"/>
                      <a:stretch>
                        <a:fillRect/>
                      </a:stretch>
                    </p:blipFill>
                    <p:spPr>
                      <a:xfrm>
                        <a:off x="1682429" y="3149439"/>
                        <a:ext cx="350753" cy="350753"/>
                      </a:xfrm>
                      <a:prstGeom prst="rect">
                        <a:avLst/>
                      </a:prstGeom>
                    </p:spPr>
                  </p:pic>
                </p:grpSp>
                <p:sp>
                  <p:nvSpPr>
                    <p:cNvPr id="48" name="Rectangle 47">
                      <a:extLst>
                        <a:ext uri="{FF2B5EF4-FFF2-40B4-BE49-F238E27FC236}">
                          <a16:creationId xmlns:a16="http://schemas.microsoft.com/office/drawing/2014/main" id="{0DC6D5A2-7994-9C4F-7201-BC163DDA2161}"/>
                        </a:ext>
                      </a:extLst>
                    </p:cNvPr>
                    <p:cNvSpPr/>
                    <p:nvPr/>
                  </p:nvSpPr>
                  <p:spPr>
                    <a:xfrm>
                      <a:off x="904723" y="5170556"/>
                      <a:ext cx="2167325" cy="8306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Multi-dimensional private information</a:t>
                      </a:r>
                      <a:endParaRPr lang="en-GH"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50" name="Straight Connector 49">
                    <a:extLst>
                      <a:ext uri="{FF2B5EF4-FFF2-40B4-BE49-F238E27FC236}">
                        <a16:creationId xmlns:a16="http://schemas.microsoft.com/office/drawing/2014/main" id="{C1788D81-72EA-F103-1F15-7AAA228CF906}"/>
                      </a:ext>
                    </a:extLst>
                  </p:cNvPr>
                  <p:cNvCxnSpPr/>
                  <p:nvPr/>
                </p:nvCxnSpPr>
                <p:spPr>
                  <a:xfrm>
                    <a:off x="1974582" y="5130446"/>
                    <a:ext cx="0" cy="225259"/>
                  </a:xfrm>
                  <a:prstGeom prst="line">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grpSp>
            <p:sp>
              <p:nvSpPr>
                <p:cNvPr id="53" name="Rectangle 52">
                  <a:extLst>
                    <a:ext uri="{FF2B5EF4-FFF2-40B4-BE49-F238E27FC236}">
                      <a16:creationId xmlns:a16="http://schemas.microsoft.com/office/drawing/2014/main" id="{00E47CA6-F7C4-6CFE-C524-910EE6B5C324}"/>
                    </a:ext>
                  </a:extLst>
                </p:cNvPr>
                <p:cNvSpPr/>
                <p:nvPr/>
              </p:nvSpPr>
              <p:spPr>
                <a:xfrm>
                  <a:off x="451518" y="5906008"/>
                  <a:ext cx="3208243" cy="2834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User type characterization </a:t>
                  </a:r>
                </a:p>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(private information)</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id="{A5FB7122-10D6-6919-ED1B-14C5587E1692}"/>
                  </a:ext>
                </a:extLst>
              </p:cNvPr>
              <p:cNvGrpSpPr/>
              <p:nvPr/>
            </p:nvGrpSpPr>
            <p:grpSpPr>
              <a:xfrm>
                <a:off x="1442479" y="2240968"/>
                <a:ext cx="2319643" cy="493646"/>
                <a:chOff x="1442479" y="2240968"/>
                <a:chExt cx="2319643" cy="493646"/>
              </a:xfrm>
            </p:grpSpPr>
            <p:sp>
              <p:nvSpPr>
                <p:cNvPr id="31" name="TextBox 30">
                  <a:extLst>
                    <a:ext uri="{FF2B5EF4-FFF2-40B4-BE49-F238E27FC236}">
                      <a16:creationId xmlns:a16="http://schemas.microsoft.com/office/drawing/2014/main" id="{DE18E9B2-619B-1FC5-3A1E-8A072F41682F}"/>
                    </a:ext>
                  </a:extLst>
                </p:cNvPr>
                <p:cNvSpPr txBox="1"/>
                <p:nvPr/>
              </p:nvSpPr>
              <p:spPr>
                <a:xfrm>
                  <a:off x="1689168" y="2396060"/>
                  <a:ext cx="2072954" cy="338554"/>
                </a:xfrm>
                <a:prstGeom prst="rect">
                  <a:avLst/>
                </a:prstGeom>
                <a:solidFill>
                  <a:srgbClr val="FF8E9E">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Proposed Mechanism</a:t>
                  </a:r>
                  <a:endParaRPr kumimoji="1"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92C8EC85-551E-39AA-5895-49299B74FFB5}"/>
                    </a:ext>
                  </a:extLst>
                </p:cNvPr>
                <p:cNvPicPr>
                  <a:picLocks noChangeAspect="1"/>
                </p:cNvPicPr>
                <p:nvPr/>
              </p:nvPicPr>
              <p:blipFill>
                <a:blip r:embed="rId3"/>
                <a:stretch>
                  <a:fillRect/>
                </a:stretch>
              </p:blipFill>
              <p:spPr>
                <a:xfrm>
                  <a:off x="1442479" y="2240968"/>
                  <a:ext cx="493378" cy="493378"/>
                </a:xfrm>
                <a:prstGeom prst="rect">
                  <a:avLst/>
                </a:prstGeom>
              </p:spPr>
            </p:pic>
          </p:grpSp>
        </p:grpSp>
        <p:sp>
          <p:nvSpPr>
            <p:cNvPr id="42" name="Rectangle 41">
              <a:extLst>
                <a:ext uri="{FF2B5EF4-FFF2-40B4-BE49-F238E27FC236}">
                  <a16:creationId xmlns:a16="http://schemas.microsoft.com/office/drawing/2014/main" id="{BDFCF2D3-064A-DAE2-0CAB-BFA49E8AFDBF}"/>
                </a:ext>
              </a:extLst>
            </p:cNvPr>
            <p:cNvSpPr/>
            <p:nvPr/>
          </p:nvSpPr>
          <p:spPr>
            <a:xfrm>
              <a:off x="6339125" y="2505111"/>
              <a:ext cx="5675666" cy="3657814"/>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312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6FB1644-2828-B802-3E8C-A86A1CE1818F}"/>
              </a:ext>
            </a:extLst>
          </p:cNvPr>
          <p:cNvSpPr/>
          <p:nvPr/>
        </p:nvSpPr>
        <p:spPr>
          <a:xfrm>
            <a:off x="3576630" y="1257213"/>
            <a:ext cx="5020263" cy="46692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6B85D87D-EB9A-2C76-2158-48B42B899DFD}"/>
              </a:ext>
            </a:extLst>
          </p:cNvPr>
          <p:cNvSpPr/>
          <p:nvPr/>
        </p:nvSpPr>
        <p:spPr>
          <a:xfrm>
            <a:off x="8754914" y="1287035"/>
            <a:ext cx="2938719" cy="46692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0EF7B78-3729-D353-D681-A51BDD73FB1F}"/>
              </a:ext>
            </a:extLst>
          </p:cNvPr>
          <p:cNvSpPr/>
          <p:nvPr/>
        </p:nvSpPr>
        <p:spPr>
          <a:xfrm>
            <a:off x="447192" y="1281772"/>
            <a:ext cx="2938719" cy="46692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文本框 1">
            <a:extLst>
              <a:ext uri="{FF2B5EF4-FFF2-40B4-BE49-F238E27FC236}">
                <a16:creationId xmlns:a16="http://schemas.microsoft.com/office/drawing/2014/main" id="{43F13998-05EB-47A5-88D9-30E80A25EFD2}"/>
              </a:ext>
            </a:extLst>
          </p:cNvPr>
          <p:cNvSpPr txBox="1"/>
          <p:nvPr/>
        </p:nvSpPr>
        <p:spPr>
          <a:xfrm>
            <a:off x="316959" y="114143"/>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cs typeface="Calibri" panose="020F0502020204030204" pitchFamily="34" charset="0"/>
              </a:rPr>
              <a:t>Proposed Decentralized Oracle Network (DON)</a:t>
            </a:r>
          </a:p>
        </p:txBody>
      </p:sp>
      <p:sp>
        <p:nvSpPr>
          <p:cNvPr id="11" name="TextBox 10">
            <a:extLst>
              <a:ext uri="{FF2B5EF4-FFF2-40B4-BE49-F238E27FC236}">
                <a16:creationId xmlns:a16="http://schemas.microsoft.com/office/drawing/2014/main" id="{8F468E82-A3B8-41BA-5C32-1FD0C6D3EA1C}"/>
              </a:ext>
            </a:extLst>
          </p:cNvPr>
          <p:cNvSpPr txBox="1"/>
          <p:nvPr/>
        </p:nvSpPr>
        <p:spPr>
          <a:xfrm>
            <a:off x="483183" y="839665"/>
            <a:ext cx="5212775"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schemeClr val="bg1"/>
                </a:solidFill>
                <a:ea typeface="Meiryo UI"/>
              </a:rPr>
              <a:t>How Our Proposed Mechanism Design Works</a:t>
            </a:r>
            <a:endParaRPr kumimoji="1" lang="en-US" sz="1800" b="0" i="0" u="none" strike="noStrike" kern="1200" cap="none" spc="0" normalizeH="0" baseline="0" noProof="0" dirty="0">
              <a:ln>
                <a:noFill/>
              </a:ln>
              <a:solidFill>
                <a:schemeClr val="bg1"/>
              </a:solidFill>
              <a:effectLst/>
              <a:uLnTx/>
              <a:uFillTx/>
              <a:ea typeface="Meiryo UI"/>
              <a:cs typeface="+mn-cs"/>
            </a:endParaRPr>
          </a:p>
        </p:txBody>
      </p:sp>
      <p:pic>
        <p:nvPicPr>
          <p:cNvPr id="42" name="Picture 41">
            <a:extLst>
              <a:ext uri="{FF2B5EF4-FFF2-40B4-BE49-F238E27FC236}">
                <a16:creationId xmlns:a16="http://schemas.microsoft.com/office/drawing/2014/main" id="{1CFA4F22-519C-6ECD-E6C2-432E7E76803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7086" t="11813" r="52486" b="57896"/>
          <a:stretch/>
        </p:blipFill>
        <p:spPr bwMode="auto">
          <a:xfrm>
            <a:off x="5774885" y="1974123"/>
            <a:ext cx="716280" cy="701163"/>
          </a:xfrm>
          <a:prstGeom prst="rect">
            <a:avLst/>
          </a:prstGeom>
          <a:noFill/>
          <a:ln>
            <a:noFill/>
          </a:ln>
          <a:extLst>
            <a:ext uri="{53640926-AAD7-44D8-BBD7-CCE9431645EC}">
              <a14:shadowObscured xmlns:a14="http://schemas.microsoft.com/office/drawing/2010/main"/>
            </a:ext>
          </a:extLst>
        </p:spPr>
      </p:pic>
      <p:grpSp>
        <p:nvGrpSpPr>
          <p:cNvPr id="107" name="Group 106">
            <a:extLst>
              <a:ext uri="{FF2B5EF4-FFF2-40B4-BE49-F238E27FC236}">
                <a16:creationId xmlns:a16="http://schemas.microsoft.com/office/drawing/2014/main" id="{946EA145-2450-4018-317D-09B336F9B976}"/>
              </a:ext>
            </a:extLst>
          </p:cNvPr>
          <p:cNvGrpSpPr/>
          <p:nvPr/>
        </p:nvGrpSpPr>
        <p:grpSpPr>
          <a:xfrm>
            <a:off x="9621938" y="1455630"/>
            <a:ext cx="1107016" cy="799012"/>
            <a:chOff x="9638009" y="2964591"/>
            <a:chExt cx="1107016" cy="799012"/>
          </a:xfrm>
        </p:grpSpPr>
        <p:pic>
          <p:nvPicPr>
            <p:cNvPr id="6" name="Picture 5">
              <a:extLst>
                <a:ext uri="{FF2B5EF4-FFF2-40B4-BE49-F238E27FC236}">
                  <a16:creationId xmlns:a16="http://schemas.microsoft.com/office/drawing/2014/main" id="{5E685A42-35BA-F214-B9FD-82C6C805ACA4}"/>
                </a:ext>
              </a:extLst>
            </p:cNvPr>
            <p:cNvPicPr>
              <a:picLocks noChangeAspect="1"/>
            </p:cNvPicPr>
            <p:nvPr/>
          </p:nvPicPr>
          <p:blipFill>
            <a:blip r:embed="rId4"/>
            <a:stretch>
              <a:fillRect/>
            </a:stretch>
          </p:blipFill>
          <p:spPr>
            <a:xfrm>
              <a:off x="9638009" y="3258394"/>
              <a:ext cx="505209" cy="505209"/>
            </a:xfrm>
            <a:prstGeom prst="rect">
              <a:avLst/>
            </a:prstGeom>
          </p:spPr>
        </p:pic>
        <p:pic>
          <p:nvPicPr>
            <p:cNvPr id="9" name="Picture 8">
              <a:extLst>
                <a:ext uri="{FF2B5EF4-FFF2-40B4-BE49-F238E27FC236}">
                  <a16:creationId xmlns:a16="http://schemas.microsoft.com/office/drawing/2014/main" id="{95195B04-C6BA-E88E-3971-71F3319B007F}"/>
                </a:ext>
              </a:extLst>
            </p:cNvPr>
            <p:cNvPicPr>
              <a:picLocks noChangeAspect="1"/>
            </p:cNvPicPr>
            <p:nvPr/>
          </p:nvPicPr>
          <p:blipFill>
            <a:blip r:embed="rId5"/>
            <a:stretch>
              <a:fillRect/>
            </a:stretch>
          </p:blipFill>
          <p:spPr>
            <a:xfrm>
              <a:off x="10239816" y="3258394"/>
              <a:ext cx="505209" cy="505209"/>
            </a:xfrm>
            <a:prstGeom prst="rect">
              <a:avLst/>
            </a:prstGeom>
          </p:spPr>
        </p:pic>
        <p:sp>
          <p:nvSpPr>
            <p:cNvPr id="43" name="Rectangle 42">
              <a:extLst>
                <a:ext uri="{FF2B5EF4-FFF2-40B4-BE49-F238E27FC236}">
                  <a16:creationId xmlns:a16="http://schemas.microsoft.com/office/drawing/2014/main" id="{08CE8497-12E3-4B9A-44DF-DC94CE90A8FD}"/>
                </a:ext>
              </a:extLst>
            </p:cNvPr>
            <p:cNvSpPr/>
            <p:nvPr/>
          </p:nvSpPr>
          <p:spPr>
            <a:xfrm>
              <a:off x="9742437" y="2964591"/>
              <a:ext cx="965201"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Users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5" name="Group 44">
            <a:extLst>
              <a:ext uri="{FF2B5EF4-FFF2-40B4-BE49-F238E27FC236}">
                <a16:creationId xmlns:a16="http://schemas.microsoft.com/office/drawing/2014/main" id="{174277FA-123A-6C00-09D4-874FE15724FA}"/>
              </a:ext>
            </a:extLst>
          </p:cNvPr>
          <p:cNvGrpSpPr/>
          <p:nvPr/>
        </p:nvGrpSpPr>
        <p:grpSpPr>
          <a:xfrm>
            <a:off x="1451517" y="3488920"/>
            <a:ext cx="1130369" cy="716892"/>
            <a:chOff x="1320924" y="3785875"/>
            <a:chExt cx="1130369" cy="716892"/>
          </a:xfrm>
        </p:grpSpPr>
        <p:pic>
          <p:nvPicPr>
            <p:cNvPr id="12" name="Picture 11">
              <a:extLst>
                <a:ext uri="{FF2B5EF4-FFF2-40B4-BE49-F238E27FC236}">
                  <a16:creationId xmlns:a16="http://schemas.microsoft.com/office/drawing/2014/main" id="{E15A4EA3-1785-1A66-60E8-DA768EC9D6FE}"/>
                </a:ext>
              </a:extLst>
            </p:cNvPr>
            <p:cNvPicPr>
              <a:picLocks noChangeAspect="1"/>
            </p:cNvPicPr>
            <p:nvPr/>
          </p:nvPicPr>
          <p:blipFill>
            <a:blip r:embed="rId6"/>
            <a:stretch>
              <a:fillRect/>
            </a:stretch>
          </p:blipFill>
          <p:spPr>
            <a:xfrm>
              <a:off x="1697088" y="3785875"/>
              <a:ext cx="464262" cy="464262"/>
            </a:xfrm>
            <a:prstGeom prst="rect">
              <a:avLst/>
            </a:prstGeom>
          </p:spPr>
        </p:pic>
        <p:sp>
          <p:nvSpPr>
            <p:cNvPr id="44" name="Rectangle 43">
              <a:extLst>
                <a:ext uri="{FF2B5EF4-FFF2-40B4-BE49-F238E27FC236}">
                  <a16:creationId xmlns:a16="http://schemas.microsoft.com/office/drawing/2014/main" id="{E23686C4-4B9E-9853-FE3B-565F29C6FAD7}"/>
                </a:ext>
              </a:extLst>
            </p:cNvPr>
            <p:cNvSpPr/>
            <p:nvPr/>
          </p:nvSpPr>
          <p:spPr>
            <a:xfrm>
              <a:off x="1320924" y="4219285"/>
              <a:ext cx="1130369"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Contract 2</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6" name="Rectangle 45">
            <a:extLst>
              <a:ext uri="{FF2B5EF4-FFF2-40B4-BE49-F238E27FC236}">
                <a16:creationId xmlns:a16="http://schemas.microsoft.com/office/drawing/2014/main" id="{7C8616EB-0D81-98D1-B3E0-E8A87F6D9AEF}"/>
              </a:ext>
            </a:extLst>
          </p:cNvPr>
          <p:cNvSpPr/>
          <p:nvPr/>
        </p:nvSpPr>
        <p:spPr>
          <a:xfrm>
            <a:off x="4715691" y="1650045"/>
            <a:ext cx="3074543" cy="39932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Decentralized Oracle Network (DON)</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76" name="Group 75">
            <a:extLst>
              <a:ext uri="{FF2B5EF4-FFF2-40B4-BE49-F238E27FC236}">
                <a16:creationId xmlns:a16="http://schemas.microsoft.com/office/drawing/2014/main" id="{F7EF9BD5-DFA0-5EC1-03AC-4F290B93D10A}"/>
              </a:ext>
            </a:extLst>
          </p:cNvPr>
          <p:cNvGrpSpPr/>
          <p:nvPr/>
        </p:nvGrpSpPr>
        <p:grpSpPr>
          <a:xfrm>
            <a:off x="1205965" y="1440703"/>
            <a:ext cx="1303665" cy="1690812"/>
            <a:chOff x="1365304" y="3561910"/>
            <a:chExt cx="1303665" cy="1690812"/>
          </a:xfrm>
        </p:grpSpPr>
        <p:sp>
          <p:nvSpPr>
            <p:cNvPr id="48" name="Rectangle 47">
              <a:extLst>
                <a:ext uri="{FF2B5EF4-FFF2-40B4-BE49-F238E27FC236}">
                  <a16:creationId xmlns:a16="http://schemas.microsoft.com/office/drawing/2014/main" id="{8113211D-48AA-B2CD-5278-750EE2D5C47E}"/>
                </a:ext>
              </a:extLst>
            </p:cNvPr>
            <p:cNvSpPr/>
            <p:nvPr/>
          </p:nvSpPr>
          <p:spPr>
            <a:xfrm>
              <a:off x="1541652" y="3561910"/>
              <a:ext cx="965201"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Miners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75" name="Group 74">
              <a:extLst>
                <a:ext uri="{FF2B5EF4-FFF2-40B4-BE49-F238E27FC236}">
                  <a16:creationId xmlns:a16="http://schemas.microsoft.com/office/drawing/2014/main" id="{0D87196C-B05C-76B2-D039-16BE186E3886}"/>
                </a:ext>
              </a:extLst>
            </p:cNvPr>
            <p:cNvGrpSpPr/>
            <p:nvPr/>
          </p:nvGrpSpPr>
          <p:grpSpPr>
            <a:xfrm>
              <a:off x="1365304" y="3749613"/>
              <a:ext cx="1303665" cy="1503109"/>
              <a:chOff x="1365304" y="3749613"/>
              <a:chExt cx="1303665" cy="1503109"/>
            </a:xfrm>
          </p:grpSpPr>
          <p:pic>
            <p:nvPicPr>
              <p:cNvPr id="52" name="Picture 51">
                <a:extLst>
                  <a:ext uri="{FF2B5EF4-FFF2-40B4-BE49-F238E27FC236}">
                    <a16:creationId xmlns:a16="http://schemas.microsoft.com/office/drawing/2014/main" id="{CAE3BC39-60BA-F82D-DC6F-E98EF3658DCC}"/>
                  </a:ext>
                </a:extLst>
              </p:cNvPr>
              <p:cNvPicPr>
                <a:picLocks noChangeAspect="1"/>
              </p:cNvPicPr>
              <p:nvPr/>
            </p:nvPicPr>
            <p:blipFill>
              <a:blip r:embed="rId7">
                <a:clrChange>
                  <a:clrFrom>
                    <a:srgbClr val="108FA4"/>
                  </a:clrFrom>
                  <a:clrTo>
                    <a:srgbClr val="108FA4">
                      <a:alpha val="0"/>
                    </a:srgbClr>
                  </a:clrTo>
                </a:clrChange>
              </a:blip>
              <a:stretch>
                <a:fillRect/>
              </a:stretch>
            </p:blipFill>
            <p:spPr>
              <a:xfrm>
                <a:off x="1365304" y="3749613"/>
                <a:ext cx="1124521" cy="1124521"/>
              </a:xfrm>
              <a:prstGeom prst="rect">
                <a:avLst/>
              </a:prstGeom>
            </p:spPr>
          </p:pic>
          <p:pic>
            <p:nvPicPr>
              <p:cNvPr id="4" name="Picture 3">
                <a:extLst>
                  <a:ext uri="{FF2B5EF4-FFF2-40B4-BE49-F238E27FC236}">
                    <a16:creationId xmlns:a16="http://schemas.microsoft.com/office/drawing/2014/main" id="{AEC1C300-5B53-49E3-52A9-78414A25EEA3}"/>
                  </a:ext>
                </a:extLst>
              </p:cNvPr>
              <p:cNvPicPr>
                <a:picLocks noChangeAspect="1"/>
              </p:cNvPicPr>
              <p:nvPr/>
            </p:nvPicPr>
            <p:blipFill>
              <a:blip r:embed="rId7">
                <a:clrChange>
                  <a:clrFrom>
                    <a:srgbClr val="108FA4"/>
                  </a:clrFrom>
                  <a:clrTo>
                    <a:srgbClr val="108FA4">
                      <a:alpha val="0"/>
                    </a:srgbClr>
                  </a:clrTo>
                </a:clrChange>
              </a:blip>
              <a:stretch>
                <a:fillRect/>
              </a:stretch>
            </p:blipFill>
            <p:spPr>
              <a:xfrm>
                <a:off x="1544448" y="4128201"/>
                <a:ext cx="1124521" cy="1124521"/>
              </a:xfrm>
              <a:prstGeom prst="rect">
                <a:avLst/>
              </a:prstGeom>
            </p:spPr>
          </p:pic>
        </p:grpSp>
      </p:grpSp>
      <p:grpSp>
        <p:nvGrpSpPr>
          <p:cNvPr id="63" name="Group 62">
            <a:extLst>
              <a:ext uri="{FF2B5EF4-FFF2-40B4-BE49-F238E27FC236}">
                <a16:creationId xmlns:a16="http://schemas.microsoft.com/office/drawing/2014/main" id="{00E9CC7F-B5D8-188E-D625-49BDB4912F1F}"/>
              </a:ext>
            </a:extLst>
          </p:cNvPr>
          <p:cNvGrpSpPr/>
          <p:nvPr/>
        </p:nvGrpSpPr>
        <p:grpSpPr>
          <a:xfrm>
            <a:off x="10295758" y="3466059"/>
            <a:ext cx="1116437" cy="616761"/>
            <a:chOff x="6929977" y="5054169"/>
            <a:chExt cx="1116437" cy="616761"/>
          </a:xfrm>
        </p:grpSpPr>
        <p:pic>
          <p:nvPicPr>
            <p:cNvPr id="55" name="Picture 54">
              <a:extLst>
                <a:ext uri="{FF2B5EF4-FFF2-40B4-BE49-F238E27FC236}">
                  <a16:creationId xmlns:a16="http://schemas.microsoft.com/office/drawing/2014/main" id="{77FD94B6-7C7A-DC6D-4268-87911D353C6B}"/>
                </a:ext>
              </a:extLst>
            </p:cNvPr>
            <p:cNvPicPr>
              <a:picLocks noChangeAspect="1"/>
            </p:cNvPicPr>
            <p:nvPr/>
          </p:nvPicPr>
          <p:blipFill>
            <a:blip r:embed="rId8">
              <a:duotone>
                <a:schemeClr val="accent3">
                  <a:shade val="45000"/>
                  <a:satMod val="135000"/>
                </a:schemeClr>
                <a:prstClr val="white"/>
              </a:duotone>
            </a:blip>
            <a:stretch>
              <a:fillRect/>
            </a:stretch>
          </p:blipFill>
          <p:spPr>
            <a:xfrm>
              <a:off x="7079030" y="5067323"/>
              <a:ext cx="333279" cy="333279"/>
            </a:xfrm>
            <a:prstGeom prst="rect">
              <a:avLst/>
            </a:prstGeom>
          </p:spPr>
        </p:pic>
        <p:pic>
          <p:nvPicPr>
            <p:cNvPr id="56" name="Picture 55">
              <a:extLst>
                <a:ext uri="{FF2B5EF4-FFF2-40B4-BE49-F238E27FC236}">
                  <a16:creationId xmlns:a16="http://schemas.microsoft.com/office/drawing/2014/main" id="{D7ACB5AB-7EB8-FEB7-EF36-5FE45F2EC0F5}"/>
                </a:ext>
              </a:extLst>
            </p:cNvPr>
            <p:cNvPicPr>
              <a:picLocks noChangeAspect="1"/>
            </p:cNvPicPr>
            <p:nvPr/>
          </p:nvPicPr>
          <p:blipFill>
            <a:blip r:embed="rId9"/>
            <a:stretch>
              <a:fillRect/>
            </a:stretch>
          </p:blipFill>
          <p:spPr>
            <a:xfrm>
              <a:off x="7236208" y="5236378"/>
              <a:ext cx="262322" cy="262322"/>
            </a:xfrm>
            <a:prstGeom prst="rect">
              <a:avLst/>
            </a:prstGeom>
          </p:spPr>
        </p:pic>
        <p:sp>
          <p:nvSpPr>
            <p:cNvPr id="57" name="Rectangle 56">
              <a:extLst>
                <a:ext uri="{FF2B5EF4-FFF2-40B4-BE49-F238E27FC236}">
                  <a16:creationId xmlns:a16="http://schemas.microsoft.com/office/drawing/2014/main" id="{3D851D9E-B321-7980-457A-EC854B203C7E}"/>
                </a:ext>
              </a:extLst>
            </p:cNvPr>
            <p:cNvSpPr/>
            <p:nvPr/>
          </p:nvSpPr>
          <p:spPr>
            <a:xfrm>
              <a:off x="6929977" y="5387448"/>
              <a:ext cx="1116437"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1" name="Picture 60">
              <a:extLst>
                <a:ext uri="{FF2B5EF4-FFF2-40B4-BE49-F238E27FC236}">
                  <a16:creationId xmlns:a16="http://schemas.microsoft.com/office/drawing/2014/main" id="{00E6FDAC-FD05-ADF3-6DEB-86DAB72B0B36}"/>
                </a:ext>
              </a:extLst>
            </p:cNvPr>
            <p:cNvPicPr>
              <a:picLocks noChangeAspect="1"/>
            </p:cNvPicPr>
            <p:nvPr/>
          </p:nvPicPr>
          <p:blipFill>
            <a:blip r:embed="rId8">
              <a:duotone>
                <a:schemeClr val="accent3">
                  <a:shade val="45000"/>
                  <a:satMod val="135000"/>
                </a:schemeClr>
                <a:prstClr val="white"/>
              </a:duotone>
            </a:blip>
            <a:stretch>
              <a:fillRect/>
            </a:stretch>
          </p:blipFill>
          <p:spPr>
            <a:xfrm>
              <a:off x="7451076" y="5054169"/>
              <a:ext cx="333279" cy="333279"/>
            </a:xfrm>
            <a:prstGeom prst="rect">
              <a:avLst/>
            </a:prstGeom>
          </p:spPr>
        </p:pic>
        <p:pic>
          <p:nvPicPr>
            <p:cNvPr id="62" name="Picture 61">
              <a:extLst>
                <a:ext uri="{FF2B5EF4-FFF2-40B4-BE49-F238E27FC236}">
                  <a16:creationId xmlns:a16="http://schemas.microsoft.com/office/drawing/2014/main" id="{DD8E1129-14FB-B0AD-BE42-9709F29306F6}"/>
                </a:ext>
              </a:extLst>
            </p:cNvPr>
            <p:cNvPicPr>
              <a:picLocks noChangeAspect="1"/>
            </p:cNvPicPr>
            <p:nvPr/>
          </p:nvPicPr>
          <p:blipFill>
            <a:blip r:embed="rId9"/>
            <a:stretch>
              <a:fillRect/>
            </a:stretch>
          </p:blipFill>
          <p:spPr>
            <a:xfrm>
              <a:off x="7608254" y="5223224"/>
              <a:ext cx="262322" cy="262322"/>
            </a:xfrm>
            <a:prstGeom prst="rect">
              <a:avLst/>
            </a:prstGeom>
          </p:spPr>
        </p:pic>
      </p:grpSp>
      <p:grpSp>
        <p:nvGrpSpPr>
          <p:cNvPr id="79" name="Group 78">
            <a:extLst>
              <a:ext uri="{FF2B5EF4-FFF2-40B4-BE49-F238E27FC236}">
                <a16:creationId xmlns:a16="http://schemas.microsoft.com/office/drawing/2014/main" id="{5CB66D17-7963-CD39-8AF2-5F3F51D8BF62}"/>
              </a:ext>
            </a:extLst>
          </p:cNvPr>
          <p:cNvGrpSpPr/>
          <p:nvPr/>
        </p:nvGrpSpPr>
        <p:grpSpPr>
          <a:xfrm>
            <a:off x="10309033" y="2457196"/>
            <a:ext cx="1208045" cy="674319"/>
            <a:chOff x="8883802" y="2213692"/>
            <a:chExt cx="1208045" cy="674319"/>
          </a:xfrm>
        </p:grpSpPr>
        <p:grpSp>
          <p:nvGrpSpPr>
            <p:cNvPr id="65" name="Group 64">
              <a:extLst>
                <a:ext uri="{FF2B5EF4-FFF2-40B4-BE49-F238E27FC236}">
                  <a16:creationId xmlns:a16="http://schemas.microsoft.com/office/drawing/2014/main" id="{57DF09F7-6286-303C-52E6-346C5D106694}"/>
                </a:ext>
              </a:extLst>
            </p:cNvPr>
            <p:cNvGrpSpPr/>
            <p:nvPr/>
          </p:nvGrpSpPr>
          <p:grpSpPr>
            <a:xfrm>
              <a:off x="9060479" y="2213692"/>
              <a:ext cx="750602" cy="338120"/>
              <a:chOff x="7417255" y="3797897"/>
              <a:chExt cx="750602" cy="338120"/>
            </a:xfrm>
          </p:grpSpPr>
          <p:grpSp>
            <p:nvGrpSpPr>
              <p:cNvPr id="19" name="Group 18">
                <a:extLst>
                  <a:ext uri="{FF2B5EF4-FFF2-40B4-BE49-F238E27FC236}">
                    <a16:creationId xmlns:a16="http://schemas.microsoft.com/office/drawing/2014/main" id="{1B1CCB19-0844-F44D-D278-7256C19A11F4}"/>
                  </a:ext>
                </a:extLst>
              </p:cNvPr>
              <p:cNvGrpSpPr/>
              <p:nvPr/>
            </p:nvGrpSpPr>
            <p:grpSpPr>
              <a:xfrm>
                <a:off x="7886143" y="3826101"/>
                <a:ext cx="281714" cy="281714"/>
                <a:chOff x="3812908" y="3204890"/>
                <a:chExt cx="664266" cy="664266"/>
              </a:xfrm>
            </p:grpSpPr>
            <p:pic>
              <p:nvPicPr>
                <p:cNvPr id="20" name="Picture 19">
                  <a:extLst>
                    <a:ext uri="{FF2B5EF4-FFF2-40B4-BE49-F238E27FC236}">
                      <a16:creationId xmlns:a16="http://schemas.microsoft.com/office/drawing/2014/main" id="{866483AB-7C8F-1F43-79C0-86566EA72DAF}"/>
                    </a:ext>
                  </a:extLst>
                </p:cNvPr>
                <p:cNvPicPr>
                  <a:picLocks noChangeAspect="1"/>
                </p:cNvPicPr>
                <p:nvPr/>
              </p:nvPicPr>
              <p:blipFill>
                <a:blip r:embed="rId10"/>
                <a:stretch>
                  <a:fillRect/>
                </a:stretch>
              </p:blipFill>
              <p:spPr>
                <a:xfrm>
                  <a:off x="3812908" y="3204890"/>
                  <a:ext cx="664266" cy="664266"/>
                </a:xfrm>
                <a:prstGeom prst="rect">
                  <a:avLst/>
                </a:prstGeom>
              </p:spPr>
            </p:pic>
            <p:pic>
              <p:nvPicPr>
                <p:cNvPr id="21" name="Picture 20">
                  <a:extLst>
                    <a:ext uri="{FF2B5EF4-FFF2-40B4-BE49-F238E27FC236}">
                      <a16:creationId xmlns:a16="http://schemas.microsoft.com/office/drawing/2014/main" id="{8961D254-49AF-4440-B382-49D3CF9CDFC0}"/>
                    </a:ext>
                  </a:extLst>
                </p:cNvPr>
                <p:cNvPicPr>
                  <a:picLocks noChangeAspect="1"/>
                </p:cNvPicPr>
                <p:nvPr/>
              </p:nvPicPr>
              <p:blipFill>
                <a:blip r:embed="rId11">
                  <a:duotone>
                    <a:prstClr val="black"/>
                    <a:srgbClr val="C00000">
                      <a:tint val="45000"/>
                      <a:satMod val="400000"/>
                    </a:srgbClr>
                  </a:duotone>
                </a:blip>
                <a:stretch>
                  <a:fillRect/>
                </a:stretch>
              </p:blipFill>
              <p:spPr>
                <a:xfrm>
                  <a:off x="3887507" y="3420491"/>
                  <a:ext cx="233062" cy="233062"/>
                </a:xfrm>
                <a:prstGeom prst="rect">
                  <a:avLst/>
                </a:prstGeom>
              </p:spPr>
            </p:pic>
          </p:grpSp>
          <p:grpSp>
            <p:nvGrpSpPr>
              <p:cNvPr id="22" name="Group 21">
                <a:extLst>
                  <a:ext uri="{FF2B5EF4-FFF2-40B4-BE49-F238E27FC236}">
                    <a16:creationId xmlns:a16="http://schemas.microsoft.com/office/drawing/2014/main" id="{0B645AF7-2E9F-7A22-A55C-6BBD55ECC3C1}"/>
                  </a:ext>
                </a:extLst>
              </p:cNvPr>
              <p:cNvGrpSpPr/>
              <p:nvPr/>
            </p:nvGrpSpPr>
            <p:grpSpPr>
              <a:xfrm>
                <a:off x="7417255" y="3797897"/>
                <a:ext cx="323205" cy="338120"/>
                <a:chOff x="1460603" y="2901191"/>
                <a:chExt cx="572579" cy="599001"/>
              </a:xfrm>
            </p:grpSpPr>
            <p:pic>
              <p:nvPicPr>
                <p:cNvPr id="24" name="Picture 23">
                  <a:extLst>
                    <a:ext uri="{FF2B5EF4-FFF2-40B4-BE49-F238E27FC236}">
                      <a16:creationId xmlns:a16="http://schemas.microsoft.com/office/drawing/2014/main" id="{45EDFABC-913E-0815-6EFF-115CEBD6586C}"/>
                    </a:ext>
                  </a:extLst>
                </p:cNvPr>
                <p:cNvPicPr>
                  <a:picLocks noChangeAspect="1"/>
                </p:cNvPicPr>
                <p:nvPr/>
              </p:nvPicPr>
              <p:blipFill>
                <a:blip r:embed="rId8">
                  <a:duotone>
                    <a:schemeClr val="accent3">
                      <a:shade val="45000"/>
                      <a:satMod val="135000"/>
                    </a:schemeClr>
                    <a:prstClr val="white"/>
                  </a:duotone>
                </a:blip>
                <a:stretch>
                  <a:fillRect/>
                </a:stretch>
              </p:blipFill>
              <p:spPr>
                <a:xfrm>
                  <a:off x="1460603" y="2901191"/>
                  <a:ext cx="536750" cy="536750"/>
                </a:xfrm>
                <a:prstGeom prst="rect">
                  <a:avLst/>
                </a:prstGeom>
              </p:spPr>
            </p:pic>
            <p:pic>
              <p:nvPicPr>
                <p:cNvPr id="25" name="Picture 24">
                  <a:extLst>
                    <a:ext uri="{FF2B5EF4-FFF2-40B4-BE49-F238E27FC236}">
                      <a16:creationId xmlns:a16="http://schemas.microsoft.com/office/drawing/2014/main" id="{E63FBE4E-E87F-1178-B9D2-DF0EA8120A42}"/>
                    </a:ext>
                  </a:extLst>
                </p:cNvPr>
                <p:cNvPicPr>
                  <a:picLocks noChangeAspect="1"/>
                </p:cNvPicPr>
                <p:nvPr/>
              </p:nvPicPr>
              <p:blipFill>
                <a:blip r:embed="rId12"/>
                <a:stretch>
                  <a:fillRect/>
                </a:stretch>
              </p:blipFill>
              <p:spPr>
                <a:xfrm>
                  <a:off x="1682429" y="3149439"/>
                  <a:ext cx="350753" cy="350753"/>
                </a:xfrm>
                <a:prstGeom prst="rect">
                  <a:avLst/>
                </a:prstGeom>
              </p:spPr>
            </p:pic>
          </p:grpSp>
        </p:grpSp>
        <p:sp>
          <p:nvSpPr>
            <p:cNvPr id="74" name="Rectangle 73">
              <a:extLst>
                <a:ext uri="{FF2B5EF4-FFF2-40B4-BE49-F238E27FC236}">
                  <a16:creationId xmlns:a16="http://schemas.microsoft.com/office/drawing/2014/main" id="{7B366A7F-8B49-6C1C-B08A-A9CF772B001D}"/>
                </a:ext>
              </a:extLst>
            </p:cNvPr>
            <p:cNvSpPr/>
            <p:nvPr/>
          </p:nvSpPr>
          <p:spPr>
            <a:xfrm>
              <a:off x="8883802" y="2604529"/>
              <a:ext cx="1208045"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Private information</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80" name="Group 79">
            <a:extLst>
              <a:ext uri="{FF2B5EF4-FFF2-40B4-BE49-F238E27FC236}">
                <a16:creationId xmlns:a16="http://schemas.microsoft.com/office/drawing/2014/main" id="{F4F9868D-8E71-25DC-D86A-B592DD74D83C}"/>
              </a:ext>
            </a:extLst>
          </p:cNvPr>
          <p:cNvGrpSpPr/>
          <p:nvPr/>
        </p:nvGrpSpPr>
        <p:grpSpPr>
          <a:xfrm>
            <a:off x="9017191" y="3505536"/>
            <a:ext cx="1116437" cy="616761"/>
            <a:chOff x="6929977" y="5054169"/>
            <a:chExt cx="1116437" cy="616761"/>
          </a:xfrm>
        </p:grpSpPr>
        <p:pic>
          <p:nvPicPr>
            <p:cNvPr id="81" name="Picture 80">
              <a:extLst>
                <a:ext uri="{FF2B5EF4-FFF2-40B4-BE49-F238E27FC236}">
                  <a16:creationId xmlns:a16="http://schemas.microsoft.com/office/drawing/2014/main" id="{FA29DB54-7ACE-5670-AEE3-9452EA9E4560}"/>
                </a:ext>
              </a:extLst>
            </p:cNvPr>
            <p:cNvPicPr>
              <a:picLocks noChangeAspect="1"/>
            </p:cNvPicPr>
            <p:nvPr/>
          </p:nvPicPr>
          <p:blipFill>
            <a:blip r:embed="rId8">
              <a:duotone>
                <a:schemeClr val="accent3">
                  <a:shade val="45000"/>
                  <a:satMod val="135000"/>
                </a:schemeClr>
                <a:prstClr val="white"/>
              </a:duotone>
            </a:blip>
            <a:stretch>
              <a:fillRect/>
            </a:stretch>
          </p:blipFill>
          <p:spPr>
            <a:xfrm>
              <a:off x="7079030" y="5067323"/>
              <a:ext cx="333279" cy="333279"/>
            </a:xfrm>
            <a:prstGeom prst="rect">
              <a:avLst/>
            </a:prstGeom>
          </p:spPr>
        </p:pic>
        <p:pic>
          <p:nvPicPr>
            <p:cNvPr id="82" name="Picture 81">
              <a:extLst>
                <a:ext uri="{FF2B5EF4-FFF2-40B4-BE49-F238E27FC236}">
                  <a16:creationId xmlns:a16="http://schemas.microsoft.com/office/drawing/2014/main" id="{F2E15BD7-4AE2-7B48-76CF-EA3C0AE6C8A6}"/>
                </a:ext>
              </a:extLst>
            </p:cNvPr>
            <p:cNvPicPr>
              <a:picLocks noChangeAspect="1"/>
            </p:cNvPicPr>
            <p:nvPr/>
          </p:nvPicPr>
          <p:blipFill>
            <a:blip r:embed="rId9"/>
            <a:stretch>
              <a:fillRect/>
            </a:stretch>
          </p:blipFill>
          <p:spPr>
            <a:xfrm>
              <a:off x="7236208" y="5236378"/>
              <a:ext cx="262322" cy="262322"/>
            </a:xfrm>
            <a:prstGeom prst="rect">
              <a:avLst/>
            </a:prstGeom>
          </p:spPr>
        </p:pic>
        <p:sp>
          <p:nvSpPr>
            <p:cNvPr id="83" name="Rectangle 82">
              <a:extLst>
                <a:ext uri="{FF2B5EF4-FFF2-40B4-BE49-F238E27FC236}">
                  <a16:creationId xmlns:a16="http://schemas.microsoft.com/office/drawing/2014/main" id="{D5C33F7A-20DF-FCAC-4277-9805DE262A99}"/>
                </a:ext>
              </a:extLst>
            </p:cNvPr>
            <p:cNvSpPr/>
            <p:nvPr/>
          </p:nvSpPr>
          <p:spPr>
            <a:xfrm>
              <a:off x="6929977" y="5387448"/>
              <a:ext cx="1116437"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4" name="Picture 83">
              <a:extLst>
                <a:ext uri="{FF2B5EF4-FFF2-40B4-BE49-F238E27FC236}">
                  <a16:creationId xmlns:a16="http://schemas.microsoft.com/office/drawing/2014/main" id="{D531C1DF-659A-E60B-F55E-1693C35B4AEF}"/>
                </a:ext>
              </a:extLst>
            </p:cNvPr>
            <p:cNvPicPr>
              <a:picLocks noChangeAspect="1"/>
            </p:cNvPicPr>
            <p:nvPr/>
          </p:nvPicPr>
          <p:blipFill>
            <a:blip r:embed="rId8">
              <a:duotone>
                <a:schemeClr val="accent3">
                  <a:shade val="45000"/>
                  <a:satMod val="135000"/>
                </a:schemeClr>
                <a:prstClr val="white"/>
              </a:duotone>
            </a:blip>
            <a:stretch>
              <a:fillRect/>
            </a:stretch>
          </p:blipFill>
          <p:spPr>
            <a:xfrm>
              <a:off x="7451076" y="5054169"/>
              <a:ext cx="333279" cy="333279"/>
            </a:xfrm>
            <a:prstGeom prst="rect">
              <a:avLst/>
            </a:prstGeom>
          </p:spPr>
        </p:pic>
        <p:pic>
          <p:nvPicPr>
            <p:cNvPr id="85" name="Picture 84">
              <a:extLst>
                <a:ext uri="{FF2B5EF4-FFF2-40B4-BE49-F238E27FC236}">
                  <a16:creationId xmlns:a16="http://schemas.microsoft.com/office/drawing/2014/main" id="{77B47CAE-AE10-4885-9C2B-CDB7CC875C67}"/>
                </a:ext>
              </a:extLst>
            </p:cNvPr>
            <p:cNvPicPr>
              <a:picLocks noChangeAspect="1"/>
            </p:cNvPicPr>
            <p:nvPr/>
          </p:nvPicPr>
          <p:blipFill>
            <a:blip r:embed="rId9"/>
            <a:stretch>
              <a:fillRect/>
            </a:stretch>
          </p:blipFill>
          <p:spPr>
            <a:xfrm>
              <a:off x="7608254" y="5223224"/>
              <a:ext cx="262322" cy="262322"/>
            </a:xfrm>
            <a:prstGeom prst="rect">
              <a:avLst/>
            </a:prstGeom>
          </p:spPr>
        </p:pic>
      </p:grpSp>
      <p:grpSp>
        <p:nvGrpSpPr>
          <p:cNvPr id="92" name="Group 91">
            <a:extLst>
              <a:ext uri="{FF2B5EF4-FFF2-40B4-BE49-F238E27FC236}">
                <a16:creationId xmlns:a16="http://schemas.microsoft.com/office/drawing/2014/main" id="{5D196EB8-46B3-2CFF-10AB-868E5D2C2E6A}"/>
              </a:ext>
            </a:extLst>
          </p:cNvPr>
          <p:cNvGrpSpPr/>
          <p:nvPr/>
        </p:nvGrpSpPr>
        <p:grpSpPr>
          <a:xfrm>
            <a:off x="9035913" y="4250078"/>
            <a:ext cx="1116437" cy="616761"/>
            <a:chOff x="6929977" y="5054169"/>
            <a:chExt cx="1116437" cy="616761"/>
          </a:xfrm>
        </p:grpSpPr>
        <p:pic>
          <p:nvPicPr>
            <p:cNvPr id="93" name="Picture 92">
              <a:extLst>
                <a:ext uri="{FF2B5EF4-FFF2-40B4-BE49-F238E27FC236}">
                  <a16:creationId xmlns:a16="http://schemas.microsoft.com/office/drawing/2014/main" id="{DFA44714-85A9-4C54-166E-077B402EB6CE}"/>
                </a:ext>
              </a:extLst>
            </p:cNvPr>
            <p:cNvPicPr>
              <a:picLocks noChangeAspect="1"/>
            </p:cNvPicPr>
            <p:nvPr/>
          </p:nvPicPr>
          <p:blipFill>
            <a:blip r:embed="rId8">
              <a:duotone>
                <a:schemeClr val="accent3">
                  <a:shade val="45000"/>
                  <a:satMod val="135000"/>
                </a:schemeClr>
                <a:prstClr val="white"/>
              </a:duotone>
            </a:blip>
            <a:stretch>
              <a:fillRect/>
            </a:stretch>
          </p:blipFill>
          <p:spPr>
            <a:xfrm>
              <a:off x="7079030" y="5067323"/>
              <a:ext cx="333279" cy="333279"/>
            </a:xfrm>
            <a:prstGeom prst="rect">
              <a:avLst/>
            </a:prstGeom>
          </p:spPr>
        </p:pic>
        <p:pic>
          <p:nvPicPr>
            <p:cNvPr id="94" name="Picture 93">
              <a:extLst>
                <a:ext uri="{FF2B5EF4-FFF2-40B4-BE49-F238E27FC236}">
                  <a16:creationId xmlns:a16="http://schemas.microsoft.com/office/drawing/2014/main" id="{3678A353-F271-4E35-BD97-7E6BC0BC6AB3}"/>
                </a:ext>
              </a:extLst>
            </p:cNvPr>
            <p:cNvPicPr>
              <a:picLocks noChangeAspect="1"/>
            </p:cNvPicPr>
            <p:nvPr/>
          </p:nvPicPr>
          <p:blipFill>
            <a:blip r:embed="rId9"/>
            <a:stretch>
              <a:fillRect/>
            </a:stretch>
          </p:blipFill>
          <p:spPr>
            <a:xfrm>
              <a:off x="7236208" y="5236378"/>
              <a:ext cx="262322" cy="262322"/>
            </a:xfrm>
            <a:prstGeom prst="rect">
              <a:avLst/>
            </a:prstGeom>
          </p:spPr>
        </p:pic>
        <p:sp>
          <p:nvSpPr>
            <p:cNvPr id="95" name="Rectangle 94">
              <a:extLst>
                <a:ext uri="{FF2B5EF4-FFF2-40B4-BE49-F238E27FC236}">
                  <a16:creationId xmlns:a16="http://schemas.microsoft.com/office/drawing/2014/main" id="{36FAC52C-D74C-978F-AECF-48DE443DD3F5}"/>
                </a:ext>
              </a:extLst>
            </p:cNvPr>
            <p:cNvSpPr/>
            <p:nvPr/>
          </p:nvSpPr>
          <p:spPr>
            <a:xfrm>
              <a:off x="6929977" y="5387448"/>
              <a:ext cx="1116437"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96" name="Picture 95">
              <a:extLst>
                <a:ext uri="{FF2B5EF4-FFF2-40B4-BE49-F238E27FC236}">
                  <a16:creationId xmlns:a16="http://schemas.microsoft.com/office/drawing/2014/main" id="{436BC41F-2FA6-C591-DF92-A6C6BEF0CD97}"/>
                </a:ext>
              </a:extLst>
            </p:cNvPr>
            <p:cNvPicPr>
              <a:picLocks noChangeAspect="1"/>
            </p:cNvPicPr>
            <p:nvPr/>
          </p:nvPicPr>
          <p:blipFill>
            <a:blip r:embed="rId8">
              <a:duotone>
                <a:schemeClr val="accent3">
                  <a:shade val="45000"/>
                  <a:satMod val="135000"/>
                </a:schemeClr>
                <a:prstClr val="white"/>
              </a:duotone>
            </a:blip>
            <a:stretch>
              <a:fillRect/>
            </a:stretch>
          </p:blipFill>
          <p:spPr>
            <a:xfrm>
              <a:off x="7451076" y="5054169"/>
              <a:ext cx="333279" cy="333279"/>
            </a:xfrm>
            <a:prstGeom prst="rect">
              <a:avLst/>
            </a:prstGeom>
          </p:spPr>
        </p:pic>
        <p:pic>
          <p:nvPicPr>
            <p:cNvPr id="97" name="Picture 96">
              <a:extLst>
                <a:ext uri="{FF2B5EF4-FFF2-40B4-BE49-F238E27FC236}">
                  <a16:creationId xmlns:a16="http://schemas.microsoft.com/office/drawing/2014/main" id="{ED13B208-458C-DBE7-C055-10EECE90E116}"/>
                </a:ext>
              </a:extLst>
            </p:cNvPr>
            <p:cNvPicPr>
              <a:picLocks noChangeAspect="1"/>
            </p:cNvPicPr>
            <p:nvPr/>
          </p:nvPicPr>
          <p:blipFill>
            <a:blip r:embed="rId9"/>
            <a:stretch>
              <a:fillRect/>
            </a:stretch>
          </p:blipFill>
          <p:spPr>
            <a:xfrm>
              <a:off x="7608254" y="5223224"/>
              <a:ext cx="262322" cy="262322"/>
            </a:xfrm>
            <a:prstGeom prst="rect">
              <a:avLst/>
            </a:prstGeom>
          </p:spPr>
        </p:pic>
      </p:grpSp>
      <p:grpSp>
        <p:nvGrpSpPr>
          <p:cNvPr id="98" name="Group 97">
            <a:extLst>
              <a:ext uri="{FF2B5EF4-FFF2-40B4-BE49-F238E27FC236}">
                <a16:creationId xmlns:a16="http://schemas.microsoft.com/office/drawing/2014/main" id="{0D9C99EB-A1D2-D863-A8ED-893BED520F3B}"/>
              </a:ext>
            </a:extLst>
          </p:cNvPr>
          <p:cNvGrpSpPr/>
          <p:nvPr/>
        </p:nvGrpSpPr>
        <p:grpSpPr>
          <a:xfrm>
            <a:off x="502522" y="3469190"/>
            <a:ext cx="1213442" cy="744779"/>
            <a:chOff x="1348058" y="3491664"/>
            <a:chExt cx="1213442" cy="744779"/>
          </a:xfrm>
        </p:grpSpPr>
        <p:pic>
          <p:nvPicPr>
            <p:cNvPr id="99" name="Picture 98">
              <a:extLst>
                <a:ext uri="{FF2B5EF4-FFF2-40B4-BE49-F238E27FC236}">
                  <a16:creationId xmlns:a16="http://schemas.microsoft.com/office/drawing/2014/main" id="{4EE56892-E89A-62F3-5E01-A5268E5B30EB}"/>
                </a:ext>
              </a:extLst>
            </p:cNvPr>
            <p:cNvPicPr>
              <a:picLocks noChangeAspect="1"/>
            </p:cNvPicPr>
            <p:nvPr/>
          </p:nvPicPr>
          <p:blipFill>
            <a:blip r:embed="rId6"/>
            <a:stretch>
              <a:fillRect/>
            </a:stretch>
          </p:blipFill>
          <p:spPr>
            <a:xfrm>
              <a:off x="1745572" y="3491664"/>
              <a:ext cx="464262" cy="464262"/>
            </a:xfrm>
            <a:prstGeom prst="rect">
              <a:avLst/>
            </a:prstGeom>
          </p:spPr>
        </p:pic>
        <p:sp>
          <p:nvSpPr>
            <p:cNvPr id="100" name="Rectangle 99">
              <a:extLst>
                <a:ext uri="{FF2B5EF4-FFF2-40B4-BE49-F238E27FC236}">
                  <a16:creationId xmlns:a16="http://schemas.microsoft.com/office/drawing/2014/main" id="{14E94DB9-426A-C1D7-3000-9C6C43E92208}"/>
                </a:ext>
              </a:extLst>
            </p:cNvPr>
            <p:cNvSpPr/>
            <p:nvPr/>
          </p:nvSpPr>
          <p:spPr>
            <a:xfrm>
              <a:off x="1348058" y="3952961"/>
              <a:ext cx="1213442"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Contract 1</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01" name="Group 100">
            <a:extLst>
              <a:ext uri="{FF2B5EF4-FFF2-40B4-BE49-F238E27FC236}">
                <a16:creationId xmlns:a16="http://schemas.microsoft.com/office/drawing/2014/main" id="{4D829791-A913-3F60-8841-BBF87F47E662}"/>
              </a:ext>
            </a:extLst>
          </p:cNvPr>
          <p:cNvGrpSpPr/>
          <p:nvPr/>
        </p:nvGrpSpPr>
        <p:grpSpPr>
          <a:xfrm>
            <a:off x="2405516" y="3466059"/>
            <a:ext cx="965201" cy="728013"/>
            <a:chOff x="1394382" y="3739034"/>
            <a:chExt cx="965201" cy="728013"/>
          </a:xfrm>
        </p:grpSpPr>
        <p:pic>
          <p:nvPicPr>
            <p:cNvPr id="102" name="Picture 101">
              <a:extLst>
                <a:ext uri="{FF2B5EF4-FFF2-40B4-BE49-F238E27FC236}">
                  <a16:creationId xmlns:a16="http://schemas.microsoft.com/office/drawing/2014/main" id="{EF1C2BB2-385A-92A6-34A8-C3F9B51C65FD}"/>
                </a:ext>
              </a:extLst>
            </p:cNvPr>
            <p:cNvPicPr>
              <a:picLocks noChangeAspect="1"/>
            </p:cNvPicPr>
            <p:nvPr/>
          </p:nvPicPr>
          <p:blipFill>
            <a:blip r:embed="rId6"/>
            <a:stretch>
              <a:fillRect/>
            </a:stretch>
          </p:blipFill>
          <p:spPr>
            <a:xfrm>
              <a:off x="1629525" y="3739034"/>
              <a:ext cx="464262" cy="464262"/>
            </a:xfrm>
            <a:prstGeom prst="rect">
              <a:avLst/>
            </a:prstGeom>
          </p:spPr>
        </p:pic>
        <p:sp>
          <p:nvSpPr>
            <p:cNvPr id="103" name="Rectangle 102">
              <a:extLst>
                <a:ext uri="{FF2B5EF4-FFF2-40B4-BE49-F238E27FC236}">
                  <a16:creationId xmlns:a16="http://schemas.microsoft.com/office/drawing/2014/main" id="{65339EC4-3498-23C5-015F-B60A6F534249}"/>
                </a:ext>
              </a:extLst>
            </p:cNvPr>
            <p:cNvSpPr/>
            <p:nvPr/>
          </p:nvSpPr>
          <p:spPr>
            <a:xfrm>
              <a:off x="1394382" y="4183565"/>
              <a:ext cx="965201"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Contract 3</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0" name="Group 119">
            <a:extLst>
              <a:ext uri="{FF2B5EF4-FFF2-40B4-BE49-F238E27FC236}">
                <a16:creationId xmlns:a16="http://schemas.microsoft.com/office/drawing/2014/main" id="{488EA190-8DE8-5776-C1A6-C9442A73DBFB}"/>
              </a:ext>
            </a:extLst>
          </p:cNvPr>
          <p:cNvGrpSpPr/>
          <p:nvPr/>
        </p:nvGrpSpPr>
        <p:grpSpPr>
          <a:xfrm>
            <a:off x="718289" y="5390628"/>
            <a:ext cx="2380928" cy="398154"/>
            <a:chOff x="757725" y="2385215"/>
            <a:chExt cx="2380928" cy="398154"/>
          </a:xfrm>
        </p:grpSpPr>
        <p:pic>
          <p:nvPicPr>
            <p:cNvPr id="115" name="Picture 114">
              <a:extLst>
                <a:ext uri="{FF2B5EF4-FFF2-40B4-BE49-F238E27FC236}">
                  <a16:creationId xmlns:a16="http://schemas.microsoft.com/office/drawing/2014/main" id="{5558B411-410A-76C0-F929-1FCA6EF9735F}"/>
                </a:ext>
              </a:extLst>
            </p:cNvPr>
            <p:cNvPicPr>
              <a:picLocks noChangeAspect="1"/>
            </p:cNvPicPr>
            <p:nvPr/>
          </p:nvPicPr>
          <p:blipFill>
            <a:blip r:embed="rId9"/>
            <a:stretch>
              <a:fillRect/>
            </a:stretch>
          </p:blipFill>
          <p:spPr>
            <a:xfrm>
              <a:off x="757725" y="2391653"/>
              <a:ext cx="383687" cy="383687"/>
            </a:xfrm>
            <a:prstGeom prst="rect">
              <a:avLst/>
            </a:prstGeom>
          </p:spPr>
        </p:pic>
        <p:pic>
          <p:nvPicPr>
            <p:cNvPr id="116" name="Picture 115">
              <a:extLst>
                <a:ext uri="{FF2B5EF4-FFF2-40B4-BE49-F238E27FC236}">
                  <a16:creationId xmlns:a16="http://schemas.microsoft.com/office/drawing/2014/main" id="{69957242-8ED3-06EE-DD16-80222580138B}"/>
                </a:ext>
              </a:extLst>
            </p:cNvPr>
            <p:cNvPicPr>
              <a:picLocks noChangeAspect="1"/>
            </p:cNvPicPr>
            <p:nvPr/>
          </p:nvPicPr>
          <p:blipFill>
            <a:blip r:embed="rId9"/>
            <a:stretch>
              <a:fillRect/>
            </a:stretch>
          </p:blipFill>
          <p:spPr>
            <a:xfrm>
              <a:off x="1229109" y="2385215"/>
              <a:ext cx="383687" cy="383687"/>
            </a:xfrm>
            <a:prstGeom prst="rect">
              <a:avLst/>
            </a:prstGeom>
          </p:spPr>
        </p:pic>
        <p:pic>
          <p:nvPicPr>
            <p:cNvPr id="117" name="Picture 116">
              <a:extLst>
                <a:ext uri="{FF2B5EF4-FFF2-40B4-BE49-F238E27FC236}">
                  <a16:creationId xmlns:a16="http://schemas.microsoft.com/office/drawing/2014/main" id="{18475C22-C220-8E9C-959D-F67EF5D5415B}"/>
                </a:ext>
              </a:extLst>
            </p:cNvPr>
            <p:cNvPicPr>
              <a:picLocks noChangeAspect="1"/>
            </p:cNvPicPr>
            <p:nvPr/>
          </p:nvPicPr>
          <p:blipFill>
            <a:blip r:embed="rId9"/>
            <a:stretch>
              <a:fillRect/>
            </a:stretch>
          </p:blipFill>
          <p:spPr>
            <a:xfrm>
              <a:off x="1757435" y="2385215"/>
              <a:ext cx="383687" cy="383687"/>
            </a:xfrm>
            <a:prstGeom prst="rect">
              <a:avLst/>
            </a:prstGeom>
          </p:spPr>
        </p:pic>
        <p:pic>
          <p:nvPicPr>
            <p:cNvPr id="118" name="Picture 117">
              <a:extLst>
                <a:ext uri="{FF2B5EF4-FFF2-40B4-BE49-F238E27FC236}">
                  <a16:creationId xmlns:a16="http://schemas.microsoft.com/office/drawing/2014/main" id="{878FCDB9-5ED7-3E10-B964-A4ADFAA83476}"/>
                </a:ext>
              </a:extLst>
            </p:cNvPr>
            <p:cNvPicPr>
              <a:picLocks noChangeAspect="1"/>
            </p:cNvPicPr>
            <p:nvPr/>
          </p:nvPicPr>
          <p:blipFill>
            <a:blip r:embed="rId9"/>
            <a:stretch>
              <a:fillRect/>
            </a:stretch>
          </p:blipFill>
          <p:spPr>
            <a:xfrm>
              <a:off x="2247673" y="2399682"/>
              <a:ext cx="383687" cy="383687"/>
            </a:xfrm>
            <a:prstGeom prst="rect">
              <a:avLst/>
            </a:prstGeom>
          </p:spPr>
        </p:pic>
        <p:pic>
          <p:nvPicPr>
            <p:cNvPr id="119" name="Picture 118">
              <a:extLst>
                <a:ext uri="{FF2B5EF4-FFF2-40B4-BE49-F238E27FC236}">
                  <a16:creationId xmlns:a16="http://schemas.microsoft.com/office/drawing/2014/main" id="{E480D730-E66A-4B9E-1772-2F2FAE49796F}"/>
                </a:ext>
              </a:extLst>
            </p:cNvPr>
            <p:cNvPicPr>
              <a:picLocks noChangeAspect="1"/>
            </p:cNvPicPr>
            <p:nvPr/>
          </p:nvPicPr>
          <p:blipFill>
            <a:blip r:embed="rId9"/>
            <a:stretch>
              <a:fillRect/>
            </a:stretch>
          </p:blipFill>
          <p:spPr>
            <a:xfrm>
              <a:off x="2754966" y="2399682"/>
              <a:ext cx="383687" cy="383687"/>
            </a:xfrm>
            <a:prstGeom prst="rect">
              <a:avLst/>
            </a:prstGeom>
          </p:spPr>
        </p:pic>
      </p:grpSp>
      <p:pic>
        <p:nvPicPr>
          <p:cNvPr id="5" name="Picture 4" descr="Icon&#10;&#10;Description automatically generated">
            <a:extLst>
              <a:ext uri="{FF2B5EF4-FFF2-40B4-BE49-F238E27FC236}">
                <a16:creationId xmlns:a16="http://schemas.microsoft.com/office/drawing/2014/main" id="{C26E9DB0-5476-EAE5-5192-85B09F588EEB}"/>
              </a:ext>
            </a:extLst>
          </p:cNvPr>
          <p:cNvPicPr>
            <a:picLocks noChangeAspect="1"/>
          </p:cNvPicPr>
          <p:nvPr/>
        </p:nvPicPr>
        <p:blipFill>
          <a:blip r:embed="rId1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69491" y="3680689"/>
            <a:ext cx="858219" cy="858219"/>
          </a:xfrm>
          <a:prstGeom prst="rect">
            <a:avLst/>
          </a:prstGeom>
        </p:spPr>
      </p:pic>
      <p:sp>
        <p:nvSpPr>
          <p:cNvPr id="7" name="Rectangle 6">
            <a:extLst>
              <a:ext uri="{FF2B5EF4-FFF2-40B4-BE49-F238E27FC236}">
                <a16:creationId xmlns:a16="http://schemas.microsoft.com/office/drawing/2014/main" id="{6B169565-0609-A1C5-F673-213B728D0F42}"/>
              </a:ext>
            </a:extLst>
          </p:cNvPr>
          <p:cNvSpPr/>
          <p:nvPr/>
        </p:nvSpPr>
        <p:spPr>
          <a:xfrm>
            <a:off x="3950139" y="2701669"/>
            <a:ext cx="4301663" cy="3037177"/>
          </a:xfrm>
          <a:prstGeom prst="rect">
            <a:avLst/>
          </a:prstGeom>
          <a:noFill/>
          <a:ln w="127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21FB329-0673-D25E-A78E-970BD4FEE68E}"/>
              </a:ext>
            </a:extLst>
          </p:cNvPr>
          <p:cNvGrpSpPr/>
          <p:nvPr/>
        </p:nvGrpSpPr>
        <p:grpSpPr>
          <a:xfrm>
            <a:off x="10302355" y="4258090"/>
            <a:ext cx="1116437" cy="616761"/>
            <a:chOff x="6929977" y="5054169"/>
            <a:chExt cx="1116437" cy="616761"/>
          </a:xfrm>
        </p:grpSpPr>
        <p:pic>
          <p:nvPicPr>
            <p:cNvPr id="10" name="Picture 9">
              <a:extLst>
                <a:ext uri="{FF2B5EF4-FFF2-40B4-BE49-F238E27FC236}">
                  <a16:creationId xmlns:a16="http://schemas.microsoft.com/office/drawing/2014/main" id="{B2711B0D-C8B6-A60F-622C-F1180A5EB1E8}"/>
                </a:ext>
              </a:extLst>
            </p:cNvPr>
            <p:cNvPicPr>
              <a:picLocks noChangeAspect="1"/>
            </p:cNvPicPr>
            <p:nvPr/>
          </p:nvPicPr>
          <p:blipFill>
            <a:blip r:embed="rId8">
              <a:duotone>
                <a:schemeClr val="accent3">
                  <a:shade val="45000"/>
                  <a:satMod val="135000"/>
                </a:schemeClr>
                <a:prstClr val="white"/>
              </a:duotone>
            </a:blip>
            <a:stretch>
              <a:fillRect/>
            </a:stretch>
          </p:blipFill>
          <p:spPr>
            <a:xfrm>
              <a:off x="7079030" y="5067323"/>
              <a:ext cx="333279" cy="333279"/>
            </a:xfrm>
            <a:prstGeom prst="rect">
              <a:avLst/>
            </a:prstGeom>
          </p:spPr>
        </p:pic>
        <p:pic>
          <p:nvPicPr>
            <p:cNvPr id="13" name="Picture 12">
              <a:extLst>
                <a:ext uri="{FF2B5EF4-FFF2-40B4-BE49-F238E27FC236}">
                  <a16:creationId xmlns:a16="http://schemas.microsoft.com/office/drawing/2014/main" id="{01F4DCCE-E3EB-814B-F8C8-6C75BE7F7C3D}"/>
                </a:ext>
              </a:extLst>
            </p:cNvPr>
            <p:cNvPicPr>
              <a:picLocks noChangeAspect="1"/>
            </p:cNvPicPr>
            <p:nvPr/>
          </p:nvPicPr>
          <p:blipFill>
            <a:blip r:embed="rId9"/>
            <a:stretch>
              <a:fillRect/>
            </a:stretch>
          </p:blipFill>
          <p:spPr>
            <a:xfrm>
              <a:off x="7236208" y="5236378"/>
              <a:ext cx="262322" cy="262322"/>
            </a:xfrm>
            <a:prstGeom prst="rect">
              <a:avLst/>
            </a:prstGeom>
          </p:spPr>
        </p:pic>
        <p:sp>
          <p:nvSpPr>
            <p:cNvPr id="14" name="Rectangle 13">
              <a:extLst>
                <a:ext uri="{FF2B5EF4-FFF2-40B4-BE49-F238E27FC236}">
                  <a16:creationId xmlns:a16="http://schemas.microsoft.com/office/drawing/2014/main" id="{170B19D2-3ABB-2A13-FE3A-FB5DD37F2268}"/>
                </a:ext>
              </a:extLst>
            </p:cNvPr>
            <p:cNvSpPr/>
            <p:nvPr/>
          </p:nvSpPr>
          <p:spPr>
            <a:xfrm>
              <a:off x="6929977" y="5387448"/>
              <a:ext cx="1116437"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3E4BFBB6-42EF-9F35-C17A-87BB4EA82CDC}"/>
                </a:ext>
              </a:extLst>
            </p:cNvPr>
            <p:cNvPicPr>
              <a:picLocks noChangeAspect="1"/>
            </p:cNvPicPr>
            <p:nvPr/>
          </p:nvPicPr>
          <p:blipFill>
            <a:blip r:embed="rId8">
              <a:duotone>
                <a:schemeClr val="accent3">
                  <a:shade val="45000"/>
                  <a:satMod val="135000"/>
                </a:schemeClr>
                <a:prstClr val="white"/>
              </a:duotone>
            </a:blip>
            <a:stretch>
              <a:fillRect/>
            </a:stretch>
          </p:blipFill>
          <p:spPr>
            <a:xfrm>
              <a:off x="7451076" y="5054169"/>
              <a:ext cx="333279" cy="333279"/>
            </a:xfrm>
            <a:prstGeom prst="rect">
              <a:avLst/>
            </a:prstGeom>
          </p:spPr>
        </p:pic>
        <p:pic>
          <p:nvPicPr>
            <p:cNvPr id="16" name="Picture 15">
              <a:extLst>
                <a:ext uri="{FF2B5EF4-FFF2-40B4-BE49-F238E27FC236}">
                  <a16:creationId xmlns:a16="http://schemas.microsoft.com/office/drawing/2014/main" id="{347C5443-F0DD-86AA-1660-71CD338C0488}"/>
                </a:ext>
              </a:extLst>
            </p:cNvPr>
            <p:cNvPicPr>
              <a:picLocks noChangeAspect="1"/>
            </p:cNvPicPr>
            <p:nvPr/>
          </p:nvPicPr>
          <p:blipFill>
            <a:blip r:embed="rId9"/>
            <a:stretch>
              <a:fillRect/>
            </a:stretch>
          </p:blipFill>
          <p:spPr>
            <a:xfrm>
              <a:off x="7608254" y="5223224"/>
              <a:ext cx="262322" cy="262322"/>
            </a:xfrm>
            <a:prstGeom prst="rect">
              <a:avLst/>
            </a:prstGeom>
          </p:spPr>
        </p:pic>
      </p:grpSp>
      <p:sp>
        <p:nvSpPr>
          <p:cNvPr id="17" name="Rectangle 16">
            <a:extLst>
              <a:ext uri="{FF2B5EF4-FFF2-40B4-BE49-F238E27FC236}">
                <a16:creationId xmlns:a16="http://schemas.microsoft.com/office/drawing/2014/main" id="{38EE31B0-0ECE-78EA-DBE5-D812B99CD5CC}"/>
              </a:ext>
            </a:extLst>
          </p:cNvPr>
          <p:cNvSpPr/>
          <p:nvPr/>
        </p:nvSpPr>
        <p:spPr>
          <a:xfrm>
            <a:off x="8938327" y="3399682"/>
            <a:ext cx="2563362" cy="2339163"/>
          </a:xfrm>
          <a:prstGeom prst="rect">
            <a:avLst/>
          </a:prstGeom>
          <a:noFill/>
          <a:ln w="127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E83B80DC-2D54-F9C9-7496-06EC1FE8A503}"/>
              </a:ext>
            </a:extLst>
          </p:cNvPr>
          <p:cNvGrpSpPr/>
          <p:nvPr/>
        </p:nvGrpSpPr>
        <p:grpSpPr>
          <a:xfrm>
            <a:off x="9076478" y="4960991"/>
            <a:ext cx="1116437" cy="616761"/>
            <a:chOff x="6929977" y="5054169"/>
            <a:chExt cx="1116437" cy="616761"/>
          </a:xfrm>
        </p:grpSpPr>
        <p:pic>
          <p:nvPicPr>
            <p:cNvPr id="88" name="Picture 87">
              <a:extLst>
                <a:ext uri="{FF2B5EF4-FFF2-40B4-BE49-F238E27FC236}">
                  <a16:creationId xmlns:a16="http://schemas.microsoft.com/office/drawing/2014/main" id="{DAD55EAB-A37A-ED92-4247-90318732B992}"/>
                </a:ext>
              </a:extLst>
            </p:cNvPr>
            <p:cNvPicPr>
              <a:picLocks noChangeAspect="1"/>
            </p:cNvPicPr>
            <p:nvPr/>
          </p:nvPicPr>
          <p:blipFill>
            <a:blip r:embed="rId8">
              <a:duotone>
                <a:schemeClr val="accent3">
                  <a:shade val="45000"/>
                  <a:satMod val="135000"/>
                </a:schemeClr>
                <a:prstClr val="white"/>
              </a:duotone>
            </a:blip>
            <a:stretch>
              <a:fillRect/>
            </a:stretch>
          </p:blipFill>
          <p:spPr>
            <a:xfrm>
              <a:off x="7079030" y="5067323"/>
              <a:ext cx="333279" cy="333279"/>
            </a:xfrm>
            <a:prstGeom prst="rect">
              <a:avLst/>
            </a:prstGeom>
          </p:spPr>
        </p:pic>
        <p:pic>
          <p:nvPicPr>
            <p:cNvPr id="89" name="Picture 88">
              <a:extLst>
                <a:ext uri="{FF2B5EF4-FFF2-40B4-BE49-F238E27FC236}">
                  <a16:creationId xmlns:a16="http://schemas.microsoft.com/office/drawing/2014/main" id="{4310962C-D176-B365-A05A-0B042C4A0190}"/>
                </a:ext>
              </a:extLst>
            </p:cNvPr>
            <p:cNvPicPr>
              <a:picLocks noChangeAspect="1"/>
            </p:cNvPicPr>
            <p:nvPr/>
          </p:nvPicPr>
          <p:blipFill>
            <a:blip r:embed="rId9"/>
            <a:stretch>
              <a:fillRect/>
            </a:stretch>
          </p:blipFill>
          <p:spPr>
            <a:xfrm>
              <a:off x="7236208" y="5236378"/>
              <a:ext cx="262322" cy="262322"/>
            </a:xfrm>
            <a:prstGeom prst="rect">
              <a:avLst/>
            </a:prstGeom>
          </p:spPr>
        </p:pic>
        <p:sp>
          <p:nvSpPr>
            <p:cNvPr id="90" name="Rectangle 89">
              <a:extLst>
                <a:ext uri="{FF2B5EF4-FFF2-40B4-BE49-F238E27FC236}">
                  <a16:creationId xmlns:a16="http://schemas.microsoft.com/office/drawing/2014/main" id="{414D05BF-7E49-3607-F268-758BAFBCD7F0}"/>
                </a:ext>
              </a:extLst>
            </p:cNvPr>
            <p:cNvSpPr/>
            <p:nvPr/>
          </p:nvSpPr>
          <p:spPr>
            <a:xfrm>
              <a:off x="6929977" y="5387448"/>
              <a:ext cx="1116437"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91" name="Picture 90">
              <a:extLst>
                <a:ext uri="{FF2B5EF4-FFF2-40B4-BE49-F238E27FC236}">
                  <a16:creationId xmlns:a16="http://schemas.microsoft.com/office/drawing/2014/main" id="{CF298DF6-B6B2-1079-26B2-23573EE28654}"/>
                </a:ext>
              </a:extLst>
            </p:cNvPr>
            <p:cNvPicPr>
              <a:picLocks noChangeAspect="1"/>
            </p:cNvPicPr>
            <p:nvPr/>
          </p:nvPicPr>
          <p:blipFill>
            <a:blip r:embed="rId8">
              <a:duotone>
                <a:schemeClr val="accent3">
                  <a:shade val="45000"/>
                  <a:satMod val="135000"/>
                </a:schemeClr>
                <a:prstClr val="white"/>
              </a:duotone>
            </a:blip>
            <a:stretch>
              <a:fillRect/>
            </a:stretch>
          </p:blipFill>
          <p:spPr>
            <a:xfrm>
              <a:off x="7451076" y="5054169"/>
              <a:ext cx="333279" cy="333279"/>
            </a:xfrm>
            <a:prstGeom prst="rect">
              <a:avLst/>
            </a:prstGeom>
          </p:spPr>
        </p:pic>
        <p:pic>
          <p:nvPicPr>
            <p:cNvPr id="108" name="Picture 107">
              <a:extLst>
                <a:ext uri="{FF2B5EF4-FFF2-40B4-BE49-F238E27FC236}">
                  <a16:creationId xmlns:a16="http://schemas.microsoft.com/office/drawing/2014/main" id="{15AC7FAA-C4D7-4939-04FC-99DD632F8631}"/>
                </a:ext>
              </a:extLst>
            </p:cNvPr>
            <p:cNvPicPr>
              <a:picLocks noChangeAspect="1"/>
            </p:cNvPicPr>
            <p:nvPr/>
          </p:nvPicPr>
          <p:blipFill>
            <a:blip r:embed="rId9"/>
            <a:stretch>
              <a:fillRect/>
            </a:stretch>
          </p:blipFill>
          <p:spPr>
            <a:xfrm>
              <a:off x="7608254" y="5223224"/>
              <a:ext cx="262322" cy="262322"/>
            </a:xfrm>
            <a:prstGeom prst="rect">
              <a:avLst/>
            </a:prstGeom>
          </p:spPr>
        </p:pic>
      </p:grpSp>
      <p:grpSp>
        <p:nvGrpSpPr>
          <p:cNvPr id="111" name="Group 110">
            <a:extLst>
              <a:ext uri="{FF2B5EF4-FFF2-40B4-BE49-F238E27FC236}">
                <a16:creationId xmlns:a16="http://schemas.microsoft.com/office/drawing/2014/main" id="{1BABC864-B8FD-4C54-A7A6-C2370A4368E9}"/>
              </a:ext>
            </a:extLst>
          </p:cNvPr>
          <p:cNvGrpSpPr/>
          <p:nvPr/>
        </p:nvGrpSpPr>
        <p:grpSpPr>
          <a:xfrm>
            <a:off x="10342920" y="4969003"/>
            <a:ext cx="1116437" cy="616761"/>
            <a:chOff x="6929977" y="5054169"/>
            <a:chExt cx="1116437" cy="616761"/>
          </a:xfrm>
        </p:grpSpPr>
        <p:pic>
          <p:nvPicPr>
            <p:cNvPr id="113" name="Picture 112">
              <a:extLst>
                <a:ext uri="{FF2B5EF4-FFF2-40B4-BE49-F238E27FC236}">
                  <a16:creationId xmlns:a16="http://schemas.microsoft.com/office/drawing/2014/main" id="{6ACBCA43-5CD2-596D-5265-8403514FD084}"/>
                </a:ext>
              </a:extLst>
            </p:cNvPr>
            <p:cNvPicPr>
              <a:picLocks noChangeAspect="1"/>
            </p:cNvPicPr>
            <p:nvPr/>
          </p:nvPicPr>
          <p:blipFill>
            <a:blip r:embed="rId8">
              <a:duotone>
                <a:schemeClr val="accent3">
                  <a:shade val="45000"/>
                  <a:satMod val="135000"/>
                </a:schemeClr>
                <a:prstClr val="white"/>
              </a:duotone>
            </a:blip>
            <a:stretch>
              <a:fillRect/>
            </a:stretch>
          </p:blipFill>
          <p:spPr>
            <a:xfrm>
              <a:off x="7079030" y="5067323"/>
              <a:ext cx="333279" cy="333279"/>
            </a:xfrm>
            <a:prstGeom prst="rect">
              <a:avLst/>
            </a:prstGeom>
          </p:spPr>
        </p:pic>
        <p:pic>
          <p:nvPicPr>
            <p:cNvPr id="114" name="Picture 113">
              <a:extLst>
                <a:ext uri="{FF2B5EF4-FFF2-40B4-BE49-F238E27FC236}">
                  <a16:creationId xmlns:a16="http://schemas.microsoft.com/office/drawing/2014/main" id="{020F5849-9800-3BDE-3A02-BEE28694B212}"/>
                </a:ext>
              </a:extLst>
            </p:cNvPr>
            <p:cNvPicPr>
              <a:picLocks noChangeAspect="1"/>
            </p:cNvPicPr>
            <p:nvPr/>
          </p:nvPicPr>
          <p:blipFill>
            <a:blip r:embed="rId9"/>
            <a:stretch>
              <a:fillRect/>
            </a:stretch>
          </p:blipFill>
          <p:spPr>
            <a:xfrm>
              <a:off x="7236208" y="5236378"/>
              <a:ext cx="262322" cy="262322"/>
            </a:xfrm>
            <a:prstGeom prst="rect">
              <a:avLst/>
            </a:prstGeom>
          </p:spPr>
        </p:pic>
        <p:sp>
          <p:nvSpPr>
            <p:cNvPr id="122" name="Rectangle 121">
              <a:extLst>
                <a:ext uri="{FF2B5EF4-FFF2-40B4-BE49-F238E27FC236}">
                  <a16:creationId xmlns:a16="http://schemas.microsoft.com/office/drawing/2014/main" id="{522E4F3B-3561-2ABF-A9B2-CDF72CB3C03C}"/>
                </a:ext>
              </a:extLst>
            </p:cNvPr>
            <p:cNvSpPr/>
            <p:nvPr/>
          </p:nvSpPr>
          <p:spPr>
            <a:xfrm>
              <a:off x="6929977" y="5387448"/>
              <a:ext cx="1116437" cy="2834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transactions</a:t>
              </a:r>
              <a:endParaRPr lang="en-GH"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23" name="Picture 122">
              <a:extLst>
                <a:ext uri="{FF2B5EF4-FFF2-40B4-BE49-F238E27FC236}">
                  <a16:creationId xmlns:a16="http://schemas.microsoft.com/office/drawing/2014/main" id="{8FF39101-B665-6C6C-84EB-B72EB4A21AC1}"/>
                </a:ext>
              </a:extLst>
            </p:cNvPr>
            <p:cNvPicPr>
              <a:picLocks noChangeAspect="1"/>
            </p:cNvPicPr>
            <p:nvPr/>
          </p:nvPicPr>
          <p:blipFill>
            <a:blip r:embed="rId8">
              <a:duotone>
                <a:schemeClr val="accent3">
                  <a:shade val="45000"/>
                  <a:satMod val="135000"/>
                </a:schemeClr>
                <a:prstClr val="white"/>
              </a:duotone>
            </a:blip>
            <a:stretch>
              <a:fillRect/>
            </a:stretch>
          </p:blipFill>
          <p:spPr>
            <a:xfrm>
              <a:off x="7451076" y="5054169"/>
              <a:ext cx="333279" cy="333279"/>
            </a:xfrm>
            <a:prstGeom prst="rect">
              <a:avLst/>
            </a:prstGeom>
          </p:spPr>
        </p:pic>
        <p:pic>
          <p:nvPicPr>
            <p:cNvPr id="124" name="Picture 123">
              <a:extLst>
                <a:ext uri="{FF2B5EF4-FFF2-40B4-BE49-F238E27FC236}">
                  <a16:creationId xmlns:a16="http://schemas.microsoft.com/office/drawing/2014/main" id="{544E0FA3-D540-1119-8EE8-CB2F96F52F79}"/>
                </a:ext>
              </a:extLst>
            </p:cNvPr>
            <p:cNvPicPr>
              <a:picLocks noChangeAspect="1"/>
            </p:cNvPicPr>
            <p:nvPr/>
          </p:nvPicPr>
          <p:blipFill>
            <a:blip r:embed="rId9"/>
            <a:stretch>
              <a:fillRect/>
            </a:stretch>
          </p:blipFill>
          <p:spPr>
            <a:xfrm>
              <a:off x="7608254" y="5223224"/>
              <a:ext cx="262322" cy="262322"/>
            </a:xfrm>
            <a:prstGeom prst="rect">
              <a:avLst/>
            </a:prstGeom>
          </p:spPr>
        </p:pic>
      </p:grpSp>
      <p:graphicFrame>
        <p:nvGraphicFramePr>
          <p:cNvPr id="150" name="Table 41">
            <a:extLst>
              <a:ext uri="{FF2B5EF4-FFF2-40B4-BE49-F238E27FC236}">
                <a16:creationId xmlns:a16="http://schemas.microsoft.com/office/drawing/2014/main" id="{0F64B4D0-DDAC-8386-16C8-235ACDE7F455}"/>
              </a:ext>
            </a:extLst>
          </p:cNvPr>
          <p:cNvGraphicFramePr>
            <a:graphicFrameLocks noGrp="1"/>
          </p:cNvGraphicFramePr>
          <p:nvPr>
            <p:extLst>
              <p:ext uri="{D42A27DB-BD31-4B8C-83A1-F6EECF244321}">
                <p14:modId xmlns:p14="http://schemas.microsoft.com/office/powerpoint/2010/main" val="2513835654"/>
              </p:ext>
            </p:extLst>
          </p:nvPr>
        </p:nvGraphicFramePr>
        <p:xfrm>
          <a:off x="4092595" y="3593222"/>
          <a:ext cx="2169760" cy="1782945"/>
        </p:xfrm>
        <a:graphic>
          <a:graphicData uri="http://schemas.openxmlformats.org/drawingml/2006/table">
            <a:tbl>
              <a:tblPr firstRow="1" bandRow="1">
                <a:tableStyleId>{C4B1156A-380E-4F78-BDF5-A606A8083BF9}</a:tableStyleId>
              </a:tblPr>
              <a:tblGrid>
                <a:gridCol w="497601">
                  <a:extLst>
                    <a:ext uri="{9D8B030D-6E8A-4147-A177-3AD203B41FA5}">
                      <a16:colId xmlns:a16="http://schemas.microsoft.com/office/drawing/2014/main" val="1841607898"/>
                    </a:ext>
                  </a:extLst>
                </a:gridCol>
                <a:gridCol w="1672159">
                  <a:extLst>
                    <a:ext uri="{9D8B030D-6E8A-4147-A177-3AD203B41FA5}">
                      <a16:colId xmlns:a16="http://schemas.microsoft.com/office/drawing/2014/main" val="526940210"/>
                    </a:ext>
                  </a:extLst>
                </a:gridCol>
              </a:tblGrid>
              <a:tr h="356589">
                <a:tc>
                  <a:txBody>
                    <a:bodyPr/>
                    <a:lstStyle/>
                    <a:p>
                      <a:pPr algn="ctr"/>
                      <a:r>
                        <a:rPr lang="en-GH" dirty="0">
                          <a:solidFill>
                            <a:srgbClr val="0070C0"/>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dirty="0">
                          <a:solidFill>
                            <a:schemeClr val="accent6">
                              <a:lumMod val="50000"/>
                            </a:schemeClr>
                          </a:solidFill>
                          <a:latin typeface="Consolas" panose="020B0609020204030204" pitchFamily="49" charset="0"/>
                          <a:cs typeface="Consolas" panose="020B0609020204030204" pitchFamily="49" charset="0"/>
                        </a:rPr>
                        <a:t>Transactions 1</a:t>
                      </a:r>
                      <a:endParaRPr lang="en-GH" b="0"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3767529202"/>
                  </a:ext>
                </a:extLst>
              </a:tr>
              <a:tr h="356589">
                <a:tc>
                  <a:txBody>
                    <a:bodyPr/>
                    <a:lstStyle/>
                    <a:p>
                      <a:pPr algn="ctr"/>
                      <a:r>
                        <a:rPr lang="en-GH" dirty="0">
                          <a:solidFill>
                            <a:srgbClr val="0070C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Transactions 2</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1917051024"/>
                  </a:ext>
                </a:extLst>
              </a:tr>
              <a:tr h="356589">
                <a:tc>
                  <a:txBody>
                    <a:bodyPr/>
                    <a:lstStyle/>
                    <a:p>
                      <a:pPr algn="ctr"/>
                      <a:r>
                        <a:rPr lang="en-GH" dirty="0">
                          <a:solidFill>
                            <a:srgbClr val="0070C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Transactions 3</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2354034147"/>
                  </a:ext>
                </a:extLst>
              </a:tr>
              <a:tr h="356589">
                <a:tc>
                  <a:txBody>
                    <a:bodyPr/>
                    <a:lstStyle/>
                    <a:p>
                      <a:pPr algn="ctr"/>
                      <a:r>
                        <a:rPr lang="en-GH" dirty="0">
                          <a:solidFill>
                            <a:srgbClr val="0070C0"/>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Transactions 4</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1277894263"/>
                  </a:ext>
                </a:extLst>
              </a:tr>
              <a:tr h="356589">
                <a:tc>
                  <a:txBody>
                    <a:bodyPr/>
                    <a:lstStyle/>
                    <a:p>
                      <a:pPr algn="ctr"/>
                      <a:r>
                        <a:rPr lang="en-US" dirty="0">
                          <a:solidFill>
                            <a:srgbClr val="0070C0"/>
                          </a:solidFill>
                        </a:rPr>
                        <a:t>5</a:t>
                      </a:r>
                      <a:endParaRPr lang="en-GH"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Transactions 5</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3239471956"/>
                  </a:ext>
                </a:extLst>
              </a:tr>
            </a:tbl>
          </a:graphicData>
        </a:graphic>
      </p:graphicFrame>
      <p:sp>
        <p:nvSpPr>
          <p:cNvPr id="151" name="Arrow: Left 150">
            <a:extLst>
              <a:ext uri="{FF2B5EF4-FFF2-40B4-BE49-F238E27FC236}">
                <a16:creationId xmlns:a16="http://schemas.microsoft.com/office/drawing/2014/main" id="{E5ADD0DC-8017-5965-3A6D-7D722CA19FF4}"/>
              </a:ext>
            </a:extLst>
          </p:cNvPr>
          <p:cNvSpPr/>
          <p:nvPr/>
        </p:nvSpPr>
        <p:spPr>
          <a:xfrm>
            <a:off x="6326114" y="4097190"/>
            <a:ext cx="365760" cy="283482"/>
          </a:xfrm>
          <a:prstGeom prst="lef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2" name="Arrow: Down 151">
            <a:extLst>
              <a:ext uri="{FF2B5EF4-FFF2-40B4-BE49-F238E27FC236}">
                <a16:creationId xmlns:a16="http://schemas.microsoft.com/office/drawing/2014/main" id="{8DDEEB20-F251-79C1-24CD-6BDABDC9DE2A}"/>
              </a:ext>
            </a:extLst>
          </p:cNvPr>
          <p:cNvSpPr/>
          <p:nvPr/>
        </p:nvSpPr>
        <p:spPr>
          <a:xfrm>
            <a:off x="1682033" y="4895008"/>
            <a:ext cx="365760" cy="425226"/>
          </a:xfrm>
          <a:prstGeom prst="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4" name="Picture 153" descr="Icon&#10;&#10;Description automatically generated">
            <a:extLst>
              <a:ext uri="{FF2B5EF4-FFF2-40B4-BE49-F238E27FC236}">
                <a16:creationId xmlns:a16="http://schemas.microsoft.com/office/drawing/2014/main" id="{7C5239CE-6A1D-29C3-3623-41832309C857}"/>
              </a:ext>
            </a:extLst>
          </p:cNvPr>
          <p:cNvPicPr>
            <a:picLocks noChangeAspect="1"/>
          </p:cNvPicPr>
          <p:nvPr/>
        </p:nvPicPr>
        <p:blipFill>
          <a:blip r:embed="rId1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607460" y="3642949"/>
            <a:ext cx="925904" cy="925904"/>
          </a:xfrm>
          <a:prstGeom prst="rect">
            <a:avLst/>
          </a:prstGeom>
        </p:spPr>
      </p:pic>
      <p:pic>
        <p:nvPicPr>
          <p:cNvPr id="155" name="Picture 154">
            <a:extLst>
              <a:ext uri="{FF2B5EF4-FFF2-40B4-BE49-F238E27FC236}">
                <a16:creationId xmlns:a16="http://schemas.microsoft.com/office/drawing/2014/main" id="{1351ED24-DDC0-701F-05A8-E2135D9016CA}"/>
              </a:ext>
            </a:extLst>
          </p:cNvPr>
          <p:cNvPicPr>
            <a:picLocks noChangeAspect="1"/>
          </p:cNvPicPr>
          <p:nvPr/>
        </p:nvPicPr>
        <p:blipFill>
          <a:blip r:embed="rId15"/>
          <a:stretch>
            <a:fillRect/>
          </a:stretch>
        </p:blipFill>
        <p:spPr>
          <a:xfrm>
            <a:off x="199548" y="727259"/>
            <a:ext cx="493378" cy="493378"/>
          </a:xfrm>
          <a:prstGeom prst="rect">
            <a:avLst/>
          </a:prstGeom>
        </p:spPr>
      </p:pic>
      <p:sp>
        <p:nvSpPr>
          <p:cNvPr id="3" name="TextBox 2">
            <a:extLst>
              <a:ext uri="{FF2B5EF4-FFF2-40B4-BE49-F238E27FC236}">
                <a16:creationId xmlns:a16="http://schemas.microsoft.com/office/drawing/2014/main" id="{6FFE53A8-6D5B-70F4-F738-1CA521F282B4}"/>
              </a:ext>
            </a:extLst>
          </p:cNvPr>
          <p:cNvSpPr txBox="1"/>
          <p:nvPr/>
        </p:nvSpPr>
        <p:spPr>
          <a:xfrm>
            <a:off x="446237" y="5998273"/>
            <a:ext cx="11524871" cy="400110"/>
          </a:xfrm>
          <a:prstGeom prst="rect">
            <a:avLst/>
          </a:prstGeom>
          <a:noFill/>
        </p:spPr>
        <p:txBody>
          <a:bodyPr wrap="square">
            <a:spAutoFit/>
          </a:bodyPr>
          <a:lstStyle/>
          <a:p>
            <a:pPr lvl="0">
              <a:spcAft>
                <a:spcPts val="600"/>
              </a:spcAft>
              <a:defRPr/>
            </a:pPr>
            <a:r>
              <a:rPr kumimoji="1" lang="en-US"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Rational users will truthfully review information to DON, but miners will not get private information of users.</a:t>
            </a:r>
          </a:p>
        </p:txBody>
      </p:sp>
    </p:spTree>
    <p:extLst>
      <p:ext uri="{BB962C8B-B14F-4D97-AF65-F5344CB8AC3E}">
        <p14:creationId xmlns:p14="http://schemas.microsoft.com/office/powerpoint/2010/main" val="6993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4.81481E-6 L 0.30013 -0.1 " pathEditMode="relative" rAng="0" ptsTypes="AA">
                                      <p:cBhvr>
                                        <p:cTn id="6" dur="1500" fill="hold"/>
                                        <p:tgtEl>
                                          <p:spTgt spid="98"/>
                                        </p:tgtEl>
                                        <p:attrNameLst>
                                          <p:attrName>ppt_x</p:attrName>
                                          <p:attrName>ppt_y</p:attrName>
                                        </p:attrNameLst>
                                      </p:cBhvr>
                                      <p:rCtr x="15000" y="-5000"/>
                                    </p:animMotion>
                                  </p:childTnLst>
                                </p:cTn>
                              </p:par>
                            </p:childTnLst>
                          </p:cTn>
                        </p:par>
                        <p:par>
                          <p:cTn id="7" fill="hold">
                            <p:stCondLst>
                              <p:cond delay="1500"/>
                            </p:stCondLst>
                            <p:childTnLst>
                              <p:par>
                                <p:cTn id="8" presetID="42" presetClass="path" presetSubtype="0" accel="50000" decel="50000" fill="hold" nodeType="afterEffect">
                                  <p:stCondLst>
                                    <p:cond delay="0"/>
                                  </p:stCondLst>
                                  <p:childTnLst>
                                    <p:animMotion origin="layout" path="M -4.58333E-6 7.40741E-7 L 0.22279 0.04838 " pathEditMode="relative" rAng="0" ptsTypes="AA">
                                      <p:cBhvr>
                                        <p:cTn id="9" dur="1500" fill="hold"/>
                                        <p:tgtEl>
                                          <p:spTgt spid="45"/>
                                        </p:tgtEl>
                                        <p:attrNameLst>
                                          <p:attrName>ppt_x</p:attrName>
                                          <p:attrName>ppt_y</p:attrName>
                                        </p:attrNameLst>
                                      </p:cBhvr>
                                      <p:rCtr x="11133" y="2407"/>
                                    </p:animMotion>
                                  </p:childTnLst>
                                </p:cTn>
                              </p:par>
                            </p:childTnLst>
                          </p:cTn>
                        </p:par>
                        <p:par>
                          <p:cTn id="10" fill="hold">
                            <p:stCondLst>
                              <p:cond delay="3000"/>
                            </p:stCondLst>
                            <p:childTnLst>
                              <p:par>
                                <p:cTn id="11" presetID="42" presetClass="path" presetSubtype="0" accel="50000" decel="50000" fill="hold" nodeType="afterEffect">
                                  <p:stCondLst>
                                    <p:cond delay="0"/>
                                  </p:stCondLst>
                                  <p:childTnLst>
                                    <p:animMotion origin="layout" path="M -0.00117 0.01227 L 0.15456 0.19699 " pathEditMode="relative" rAng="0" ptsTypes="AA">
                                      <p:cBhvr>
                                        <p:cTn id="12" dur="1500" fill="hold"/>
                                        <p:tgtEl>
                                          <p:spTgt spid="101"/>
                                        </p:tgtEl>
                                        <p:attrNameLst>
                                          <p:attrName>ppt_x</p:attrName>
                                          <p:attrName>ppt_y</p:attrName>
                                        </p:attrNameLst>
                                      </p:cBhvr>
                                      <p:rCtr x="7786" y="9236"/>
                                    </p:animMotion>
                                  </p:childTnLst>
                                </p:cTn>
                              </p:par>
                            </p:childTnLst>
                          </p:cTn>
                        </p:par>
                        <p:par>
                          <p:cTn id="13" fill="hold">
                            <p:stCondLst>
                              <p:cond delay="4500"/>
                            </p:stCondLst>
                            <p:childTnLst>
                              <p:par>
                                <p:cTn id="14" presetID="42" presetClass="path" presetSubtype="0" accel="50000" decel="50000" fill="hold" nodeType="afterEffect">
                                  <p:stCondLst>
                                    <p:cond delay="0"/>
                                  </p:stCondLst>
                                  <p:childTnLst>
                                    <p:animMotion origin="layout" path="M 3.54167E-6 1.85185E-6 L -0.18047 0.03704 " pathEditMode="relative" rAng="0" ptsTypes="AA">
                                      <p:cBhvr>
                                        <p:cTn id="15" dur="1500" fill="hold"/>
                                        <p:tgtEl>
                                          <p:spTgt spid="80"/>
                                        </p:tgtEl>
                                        <p:attrNameLst>
                                          <p:attrName>ppt_x</p:attrName>
                                          <p:attrName>ppt_y</p:attrName>
                                        </p:attrNameLst>
                                      </p:cBhvr>
                                      <p:rCtr x="-9023" y="1852"/>
                                    </p:animMotion>
                                  </p:childTnLst>
                                </p:cTn>
                              </p:par>
                            </p:childTnLst>
                          </p:cTn>
                        </p:par>
                        <p:par>
                          <p:cTn id="16" fill="hold">
                            <p:stCondLst>
                              <p:cond delay="600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80"/>
                                        </p:tgtEl>
                                        <p:attrNameLst>
                                          <p:attrName>style.visibility</p:attrName>
                                        </p:attrNameLst>
                                      </p:cBhvr>
                                      <p:to>
                                        <p:strVal val="hidden"/>
                                      </p:to>
                                    </p:set>
                                  </p:childTnLst>
                                </p:cTn>
                              </p:par>
                            </p:childTnLst>
                          </p:cTn>
                        </p:par>
                        <p:par>
                          <p:cTn id="22" fill="hold">
                            <p:stCondLst>
                              <p:cond delay="6000"/>
                            </p:stCondLst>
                            <p:childTnLst>
                              <p:par>
                                <p:cTn id="23" presetID="42" presetClass="path" presetSubtype="0" accel="50000" decel="50000" fill="hold" nodeType="afterEffect">
                                  <p:stCondLst>
                                    <p:cond delay="0"/>
                                  </p:stCondLst>
                                  <p:childTnLst>
                                    <p:animMotion origin="layout" path="M 0.30013 -0.1 L 0.68346 -0.16504 " pathEditMode="relative" rAng="0" ptsTypes="AA">
                                      <p:cBhvr>
                                        <p:cTn id="24" dur="1500" fill="hold"/>
                                        <p:tgtEl>
                                          <p:spTgt spid="98"/>
                                        </p:tgtEl>
                                        <p:attrNameLst>
                                          <p:attrName>ppt_x</p:attrName>
                                          <p:attrName>ppt_y</p:attrName>
                                        </p:attrNameLst>
                                      </p:cBhvr>
                                      <p:rCtr x="19167" y="-3264"/>
                                    </p:animMotion>
                                  </p:childTnLst>
                                </p:cTn>
                              </p:par>
                            </p:childTnLst>
                          </p:cTn>
                        </p:par>
                        <p:par>
                          <p:cTn id="25" fill="hold">
                            <p:stCondLst>
                              <p:cond delay="7500"/>
                            </p:stCondLst>
                            <p:childTnLst>
                              <p:par>
                                <p:cTn id="26" presetID="1" presetClass="entr" presetSubtype="0" fill="hold" nodeType="afterEffect">
                                  <p:stCondLst>
                                    <p:cond delay="0"/>
                                  </p:stCondLst>
                                  <p:childTnLst>
                                    <p:set>
                                      <p:cBhvr>
                                        <p:cTn id="27" dur="1" fill="hold">
                                          <p:stCondLst>
                                            <p:cond delay="0"/>
                                          </p:stCondLst>
                                        </p:cTn>
                                        <p:tgtEl>
                                          <p:spTgt spid="79"/>
                                        </p:tgtEl>
                                        <p:attrNameLst>
                                          <p:attrName>style.visibility</p:attrName>
                                        </p:attrNameLst>
                                      </p:cBhvr>
                                      <p:to>
                                        <p:strVal val="visible"/>
                                      </p:to>
                                    </p:set>
                                  </p:childTnLst>
                                </p:cTn>
                              </p:par>
                            </p:childTnLst>
                          </p:cTn>
                        </p:par>
                        <p:par>
                          <p:cTn id="28" fill="hold">
                            <p:stCondLst>
                              <p:cond delay="7500"/>
                            </p:stCondLst>
                            <p:childTnLst>
                              <p:par>
                                <p:cTn id="29" presetID="42" presetClass="path" presetSubtype="0" accel="50000" decel="50000" fill="hold" nodeType="afterEffect">
                                  <p:stCondLst>
                                    <p:cond delay="0"/>
                                  </p:stCondLst>
                                  <p:childTnLst>
                                    <p:animMotion origin="layout" path="M -2.08333E-6 2.96296E-6 L -0.12135 -0.00162 " pathEditMode="relative" rAng="0" ptsTypes="AA">
                                      <p:cBhvr>
                                        <p:cTn id="30" dur="1500" fill="hold"/>
                                        <p:tgtEl>
                                          <p:spTgt spid="79"/>
                                        </p:tgtEl>
                                        <p:attrNameLst>
                                          <p:attrName>ppt_x</p:attrName>
                                          <p:attrName>ppt_y</p:attrName>
                                        </p:attrNameLst>
                                      </p:cBhvr>
                                      <p:rCtr x="-6107" y="-208"/>
                                    </p:animMotion>
                                  </p:childTnLst>
                                </p:cTn>
                              </p:par>
                            </p:childTnLst>
                          </p:cTn>
                        </p:par>
                        <p:par>
                          <p:cTn id="31" fill="hold">
                            <p:stCondLst>
                              <p:cond delay="9000"/>
                            </p:stCondLst>
                            <p:childTnLst>
                              <p:par>
                                <p:cTn id="32" presetID="42" presetClass="path" presetSubtype="0" accel="50000" decel="50000" fill="hold" nodeType="afterEffect">
                                  <p:stCondLst>
                                    <p:cond delay="0"/>
                                  </p:stCondLst>
                                  <p:childTnLst>
                                    <p:animMotion origin="layout" path="M 0.68346 -0.16504 L 0.80481 -0.16342 " pathEditMode="relative" rAng="0" ptsTypes="AA">
                                      <p:cBhvr>
                                        <p:cTn id="33" dur="1500" fill="hold"/>
                                        <p:tgtEl>
                                          <p:spTgt spid="98"/>
                                        </p:tgtEl>
                                        <p:attrNameLst>
                                          <p:attrName>ppt_x</p:attrName>
                                          <p:attrName>ppt_y</p:attrName>
                                        </p:attrNameLst>
                                      </p:cBhvr>
                                      <p:rCtr x="6068" y="69"/>
                                    </p:animMotion>
                                  </p:childTnLst>
                                </p:cTn>
                              </p:par>
                            </p:childTnLst>
                          </p:cTn>
                        </p:par>
                        <p:par>
                          <p:cTn id="34" fill="hold">
                            <p:stCondLst>
                              <p:cond delay="10500"/>
                            </p:stCondLst>
                            <p:childTnLst>
                              <p:par>
                                <p:cTn id="35" presetID="1" presetClass="exit" presetSubtype="0" fill="hold" nodeType="afterEffect">
                                  <p:stCondLst>
                                    <p:cond delay="0"/>
                                  </p:stCondLst>
                                  <p:childTnLst>
                                    <p:set>
                                      <p:cBhvr>
                                        <p:cTn id="36" dur="1" fill="hold">
                                          <p:stCondLst>
                                            <p:cond delay="0"/>
                                          </p:stCondLst>
                                        </p:cTn>
                                        <p:tgtEl>
                                          <p:spTgt spid="45"/>
                                        </p:tgtEl>
                                        <p:attrNameLst>
                                          <p:attrName>style.visibility</p:attrName>
                                        </p:attrNameLst>
                                      </p:cBhvr>
                                      <p:to>
                                        <p:strVal val="hidden"/>
                                      </p:to>
                                    </p:set>
                                  </p:childTnLst>
                                </p:cTn>
                              </p:par>
                            </p:childTnLst>
                          </p:cTn>
                        </p:par>
                        <p:par>
                          <p:cTn id="37" fill="hold">
                            <p:stCondLst>
                              <p:cond delay="10500"/>
                            </p:stCondLst>
                            <p:childTnLst>
                              <p:par>
                                <p:cTn id="38" presetID="1" presetClass="exit" presetSubtype="0" fill="hold" nodeType="afterEffect">
                                  <p:stCondLst>
                                    <p:cond delay="0"/>
                                  </p:stCondLst>
                                  <p:childTnLst>
                                    <p:set>
                                      <p:cBhvr>
                                        <p:cTn id="39" dur="1" fill="hold">
                                          <p:stCondLst>
                                            <p:cond delay="0"/>
                                          </p:stCondLst>
                                        </p:cTn>
                                        <p:tgtEl>
                                          <p:spTgt spid="101"/>
                                        </p:tgtEl>
                                        <p:attrNameLst>
                                          <p:attrName>style.visibility</p:attrName>
                                        </p:attrNameLst>
                                      </p:cBhvr>
                                      <p:to>
                                        <p:strVal val="hidden"/>
                                      </p:to>
                                    </p:set>
                                  </p:childTnLst>
                                </p:cTn>
                              </p:par>
                            </p:childTnLst>
                          </p:cTn>
                        </p:par>
                        <p:par>
                          <p:cTn id="40" fill="hold">
                            <p:stCondLst>
                              <p:cond delay="10500"/>
                            </p:stCondLst>
                            <p:childTnLst>
                              <p:par>
                                <p:cTn id="41" presetID="42" presetClass="path" presetSubtype="0" accel="50000" decel="50000" fill="hold" nodeType="afterEffect">
                                  <p:stCondLst>
                                    <p:cond delay="0"/>
                                  </p:stCondLst>
                                  <p:childTnLst>
                                    <p:animMotion origin="layout" path="M -2.08333E-7 4.81481E-6 L -0.00026 -0.1338 " pathEditMode="relative" rAng="0" ptsTypes="AA">
                                      <p:cBhvr>
                                        <p:cTn id="42" dur="1500" fill="hold"/>
                                        <p:tgtEl>
                                          <p:spTgt spid="5"/>
                                        </p:tgtEl>
                                        <p:attrNameLst>
                                          <p:attrName>ppt_x</p:attrName>
                                          <p:attrName>ppt_y</p:attrName>
                                        </p:attrNameLst>
                                      </p:cBhvr>
                                      <p:rCtr x="-13" y="-6690"/>
                                    </p:animMotion>
                                  </p:childTnLst>
                                </p:cTn>
                              </p:par>
                            </p:childTnLst>
                          </p:cTn>
                        </p:par>
                        <p:par>
                          <p:cTn id="43" fill="hold">
                            <p:stCondLst>
                              <p:cond delay="12000"/>
                            </p:stCondLst>
                            <p:childTnLst>
                              <p:par>
                                <p:cTn id="44" presetID="42" presetClass="path" presetSubtype="0" accel="50000" decel="50000" fill="hold" nodeType="afterEffect">
                                  <p:stCondLst>
                                    <p:cond delay="0"/>
                                  </p:stCondLst>
                                  <p:childTnLst>
                                    <p:animMotion origin="layout" path="M -0.12135 -0.00162 L -0.28932 0.17708 " pathEditMode="relative" rAng="0" ptsTypes="AA">
                                      <p:cBhvr>
                                        <p:cTn id="45" dur="1500" fill="hold"/>
                                        <p:tgtEl>
                                          <p:spTgt spid="79"/>
                                        </p:tgtEl>
                                        <p:attrNameLst>
                                          <p:attrName>ppt_x</p:attrName>
                                          <p:attrName>ppt_y</p:attrName>
                                        </p:attrNameLst>
                                      </p:cBhvr>
                                      <p:rCtr x="-8464" y="8843"/>
                                    </p:animMotion>
                                  </p:childTnLst>
                                </p:cTn>
                              </p:par>
                            </p:childTnLst>
                          </p:cTn>
                        </p:par>
                        <p:par>
                          <p:cTn id="46" fill="hold">
                            <p:stCondLst>
                              <p:cond delay="13500"/>
                            </p:stCondLst>
                            <p:childTnLst>
                              <p:par>
                                <p:cTn id="47" presetID="1" presetClass="entr" presetSubtype="0" fill="hold" grpId="0" nodeType="afterEffect">
                                  <p:stCondLst>
                                    <p:cond delay="0"/>
                                  </p:stCondLst>
                                  <p:childTnLst>
                                    <p:set>
                                      <p:cBhvr>
                                        <p:cTn id="48" dur="1" fill="hold">
                                          <p:stCondLst>
                                            <p:cond delay="0"/>
                                          </p:stCondLst>
                                        </p:cTn>
                                        <p:tgtEl>
                                          <p:spTgt spid="151"/>
                                        </p:tgtEl>
                                        <p:attrNameLst>
                                          <p:attrName>style.visibility</p:attrName>
                                        </p:attrNameLst>
                                      </p:cBhvr>
                                      <p:to>
                                        <p:strVal val="visible"/>
                                      </p:to>
                                    </p:set>
                                  </p:childTnLst>
                                </p:cTn>
                              </p:par>
                            </p:childTnLst>
                          </p:cTn>
                        </p:par>
                        <p:par>
                          <p:cTn id="49" fill="hold">
                            <p:stCondLst>
                              <p:cond delay="13500"/>
                            </p:stCondLst>
                            <p:childTnLst>
                              <p:par>
                                <p:cTn id="50" presetID="1" presetClass="entr" presetSubtype="0" fill="hold" nodeType="afterEffect">
                                  <p:stCondLst>
                                    <p:cond delay="0"/>
                                  </p:stCondLst>
                                  <p:childTnLst>
                                    <p:set>
                                      <p:cBhvr>
                                        <p:cTn id="51" dur="1" fill="hold">
                                          <p:stCondLst>
                                            <p:cond delay="0"/>
                                          </p:stCondLst>
                                        </p:cTn>
                                        <p:tgtEl>
                                          <p:spTgt spid="150"/>
                                        </p:tgtEl>
                                        <p:attrNameLst>
                                          <p:attrName>style.visibility</p:attrName>
                                        </p:attrNameLst>
                                      </p:cBhvr>
                                      <p:to>
                                        <p:strVal val="visible"/>
                                      </p:to>
                                    </p:set>
                                  </p:childTnLst>
                                </p:cTn>
                              </p:par>
                            </p:childTnLst>
                          </p:cTn>
                        </p:par>
                        <p:par>
                          <p:cTn id="52" fill="hold">
                            <p:stCondLst>
                              <p:cond delay="13500"/>
                            </p:stCondLst>
                            <p:childTnLst>
                              <p:par>
                                <p:cTn id="53" presetID="42" presetClass="path" presetSubtype="0" accel="50000" decel="50000" fill="hold" nodeType="afterEffect">
                                  <p:stCondLst>
                                    <p:cond delay="0"/>
                                  </p:stCondLst>
                                  <p:childTnLst>
                                    <p:animMotion origin="layout" path="M 6.25E-7 -4.81481E-6 L -0.25885 -0.08171 " pathEditMode="relative" rAng="0" ptsTypes="AA">
                                      <p:cBhvr>
                                        <p:cTn id="54" dur="1500" fill="hold"/>
                                        <p:tgtEl>
                                          <p:spTgt spid="150"/>
                                        </p:tgtEl>
                                        <p:attrNameLst>
                                          <p:attrName>ppt_x</p:attrName>
                                          <p:attrName>ppt_y</p:attrName>
                                        </p:attrNameLst>
                                      </p:cBhvr>
                                      <p:rCtr x="-13216" y="-3866"/>
                                    </p:animMotion>
                                  </p:childTnLst>
                                </p:cTn>
                              </p:par>
                            </p:childTnLst>
                          </p:cTn>
                        </p:par>
                        <p:par>
                          <p:cTn id="55" fill="hold">
                            <p:stCondLst>
                              <p:cond delay="15000"/>
                            </p:stCondLst>
                            <p:childTnLst>
                              <p:par>
                                <p:cTn id="56" presetID="1" presetClass="exit" presetSubtype="0" fill="hold" nodeType="afterEffect">
                                  <p:stCondLst>
                                    <p:cond delay="0"/>
                                  </p:stCondLst>
                                  <p:childTnLst>
                                    <p:set>
                                      <p:cBhvr>
                                        <p:cTn id="57" dur="1" fill="hold">
                                          <p:stCondLst>
                                            <p:cond delay="0"/>
                                          </p:stCondLst>
                                        </p:cTn>
                                        <p:tgtEl>
                                          <p:spTgt spid="98"/>
                                        </p:tgtEl>
                                        <p:attrNameLst>
                                          <p:attrName>style.visibility</p:attrName>
                                        </p:attrNameLst>
                                      </p:cBhvr>
                                      <p:to>
                                        <p:strVal val="hidden"/>
                                      </p:to>
                                    </p:set>
                                  </p:childTnLst>
                                </p:cTn>
                              </p:par>
                            </p:childTnLst>
                          </p:cTn>
                        </p:par>
                        <p:par>
                          <p:cTn id="58" fill="hold">
                            <p:stCondLst>
                              <p:cond delay="15000"/>
                            </p:stCondLst>
                            <p:childTnLst>
                              <p:par>
                                <p:cTn id="59" presetID="1" presetClass="exit" presetSubtype="0" fill="hold" nodeType="afterEffect">
                                  <p:stCondLst>
                                    <p:cond delay="0"/>
                                  </p:stCondLst>
                                  <p:childTnLst>
                                    <p:set>
                                      <p:cBhvr>
                                        <p:cTn id="60" dur="1" fill="hold">
                                          <p:stCondLst>
                                            <p:cond delay="0"/>
                                          </p:stCondLst>
                                        </p:cTn>
                                        <p:tgtEl>
                                          <p:spTgt spid="79"/>
                                        </p:tgtEl>
                                        <p:attrNameLst>
                                          <p:attrName>style.visibility</p:attrName>
                                        </p:attrNameLst>
                                      </p:cBhvr>
                                      <p:to>
                                        <p:strVal val="hidden"/>
                                      </p:to>
                                    </p:set>
                                  </p:childTnLst>
                                </p:cTn>
                              </p:par>
                            </p:childTnLst>
                          </p:cTn>
                        </p:par>
                        <p:par>
                          <p:cTn id="61" fill="hold">
                            <p:stCondLst>
                              <p:cond delay="15000"/>
                            </p:stCondLst>
                            <p:childTnLst>
                              <p:par>
                                <p:cTn id="62" presetID="1" presetClass="exit" presetSubtype="0" fill="hold" nodeType="afterEffect">
                                  <p:stCondLst>
                                    <p:cond delay="0"/>
                                  </p:stCondLst>
                                  <p:childTnLst>
                                    <p:set>
                                      <p:cBhvr>
                                        <p:cTn id="63" dur="1" fill="hold">
                                          <p:stCondLst>
                                            <p:cond delay="0"/>
                                          </p:stCondLst>
                                        </p:cTn>
                                        <p:tgtEl>
                                          <p:spTgt spid="5"/>
                                        </p:tgtEl>
                                        <p:attrNameLst>
                                          <p:attrName>style.visibility</p:attrName>
                                        </p:attrNameLst>
                                      </p:cBhvr>
                                      <p:to>
                                        <p:strVal val="hidden"/>
                                      </p:to>
                                    </p:set>
                                  </p:childTnLst>
                                </p:cTn>
                              </p:par>
                            </p:childTnLst>
                          </p:cTn>
                        </p:par>
                        <p:par>
                          <p:cTn id="64" fill="hold">
                            <p:stCondLst>
                              <p:cond delay="15000"/>
                            </p:stCondLst>
                            <p:childTnLst>
                              <p:par>
                                <p:cTn id="65" presetID="1" presetClass="exit" presetSubtype="0" fill="hold" grpId="1" nodeType="afterEffect">
                                  <p:stCondLst>
                                    <p:cond delay="100"/>
                                  </p:stCondLst>
                                  <p:childTnLst>
                                    <p:set>
                                      <p:cBhvr>
                                        <p:cTn id="66" dur="1" fill="hold">
                                          <p:stCondLst>
                                            <p:cond delay="0"/>
                                          </p:stCondLst>
                                        </p:cTn>
                                        <p:tgtEl>
                                          <p:spTgt spid="151"/>
                                        </p:tgtEl>
                                        <p:attrNameLst>
                                          <p:attrName>style.visibility</p:attrName>
                                        </p:attrNameLst>
                                      </p:cBhvr>
                                      <p:to>
                                        <p:strVal val="hidden"/>
                                      </p:to>
                                    </p:set>
                                  </p:childTnLst>
                                </p:cTn>
                              </p:par>
                            </p:childTnLst>
                          </p:cTn>
                        </p:par>
                        <p:par>
                          <p:cTn id="67" fill="hold">
                            <p:stCondLst>
                              <p:cond delay="15100"/>
                            </p:stCondLst>
                            <p:childTnLst>
                              <p:par>
                                <p:cTn id="68" presetID="1" presetClass="entr" presetSubtype="0" fill="hold" nodeType="afterEffect">
                                  <p:stCondLst>
                                    <p:cond delay="0"/>
                                  </p:stCondLst>
                                  <p:childTnLst>
                                    <p:set>
                                      <p:cBhvr>
                                        <p:cTn id="69" dur="1" fill="hold">
                                          <p:stCondLst>
                                            <p:cond delay="0"/>
                                          </p:stCondLst>
                                        </p:cTn>
                                        <p:tgtEl>
                                          <p:spTgt spid="154"/>
                                        </p:tgtEl>
                                        <p:attrNameLst>
                                          <p:attrName>style.visibility</p:attrName>
                                        </p:attrNameLst>
                                      </p:cBhvr>
                                      <p:to>
                                        <p:strVal val="visible"/>
                                      </p:to>
                                    </p:set>
                                  </p:childTnLst>
                                </p:cTn>
                              </p:par>
                            </p:childTnLst>
                          </p:cTn>
                        </p:par>
                        <p:par>
                          <p:cTn id="70" fill="hold">
                            <p:stCondLst>
                              <p:cond delay="15100"/>
                            </p:stCondLst>
                            <p:childTnLst>
                              <p:par>
                                <p:cTn id="71" presetID="42" presetClass="entr" presetSubtype="0" fill="hold" nodeType="after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fade">
                                      <p:cBhvr>
                                        <p:cTn id="73" dur="1000"/>
                                        <p:tgtEl>
                                          <p:spTgt spid="120"/>
                                        </p:tgtEl>
                                      </p:cBhvr>
                                    </p:animEffect>
                                    <p:anim calcmode="lin" valueType="num">
                                      <p:cBhvr>
                                        <p:cTn id="74" dur="1000" fill="hold"/>
                                        <p:tgtEl>
                                          <p:spTgt spid="120"/>
                                        </p:tgtEl>
                                        <p:attrNameLst>
                                          <p:attrName>ppt_x</p:attrName>
                                        </p:attrNameLst>
                                      </p:cBhvr>
                                      <p:tavLst>
                                        <p:tav tm="0">
                                          <p:val>
                                            <p:strVal val="#ppt_x"/>
                                          </p:val>
                                        </p:tav>
                                        <p:tav tm="100000">
                                          <p:val>
                                            <p:strVal val="#ppt_x"/>
                                          </p:val>
                                        </p:tav>
                                      </p:tavLst>
                                    </p:anim>
                                    <p:anim calcmode="lin" valueType="num">
                                      <p:cBhvr>
                                        <p:cTn id="75" dur="1000" fill="hold"/>
                                        <p:tgtEl>
                                          <p:spTgt spid="120"/>
                                        </p:tgtEl>
                                        <p:attrNameLst>
                                          <p:attrName>ppt_y</p:attrName>
                                        </p:attrNameLst>
                                      </p:cBhvr>
                                      <p:tavLst>
                                        <p:tav tm="0">
                                          <p:val>
                                            <p:strVal val="#ppt_y+.1"/>
                                          </p:val>
                                        </p:tav>
                                        <p:tav tm="100000">
                                          <p:val>
                                            <p:strVal val="#ppt_y"/>
                                          </p:val>
                                        </p:tav>
                                      </p:tavLst>
                                    </p:anim>
                                  </p:childTnLst>
                                </p:cTn>
                              </p:par>
                              <p:par>
                                <p:cTn id="76" presetID="1" presetClass="entr" presetSubtype="0" fill="hold" grpId="0" nodeType="withEffect">
                                  <p:stCondLst>
                                    <p:cond delay="0"/>
                                  </p:stCondLst>
                                  <p:childTnLst>
                                    <p:set>
                                      <p:cBhvr>
                                        <p:cTn id="77"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1" grpId="1" animBg="1"/>
      <p:bldP spid="1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39B423D-B0AE-6A29-0E32-18F414D2C165}"/>
              </a:ext>
            </a:extLst>
          </p:cNvPr>
          <p:cNvPicPr>
            <a:picLocks noChangeAspect="1"/>
          </p:cNvPicPr>
          <p:nvPr/>
        </p:nvPicPr>
        <p:blipFill>
          <a:blip r:embed="rId3"/>
          <a:stretch>
            <a:fillRect/>
          </a:stretch>
        </p:blipFill>
        <p:spPr>
          <a:xfrm>
            <a:off x="7934552" y="4311132"/>
            <a:ext cx="2361156" cy="347007"/>
          </a:xfrm>
          <a:prstGeom prst="rect">
            <a:avLst/>
          </a:prstGeom>
        </p:spPr>
      </p:pic>
      <p:pic>
        <p:nvPicPr>
          <p:cNvPr id="7" name="Picture 6">
            <a:extLst>
              <a:ext uri="{FF2B5EF4-FFF2-40B4-BE49-F238E27FC236}">
                <a16:creationId xmlns:a16="http://schemas.microsoft.com/office/drawing/2014/main" id="{91B70661-1883-ECF6-0C7E-1451F58D3C76}"/>
              </a:ext>
            </a:extLst>
          </p:cNvPr>
          <p:cNvPicPr>
            <a:picLocks noChangeAspect="1"/>
          </p:cNvPicPr>
          <p:nvPr/>
        </p:nvPicPr>
        <p:blipFill>
          <a:blip r:embed="rId4"/>
          <a:stretch>
            <a:fillRect/>
          </a:stretch>
        </p:blipFill>
        <p:spPr>
          <a:xfrm>
            <a:off x="7796305" y="1834922"/>
            <a:ext cx="2637650" cy="344041"/>
          </a:xfrm>
          <a:prstGeom prst="rect">
            <a:avLst/>
          </a:prstGeom>
        </p:spPr>
      </p:pic>
      <p:sp>
        <p:nvSpPr>
          <p:cNvPr id="2" name="文本框 1">
            <a:extLst>
              <a:ext uri="{FF2B5EF4-FFF2-40B4-BE49-F238E27FC236}">
                <a16:creationId xmlns:a16="http://schemas.microsoft.com/office/drawing/2014/main" id="{43F13998-05EB-47A5-88D9-30E80A25EFD2}"/>
              </a:ext>
            </a:extLst>
          </p:cNvPr>
          <p:cNvSpPr txBox="1"/>
          <p:nvPr/>
        </p:nvSpPr>
        <p:spPr>
          <a:xfrm>
            <a:off x="299597" y="58682"/>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Utility and Payoff</a:t>
            </a:r>
          </a:p>
        </p:txBody>
      </p:sp>
      <p:sp>
        <p:nvSpPr>
          <p:cNvPr id="4" name="TextBox 3">
            <a:extLst>
              <a:ext uri="{FF2B5EF4-FFF2-40B4-BE49-F238E27FC236}">
                <a16:creationId xmlns:a16="http://schemas.microsoft.com/office/drawing/2014/main" id="{35FAB8DA-119C-52D3-FB0D-C78E10A49417}"/>
              </a:ext>
            </a:extLst>
          </p:cNvPr>
          <p:cNvSpPr txBox="1"/>
          <p:nvPr/>
        </p:nvSpPr>
        <p:spPr>
          <a:xfrm>
            <a:off x="7146126" y="932011"/>
            <a:ext cx="1575507" cy="338554"/>
          </a:xfrm>
          <a:prstGeom prst="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Utility Model</a:t>
            </a:r>
            <a:endParaRPr kumimoji="1"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9F97DD9-3DD9-1395-BDE9-5B1AA3943414}"/>
              </a:ext>
            </a:extLst>
          </p:cNvPr>
          <p:cNvSpPr txBox="1"/>
          <p:nvPr/>
        </p:nvSpPr>
        <p:spPr>
          <a:xfrm>
            <a:off x="7119170" y="1422168"/>
            <a:ext cx="4465168" cy="584775"/>
          </a:xfrm>
          <a:prstGeom prst="rect">
            <a:avLst/>
          </a:prstGeom>
          <a:noFill/>
          <a:ln w="12700">
            <a:noFill/>
          </a:ln>
        </p:spPr>
        <p:txBody>
          <a:bodyPr wrap="square" rtlCol="0">
            <a:spAutoFit/>
          </a:bodyPr>
          <a:lstStyle/>
          <a:p>
            <a:pPr marL="285750" indent="-285750" defTabSz="914377">
              <a:buClrTx/>
              <a:buFont typeface="Wingdings" panose="05000000000000000000" pitchFamily="2" charset="2"/>
              <a:buChar cha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Miner’s utility:</a:t>
            </a:r>
          </a:p>
          <a:p>
            <a:pPr defTabSz="914377">
              <a:buClrTx/>
            </a:pPr>
            <a:endPar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015469E-9EAA-66F4-3405-405C58EC1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5755" y="1422168"/>
            <a:ext cx="5340874" cy="4708557"/>
          </a:xfrm>
          <a:prstGeom prst="rect">
            <a:avLst/>
          </a:prstGeom>
        </p:spPr>
      </p:pic>
      <p:sp>
        <p:nvSpPr>
          <p:cNvPr id="3" name="TextBox 2">
            <a:extLst>
              <a:ext uri="{FF2B5EF4-FFF2-40B4-BE49-F238E27FC236}">
                <a16:creationId xmlns:a16="http://schemas.microsoft.com/office/drawing/2014/main" id="{9A09951B-FFF2-FCB4-562E-25804320DAD3}"/>
              </a:ext>
            </a:extLst>
          </p:cNvPr>
          <p:cNvSpPr txBox="1"/>
          <p:nvPr/>
        </p:nvSpPr>
        <p:spPr>
          <a:xfrm>
            <a:off x="2349446" y="932011"/>
            <a:ext cx="1586828" cy="338554"/>
          </a:xfrm>
          <a:prstGeom prst="rect">
            <a:avLst/>
          </a:prstGeom>
          <a:solidFill>
            <a:schemeClr val="accent6">
              <a:lumMod val="20000"/>
              <a:lumOff val="80000"/>
            </a:schemeClr>
          </a:solidFill>
          <a:ln>
            <a:noFill/>
          </a:ln>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System Model</a:t>
            </a:r>
          </a:p>
        </p:txBody>
      </p:sp>
      <p:sp>
        <p:nvSpPr>
          <p:cNvPr id="9" name="TextBox 8">
            <a:extLst>
              <a:ext uri="{FF2B5EF4-FFF2-40B4-BE49-F238E27FC236}">
                <a16:creationId xmlns:a16="http://schemas.microsoft.com/office/drawing/2014/main" id="{EE32BEB5-1F5C-1C8F-9469-50A97C8101E7}"/>
              </a:ext>
            </a:extLst>
          </p:cNvPr>
          <p:cNvSpPr txBox="1"/>
          <p:nvPr/>
        </p:nvSpPr>
        <p:spPr>
          <a:xfrm>
            <a:off x="7146127" y="3701025"/>
            <a:ext cx="4465168" cy="584775"/>
          </a:xfrm>
          <a:prstGeom prst="rect">
            <a:avLst/>
          </a:prstGeom>
          <a:noFill/>
          <a:ln w="12700">
            <a:noFill/>
          </a:ln>
        </p:spPr>
        <p:txBody>
          <a:bodyPr wrap="square" rtlCol="0">
            <a:spAutoFit/>
          </a:bodyPr>
          <a:lstStyle/>
          <a:p>
            <a:pPr defTabSz="914377">
              <a:buClrTx/>
            </a:pPr>
            <a:endPar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User’s payoff: </a:t>
            </a:r>
          </a:p>
        </p:txBody>
      </p:sp>
      <p:sp>
        <p:nvSpPr>
          <p:cNvPr id="13" name="TextBox 12">
            <a:extLst>
              <a:ext uri="{FF2B5EF4-FFF2-40B4-BE49-F238E27FC236}">
                <a16:creationId xmlns:a16="http://schemas.microsoft.com/office/drawing/2014/main" id="{DF4869EB-5FF5-EF6B-94D3-48022A46CB97}"/>
              </a:ext>
            </a:extLst>
          </p:cNvPr>
          <p:cNvSpPr txBox="1"/>
          <p:nvPr/>
        </p:nvSpPr>
        <p:spPr>
          <a:xfrm>
            <a:off x="8836144" y="2372145"/>
            <a:ext cx="1459564" cy="692497"/>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Reward paid by users for mining a block</a:t>
            </a:r>
          </a:p>
        </p:txBody>
      </p:sp>
      <p:sp>
        <p:nvSpPr>
          <p:cNvPr id="15" name="TextBox 14">
            <a:extLst>
              <a:ext uri="{FF2B5EF4-FFF2-40B4-BE49-F238E27FC236}">
                <a16:creationId xmlns:a16="http://schemas.microsoft.com/office/drawing/2014/main" id="{C0FDB6DE-0964-FBA1-8AD9-7E051759E49E}"/>
              </a:ext>
            </a:extLst>
          </p:cNvPr>
          <p:cNvSpPr txBox="1"/>
          <p:nvPr/>
        </p:nvSpPr>
        <p:spPr>
          <a:xfrm>
            <a:off x="10152475" y="1238911"/>
            <a:ext cx="1248935" cy="4924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User confidentiality</a:t>
            </a:r>
          </a:p>
        </p:txBody>
      </p:sp>
      <p:sp>
        <p:nvSpPr>
          <p:cNvPr id="16" name="TextBox 15">
            <a:extLst>
              <a:ext uri="{FF2B5EF4-FFF2-40B4-BE49-F238E27FC236}">
                <a16:creationId xmlns:a16="http://schemas.microsoft.com/office/drawing/2014/main" id="{4C5ED992-E9CC-BFE4-4DF2-759D4B8C6B42}"/>
              </a:ext>
            </a:extLst>
          </p:cNvPr>
          <p:cNvSpPr txBox="1"/>
          <p:nvPr/>
        </p:nvSpPr>
        <p:spPr>
          <a:xfrm>
            <a:off x="10622740" y="2236037"/>
            <a:ext cx="1103352" cy="492443"/>
          </a:xfrm>
          <a:prstGeom prst="rect">
            <a:avLst/>
          </a:prstGeom>
          <a:solidFill>
            <a:srgbClr val="DD5353">
              <a:alpha val="49804"/>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Transaction workload</a:t>
            </a:r>
          </a:p>
        </p:txBody>
      </p:sp>
      <p:sp>
        <p:nvSpPr>
          <p:cNvPr id="17" name="TextBox 16">
            <a:extLst>
              <a:ext uri="{FF2B5EF4-FFF2-40B4-BE49-F238E27FC236}">
                <a16:creationId xmlns:a16="http://schemas.microsoft.com/office/drawing/2014/main" id="{A8AAADDB-BCF1-707E-606C-A795A508FEA5}"/>
              </a:ext>
            </a:extLst>
          </p:cNvPr>
          <p:cNvSpPr txBox="1"/>
          <p:nvPr/>
        </p:nvSpPr>
        <p:spPr>
          <a:xfrm>
            <a:off x="6535783" y="2469195"/>
            <a:ext cx="2137954" cy="1092607"/>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Ensures miners process transaction on time.</a:t>
            </a:r>
          </a:p>
          <a:p>
            <a:pPr defTabSz="914377">
              <a:buClrTx/>
            </a:pPr>
            <a:endPar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endPar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377">
              <a:buClrTx/>
            </a:pPr>
            <a:endPar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8FB047CC-6573-A9D5-58EC-931CA79084F6}"/>
              </a:ext>
            </a:extLst>
          </p:cNvPr>
          <p:cNvCxnSpPr>
            <a:cxnSpLocks/>
            <a:stCxn id="17" idx="0"/>
          </p:cNvCxnSpPr>
          <p:nvPr/>
        </p:nvCxnSpPr>
        <p:spPr>
          <a:xfrm flipV="1">
            <a:off x="7604760" y="2133600"/>
            <a:ext cx="894806" cy="335595"/>
          </a:xfrm>
          <a:prstGeom prst="straightConnector1">
            <a:avLst/>
          </a:prstGeom>
          <a:ln>
            <a:prstDash val="dash"/>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FB3FA4C1-EB1C-1E6C-1E10-DD2ED2D1E09A}"/>
              </a:ext>
            </a:extLst>
          </p:cNvPr>
          <p:cNvCxnSpPr>
            <a:cxnSpLocks/>
            <a:stCxn id="13" idx="0"/>
          </p:cNvCxnSpPr>
          <p:nvPr/>
        </p:nvCxnSpPr>
        <p:spPr>
          <a:xfrm flipH="1" flipV="1">
            <a:off x="9370936" y="2129870"/>
            <a:ext cx="194990" cy="242275"/>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91F9E3E2-177C-B4D6-3B84-03D9AA23168C}"/>
              </a:ext>
            </a:extLst>
          </p:cNvPr>
          <p:cNvCxnSpPr>
            <a:cxnSpLocks/>
          </p:cNvCxnSpPr>
          <p:nvPr/>
        </p:nvCxnSpPr>
        <p:spPr>
          <a:xfrm flipH="1" flipV="1">
            <a:off x="10264233" y="2110511"/>
            <a:ext cx="358506" cy="140496"/>
          </a:xfrm>
          <a:prstGeom prst="straightConnector1">
            <a:avLst/>
          </a:prstGeom>
          <a:ln>
            <a:solidFill>
              <a:srgbClr val="C00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02E2B7E9-C0C4-4B19-7106-F0D475CBA6CD}"/>
              </a:ext>
            </a:extLst>
          </p:cNvPr>
          <p:cNvCxnSpPr>
            <a:cxnSpLocks/>
          </p:cNvCxnSpPr>
          <p:nvPr/>
        </p:nvCxnSpPr>
        <p:spPr>
          <a:xfrm flipH="1">
            <a:off x="9910354" y="1714555"/>
            <a:ext cx="242121" cy="200056"/>
          </a:xfrm>
          <a:prstGeom prst="straightConnector1">
            <a:avLst/>
          </a:prstGeom>
          <a:ln>
            <a:prstDash val="dash"/>
            <a:tailEnd type="triangle"/>
          </a:ln>
        </p:spPr>
        <p:style>
          <a:lnRef idx="1">
            <a:schemeClr val="accent5"/>
          </a:lnRef>
          <a:fillRef idx="0">
            <a:schemeClr val="accent5"/>
          </a:fillRef>
          <a:effectRef idx="0">
            <a:schemeClr val="accent5"/>
          </a:effectRef>
          <a:fontRef idx="minor">
            <a:schemeClr val="tx1"/>
          </a:fontRef>
        </p:style>
      </p:cxnSp>
      <p:pic>
        <p:nvPicPr>
          <p:cNvPr id="30" name="Picture 29">
            <a:extLst>
              <a:ext uri="{FF2B5EF4-FFF2-40B4-BE49-F238E27FC236}">
                <a16:creationId xmlns:a16="http://schemas.microsoft.com/office/drawing/2014/main" id="{69BD0B8A-5C5F-0DDC-52F8-8CF220E55834}"/>
              </a:ext>
            </a:extLst>
          </p:cNvPr>
          <p:cNvPicPr>
            <a:picLocks noChangeAspect="1"/>
          </p:cNvPicPr>
          <p:nvPr/>
        </p:nvPicPr>
        <p:blipFill>
          <a:blip r:embed="rId6"/>
          <a:stretch>
            <a:fillRect/>
          </a:stretch>
        </p:blipFill>
        <p:spPr>
          <a:xfrm>
            <a:off x="6584746" y="2947507"/>
            <a:ext cx="2040027" cy="530007"/>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6C743B8-F5EC-BDF0-95AE-8450A35CB440}"/>
                  </a:ext>
                </a:extLst>
              </p:cNvPr>
              <p:cNvSpPr txBox="1"/>
              <p:nvPr/>
            </p:nvSpPr>
            <p:spPr>
              <a:xfrm>
                <a:off x="6930103" y="5005706"/>
                <a:ext cx="2137954" cy="892552"/>
              </a:xfrm>
              <a:prstGeom prst="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User’s evaluation for transaction based on </a:t>
                </a:r>
                <a:r>
                  <a:rPr kumimoji="1" lang="en-US" sz="1300" b="1" i="1" kern="1200" dirty="0">
                    <a:solidFill>
                      <a:srgbClr val="FF0000"/>
                    </a:solidFill>
                    <a:latin typeface="Calibri" panose="020F0502020204030204" pitchFamily="34" charset="0"/>
                    <a:ea typeface="Calibri" panose="020F0502020204030204" pitchFamily="34" charset="0"/>
                    <a:cs typeface="Calibri" panose="020F0502020204030204" pitchFamily="34" charset="0"/>
                  </a:rPr>
                  <a:t>confidentiality</a:t>
                </a: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kumimoji="1" lang="en-US" sz="1300" b="0" i="1" kern="1200" smtClean="0">
                            <a:solidFill>
                              <a:srgbClr val="FF0000"/>
                            </a:solidFill>
                            <a:latin typeface="Cambria Math" panose="02040503050406030204" pitchFamily="18" charset="0"/>
                            <a:ea typeface="Calibri" panose="020F0502020204030204" pitchFamily="34" charset="0"/>
                            <a:cs typeface="Calibri" panose="020F0502020204030204" pitchFamily="34" charset="0"/>
                          </a:rPr>
                        </m:ctrlPr>
                      </m:sSubPr>
                      <m:e>
                        <m:r>
                          <a:rPr kumimoji="1" lang="en-US" sz="1300" b="0" i="1" kern="1200" smtClean="0">
                            <a:solidFill>
                              <a:srgbClr val="FF0000"/>
                            </a:solidFill>
                            <a:latin typeface="Cambria Math" panose="02040503050406030204" pitchFamily="18" charset="0"/>
                            <a:ea typeface="Calibri" panose="020F0502020204030204" pitchFamily="34" charset="0"/>
                            <a:cs typeface="Calibri" panose="020F0502020204030204" pitchFamily="34" charset="0"/>
                          </a:rPr>
                          <m:t>𝜃</m:t>
                        </m:r>
                      </m:e>
                      <m:sub>
                        <m:r>
                          <a:rPr kumimoji="1" lang="en-US" sz="1300" b="0" i="1" kern="1200" smtClean="0">
                            <a:solidFill>
                              <a:srgbClr val="FF0000"/>
                            </a:solidFill>
                            <a:latin typeface="Cambria Math" panose="02040503050406030204" pitchFamily="18" charset="0"/>
                            <a:ea typeface="Calibri" panose="020F0502020204030204" pitchFamily="34" charset="0"/>
                            <a:cs typeface="Calibri" panose="020F0502020204030204" pitchFamily="34" charset="0"/>
                          </a:rPr>
                          <m:t>𝑖</m:t>
                        </m:r>
                      </m:sub>
                    </m:sSub>
                  </m:oMath>
                </a14:m>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and </a:t>
                </a:r>
              </a:p>
              <a:p>
                <a:pPr defTabSz="914377">
                  <a:buClrTx/>
                </a:pPr>
                <a:r>
                  <a:rPr kumimoji="1" lang="en-US" sz="1300" b="1" i="1" kern="1200" dirty="0">
                    <a:solidFill>
                      <a:srgbClr val="FF0000"/>
                    </a:solidFill>
                    <a:latin typeface="Calibri" panose="020F0502020204030204" pitchFamily="34" charset="0"/>
                    <a:ea typeface="Calibri" panose="020F0502020204030204" pitchFamily="34" charset="0"/>
                    <a:cs typeface="Calibri" panose="020F0502020204030204" pitchFamily="34" charset="0"/>
                  </a:rPr>
                  <a:t>delay tolerance </a:t>
                </a:r>
                <a:r>
                  <a:rPr kumimoji="1" lang="en-US" sz="1300" b="1" i="1"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t</a:t>
                </a:r>
                <a:r>
                  <a:rPr kumimoji="1" lang="en-US" sz="1050" b="1" i="1"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i</a:t>
                </a:r>
                <a:endParaRPr kumimoji="1" lang="en-US" sz="1300" b="1" i="1"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46C743B8-F5EC-BDF0-95AE-8450A35CB440}"/>
                  </a:ext>
                </a:extLst>
              </p:cNvPr>
              <p:cNvSpPr txBox="1">
                <a:spLocks noRot="1" noChangeAspect="1" noMove="1" noResize="1" noEditPoints="1" noAdjustHandles="1" noChangeArrowheads="1" noChangeShapeType="1" noTextEdit="1"/>
              </p:cNvSpPr>
              <p:nvPr/>
            </p:nvSpPr>
            <p:spPr>
              <a:xfrm>
                <a:off x="6930103" y="5005706"/>
                <a:ext cx="2137954" cy="892552"/>
              </a:xfrm>
              <a:prstGeom prst="rect">
                <a:avLst/>
              </a:prstGeom>
              <a:blipFill>
                <a:blip r:embed="rId7"/>
                <a:stretch>
                  <a:fillRect l="-588" t="-1408" b="-5634"/>
                </a:stretch>
              </a:blipFill>
              <a:ln>
                <a:no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B86F8913-29E5-70AF-0B60-266B5E33CF3D}"/>
              </a:ext>
            </a:extLst>
          </p:cNvPr>
          <p:cNvCxnSpPr>
            <a:cxnSpLocks/>
            <a:stCxn id="32" idx="0"/>
          </p:cNvCxnSpPr>
          <p:nvPr/>
        </p:nvCxnSpPr>
        <p:spPr>
          <a:xfrm flipV="1">
            <a:off x="7999080" y="4670111"/>
            <a:ext cx="894806" cy="335595"/>
          </a:xfrm>
          <a:prstGeom prst="straightConnector1">
            <a:avLst/>
          </a:prstGeom>
          <a:ln>
            <a:solidFill>
              <a:schemeClr val="accent2"/>
            </a:solidFill>
            <a:prstDash val="dash"/>
            <a:tailEnd type="triangle"/>
          </a:ln>
        </p:spPr>
        <p:style>
          <a:lnRef idx="1">
            <a:schemeClr val="accent3"/>
          </a:lnRef>
          <a:fillRef idx="0">
            <a:schemeClr val="accent3"/>
          </a:fillRef>
          <a:effectRef idx="0">
            <a:schemeClr val="accent3"/>
          </a:effectRef>
          <a:fontRef idx="minor">
            <a:schemeClr val="tx1"/>
          </a:fontRef>
        </p:style>
      </p:cxnSp>
      <p:sp>
        <p:nvSpPr>
          <p:cNvPr id="35" name="TextBox 34">
            <a:extLst>
              <a:ext uri="{FF2B5EF4-FFF2-40B4-BE49-F238E27FC236}">
                <a16:creationId xmlns:a16="http://schemas.microsoft.com/office/drawing/2014/main" id="{915DA1F5-FAEB-80D1-D9BA-13BD138C3467}"/>
              </a:ext>
            </a:extLst>
          </p:cNvPr>
          <p:cNvSpPr txBox="1"/>
          <p:nvPr/>
        </p:nvSpPr>
        <p:spPr>
          <a:xfrm>
            <a:off x="9512566" y="4910171"/>
            <a:ext cx="1969685" cy="692497"/>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Reward paid to miners for mining with a cost coefficient</a:t>
            </a:r>
          </a:p>
        </p:txBody>
      </p:sp>
      <p:cxnSp>
        <p:nvCxnSpPr>
          <p:cNvPr id="36" name="Straight Arrow Connector 35">
            <a:extLst>
              <a:ext uri="{FF2B5EF4-FFF2-40B4-BE49-F238E27FC236}">
                <a16:creationId xmlns:a16="http://schemas.microsoft.com/office/drawing/2014/main" id="{BF922775-CEE3-3520-1E8B-0680F02BB2CB}"/>
              </a:ext>
            </a:extLst>
          </p:cNvPr>
          <p:cNvCxnSpPr>
            <a:cxnSpLocks/>
            <a:stCxn id="35" idx="0"/>
          </p:cNvCxnSpPr>
          <p:nvPr/>
        </p:nvCxnSpPr>
        <p:spPr>
          <a:xfrm flipH="1" flipV="1">
            <a:off x="10047358" y="4667896"/>
            <a:ext cx="450051" cy="242275"/>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sp>
        <p:nvSpPr>
          <p:cNvPr id="38" name="Rectangle 37">
            <a:extLst>
              <a:ext uri="{FF2B5EF4-FFF2-40B4-BE49-F238E27FC236}">
                <a16:creationId xmlns:a16="http://schemas.microsoft.com/office/drawing/2014/main" id="{94253278-DC08-0D18-12A0-24585B4EF786}"/>
              </a:ext>
            </a:extLst>
          </p:cNvPr>
          <p:cNvSpPr/>
          <p:nvPr/>
        </p:nvSpPr>
        <p:spPr>
          <a:xfrm>
            <a:off x="9984377" y="1870577"/>
            <a:ext cx="483325" cy="24125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FE9F407B-9E4B-6400-07B6-FBAE7EE685D1}"/>
              </a:ext>
            </a:extLst>
          </p:cNvPr>
          <p:cNvSpPr/>
          <p:nvPr/>
        </p:nvSpPr>
        <p:spPr>
          <a:xfrm>
            <a:off x="9811924" y="1870991"/>
            <a:ext cx="166551" cy="241251"/>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4903D0D0-098B-4DB1-EF12-45C78DA17532}"/>
              </a:ext>
            </a:extLst>
          </p:cNvPr>
          <p:cNvSpPr/>
          <p:nvPr/>
        </p:nvSpPr>
        <p:spPr>
          <a:xfrm>
            <a:off x="9157078" y="1888107"/>
            <a:ext cx="439386" cy="24125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2BCE3D9C-2FD9-B519-2053-CF9DA562947C}"/>
              </a:ext>
            </a:extLst>
          </p:cNvPr>
          <p:cNvSpPr/>
          <p:nvPr/>
        </p:nvSpPr>
        <p:spPr>
          <a:xfrm>
            <a:off x="8446265" y="1883512"/>
            <a:ext cx="704911" cy="254554"/>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82EA4FDE-7BEE-A3B1-657E-E81A841B5154}"/>
              </a:ext>
            </a:extLst>
          </p:cNvPr>
          <p:cNvSpPr/>
          <p:nvPr/>
        </p:nvSpPr>
        <p:spPr>
          <a:xfrm>
            <a:off x="8646843" y="4357358"/>
            <a:ext cx="767123" cy="25455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0C5BEAD7-DABB-630C-8384-DB0207E1C84F}"/>
              </a:ext>
            </a:extLst>
          </p:cNvPr>
          <p:cNvSpPr/>
          <p:nvPr/>
        </p:nvSpPr>
        <p:spPr>
          <a:xfrm>
            <a:off x="9666514" y="4357358"/>
            <a:ext cx="629195" cy="254554"/>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3CA6FD74-B432-6326-4192-0E147012869F}"/>
              </a:ext>
            </a:extLst>
          </p:cNvPr>
          <p:cNvPicPr>
            <a:picLocks noChangeAspect="1"/>
          </p:cNvPicPr>
          <p:nvPr/>
        </p:nvPicPr>
        <p:blipFill>
          <a:blip r:embed="rId8"/>
          <a:stretch>
            <a:fillRect/>
          </a:stretch>
        </p:blipFill>
        <p:spPr>
          <a:xfrm>
            <a:off x="6886811" y="890570"/>
            <a:ext cx="464718" cy="464718"/>
          </a:xfrm>
          <a:prstGeom prst="rect">
            <a:avLst/>
          </a:prstGeom>
        </p:spPr>
      </p:pic>
      <p:pic>
        <p:nvPicPr>
          <p:cNvPr id="51" name="Picture 50">
            <a:extLst>
              <a:ext uri="{FF2B5EF4-FFF2-40B4-BE49-F238E27FC236}">
                <a16:creationId xmlns:a16="http://schemas.microsoft.com/office/drawing/2014/main" id="{2E361B38-5B50-D4BD-C69A-FC89495618A6}"/>
              </a:ext>
            </a:extLst>
          </p:cNvPr>
          <p:cNvPicPr>
            <a:picLocks noChangeAspect="1"/>
          </p:cNvPicPr>
          <p:nvPr/>
        </p:nvPicPr>
        <p:blipFill>
          <a:blip r:embed="rId9"/>
          <a:stretch>
            <a:fillRect/>
          </a:stretch>
        </p:blipFill>
        <p:spPr>
          <a:xfrm>
            <a:off x="2184407" y="908833"/>
            <a:ext cx="330078" cy="330078"/>
          </a:xfrm>
          <a:prstGeom prst="rect">
            <a:avLst/>
          </a:prstGeom>
        </p:spPr>
      </p:pic>
    </p:spTree>
    <p:extLst>
      <p:ext uri="{BB962C8B-B14F-4D97-AF65-F5344CB8AC3E}">
        <p14:creationId xmlns:p14="http://schemas.microsoft.com/office/powerpoint/2010/main" val="2528059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292100" y="139517"/>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Contracts with Complete and Incomplete Information</a:t>
            </a:r>
          </a:p>
        </p:txBody>
      </p:sp>
      <p:sp>
        <p:nvSpPr>
          <p:cNvPr id="10" name="TextBox 31">
            <a:extLst>
              <a:ext uri="{FF2B5EF4-FFF2-40B4-BE49-F238E27FC236}">
                <a16:creationId xmlns:a16="http://schemas.microsoft.com/office/drawing/2014/main" id="{05044086-62FA-3059-EAB8-F4DA1F043633}"/>
              </a:ext>
            </a:extLst>
          </p:cNvPr>
          <p:cNvSpPr txBox="1"/>
          <p:nvPr/>
        </p:nvSpPr>
        <p:spPr>
          <a:xfrm>
            <a:off x="577425" y="1419392"/>
            <a:ext cx="4381704" cy="1077218"/>
          </a:xfrm>
          <a:prstGeom prst="rect">
            <a:avLst/>
          </a:prstGeom>
          <a:noFill/>
          <a:ln w="12700">
            <a:solidFill>
              <a:schemeClr val="tx1"/>
            </a:solid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914377">
              <a:buClrTx/>
              <a:buFont typeface="Wingdings" panose="05000000000000000000" pitchFamily="2" charset="2"/>
              <a:buChar char="§"/>
            </a:pP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Complete Information Scenario: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The miner is aware of each user’s type, which provides an upper bound of its reward compared with the incomplete information scenario.</a:t>
            </a:r>
          </a:p>
        </p:txBody>
      </p:sp>
      <p:sp>
        <p:nvSpPr>
          <p:cNvPr id="11" name="TextBox 10">
            <a:extLst>
              <a:ext uri="{FF2B5EF4-FFF2-40B4-BE49-F238E27FC236}">
                <a16:creationId xmlns:a16="http://schemas.microsoft.com/office/drawing/2014/main" id="{8F468E82-A3B8-41BA-5C32-1FD0C6D3EA1C}"/>
              </a:ext>
            </a:extLst>
          </p:cNvPr>
          <p:cNvSpPr txBox="1"/>
          <p:nvPr/>
        </p:nvSpPr>
        <p:spPr>
          <a:xfrm>
            <a:off x="577425" y="922570"/>
            <a:ext cx="3271763"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Contract Design For Users</a:t>
            </a:r>
            <a:endParaRPr kumimoji="1"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31">
            <a:extLst>
              <a:ext uri="{FF2B5EF4-FFF2-40B4-BE49-F238E27FC236}">
                <a16:creationId xmlns:a16="http://schemas.microsoft.com/office/drawing/2014/main" id="{64655F9C-26BC-DBA0-71D8-624308A09A62}"/>
              </a:ext>
            </a:extLst>
          </p:cNvPr>
          <p:cNvSpPr txBox="1"/>
          <p:nvPr/>
        </p:nvSpPr>
        <p:spPr>
          <a:xfrm>
            <a:off x="577425" y="2928680"/>
            <a:ext cx="4381704" cy="1323439"/>
          </a:xfrm>
          <a:prstGeom prst="rect">
            <a:avLst/>
          </a:prstGeom>
          <a:noFill/>
          <a:ln w="12700">
            <a:solidFill>
              <a:schemeClr val="tx1"/>
            </a:solid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914377">
              <a:buClrTx/>
              <a:buFont typeface="Wingdings" panose="05000000000000000000" pitchFamily="2" charset="2"/>
              <a:buChar char="§"/>
            </a:pP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Incomplete Information Scenario: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The miner does not know the user type but only knows the distribution of user types (e.g., the probability that a user belongs to a particular type).</a:t>
            </a:r>
          </a:p>
        </p:txBody>
      </p:sp>
      <p:pic>
        <p:nvPicPr>
          <p:cNvPr id="4" name="Picture 3">
            <a:extLst>
              <a:ext uri="{FF2B5EF4-FFF2-40B4-BE49-F238E27FC236}">
                <a16:creationId xmlns:a16="http://schemas.microsoft.com/office/drawing/2014/main" id="{01BCE3F7-4673-EEFA-A2C3-46CB78F78834}"/>
              </a:ext>
            </a:extLst>
          </p:cNvPr>
          <p:cNvPicPr>
            <a:picLocks noChangeAspect="1"/>
          </p:cNvPicPr>
          <p:nvPr/>
        </p:nvPicPr>
        <p:blipFill>
          <a:blip r:embed="rId3"/>
          <a:stretch>
            <a:fillRect/>
          </a:stretch>
        </p:blipFill>
        <p:spPr>
          <a:xfrm>
            <a:off x="6555889" y="1433394"/>
            <a:ext cx="2302389" cy="647717"/>
          </a:xfrm>
          <a:prstGeom prst="rect">
            <a:avLst/>
          </a:prstGeom>
        </p:spPr>
      </p:pic>
      <p:sp>
        <p:nvSpPr>
          <p:cNvPr id="5" name="TextBox 4">
            <a:extLst>
              <a:ext uri="{FF2B5EF4-FFF2-40B4-BE49-F238E27FC236}">
                <a16:creationId xmlns:a16="http://schemas.microsoft.com/office/drawing/2014/main" id="{A930C4CC-25AD-E6FC-0B88-C1D2AC29590F}"/>
              </a:ext>
            </a:extLst>
          </p:cNvPr>
          <p:cNvSpPr txBox="1"/>
          <p:nvPr/>
        </p:nvSpPr>
        <p:spPr>
          <a:xfrm>
            <a:off x="6122305" y="922570"/>
            <a:ext cx="3598939" cy="369332"/>
          </a:xfrm>
          <a:prstGeom prst="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Complete Information Scenario</a:t>
            </a:r>
          </a:p>
        </p:txBody>
      </p:sp>
      <p:sp>
        <p:nvSpPr>
          <p:cNvPr id="6" name="TextBox 5">
            <a:extLst>
              <a:ext uri="{FF2B5EF4-FFF2-40B4-BE49-F238E27FC236}">
                <a16:creationId xmlns:a16="http://schemas.microsoft.com/office/drawing/2014/main" id="{33226C2F-94C0-75F6-070D-863B2FB67E9C}"/>
              </a:ext>
            </a:extLst>
          </p:cNvPr>
          <p:cNvSpPr txBox="1"/>
          <p:nvPr/>
        </p:nvSpPr>
        <p:spPr>
          <a:xfrm>
            <a:off x="7398713" y="2291280"/>
            <a:ext cx="4349150" cy="692497"/>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b="1"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Individual Rationality: </a:t>
            </a: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 contract is individually rational if it provides a non-negative payoff to each type that accepts the contract item designed for its type </a:t>
            </a:r>
          </a:p>
        </p:txBody>
      </p:sp>
      <p:cxnSp>
        <p:nvCxnSpPr>
          <p:cNvPr id="7" name="Straight Arrow Connector 6">
            <a:extLst>
              <a:ext uri="{FF2B5EF4-FFF2-40B4-BE49-F238E27FC236}">
                <a16:creationId xmlns:a16="http://schemas.microsoft.com/office/drawing/2014/main" id="{D0EFBE5C-F3F5-C56B-482B-94C6F2F2A1A0}"/>
              </a:ext>
            </a:extLst>
          </p:cNvPr>
          <p:cNvCxnSpPr>
            <a:cxnSpLocks/>
          </p:cNvCxnSpPr>
          <p:nvPr/>
        </p:nvCxnSpPr>
        <p:spPr>
          <a:xfrm flipH="1" flipV="1">
            <a:off x="7933506" y="2049005"/>
            <a:ext cx="274323" cy="242275"/>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sp>
        <p:nvSpPr>
          <p:cNvPr id="8" name="Rectangle 7">
            <a:extLst>
              <a:ext uri="{FF2B5EF4-FFF2-40B4-BE49-F238E27FC236}">
                <a16:creationId xmlns:a16="http://schemas.microsoft.com/office/drawing/2014/main" id="{D8D9A6B5-5EFD-0140-E964-DE8D7B94B533}"/>
              </a:ext>
            </a:extLst>
          </p:cNvPr>
          <p:cNvSpPr/>
          <p:nvPr/>
        </p:nvSpPr>
        <p:spPr>
          <a:xfrm>
            <a:off x="7223760" y="1788329"/>
            <a:ext cx="904736" cy="254554"/>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327A349-DF19-F8EB-148D-63EEE1AFC89C}"/>
              </a:ext>
            </a:extLst>
          </p:cNvPr>
          <p:cNvSpPr txBox="1"/>
          <p:nvPr/>
        </p:nvSpPr>
        <p:spPr>
          <a:xfrm>
            <a:off x="6122304" y="3343553"/>
            <a:ext cx="3598939" cy="369332"/>
          </a:xfrm>
          <a:prstGeom prst="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sz="18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Incomplete Information Scenario</a:t>
            </a:r>
          </a:p>
        </p:txBody>
      </p:sp>
      <p:pic>
        <p:nvPicPr>
          <p:cNvPr id="14" name="Picture 13">
            <a:extLst>
              <a:ext uri="{FF2B5EF4-FFF2-40B4-BE49-F238E27FC236}">
                <a16:creationId xmlns:a16="http://schemas.microsoft.com/office/drawing/2014/main" id="{C6E3042E-1ADF-D8F4-AE90-0435721054C0}"/>
              </a:ext>
            </a:extLst>
          </p:cNvPr>
          <p:cNvPicPr>
            <a:picLocks noChangeAspect="1"/>
          </p:cNvPicPr>
          <p:nvPr/>
        </p:nvPicPr>
        <p:blipFill>
          <a:blip r:embed="rId4"/>
          <a:stretch>
            <a:fillRect/>
          </a:stretch>
        </p:blipFill>
        <p:spPr>
          <a:xfrm>
            <a:off x="6601167" y="3962086"/>
            <a:ext cx="2647277" cy="1815983"/>
          </a:xfrm>
          <a:prstGeom prst="rect">
            <a:avLst/>
          </a:prstGeom>
        </p:spPr>
      </p:pic>
      <p:sp>
        <p:nvSpPr>
          <p:cNvPr id="15" name="TextBox 14">
            <a:extLst>
              <a:ext uri="{FF2B5EF4-FFF2-40B4-BE49-F238E27FC236}">
                <a16:creationId xmlns:a16="http://schemas.microsoft.com/office/drawing/2014/main" id="{B975B14F-F9E0-6D10-14F5-835AE651972E}"/>
              </a:ext>
            </a:extLst>
          </p:cNvPr>
          <p:cNvSpPr txBox="1"/>
          <p:nvPr/>
        </p:nvSpPr>
        <p:spPr>
          <a:xfrm>
            <a:off x="8477794" y="3874224"/>
            <a:ext cx="3486999" cy="892552"/>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b="1"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Individual Rationality: </a:t>
            </a: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 contract is individually rational if it provides a non-negative payoff to each type that accepts the contract item designed for its type </a:t>
            </a:r>
          </a:p>
        </p:txBody>
      </p:sp>
      <p:cxnSp>
        <p:nvCxnSpPr>
          <p:cNvPr id="16" name="Straight Arrow Connector 15">
            <a:extLst>
              <a:ext uri="{FF2B5EF4-FFF2-40B4-BE49-F238E27FC236}">
                <a16:creationId xmlns:a16="http://schemas.microsoft.com/office/drawing/2014/main" id="{7D32F576-52B5-3CE6-B283-4A768A4D1B88}"/>
              </a:ext>
            </a:extLst>
          </p:cNvPr>
          <p:cNvCxnSpPr>
            <a:cxnSpLocks/>
          </p:cNvCxnSpPr>
          <p:nvPr/>
        </p:nvCxnSpPr>
        <p:spPr>
          <a:xfrm flipH="1">
            <a:off x="8003177" y="4687943"/>
            <a:ext cx="474617" cy="166695"/>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sp>
        <p:nvSpPr>
          <p:cNvPr id="17" name="Rectangle 16">
            <a:extLst>
              <a:ext uri="{FF2B5EF4-FFF2-40B4-BE49-F238E27FC236}">
                <a16:creationId xmlns:a16="http://schemas.microsoft.com/office/drawing/2014/main" id="{4490127F-0495-8760-3789-B641B4142E6E}"/>
              </a:ext>
            </a:extLst>
          </p:cNvPr>
          <p:cNvSpPr/>
          <p:nvPr/>
        </p:nvSpPr>
        <p:spPr>
          <a:xfrm>
            <a:off x="7223760" y="4814406"/>
            <a:ext cx="740229" cy="249629"/>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60A4196-5082-3FB4-3AAC-B9068420A0EE}"/>
              </a:ext>
            </a:extLst>
          </p:cNvPr>
          <p:cNvSpPr txBox="1"/>
          <p:nvPr/>
        </p:nvSpPr>
        <p:spPr>
          <a:xfrm>
            <a:off x="3452949" y="5202281"/>
            <a:ext cx="3486999" cy="892552"/>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b="1"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Incentive Compatibility: </a:t>
            </a: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 contract is incentive compatible if it provides the maximal payoff for each type user when he chooses the contract item designed for its type.</a:t>
            </a:r>
          </a:p>
        </p:txBody>
      </p:sp>
      <p:sp>
        <p:nvSpPr>
          <p:cNvPr id="24" name="Rectangle 23">
            <a:extLst>
              <a:ext uri="{FF2B5EF4-FFF2-40B4-BE49-F238E27FC236}">
                <a16:creationId xmlns:a16="http://schemas.microsoft.com/office/drawing/2014/main" id="{661ED1E5-68D5-C762-F326-392E297109B3}"/>
              </a:ext>
            </a:extLst>
          </p:cNvPr>
          <p:cNvSpPr/>
          <p:nvPr/>
        </p:nvSpPr>
        <p:spPr>
          <a:xfrm>
            <a:off x="7223760" y="5077466"/>
            <a:ext cx="836024" cy="249629"/>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5CC4C2AA-A76B-6F8F-B421-7314FDBF9B99}"/>
              </a:ext>
            </a:extLst>
          </p:cNvPr>
          <p:cNvCxnSpPr>
            <a:cxnSpLocks/>
          </p:cNvCxnSpPr>
          <p:nvPr/>
        </p:nvCxnSpPr>
        <p:spPr>
          <a:xfrm flipV="1">
            <a:off x="6942552" y="5294361"/>
            <a:ext cx="276000" cy="46165"/>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sp>
        <p:nvSpPr>
          <p:cNvPr id="29" name="Rectangle 28">
            <a:extLst>
              <a:ext uri="{FF2B5EF4-FFF2-40B4-BE49-F238E27FC236}">
                <a16:creationId xmlns:a16="http://schemas.microsoft.com/office/drawing/2014/main" id="{0B7452EF-DD39-CB30-658F-1693AA257D95}"/>
              </a:ext>
            </a:extLst>
          </p:cNvPr>
          <p:cNvSpPr/>
          <p:nvPr/>
        </p:nvSpPr>
        <p:spPr>
          <a:xfrm>
            <a:off x="7218552" y="5349234"/>
            <a:ext cx="1982054" cy="450974"/>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110379E-A3BC-AD7E-2ECA-674CC9BAAF1D}"/>
              </a:ext>
            </a:extLst>
          </p:cNvPr>
          <p:cNvSpPr txBox="1"/>
          <p:nvPr/>
        </p:nvSpPr>
        <p:spPr>
          <a:xfrm>
            <a:off x="9418320" y="5706989"/>
            <a:ext cx="2280862" cy="292388"/>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14377">
              <a:buClrTx/>
            </a:pPr>
            <a:r>
              <a:rPr kumimoji="1" lang="en-US" sz="1300" kern="1200" dirty="0">
                <a:solidFill>
                  <a:prstClr val="black"/>
                </a:solidFill>
                <a:latin typeface="Calibri" panose="020F0502020204030204" pitchFamily="34" charset="0"/>
                <a:ea typeface="Calibri" panose="020F0502020204030204" pitchFamily="34" charset="0"/>
                <a:cs typeface="Calibri" panose="020F0502020204030204" pitchFamily="34" charset="0"/>
              </a:rPr>
              <a:t>Simplified user group sets. </a:t>
            </a:r>
          </a:p>
        </p:txBody>
      </p:sp>
      <p:cxnSp>
        <p:nvCxnSpPr>
          <p:cNvPr id="31" name="Straight Arrow Connector 30">
            <a:extLst>
              <a:ext uri="{FF2B5EF4-FFF2-40B4-BE49-F238E27FC236}">
                <a16:creationId xmlns:a16="http://schemas.microsoft.com/office/drawing/2014/main" id="{5DBA3078-18E4-B399-03FA-0D9FDC200D5F}"/>
              </a:ext>
            </a:extLst>
          </p:cNvPr>
          <p:cNvCxnSpPr>
            <a:cxnSpLocks/>
            <a:stCxn id="30" idx="1"/>
          </p:cNvCxnSpPr>
          <p:nvPr/>
        </p:nvCxnSpPr>
        <p:spPr>
          <a:xfrm flipH="1" flipV="1">
            <a:off x="9181011" y="5757304"/>
            <a:ext cx="237309" cy="95879"/>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pic>
        <p:nvPicPr>
          <p:cNvPr id="33" name="Picture 32">
            <a:extLst>
              <a:ext uri="{FF2B5EF4-FFF2-40B4-BE49-F238E27FC236}">
                <a16:creationId xmlns:a16="http://schemas.microsoft.com/office/drawing/2014/main" id="{3B3442DE-F421-EBF6-2022-32DCF6CE904C}"/>
              </a:ext>
            </a:extLst>
          </p:cNvPr>
          <p:cNvPicPr>
            <a:picLocks noChangeAspect="1"/>
          </p:cNvPicPr>
          <p:nvPr/>
        </p:nvPicPr>
        <p:blipFill>
          <a:blip r:embed="rId5"/>
          <a:stretch>
            <a:fillRect/>
          </a:stretch>
        </p:blipFill>
        <p:spPr>
          <a:xfrm>
            <a:off x="5870324" y="3329198"/>
            <a:ext cx="383687" cy="383687"/>
          </a:xfrm>
          <a:prstGeom prst="rect">
            <a:avLst/>
          </a:prstGeom>
        </p:spPr>
      </p:pic>
      <p:pic>
        <p:nvPicPr>
          <p:cNvPr id="34" name="Picture 33">
            <a:extLst>
              <a:ext uri="{FF2B5EF4-FFF2-40B4-BE49-F238E27FC236}">
                <a16:creationId xmlns:a16="http://schemas.microsoft.com/office/drawing/2014/main" id="{65527562-FEF6-2538-775D-294C9EED3103}"/>
              </a:ext>
            </a:extLst>
          </p:cNvPr>
          <p:cNvPicPr>
            <a:picLocks noChangeAspect="1"/>
          </p:cNvPicPr>
          <p:nvPr/>
        </p:nvPicPr>
        <p:blipFill>
          <a:blip r:embed="rId5"/>
          <a:stretch>
            <a:fillRect/>
          </a:stretch>
        </p:blipFill>
        <p:spPr>
          <a:xfrm>
            <a:off x="5930460" y="902760"/>
            <a:ext cx="383687" cy="383687"/>
          </a:xfrm>
          <a:prstGeom prst="rect">
            <a:avLst/>
          </a:prstGeom>
        </p:spPr>
      </p:pic>
      <p:pic>
        <p:nvPicPr>
          <p:cNvPr id="35" name="Picture 34">
            <a:extLst>
              <a:ext uri="{FF2B5EF4-FFF2-40B4-BE49-F238E27FC236}">
                <a16:creationId xmlns:a16="http://schemas.microsoft.com/office/drawing/2014/main" id="{FDEF39D4-666B-D6D1-AC4C-C3EC50D77BE7}"/>
              </a:ext>
            </a:extLst>
          </p:cNvPr>
          <p:cNvPicPr>
            <a:picLocks noChangeAspect="1"/>
          </p:cNvPicPr>
          <p:nvPr/>
        </p:nvPicPr>
        <p:blipFill>
          <a:blip r:embed="rId5"/>
          <a:stretch>
            <a:fillRect/>
          </a:stretch>
        </p:blipFill>
        <p:spPr>
          <a:xfrm>
            <a:off x="292100" y="896207"/>
            <a:ext cx="422056" cy="422056"/>
          </a:xfrm>
          <a:prstGeom prst="rect">
            <a:avLst/>
          </a:prstGeom>
        </p:spPr>
      </p:pic>
    </p:spTree>
    <p:extLst>
      <p:ext uri="{BB962C8B-B14F-4D97-AF65-F5344CB8AC3E}">
        <p14:creationId xmlns:p14="http://schemas.microsoft.com/office/powerpoint/2010/main" val="3155066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644BCB2-AAAC-62A0-774A-E45A1ECFF4C4}"/>
              </a:ext>
            </a:extLst>
          </p:cNvPr>
          <p:cNvSpPr/>
          <p:nvPr/>
        </p:nvSpPr>
        <p:spPr>
          <a:xfrm>
            <a:off x="1004175" y="1703359"/>
            <a:ext cx="2466191" cy="674145"/>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43F13998-05EB-47A5-88D9-30E80A25EFD2}"/>
              </a:ext>
            </a:extLst>
          </p:cNvPr>
          <p:cNvSpPr txBox="1"/>
          <p:nvPr/>
        </p:nvSpPr>
        <p:spPr>
          <a:xfrm>
            <a:off x="296594" y="88605"/>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Overall System Architecture</a:t>
            </a:r>
          </a:p>
        </p:txBody>
      </p:sp>
      <p:pic>
        <p:nvPicPr>
          <p:cNvPr id="9" name="Picture 8">
            <a:extLst>
              <a:ext uri="{FF2B5EF4-FFF2-40B4-BE49-F238E27FC236}">
                <a16:creationId xmlns:a16="http://schemas.microsoft.com/office/drawing/2014/main" id="{AE846608-FCC9-D5A6-CD8A-25992667EC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4175" y="1703359"/>
            <a:ext cx="2302389" cy="647717"/>
          </a:xfrm>
          <a:prstGeom prst="rect">
            <a:avLst/>
          </a:prstGeom>
        </p:spPr>
      </p:pic>
      <p:pic>
        <p:nvPicPr>
          <p:cNvPr id="12" name="Picture 11">
            <a:extLst>
              <a:ext uri="{FF2B5EF4-FFF2-40B4-BE49-F238E27FC236}">
                <a16:creationId xmlns:a16="http://schemas.microsoft.com/office/drawing/2014/main" id="{5F45005B-371B-B70D-803B-4E3EF76E26B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27028" y="2797365"/>
            <a:ext cx="2647277" cy="1815983"/>
          </a:xfrm>
          <a:prstGeom prst="rect">
            <a:avLst/>
          </a:prstGeom>
        </p:spPr>
      </p:pic>
      <p:pic>
        <p:nvPicPr>
          <p:cNvPr id="19" name="Picture 18" descr="Arrow&#10;&#10;Description automatically generated">
            <a:extLst>
              <a:ext uri="{FF2B5EF4-FFF2-40B4-BE49-F238E27FC236}">
                <a16:creationId xmlns:a16="http://schemas.microsoft.com/office/drawing/2014/main" id="{12E33724-AC79-2252-EF72-547E1BD9287C}"/>
              </a:ext>
            </a:extLst>
          </p:cNvPr>
          <p:cNvPicPr>
            <a:picLocks noChangeAspect="1"/>
          </p:cNvPicPr>
          <p:nvPr/>
        </p:nvPicPr>
        <p:blipFill>
          <a:blip r:embed="rId5">
            <a:duotone>
              <a:schemeClr val="accent4">
                <a:shade val="45000"/>
                <a:satMod val="135000"/>
              </a:schemeClr>
              <a:prstClr val="white"/>
            </a:duotone>
          </a:blip>
          <a:stretch>
            <a:fillRect/>
          </a:stretch>
        </p:blipFill>
        <p:spPr>
          <a:xfrm>
            <a:off x="3689267" y="2623140"/>
            <a:ext cx="616855" cy="616855"/>
          </a:xfrm>
          <a:prstGeom prst="rect">
            <a:avLst/>
          </a:prstGeom>
        </p:spPr>
      </p:pic>
      <p:grpSp>
        <p:nvGrpSpPr>
          <p:cNvPr id="20" name="Group 19">
            <a:extLst>
              <a:ext uri="{FF2B5EF4-FFF2-40B4-BE49-F238E27FC236}">
                <a16:creationId xmlns:a16="http://schemas.microsoft.com/office/drawing/2014/main" id="{DBC6729E-CD31-0F74-06F5-158031BBF9EC}"/>
              </a:ext>
            </a:extLst>
          </p:cNvPr>
          <p:cNvGrpSpPr/>
          <p:nvPr/>
        </p:nvGrpSpPr>
        <p:grpSpPr>
          <a:xfrm>
            <a:off x="8249495" y="3169828"/>
            <a:ext cx="340874" cy="340874"/>
            <a:chOff x="3812908" y="3204890"/>
            <a:chExt cx="664266" cy="664266"/>
          </a:xfrm>
        </p:grpSpPr>
        <p:pic>
          <p:nvPicPr>
            <p:cNvPr id="21" name="Picture 20">
              <a:extLst>
                <a:ext uri="{FF2B5EF4-FFF2-40B4-BE49-F238E27FC236}">
                  <a16:creationId xmlns:a16="http://schemas.microsoft.com/office/drawing/2014/main" id="{3CF05BFC-B39B-55AD-73D1-AA40D011C633}"/>
                </a:ext>
              </a:extLst>
            </p:cNvPr>
            <p:cNvPicPr>
              <a:picLocks noChangeAspect="1"/>
            </p:cNvPicPr>
            <p:nvPr/>
          </p:nvPicPr>
          <p:blipFill>
            <a:blip r:embed="rId6"/>
            <a:stretch>
              <a:fillRect/>
            </a:stretch>
          </p:blipFill>
          <p:spPr>
            <a:xfrm>
              <a:off x="3812908" y="3204890"/>
              <a:ext cx="664266" cy="664266"/>
            </a:xfrm>
            <a:prstGeom prst="rect">
              <a:avLst/>
            </a:prstGeom>
          </p:spPr>
        </p:pic>
        <p:pic>
          <p:nvPicPr>
            <p:cNvPr id="22" name="Picture 21">
              <a:extLst>
                <a:ext uri="{FF2B5EF4-FFF2-40B4-BE49-F238E27FC236}">
                  <a16:creationId xmlns:a16="http://schemas.microsoft.com/office/drawing/2014/main" id="{0A8CA04A-B6E8-BC38-9AAD-6AF5C181807D}"/>
                </a:ext>
              </a:extLst>
            </p:cNvPr>
            <p:cNvPicPr>
              <a:picLocks noChangeAspect="1"/>
            </p:cNvPicPr>
            <p:nvPr/>
          </p:nvPicPr>
          <p:blipFill>
            <a:blip r:embed="rId7">
              <a:duotone>
                <a:prstClr val="black"/>
                <a:srgbClr val="C00000">
                  <a:tint val="45000"/>
                  <a:satMod val="400000"/>
                </a:srgbClr>
              </a:duotone>
            </a:blip>
            <a:stretch>
              <a:fillRect/>
            </a:stretch>
          </p:blipFill>
          <p:spPr>
            <a:xfrm>
              <a:off x="3887507" y="3420491"/>
              <a:ext cx="233062" cy="233062"/>
            </a:xfrm>
            <a:prstGeom prst="rect">
              <a:avLst/>
            </a:prstGeom>
          </p:spPr>
        </p:pic>
      </p:grpSp>
      <p:grpSp>
        <p:nvGrpSpPr>
          <p:cNvPr id="26" name="Group 25">
            <a:extLst>
              <a:ext uri="{FF2B5EF4-FFF2-40B4-BE49-F238E27FC236}">
                <a16:creationId xmlns:a16="http://schemas.microsoft.com/office/drawing/2014/main" id="{58119E4A-944D-07EB-92AA-5105ED61F99C}"/>
              </a:ext>
            </a:extLst>
          </p:cNvPr>
          <p:cNvGrpSpPr/>
          <p:nvPr/>
        </p:nvGrpSpPr>
        <p:grpSpPr>
          <a:xfrm>
            <a:off x="6495381" y="3184003"/>
            <a:ext cx="391078" cy="409125"/>
            <a:chOff x="1460603" y="2901191"/>
            <a:chExt cx="572579" cy="599001"/>
          </a:xfrm>
        </p:grpSpPr>
        <p:pic>
          <p:nvPicPr>
            <p:cNvPr id="27" name="Picture 26">
              <a:extLst>
                <a:ext uri="{FF2B5EF4-FFF2-40B4-BE49-F238E27FC236}">
                  <a16:creationId xmlns:a16="http://schemas.microsoft.com/office/drawing/2014/main" id="{C3E0290E-6DDE-E6FA-B905-C31E2619772D}"/>
                </a:ext>
              </a:extLst>
            </p:cNvPr>
            <p:cNvPicPr>
              <a:picLocks noChangeAspect="1"/>
            </p:cNvPicPr>
            <p:nvPr/>
          </p:nvPicPr>
          <p:blipFill>
            <a:blip r:embed="rId8">
              <a:duotone>
                <a:schemeClr val="accent3">
                  <a:shade val="45000"/>
                  <a:satMod val="135000"/>
                </a:schemeClr>
                <a:prstClr val="white"/>
              </a:duotone>
            </a:blip>
            <a:stretch>
              <a:fillRect/>
            </a:stretch>
          </p:blipFill>
          <p:spPr>
            <a:xfrm>
              <a:off x="1460603" y="2901191"/>
              <a:ext cx="536750" cy="536750"/>
            </a:xfrm>
            <a:prstGeom prst="rect">
              <a:avLst/>
            </a:prstGeom>
          </p:spPr>
        </p:pic>
        <p:pic>
          <p:nvPicPr>
            <p:cNvPr id="28" name="Picture 27">
              <a:extLst>
                <a:ext uri="{FF2B5EF4-FFF2-40B4-BE49-F238E27FC236}">
                  <a16:creationId xmlns:a16="http://schemas.microsoft.com/office/drawing/2014/main" id="{775BE79B-BB35-54A0-5FEA-0CC094821DF9}"/>
                </a:ext>
              </a:extLst>
            </p:cNvPr>
            <p:cNvPicPr>
              <a:picLocks noChangeAspect="1"/>
            </p:cNvPicPr>
            <p:nvPr/>
          </p:nvPicPr>
          <p:blipFill>
            <a:blip r:embed="rId9"/>
            <a:stretch>
              <a:fillRect/>
            </a:stretch>
          </p:blipFill>
          <p:spPr>
            <a:xfrm>
              <a:off x="1682429" y="3149439"/>
              <a:ext cx="350753" cy="350753"/>
            </a:xfrm>
            <a:prstGeom prst="rect">
              <a:avLst/>
            </a:prstGeom>
          </p:spPr>
        </p:pic>
      </p:grpSp>
      <p:sp>
        <p:nvSpPr>
          <p:cNvPr id="32" name="Rectangle 31">
            <a:extLst>
              <a:ext uri="{FF2B5EF4-FFF2-40B4-BE49-F238E27FC236}">
                <a16:creationId xmlns:a16="http://schemas.microsoft.com/office/drawing/2014/main" id="{6AEA17D9-287A-0E5E-C55A-38EA05BCEA47}"/>
              </a:ext>
            </a:extLst>
          </p:cNvPr>
          <p:cNvSpPr/>
          <p:nvPr/>
        </p:nvSpPr>
        <p:spPr>
          <a:xfrm>
            <a:off x="7605006" y="3442847"/>
            <a:ext cx="1709188" cy="68300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Confidentiality</a:t>
            </a:r>
          </a:p>
        </p:txBody>
      </p:sp>
      <p:sp>
        <p:nvSpPr>
          <p:cNvPr id="37" name="Rectangle 36">
            <a:extLst>
              <a:ext uri="{FF2B5EF4-FFF2-40B4-BE49-F238E27FC236}">
                <a16:creationId xmlns:a16="http://schemas.microsoft.com/office/drawing/2014/main" id="{ED6706F2-BF6A-CBB9-356B-824295F3676A}"/>
              </a:ext>
            </a:extLst>
          </p:cNvPr>
          <p:cNvSpPr/>
          <p:nvPr/>
        </p:nvSpPr>
        <p:spPr>
          <a:xfrm>
            <a:off x="5960458" y="3469054"/>
            <a:ext cx="1709188" cy="68300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Transaction Delay Tolerance</a:t>
            </a:r>
          </a:p>
        </p:txBody>
      </p:sp>
      <p:sp>
        <p:nvSpPr>
          <p:cNvPr id="39" name="Rectangle 38">
            <a:extLst>
              <a:ext uri="{FF2B5EF4-FFF2-40B4-BE49-F238E27FC236}">
                <a16:creationId xmlns:a16="http://schemas.microsoft.com/office/drawing/2014/main" id="{CFAF1AF2-F2C6-2F02-1F98-6B075B2FE066}"/>
              </a:ext>
            </a:extLst>
          </p:cNvPr>
          <p:cNvSpPr/>
          <p:nvPr/>
        </p:nvSpPr>
        <p:spPr>
          <a:xfrm>
            <a:off x="984665" y="2731999"/>
            <a:ext cx="2485701" cy="1958473"/>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ABE8365B-D9AF-56DC-DEA8-C1DD49CC6622}"/>
              </a:ext>
            </a:extLst>
          </p:cNvPr>
          <p:cNvSpPr txBox="1"/>
          <p:nvPr/>
        </p:nvSpPr>
        <p:spPr>
          <a:xfrm>
            <a:off x="840372" y="1366378"/>
            <a:ext cx="2983691" cy="340519"/>
          </a:xfrm>
          <a:prstGeom prst="round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Contract one (complete information)</a:t>
            </a:r>
          </a:p>
        </p:txBody>
      </p:sp>
      <p:sp>
        <p:nvSpPr>
          <p:cNvPr id="42" name="TextBox 41">
            <a:extLst>
              <a:ext uri="{FF2B5EF4-FFF2-40B4-BE49-F238E27FC236}">
                <a16:creationId xmlns:a16="http://schemas.microsoft.com/office/drawing/2014/main" id="{47760C4C-EC6E-1315-7DA5-9495EBF5ACF1}"/>
              </a:ext>
            </a:extLst>
          </p:cNvPr>
          <p:cNvSpPr txBox="1"/>
          <p:nvPr/>
        </p:nvSpPr>
        <p:spPr>
          <a:xfrm>
            <a:off x="822956" y="2435336"/>
            <a:ext cx="3058911" cy="340519"/>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Contract two (incomplete information)</a:t>
            </a:r>
          </a:p>
        </p:txBody>
      </p:sp>
      <p:pic>
        <p:nvPicPr>
          <p:cNvPr id="43" name="Picture 42" descr="Arrow&#10;&#10;Description automatically generated">
            <a:extLst>
              <a:ext uri="{FF2B5EF4-FFF2-40B4-BE49-F238E27FC236}">
                <a16:creationId xmlns:a16="http://schemas.microsoft.com/office/drawing/2014/main" id="{4E28B9FA-D1B1-7513-8D3B-53CDE92A4004}"/>
              </a:ext>
            </a:extLst>
          </p:cNvPr>
          <p:cNvPicPr>
            <a:picLocks noChangeAspect="1"/>
          </p:cNvPicPr>
          <p:nvPr/>
        </p:nvPicPr>
        <p:blipFill>
          <a:blip r:embed="rId5">
            <a:duotone>
              <a:schemeClr val="accent4">
                <a:shade val="45000"/>
                <a:satMod val="135000"/>
              </a:schemeClr>
              <a:prstClr val="white"/>
            </a:duotone>
          </a:blip>
          <a:stretch>
            <a:fillRect/>
          </a:stretch>
        </p:blipFill>
        <p:spPr>
          <a:xfrm>
            <a:off x="5931813" y="2623139"/>
            <a:ext cx="616855" cy="616855"/>
          </a:xfrm>
          <a:prstGeom prst="rect">
            <a:avLst/>
          </a:prstGeom>
        </p:spPr>
      </p:pic>
      <p:pic>
        <p:nvPicPr>
          <p:cNvPr id="45" name="Picture 44">
            <a:extLst>
              <a:ext uri="{FF2B5EF4-FFF2-40B4-BE49-F238E27FC236}">
                <a16:creationId xmlns:a16="http://schemas.microsoft.com/office/drawing/2014/main" id="{64973CCA-6D3C-9F11-106A-B815585236F8}"/>
              </a:ext>
            </a:extLst>
          </p:cNvPr>
          <p:cNvPicPr>
            <a:picLocks noChangeAspect="1"/>
          </p:cNvPicPr>
          <p:nvPr/>
        </p:nvPicPr>
        <p:blipFill>
          <a:blip r:embed="rId10"/>
          <a:stretch>
            <a:fillRect/>
          </a:stretch>
        </p:blipFill>
        <p:spPr>
          <a:xfrm>
            <a:off x="6590271" y="2581539"/>
            <a:ext cx="1665558" cy="571515"/>
          </a:xfrm>
          <a:prstGeom prst="rect">
            <a:avLst/>
          </a:prstGeom>
        </p:spPr>
      </p:pic>
      <p:cxnSp>
        <p:nvCxnSpPr>
          <p:cNvPr id="47" name="Straight Arrow Connector 46">
            <a:extLst>
              <a:ext uri="{FF2B5EF4-FFF2-40B4-BE49-F238E27FC236}">
                <a16:creationId xmlns:a16="http://schemas.microsoft.com/office/drawing/2014/main" id="{D5158136-C59F-C189-8121-D2DE125ABF48}"/>
              </a:ext>
            </a:extLst>
          </p:cNvPr>
          <p:cNvCxnSpPr>
            <a:cxnSpLocks/>
          </p:cNvCxnSpPr>
          <p:nvPr/>
        </p:nvCxnSpPr>
        <p:spPr>
          <a:xfrm>
            <a:off x="7654293" y="2826923"/>
            <a:ext cx="521256" cy="367307"/>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sp>
        <p:nvSpPr>
          <p:cNvPr id="48" name="Rectangle 47">
            <a:extLst>
              <a:ext uri="{FF2B5EF4-FFF2-40B4-BE49-F238E27FC236}">
                <a16:creationId xmlns:a16="http://schemas.microsoft.com/office/drawing/2014/main" id="{5E2F0520-368C-48D1-8120-7D5F7E41306B}"/>
              </a:ext>
            </a:extLst>
          </p:cNvPr>
          <p:cNvSpPr/>
          <p:nvPr/>
        </p:nvSpPr>
        <p:spPr>
          <a:xfrm>
            <a:off x="6606123" y="1792142"/>
            <a:ext cx="2536097"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Compute the transaction weights to determine their ordering </a:t>
            </a:r>
          </a:p>
        </p:txBody>
      </p:sp>
      <p:cxnSp>
        <p:nvCxnSpPr>
          <p:cNvPr id="51" name="Straight Arrow Connector 50">
            <a:extLst>
              <a:ext uri="{FF2B5EF4-FFF2-40B4-BE49-F238E27FC236}">
                <a16:creationId xmlns:a16="http://schemas.microsoft.com/office/drawing/2014/main" id="{F256EBD9-17A7-3364-266A-E6DB42AF9C43}"/>
              </a:ext>
            </a:extLst>
          </p:cNvPr>
          <p:cNvCxnSpPr>
            <a:cxnSpLocks/>
          </p:cNvCxnSpPr>
          <p:nvPr/>
        </p:nvCxnSpPr>
        <p:spPr>
          <a:xfrm flipH="1">
            <a:off x="6799098" y="2860733"/>
            <a:ext cx="329419" cy="366492"/>
          </a:xfrm>
          <a:prstGeom prst="straightConnector1">
            <a:avLst/>
          </a:prstGeom>
          <a:ln>
            <a:prstDash val="dash"/>
            <a:tailEnd type="triangle"/>
          </a:ln>
        </p:spPr>
        <p:style>
          <a:lnRef idx="1">
            <a:schemeClr val="accent4"/>
          </a:lnRef>
          <a:fillRef idx="0">
            <a:schemeClr val="accent4"/>
          </a:fillRef>
          <a:effectRef idx="0">
            <a:schemeClr val="accent4"/>
          </a:effectRef>
          <a:fontRef idx="minor">
            <a:schemeClr val="tx1"/>
          </a:fontRef>
        </p:style>
      </p:cxnSp>
      <p:sp>
        <p:nvSpPr>
          <p:cNvPr id="54" name="Rectangle 53">
            <a:extLst>
              <a:ext uri="{FF2B5EF4-FFF2-40B4-BE49-F238E27FC236}">
                <a16:creationId xmlns:a16="http://schemas.microsoft.com/office/drawing/2014/main" id="{6B9468BA-F6F9-95DB-77D1-BB7B63914AD1}"/>
              </a:ext>
            </a:extLst>
          </p:cNvPr>
          <p:cNvSpPr/>
          <p:nvPr/>
        </p:nvSpPr>
        <p:spPr>
          <a:xfrm>
            <a:off x="4219305" y="2830953"/>
            <a:ext cx="1709188" cy="68300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Extract user private information</a:t>
            </a:r>
          </a:p>
        </p:txBody>
      </p:sp>
      <p:pic>
        <p:nvPicPr>
          <p:cNvPr id="57" name="Picture 56" descr="Icon&#10;&#10;Description automatically generated">
            <a:extLst>
              <a:ext uri="{FF2B5EF4-FFF2-40B4-BE49-F238E27FC236}">
                <a16:creationId xmlns:a16="http://schemas.microsoft.com/office/drawing/2014/main" id="{7F0CAB56-E673-A872-E1B6-4B3DFA9FCE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8258" y="2370087"/>
            <a:ext cx="552689" cy="552689"/>
          </a:xfrm>
          <a:prstGeom prst="rect">
            <a:avLst/>
          </a:prstGeom>
        </p:spPr>
      </p:pic>
      <p:pic>
        <p:nvPicPr>
          <p:cNvPr id="58" name="Picture 57" descr="Arrow&#10;&#10;Description automatically generated">
            <a:extLst>
              <a:ext uri="{FF2B5EF4-FFF2-40B4-BE49-F238E27FC236}">
                <a16:creationId xmlns:a16="http://schemas.microsoft.com/office/drawing/2014/main" id="{1F0AB608-13CA-0026-DBF6-07E77C3987DA}"/>
              </a:ext>
            </a:extLst>
          </p:cNvPr>
          <p:cNvPicPr>
            <a:picLocks noChangeAspect="1"/>
          </p:cNvPicPr>
          <p:nvPr/>
        </p:nvPicPr>
        <p:blipFill>
          <a:blip r:embed="rId5">
            <a:duotone>
              <a:schemeClr val="accent4">
                <a:shade val="45000"/>
                <a:satMod val="135000"/>
              </a:schemeClr>
              <a:prstClr val="white"/>
            </a:duotone>
          </a:blip>
          <a:stretch>
            <a:fillRect/>
          </a:stretch>
        </p:blipFill>
        <p:spPr>
          <a:xfrm>
            <a:off x="9056021" y="3979862"/>
            <a:ext cx="616855" cy="616855"/>
          </a:xfrm>
          <a:prstGeom prst="rect">
            <a:avLst/>
          </a:prstGeom>
        </p:spPr>
      </p:pic>
      <p:pic>
        <p:nvPicPr>
          <p:cNvPr id="59" name="Picture 58">
            <a:extLst>
              <a:ext uri="{FF2B5EF4-FFF2-40B4-BE49-F238E27FC236}">
                <a16:creationId xmlns:a16="http://schemas.microsoft.com/office/drawing/2014/main" id="{1D8D12EC-923C-FD88-ECDC-780B857BAFC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352475" y="3367306"/>
            <a:ext cx="2845424" cy="1658728"/>
          </a:xfrm>
          <a:prstGeom prst="rect">
            <a:avLst/>
          </a:prstGeom>
        </p:spPr>
      </p:pic>
      <p:sp>
        <p:nvSpPr>
          <p:cNvPr id="62" name="Rectangle 61">
            <a:extLst>
              <a:ext uri="{FF2B5EF4-FFF2-40B4-BE49-F238E27FC236}">
                <a16:creationId xmlns:a16="http://schemas.microsoft.com/office/drawing/2014/main" id="{BB7C2A18-3F53-2F63-6767-FE4797BCD565}"/>
              </a:ext>
            </a:extLst>
          </p:cNvPr>
          <p:cNvSpPr/>
          <p:nvPr/>
        </p:nvSpPr>
        <p:spPr>
          <a:xfrm>
            <a:off x="9346576" y="2669351"/>
            <a:ext cx="2845424"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Integrating the transaction ordering and contracts into one problem set.</a:t>
            </a:r>
          </a:p>
        </p:txBody>
      </p:sp>
      <p:cxnSp>
        <p:nvCxnSpPr>
          <p:cNvPr id="70" name="Connector: Elbow 69">
            <a:extLst>
              <a:ext uri="{FF2B5EF4-FFF2-40B4-BE49-F238E27FC236}">
                <a16:creationId xmlns:a16="http://schemas.microsoft.com/office/drawing/2014/main" id="{84BAEB3D-2BEA-2138-B47E-DE87957D35A0}"/>
              </a:ext>
            </a:extLst>
          </p:cNvPr>
          <p:cNvCxnSpPr>
            <a:cxnSpLocks/>
          </p:cNvCxnSpPr>
          <p:nvPr/>
        </p:nvCxnSpPr>
        <p:spPr>
          <a:xfrm rot="5400000" flipH="1" flipV="1">
            <a:off x="7581784" y="3229366"/>
            <a:ext cx="46445" cy="1730860"/>
          </a:xfrm>
          <a:prstGeom prst="bentConnector3">
            <a:avLst>
              <a:gd name="adj1" fmla="val -492195"/>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742C09A-8A1B-D50A-FE3A-14C995A546A5}"/>
              </a:ext>
            </a:extLst>
          </p:cNvPr>
          <p:cNvCxnSpPr/>
          <p:nvPr/>
        </p:nvCxnSpPr>
        <p:spPr>
          <a:xfrm>
            <a:off x="7591202" y="4348635"/>
            <a:ext cx="0" cy="225259"/>
          </a:xfrm>
          <a:prstGeom prst="line">
            <a:avLst/>
          </a:prstGeom>
          <a:ln>
            <a:solidFill>
              <a:schemeClr val="accent6"/>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pic>
        <p:nvPicPr>
          <p:cNvPr id="72" name="Picture 71">
            <a:extLst>
              <a:ext uri="{FF2B5EF4-FFF2-40B4-BE49-F238E27FC236}">
                <a16:creationId xmlns:a16="http://schemas.microsoft.com/office/drawing/2014/main" id="{ADDC6903-5B22-1E35-7BA8-40B4F69FD6AC}"/>
              </a:ext>
            </a:extLst>
          </p:cNvPr>
          <p:cNvPicPr>
            <a:picLocks noChangeAspect="1"/>
          </p:cNvPicPr>
          <p:nvPr/>
        </p:nvPicPr>
        <p:blipFill>
          <a:blip r:embed="rId13"/>
          <a:stretch>
            <a:fillRect/>
          </a:stretch>
        </p:blipFill>
        <p:spPr>
          <a:xfrm>
            <a:off x="6030846" y="4576668"/>
            <a:ext cx="3025175" cy="1083435"/>
          </a:xfrm>
          <a:prstGeom prst="rect">
            <a:avLst/>
          </a:prstGeom>
        </p:spPr>
      </p:pic>
      <p:sp>
        <p:nvSpPr>
          <p:cNvPr id="73" name="TextBox 31">
            <a:extLst>
              <a:ext uri="{FF2B5EF4-FFF2-40B4-BE49-F238E27FC236}">
                <a16:creationId xmlns:a16="http://schemas.microsoft.com/office/drawing/2014/main" id="{1F55870E-873B-5FBE-F320-B216141935EB}"/>
              </a:ext>
            </a:extLst>
          </p:cNvPr>
          <p:cNvSpPr txBox="1"/>
          <p:nvPr/>
        </p:nvSpPr>
        <p:spPr>
          <a:xfrm>
            <a:off x="5311673" y="5660103"/>
            <a:ext cx="5124995" cy="523220"/>
          </a:xfrm>
          <a:prstGeom prst="rect">
            <a:avLst/>
          </a:prstGeom>
          <a:noFill/>
          <a:ln w="12700">
            <a:no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r>
              <a:rPr kumimoji="1" lang="en-US" kern="1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Classifies user’s private information based on very high (VHP), high (HP), medium (MP), and low (LP) priorities</a:t>
            </a:r>
          </a:p>
        </p:txBody>
      </p:sp>
      <p:grpSp>
        <p:nvGrpSpPr>
          <p:cNvPr id="79" name="Group 78">
            <a:extLst>
              <a:ext uri="{FF2B5EF4-FFF2-40B4-BE49-F238E27FC236}">
                <a16:creationId xmlns:a16="http://schemas.microsoft.com/office/drawing/2014/main" id="{C08FD3DE-50AB-5CEF-7EC6-C90A9A3AAF39}"/>
              </a:ext>
            </a:extLst>
          </p:cNvPr>
          <p:cNvGrpSpPr/>
          <p:nvPr/>
        </p:nvGrpSpPr>
        <p:grpSpPr>
          <a:xfrm>
            <a:off x="1611082" y="5220513"/>
            <a:ext cx="709228" cy="596995"/>
            <a:chOff x="3740641" y="2042254"/>
            <a:chExt cx="1212031" cy="1000795"/>
          </a:xfrm>
        </p:grpSpPr>
        <p:pic>
          <p:nvPicPr>
            <p:cNvPr id="80" name="Picture 79">
              <a:extLst>
                <a:ext uri="{FF2B5EF4-FFF2-40B4-BE49-F238E27FC236}">
                  <a16:creationId xmlns:a16="http://schemas.microsoft.com/office/drawing/2014/main" id="{38727F2A-AA9E-E34B-9616-EB5E337100BE}"/>
                </a:ext>
              </a:extLst>
            </p:cNvPr>
            <p:cNvPicPr>
              <a:picLocks noChangeAspect="1"/>
            </p:cNvPicPr>
            <p:nvPr/>
          </p:nvPicPr>
          <p:blipFill>
            <a:blip r:embed="rId14"/>
            <a:stretch>
              <a:fillRect/>
            </a:stretch>
          </p:blipFill>
          <p:spPr>
            <a:xfrm>
              <a:off x="3951877" y="2042254"/>
              <a:ext cx="1000795" cy="1000795"/>
            </a:xfrm>
            <a:prstGeom prst="rect">
              <a:avLst/>
            </a:prstGeom>
          </p:spPr>
        </p:pic>
        <p:pic>
          <p:nvPicPr>
            <p:cNvPr id="81" name="Picture 80">
              <a:extLst>
                <a:ext uri="{FF2B5EF4-FFF2-40B4-BE49-F238E27FC236}">
                  <a16:creationId xmlns:a16="http://schemas.microsoft.com/office/drawing/2014/main" id="{8AF23B71-B47C-CCF7-F5B5-24AABE042804}"/>
                </a:ext>
              </a:extLst>
            </p:cNvPr>
            <p:cNvPicPr>
              <a:picLocks noChangeAspect="1"/>
            </p:cNvPicPr>
            <p:nvPr/>
          </p:nvPicPr>
          <p:blipFill>
            <a:blip r:embed="rId15"/>
            <a:stretch>
              <a:fillRect/>
            </a:stretch>
          </p:blipFill>
          <p:spPr>
            <a:xfrm>
              <a:off x="3740641" y="2291408"/>
              <a:ext cx="422471" cy="422471"/>
            </a:xfrm>
            <a:prstGeom prst="rect">
              <a:avLst/>
            </a:prstGeom>
          </p:spPr>
        </p:pic>
      </p:grpSp>
      <p:pic>
        <p:nvPicPr>
          <p:cNvPr id="82" name="Picture 81" descr="Arrow&#10;&#10;Description automatically generated">
            <a:extLst>
              <a:ext uri="{FF2B5EF4-FFF2-40B4-BE49-F238E27FC236}">
                <a16:creationId xmlns:a16="http://schemas.microsoft.com/office/drawing/2014/main" id="{9B3B7CAB-CCAD-AA29-89F8-40730DCC71DC}"/>
              </a:ext>
            </a:extLst>
          </p:cNvPr>
          <p:cNvPicPr>
            <a:picLocks noChangeAspect="1"/>
          </p:cNvPicPr>
          <p:nvPr/>
        </p:nvPicPr>
        <p:blipFill>
          <a:blip r:embed="rId5">
            <a:duotone>
              <a:schemeClr val="accent4">
                <a:shade val="45000"/>
                <a:satMod val="135000"/>
              </a:schemeClr>
              <a:prstClr val="white"/>
            </a:duotone>
          </a:blip>
          <a:stretch>
            <a:fillRect/>
          </a:stretch>
        </p:blipFill>
        <p:spPr>
          <a:xfrm>
            <a:off x="4284820" y="5463813"/>
            <a:ext cx="616855" cy="616855"/>
          </a:xfrm>
          <a:prstGeom prst="rect">
            <a:avLst/>
          </a:prstGeom>
        </p:spPr>
      </p:pic>
      <p:sp>
        <p:nvSpPr>
          <p:cNvPr id="83" name="TextBox 31">
            <a:extLst>
              <a:ext uri="{FF2B5EF4-FFF2-40B4-BE49-F238E27FC236}">
                <a16:creationId xmlns:a16="http://schemas.microsoft.com/office/drawing/2014/main" id="{2EAA2764-F863-2B02-3BD4-4124F69C5E55}"/>
              </a:ext>
            </a:extLst>
          </p:cNvPr>
          <p:cNvSpPr txBox="1"/>
          <p:nvPr/>
        </p:nvSpPr>
        <p:spPr>
          <a:xfrm>
            <a:off x="959316" y="5717498"/>
            <a:ext cx="2721984" cy="523220"/>
          </a:xfrm>
          <a:prstGeom prst="rect">
            <a:avLst/>
          </a:prstGeom>
          <a:noFill/>
          <a:ln w="12700">
            <a:no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r>
              <a:rPr kumimoji="1" lang="en-US" kern="1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Employ </a:t>
            </a:r>
            <a:r>
              <a:rPr kumimoji="1" lang="en-US" kern="1200" dirty="0">
                <a:solidFill>
                  <a:srgbClr val="FF0000"/>
                </a:solidFill>
                <a:latin typeface="Calibri" panose="020F0502020204030204" pitchFamily="34" charset="0"/>
                <a:ea typeface="Calibri" panose="020F0502020204030204" pitchFamily="34" charset="0"/>
                <a:cs typeface="Calibri" panose="020F0502020204030204" pitchFamily="34" charset="0"/>
              </a:rPr>
              <a:t>counting sort </a:t>
            </a:r>
            <a:r>
              <a:rPr kumimoji="1" lang="en-US" kern="1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to order transactions for miners</a:t>
            </a:r>
          </a:p>
        </p:txBody>
      </p:sp>
      <p:sp>
        <p:nvSpPr>
          <p:cNvPr id="3" name="Rectangle 2">
            <a:extLst>
              <a:ext uri="{FF2B5EF4-FFF2-40B4-BE49-F238E27FC236}">
                <a16:creationId xmlns:a16="http://schemas.microsoft.com/office/drawing/2014/main" id="{261D1687-17A9-1827-9688-90182428102F}"/>
              </a:ext>
            </a:extLst>
          </p:cNvPr>
          <p:cNvSpPr/>
          <p:nvPr/>
        </p:nvSpPr>
        <p:spPr>
          <a:xfrm>
            <a:off x="984665" y="5066477"/>
            <a:ext cx="2485701" cy="1158862"/>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6D2BB4-B670-BFFD-FD71-66FE65DEA3B7}"/>
              </a:ext>
            </a:extLst>
          </p:cNvPr>
          <p:cNvSpPr txBox="1"/>
          <p:nvPr/>
        </p:nvSpPr>
        <p:spPr>
          <a:xfrm>
            <a:off x="822955" y="4769814"/>
            <a:ext cx="1576255" cy="340519"/>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Sorting algorithm</a:t>
            </a:r>
          </a:p>
        </p:txBody>
      </p:sp>
      <p:sp>
        <p:nvSpPr>
          <p:cNvPr id="5" name="TextBox 31">
            <a:extLst>
              <a:ext uri="{FF2B5EF4-FFF2-40B4-BE49-F238E27FC236}">
                <a16:creationId xmlns:a16="http://schemas.microsoft.com/office/drawing/2014/main" id="{BB196A56-9CB0-31FD-F39B-1551684FBEE9}"/>
              </a:ext>
            </a:extLst>
          </p:cNvPr>
          <p:cNvSpPr txBox="1"/>
          <p:nvPr/>
        </p:nvSpPr>
        <p:spPr>
          <a:xfrm>
            <a:off x="5234979" y="4869614"/>
            <a:ext cx="872561" cy="523220"/>
          </a:xfrm>
          <a:prstGeom prst="rect">
            <a:avLst/>
          </a:prstGeom>
          <a:noFill/>
          <a:ln w="12700">
            <a:no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r>
              <a:rPr kumimoji="1" lang="en-US" kern="1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Priority Levels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D4546B-03FD-C42F-90DA-754C2879BB12}"/>
                  </a:ext>
                </a:extLst>
              </p:cNvPr>
              <p:cNvSpPr txBox="1"/>
              <p:nvPr/>
            </p:nvSpPr>
            <p:spPr>
              <a:xfrm>
                <a:off x="8590369" y="2280271"/>
                <a:ext cx="197446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sz="1400" b="0" i="1"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𝑤</m:t>
                      </m:r>
                      <m:d>
                        <m:dPr>
                          <m:ctrlPr>
                            <a:rPr kumimoji="1" lang="en-US" sz="1400" b="0" i="1"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dPr>
                        <m:e>
                          <m:sSub>
                            <m:sSubPr>
                              <m:ctrlPr>
                                <a:rPr kumimoji="1" lang="en-US" sz="1400" b="0" i="1"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sSubPr>
                            <m:e>
                              <m:r>
                                <a:rPr kumimoji="1" lang="en-US" sz="1400" b="0" i="1"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𝑠</m:t>
                              </m:r>
                            </m:e>
                            <m:sub>
                              <m:r>
                                <a:rPr kumimoji="1" lang="en-US" sz="1400" b="0" i="1"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𝑖</m:t>
                              </m:r>
                            </m:sub>
                          </m:sSub>
                        </m:e>
                      </m:d>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transaction</m:t>
                      </m:r>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as</m:t>
                      </m:r>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a</m:t>
                      </m:r>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function</m:t>
                      </m:r>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of</m:t>
                      </m:r>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block</m:t>
                      </m:r>
                      <m: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m:rPr>
                          <m:sty m:val="p"/>
                        </m:rPr>
                        <a:rPr kumimoji="1" lang="en-US" sz="1400" b="0" i="0" kern="1200" smtClean="0">
                          <a:solidFill>
                            <a:schemeClr val="tx1"/>
                          </a:solidFill>
                          <a:latin typeface="Cambria Math" panose="02040503050406030204" pitchFamily="18" charset="0"/>
                          <a:ea typeface="Calibri" panose="020F0502020204030204" pitchFamily="34" charset="0"/>
                          <a:cs typeface="Calibri" panose="020F0502020204030204" pitchFamily="34" charset="0"/>
                        </a:rPr>
                        <m:t>size</m:t>
                      </m:r>
                    </m:oMath>
                  </m:oMathPara>
                </a14:m>
                <a:endParaRPr lang="en-US" dirty="0">
                  <a:solidFill>
                    <a:schemeClr val="tx1"/>
                  </a:solidFill>
                </a:endParaRPr>
              </a:p>
            </p:txBody>
          </p:sp>
        </mc:Choice>
        <mc:Fallback xmlns="">
          <p:sp>
            <p:nvSpPr>
              <p:cNvPr id="7" name="TextBox 6">
                <a:extLst>
                  <a:ext uri="{FF2B5EF4-FFF2-40B4-BE49-F238E27FC236}">
                    <a16:creationId xmlns:a16="http://schemas.microsoft.com/office/drawing/2014/main" id="{15D4546B-03FD-C42F-90DA-754C2879BB12}"/>
                  </a:ext>
                </a:extLst>
              </p:cNvPr>
              <p:cNvSpPr txBox="1">
                <a:spLocks noRot="1" noChangeAspect="1" noMove="1" noResize="1" noEditPoints="1" noAdjustHandles="1" noChangeArrowheads="1" noChangeShapeType="1" noTextEdit="1"/>
              </p:cNvSpPr>
              <p:nvPr/>
            </p:nvSpPr>
            <p:spPr>
              <a:xfrm>
                <a:off x="8590369" y="2280271"/>
                <a:ext cx="1974468" cy="307777"/>
              </a:xfrm>
              <a:prstGeom prst="rect">
                <a:avLst/>
              </a:prstGeom>
              <a:blipFill>
                <a:blip r:embed="rId16"/>
                <a:stretch>
                  <a:fillRect r="-76282" b="-11538"/>
                </a:stretch>
              </a:blipFill>
            </p:spPr>
            <p:txBody>
              <a:bodyPr/>
              <a:lstStyle/>
              <a:p>
                <a:r>
                  <a:rPr lang="en-US">
                    <a:noFill/>
                  </a:rPr>
                  <a:t> </a:t>
                </a:r>
              </a:p>
            </p:txBody>
          </p:sp>
        </mc:Fallback>
      </mc:AlternateContent>
    </p:spTree>
    <p:extLst>
      <p:ext uri="{BB962C8B-B14F-4D97-AF65-F5344CB8AC3E}">
        <p14:creationId xmlns:p14="http://schemas.microsoft.com/office/powerpoint/2010/main" val="121182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282371" y="94836"/>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rPr>
              <a:t>Experiment Results and Analysis</a:t>
            </a:r>
          </a:p>
        </p:txBody>
      </p:sp>
      <p:pic>
        <p:nvPicPr>
          <p:cNvPr id="5" name="Picture 4" descr="Chart&#10;&#10;Description automatically generated">
            <a:extLst>
              <a:ext uri="{FF2B5EF4-FFF2-40B4-BE49-F238E27FC236}">
                <a16:creationId xmlns:a16="http://schemas.microsoft.com/office/drawing/2014/main" id="{B0EF34FA-C396-7684-5137-021207AAE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01" y="1502228"/>
            <a:ext cx="3218094" cy="2340432"/>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A2D9E30C-CFD6-F8E5-E205-B0FC72A9D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3" y="1502228"/>
            <a:ext cx="3176185" cy="2309952"/>
          </a:xfrm>
          <a:prstGeom prst="rect">
            <a:avLst/>
          </a:prstGeom>
        </p:spPr>
      </p:pic>
      <p:pic>
        <p:nvPicPr>
          <p:cNvPr id="8" name="Picture 7">
            <a:extLst>
              <a:ext uri="{FF2B5EF4-FFF2-40B4-BE49-F238E27FC236}">
                <a16:creationId xmlns:a16="http://schemas.microsoft.com/office/drawing/2014/main" id="{095CB28E-7B35-399B-BD3E-951562C71A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4801" y="3918857"/>
            <a:ext cx="3218094" cy="2340431"/>
          </a:xfrm>
          <a:prstGeom prst="rect">
            <a:avLst/>
          </a:prstGeom>
        </p:spPr>
      </p:pic>
      <p:pic>
        <p:nvPicPr>
          <p:cNvPr id="10" name="Picture 9">
            <a:extLst>
              <a:ext uri="{FF2B5EF4-FFF2-40B4-BE49-F238E27FC236}">
                <a16:creationId xmlns:a16="http://schemas.microsoft.com/office/drawing/2014/main" id="{2F7D9DAB-1A32-A765-F5F2-F4A8256622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3393" y="3918857"/>
            <a:ext cx="3176184" cy="2309952"/>
          </a:xfrm>
          <a:prstGeom prst="rect">
            <a:avLst/>
          </a:prstGeom>
        </p:spPr>
      </p:pic>
      <p:sp>
        <p:nvSpPr>
          <p:cNvPr id="13" name="TextBox 12">
            <a:extLst>
              <a:ext uri="{FF2B5EF4-FFF2-40B4-BE49-F238E27FC236}">
                <a16:creationId xmlns:a16="http://schemas.microsoft.com/office/drawing/2014/main" id="{C28B4BF5-6A52-8ACC-0B0A-D5BDB3D2DC8C}"/>
              </a:ext>
            </a:extLst>
          </p:cNvPr>
          <p:cNvSpPr txBox="1"/>
          <p:nvPr/>
        </p:nvSpPr>
        <p:spPr>
          <a:xfrm>
            <a:off x="618443" y="1331968"/>
            <a:ext cx="322218" cy="340519"/>
          </a:xfrm>
          <a:prstGeom prst="round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1</a:t>
            </a:r>
          </a:p>
        </p:txBody>
      </p:sp>
      <p:sp>
        <p:nvSpPr>
          <p:cNvPr id="14" name="TextBox 13">
            <a:extLst>
              <a:ext uri="{FF2B5EF4-FFF2-40B4-BE49-F238E27FC236}">
                <a16:creationId xmlns:a16="http://schemas.microsoft.com/office/drawing/2014/main" id="{A4A03F23-C34B-6D22-BBF4-F44C8804CA1C}"/>
              </a:ext>
            </a:extLst>
          </p:cNvPr>
          <p:cNvSpPr txBox="1"/>
          <p:nvPr/>
        </p:nvSpPr>
        <p:spPr>
          <a:xfrm>
            <a:off x="4145281" y="1331968"/>
            <a:ext cx="322218" cy="340519"/>
          </a:xfrm>
          <a:prstGeom prst="round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2</a:t>
            </a:r>
          </a:p>
        </p:txBody>
      </p:sp>
      <p:sp>
        <p:nvSpPr>
          <p:cNvPr id="15" name="TextBox 14">
            <a:extLst>
              <a:ext uri="{FF2B5EF4-FFF2-40B4-BE49-F238E27FC236}">
                <a16:creationId xmlns:a16="http://schemas.microsoft.com/office/drawing/2014/main" id="{A29DE70A-6463-CF77-1B8F-75EE8969A132}"/>
              </a:ext>
            </a:extLst>
          </p:cNvPr>
          <p:cNvSpPr txBox="1"/>
          <p:nvPr/>
        </p:nvSpPr>
        <p:spPr>
          <a:xfrm>
            <a:off x="618443" y="3804331"/>
            <a:ext cx="322218" cy="340519"/>
          </a:xfrm>
          <a:prstGeom prst="round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3</a:t>
            </a:r>
          </a:p>
        </p:txBody>
      </p:sp>
      <p:sp>
        <p:nvSpPr>
          <p:cNvPr id="16" name="TextBox 15">
            <a:extLst>
              <a:ext uri="{FF2B5EF4-FFF2-40B4-BE49-F238E27FC236}">
                <a16:creationId xmlns:a16="http://schemas.microsoft.com/office/drawing/2014/main" id="{13CC817A-08D7-DD7E-D3DB-E5226E8450BE}"/>
              </a:ext>
            </a:extLst>
          </p:cNvPr>
          <p:cNvSpPr txBox="1"/>
          <p:nvPr/>
        </p:nvSpPr>
        <p:spPr>
          <a:xfrm>
            <a:off x="4145281" y="3471661"/>
            <a:ext cx="322218" cy="340519"/>
          </a:xfrm>
          <a:prstGeom prst="round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1" lang="en-US" kern="1200" dirty="0">
                <a:solidFill>
                  <a:schemeClr val="bg1"/>
                </a:solidFill>
                <a:latin typeface="Calibri" panose="020F0502020204030204" pitchFamily="34" charset="0"/>
                <a:ea typeface="Calibri" panose="020F0502020204030204" pitchFamily="34" charset="0"/>
                <a:cs typeface="Calibri" panose="020F0502020204030204" pitchFamily="34" charset="0"/>
              </a:rPr>
              <a:t>4</a:t>
            </a:r>
          </a:p>
        </p:txBody>
      </p:sp>
      <p:sp>
        <p:nvSpPr>
          <p:cNvPr id="17" name="TextBox 31">
            <a:extLst>
              <a:ext uri="{FF2B5EF4-FFF2-40B4-BE49-F238E27FC236}">
                <a16:creationId xmlns:a16="http://schemas.microsoft.com/office/drawing/2014/main" id="{04A5FA4C-A2AC-57C7-8EA3-D744358B20BA}"/>
              </a:ext>
            </a:extLst>
          </p:cNvPr>
          <p:cNvSpPr txBox="1"/>
          <p:nvPr/>
        </p:nvSpPr>
        <p:spPr>
          <a:xfrm>
            <a:off x="7672119" y="3749580"/>
            <a:ext cx="4381704" cy="2062103"/>
          </a:xfrm>
          <a:prstGeom prst="rect">
            <a:avLst/>
          </a:prstGeom>
          <a:noFill/>
          <a:ln w="12700">
            <a:solidFill>
              <a:schemeClr val="tx1"/>
            </a:solid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Figs. 1 and 2 shows that our proposed scheme offers higher miner’s utility and users’ payoff.</a:t>
            </a:r>
          </a:p>
          <a:p>
            <a:pPr marL="285750" indent="-285750" defTabSz="914377">
              <a:buClrTx/>
              <a:buFont typeface="Wingdings" panose="05000000000000000000" pitchFamily="2" charset="2"/>
              <a:buChar char="§"/>
            </a:pPr>
            <a:endPar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Fig. 3 shows that our proposed scheme performs better in user scalability.</a:t>
            </a:r>
          </a:p>
          <a:p>
            <a:pPr marL="285750" indent="-285750" defTabSz="914377">
              <a:buClrTx/>
              <a:buFont typeface="Wingdings" panose="05000000000000000000" pitchFamily="2" charset="2"/>
              <a:buChar char="§"/>
            </a:pPr>
            <a:endPar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Fig. 4 shows an increasing user participation rate in our proposed scheme </a:t>
            </a:r>
          </a:p>
        </p:txBody>
      </p:sp>
      <p:sp>
        <p:nvSpPr>
          <p:cNvPr id="23" name="TextBox 31">
            <a:extLst>
              <a:ext uri="{FF2B5EF4-FFF2-40B4-BE49-F238E27FC236}">
                <a16:creationId xmlns:a16="http://schemas.microsoft.com/office/drawing/2014/main" id="{7D1E4AAE-7AC8-A2D3-8F13-FDD695A79C4F}"/>
              </a:ext>
            </a:extLst>
          </p:cNvPr>
          <p:cNvSpPr txBox="1"/>
          <p:nvPr/>
        </p:nvSpPr>
        <p:spPr>
          <a:xfrm>
            <a:off x="7672119" y="1336119"/>
            <a:ext cx="4381704" cy="1846659"/>
          </a:xfrm>
          <a:prstGeom prst="rect">
            <a:avLst/>
          </a:prstGeom>
          <a:noFill/>
          <a:ln w="12700">
            <a:solidFill>
              <a:schemeClr val="tx1"/>
            </a:solidFill>
            <a:prstDash val="sys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r>
              <a:rPr kumimoji="1" lang="en-US" sz="18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Benchmarks:</a:t>
            </a:r>
          </a:p>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Weighted sequencing services (WSS)-proposed scheme</a:t>
            </a:r>
          </a:p>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Fair sequencing services (FSS)-First come first serve</a:t>
            </a:r>
          </a:p>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Automated arbitrage market maker (A2MM)</a:t>
            </a:r>
          </a:p>
          <a:p>
            <a:pPr marL="285750" indent="-285750" defTabSz="914377">
              <a:buClrTx/>
              <a:buFont typeface="Wingdings" panose="05000000000000000000" pitchFamily="2" charset="2"/>
              <a:buChar char="§"/>
            </a:pPr>
            <a:r>
              <a:rPr kumimoji="1" lang="en-US" sz="1600" kern="1200" dirty="0">
                <a:solidFill>
                  <a:schemeClr val="bg2"/>
                </a:solidFill>
                <a:latin typeface="Calibri" panose="020F0502020204030204" pitchFamily="34" charset="0"/>
                <a:ea typeface="Calibri" panose="020F0502020204030204" pitchFamily="34" charset="0"/>
                <a:cs typeface="Calibri" panose="020F0502020204030204" pitchFamily="34" charset="0"/>
              </a:rPr>
              <a:t>MEV auctions</a:t>
            </a:r>
          </a:p>
        </p:txBody>
      </p:sp>
    </p:spTree>
    <p:extLst>
      <p:ext uri="{BB962C8B-B14F-4D97-AF65-F5344CB8AC3E}">
        <p14:creationId xmlns:p14="http://schemas.microsoft.com/office/powerpoint/2010/main" val="44276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AC1862-0690-1B77-D9A2-B3A6FD8B7AFD}"/>
              </a:ext>
            </a:extLst>
          </p:cNvPr>
          <p:cNvSpPr txBox="1"/>
          <p:nvPr/>
        </p:nvSpPr>
        <p:spPr>
          <a:xfrm>
            <a:off x="3465928" y="170588"/>
            <a:ext cx="6119948" cy="307777"/>
          </a:xfrm>
          <a:prstGeom prst="rect">
            <a:avLst/>
          </a:prstGeom>
          <a:noFill/>
        </p:spPr>
        <p:txBody>
          <a:bodyPr wrap="square">
            <a:spAutoFit/>
          </a:bodyPr>
          <a:lstStyle/>
          <a:p>
            <a:r>
              <a:rPr lang="en-US" dirty="0">
                <a:highlight>
                  <a:srgbClr val="FFFF00"/>
                </a:highlight>
              </a:rPr>
              <a:t>https://</a:t>
            </a:r>
            <a:r>
              <a:rPr lang="en-US" dirty="0" err="1">
                <a:highlight>
                  <a:srgbClr val="FFFF00"/>
                </a:highlight>
              </a:rPr>
              <a:t>github.com</a:t>
            </a:r>
            <a:r>
              <a:rPr lang="en-US" dirty="0">
                <a:highlight>
                  <a:srgbClr val="FFFF00"/>
                </a:highlight>
              </a:rPr>
              <a:t>/</a:t>
            </a:r>
            <a:r>
              <a:rPr lang="en-US" dirty="0" err="1">
                <a:highlight>
                  <a:srgbClr val="FFFF00"/>
                </a:highlight>
              </a:rPr>
              <a:t>DanielDoe</a:t>
            </a:r>
            <a:r>
              <a:rPr lang="en-US" dirty="0">
                <a:highlight>
                  <a:srgbClr val="FFFF00"/>
                </a:highlight>
              </a:rPr>
              <a:t>/blockchain-contracts-demo</a:t>
            </a:r>
          </a:p>
        </p:txBody>
      </p:sp>
      <p:pic>
        <p:nvPicPr>
          <p:cNvPr id="7" name="2268">
            <a:hlinkClick r:id="" action="ppaction://media"/>
            <a:extLst>
              <a:ext uri="{FF2B5EF4-FFF2-40B4-BE49-F238E27FC236}">
                <a16:creationId xmlns:a16="http://schemas.microsoft.com/office/drawing/2014/main" id="{624B1296-7F02-69C4-CE79-F757544032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075" y="754574"/>
            <a:ext cx="9834317" cy="5533683"/>
          </a:xfrm>
          <a:prstGeom prst="rect">
            <a:avLst/>
          </a:prstGeom>
        </p:spPr>
      </p:pic>
    </p:spTree>
    <p:extLst>
      <p:ext uri="{BB962C8B-B14F-4D97-AF65-F5344CB8AC3E}">
        <p14:creationId xmlns:p14="http://schemas.microsoft.com/office/powerpoint/2010/main" val="2691543591"/>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99382" y="78377"/>
            <a:ext cx="9554610" cy="584775"/>
          </a:xfrm>
          <a:prstGeom prst="rect">
            <a:avLst/>
          </a:prstGeom>
          <a:noFill/>
        </p:spPr>
        <p:txBody>
          <a:bodyPr wrap="square" rtlCol="0">
            <a:spAutoFit/>
          </a:bodyPr>
          <a:lstStyle/>
          <a:p>
            <a:r>
              <a:rPr lang="en-US" sz="3200" dirty="0">
                <a:solidFill>
                  <a:srgbClr val="C00000"/>
                </a:solidFill>
                <a:latin typeface="Calibri" panose="020F0502020204030204" pitchFamily="34" charset="0"/>
                <a:cs typeface="Calibri" panose="020F0502020204030204" pitchFamily="34" charset="0"/>
              </a:rPr>
              <a:t>Summary of Work 1</a:t>
            </a:r>
          </a:p>
        </p:txBody>
      </p:sp>
      <p:sp>
        <p:nvSpPr>
          <p:cNvPr id="3" name="TextBox 2">
            <a:extLst>
              <a:ext uri="{FF2B5EF4-FFF2-40B4-BE49-F238E27FC236}">
                <a16:creationId xmlns:a16="http://schemas.microsoft.com/office/drawing/2014/main" id="{86B1ED91-2E9D-B049-6FD4-11795066B6C4}"/>
              </a:ext>
            </a:extLst>
          </p:cNvPr>
          <p:cNvSpPr txBox="1"/>
          <p:nvPr/>
        </p:nvSpPr>
        <p:spPr>
          <a:xfrm>
            <a:off x="665510" y="1048682"/>
            <a:ext cx="7585859" cy="1231106"/>
          </a:xfrm>
          <a:prstGeom prst="rect">
            <a:avLst/>
          </a:prstGeom>
          <a:noFill/>
          <a:ln w="12700">
            <a:solidFill>
              <a:schemeClr val="tx1"/>
            </a:solidFill>
            <a:prstDash val="sysDash"/>
          </a:ln>
        </p:spPr>
        <p:txBody>
          <a:bodyPr wrap="square" rtlCol="0">
            <a:spAutoFit/>
          </a:bodyPr>
          <a:lstStyle/>
          <a:p>
            <a:pPr marL="285750" lvl="0" indent="-285750">
              <a:spcAft>
                <a:spcPts val="600"/>
              </a:spcAft>
              <a:buFont typeface="Wingdings" panose="05000000000000000000" pitchFamily="2" charset="2"/>
              <a:buChar char="§"/>
              <a:defRPr/>
            </a:pPr>
            <a:r>
              <a:rPr lang="en-US" sz="1600" dirty="0">
                <a:latin typeface="Calibri" panose="020F0502020204030204" pitchFamily="34" charset="0"/>
                <a:ea typeface="Calibri" panose="020F0502020204030204" pitchFamily="34" charset="0"/>
                <a:cs typeface="Calibri" panose="020F0502020204030204" pitchFamily="34" charset="0"/>
              </a:rPr>
              <a:t>Use </a:t>
            </a:r>
            <a:r>
              <a:rPr lang="en-US" sz="1600" dirty="0">
                <a:solidFill>
                  <a:schemeClr val="accent6"/>
                </a:solidFill>
                <a:latin typeface="Calibri" panose="020F0502020204030204" pitchFamily="34" charset="0"/>
                <a:ea typeface="Calibri" panose="020F0502020204030204" pitchFamily="34" charset="0"/>
                <a:cs typeface="Calibri" panose="020F0502020204030204" pitchFamily="34" charset="0"/>
              </a:rPr>
              <a:t>contract theory</a:t>
            </a:r>
            <a:r>
              <a:rPr lang="en-US" sz="1600" dirty="0">
                <a:latin typeface="Calibri" panose="020F0502020204030204" pitchFamily="34" charset="0"/>
                <a:ea typeface="Calibri" panose="020F0502020204030204" pitchFamily="34" charset="0"/>
                <a:cs typeface="Calibri" panose="020F0502020204030204" pitchFamily="34" charset="0"/>
              </a:rPr>
              <a:t> to elicit users’ private information.</a:t>
            </a:r>
          </a:p>
          <a:p>
            <a:pPr marL="285750" lvl="0" indent="-285750">
              <a:spcAft>
                <a:spcPts val="600"/>
              </a:spcAft>
              <a:buFont typeface="Wingdings" panose="05000000000000000000" pitchFamily="2" charset="2"/>
              <a:buChar char="§"/>
              <a:defRP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Utilize users’ private information to </a:t>
            </a: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compute the weights</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of transactions for ordering by the miner.</a:t>
            </a:r>
          </a:p>
          <a:p>
            <a:pPr marL="285750" lvl="0" indent="-285750">
              <a:spcAft>
                <a:spcPts val="600"/>
              </a:spcAft>
              <a:buFont typeface="Wingdings" panose="05000000000000000000" pitchFamily="2" charset="2"/>
              <a:buChar char="§"/>
              <a:defRPr/>
            </a:pP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Employ </a:t>
            </a:r>
            <a:r>
              <a:rPr kumimoji="1" lang="en-US" sz="1600" kern="1200" dirty="0">
                <a:solidFill>
                  <a:schemeClr val="accent6"/>
                </a:solidFill>
                <a:latin typeface="Calibri" panose="020F0502020204030204" pitchFamily="34" charset="0"/>
                <a:ea typeface="Calibri" panose="020F0502020204030204" pitchFamily="34" charset="0"/>
                <a:cs typeface="Calibri" panose="020F0502020204030204" pitchFamily="34" charset="0"/>
              </a:rPr>
              <a:t>counting sort </a:t>
            </a:r>
            <a:r>
              <a:rPr kumimoji="1"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algorithm to sort transactions for miners to process.</a:t>
            </a:r>
          </a:p>
        </p:txBody>
      </p:sp>
      <p:pic>
        <p:nvPicPr>
          <p:cNvPr id="5" name="图片 26" descr="图形用户界面, 应用程序&#10;&#10;描述已自动生成">
            <a:extLst>
              <a:ext uri="{FF2B5EF4-FFF2-40B4-BE49-F238E27FC236}">
                <a16:creationId xmlns:a16="http://schemas.microsoft.com/office/drawing/2014/main" id="{2D771E20-C682-2AC9-E771-96E02AC2B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82" y="3077434"/>
            <a:ext cx="11213869" cy="2601884"/>
          </a:xfrm>
          <a:prstGeom prst="rect">
            <a:avLst/>
          </a:prstGeom>
        </p:spPr>
      </p:pic>
      <p:sp>
        <p:nvSpPr>
          <p:cNvPr id="7" name="Rectangle 6">
            <a:extLst>
              <a:ext uri="{FF2B5EF4-FFF2-40B4-BE49-F238E27FC236}">
                <a16:creationId xmlns:a16="http://schemas.microsoft.com/office/drawing/2014/main" id="{B5FC9882-0CAE-7053-1863-F2B00D223438}"/>
              </a:ext>
            </a:extLst>
          </p:cNvPr>
          <p:cNvSpPr/>
          <p:nvPr/>
        </p:nvSpPr>
        <p:spPr>
          <a:xfrm>
            <a:off x="709749" y="3429000"/>
            <a:ext cx="1807028" cy="3331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9A3BAC-4D57-54C9-E0A6-4352EC1DCE9F}"/>
              </a:ext>
            </a:extLst>
          </p:cNvPr>
          <p:cNvSpPr/>
          <p:nvPr/>
        </p:nvSpPr>
        <p:spPr>
          <a:xfrm>
            <a:off x="6161500" y="3429000"/>
            <a:ext cx="979529" cy="3331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33DEF6-9BCC-0116-5113-D56A78C73EC1}"/>
              </a:ext>
            </a:extLst>
          </p:cNvPr>
          <p:cNvSpPr txBox="1"/>
          <p:nvPr/>
        </p:nvSpPr>
        <p:spPr>
          <a:xfrm>
            <a:off x="665510" y="2524722"/>
            <a:ext cx="10215850" cy="307777"/>
          </a:xfrm>
          <a:prstGeom prst="rect">
            <a:avLst/>
          </a:prstGeom>
          <a:noFill/>
        </p:spPr>
        <p:txBody>
          <a:bodyPr wrap="square">
            <a:spAutoFit/>
          </a:bodyPr>
          <a:lstStyle/>
          <a:p>
            <a:pPr lvl="0">
              <a:spcAft>
                <a:spcPts val="600"/>
              </a:spcAft>
              <a:defRPr/>
            </a:pPr>
            <a:r>
              <a:rPr kumimoji="1" lang="en-US" kern="1200" dirty="0">
                <a:solidFill>
                  <a:prstClr val="black"/>
                </a:solidFill>
                <a:latin typeface="Calibri" panose="020F0502020204030204" pitchFamily="34" charset="0"/>
                <a:ea typeface="Calibri" panose="020F0502020204030204" pitchFamily="34" charset="0"/>
                <a:cs typeface="Calibri" panose="020F0502020204030204" pitchFamily="34" charset="0"/>
              </a:rPr>
              <a:t>D. Doe, et al, “Incentive Mechanism Design for Mitigating Frontrunning and Transaction Recording in Decentralized Exchanges”</a:t>
            </a:r>
            <a:endParaRPr kumimoji="1" lang="en-US" sz="14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54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4" name="文本框 3">
            <a:extLst>
              <a:ext uri="{FF2B5EF4-FFF2-40B4-BE49-F238E27FC236}">
                <a16:creationId xmlns:a16="http://schemas.microsoft.com/office/drawing/2014/main" id="{EBA8C809-1628-4E5E-831B-DFA63556CFDE}"/>
              </a:ext>
            </a:extLst>
          </p:cNvPr>
          <p:cNvSpPr txBox="1"/>
          <p:nvPr/>
        </p:nvSpPr>
        <p:spPr>
          <a:xfrm>
            <a:off x="603114" y="896865"/>
            <a:ext cx="11182485"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 Incentive Mechanism Design for Mitigating Frontrunning and Transaction Reordering in Decentralized Exchanges</a:t>
            </a:r>
          </a:p>
          <a:p>
            <a:pPr marL="742950" indent="-742950" algn="just">
              <a:lnSpc>
                <a:spcPts val="4000"/>
              </a:lnSpc>
              <a:spcAft>
                <a:spcPts val="600"/>
              </a:spcAft>
              <a:buClr>
                <a:schemeClr val="tx1"/>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Example II: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09466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8">
            <a:extLst>
              <a:ext uri="{FF2B5EF4-FFF2-40B4-BE49-F238E27FC236}">
                <a16:creationId xmlns:a16="http://schemas.microsoft.com/office/drawing/2014/main" id="{8D57C991-F5A7-412F-9450-A6099106A6CA}"/>
              </a:ext>
            </a:extLst>
          </p:cNvPr>
          <p:cNvSpPr/>
          <p:nvPr/>
        </p:nvSpPr>
        <p:spPr>
          <a:xfrm>
            <a:off x="10106362" y="1828633"/>
            <a:ext cx="45719" cy="2080800"/>
          </a:xfrm>
          <a:prstGeom prst="rect">
            <a:avLst/>
          </a:prstGeom>
          <a:solidFill>
            <a:srgbClr val="8EB4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2">
            <a:extLst>
              <a:ext uri="{FF2B5EF4-FFF2-40B4-BE49-F238E27FC236}">
                <a16:creationId xmlns:a16="http://schemas.microsoft.com/office/drawing/2014/main" id="{2E1223B6-F008-454A-958F-E3961EF9B166}"/>
              </a:ext>
            </a:extLst>
          </p:cNvPr>
          <p:cNvSpPr/>
          <p:nvPr/>
        </p:nvSpPr>
        <p:spPr>
          <a:xfrm>
            <a:off x="1989166" y="1831570"/>
            <a:ext cx="45719" cy="2031325"/>
          </a:xfrm>
          <a:prstGeom prst="rect">
            <a:avLst/>
          </a:prstGeom>
          <a:solidFill>
            <a:srgbClr val="7671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11">
            <a:extLst>
              <a:ext uri="{FF2B5EF4-FFF2-40B4-BE49-F238E27FC236}">
                <a16:creationId xmlns:a16="http://schemas.microsoft.com/office/drawing/2014/main" id="{C6F5358B-C080-4ACD-BCF9-5BCDB4CF7F51}"/>
              </a:ext>
            </a:extLst>
          </p:cNvPr>
          <p:cNvSpPr txBox="1"/>
          <p:nvPr/>
        </p:nvSpPr>
        <p:spPr>
          <a:xfrm>
            <a:off x="5598794" y="4364236"/>
            <a:ext cx="2351066" cy="1200329"/>
          </a:xfrm>
          <a:prstGeom prst="rect">
            <a:avLst/>
          </a:prstGeom>
          <a:noFill/>
        </p:spPr>
        <p:txBody>
          <a:bodyPr wrap="square" rtlCol="0">
            <a:spAutoFit/>
          </a:bodyPr>
          <a:lstStyle/>
          <a:p>
            <a:pPr algn="r"/>
            <a:r>
              <a:rPr lang="en-US" sz="1800" b="1" dirty="0"/>
              <a:t>1997 </a:t>
            </a:r>
            <a:r>
              <a:rPr lang="en-US" sz="1800" dirty="0"/>
              <a:t>- Adam Back proposed Hashcash for anti-spam, called </a:t>
            </a:r>
            <a:r>
              <a:rPr lang="en-US" sz="1800" b="1" i="1" dirty="0">
                <a:solidFill>
                  <a:srgbClr val="C00000"/>
                </a:solidFill>
              </a:rPr>
              <a:t>Proof of Work</a:t>
            </a:r>
            <a:r>
              <a:rPr lang="en-US" sz="1800" dirty="0"/>
              <a:t>.</a:t>
            </a:r>
          </a:p>
        </p:txBody>
      </p:sp>
      <p:sp>
        <p:nvSpPr>
          <p:cNvPr id="53" name="Rectangle 23">
            <a:extLst>
              <a:ext uri="{FF2B5EF4-FFF2-40B4-BE49-F238E27FC236}">
                <a16:creationId xmlns:a16="http://schemas.microsoft.com/office/drawing/2014/main" id="{71EB8DC8-0A0C-4B8A-9906-4A989694871F}"/>
              </a:ext>
            </a:extLst>
          </p:cNvPr>
          <p:cNvSpPr/>
          <p:nvPr/>
        </p:nvSpPr>
        <p:spPr>
          <a:xfrm>
            <a:off x="8071891" y="4018781"/>
            <a:ext cx="45719" cy="2031325"/>
          </a:xfrm>
          <a:prstGeom prst="rect">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Arrow: Pentagon 31">
            <a:extLst>
              <a:ext uri="{FF2B5EF4-FFF2-40B4-BE49-F238E27FC236}">
                <a16:creationId xmlns:a16="http://schemas.microsoft.com/office/drawing/2014/main" id="{C0FA607E-3509-4CF1-B2C4-5B161CAF33A8}"/>
              </a:ext>
            </a:extLst>
          </p:cNvPr>
          <p:cNvSpPr/>
          <p:nvPr/>
        </p:nvSpPr>
        <p:spPr>
          <a:xfrm rot="10800000">
            <a:off x="7849241" y="5936787"/>
            <a:ext cx="268369" cy="284983"/>
          </a:xfrm>
          <a:prstGeom prst="homePlat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3976880"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Origins of Blockchain</a:t>
            </a:r>
          </a:p>
        </p:txBody>
      </p:sp>
      <p:sp>
        <p:nvSpPr>
          <p:cNvPr id="35" name="Rectangle 22">
            <a:extLst>
              <a:ext uri="{FF2B5EF4-FFF2-40B4-BE49-F238E27FC236}">
                <a16:creationId xmlns:a16="http://schemas.microsoft.com/office/drawing/2014/main" id="{4FF0FA0E-E831-4BCC-9E37-21CA30A7FCE1}"/>
              </a:ext>
            </a:extLst>
          </p:cNvPr>
          <p:cNvSpPr/>
          <p:nvPr/>
        </p:nvSpPr>
        <p:spPr>
          <a:xfrm>
            <a:off x="6086475" y="1803560"/>
            <a:ext cx="45719" cy="2088000"/>
          </a:xfrm>
          <a:prstGeom prst="rect">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10">
            <a:extLst>
              <a:ext uri="{FF2B5EF4-FFF2-40B4-BE49-F238E27FC236}">
                <a16:creationId xmlns:a16="http://schemas.microsoft.com/office/drawing/2014/main" id="{E2A1EA61-C2B4-40B3-BB42-1E4D2D149431}"/>
              </a:ext>
            </a:extLst>
          </p:cNvPr>
          <p:cNvSpPr txBox="1"/>
          <p:nvPr/>
        </p:nvSpPr>
        <p:spPr>
          <a:xfrm>
            <a:off x="6192369" y="2277536"/>
            <a:ext cx="1829982" cy="1477328"/>
          </a:xfrm>
          <a:prstGeom prst="rect">
            <a:avLst/>
          </a:prstGeom>
          <a:noFill/>
        </p:spPr>
        <p:txBody>
          <a:bodyPr wrap="square" rtlCol="0">
            <a:spAutoFit/>
          </a:bodyPr>
          <a:lstStyle/>
          <a:p>
            <a:r>
              <a:rPr lang="en-US" sz="1800" b="1" dirty="0"/>
              <a:t>1991 </a:t>
            </a:r>
            <a:r>
              <a:rPr lang="en-US" sz="1800" dirty="0"/>
              <a:t>- Stuart Haber </a:t>
            </a:r>
            <a:r>
              <a:rPr lang="en-US" sz="1800" i="1" dirty="0"/>
              <a:t>et. al </a:t>
            </a:r>
            <a:r>
              <a:rPr lang="en-US" sz="1800" dirty="0"/>
              <a:t>introduced the </a:t>
            </a:r>
            <a:r>
              <a:rPr lang="en-US" sz="1800" b="1" i="1" dirty="0">
                <a:solidFill>
                  <a:srgbClr val="C00000"/>
                </a:solidFill>
              </a:rPr>
              <a:t>idea of a chain </a:t>
            </a:r>
            <a:r>
              <a:rPr lang="en-US" sz="1800" dirty="0"/>
              <a:t>of cashes.</a:t>
            </a:r>
          </a:p>
        </p:txBody>
      </p:sp>
      <p:sp>
        <p:nvSpPr>
          <p:cNvPr id="39" name="TextBox 12">
            <a:extLst>
              <a:ext uri="{FF2B5EF4-FFF2-40B4-BE49-F238E27FC236}">
                <a16:creationId xmlns:a16="http://schemas.microsoft.com/office/drawing/2014/main" id="{ECFC3769-DDB1-43BD-A47D-3369CF95CE61}"/>
              </a:ext>
            </a:extLst>
          </p:cNvPr>
          <p:cNvSpPr txBox="1"/>
          <p:nvPr/>
        </p:nvSpPr>
        <p:spPr>
          <a:xfrm>
            <a:off x="-90573" y="2545314"/>
            <a:ext cx="2034000" cy="1200329"/>
          </a:xfrm>
          <a:prstGeom prst="rect">
            <a:avLst/>
          </a:prstGeom>
          <a:noFill/>
        </p:spPr>
        <p:txBody>
          <a:bodyPr wrap="square" rtlCol="0">
            <a:spAutoFit/>
          </a:bodyPr>
          <a:lstStyle/>
          <a:p>
            <a:pPr algn="r"/>
            <a:r>
              <a:rPr lang="en-US" sz="1800" b="1" dirty="0"/>
              <a:t>1980</a:t>
            </a:r>
            <a:r>
              <a:rPr lang="en-US" sz="1800" dirty="0"/>
              <a:t>-Merkle Raft proposed a data structure, called </a:t>
            </a:r>
            <a:r>
              <a:rPr lang="en-US" sz="1800" b="1" i="1" dirty="0">
                <a:solidFill>
                  <a:srgbClr val="C00000"/>
                </a:solidFill>
              </a:rPr>
              <a:t>Merkle Tree</a:t>
            </a:r>
            <a:r>
              <a:rPr lang="en-US" sz="1800" dirty="0"/>
              <a:t>.</a:t>
            </a:r>
          </a:p>
        </p:txBody>
      </p:sp>
      <p:sp>
        <p:nvSpPr>
          <p:cNvPr id="40" name="TextBox 13">
            <a:extLst>
              <a:ext uri="{FF2B5EF4-FFF2-40B4-BE49-F238E27FC236}">
                <a16:creationId xmlns:a16="http://schemas.microsoft.com/office/drawing/2014/main" id="{9DE37E0D-5CB2-4CD6-983E-8F91D26B5E42}"/>
              </a:ext>
            </a:extLst>
          </p:cNvPr>
          <p:cNvSpPr txBox="1"/>
          <p:nvPr/>
        </p:nvSpPr>
        <p:spPr>
          <a:xfrm>
            <a:off x="1409700" y="4364236"/>
            <a:ext cx="2512367" cy="1200329"/>
          </a:xfrm>
          <a:prstGeom prst="rect">
            <a:avLst/>
          </a:prstGeom>
          <a:noFill/>
        </p:spPr>
        <p:txBody>
          <a:bodyPr wrap="square" rtlCol="0">
            <a:spAutoFit/>
          </a:bodyPr>
          <a:lstStyle/>
          <a:p>
            <a:pPr algn="r"/>
            <a:r>
              <a:rPr lang="en-US" sz="1800" b="1" dirty="0"/>
              <a:t>1982 </a:t>
            </a:r>
            <a:r>
              <a:rPr lang="en-US" sz="1800" dirty="0"/>
              <a:t>- Leslie </a:t>
            </a:r>
            <a:r>
              <a:rPr lang="en-US" sz="1800" dirty="0" err="1"/>
              <a:t>Lamport</a:t>
            </a:r>
            <a:r>
              <a:rPr lang="en-US" sz="1800" dirty="0"/>
              <a:t> </a:t>
            </a:r>
            <a:r>
              <a:rPr lang="en-US" sz="1800" i="1" dirty="0"/>
              <a:t>et.al </a:t>
            </a:r>
            <a:r>
              <a:rPr lang="en-US" sz="1800" dirty="0"/>
              <a:t>described the </a:t>
            </a:r>
            <a:r>
              <a:rPr lang="en-US" sz="1800" b="1" i="1" dirty="0">
                <a:solidFill>
                  <a:srgbClr val="C00000"/>
                </a:solidFill>
              </a:rPr>
              <a:t>Byzantine Generals Problem</a:t>
            </a:r>
            <a:r>
              <a:rPr lang="en-US" sz="1800" dirty="0"/>
              <a:t>.</a:t>
            </a:r>
          </a:p>
        </p:txBody>
      </p:sp>
      <p:sp>
        <p:nvSpPr>
          <p:cNvPr id="41" name="TextBox 14">
            <a:extLst>
              <a:ext uri="{FF2B5EF4-FFF2-40B4-BE49-F238E27FC236}">
                <a16:creationId xmlns:a16="http://schemas.microsoft.com/office/drawing/2014/main" id="{20219780-393B-460F-9EDE-30CC54ED913E}"/>
              </a:ext>
            </a:extLst>
          </p:cNvPr>
          <p:cNvSpPr txBox="1"/>
          <p:nvPr/>
        </p:nvSpPr>
        <p:spPr>
          <a:xfrm>
            <a:off x="2051476" y="1899755"/>
            <a:ext cx="2266156" cy="1477328"/>
          </a:xfrm>
          <a:prstGeom prst="rect">
            <a:avLst/>
          </a:prstGeom>
          <a:noFill/>
        </p:spPr>
        <p:txBody>
          <a:bodyPr wrap="square" rtlCol="0">
            <a:spAutoFit/>
          </a:bodyPr>
          <a:lstStyle/>
          <a:p>
            <a:r>
              <a:rPr lang="en-US" sz="1800" b="1" dirty="0"/>
              <a:t>1982</a:t>
            </a:r>
            <a:r>
              <a:rPr lang="en-US" sz="1800" dirty="0"/>
              <a:t>-David </a:t>
            </a:r>
            <a:r>
              <a:rPr lang="en-US" sz="1800" dirty="0" err="1"/>
              <a:t>Chaum</a:t>
            </a:r>
            <a:r>
              <a:rPr lang="en-US" sz="1800" dirty="0"/>
              <a:t> designed a </a:t>
            </a:r>
            <a:r>
              <a:rPr lang="en-US" sz="1800" b="1" i="1" dirty="0">
                <a:solidFill>
                  <a:srgbClr val="C00000"/>
                </a:solidFill>
              </a:rPr>
              <a:t>cryptography-based payment </a:t>
            </a:r>
            <a:r>
              <a:rPr lang="en-US" sz="1800" dirty="0"/>
              <a:t>system, i.e., </a:t>
            </a:r>
            <a:r>
              <a:rPr lang="en-US" sz="1800" dirty="0" err="1"/>
              <a:t>Ecash</a:t>
            </a:r>
            <a:r>
              <a:rPr lang="en-US" sz="1800" dirty="0"/>
              <a:t>. </a:t>
            </a:r>
          </a:p>
        </p:txBody>
      </p:sp>
      <p:sp>
        <p:nvSpPr>
          <p:cNvPr id="42" name="TextBox 15">
            <a:extLst>
              <a:ext uri="{FF2B5EF4-FFF2-40B4-BE49-F238E27FC236}">
                <a16:creationId xmlns:a16="http://schemas.microsoft.com/office/drawing/2014/main" id="{EACDB483-DC41-44EB-BF60-972F91ED48DD}"/>
              </a:ext>
            </a:extLst>
          </p:cNvPr>
          <p:cNvSpPr txBox="1"/>
          <p:nvPr/>
        </p:nvSpPr>
        <p:spPr>
          <a:xfrm>
            <a:off x="10163412" y="2886442"/>
            <a:ext cx="2341592" cy="923330"/>
          </a:xfrm>
          <a:prstGeom prst="rect">
            <a:avLst/>
          </a:prstGeom>
          <a:noFill/>
        </p:spPr>
        <p:txBody>
          <a:bodyPr wrap="square" rtlCol="0">
            <a:spAutoFit/>
          </a:bodyPr>
          <a:lstStyle/>
          <a:p>
            <a:r>
              <a:rPr lang="en-US" sz="1800" b="1" dirty="0"/>
              <a:t>1998</a:t>
            </a:r>
            <a:r>
              <a:rPr lang="en-US" sz="1800" dirty="0"/>
              <a:t>-Wei Dai proposed</a:t>
            </a:r>
            <a:r>
              <a:rPr lang="en-US" sz="1800" b="1" i="1" dirty="0">
                <a:solidFill>
                  <a:srgbClr val="C00000"/>
                </a:solidFill>
              </a:rPr>
              <a:t> </a:t>
            </a:r>
          </a:p>
          <a:p>
            <a:r>
              <a:rPr lang="en-US" sz="1800" b="1" i="1" dirty="0">
                <a:solidFill>
                  <a:srgbClr val="C00000"/>
                </a:solidFill>
              </a:rPr>
              <a:t>B-money</a:t>
            </a:r>
            <a:r>
              <a:rPr lang="en-US" sz="1800" dirty="0"/>
              <a:t>.</a:t>
            </a:r>
          </a:p>
        </p:txBody>
      </p:sp>
      <p:sp>
        <p:nvSpPr>
          <p:cNvPr id="43" name="TextBox 16">
            <a:extLst>
              <a:ext uri="{FF2B5EF4-FFF2-40B4-BE49-F238E27FC236}">
                <a16:creationId xmlns:a16="http://schemas.microsoft.com/office/drawing/2014/main" id="{68220045-99B1-46BF-B79A-50E12020A186}"/>
              </a:ext>
            </a:extLst>
          </p:cNvPr>
          <p:cNvSpPr txBox="1"/>
          <p:nvPr/>
        </p:nvSpPr>
        <p:spPr>
          <a:xfrm>
            <a:off x="7965301" y="1512849"/>
            <a:ext cx="2148653" cy="1754326"/>
          </a:xfrm>
          <a:prstGeom prst="rect">
            <a:avLst/>
          </a:prstGeom>
          <a:noFill/>
        </p:spPr>
        <p:txBody>
          <a:bodyPr wrap="square" rtlCol="0">
            <a:spAutoFit/>
          </a:bodyPr>
          <a:lstStyle/>
          <a:p>
            <a:pPr algn="r"/>
            <a:r>
              <a:rPr lang="en-US" sz="1800" b="1" dirty="0"/>
              <a:t>1998</a:t>
            </a:r>
            <a:r>
              <a:rPr lang="en-US" sz="1800" dirty="0"/>
              <a:t>-Nick  Szabo designed a mechanism for a </a:t>
            </a:r>
            <a:r>
              <a:rPr lang="en-US" sz="1800" b="1" i="1" dirty="0">
                <a:solidFill>
                  <a:srgbClr val="C00000"/>
                </a:solidFill>
              </a:rPr>
              <a:t>decentralized digital currency </a:t>
            </a:r>
            <a:r>
              <a:rPr lang="en-US" sz="1800" dirty="0"/>
              <a:t>he called “bit gold”.</a:t>
            </a:r>
          </a:p>
        </p:txBody>
      </p:sp>
      <p:sp>
        <p:nvSpPr>
          <p:cNvPr id="44" name="Rectangle 19">
            <a:extLst>
              <a:ext uri="{FF2B5EF4-FFF2-40B4-BE49-F238E27FC236}">
                <a16:creationId xmlns:a16="http://schemas.microsoft.com/office/drawing/2014/main" id="{28BD73F0-DCE3-41CB-9762-FB3C7E9B547E}"/>
              </a:ext>
            </a:extLst>
          </p:cNvPr>
          <p:cNvSpPr/>
          <p:nvPr/>
        </p:nvSpPr>
        <p:spPr>
          <a:xfrm>
            <a:off x="2026171" y="3862896"/>
            <a:ext cx="2034000" cy="284984"/>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1982</a:t>
            </a:r>
          </a:p>
        </p:txBody>
      </p:sp>
      <p:sp>
        <p:nvSpPr>
          <p:cNvPr id="45" name="Rectangle 20">
            <a:extLst>
              <a:ext uri="{FF2B5EF4-FFF2-40B4-BE49-F238E27FC236}">
                <a16:creationId xmlns:a16="http://schemas.microsoft.com/office/drawing/2014/main" id="{C1E1D489-50C1-42C7-84BD-BD80A8BEA9AF}"/>
              </a:ext>
            </a:extLst>
          </p:cNvPr>
          <p:cNvSpPr/>
          <p:nvPr/>
        </p:nvSpPr>
        <p:spPr>
          <a:xfrm>
            <a:off x="4054810" y="3863188"/>
            <a:ext cx="2034000" cy="2844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1991</a:t>
            </a:r>
          </a:p>
        </p:txBody>
      </p:sp>
      <p:sp>
        <p:nvSpPr>
          <p:cNvPr id="46" name="TextBox 21">
            <a:extLst>
              <a:ext uri="{FF2B5EF4-FFF2-40B4-BE49-F238E27FC236}">
                <a16:creationId xmlns:a16="http://schemas.microsoft.com/office/drawing/2014/main" id="{240664CA-FEDF-4EC5-81B2-19ACDEDC3986}"/>
              </a:ext>
            </a:extLst>
          </p:cNvPr>
          <p:cNvSpPr txBox="1"/>
          <p:nvPr/>
        </p:nvSpPr>
        <p:spPr>
          <a:xfrm>
            <a:off x="8999217" y="4364236"/>
            <a:ext cx="2876433" cy="923330"/>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just"/>
            <a:r>
              <a:rPr lang="en-US" sz="1800" b="1" dirty="0"/>
              <a:t>2008 - </a:t>
            </a:r>
            <a:r>
              <a:rPr lang="en-US" sz="1800" dirty="0"/>
              <a:t>Satoshi Nakamoto firstly proposed blockchain in the project </a:t>
            </a:r>
            <a:r>
              <a:rPr lang="en-US" sz="1800" b="1" i="1" dirty="0">
                <a:solidFill>
                  <a:srgbClr val="C00000"/>
                </a:solidFill>
              </a:rPr>
              <a:t>Bitcoin.</a:t>
            </a:r>
            <a:r>
              <a:rPr lang="en-US" sz="1800" b="1" i="1" dirty="0"/>
              <a:t> </a:t>
            </a:r>
          </a:p>
        </p:txBody>
      </p:sp>
      <p:sp>
        <p:nvSpPr>
          <p:cNvPr id="47" name="Rectangle 24">
            <a:extLst>
              <a:ext uri="{FF2B5EF4-FFF2-40B4-BE49-F238E27FC236}">
                <a16:creationId xmlns:a16="http://schemas.microsoft.com/office/drawing/2014/main" id="{F0BFF274-2AE4-4BE8-AE1F-5A3467CA5E2D}"/>
              </a:ext>
            </a:extLst>
          </p:cNvPr>
          <p:cNvSpPr/>
          <p:nvPr/>
        </p:nvSpPr>
        <p:spPr>
          <a:xfrm>
            <a:off x="0" y="3862897"/>
            <a:ext cx="2034000" cy="284983"/>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1980</a:t>
            </a:r>
          </a:p>
        </p:txBody>
      </p:sp>
      <p:sp>
        <p:nvSpPr>
          <p:cNvPr id="48" name="Rectangle 25">
            <a:extLst>
              <a:ext uri="{FF2B5EF4-FFF2-40B4-BE49-F238E27FC236}">
                <a16:creationId xmlns:a16="http://schemas.microsoft.com/office/drawing/2014/main" id="{E8B5545D-B64A-4DC5-9FE2-13DFB7BF7864}"/>
              </a:ext>
            </a:extLst>
          </p:cNvPr>
          <p:cNvSpPr/>
          <p:nvPr/>
        </p:nvSpPr>
        <p:spPr>
          <a:xfrm>
            <a:off x="6090360" y="3863188"/>
            <a:ext cx="2034000" cy="2844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1997</a:t>
            </a:r>
          </a:p>
        </p:txBody>
      </p:sp>
      <p:sp>
        <p:nvSpPr>
          <p:cNvPr id="50" name="Rectangle 27">
            <a:extLst>
              <a:ext uri="{FF2B5EF4-FFF2-40B4-BE49-F238E27FC236}">
                <a16:creationId xmlns:a16="http://schemas.microsoft.com/office/drawing/2014/main" id="{C66CE30E-812D-4559-9FF5-A9FA8FE9FD54}"/>
              </a:ext>
            </a:extLst>
          </p:cNvPr>
          <p:cNvSpPr/>
          <p:nvPr/>
        </p:nvSpPr>
        <p:spPr>
          <a:xfrm>
            <a:off x="10152291" y="3862896"/>
            <a:ext cx="2110288" cy="28146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2008</a:t>
            </a:r>
          </a:p>
        </p:txBody>
      </p:sp>
      <p:sp>
        <p:nvSpPr>
          <p:cNvPr id="52" name="Rectangle 18">
            <a:extLst>
              <a:ext uri="{FF2B5EF4-FFF2-40B4-BE49-F238E27FC236}">
                <a16:creationId xmlns:a16="http://schemas.microsoft.com/office/drawing/2014/main" id="{643BA74C-BF85-40DC-B20F-56EC7A216C2C}"/>
              </a:ext>
            </a:extLst>
          </p:cNvPr>
          <p:cNvSpPr/>
          <p:nvPr/>
        </p:nvSpPr>
        <p:spPr>
          <a:xfrm>
            <a:off x="4054664" y="4144359"/>
            <a:ext cx="45719" cy="2031325"/>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rrow: Pentagon 3">
            <a:extLst>
              <a:ext uri="{FF2B5EF4-FFF2-40B4-BE49-F238E27FC236}">
                <a16:creationId xmlns:a16="http://schemas.microsoft.com/office/drawing/2014/main" id="{75E1AFD6-B433-426B-B2AA-78E1FD7113C8}"/>
              </a:ext>
            </a:extLst>
          </p:cNvPr>
          <p:cNvSpPr/>
          <p:nvPr/>
        </p:nvSpPr>
        <p:spPr>
          <a:xfrm>
            <a:off x="1989166" y="1580747"/>
            <a:ext cx="268369" cy="284983"/>
          </a:xfrm>
          <a:prstGeom prst="homePlate">
            <a:avLst/>
          </a:prstGeom>
          <a:solidFill>
            <a:srgbClr val="7671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Arrow: Pentagon 29">
            <a:extLst>
              <a:ext uri="{FF2B5EF4-FFF2-40B4-BE49-F238E27FC236}">
                <a16:creationId xmlns:a16="http://schemas.microsoft.com/office/drawing/2014/main" id="{B4E89E80-F7F0-4452-997C-E3786D8A80A5}"/>
              </a:ext>
            </a:extLst>
          </p:cNvPr>
          <p:cNvSpPr/>
          <p:nvPr/>
        </p:nvSpPr>
        <p:spPr>
          <a:xfrm rot="10800000">
            <a:off x="3829192" y="5936786"/>
            <a:ext cx="268369" cy="284983"/>
          </a:xfrm>
          <a:prstGeom prst="homePlate">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row: Pentagon 30">
            <a:extLst>
              <a:ext uri="{FF2B5EF4-FFF2-40B4-BE49-F238E27FC236}">
                <a16:creationId xmlns:a16="http://schemas.microsoft.com/office/drawing/2014/main" id="{9D96764F-CF21-42D0-81FE-586B53C0CC85}"/>
              </a:ext>
            </a:extLst>
          </p:cNvPr>
          <p:cNvSpPr/>
          <p:nvPr/>
        </p:nvSpPr>
        <p:spPr>
          <a:xfrm>
            <a:off x="6086475" y="1580747"/>
            <a:ext cx="268369" cy="284983"/>
          </a:xfrm>
          <a:prstGeom prst="homePlate">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Arrow: Pentagon 32">
            <a:extLst>
              <a:ext uri="{FF2B5EF4-FFF2-40B4-BE49-F238E27FC236}">
                <a16:creationId xmlns:a16="http://schemas.microsoft.com/office/drawing/2014/main" id="{61DE3930-6B05-4618-BA4D-EEEA165CDA68}"/>
              </a:ext>
            </a:extLst>
          </p:cNvPr>
          <p:cNvSpPr/>
          <p:nvPr/>
        </p:nvSpPr>
        <p:spPr>
          <a:xfrm>
            <a:off x="10106362" y="1582227"/>
            <a:ext cx="268369" cy="284983"/>
          </a:xfrm>
          <a:prstGeom prst="homePlate">
            <a:avLst/>
          </a:prstGeom>
          <a:solidFill>
            <a:srgbClr val="8EB4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6">
            <a:extLst>
              <a:ext uri="{FF2B5EF4-FFF2-40B4-BE49-F238E27FC236}">
                <a16:creationId xmlns:a16="http://schemas.microsoft.com/office/drawing/2014/main" id="{006532CA-A301-4022-BA12-E4B6CCA11681}"/>
              </a:ext>
            </a:extLst>
          </p:cNvPr>
          <p:cNvSpPr/>
          <p:nvPr/>
        </p:nvSpPr>
        <p:spPr>
          <a:xfrm>
            <a:off x="8116531" y="3862896"/>
            <a:ext cx="2034000" cy="284400"/>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1998</a:t>
            </a:r>
          </a:p>
        </p:txBody>
      </p:sp>
      <p:sp>
        <p:nvSpPr>
          <p:cNvPr id="28" name="文本框 27">
            <a:extLst>
              <a:ext uri="{FF2B5EF4-FFF2-40B4-BE49-F238E27FC236}">
                <a16:creationId xmlns:a16="http://schemas.microsoft.com/office/drawing/2014/main" id="{6C7E573C-A15F-4C08-ADFC-E7FE2A05BC76}"/>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Blockchain</a:t>
            </a:r>
          </a:p>
        </p:txBody>
      </p:sp>
    </p:spTree>
    <p:extLst>
      <p:ext uri="{BB962C8B-B14F-4D97-AF65-F5344CB8AC3E}">
        <p14:creationId xmlns:p14="http://schemas.microsoft.com/office/powerpoint/2010/main" val="34132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4" name="文本框 3">
            <a:extLst>
              <a:ext uri="{FF2B5EF4-FFF2-40B4-BE49-F238E27FC236}">
                <a16:creationId xmlns:a16="http://schemas.microsoft.com/office/drawing/2014/main" id="{7F9B95C4-DB91-4648-8200-32C148198EF9}"/>
              </a:ext>
            </a:extLst>
          </p:cNvPr>
          <p:cNvSpPr txBox="1"/>
          <p:nvPr/>
        </p:nvSpPr>
        <p:spPr>
          <a:xfrm>
            <a:off x="640903" y="912605"/>
            <a:ext cx="5641024"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Blockchain with sharding</a:t>
            </a:r>
          </a:p>
        </p:txBody>
      </p:sp>
      <p:sp>
        <p:nvSpPr>
          <p:cNvPr id="8" name="文本框 7">
            <a:extLst>
              <a:ext uri="{FF2B5EF4-FFF2-40B4-BE49-F238E27FC236}">
                <a16:creationId xmlns:a16="http://schemas.microsoft.com/office/drawing/2014/main" id="{F53C5B34-00A5-4EE6-A768-F35B84B090FD}"/>
              </a:ext>
            </a:extLst>
          </p:cNvPr>
          <p:cNvSpPr txBox="1"/>
          <p:nvPr/>
        </p:nvSpPr>
        <p:spPr>
          <a:xfrm>
            <a:off x="744582" y="4907284"/>
            <a:ext cx="4694607"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Sharding is used to realize the </a:t>
            </a:r>
            <a:r>
              <a:rPr lang="en-US" sz="1800" b="1" i="1" dirty="0">
                <a:solidFill>
                  <a:srgbClr val="C00000"/>
                </a:solidFill>
                <a:latin typeface="Calibri" panose="020F0502020204030204" pitchFamily="34" charset="0"/>
                <a:cs typeface="Calibri" panose="020F0502020204030204" pitchFamily="34" charset="0"/>
              </a:rPr>
              <a:t>scalability</a:t>
            </a:r>
            <a:r>
              <a:rPr lang="en-US" sz="1800" dirty="0">
                <a:solidFill>
                  <a:schemeClr val="tx1"/>
                </a:solidFill>
                <a:latin typeface="Calibri" panose="020F0502020204030204" pitchFamily="34" charset="0"/>
                <a:cs typeface="Calibri" panose="020F0502020204030204" pitchFamily="34" charset="0"/>
              </a:rPr>
              <a:t>. </a:t>
            </a:r>
          </a:p>
        </p:txBody>
      </p:sp>
      <p:pic>
        <p:nvPicPr>
          <p:cNvPr id="27650" name="Picture 2">
            <a:extLst>
              <a:ext uri="{FF2B5EF4-FFF2-40B4-BE49-F238E27FC236}">
                <a16:creationId xmlns:a16="http://schemas.microsoft.com/office/drawing/2014/main" id="{478E66E7-154B-4F8B-A5A5-7702D8D71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954" y="1689628"/>
            <a:ext cx="6742687" cy="300435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13E92933-BEF1-4C6B-AA95-0E1C246E8662}"/>
              </a:ext>
            </a:extLst>
          </p:cNvPr>
          <p:cNvSpPr txBox="1"/>
          <p:nvPr/>
        </p:nvSpPr>
        <p:spPr>
          <a:xfrm>
            <a:off x="384047" y="6225289"/>
            <a:ext cx="5897880" cy="276999"/>
          </a:xfrm>
          <a:prstGeom prst="rect">
            <a:avLst/>
          </a:prstGeom>
          <a:noFill/>
        </p:spPr>
        <p:txBody>
          <a:bodyPr wrap="square" rtlCol="0">
            <a:spAutoFit/>
          </a:bodyPr>
          <a:lstStyle/>
          <a:p>
            <a:r>
              <a:rPr lang="en-US" sz="1200" dirty="0"/>
              <a:t>Figure Source: https://vitalik.ca/general/2021/04/07/sharding.html</a:t>
            </a:r>
          </a:p>
        </p:txBody>
      </p:sp>
      <p:sp>
        <p:nvSpPr>
          <p:cNvPr id="10" name="文本框 9">
            <a:extLst>
              <a:ext uri="{FF2B5EF4-FFF2-40B4-BE49-F238E27FC236}">
                <a16:creationId xmlns:a16="http://schemas.microsoft.com/office/drawing/2014/main" id="{04E09877-F8DB-4F86-9866-DAF908EAEDDB}"/>
              </a:ext>
            </a:extLst>
          </p:cNvPr>
          <p:cNvSpPr txBox="1"/>
          <p:nvPr/>
        </p:nvSpPr>
        <p:spPr>
          <a:xfrm>
            <a:off x="745406" y="5384300"/>
            <a:ext cx="8201828"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Partition the entities into parallel </a:t>
            </a:r>
            <a:r>
              <a:rPr lang="en-US" sz="1800" b="1" i="1" dirty="0">
                <a:solidFill>
                  <a:srgbClr val="C00000"/>
                </a:solidFill>
                <a:latin typeface="Calibri" panose="020F0502020204030204" pitchFamily="34" charset="0"/>
                <a:cs typeface="Calibri" panose="020F0502020204030204" pitchFamily="34" charset="0"/>
              </a:rPr>
              <a:t>sub-groups</a:t>
            </a:r>
            <a:r>
              <a:rPr lang="en-US" sz="1800" dirty="0">
                <a:solidFill>
                  <a:schemeClr val="tx1"/>
                </a:solidFill>
                <a:latin typeface="Calibri" panose="020F0502020204030204" pitchFamily="34" charset="0"/>
                <a:cs typeface="Calibri" panose="020F0502020204030204" pitchFamily="34" charset="0"/>
              </a:rPr>
              <a:t> (i.e., committees), which are responsible for generating the </a:t>
            </a:r>
            <a:r>
              <a:rPr lang="en-US" sz="1800" b="1" i="1" dirty="0">
                <a:solidFill>
                  <a:srgbClr val="C00000"/>
                </a:solidFill>
                <a:latin typeface="Calibri" panose="020F0502020204030204" pitchFamily="34" charset="0"/>
                <a:cs typeface="Calibri" panose="020F0502020204030204" pitchFamily="34" charset="0"/>
              </a:rPr>
              <a:t>sub-blocks</a:t>
            </a:r>
            <a:r>
              <a:rPr lang="en-US" sz="1800" dirty="0">
                <a:solidFill>
                  <a:schemeClr val="tx1"/>
                </a:solidFill>
                <a:latin typeface="Calibri" panose="020F0502020204030204" pitchFamily="34" charset="0"/>
                <a:cs typeface="Calibri" panose="020F0502020204030204" pitchFamily="34" charset="0"/>
              </a:rPr>
              <a:t> (i.e., sharding) synchronously.</a:t>
            </a:r>
            <a:endParaRPr lang="en-US" sz="1800" b="0" i="0" u="none" strike="noStrike"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5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F9B95C4-DB91-4648-8200-32C148198EF9}"/>
              </a:ext>
            </a:extLst>
          </p:cNvPr>
          <p:cNvSpPr txBox="1"/>
          <p:nvPr/>
        </p:nvSpPr>
        <p:spPr>
          <a:xfrm>
            <a:off x="494165" y="935042"/>
            <a:ext cx="3348199"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Security Deposit</a:t>
            </a:r>
          </a:p>
        </p:txBody>
      </p:sp>
      <p:sp>
        <p:nvSpPr>
          <p:cNvPr id="6" name="文本框 5">
            <a:extLst>
              <a:ext uri="{FF2B5EF4-FFF2-40B4-BE49-F238E27FC236}">
                <a16:creationId xmlns:a16="http://schemas.microsoft.com/office/drawing/2014/main" id="{586E7CFA-4972-456E-87C8-D495F1FDAA36}"/>
              </a:ext>
            </a:extLst>
          </p:cNvPr>
          <p:cNvSpPr txBox="1"/>
          <p:nvPr/>
        </p:nvSpPr>
        <p:spPr>
          <a:xfrm>
            <a:off x="740888" y="1533051"/>
            <a:ext cx="4343447"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Proof of stake’s security derives from the </a:t>
            </a:r>
            <a:r>
              <a:rPr lang="en-US" sz="1800" b="1" i="1" dirty="0">
                <a:solidFill>
                  <a:srgbClr val="C00000"/>
                </a:solidFill>
                <a:latin typeface="Calibri" panose="020F0502020204030204" pitchFamily="34" charset="0"/>
                <a:cs typeface="Calibri" panose="020F0502020204030204" pitchFamily="34" charset="0"/>
              </a:rPr>
              <a:t>size</a:t>
            </a:r>
            <a:r>
              <a:rPr lang="en-US" sz="1800" dirty="0">
                <a:latin typeface="Calibri" panose="020F0502020204030204" pitchFamily="34" charset="0"/>
                <a:cs typeface="Calibri" panose="020F0502020204030204" pitchFamily="34" charset="0"/>
              </a:rPr>
              <a:t> </a:t>
            </a:r>
            <a:r>
              <a:rPr lang="en-US" sz="1800" b="1" i="1" dirty="0">
                <a:solidFill>
                  <a:srgbClr val="C00000"/>
                </a:solidFill>
                <a:latin typeface="Calibri" panose="020F0502020204030204" pitchFamily="34" charset="0"/>
                <a:cs typeface="Calibri" panose="020F0502020204030204" pitchFamily="34" charset="0"/>
              </a:rPr>
              <a:t>of</a:t>
            </a:r>
            <a:r>
              <a:rPr lang="en-US" sz="1800" dirty="0">
                <a:latin typeface="Calibri" panose="020F0502020204030204" pitchFamily="34" charset="0"/>
                <a:cs typeface="Calibri" panose="020F0502020204030204" pitchFamily="34" charset="0"/>
              </a:rPr>
              <a:t> </a:t>
            </a:r>
            <a:r>
              <a:rPr lang="en-US" sz="1800" b="1" i="1" dirty="0">
                <a:solidFill>
                  <a:srgbClr val="C00000"/>
                </a:solidFill>
                <a:latin typeface="Calibri" panose="020F0502020204030204" pitchFamily="34" charset="0"/>
                <a:cs typeface="Calibri" panose="020F0502020204030204" pitchFamily="34" charset="0"/>
              </a:rPr>
              <a:t>the security deposits</a:t>
            </a:r>
            <a:r>
              <a:rPr lang="en-US" sz="1800" b="0" i="0" u="none" strike="noStrike" baseline="0" dirty="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pic>
        <p:nvPicPr>
          <p:cNvPr id="40962" name="Picture 2" descr="5 Landlord Tips for Managing Security Deposits">
            <a:extLst>
              <a:ext uri="{FF2B5EF4-FFF2-40B4-BE49-F238E27FC236}">
                <a16:creationId xmlns:a16="http://schemas.microsoft.com/office/drawing/2014/main" id="{1B574571-1BE2-4EEB-908D-638C5A318949}"/>
              </a:ext>
            </a:extLst>
          </p:cNvPr>
          <p:cNvPicPr>
            <a:picLocks noChangeAspect="1" noChangeArrowheads="1"/>
          </p:cNvPicPr>
          <p:nvPr/>
        </p:nvPicPr>
        <p:blipFill>
          <a:blip r:embed="rId3">
            <a:alphaModFix amt="31000"/>
            <a:extLst>
              <a:ext uri="{28A0092B-C50C-407E-A947-70E740481C1C}">
                <a14:useLocalDpi xmlns:a14="http://schemas.microsoft.com/office/drawing/2010/main" val="0"/>
              </a:ext>
            </a:extLst>
          </a:blip>
          <a:srcRect/>
          <a:stretch>
            <a:fillRect/>
          </a:stretch>
        </p:blipFill>
        <p:spPr bwMode="auto">
          <a:xfrm rot="21023701">
            <a:off x="8063427" y="4296214"/>
            <a:ext cx="3639306" cy="179548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1CA2E1E1-E5CF-4A11-96FB-60D0ECCEA44A}"/>
              </a:ext>
            </a:extLst>
          </p:cNvPr>
          <p:cNvSpPr txBox="1"/>
          <p:nvPr/>
        </p:nvSpPr>
        <p:spPr>
          <a:xfrm>
            <a:off x="740888" y="4129611"/>
            <a:ext cx="6353368"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b="1" i="1" u="none" strike="noStrike" baseline="0" dirty="0">
                <a:solidFill>
                  <a:srgbClr val="C00000"/>
                </a:solidFill>
                <a:latin typeface="Calibri" panose="020F0502020204030204" pitchFamily="34" charset="0"/>
                <a:cs typeface="Calibri" panose="020F0502020204030204" pitchFamily="34" charset="0"/>
              </a:rPr>
              <a:t>Security incentive</a:t>
            </a:r>
            <a:r>
              <a:rPr lang="en-US" sz="1800" b="0" i="0" u="none" strike="noStrike" baseline="0" dirty="0">
                <a:latin typeface="Calibri" panose="020F0502020204030204" pitchFamily="34" charset="0"/>
                <a:cs typeface="Calibri" panose="020F0502020204030204" pitchFamily="34" charset="0"/>
              </a:rPr>
              <a:t>: 32-eth is</a:t>
            </a:r>
            <a:r>
              <a:rPr lang="en-US" sz="1800" b="0" i="0" u="none" strike="noStrike" dirty="0">
                <a:latin typeface="Calibri" panose="020F0502020204030204" pitchFamily="34" charset="0"/>
                <a:cs typeface="Calibri" panose="020F0502020204030204" pitchFamily="34" charset="0"/>
              </a:rPr>
              <a:t> not sufficient for the rich people.</a:t>
            </a:r>
            <a:endParaRPr lang="en-US" sz="18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6D7502FA-8560-47C5-AD71-F9200AB163C6}"/>
              </a:ext>
            </a:extLst>
          </p:cNvPr>
          <p:cNvSpPr txBox="1"/>
          <p:nvPr/>
        </p:nvSpPr>
        <p:spPr>
          <a:xfrm>
            <a:off x="740888" y="5138344"/>
            <a:ext cx="6168354"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b="1" i="1" dirty="0">
                <a:solidFill>
                  <a:srgbClr val="C00000"/>
                </a:solidFill>
                <a:latin typeface="Calibri" panose="020F0502020204030204" pitchFamily="34" charset="0"/>
                <a:cs typeface="Calibri" panose="020F0502020204030204" pitchFamily="34" charset="0"/>
              </a:rPr>
              <a:t>Economic incentive</a:t>
            </a:r>
            <a:r>
              <a:rPr lang="en-US" sz="1800" dirty="0">
                <a:latin typeface="Calibri" panose="020F0502020204030204" pitchFamily="34" charset="0"/>
                <a:cs typeface="Calibri" panose="020F0502020204030204" pitchFamily="34" charset="0"/>
              </a:rPr>
              <a:t>: Some participants cannot afford 32-eth.</a:t>
            </a:r>
          </a:p>
        </p:txBody>
      </p:sp>
      <p:sp>
        <p:nvSpPr>
          <p:cNvPr id="8" name="文本框 7">
            <a:extLst>
              <a:ext uri="{FF2B5EF4-FFF2-40B4-BE49-F238E27FC236}">
                <a16:creationId xmlns:a16="http://schemas.microsoft.com/office/drawing/2014/main" id="{4D770147-0DC5-4DED-AA17-5888C602BEF9}"/>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pic>
        <p:nvPicPr>
          <p:cNvPr id="9" name="Picture 2" descr="enter image description here">
            <a:extLst>
              <a:ext uri="{FF2B5EF4-FFF2-40B4-BE49-F238E27FC236}">
                <a16:creationId xmlns:a16="http://schemas.microsoft.com/office/drawing/2014/main" id="{28BB4A35-1744-4CE2-86E0-F0E77977DB83}"/>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7107"/>
                    </a14:imgEffect>
                    <a14:imgEffect>
                      <a14:saturation sat="182000"/>
                    </a14:imgEffect>
                  </a14:imgLayer>
                </a14:imgProps>
              </a:ext>
              <a:ext uri="{28A0092B-C50C-407E-A947-70E740481C1C}">
                <a14:useLocalDpi xmlns:a14="http://schemas.microsoft.com/office/drawing/2010/main" val="0"/>
              </a:ext>
            </a:extLst>
          </a:blip>
          <a:srcRect l="62017" t="7202" b="19680"/>
          <a:stretch/>
        </p:blipFill>
        <p:spPr bwMode="auto">
          <a:xfrm>
            <a:off x="7633772" y="1361586"/>
            <a:ext cx="4029040" cy="22554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形状&#10;&#10;低可信度描述已自动生成">
            <a:extLst>
              <a:ext uri="{FF2B5EF4-FFF2-40B4-BE49-F238E27FC236}">
                <a16:creationId xmlns:a16="http://schemas.microsoft.com/office/drawing/2014/main" id="{F676307A-585D-4997-AC9B-5437C9615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442" y="1437769"/>
            <a:ext cx="476250" cy="476250"/>
          </a:xfrm>
          <a:prstGeom prst="rect">
            <a:avLst/>
          </a:prstGeom>
        </p:spPr>
      </p:pic>
      <p:pic>
        <p:nvPicPr>
          <p:cNvPr id="13" name="图片 12" descr="形状&#10;&#10;低可信度描述已自动生成">
            <a:extLst>
              <a:ext uri="{FF2B5EF4-FFF2-40B4-BE49-F238E27FC236}">
                <a16:creationId xmlns:a16="http://schemas.microsoft.com/office/drawing/2014/main" id="{398C7D5A-3B85-4759-88B4-148A7100037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695442" y="2004175"/>
            <a:ext cx="476250" cy="476250"/>
          </a:xfrm>
          <a:prstGeom prst="rect">
            <a:avLst/>
          </a:prstGeom>
        </p:spPr>
      </p:pic>
      <p:pic>
        <p:nvPicPr>
          <p:cNvPr id="15" name="图片 14" descr="形状&#10;&#10;低可信度描述已自动生成">
            <a:extLst>
              <a:ext uri="{FF2B5EF4-FFF2-40B4-BE49-F238E27FC236}">
                <a16:creationId xmlns:a16="http://schemas.microsoft.com/office/drawing/2014/main" id="{8E2AF913-F71A-4B2B-B24A-58CABD0C0F3B}"/>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695442" y="2570581"/>
            <a:ext cx="476250" cy="476250"/>
          </a:xfrm>
          <a:prstGeom prst="rect">
            <a:avLst/>
          </a:prstGeom>
        </p:spPr>
      </p:pic>
      <p:pic>
        <p:nvPicPr>
          <p:cNvPr id="16" name="图片 15" descr="形状&#10;&#10;低可信度描述已自动生成">
            <a:extLst>
              <a:ext uri="{FF2B5EF4-FFF2-40B4-BE49-F238E27FC236}">
                <a16:creationId xmlns:a16="http://schemas.microsoft.com/office/drawing/2014/main" id="{167DA59E-6250-4A27-B0C9-B6E3E01631E2}"/>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95442" y="3136987"/>
            <a:ext cx="476250" cy="476250"/>
          </a:xfrm>
          <a:prstGeom prst="rect">
            <a:avLst/>
          </a:prstGeom>
        </p:spPr>
      </p:pic>
      <p:sp>
        <p:nvSpPr>
          <p:cNvPr id="2" name="箭头: 右 1">
            <a:extLst>
              <a:ext uri="{FF2B5EF4-FFF2-40B4-BE49-F238E27FC236}">
                <a16:creationId xmlns:a16="http://schemas.microsoft.com/office/drawing/2014/main" id="{08185956-3B45-4AE0-B82E-47443FA6B5BB}"/>
              </a:ext>
            </a:extLst>
          </p:cNvPr>
          <p:cNvSpPr/>
          <p:nvPr/>
        </p:nvSpPr>
        <p:spPr>
          <a:xfrm>
            <a:off x="6411558" y="2266137"/>
            <a:ext cx="1527585" cy="214288"/>
          </a:xfrm>
          <a:prstGeom prst="rightArrow">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18">
            <a:extLst>
              <a:ext uri="{FF2B5EF4-FFF2-40B4-BE49-F238E27FC236}">
                <a16:creationId xmlns:a16="http://schemas.microsoft.com/office/drawing/2014/main" id="{DFC618CB-0E6E-4FE6-A51B-22596C75E10B}"/>
              </a:ext>
            </a:extLst>
          </p:cNvPr>
          <p:cNvSpPr txBox="1"/>
          <p:nvPr/>
        </p:nvSpPr>
        <p:spPr>
          <a:xfrm>
            <a:off x="6296626" y="1903746"/>
            <a:ext cx="1718685"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Security Deposit</a:t>
            </a:r>
            <a:endParaRPr lang="en-US" sz="1600" dirty="0"/>
          </a:p>
        </p:txBody>
      </p:sp>
      <p:sp>
        <p:nvSpPr>
          <p:cNvPr id="17" name="文本框 16">
            <a:extLst>
              <a:ext uri="{FF2B5EF4-FFF2-40B4-BE49-F238E27FC236}">
                <a16:creationId xmlns:a16="http://schemas.microsoft.com/office/drawing/2014/main" id="{D0C21AFE-D094-46A5-B9BB-563F77D31364}"/>
              </a:ext>
            </a:extLst>
          </p:cNvPr>
          <p:cNvSpPr txBox="1"/>
          <p:nvPr/>
        </p:nvSpPr>
        <p:spPr>
          <a:xfrm>
            <a:off x="6732942" y="1910204"/>
            <a:ext cx="884816"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32ETH</a:t>
            </a:r>
            <a:endParaRPr lang="en-US" sz="1600" dirty="0"/>
          </a:p>
        </p:txBody>
      </p:sp>
      <p:sp>
        <p:nvSpPr>
          <p:cNvPr id="22" name="文本框 21">
            <a:extLst>
              <a:ext uri="{FF2B5EF4-FFF2-40B4-BE49-F238E27FC236}">
                <a16:creationId xmlns:a16="http://schemas.microsoft.com/office/drawing/2014/main" id="{91AE00EF-734C-46D9-BB1D-78B3BEB4816F}"/>
              </a:ext>
            </a:extLst>
          </p:cNvPr>
          <p:cNvSpPr txBox="1"/>
          <p:nvPr/>
        </p:nvSpPr>
        <p:spPr>
          <a:xfrm>
            <a:off x="494165" y="3635630"/>
            <a:ext cx="3348199"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Motivation</a:t>
            </a:r>
          </a:p>
        </p:txBody>
      </p:sp>
      <p:sp>
        <p:nvSpPr>
          <p:cNvPr id="23" name="文本框 22">
            <a:extLst>
              <a:ext uri="{FF2B5EF4-FFF2-40B4-BE49-F238E27FC236}">
                <a16:creationId xmlns:a16="http://schemas.microsoft.com/office/drawing/2014/main" id="{139AAE8B-8C78-4E71-941C-F257F1B5812D}"/>
              </a:ext>
            </a:extLst>
          </p:cNvPr>
          <p:cNvSpPr txBox="1"/>
          <p:nvPr/>
        </p:nvSpPr>
        <p:spPr>
          <a:xfrm>
            <a:off x="705593" y="2472490"/>
            <a:ext cx="4378742"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The deposit that greatly exceeds gain can provide a sufficient </a:t>
            </a:r>
            <a:r>
              <a:rPr lang="en-US" sz="1800" b="1" i="1" dirty="0">
                <a:solidFill>
                  <a:srgbClr val="C00000"/>
                </a:solidFill>
                <a:latin typeface="Calibri" panose="020F0502020204030204" pitchFamily="34" charset="0"/>
                <a:cs typeface="Calibri" panose="020F0502020204030204" pitchFamily="34" charset="0"/>
              </a:rPr>
              <a:t>security incentive</a:t>
            </a:r>
            <a:r>
              <a:rPr lang="en-US" sz="1800" b="0" i="0" u="none" strike="noStrike" baseline="0" dirty="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26" name="图片 25" descr="形状&#10;&#10;低可信度描述已自动生成">
            <a:extLst>
              <a:ext uri="{FF2B5EF4-FFF2-40B4-BE49-F238E27FC236}">
                <a16:creationId xmlns:a16="http://schemas.microsoft.com/office/drawing/2014/main" id="{53FBEC84-05EF-497A-9CE2-EC4AAD5EA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3646" y="4605711"/>
            <a:ext cx="476250" cy="476250"/>
          </a:xfrm>
          <a:prstGeom prst="rect">
            <a:avLst/>
          </a:prstGeom>
        </p:spPr>
      </p:pic>
      <p:sp>
        <p:nvSpPr>
          <p:cNvPr id="27" name="文本框 26">
            <a:extLst>
              <a:ext uri="{FF2B5EF4-FFF2-40B4-BE49-F238E27FC236}">
                <a16:creationId xmlns:a16="http://schemas.microsoft.com/office/drawing/2014/main" id="{890467C7-7DFF-46EE-9C61-D217D2E61F62}"/>
              </a:ext>
            </a:extLst>
          </p:cNvPr>
          <p:cNvSpPr txBox="1"/>
          <p:nvPr/>
        </p:nvSpPr>
        <p:spPr>
          <a:xfrm>
            <a:off x="3798538" y="4693022"/>
            <a:ext cx="1032286"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&gt;&gt;32ETH </a:t>
            </a:r>
            <a:endParaRPr lang="en-US" sz="1600" dirty="0"/>
          </a:p>
        </p:txBody>
      </p:sp>
      <p:pic>
        <p:nvPicPr>
          <p:cNvPr id="30" name="图片 29" descr="形状&#10;&#10;低可信度描述已自动生成">
            <a:extLst>
              <a:ext uri="{FF2B5EF4-FFF2-40B4-BE49-F238E27FC236}">
                <a16:creationId xmlns:a16="http://schemas.microsoft.com/office/drawing/2014/main" id="{62D8462A-028F-4AF0-8ABE-D42E2A02CC9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83234" y="5621479"/>
            <a:ext cx="476250" cy="476250"/>
          </a:xfrm>
          <a:prstGeom prst="rect">
            <a:avLst/>
          </a:prstGeom>
        </p:spPr>
      </p:pic>
      <p:sp>
        <p:nvSpPr>
          <p:cNvPr id="31" name="文本框 30">
            <a:extLst>
              <a:ext uri="{FF2B5EF4-FFF2-40B4-BE49-F238E27FC236}">
                <a16:creationId xmlns:a16="http://schemas.microsoft.com/office/drawing/2014/main" id="{A4D17703-62B4-4512-91B3-F0F04ACA2919}"/>
              </a:ext>
            </a:extLst>
          </p:cNvPr>
          <p:cNvSpPr txBox="1"/>
          <p:nvPr/>
        </p:nvSpPr>
        <p:spPr>
          <a:xfrm>
            <a:off x="3798538" y="5673471"/>
            <a:ext cx="1020812"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&lt;&lt; 32ETH</a:t>
            </a:r>
            <a:endParaRPr lang="en-US" sz="1600" dirty="0"/>
          </a:p>
        </p:txBody>
      </p:sp>
    </p:spTree>
    <p:extLst>
      <p:ext uri="{BB962C8B-B14F-4D97-AF65-F5344CB8AC3E}">
        <p14:creationId xmlns:p14="http://schemas.microsoft.com/office/powerpoint/2010/main" val="200615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4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xit" presetSubtype="10" fill="hold" grpId="1" nodeType="withEffect">
                                  <p:stCondLst>
                                    <p:cond delay="0"/>
                                  </p:stCondLst>
                                  <p:childTnLst>
                                    <p:animEffect transition="out" filter="randombar(horizontal)">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4" presetClass="entr" presetSubtype="1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randombar(horizontal)">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2" grpId="0" animBg="1"/>
      <p:bldP spid="19" grpId="0" animBg="1"/>
      <p:bldP spid="19" grpId="1" animBg="1"/>
      <p:bldP spid="17" grpId="0" animBg="1"/>
      <p:bldP spid="22" grpId="0" animBg="1"/>
      <p:bldP spid="23" grpId="0"/>
      <p:bldP spid="27"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3350669"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System Overview</a:t>
            </a:r>
          </a:p>
        </p:txBody>
      </p:sp>
      <p:sp>
        <p:nvSpPr>
          <p:cNvPr id="21" name="文本框 20">
            <a:extLst>
              <a:ext uri="{FF2B5EF4-FFF2-40B4-BE49-F238E27FC236}">
                <a16:creationId xmlns:a16="http://schemas.microsoft.com/office/drawing/2014/main" id="{E2BDF4F1-0166-4A49-A504-C8A6AA97580A}"/>
              </a:ext>
            </a:extLst>
          </p:cNvPr>
          <p:cNvSpPr txBox="1"/>
          <p:nvPr/>
        </p:nvSpPr>
        <p:spPr>
          <a:xfrm>
            <a:off x="625075" y="1426314"/>
            <a:ext cx="8989470" cy="369332"/>
          </a:xfrm>
          <a:prstGeom prst="rect">
            <a:avLst/>
          </a:prstGeom>
          <a:noFill/>
        </p:spPr>
        <p:txBody>
          <a:bodyPr wrap="square">
            <a:spAutoFit/>
          </a:bodyPr>
          <a:lstStyle/>
          <a:p>
            <a:pPr marL="285750" indent="-285750" algn="l">
              <a:buFont typeface="Wingdings" panose="05000000000000000000" pitchFamily="2" charset="2"/>
              <a:buChar char="§"/>
            </a:pPr>
            <a:r>
              <a:rPr lang="en-US" sz="1800" b="0" i="0" u="none" strike="noStrike" baseline="0" dirty="0">
                <a:latin typeface="NimbusRomNo9L-Regu"/>
              </a:rPr>
              <a:t>Let the beacon chain with weak leadership be responsible for designing the contracts.</a:t>
            </a:r>
            <a:endParaRPr lang="en-US" sz="1800" dirty="0"/>
          </a:p>
        </p:txBody>
      </p:sp>
      <p:pic>
        <p:nvPicPr>
          <p:cNvPr id="27" name="图片 26">
            <a:extLst>
              <a:ext uri="{FF2B5EF4-FFF2-40B4-BE49-F238E27FC236}">
                <a16:creationId xmlns:a16="http://schemas.microsoft.com/office/drawing/2014/main" id="{077CFD53-F6DB-4770-8A79-FD626DE4B204}"/>
              </a:ext>
            </a:extLst>
          </p:cNvPr>
          <p:cNvPicPr>
            <a:picLocks noChangeAspect="1"/>
          </p:cNvPicPr>
          <p:nvPr/>
        </p:nvPicPr>
        <p:blipFill>
          <a:blip r:embed="rId2"/>
          <a:stretch>
            <a:fillRect/>
          </a:stretch>
        </p:blipFill>
        <p:spPr>
          <a:xfrm>
            <a:off x="5155894" y="1984836"/>
            <a:ext cx="6580847" cy="3609251"/>
          </a:xfrm>
          <a:prstGeom prst="rect">
            <a:avLst/>
          </a:prstGeom>
        </p:spPr>
      </p:pic>
      <p:sp>
        <p:nvSpPr>
          <p:cNvPr id="6" name="文本框 5">
            <a:extLst>
              <a:ext uri="{FF2B5EF4-FFF2-40B4-BE49-F238E27FC236}">
                <a16:creationId xmlns:a16="http://schemas.microsoft.com/office/drawing/2014/main" id="{D6EDC4BA-9519-4EDF-8034-F871B75F1DED}"/>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2" name="文本框 1">
            <a:extLst>
              <a:ext uri="{FF2B5EF4-FFF2-40B4-BE49-F238E27FC236}">
                <a16:creationId xmlns:a16="http://schemas.microsoft.com/office/drawing/2014/main" id="{80BF97AC-799D-4B8E-AE6C-BF12286FF174}"/>
              </a:ext>
            </a:extLst>
          </p:cNvPr>
          <p:cNvSpPr txBox="1"/>
          <p:nvPr/>
        </p:nvSpPr>
        <p:spPr>
          <a:xfrm>
            <a:off x="951539" y="2075492"/>
            <a:ext cx="3657600" cy="646331"/>
          </a:xfrm>
          <a:prstGeom prst="rect">
            <a:avLst/>
          </a:prstGeom>
          <a:noFill/>
        </p:spPr>
        <p:txBody>
          <a:bodyPr wrap="square" rtlCol="0">
            <a:spAutoFit/>
          </a:bodyPr>
          <a:lstStyle/>
          <a:p>
            <a:pPr marL="342900" indent="-342900" algn="just">
              <a:buFont typeface="+mj-lt"/>
              <a:buAutoNum type="arabicParenR"/>
            </a:pPr>
            <a:r>
              <a:rPr lang="en-US" sz="1800" dirty="0">
                <a:latin typeface="Calibri" panose="020F0502020204030204" pitchFamily="34" charset="0"/>
                <a:cs typeface="Calibri" panose="020F0502020204030204" pitchFamily="34" charset="0"/>
              </a:rPr>
              <a:t>Submit the deposit;</a:t>
            </a:r>
          </a:p>
          <a:p>
            <a:pPr marL="342900" indent="-342900" algn="just">
              <a:buFont typeface="+mj-lt"/>
              <a:buAutoNum type="arabicParenR"/>
            </a:pPr>
            <a:r>
              <a:rPr lang="en-US" sz="1800" dirty="0">
                <a:latin typeface="Calibri" panose="020F0502020204030204" pitchFamily="34" charset="0"/>
                <a:cs typeface="Calibri" panose="020F0502020204030204" pitchFamily="34" charset="0"/>
              </a:rPr>
              <a:t>Receive the deposit receipt;</a:t>
            </a:r>
          </a:p>
        </p:txBody>
      </p:sp>
      <p:sp>
        <p:nvSpPr>
          <p:cNvPr id="8" name="文本框 7">
            <a:extLst>
              <a:ext uri="{FF2B5EF4-FFF2-40B4-BE49-F238E27FC236}">
                <a16:creationId xmlns:a16="http://schemas.microsoft.com/office/drawing/2014/main" id="{6F2513DD-92BE-4DF8-8823-BA6C35498FDD}"/>
              </a:ext>
            </a:extLst>
          </p:cNvPr>
          <p:cNvSpPr txBox="1"/>
          <p:nvPr/>
        </p:nvSpPr>
        <p:spPr>
          <a:xfrm>
            <a:off x="951539" y="2669382"/>
            <a:ext cx="3657600" cy="646331"/>
          </a:xfrm>
          <a:prstGeom prst="rect">
            <a:avLst/>
          </a:prstGeom>
          <a:noFill/>
        </p:spPr>
        <p:txBody>
          <a:bodyPr wrap="square" rtlCol="0">
            <a:spAutoFit/>
          </a:bodyPr>
          <a:lstStyle/>
          <a:p>
            <a:pPr marL="342900" indent="-342900" algn="just">
              <a:buFont typeface="+mj-lt"/>
              <a:buAutoNum type="arabicParenR" startAt="3"/>
            </a:pPr>
            <a:r>
              <a:rPr lang="en-US" sz="1800" dirty="0">
                <a:latin typeface="Calibri" panose="020F0502020204030204" pitchFamily="34" charset="0"/>
                <a:cs typeface="Calibri" panose="020F0502020204030204" pitchFamily="34" charset="0"/>
              </a:rPr>
              <a:t>Validators are randomly selected into the different committees;</a:t>
            </a:r>
          </a:p>
        </p:txBody>
      </p:sp>
      <p:sp>
        <p:nvSpPr>
          <p:cNvPr id="9" name="文本框 8">
            <a:extLst>
              <a:ext uri="{FF2B5EF4-FFF2-40B4-BE49-F238E27FC236}">
                <a16:creationId xmlns:a16="http://schemas.microsoft.com/office/drawing/2014/main" id="{926E7BB3-C66F-4E46-A715-0D46FEAA408A}"/>
              </a:ext>
            </a:extLst>
          </p:cNvPr>
          <p:cNvSpPr txBox="1"/>
          <p:nvPr/>
        </p:nvSpPr>
        <p:spPr>
          <a:xfrm>
            <a:off x="951539" y="3827676"/>
            <a:ext cx="3657600" cy="1754326"/>
          </a:xfrm>
          <a:prstGeom prst="rect">
            <a:avLst/>
          </a:prstGeom>
          <a:noFill/>
        </p:spPr>
        <p:txBody>
          <a:bodyPr wrap="square" rtlCol="0">
            <a:spAutoFit/>
          </a:bodyPr>
          <a:lstStyle/>
          <a:p>
            <a:pPr marL="342900" indent="-342900" algn="just">
              <a:buFont typeface="+mj-lt"/>
              <a:buAutoNum type="arabicParenR" startAt="5"/>
            </a:pPr>
            <a:r>
              <a:rPr lang="en-US" sz="1800" dirty="0">
                <a:latin typeface="Calibri" panose="020F0502020204030204" pitchFamily="34" charset="0"/>
                <a:cs typeface="Calibri" panose="020F0502020204030204" pitchFamily="34" charset="0"/>
              </a:rPr>
              <a:t>The blocks from one time slot will be merged into the beacon chain;</a:t>
            </a:r>
          </a:p>
          <a:p>
            <a:pPr marL="342900" indent="-342900" algn="just">
              <a:buFont typeface="+mj-lt"/>
              <a:buAutoNum type="arabicParenR" startAt="5"/>
            </a:pPr>
            <a:r>
              <a:rPr lang="en-US" sz="1800" dirty="0">
                <a:latin typeface="Calibri" panose="020F0502020204030204" pitchFamily="34" charset="0"/>
                <a:cs typeface="Calibri" panose="020F0502020204030204" pitchFamily="34" charset="0"/>
              </a:rPr>
              <a:t>Blocks in beacon chain are finalized;</a:t>
            </a:r>
          </a:p>
          <a:p>
            <a:pPr marL="342900" indent="-342900" algn="just">
              <a:buFont typeface="+mj-lt"/>
              <a:buAutoNum type="arabicParenR" startAt="5"/>
            </a:pPr>
            <a:r>
              <a:rPr lang="en-US" sz="1800" dirty="0">
                <a:latin typeface="Calibri" panose="020F0502020204030204" pitchFamily="34" charset="0"/>
                <a:cs typeface="Calibri" panose="020F0502020204030204" pitchFamily="34" charset="0"/>
              </a:rPr>
              <a:t>Validators obtain the reward.</a:t>
            </a:r>
          </a:p>
        </p:txBody>
      </p:sp>
      <p:sp>
        <p:nvSpPr>
          <p:cNvPr id="12" name="文本框 11">
            <a:extLst>
              <a:ext uri="{FF2B5EF4-FFF2-40B4-BE49-F238E27FC236}">
                <a16:creationId xmlns:a16="http://schemas.microsoft.com/office/drawing/2014/main" id="{BA24C0E1-7F1F-410B-8610-7CC972E004DC}"/>
              </a:ext>
            </a:extLst>
          </p:cNvPr>
          <p:cNvSpPr txBox="1"/>
          <p:nvPr/>
        </p:nvSpPr>
        <p:spPr>
          <a:xfrm>
            <a:off x="951539" y="3233786"/>
            <a:ext cx="3657600" cy="646331"/>
          </a:xfrm>
          <a:prstGeom prst="rect">
            <a:avLst/>
          </a:prstGeom>
          <a:noFill/>
        </p:spPr>
        <p:txBody>
          <a:bodyPr wrap="square" rtlCol="0">
            <a:spAutoFit/>
          </a:bodyPr>
          <a:lstStyle/>
          <a:p>
            <a:pPr marL="342900" indent="-342900" algn="just">
              <a:buFont typeface="+mj-lt"/>
              <a:buAutoNum type="arabicParenR" startAt="4"/>
            </a:pPr>
            <a:r>
              <a:rPr lang="en-US" sz="1800" dirty="0">
                <a:latin typeface="Calibri" panose="020F0502020204030204" pitchFamily="34" charset="0"/>
                <a:cs typeface="Calibri" panose="020F0502020204030204" pitchFamily="34" charset="0"/>
              </a:rPr>
              <a:t>Proposers propose new blocks and attestors confirm the blocks;</a:t>
            </a:r>
          </a:p>
        </p:txBody>
      </p:sp>
      <p:sp>
        <p:nvSpPr>
          <p:cNvPr id="4" name="矩形 3">
            <a:extLst>
              <a:ext uri="{FF2B5EF4-FFF2-40B4-BE49-F238E27FC236}">
                <a16:creationId xmlns:a16="http://schemas.microsoft.com/office/drawing/2014/main" id="{72D11FE8-75CF-43BD-8CB1-CC85FFE747A5}"/>
              </a:ext>
            </a:extLst>
          </p:cNvPr>
          <p:cNvSpPr/>
          <p:nvPr/>
        </p:nvSpPr>
        <p:spPr>
          <a:xfrm>
            <a:off x="6096000" y="2085613"/>
            <a:ext cx="5517824" cy="7124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a:extLst>
              <a:ext uri="{FF2B5EF4-FFF2-40B4-BE49-F238E27FC236}">
                <a16:creationId xmlns:a16="http://schemas.microsoft.com/office/drawing/2014/main" id="{3BB27BAD-263B-44AD-8063-55E7F7E8D189}"/>
              </a:ext>
            </a:extLst>
          </p:cNvPr>
          <p:cNvSpPr/>
          <p:nvPr/>
        </p:nvSpPr>
        <p:spPr>
          <a:xfrm>
            <a:off x="9982986" y="2926469"/>
            <a:ext cx="1630838" cy="22322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a:extLst>
              <a:ext uri="{FF2B5EF4-FFF2-40B4-BE49-F238E27FC236}">
                <a16:creationId xmlns:a16="http://schemas.microsoft.com/office/drawing/2014/main" id="{704CE71A-7425-45FA-B2FB-FABB2C75268B}"/>
              </a:ext>
            </a:extLst>
          </p:cNvPr>
          <p:cNvSpPr/>
          <p:nvPr/>
        </p:nvSpPr>
        <p:spPr>
          <a:xfrm>
            <a:off x="6096000" y="3638934"/>
            <a:ext cx="3886986" cy="15198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a:extLst>
              <a:ext uri="{FF2B5EF4-FFF2-40B4-BE49-F238E27FC236}">
                <a16:creationId xmlns:a16="http://schemas.microsoft.com/office/drawing/2014/main" id="{3814AF20-CEC9-476B-B79D-AD544538F22B}"/>
              </a:ext>
            </a:extLst>
          </p:cNvPr>
          <p:cNvSpPr/>
          <p:nvPr/>
        </p:nvSpPr>
        <p:spPr>
          <a:xfrm>
            <a:off x="6096000" y="2926467"/>
            <a:ext cx="2793476" cy="5799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27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0" presetClass="exit" presetSubtype="0" fill="hold" grpId="1"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xit" presetSubtype="10" fill="hold" grpId="1" nodeType="withEffect">
                                  <p:stCondLst>
                                    <p:cond delay="0"/>
                                  </p:stCondLst>
                                  <p:childTnLst>
                                    <p:animEffect transition="out" filter="randombar(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par>
                                <p:cTn id="46" presetID="22" presetClass="exit" presetSubtype="4" fill="hold" grpId="1" nodeType="with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8" grpId="0"/>
      <p:bldP spid="9" grpId="0"/>
      <p:bldP spid="12" grpId="0"/>
      <p:bldP spid="4" grpId="0" animBg="1"/>
      <p:bldP spid="4" grpId="1" animBg="1"/>
      <p:bldP spid="14" grpId="0" animBg="1"/>
      <p:bldP spid="14" grpId="1" animBg="1"/>
      <p:bldP spid="15" grpId="0" animBg="1"/>
      <p:bldP spid="15" grpId="1"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33057" y="1119845"/>
            <a:ext cx="3015389"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Contract Model</a:t>
            </a:r>
          </a:p>
        </p:txBody>
      </p:sp>
      <p:pic>
        <p:nvPicPr>
          <p:cNvPr id="6" name="图片 5">
            <a:extLst>
              <a:ext uri="{FF2B5EF4-FFF2-40B4-BE49-F238E27FC236}">
                <a16:creationId xmlns:a16="http://schemas.microsoft.com/office/drawing/2014/main" id="{B7FBF460-3614-452E-B8A2-650F926CBBFF}"/>
              </a:ext>
            </a:extLst>
          </p:cNvPr>
          <p:cNvPicPr>
            <a:picLocks noChangeAspect="1"/>
          </p:cNvPicPr>
          <p:nvPr/>
        </p:nvPicPr>
        <p:blipFill>
          <a:blip r:embed="rId2"/>
          <a:stretch>
            <a:fillRect/>
          </a:stretch>
        </p:blipFill>
        <p:spPr>
          <a:xfrm>
            <a:off x="6027938" y="1735854"/>
            <a:ext cx="5331456" cy="3386291"/>
          </a:xfrm>
          <a:prstGeom prst="rect">
            <a:avLst/>
          </a:prstGeom>
        </p:spPr>
      </p:pic>
      <p:sp>
        <p:nvSpPr>
          <p:cNvPr id="5" name="文本框 4">
            <a:extLst>
              <a:ext uri="{FF2B5EF4-FFF2-40B4-BE49-F238E27FC236}">
                <a16:creationId xmlns:a16="http://schemas.microsoft.com/office/drawing/2014/main" id="{A816380E-0D0F-4719-A8C5-2BA3A0DFC01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7" name="文本框 6">
            <a:extLst>
              <a:ext uri="{FF2B5EF4-FFF2-40B4-BE49-F238E27FC236}">
                <a16:creationId xmlns:a16="http://schemas.microsoft.com/office/drawing/2014/main" id="{A107235D-82A6-4E22-9BF9-CB6D80234D83}"/>
              </a:ext>
            </a:extLst>
          </p:cNvPr>
          <p:cNvSpPr txBox="1"/>
          <p:nvPr/>
        </p:nvSpPr>
        <p:spPr>
          <a:xfrm>
            <a:off x="692459" y="1841145"/>
            <a:ext cx="4651897" cy="646331"/>
          </a:xfrm>
          <a:prstGeom prst="rect">
            <a:avLst/>
          </a:prstGeom>
          <a:noFill/>
        </p:spPr>
        <p:txBody>
          <a:bodyPr wrap="square" rtlCol="0">
            <a:spAutoFit/>
          </a:bodyPr>
          <a:lstStyle/>
          <a:p>
            <a:pPr marL="342900" indent="-342900">
              <a:buFont typeface="+mj-lt"/>
              <a:buAutoNum type="arabicParenR"/>
            </a:pPr>
            <a:r>
              <a:rPr lang="en-US" sz="1800" dirty="0">
                <a:latin typeface="Calibri" panose="020F0502020204030204" pitchFamily="34" charset="0"/>
                <a:cs typeface="Calibri" panose="020F0502020204030204" pitchFamily="34" charset="0"/>
              </a:rPr>
              <a:t>Beacon chain designs the contracts according to users’ type information;</a:t>
            </a:r>
          </a:p>
        </p:txBody>
      </p:sp>
      <p:sp>
        <p:nvSpPr>
          <p:cNvPr id="8" name="文本框 7">
            <a:extLst>
              <a:ext uri="{FF2B5EF4-FFF2-40B4-BE49-F238E27FC236}">
                <a16:creationId xmlns:a16="http://schemas.microsoft.com/office/drawing/2014/main" id="{8746F5A2-0587-4084-82CD-2FE52F114DEC}"/>
              </a:ext>
            </a:extLst>
          </p:cNvPr>
          <p:cNvSpPr txBox="1"/>
          <p:nvPr/>
        </p:nvSpPr>
        <p:spPr>
          <a:xfrm>
            <a:off x="692459" y="2458479"/>
            <a:ext cx="4651897" cy="646331"/>
          </a:xfrm>
          <a:prstGeom prst="rect">
            <a:avLst/>
          </a:prstGeom>
          <a:noFill/>
        </p:spPr>
        <p:txBody>
          <a:bodyPr wrap="square">
            <a:spAutoFit/>
          </a:bodyPr>
          <a:lstStyle/>
          <a:p>
            <a:pPr marL="342900" indent="-342900">
              <a:buFont typeface="+mj-lt"/>
              <a:buAutoNum type="arabicParenR" startAt="2"/>
            </a:pPr>
            <a:r>
              <a:rPr lang="en-US" sz="1800" dirty="0">
                <a:latin typeface="Calibri" panose="020F0502020204030204" pitchFamily="34" charset="0"/>
                <a:cs typeface="Calibri" panose="020F0502020204030204" pitchFamily="34" charset="0"/>
              </a:rPr>
              <a:t>The different validators select the corresponding contracts;</a:t>
            </a:r>
          </a:p>
        </p:txBody>
      </p:sp>
      <p:sp>
        <p:nvSpPr>
          <p:cNvPr id="12" name="文本框 11">
            <a:extLst>
              <a:ext uri="{FF2B5EF4-FFF2-40B4-BE49-F238E27FC236}">
                <a16:creationId xmlns:a16="http://schemas.microsoft.com/office/drawing/2014/main" id="{4599B9A8-C12D-4354-A5EF-B567E05BB107}"/>
              </a:ext>
            </a:extLst>
          </p:cNvPr>
          <p:cNvSpPr txBox="1"/>
          <p:nvPr/>
        </p:nvSpPr>
        <p:spPr>
          <a:xfrm>
            <a:off x="690037" y="3087227"/>
            <a:ext cx="4651897" cy="646331"/>
          </a:xfrm>
          <a:prstGeom prst="rect">
            <a:avLst/>
          </a:prstGeom>
          <a:noFill/>
        </p:spPr>
        <p:txBody>
          <a:bodyPr wrap="square">
            <a:spAutoFit/>
          </a:bodyPr>
          <a:lstStyle/>
          <a:p>
            <a:pPr marL="342900" indent="-342900">
              <a:buFont typeface="+mj-lt"/>
              <a:buAutoNum type="arabicParenR" startAt="3"/>
            </a:pPr>
            <a:r>
              <a:rPr lang="en-US" sz="1800" dirty="0">
                <a:latin typeface="Calibri" panose="020F0502020204030204" pitchFamily="34" charset="0"/>
                <a:cs typeface="Calibri" panose="020F0502020204030204" pitchFamily="34" charset="0"/>
              </a:rPr>
              <a:t>The validators submit deposit to beacon chain;</a:t>
            </a:r>
          </a:p>
        </p:txBody>
      </p:sp>
      <p:sp>
        <p:nvSpPr>
          <p:cNvPr id="14" name="文本框 13">
            <a:extLst>
              <a:ext uri="{FF2B5EF4-FFF2-40B4-BE49-F238E27FC236}">
                <a16:creationId xmlns:a16="http://schemas.microsoft.com/office/drawing/2014/main" id="{050EE418-831E-4D15-A401-66DDF6E91155}"/>
              </a:ext>
            </a:extLst>
          </p:cNvPr>
          <p:cNvSpPr txBox="1"/>
          <p:nvPr/>
        </p:nvSpPr>
        <p:spPr>
          <a:xfrm>
            <a:off x="690037" y="3686978"/>
            <a:ext cx="4651897" cy="646331"/>
          </a:xfrm>
          <a:prstGeom prst="rect">
            <a:avLst/>
          </a:prstGeom>
          <a:noFill/>
        </p:spPr>
        <p:txBody>
          <a:bodyPr wrap="square">
            <a:spAutoFit/>
          </a:bodyPr>
          <a:lstStyle/>
          <a:p>
            <a:pPr marL="342900" indent="-342900">
              <a:buFont typeface="+mj-lt"/>
              <a:buAutoNum type="arabicParenR" startAt="4"/>
            </a:pPr>
            <a:r>
              <a:rPr lang="en-US" sz="1800" dirty="0">
                <a:latin typeface="Calibri" panose="020F0502020204030204" pitchFamily="34" charset="0"/>
                <a:cs typeface="Calibri" panose="020F0502020204030204" pitchFamily="34" charset="0"/>
              </a:rPr>
              <a:t>Beacon chain issues the reward or charge a penalty on the validators. </a:t>
            </a:r>
          </a:p>
        </p:txBody>
      </p:sp>
      <p:sp>
        <p:nvSpPr>
          <p:cNvPr id="15" name="矩形 14">
            <a:extLst>
              <a:ext uri="{FF2B5EF4-FFF2-40B4-BE49-F238E27FC236}">
                <a16:creationId xmlns:a16="http://schemas.microsoft.com/office/drawing/2014/main" id="{AA18B0B4-52F2-4DA5-9E14-ACFD26590B74}"/>
              </a:ext>
            </a:extLst>
          </p:cNvPr>
          <p:cNvSpPr/>
          <p:nvPr/>
        </p:nvSpPr>
        <p:spPr>
          <a:xfrm>
            <a:off x="7081736" y="3882240"/>
            <a:ext cx="3793787" cy="11744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矩形 15">
            <a:extLst>
              <a:ext uri="{FF2B5EF4-FFF2-40B4-BE49-F238E27FC236}">
                <a16:creationId xmlns:a16="http://schemas.microsoft.com/office/drawing/2014/main" id="{9590F6FF-1887-4372-8D44-085C4E2514D2}"/>
              </a:ext>
            </a:extLst>
          </p:cNvPr>
          <p:cNvSpPr/>
          <p:nvPr/>
        </p:nvSpPr>
        <p:spPr>
          <a:xfrm>
            <a:off x="7081735" y="1950429"/>
            <a:ext cx="3793787" cy="11744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文本框 4">
            <a:extLst>
              <a:ext uri="{FF2B5EF4-FFF2-40B4-BE49-F238E27FC236}">
                <a16:creationId xmlns:a16="http://schemas.microsoft.com/office/drawing/2014/main" id="{DE7781B8-FAE8-D1DC-5D68-EE406580D388}"/>
              </a:ext>
            </a:extLst>
          </p:cNvPr>
          <p:cNvSpPr txBox="1"/>
          <p:nvPr/>
        </p:nvSpPr>
        <p:spPr>
          <a:xfrm>
            <a:off x="563734" y="5567771"/>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Beacon chain has asymmetric information about how much validators can pay</a:t>
            </a:r>
          </a:p>
        </p:txBody>
      </p:sp>
    </p:spTree>
    <p:extLst>
      <p:ext uri="{BB962C8B-B14F-4D97-AF65-F5344CB8AC3E}">
        <p14:creationId xmlns:p14="http://schemas.microsoft.com/office/powerpoint/2010/main" val="28609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2" presetClass="exit" presetSubtype="4" fill="hold" grpId="1" nodeType="withEffect">
                                  <p:stCondLst>
                                    <p:cond delay="0"/>
                                  </p:stCondLst>
                                  <p:childTnLst>
                                    <p:animEffect transition="out" filter="wipe(down)">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4" presetClass="exit" presetSubtype="10" fill="hold" grpId="1" nodeType="withEffect">
                                  <p:stCondLst>
                                    <p:cond delay="0"/>
                                  </p:stCondLst>
                                  <p:childTnLst>
                                    <p:animEffect transition="out" filter="randombar(horizont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4" presetClass="entr" presetSubtype="10" fill="hold" grpId="2"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5" grpId="0" animBg="1"/>
      <p:bldP spid="15" grpId="1" animBg="1"/>
      <p:bldP spid="16" grpId="0" animBg="1"/>
      <p:bldP spid="16" grpId="1" animBg="1"/>
      <p:bldP spid="16" grpId="2"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a:extLst>
              <a:ext uri="{FF2B5EF4-FFF2-40B4-BE49-F238E27FC236}">
                <a16:creationId xmlns:a16="http://schemas.microsoft.com/office/drawing/2014/main" id="{9F062ECF-BFC0-4C3A-AAFF-4F6815CEA628}"/>
              </a:ext>
            </a:extLst>
          </p:cNvPr>
          <p:cNvPicPr>
            <a:picLocks noChangeAspect="1"/>
          </p:cNvPicPr>
          <p:nvPr/>
        </p:nvPicPr>
        <p:blipFill>
          <a:blip r:embed="rId2"/>
          <a:stretch>
            <a:fillRect/>
          </a:stretch>
        </p:blipFill>
        <p:spPr>
          <a:xfrm>
            <a:off x="684614" y="2663965"/>
            <a:ext cx="4853998" cy="3305590"/>
          </a:xfrm>
          <a:prstGeom prst="rect">
            <a:avLst/>
          </a:prstGeom>
        </p:spPr>
      </p:pic>
      <p:sp>
        <p:nvSpPr>
          <p:cNvPr id="9" name="Google Shape;2181;p128">
            <a:extLst>
              <a:ext uri="{FF2B5EF4-FFF2-40B4-BE49-F238E27FC236}">
                <a16:creationId xmlns:a16="http://schemas.microsoft.com/office/drawing/2014/main" id="{080F05C5-7CF6-4570-AF4D-5F3B168E86E2}"/>
              </a:ext>
            </a:extLst>
          </p:cNvPr>
          <p:cNvSpPr txBox="1"/>
          <p:nvPr/>
        </p:nvSpPr>
        <p:spPr>
          <a:xfrm>
            <a:off x="537708" y="1441627"/>
            <a:ext cx="6208294" cy="4000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Wingdings" panose="05000000000000000000" pitchFamily="2" charset="2"/>
              <a:buChar char="§"/>
            </a:pPr>
            <a:r>
              <a:rPr lang="en-US" sz="2000" dirty="0">
                <a:solidFill>
                  <a:schemeClr val="dk1"/>
                </a:solidFill>
                <a:latin typeface="Calibri"/>
                <a:ea typeface="Calibri"/>
                <a:cs typeface="Calibri"/>
                <a:sym typeface="Calibri"/>
              </a:rPr>
              <a:t>Validator Utility Model</a:t>
            </a:r>
            <a:endParaRPr sz="2000" dirty="0"/>
          </a:p>
        </p:txBody>
      </p:sp>
      <p:sp>
        <p:nvSpPr>
          <p:cNvPr id="10" name="Google Shape;2182;p128">
            <a:extLst>
              <a:ext uri="{FF2B5EF4-FFF2-40B4-BE49-F238E27FC236}">
                <a16:creationId xmlns:a16="http://schemas.microsoft.com/office/drawing/2014/main" id="{12CCFE84-99CE-426D-A64E-1447774E444B}"/>
              </a:ext>
            </a:extLst>
          </p:cNvPr>
          <p:cNvSpPr txBox="1"/>
          <p:nvPr/>
        </p:nvSpPr>
        <p:spPr>
          <a:xfrm>
            <a:off x="1184366" y="1944864"/>
            <a:ext cx="8821510" cy="369291"/>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lvl="0"/>
            <a:r>
              <a:rPr lang="en-US" sz="1800" dirty="0">
                <a:solidFill>
                  <a:schemeClr val="dk1"/>
                </a:solidFill>
                <a:latin typeface="Calibri"/>
                <a:ea typeface="Calibri"/>
                <a:cs typeface="Calibri"/>
                <a:sym typeface="Calibri"/>
              </a:rPr>
              <a:t>We classify the would-be validators into different types according to their </a:t>
            </a:r>
            <a:r>
              <a:rPr lang="en-US" sz="1800" dirty="0">
                <a:solidFill>
                  <a:srgbClr val="C00000"/>
                </a:solidFill>
                <a:latin typeface="Calibri"/>
                <a:ea typeface="Calibri"/>
                <a:cs typeface="Calibri"/>
                <a:sym typeface="Calibri"/>
              </a:rPr>
              <a:t>stake values</a:t>
            </a:r>
            <a:r>
              <a:rPr lang="en-US" sz="1800" dirty="0">
                <a:solidFill>
                  <a:schemeClr val="dk1"/>
                </a:solidFill>
                <a:latin typeface="Calibri"/>
                <a:ea typeface="Calibri"/>
                <a:cs typeface="Calibri"/>
                <a:sym typeface="Calibri"/>
              </a:rPr>
              <a:t>.</a:t>
            </a:r>
            <a:endParaRPr dirty="0"/>
          </a:p>
        </p:txBody>
      </p:sp>
      <p:sp>
        <p:nvSpPr>
          <p:cNvPr id="25" name="文本框 24">
            <a:extLst>
              <a:ext uri="{FF2B5EF4-FFF2-40B4-BE49-F238E27FC236}">
                <a16:creationId xmlns:a16="http://schemas.microsoft.com/office/drawing/2014/main" id="{8B561315-4479-416F-9625-99F606CC72BE}"/>
              </a:ext>
            </a:extLst>
          </p:cNvPr>
          <p:cNvSpPr txBox="1"/>
          <p:nvPr/>
        </p:nvSpPr>
        <p:spPr>
          <a:xfrm>
            <a:off x="311285" y="933854"/>
            <a:ext cx="2553835"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System Model</a:t>
            </a:r>
          </a:p>
        </p:txBody>
      </p:sp>
      <p:sp>
        <p:nvSpPr>
          <p:cNvPr id="18" name="文本框 17">
            <a:extLst>
              <a:ext uri="{FF2B5EF4-FFF2-40B4-BE49-F238E27FC236}">
                <a16:creationId xmlns:a16="http://schemas.microsoft.com/office/drawing/2014/main" id="{B4CEA7CD-732B-43AD-9254-869DC68F5E6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21" name="Google Shape;2184;p128">
            <a:extLst>
              <a:ext uri="{FF2B5EF4-FFF2-40B4-BE49-F238E27FC236}">
                <a16:creationId xmlns:a16="http://schemas.microsoft.com/office/drawing/2014/main" id="{DBB3302C-C826-458F-A252-7F2422442D8D}"/>
              </a:ext>
            </a:extLst>
          </p:cNvPr>
          <p:cNvSpPr txBox="1"/>
          <p:nvPr/>
        </p:nvSpPr>
        <p:spPr>
          <a:xfrm>
            <a:off x="5779930" y="3160742"/>
            <a:ext cx="434467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The utility function is defined as：</a:t>
            </a:r>
            <a:endParaRPr dirty="0"/>
          </a:p>
        </p:txBody>
      </p:sp>
      <p:pic>
        <p:nvPicPr>
          <p:cNvPr id="22" name="Google Shape;2185;p128">
            <a:extLst>
              <a:ext uri="{FF2B5EF4-FFF2-40B4-BE49-F238E27FC236}">
                <a16:creationId xmlns:a16="http://schemas.microsoft.com/office/drawing/2014/main" id="{F249EE89-AEA2-4EE5-B395-7B753C9CC526}"/>
              </a:ext>
            </a:extLst>
          </p:cNvPr>
          <p:cNvPicPr preferRelativeResize="0"/>
          <p:nvPr/>
        </p:nvPicPr>
        <p:blipFill rotWithShape="1">
          <a:blip r:embed="rId3">
            <a:alphaModFix/>
          </a:blip>
          <a:srcRect/>
          <a:stretch/>
        </p:blipFill>
        <p:spPr>
          <a:xfrm>
            <a:off x="5803831" y="5267759"/>
            <a:ext cx="5488565" cy="875018"/>
          </a:xfrm>
          <a:prstGeom prst="rect">
            <a:avLst/>
          </a:prstGeom>
          <a:noFill/>
          <a:ln w="12700" cap="flat" cmpd="sng">
            <a:solidFill>
              <a:srgbClr val="2E75B5"/>
            </a:solidFill>
            <a:prstDash val="solid"/>
            <a:round/>
            <a:headEnd type="none" w="sm" len="sm"/>
            <a:tailEnd type="none" w="sm" len="sm"/>
          </a:ln>
        </p:spPr>
      </p:pic>
      <p:sp>
        <p:nvSpPr>
          <p:cNvPr id="23" name="Google Shape;2187;p128">
            <a:extLst>
              <a:ext uri="{FF2B5EF4-FFF2-40B4-BE49-F238E27FC236}">
                <a16:creationId xmlns:a16="http://schemas.microsoft.com/office/drawing/2014/main" id="{B8F4BF7B-5F40-491E-8D67-01DA2AEC2670}"/>
              </a:ext>
            </a:extLst>
          </p:cNvPr>
          <p:cNvSpPr/>
          <p:nvPr/>
        </p:nvSpPr>
        <p:spPr>
          <a:xfrm>
            <a:off x="5779930" y="4316760"/>
            <a:ext cx="2259168" cy="79429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3591" y="-9833"/>
                </a:moveTo>
                <a:lnTo>
                  <a:pt x="71206" y="-35689"/>
                </a:lnTo>
              </a:path>
            </a:pathLst>
          </a:custGeom>
          <a:solidFill>
            <a:schemeClr val="lt1"/>
          </a:solid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Evaluate the rewards that obtained from beacon chain</a:t>
            </a:r>
            <a:endParaRPr sz="1800" dirty="0"/>
          </a:p>
        </p:txBody>
      </p:sp>
      <p:pic>
        <p:nvPicPr>
          <p:cNvPr id="24" name="图片 23">
            <a:extLst>
              <a:ext uri="{FF2B5EF4-FFF2-40B4-BE49-F238E27FC236}">
                <a16:creationId xmlns:a16="http://schemas.microsoft.com/office/drawing/2014/main" id="{42DD2E6D-213D-47A2-AF1A-84E791032C14}"/>
              </a:ext>
            </a:extLst>
          </p:cNvPr>
          <p:cNvPicPr>
            <a:picLocks noChangeAspect="1"/>
          </p:cNvPicPr>
          <p:nvPr/>
        </p:nvPicPr>
        <p:blipFill>
          <a:blip r:embed="rId4"/>
          <a:stretch>
            <a:fillRect/>
          </a:stretch>
        </p:blipFill>
        <p:spPr>
          <a:xfrm>
            <a:off x="5803831" y="2568548"/>
            <a:ext cx="4352925" cy="476250"/>
          </a:xfrm>
          <a:prstGeom prst="rect">
            <a:avLst/>
          </a:prstGeom>
        </p:spPr>
      </p:pic>
      <p:pic>
        <p:nvPicPr>
          <p:cNvPr id="26" name="图片 25">
            <a:extLst>
              <a:ext uri="{FF2B5EF4-FFF2-40B4-BE49-F238E27FC236}">
                <a16:creationId xmlns:a16="http://schemas.microsoft.com/office/drawing/2014/main" id="{554587A8-BB9C-4B5F-9B63-455CB8659AB0}"/>
              </a:ext>
            </a:extLst>
          </p:cNvPr>
          <p:cNvPicPr>
            <a:picLocks noChangeAspect="1"/>
          </p:cNvPicPr>
          <p:nvPr/>
        </p:nvPicPr>
        <p:blipFill>
          <a:blip r:embed="rId5"/>
          <a:stretch>
            <a:fillRect/>
          </a:stretch>
        </p:blipFill>
        <p:spPr>
          <a:xfrm>
            <a:off x="5803831" y="3644986"/>
            <a:ext cx="3362325" cy="409575"/>
          </a:xfrm>
          <a:prstGeom prst="rect">
            <a:avLst/>
          </a:prstGeom>
        </p:spPr>
      </p:pic>
      <p:sp>
        <p:nvSpPr>
          <p:cNvPr id="27" name="标注: 线形 26">
            <a:extLst>
              <a:ext uri="{FF2B5EF4-FFF2-40B4-BE49-F238E27FC236}">
                <a16:creationId xmlns:a16="http://schemas.microsoft.com/office/drawing/2014/main" id="{246433AF-6FF1-423A-BCC1-041A172908DB}"/>
              </a:ext>
            </a:extLst>
          </p:cNvPr>
          <p:cNvSpPr/>
          <p:nvPr/>
        </p:nvSpPr>
        <p:spPr>
          <a:xfrm>
            <a:off x="9648825" y="4318330"/>
            <a:ext cx="1981701" cy="792719"/>
          </a:xfrm>
          <a:prstGeom prst="borderCallout1">
            <a:avLst>
              <a:gd name="adj1" fmla="val 834"/>
              <a:gd name="adj2" fmla="val 22514"/>
              <a:gd name="adj3" fmla="val -43651"/>
              <a:gd name="adj4" fmla="val -1108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dk1"/>
                </a:solidFill>
                <a:latin typeface="Calibri" panose="020F0502020204030204" pitchFamily="34" charset="0"/>
                <a:ea typeface="Calibri"/>
                <a:cs typeface="Calibri" panose="020F0502020204030204" pitchFamily="34" charset="0"/>
                <a:sym typeface="Calibri"/>
              </a:rPr>
              <a:t>Evaluate the penalty for the type-</a:t>
            </a:r>
            <a:r>
              <a:rPr lang="en-US" sz="1800" dirty="0" err="1">
                <a:solidFill>
                  <a:schemeClr val="dk1"/>
                </a:solidFill>
                <a:latin typeface="Calibri" panose="020F0502020204030204" pitchFamily="34" charset="0"/>
                <a:ea typeface="Calibri"/>
                <a:cs typeface="Calibri" panose="020F0502020204030204" pitchFamily="34" charset="0"/>
                <a:sym typeface="Calibri"/>
              </a:rPr>
              <a:t>i</a:t>
            </a:r>
            <a:r>
              <a:rPr lang="en-US" sz="1800" dirty="0">
                <a:solidFill>
                  <a:schemeClr val="dk1"/>
                </a:solidFill>
                <a:latin typeface="Calibri" panose="020F0502020204030204" pitchFamily="34" charset="0"/>
                <a:ea typeface="Calibri"/>
                <a:cs typeface="Calibri" panose="020F0502020204030204" pitchFamily="34" charset="0"/>
                <a:sym typeface="Calibri"/>
              </a:rPr>
              <a:t> validators.</a:t>
            </a:r>
            <a:endParaRPr lang="en-US" sz="1800" dirty="0">
              <a:latin typeface="Calibri" panose="020F0502020204030204" pitchFamily="34" charset="0"/>
              <a:cs typeface="Calibri" panose="020F0502020204030204" pitchFamily="34" charset="0"/>
            </a:endParaRPr>
          </a:p>
        </p:txBody>
      </p:sp>
      <p:sp>
        <p:nvSpPr>
          <p:cNvPr id="28" name="标注: 线形 27">
            <a:extLst>
              <a:ext uri="{FF2B5EF4-FFF2-40B4-BE49-F238E27FC236}">
                <a16:creationId xmlns:a16="http://schemas.microsoft.com/office/drawing/2014/main" id="{AA990EDB-E2A6-4909-9E63-3903174EC9A0}"/>
              </a:ext>
            </a:extLst>
          </p:cNvPr>
          <p:cNvSpPr/>
          <p:nvPr/>
        </p:nvSpPr>
        <p:spPr>
          <a:xfrm>
            <a:off x="8143874" y="4316760"/>
            <a:ext cx="1400175" cy="794290"/>
          </a:xfrm>
          <a:prstGeom prst="borderCallout1">
            <a:avLst>
              <a:gd name="adj1" fmla="val 750"/>
              <a:gd name="adj2" fmla="val 30376"/>
              <a:gd name="adj3" fmla="val -33145"/>
              <a:gd name="adj4" fmla="val 9166"/>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The total computation cost</a:t>
            </a:r>
            <a:endParaRPr lang="en-US" sz="1800" dirty="0"/>
          </a:p>
        </p:txBody>
      </p:sp>
      <p:sp>
        <p:nvSpPr>
          <p:cNvPr id="4" name="矩形 3">
            <a:extLst>
              <a:ext uri="{FF2B5EF4-FFF2-40B4-BE49-F238E27FC236}">
                <a16:creationId xmlns:a16="http://schemas.microsoft.com/office/drawing/2014/main" id="{6471D010-0E3C-4937-8963-505C72522861}"/>
              </a:ext>
            </a:extLst>
          </p:cNvPr>
          <p:cNvSpPr/>
          <p:nvPr/>
        </p:nvSpPr>
        <p:spPr>
          <a:xfrm>
            <a:off x="3096448" y="5154547"/>
            <a:ext cx="1436363" cy="8750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1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456822-163A-48DF-9C1C-021556EBF1EA}"/>
              </a:ext>
            </a:extLst>
          </p:cNvPr>
          <p:cNvSpPr txBox="1"/>
          <p:nvPr/>
        </p:nvSpPr>
        <p:spPr>
          <a:xfrm>
            <a:off x="311285" y="933854"/>
            <a:ext cx="2619149"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System Model</a:t>
            </a:r>
          </a:p>
        </p:txBody>
      </p:sp>
      <p:pic>
        <p:nvPicPr>
          <p:cNvPr id="15" name="图片 8">
            <a:extLst>
              <a:ext uri="{FF2B5EF4-FFF2-40B4-BE49-F238E27FC236}">
                <a16:creationId xmlns:a16="http://schemas.microsoft.com/office/drawing/2014/main" id="{0F1C5634-8E30-4F1B-A759-C9A1A1110DDC}"/>
              </a:ext>
            </a:extLst>
          </p:cNvPr>
          <p:cNvPicPr>
            <a:picLocks noChangeAspect="1"/>
          </p:cNvPicPr>
          <p:nvPr/>
        </p:nvPicPr>
        <p:blipFill>
          <a:blip r:embed="rId2"/>
          <a:stretch>
            <a:fillRect/>
          </a:stretch>
        </p:blipFill>
        <p:spPr>
          <a:xfrm>
            <a:off x="1052545" y="4631833"/>
            <a:ext cx="5328605" cy="432049"/>
          </a:xfrm>
          <a:prstGeom prst="rect">
            <a:avLst/>
          </a:prstGeom>
        </p:spPr>
      </p:pic>
      <p:pic>
        <p:nvPicPr>
          <p:cNvPr id="7" name="图片 25">
            <a:extLst>
              <a:ext uri="{FF2B5EF4-FFF2-40B4-BE49-F238E27FC236}">
                <a16:creationId xmlns:a16="http://schemas.microsoft.com/office/drawing/2014/main" id="{024CB57E-5AA3-4385-9F7D-3DF5E44344C6}"/>
              </a:ext>
            </a:extLst>
          </p:cNvPr>
          <p:cNvPicPr>
            <a:picLocks noChangeAspect="1"/>
          </p:cNvPicPr>
          <p:nvPr/>
        </p:nvPicPr>
        <p:blipFill>
          <a:blip r:embed="rId3"/>
          <a:stretch>
            <a:fillRect/>
          </a:stretch>
        </p:blipFill>
        <p:spPr>
          <a:xfrm>
            <a:off x="1212621" y="2874269"/>
            <a:ext cx="4114800" cy="502319"/>
          </a:xfrm>
          <a:prstGeom prst="rect">
            <a:avLst/>
          </a:prstGeom>
        </p:spPr>
      </p:pic>
      <p:sp>
        <p:nvSpPr>
          <p:cNvPr id="8" name="Google Shape;2181;p128">
            <a:extLst>
              <a:ext uri="{FF2B5EF4-FFF2-40B4-BE49-F238E27FC236}">
                <a16:creationId xmlns:a16="http://schemas.microsoft.com/office/drawing/2014/main" id="{2F2C359D-B8B2-4AEF-9DAD-BDD966F42AAF}"/>
              </a:ext>
            </a:extLst>
          </p:cNvPr>
          <p:cNvSpPr txBox="1"/>
          <p:nvPr/>
        </p:nvSpPr>
        <p:spPr>
          <a:xfrm>
            <a:off x="687977" y="1466042"/>
            <a:ext cx="10968648" cy="400069"/>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800"/>
              <a:buFont typeface="Wingdings" panose="05000000000000000000" pitchFamily="2" charset="2"/>
              <a:buChar char="§"/>
            </a:pPr>
            <a:r>
              <a:rPr lang="en-US" sz="2000" dirty="0">
                <a:solidFill>
                  <a:schemeClr val="dk1"/>
                </a:solidFill>
                <a:latin typeface="Calibri"/>
                <a:ea typeface="Calibri"/>
                <a:cs typeface="Calibri"/>
                <a:sym typeface="Calibri"/>
              </a:rPr>
              <a:t>Constrains of Validator Utility Model: </a:t>
            </a:r>
            <a:r>
              <a:rPr lang="en-US" sz="2000" b="1" i="1" dirty="0">
                <a:solidFill>
                  <a:srgbClr val="C00000"/>
                </a:solidFill>
                <a:latin typeface="Calibri"/>
                <a:ea typeface="Calibri"/>
                <a:cs typeface="Calibri"/>
                <a:sym typeface="Calibri"/>
              </a:rPr>
              <a:t>Individual Rationality </a:t>
            </a:r>
            <a:r>
              <a:rPr lang="en-US" sz="2000" dirty="0">
                <a:solidFill>
                  <a:schemeClr val="dk1"/>
                </a:solidFill>
                <a:latin typeface="Calibri"/>
                <a:ea typeface="Calibri"/>
                <a:cs typeface="Calibri"/>
                <a:sym typeface="Calibri"/>
              </a:rPr>
              <a:t>(IR) and </a:t>
            </a:r>
            <a:r>
              <a:rPr lang="en-US" sz="2000" b="1" i="1" dirty="0">
                <a:solidFill>
                  <a:srgbClr val="C00000"/>
                </a:solidFill>
                <a:latin typeface="Calibri"/>
                <a:ea typeface="Calibri"/>
                <a:cs typeface="Calibri"/>
                <a:sym typeface="Calibri"/>
              </a:rPr>
              <a:t>Incentive Compatibility </a:t>
            </a:r>
            <a:r>
              <a:rPr lang="en-US" sz="2000" dirty="0">
                <a:solidFill>
                  <a:schemeClr val="dk1"/>
                </a:solidFill>
                <a:latin typeface="Calibri"/>
                <a:ea typeface="Calibri"/>
                <a:cs typeface="Calibri"/>
                <a:sym typeface="Calibri"/>
              </a:rPr>
              <a:t>(IC):</a:t>
            </a:r>
            <a:endParaRPr lang="en-US" sz="2000" dirty="0"/>
          </a:p>
        </p:txBody>
      </p:sp>
      <p:sp>
        <p:nvSpPr>
          <p:cNvPr id="9" name="Google Shape;2181;p128">
            <a:extLst>
              <a:ext uri="{FF2B5EF4-FFF2-40B4-BE49-F238E27FC236}">
                <a16:creationId xmlns:a16="http://schemas.microsoft.com/office/drawing/2014/main" id="{DAC7C8A5-52E0-4210-9887-B11CA0A55988}"/>
              </a:ext>
            </a:extLst>
          </p:cNvPr>
          <p:cNvSpPr txBox="1"/>
          <p:nvPr/>
        </p:nvSpPr>
        <p:spPr>
          <a:xfrm>
            <a:off x="1088571" y="2019880"/>
            <a:ext cx="9692640" cy="707846"/>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800"/>
            </a:pPr>
            <a:r>
              <a:rPr lang="en-US" sz="2000" dirty="0">
                <a:solidFill>
                  <a:schemeClr val="dk1"/>
                </a:solidFill>
                <a:latin typeface="Calibri"/>
                <a:ea typeface="Calibri"/>
                <a:cs typeface="Calibri"/>
                <a:sym typeface="Calibri"/>
              </a:rPr>
              <a:t>IR refers to that only when a positive utility assigned to a validator, the validator will accept the contract.</a:t>
            </a:r>
            <a:endParaRPr sz="2000" dirty="0"/>
          </a:p>
        </p:txBody>
      </p:sp>
      <p:sp>
        <p:nvSpPr>
          <p:cNvPr id="11" name="Google Shape;2181;p128">
            <a:extLst>
              <a:ext uri="{FF2B5EF4-FFF2-40B4-BE49-F238E27FC236}">
                <a16:creationId xmlns:a16="http://schemas.microsoft.com/office/drawing/2014/main" id="{97F875E6-D7CA-4B55-ACB0-BA0921A9535C}"/>
              </a:ext>
            </a:extLst>
          </p:cNvPr>
          <p:cNvSpPr txBox="1"/>
          <p:nvPr/>
        </p:nvSpPr>
        <p:spPr>
          <a:xfrm>
            <a:off x="1088571" y="3570184"/>
            <a:ext cx="9692640" cy="707846"/>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800"/>
            </a:pPr>
            <a:r>
              <a:rPr lang="en-US" sz="2000" dirty="0">
                <a:solidFill>
                  <a:schemeClr val="dk1"/>
                </a:solidFill>
                <a:latin typeface="Calibri"/>
                <a:ea typeface="Calibri"/>
                <a:cs typeface="Calibri"/>
                <a:sym typeface="Calibri"/>
              </a:rPr>
              <a:t>IC refers to that a type-</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validator can only obtain the maximum profit by choosing the type-</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contract rather than all the other contracts. </a:t>
            </a:r>
            <a:endParaRPr sz="2000" dirty="0"/>
          </a:p>
        </p:txBody>
      </p:sp>
      <p:sp>
        <p:nvSpPr>
          <p:cNvPr id="12" name="文本框 11">
            <a:extLst>
              <a:ext uri="{FF2B5EF4-FFF2-40B4-BE49-F238E27FC236}">
                <a16:creationId xmlns:a16="http://schemas.microsoft.com/office/drawing/2014/main" id="{792B67F1-445C-4117-AC2C-43ECAF90CA94}"/>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40930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600"/>
                                        <p:tgtEl>
                                          <p:spTgt spid="15"/>
                                        </p:tgtEl>
                                      </p:cBhvr>
                                    </p:animEffect>
                                    <p:anim calcmode="lin" valueType="num">
                                      <p:cBhvr>
                                        <p:cTn id="26" dur="600" fill="hold"/>
                                        <p:tgtEl>
                                          <p:spTgt spid="15"/>
                                        </p:tgtEl>
                                        <p:attrNameLst>
                                          <p:attrName>ppt_x</p:attrName>
                                        </p:attrNameLst>
                                      </p:cBhvr>
                                      <p:tavLst>
                                        <p:tav tm="0">
                                          <p:val>
                                            <p:strVal val="#ppt_x"/>
                                          </p:val>
                                        </p:tav>
                                        <p:tav tm="100000">
                                          <p:val>
                                            <p:strVal val="#ppt_x"/>
                                          </p:val>
                                        </p:tav>
                                      </p:tavLst>
                                    </p:anim>
                                    <p:anim calcmode="lin" valueType="num">
                                      <p:cBhvr>
                                        <p:cTn id="27" dur="6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
            <a:extLst>
              <a:ext uri="{FF2B5EF4-FFF2-40B4-BE49-F238E27FC236}">
                <a16:creationId xmlns:a16="http://schemas.microsoft.com/office/drawing/2014/main" id="{B5B297E9-5D5F-4E72-BA66-C9379BB1FCFE}"/>
              </a:ext>
            </a:extLst>
          </p:cNvPr>
          <p:cNvPicPr>
            <a:picLocks noChangeAspect="1"/>
          </p:cNvPicPr>
          <p:nvPr/>
        </p:nvPicPr>
        <p:blipFill>
          <a:blip r:embed="rId2"/>
          <a:stretch>
            <a:fillRect/>
          </a:stretch>
        </p:blipFill>
        <p:spPr>
          <a:xfrm>
            <a:off x="311285" y="2494463"/>
            <a:ext cx="5339398" cy="3636149"/>
          </a:xfrm>
          <a:prstGeom prst="rect">
            <a:avLst/>
          </a:prstGeom>
        </p:spPr>
      </p:pic>
      <p:sp>
        <p:nvSpPr>
          <p:cNvPr id="5" name="文本框 4">
            <a:extLst>
              <a:ext uri="{FF2B5EF4-FFF2-40B4-BE49-F238E27FC236}">
                <a16:creationId xmlns:a16="http://schemas.microsoft.com/office/drawing/2014/main" id="{17456822-163A-48DF-9C1C-021556EBF1EA}"/>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6" name="Google Shape;2212;p129">
            <a:extLst>
              <a:ext uri="{FF2B5EF4-FFF2-40B4-BE49-F238E27FC236}">
                <a16:creationId xmlns:a16="http://schemas.microsoft.com/office/drawing/2014/main" id="{2AA226DD-3BE5-492F-B693-34D874D19CD6}"/>
              </a:ext>
            </a:extLst>
          </p:cNvPr>
          <p:cNvSpPr txBox="1"/>
          <p:nvPr/>
        </p:nvSpPr>
        <p:spPr>
          <a:xfrm>
            <a:off x="311285" y="1414612"/>
            <a:ext cx="6208294"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Wingdings" panose="05000000000000000000" pitchFamily="2" charset="2"/>
              <a:buChar char="§"/>
            </a:pPr>
            <a:r>
              <a:rPr lang="en-US" sz="2000" dirty="0">
                <a:solidFill>
                  <a:schemeClr val="dk1"/>
                </a:solidFill>
                <a:latin typeface="Calibri"/>
                <a:ea typeface="Calibri"/>
                <a:cs typeface="Calibri"/>
                <a:sym typeface="Calibri"/>
              </a:rPr>
              <a:t>Beacon Chain Model</a:t>
            </a:r>
            <a:endParaRPr dirty="0"/>
          </a:p>
        </p:txBody>
      </p:sp>
      <p:sp>
        <p:nvSpPr>
          <p:cNvPr id="7" name="Google Shape;2213;p129">
            <a:extLst>
              <a:ext uri="{FF2B5EF4-FFF2-40B4-BE49-F238E27FC236}">
                <a16:creationId xmlns:a16="http://schemas.microsoft.com/office/drawing/2014/main" id="{7222F35F-6C12-44ED-9620-5FD0E68C7D77}"/>
              </a:ext>
            </a:extLst>
          </p:cNvPr>
          <p:cNvSpPr txBox="1"/>
          <p:nvPr/>
        </p:nvSpPr>
        <p:spPr>
          <a:xfrm>
            <a:off x="311285" y="1836202"/>
            <a:ext cx="10313885" cy="400069"/>
          </a:xfrm>
          <a:prstGeom prst="rect">
            <a:avLst/>
          </a:prstGeom>
          <a:noFill/>
          <a:ln>
            <a:noFill/>
          </a:ln>
        </p:spPr>
        <p:txBody>
          <a:bodyPr spcFirstLastPara="1" wrap="square" lIns="91425" tIns="45700" rIns="91425" bIns="45700" anchor="t" anchorCtr="0">
            <a:spAutoFit/>
          </a:bodyPr>
          <a:lstStyle/>
          <a:p>
            <a:pPr lvl="0"/>
            <a:r>
              <a:rPr lang="en-US" sz="2000" dirty="0">
                <a:solidFill>
                  <a:schemeClr val="dk1"/>
                </a:solidFill>
                <a:latin typeface="Calibri"/>
                <a:ea typeface="Calibri"/>
                <a:cs typeface="Calibri"/>
                <a:sym typeface="Calibri"/>
              </a:rPr>
              <a:t>The profit obtained from a validator belonging to type-</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is defined as</a:t>
            </a:r>
            <a:endParaRPr dirty="0"/>
          </a:p>
        </p:txBody>
      </p:sp>
      <p:pic>
        <p:nvPicPr>
          <p:cNvPr id="8" name="Google Shape;2214;p129">
            <a:extLst>
              <a:ext uri="{FF2B5EF4-FFF2-40B4-BE49-F238E27FC236}">
                <a16:creationId xmlns:a16="http://schemas.microsoft.com/office/drawing/2014/main" id="{F1D87DF7-A578-4061-9BD8-75A0E641E3F7}"/>
              </a:ext>
            </a:extLst>
          </p:cNvPr>
          <p:cNvPicPr preferRelativeResize="0"/>
          <p:nvPr/>
        </p:nvPicPr>
        <p:blipFill rotWithShape="1">
          <a:blip r:embed="rId3">
            <a:alphaModFix/>
          </a:blip>
          <a:srcRect/>
          <a:stretch/>
        </p:blipFill>
        <p:spPr>
          <a:xfrm>
            <a:off x="5825816" y="2928146"/>
            <a:ext cx="3021913" cy="623261"/>
          </a:xfrm>
          <a:prstGeom prst="rect">
            <a:avLst/>
          </a:prstGeom>
          <a:noFill/>
          <a:ln>
            <a:noFill/>
          </a:ln>
        </p:spPr>
      </p:pic>
      <p:pic>
        <p:nvPicPr>
          <p:cNvPr id="9" name="Google Shape;2215;p129">
            <a:extLst>
              <a:ext uri="{FF2B5EF4-FFF2-40B4-BE49-F238E27FC236}">
                <a16:creationId xmlns:a16="http://schemas.microsoft.com/office/drawing/2014/main" id="{FE0838BE-7B34-4AA5-A9CF-C269639E8A00}"/>
              </a:ext>
            </a:extLst>
          </p:cNvPr>
          <p:cNvPicPr preferRelativeResize="0"/>
          <p:nvPr/>
        </p:nvPicPr>
        <p:blipFill rotWithShape="1">
          <a:blip r:embed="rId4">
            <a:alphaModFix/>
          </a:blip>
          <a:srcRect/>
          <a:stretch/>
        </p:blipFill>
        <p:spPr>
          <a:xfrm>
            <a:off x="5775724" y="2303655"/>
            <a:ext cx="4738482" cy="610479"/>
          </a:xfrm>
          <a:prstGeom prst="rect">
            <a:avLst/>
          </a:prstGeom>
          <a:noFill/>
          <a:ln>
            <a:noFill/>
          </a:ln>
        </p:spPr>
      </p:pic>
      <p:sp>
        <p:nvSpPr>
          <p:cNvPr id="12" name="Google Shape;2218;p129">
            <a:extLst>
              <a:ext uri="{FF2B5EF4-FFF2-40B4-BE49-F238E27FC236}">
                <a16:creationId xmlns:a16="http://schemas.microsoft.com/office/drawing/2014/main" id="{428C737C-EF7E-4429-AA19-782AC115CB3B}"/>
              </a:ext>
            </a:extLst>
          </p:cNvPr>
          <p:cNvSpPr/>
          <p:nvPr/>
        </p:nvSpPr>
        <p:spPr>
          <a:xfrm>
            <a:off x="5825816" y="5419206"/>
            <a:ext cx="2767711" cy="44894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859" y="-5268"/>
                </a:moveTo>
                <a:lnTo>
                  <a:pt x="99256" y="-66455"/>
                </a:lnTo>
              </a:path>
            </a:pathLst>
          </a:custGeom>
          <a:solidFill>
            <a:schemeClr val="lt1"/>
          </a:solid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R="0" lvl="0" algn="ctr" rtl="0">
              <a:spcBef>
                <a:spcPts val="0"/>
              </a:spcBef>
              <a:spcAft>
                <a:spcPts val="0"/>
              </a:spcAft>
            </a:pPr>
            <a:r>
              <a:rPr lang="en-US" sz="1400" dirty="0">
                <a:solidFill>
                  <a:schemeClr val="dk1"/>
                </a:solidFill>
                <a:latin typeface="Calibri"/>
                <a:ea typeface="Calibri"/>
                <a:cs typeface="Calibri"/>
                <a:sym typeface="Calibri"/>
              </a:rPr>
              <a:t>The type and the related reward in the traditional scheme</a:t>
            </a:r>
            <a:endParaRPr dirty="0"/>
          </a:p>
        </p:txBody>
      </p:sp>
      <p:pic>
        <p:nvPicPr>
          <p:cNvPr id="13" name="Google Shape;2219;p129">
            <a:extLst>
              <a:ext uri="{FF2B5EF4-FFF2-40B4-BE49-F238E27FC236}">
                <a16:creationId xmlns:a16="http://schemas.microsoft.com/office/drawing/2014/main" id="{A51E0F09-2A65-4FC4-8268-D638690C5415}"/>
              </a:ext>
            </a:extLst>
          </p:cNvPr>
          <p:cNvPicPr preferRelativeResize="0"/>
          <p:nvPr/>
        </p:nvPicPr>
        <p:blipFill rotWithShape="1">
          <a:blip r:embed="rId5">
            <a:alphaModFix/>
          </a:blip>
          <a:srcRect/>
          <a:stretch/>
        </p:blipFill>
        <p:spPr>
          <a:xfrm>
            <a:off x="5775724" y="4839009"/>
            <a:ext cx="2590801" cy="329006"/>
          </a:xfrm>
          <a:prstGeom prst="rect">
            <a:avLst/>
          </a:prstGeom>
          <a:noFill/>
          <a:ln>
            <a:noFill/>
          </a:ln>
        </p:spPr>
      </p:pic>
      <p:sp>
        <p:nvSpPr>
          <p:cNvPr id="14" name="Google Shape;2220;p129">
            <a:extLst>
              <a:ext uri="{FF2B5EF4-FFF2-40B4-BE49-F238E27FC236}">
                <a16:creationId xmlns:a16="http://schemas.microsoft.com/office/drawing/2014/main" id="{61A4DD70-23AC-4AB2-93BD-0975F20601EC}"/>
              </a:ext>
            </a:extLst>
          </p:cNvPr>
          <p:cNvSpPr/>
          <p:nvPr/>
        </p:nvSpPr>
        <p:spPr>
          <a:xfrm>
            <a:off x="6904706" y="3068183"/>
            <a:ext cx="1295400" cy="457200"/>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ctr" rtl="0">
              <a:spcBef>
                <a:spcPts val="0"/>
              </a:spcBef>
              <a:spcAft>
                <a:spcPts val="0"/>
              </a:spcAft>
              <a:buFont typeface="Wingdings" panose="05000000000000000000" pitchFamily="2" charset="2"/>
              <a:buChar char="§"/>
            </a:pPr>
            <a:endParaRPr sz="1800">
              <a:solidFill>
                <a:schemeClr val="lt1"/>
              </a:solidFill>
              <a:latin typeface="Calibri"/>
              <a:ea typeface="Calibri"/>
              <a:cs typeface="Calibri"/>
              <a:sym typeface="Calibri"/>
            </a:endParaRPr>
          </a:p>
        </p:txBody>
      </p:sp>
      <p:sp>
        <p:nvSpPr>
          <p:cNvPr id="15" name="文本框 14">
            <a:extLst>
              <a:ext uri="{FF2B5EF4-FFF2-40B4-BE49-F238E27FC236}">
                <a16:creationId xmlns:a16="http://schemas.microsoft.com/office/drawing/2014/main" id="{F12A4B74-ED13-4403-9279-78610916C33B}"/>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24" name="Google Shape;2220;p129">
            <a:extLst>
              <a:ext uri="{FF2B5EF4-FFF2-40B4-BE49-F238E27FC236}">
                <a16:creationId xmlns:a16="http://schemas.microsoft.com/office/drawing/2014/main" id="{D9434091-1630-43D2-8559-A030DC209317}"/>
              </a:ext>
            </a:extLst>
          </p:cNvPr>
          <p:cNvSpPr/>
          <p:nvPr/>
        </p:nvSpPr>
        <p:spPr>
          <a:xfrm>
            <a:off x="3728487" y="3120031"/>
            <a:ext cx="596625" cy="4572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ctr" rtl="0">
              <a:spcBef>
                <a:spcPts val="0"/>
              </a:spcBef>
              <a:spcAft>
                <a:spcPts val="0"/>
              </a:spcAft>
              <a:buFont typeface="Wingdings" panose="05000000000000000000" pitchFamily="2" charset="2"/>
              <a:buChar char="§"/>
            </a:pPr>
            <a:endParaRPr sz="1800">
              <a:solidFill>
                <a:schemeClr val="lt1"/>
              </a:solidFill>
              <a:latin typeface="Calibri"/>
              <a:ea typeface="Calibri"/>
              <a:cs typeface="Calibri"/>
              <a:sym typeface="Calibri"/>
            </a:endParaRPr>
          </a:p>
        </p:txBody>
      </p:sp>
      <p:sp>
        <p:nvSpPr>
          <p:cNvPr id="2" name="对话气泡: 矩形 1">
            <a:extLst>
              <a:ext uri="{FF2B5EF4-FFF2-40B4-BE49-F238E27FC236}">
                <a16:creationId xmlns:a16="http://schemas.microsoft.com/office/drawing/2014/main" id="{FC53DB86-FC83-44D9-AF0B-80ABA603AF22}"/>
              </a:ext>
            </a:extLst>
          </p:cNvPr>
          <p:cNvSpPr/>
          <p:nvPr/>
        </p:nvSpPr>
        <p:spPr>
          <a:xfrm>
            <a:off x="5775724" y="2290531"/>
            <a:ext cx="4838666" cy="636728"/>
          </a:xfrm>
          <a:prstGeom prst="wedgeRectCallout">
            <a:avLst>
              <a:gd name="adj1" fmla="val -19667"/>
              <a:gd name="adj2" fmla="val 72312"/>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标注: 线形 24">
            <a:extLst>
              <a:ext uri="{FF2B5EF4-FFF2-40B4-BE49-F238E27FC236}">
                <a16:creationId xmlns:a16="http://schemas.microsoft.com/office/drawing/2014/main" id="{34F13817-E2A6-48B2-B84C-E23C2988F74B}"/>
              </a:ext>
            </a:extLst>
          </p:cNvPr>
          <p:cNvSpPr/>
          <p:nvPr/>
        </p:nvSpPr>
        <p:spPr>
          <a:xfrm>
            <a:off x="5839707" y="3833255"/>
            <a:ext cx="2360399" cy="792719"/>
          </a:xfrm>
          <a:prstGeom prst="borderCallout1">
            <a:avLst>
              <a:gd name="adj1" fmla="val 834"/>
              <a:gd name="adj2" fmla="val 22514"/>
              <a:gd name="adj3" fmla="val -38286"/>
              <a:gd name="adj4" fmla="val 50624"/>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dk1"/>
                </a:solidFill>
                <a:latin typeface="Calibri" panose="020F0502020204030204" pitchFamily="34" charset="0"/>
                <a:ea typeface="Calibri"/>
                <a:cs typeface="Calibri" panose="020F0502020204030204" pitchFamily="34" charset="0"/>
                <a:sym typeface="Calibri"/>
              </a:rPr>
              <a:t>Evaluation function regarding the validator's time, type and reward</a:t>
            </a:r>
          </a:p>
        </p:txBody>
      </p:sp>
      <p:sp>
        <p:nvSpPr>
          <p:cNvPr id="27" name="标注: 线形 26">
            <a:extLst>
              <a:ext uri="{FF2B5EF4-FFF2-40B4-BE49-F238E27FC236}">
                <a16:creationId xmlns:a16="http://schemas.microsoft.com/office/drawing/2014/main" id="{91777A3C-ECDA-4007-8099-D3F4D2C619D5}"/>
              </a:ext>
            </a:extLst>
          </p:cNvPr>
          <p:cNvSpPr/>
          <p:nvPr/>
        </p:nvSpPr>
        <p:spPr>
          <a:xfrm>
            <a:off x="8604172" y="3833255"/>
            <a:ext cx="2360399" cy="792719"/>
          </a:xfrm>
          <a:prstGeom prst="borderCallout1">
            <a:avLst>
              <a:gd name="adj1" fmla="val 834"/>
              <a:gd name="adj2" fmla="val 22514"/>
              <a:gd name="adj3" fmla="val -39627"/>
              <a:gd name="adj4" fmla="val 2425"/>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rtl="0">
              <a:spcBef>
                <a:spcPts val="0"/>
              </a:spcBef>
              <a:spcAft>
                <a:spcPts val="0"/>
              </a:spcAft>
            </a:pPr>
            <a:r>
              <a:rPr lang="en-US" sz="1600" dirty="0">
                <a:solidFill>
                  <a:schemeClr val="dk1"/>
                </a:solidFill>
                <a:latin typeface="Calibri"/>
                <a:ea typeface="Calibri"/>
                <a:cs typeface="Calibri"/>
                <a:sym typeface="Calibri"/>
              </a:rPr>
              <a:t>The total cost of rewarding the validators</a:t>
            </a:r>
            <a:endParaRPr lang="en-US" sz="1600" dirty="0"/>
          </a:p>
        </p:txBody>
      </p:sp>
    </p:spTree>
    <p:extLst>
      <p:ext uri="{BB962C8B-B14F-4D97-AF65-F5344CB8AC3E}">
        <p14:creationId xmlns:p14="http://schemas.microsoft.com/office/powerpoint/2010/main" val="37759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a:extLst>
              <a:ext uri="{FF2B5EF4-FFF2-40B4-BE49-F238E27FC236}">
                <a16:creationId xmlns:a16="http://schemas.microsoft.com/office/drawing/2014/main" id="{2E09BD1C-AD02-44C6-A0C4-804C2B0B0009}"/>
              </a:ext>
            </a:extLst>
          </p:cNvPr>
          <p:cNvPicPr>
            <a:picLocks noChangeAspect="1"/>
          </p:cNvPicPr>
          <p:nvPr/>
        </p:nvPicPr>
        <p:blipFill>
          <a:blip r:embed="rId2"/>
          <a:stretch>
            <a:fillRect/>
          </a:stretch>
        </p:blipFill>
        <p:spPr>
          <a:xfrm>
            <a:off x="311285" y="1732126"/>
            <a:ext cx="5339398" cy="3636149"/>
          </a:xfrm>
          <a:prstGeom prst="rect">
            <a:avLst/>
          </a:prstGeom>
        </p:spPr>
      </p:pic>
      <p:pic>
        <p:nvPicPr>
          <p:cNvPr id="6" name="Google Shape;2260;p131">
            <a:extLst>
              <a:ext uri="{FF2B5EF4-FFF2-40B4-BE49-F238E27FC236}">
                <a16:creationId xmlns:a16="http://schemas.microsoft.com/office/drawing/2014/main" id="{32BA2D49-EFB9-4541-8F1C-760DEAD09A9F}"/>
              </a:ext>
            </a:extLst>
          </p:cNvPr>
          <p:cNvPicPr preferRelativeResize="0"/>
          <p:nvPr/>
        </p:nvPicPr>
        <p:blipFill rotWithShape="1">
          <a:blip r:embed="rId3">
            <a:alphaModFix/>
          </a:blip>
          <a:srcRect/>
          <a:stretch/>
        </p:blipFill>
        <p:spPr>
          <a:xfrm>
            <a:off x="6203548" y="3110864"/>
            <a:ext cx="4477154" cy="1933625"/>
          </a:xfrm>
          <a:prstGeom prst="rect">
            <a:avLst/>
          </a:prstGeom>
          <a:noFill/>
          <a:ln>
            <a:noFill/>
          </a:ln>
        </p:spPr>
      </p:pic>
      <p:sp>
        <p:nvSpPr>
          <p:cNvPr id="12" name="文本框 11">
            <a:extLst>
              <a:ext uri="{FF2B5EF4-FFF2-40B4-BE49-F238E27FC236}">
                <a16:creationId xmlns:a16="http://schemas.microsoft.com/office/drawing/2014/main" id="{453137CB-115B-426E-85FB-551B6D78F3DE}"/>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Problem Formulation</a:t>
            </a:r>
          </a:p>
        </p:txBody>
      </p:sp>
      <p:sp>
        <p:nvSpPr>
          <p:cNvPr id="13" name="文本框 12">
            <a:extLst>
              <a:ext uri="{FF2B5EF4-FFF2-40B4-BE49-F238E27FC236}">
                <a16:creationId xmlns:a16="http://schemas.microsoft.com/office/drawing/2014/main" id="{618CA2DA-6FA2-4F29-8AFA-1DAE447DBD3C}"/>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pic>
        <p:nvPicPr>
          <p:cNvPr id="11" name="Google Shape;2214;p129">
            <a:extLst>
              <a:ext uri="{FF2B5EF4-FFF2-40B4-BE49-F238E27FC236}">
                <a16:creationId xmlns:a16="http://schemas.microsoft.com/office/drawing/2014/main" id="{C50B85F8-74CA-4F97-9C1D-F2A48470DF22}"/>
              </a:ext>
            </a:extLst>
          </p:cNvPr>
          <p:cNvPicPr preferRelativeResize="0"/>
          <p:nvPr/>
        </p:nvPicPr>
        <p:blipFill rotWithShape="1">
          <a:blip r:embed="rId4">
            <a:alphaModFix/>
          </a:blip>
          <a:srcRect/>
          <a:stretch/>
        </p:blipFill>
        <p:spPr>
          <a:xfrm>
            <a:off x="6298544" y="1394142"/>
            <a:ext cx="3021913" cy="623261"/>
          </a:xfrm>
          <a:prstGeom prst="rect">
            <a:avLst/>
          </a:prstGeom>
          <a:noFill/>
          <a:ln>
            <a:noFill/>
          </a:ln>
        </p:spPr>
      </p:pic>
      <p:sp>
        <p:nvSpPr>
          <p:cNvPr id="15" name="Google Shape;2220;p129">
            <a:extLst>
              <a:ext uri="{FF2B5EF4-FFF2-40B4-BE49-F238E27FC236}">
                <a16:creationId xmlns:a16="http://schemas.microsoft.com/office/drawing/2014/main" id="{A47B9789-DDF0-4649-BD95-C3F0D2858ADE}"/>
              </a:ext>
            </a:extLst>
          </p:cNvPr>
          <p:cNvSpPr/>
          <p:nvPr/>
        </p:nvSpPr>
        <p:spPr>
          <a:xfrm>
            <a:off x="311285" y="2338948"/>
            <a:ext cx="5339398" cy="3029327"/>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ctr" rtl="0">
              <a:spcBef>
                <a:spcPts val="0"/>
              </a:spcBef>
              <a:spcAft>
                <a:spcPts val="0"/>
              </a:spcAft>
              <a:buFont typeface="Wingdings" panose="05000000000000000000" pitchFamily="2" charset="2"/>
              <a:buChar char="§"/>
            </a:pPr>
            <a:endParaRPr sz="1800">
              <a:solidFill>
                <a:schemeClr val="lt1"/>
              </a:solidFill>
              <a:latin typeface="Calibri"/>
              <a:ea typeface="Calibri"/>
              <a:cs typeface="Calibri"/>
              <a:sym typeface="Calibri"/>
            </a:endParaRPr>
          </a:p>
        </p:txBody>
      </p:sp>
      <p:sp>
        <p:nvSpPr>
          <p:cNvPr id="17" name="标注: 线形 16">
            <a:extLst>
              <a:ext uri="{FF2B5EF4-FFF2-40B4-BE49-F238E27FC236}">
                <a16:creationId xmlns:a16="http://schemas.microsoft.com/office/drawing/2014/main" id="{1E129B44-C7F9-45C1-8D74-EF83E8DD268E}"/>
              </a:ext>
            </a:extLst>
          </p:cNvPr>
          <p:cNvSpPr/>
          <p:nvPr/>
        </p:nvSpPr>
        <p:spPr>
          <a:xfrm>
            <a:off x="6298544" y="2270956"/>
            <a:ext cx="2650147" cy="839908"/>
          </a:xfrm>
          <a:prstGeom prst="borderCallout1">
            <a:avLst>
              <a:gd name="adj1" fmla="val 834"/>
              <a:gd name="adj2" fmla="val 22514"/>
              <a:gd name="adj3" fmla="val -38286"/>
              <a:gd name="adj4" fmla="val 50624"/>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dk1"/>
                </a:solidFill>
                <a:latin typeface="Calibri" panose="020F0502020204030204" pitchFamily="34" charset="0"/>
                <a:ea typeface="Calibri"/>
                <a:cs typeface="Calibri" panose="020F0502020204030204" pitchFamily="34" charset="0"/>
                <a:sym typeface="Calibri"/>
              </a:rPr>
              <a:t>Evaluation function regarding the validator's time, type and reward</a:t>
            </a:r>
          </a:p>
        </p:txBody>
      </p:sp>
      <p:sp>
        <p:nvSpPr>
          <p:cNvPr id="18" name="标注: 线形 17">
            <a:extLst>
              <a:ext uri="{FF2B5EF4-FFF2-40B4-BE49-F238E27FC236}">
                <a16:creationId xmlns:a16="http://schemas.microsoft.com/office/drawing/2014/main" id="{1186AE91-99CE-4140-ADEC-027910F57B4F}"/>
              </a:ext>
            </a:extLst>
          </p:cNvPr>
          <p:cNvSpPr/>
          <p:nvPr/>
        </p:nvSpPr>
        <p:spPr>
          <a:xfrm>
            <a:off x="9063009" y="2270956"/>
            <a:ext cx="2540106" cy="839908"/>
          </a:xfrm>
          <a:prstGeom prst="borderCallout1">
            <a:avLst>
              <a:gd name="adj1" fmla="val 834"/>
              <a:gd name="adj2" fmla="val 22514"/>
              <a:gd name="adj3" fmla="val -39627"/>
              <a:gd name="adj4" fmla="val 2425"/>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rtl="0">
              <a:spcBef>
                <a:spcPts val="0"/>
              </a:spcBef>
              <a:spcAft>
                <a:spcPts val="0"/>
              </a:spcAft>
            </a:pPr>
            <a:r>
              <a:rPr lang="en-US" sz="1800" dirty="0">
                <a:solidFill>
                  <a:schemeClr val="dk1"/>
                </a:solidFill>
                <a:latin typeface="Calibri"/>
                <a:ea typeface="Calibri"/>
                <a:cs typeface="Calibri"/>
                <a:sym typeface="Calibri"/>
              </a:rPr>
              <a:t>The total cost of rewarding the validators</a:t>
            </a:r>
            <a:endParaRPr lang="en-US"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676B30-770E-2295-6B50-51A16F25E24A}"/>
                  </a:ext>
                </a:extLst>
              </p:cNvPr>
              <p:cNvSpPr txBox="1"/>
              <p:nvPr/>
            </p:nvSpPr>
            <p:spPr>
              <a:xfrm>
                <a:off x="5343017" y="1664003"/>
                <a:ext cx="1100880" cy="4627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800" b="0" i="1" smtClean="0">
                              <a:latin typeface="Cambria Math" panose="02040503050406030204" pitchFamily="18" charset="0"/>
                            </a:rPr>
                          </m:ctrlPr>
                        </m:funcPr>
                        <m:fName/>
                        <m:e>
                          <m:eqArr>
                            <m:eqArrPr>
                              <m:ctrlPr>
                                <a:rPr lang="en-US" sz="1800" b="0" i="1" smtClean="0">
                                  <a:latin typeface="Cambria Math" panose="02040503050406030204" pitchFamily="18" charset="0"/>
                                </a:rPr>
                              </m:ctrlPr>
                            </m:eqArrPr>
                            <m:e>
                              <m:r>
                                <m:rPr>
                                  <m:sty m:val="p"/>
                                </m:rPr>
                                <a:rPr lang="en-US" sz="1800">
                                  <a:latin typeface="Cambria Math" panose="02040503050406030204" pitchFamily="18" charset="0"/>
                                </a:rPr>
                                <m:t>max</m:t>
                              </m: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𝑖</m:t>
                                  </m:r>
                                </m:sub>
                              </m:sSub>
                            </m:e>
                          </m:eqArr>
                        </m:e>
                      </m:func>
                    </m:oMath>
                  </m:oMathPara>
                </a14:m>
                <a:endParaRPr lang="en-US" dirty="0"/>
              </a:p>
            </p:txBody>
          </p:sp>
        </mc:Choice>
        <mc:Fallback xmlns="">
          <p:sp>
            <p:nvSpPr>
              <p:cNvPr id="3" name="TextBox 2">
                <a:extLst>
                  <a:ext uri="{FF2B5EF4-FFF2-40B4-BE49-F238E27FC236}">
                    <a16:creationId xmlns:a16="http://schemas.microsoft.com/office/drawing/2014/main" id="{30676B30-770E-2295-6B50-51A16F25E24A}"/>
                  </a:ext>
                </a:extLst>
              </p:cNvPr>
              <p:cNvSpPr txBox="1">
                <a:spLocks noRot="1" noChangeAspect="1" noMove="1" noResize="1" noEditPoints="1" noAdjustHandles="1" noChangeArrowheads="1" noChangeShapeType="1" noTextEdit="1"/>
              </p:cNvSpPr>
              <p:nvPr/>
            </p:nvSpPr>
            <p:spPr>
              <a:xfrm>
                <a:off x="5343017" y="1664003"/>
                <a:ext cx="1100880" cy="462755"/>
              </a:xfrm>
              <a:prstGeom prst="rect">
                <a:avLst/>
              </a:prstGeom>
              <a:blipFill>
                <a:blip r:embed="rId5"/>
                <a:stretch>
                  <a:fillRect b="-13514"/>
                </a:stretch>
              </a:blipFill>
            </p:spPr>
            <p:txBody>
              <a:bodyPr/>
              <a:lstStyle/>
              <a:p>
                <a:r>
                  <a:rPr lang="en-US">
                    <a:noFill/>
                  </a:rPr>
                  <a:t> </a:t>
                </a:r>
              </a:p>
            </p:txBody>
          </p:sp>
        </mc:Fallback>
      </mc:AlternateContent>
    </p:spTree>
    <p:extLst>
      <p:ext uri="{BB962C8B-B14F-4D97-AF65-F5344CB8AC3E}">
        <p14:creationId xmlns:p14="http://schemas.microsoft.com/office/powerpoint/2010/main" val="230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B49E4A76-A873-4E8C-890E-F51A8937C7CF}"/>
              </a:ext>
            </a:extLst>
          </p:cNvPr>
          <p:cNvPicPr>
            <a:picLocks noChangeAspect="1"/>
          </p:cNvPicPr>
          <p:nvPr/>
        </p:nvPicPr>
        <p:blipFill>
          <a:blip r:embed="rId2"/>
          <a:stretch>
            <a:fillRect/>
          </a:stretch>
        </p:blipFill>
        <p:spPr>
          <a:xfrm>
            <a:off x="947362" y="5378266"/>
            <a:ext cx="5610150" cy="454877"/>
          </a:xfrm>
          <a:prstGeom prst="rect">
            <a:avLst/>
          </a:prstGeom>
        </p:spPr>
      </p:pic>
      <p:pic>
        <p:nvPicPr>
          <p:cNvPr id="6" name="图片 13">
            <a:extLst>
              <a:ext uri="{FF2B5EF4-FFF2-40B4-BE49-F238E27FC236}">
                <a16:creationId xmlns:a16="http://schemas.microsoft.com/office/drawing/2014/main" id="{37F8BEE7-4C70-481E-B211-B689453D69AE}"/>
              </a:ext>
            </a:extLst>
          </p:cNvPr>
          <p:cNvPicPr>
            <a:picLocks noChangeAspect="1"/>
          </p:cNvPicPr>
          <p:nvPr/>
        </p:nvPicPr>
        <p:blipFill>
          <a:blip r:embed="rId3"/>
          <a:stretch>
            <a:fillRect/>
          </a:stretch>
        </p:blipFill>
        <p:spPr>
          <a:xfrm>
            <a:off x="1210322" y="2130112"/>
            <a:ext cx="1508760" cy="288925"/>
          </a:xfrm>
          <a:prstGeom prst="rect">
            <a:avLst/>
          </a:prstGeom>
        </p:spPr>
      </p:pic>
      <p:pic>
        <p:nvPicPr>
          <p:cNvPr id="7" name="图片 14">
            <a:extLst>
              <a:ext uri="{FF2B5EF4-FFF2-40B4-BE49-F238E27FC236}">
                <a16:creationId xmlns:a16="http://schemas.microsoft.com/office/drawing/2014/main" id="{3B271A1C-D3A8-42F4-8C74-3C4AE424DC54}"/>
              </a:ext>
            </a:extLst>
          </p:cNvPr>
          <p:cNvPicPr>
            <a:picLocks noChangeAspect="1"/>
          </p:cNvPicPr>
          <p:nvPr/>
        </p:nvPicPr>
        <p:blipFill>
          <a:blip r:embed="rId4"/>
          <a:stretch>
            <a:fillRect/>
          </a:stretch>
        </p:blipFill>
        <p:spPr>
          <a:xfrm>
            <a:off x="3474151" y="2059873"/>
            <a:ext cx="1061085" cy="403860"/>
          </a:xfrm>
          <a:prstGeom prst="rect">
            <a:avLst/>
          </a:prstGeom>
        </p:spPr>
      </p:pic>
      <p:pic>
        <p:nvPicPr>
          <p:cNvPr id="8" name="图片 4">
            <a:extLst>
              <a:ext uri="{FF2B5EF4-FFF2-40B4-BE49-F238E27FC236}">
                <a16:creationId xmlns:a16="http://schemas.microsoft.com/office/drawing/2014/main" id="{09ECED00-446F-47DE-AFD5-F1B69D66BEEF}"/>
              </a:ext>
            </a:extLst>
          </p:cNvPr>
          <p:cNvPicPr>
            <a:picLocks noChangeAspect="1"/>
          </p:cNvPicPr>
          <p:nvPr/>
        </p:nvPicPr>
        <p:blipFill>
          <a:blip r:embed="rId5"/>
          <a:stretch>
            <a:fillRect/>
          </a:stretch>
        </p:blipFill>
        <p:spPr>
          <a:xfrm>
            <a:off x="987119" y="3600499"/>
            <a:ext cx="6540557" cy="443070"/>
          </a:xfrm>
          <a:prstGeom prst="rect">
            <a:avLst/>
          </a:prstGeom>
        </p:spPr>
      </p:pic>
      <p:sp>
        <p:nvSpPr>
          <p:cNvPr id="10" name="Content Placeholder 2">
            <a:extLst>
              <a:ext uri="{FF2B5EF4-FFF2-40B4-BE49-F238E27FC236}">
                <a16:creationId xmlns:a16="http://schemas.microsoft.com/office/drawing/2014/main" id="{16AB7E9F-8AF8-411F-9C42-9EBA0B9D6CF0}"/>
              </a:ext>
            </a:extLst>
          </p:cNvPr>
          <p:cNvSpPr txBox="1">
            <a:spLocks/>
          </p:cNvSpPr>
          <p:nvPr/>
        </p:nvSpPr>
        <p:spPr>
          <a:xfrm>
            <a:off x="722642" y="1479971"/>
            <a:ext cx="8708173" cy="686178"/>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2000" indent="-342000" algn="just">
              <a:lnSpc>
                <a:spcPts val="2880"/>
              </a:lnSpc>
              <a:buFont typeface="Wingdings" panose="05000000000000000000" pitchFamily="2" charset="2"/>
              <a:buChar char="§"/>
              <a:defRPr/>
            </a:pPr>
            <a:r>
              <a:rPr lang="en-US" sz="2000" b="1" dirty="0">
                <a:latin typeface="Calibri" panose="020F0502020204030204" pitchFamily="34" charset="0"/>
                <a:cs typeface="Calibri" panose="020F0502020204030204" pitchFamily="34" charset="0"/>
                <a:sym typeface="Wingdings" panose="05000000000000000000" pitchFamily="2" charset="2"/>
              </a:rPr>
              <a:t>Monotonicity: </a:t>
            </a:r>
            <a:r>
              <a:rPr lang="en-US" sz="2000" dirty="0">
                <a:latin typeface="Calibri" panose="020F0502020204030204" pitchFamily="34" charset="0"/>
                <a:cs typeface="Calibri" panose="020F0502020204030204" pitchFamily="34" charset="0"/>
                <a:sym typeface="Wingdings" panose="05000000000000000000" pitchFamily="2" charset="2"/>
              </a:rPr>
              <a:t>The validators with a lower voting time will gain a higher reward.</a:t>
            </a:r>
          </a:p>
        </p:txBody>
      </p:sp>
      <p:sp>
        <p:nvSpPr>
          <p:cNvPr id="11" name="Content Placeholder 2">
            <a:extLst>
              <a:ext uri="{FF2B5EF4-FFF2-40B4-BE49-F238E27FC236}">
                <a16:creationId xmlns:a16="http://schemas.microsoft.com/office/drawing/2014/main" id="{852758F1-6312-4DD8-90D3-E20A116E0F7B}"/>
              </a:ext>
            </a:extLst>
          </p:cNvPr>
          <p:cNvSpPr txBox="1">
            <a:spLocks/>
          </p:cNvSpPr>
          <p:nvPr/>
        </p:nvSpPr>
        <p:spPr>
          <a:xfrm>
            <a:off x="722642" y="2605518"/>
            <a:ext cx="9574676" cy="81458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lgn="just">
              <a:lnSpc>
                <a:spcPts val="2880"/>
              </a:lnSpc>
              <a:buFont typeface="Wingdings" panose="05000000000000000000" pitchFamily="2" charset="2"/>
              <a:buChar char="§"/>
              <a:defRPr/>
            </a:pPr>
            <a:r>
              <a:rPr lang="en-US" sz="2000" b="1" kern="0" dirty="0">
                <a:latin typeface="Calibri" panose="020F0502020204030204" pitchFamily="34" charset="0"/>
                <a:cs typeface="Calibri" panose="020F0502020204030204" pitchFamily="34" charset="0"/>
                <a:sym typeface="Wingdings" panose="05000000000000000000" pitchFamily="2" charset="2"/>
              </a:rPr>
              <a:t>IR</a:t>
            </a:r>
            <a:r>
              <a:rPr lang="en-US" sz="2000" kern="0" dirty="0">
                <a:latin typeface="Calibri" panose="020F0502020204030204" pitchFamily="34" charset="0"/>
                <a:cs typeface="Calibri" panose="020F0502020204030204" pitchFamily="34" charset="0"/>
                <a:sym typeface="Wingdings" panose="05000000000000000000" pitchFamily="2" charset="2"/>
              </a:rPr>
              <a:t> </a:t>
            </a:r>
            <a:r>
              <a:rPr lang="en-US" sz="2000" b="1" dirty="0">
                <a:latin typeface="Calibri" panose="020F0502020204030204" pitchFamily="34" charset="0"/>
                <a:cs typeface="Calibri" panose="020F0502020204030204" pitchFamily="34" charset="0"/>
                <a:sym typeface="Wingdings" panose="05000000000000000000" pitchFamily="2" charset="2"/>
              </a:rPr>
              <a:t>Constraint Reduction: </a:t>
            </a:r>
            <a:r>
              <a:rPr lang="en-US" sz="2000" dirty="0">
                <a:latin typeface="Calibri" panose="020F0502020204030204" pitchFamily="34" charset="0"/>
                <a:cs typeface="Calibri" panose="020F0502020204030204" pitchFamily="34" charset="0"/>
                <a:sym typeface="Wingdings" panose="05000000000000000000" pitchFamily="2" charset="2"/>
              </a:rPr>
              <a:t>Only when the IR constraint of type-1 is kept, the others can also be satisfied.</a:t>
            </a:r>
          </a:p>
        </p:txBody>
      </p:sp>
      <p:sp>
        <p:nvSpPr>
          <p:cNvPr id="12" name="Content Placeholder 2">
            <a:extLst>
              <a:ext uri="{FF2B5EF4-FFF2-40B4-BE49-F238E27FC236}">
                <a16:creationId xmlns:a16="http://schemas.microsoft.com/office/drawing/2014/main" id="{F5EFFFE9-7852-4566-A7BC-0065D1CDC26A}"/>
              </a:ext>
            </a:extLst>
          </p:cNvPr>
          <p:cNvSpPr txBox="1">
            <a:spLocks/>
          </p:cNvSpPr>
          <p:nvPr/>
        </p:nvSpPr>
        <p:spPr>
          <a:xfrm>
            <a:off x="722642" y="4330208"/>
            <a:ext cx="9574676" cy="1009277"/>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lgn="just">
              <a:buFont typeface="Wingdings" panose="05000000000000000000" pitchFamily="2" charset="2"/>
              <a:buChar char="§"/>
              <a:defRPr/>
            </a:pPr>
            <a:r>
              <a:rPr lang="en-US" sz="2000" b="1" dirty="0">
                <a:latin typeface="Calibri" panose="020F0502020204030204" pitchFamily="34" charset="0"/>
                <a:cs typeface="Calibri" panose="020F0502020204030204" pitchFamily="34" charset="0"/>
                <a:sym typeface="Wingdings" panose="05000000000000000000" pitchFamily="2" charset="2"/>
              </a:rPr>
              <a:t>IC Constraint Reduction: </a:t>
            </a:r>
            <a:r>
              <a:rPr lang="en-US" sz="2000" dirty="0">
                <a:latin typeface="Calibri" panose="020F0502020204030204" pitchFamily="34" charset="0"/>
                <a:cs typeface="Calibri" panose="020F0502020204030204" pitchFamily="34" charset="0"/>
                <a:sym typeface="Wingdings" panose="05000000000000000000" pitchFamily="2" charset="2"/>
              </a:rPr>
              <a:t>The downward incentive constraints can be reduced as local downward incentive constraints and the upward incentive constraints can be reduced as local upward incentive constraints.</a:t>
            </a:r>
            <a:endParaRPr lang="en-US" sz="2000" kern="0" dirty="0">
              <a:latin typeface="Gill Sans MT" panose="020B0502020104020203" pitchFamily="34" charset="0"/>
              <a:sym typeface="Wingdings" panose="05000000000000000000" pitchFamily="2" charset="2"/>
            </a:endParaRPr>
          </a:p>
        </p:txBody>
      </p:sp>
      <p:sp>
        <p:nvSpPr>
          <p:cNvPr id="15" name="文本框 14">
            <a:extLst>
              <a:ext uri="{FF2B5EF4-FFF2-40B4-BE49-F238E27FC236}">
                <a16:creationId xmlns:a16="http://schemas.microsoft.com/office/drawing/2014/main" id="{D756E61A-BA95-42EB-8A0F-9EC70DDEE945}"/>
              </a:ext>
            </a:extLst>
          </p:cNvPr>
          <p:cNvSpPr txBox="1"/>
          <p:nvPr/>
        </p:nvSpPr>
        <p:spPr>
          <a:xfrm>
            <a:off x="311285" y="933854"/>
            <a:ext cx="7490298"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Optimal Solution -  Constraints Reduction</a:t>
            </a:r>
          </a:p>
        </p:txBody>
      </p:sp>
      <p:sp>
        <p:nvSpPr>
          <p:cNvPr id="16" name="文本框 15">
            <a:extLst>
              <a:ext uri="{FF2B5EF4-FFF2-40B4-BE49-F238E27FC236}">
                <a16:creationId xmlns:a16="http://schemas.microsoft.com/office/drawing/2014/main" id="{0A45A089-54C8-4815-BD78-924B540E173C}"/>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91124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3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id="{9B11D563-E83D-4982-88EA-F0DA94A3A153}"/>
              </a:ext>
            </a:extLst>
          </p:cNvPr>
          <p:cNvPicPr>
            <a:picLocks noChangeAspect="1"/>
          </p:cNvPicPr>
          <p:nvPr/>
        </p:nvPicPr>
        <p:blipFill>
          <a:blip r:embed="rId2"/>
          <a:stretch>
            <a:fillRect/>
          </a:stretch>
        </p:blipFill>
        <p:spPr>
          <a:xfrm>
            <a:off x="2936875" y="2069786"/>
            <a:ext cx="6318249" cy="571743"/>
          </a:xfrm>
          <a:prstGeom prst="rect">
            <a:avLst/>
          </a:prstGeom>
        </p:spPr>
      </p:pic>
      <p:sp>
        <p:nvSpPr>
          <p:cNvPr id="5" name="文本框 20">
            <a:extLst>
              <a:ext uri="{FF2B5EF4-FFF2-40B4-BE49-F238E27FC236}">
                <a16:creationId xmlns:a16="http://schemas.microsoft.com/office/drawing/2014/main" id="{7DBAD4AD-FDAC-45A1-8A72-952209FB8165}"/>
              </a:ext>
            </a:extLst>
          </p:cNvPr>
          <p:cNvSpPr txBox="1"/>
          <p:nvPr/>
        </p:nvSpPr>
        <p:spPr>
          <a:xfrm>
            <a:off x="997132" y="4225824"/>
            <a:ext cx="5831861" cy="400110"/>
          </a:xfrm>
          <a:prstGeom prst="rect">
            <a:avLst/>
          </a:prstGeom>
          <a:noFill/>
        </p:spPr>
        <p:txBody>
          <a:bodyPr wrap="square" rtlCol="0" anchor="t">
            <a:spAutoFit/>
          </a:bodyPr>
          <a:lstStyle/>
          <a:p>
            <a:pPr marL="342000" indent="-342000">
              <a:buFont typeface="Wingdings" panose="05000000000000000000" pitchFamily="2" charset="2"/>
              <a:buChar char="§"/>
            </a:pPr>
            <a:r>
              <a:rPr lang="en-US" altLang="zh-CN" sz="2000" dirty="0">
                <a:latin typeface="Calibri" panose="020F0502020204030204" pitchFamily="34" charset="0"/>
                <a:cs typeface="Calibri" panose="020F0502020204030204" pitchFamily="34" charset="0"/>
              </a:rPr>
              <a:t>D</a:t>
            </a:r>
            <a:r>
              <a:rPr lang="zh-CN" altLang="en-US" sz="2000" dirty="0">
                <a:latin typeface="Calibri" panose="020F0502020204030204" pitchFamily="34" charset="0"/>
                <a:cs typeface="Calibri" panose="020F0502020204030204" pitchFamily="34" charset="0"/>
              </a:rPr>
              <a:t>erive </a:t>
            </a:r>
            <a:r>
              <a:rPr lang="en-US" altLang="zh-CN" sz="2000" dirty="0">
                <a:latin typeface="Calibri" panose="020F0502020204030204" pitchFamily="34" charset="0"/>
                <a:cs typeface="Calibri" panose="020F0502020204030204" pitchFamily="34" charset="0"/>
              </a:rPr>
              <a:t>an expression with the respect to </a:t>
            </a:r>
            <a:r>
              <a:rPr lang="en-US" altLang="zh-CN" sz="20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t>
            </a:r>
            <a:r>
              <a:rPr lang="en-US" altLang="zh-CN" sz="2000" dirty="0">
                <a:latin typeface="Calibri" panose="020F0502020204030204" pitchFamily="34" charset="0"/>
                <a:cs typeface="Calibri" panose="020F0502020204030204" pitchFamily="34" charset="0"/>
              </a:rPr>
              <a:t>:</a:t>
            </a:r>
          </a:p>
        </p:txBody>
      </p:sp>
      <p:pic>
        <p:nvPicPr>
          <p:cNvPr id="6" name="图片 3">
            <a:extLst>
              <a:ext uri="{FF2B5EF4-FFF2-40B4-BE49-F238E27FC236}">
                <a16:creationId xmlns:a16="http://schemas.microsoft.com/office/drawing/2014/main" id="{02EBCFAB-E071-4705-91EC-E02AFD1581CA}"/>
              </a:ext>
            </a:extLst>
          </p:cNvPr>
          <p:cNvPicPr>
            <a:picLocks noChangeAspect="1"/>
          </p:cNvPicPr>
          <p:nvPr/>
        </p:nvPicPr>
        <p:blipFill>
          <a:blip r:embed="rId3"/>
          <a:stretch>
            <a:fillRect/>
          </a:stretch>
        </p:blipFill>
        <p:spPr>
          <a:xfrm>
            <a:off x="2881620" y="5267527"/>
            <a:ext cx="2688666" cy="452828"/>
          </a:xfrm>
          <a:prstGeom prst="rect">
            <a:avLst/>
          </a:prstGeom>
        </p:spPr>
      </p:pic>
      <p:pic>
        <p:nvPicPr>
          <p:cNvPr id="7" name="图片 6">
            <a:extLst>
              <a:ext uri="{FF2B5EF4-FFF2-40B4-BE49-F238E27FC236}">
                <a16:creationId xmlns:a16="http://schemas.microsoft.com/office/drawing/2014/main" id="{27AD110C-0D8C-4358-9D04-3BC9656E76B9}"/>
              </a:ext>
            </a:extLst>
          </p:cNvPr>
          <p:cNvPicPr>
            <a:picLocks noChangeAspect="1"/>
          </p:cNvPicPr>
          <p:nvPr/>
        </p:nvPicPr>
        <p:blipFill>
          <a:blip r:embed="rId4"/>
          <a:stretch>
            <a:fillRect/>
          </a:stretch>
        </p:blipFill>
        <p:spPr>
          <a:xfrm>
            <a:off x="6005453" y="5188984"/>
            <a:ext cx="3476625" cy="663256"/>
          </a:xfrm>
          <a:prstGeom prst="rect">
            <a:avLst/>
          </a:prstGeom>
        </p:spPr>
      </p:pic>
      <p:pic>
        <p:nvPicPr>
          <p:cNvPr id="8" name="图片 16">
            <a:extLst>
              <a:ext uri="{FF2B5EF4-FFF2-40B4-BE49-F238E27FC236}">
                <a16:creationId xmlns:a16="http://schemas.microsoft.com/office/drawing/2014/main" id="{6B43B700-ADC6-444D-8EE6-62F260729A2B}"/>
              </a:ext>
            </a:extLst>
          </p:cNvPr>
          <p:cNvPicPr>
            <a:picLocks noChangeAspect="1"/>
          </p:cNvPicPr>
          <p:nvPr/>
        </p:nvPicPr>
        <p:blipFill>
          <a:blip r:embed="rId5"/>
          <a:stretch>
            <a:fillRect/>
          </a:stretch>
        </p:blipFill>
        <p:spPr>
          <a:xfrm>
            <a:off x="4256635" y="2677375"/>
            <a:ext cx="3836993" cy="1506844"/>
          </a:xfrm>
          <a:prstGeom prst="rect">
            <a:avLst/>
          </a:prstGeom>
        </p:spPr>
      </p:pic>
      <p:sp>
        <p:nvSpPr>
          <p:cNvPr id="9" name="Rectangle 25">
            <a:extLst>
              <a:ext uri="{FF2B5EF4-FFF2-40B4-BE49-F238E27FC236}">
                <a16:creationId xmlns:a16="http://schemas.microsoft.com/office/drawing/2014/main" id="{AAEE0CAD-4ECD-4DA6-87D7-CC6FB6A63ABA}"/>
              </a:ext>
            </a:extLst>
          </p:cNvPr>
          <p:cNvSpPr/>
          <p:nvPr/>
        </p:nvSpPr>
        <p:spPr>
          <a:xfrm>
            <a:off x="4350633" y="2933119"/>
            <a:ext cx="3702263" cy="609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6E990C1B-337D-4DE4-893C-2E0941D6A19B}"/>
              </a:ext>
            </a:extLst>
          </p:cNvPr>
          <p:cNvSpPr txBox="1"/>
          <p:nvPr/>
        </p:nvSpPr>
        <p:spPr>
          <a:xfrm>
            <a:off x="753291" y="933854"/>
            <a:ext cx="4759235"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Optimal Solution – Closed Form</a:t>
            </a:r>
          </a:p>
        </p:txBody>
      </p:sp>
      <p:sp>
        <p:nvSpPr>
          <p:cNvPr id="11" name="Google Shape;2181;p128">
            <a:extLst>
              <a:ext uri="{FF2B5EF4-FFF2-40B4-BE49-F238E27FC236}">
                <a16:creationId xmlns:a16="http://schemas.microsoft.com/office/drawing/2014/main" id="{A2822427-8421-414A-88E7-5588AEE07D0C}"/>
              </a:ext>
            </a:extLst>
          </p:cNvPr>
          <p:cNvSpPr txBox="1"/>
          <p:nvPr/>
        </p:nvSpPr>
        <p:spPr>
          <a:xfrm>
            <a:off x="997132" y="1516234"/>
            <a:ext cx="6270171" cy="40006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Wingdings" panose="05000000000000000000" pitchFamily="2" charset="2"/>
              <a:buChar char="§"/>
            </a:pPr>
            <a:r>
              <a:rPr lang="en-US" sz="2000" dirty="0">
                <a:solidFill>
                  <a:schemeClr val="dk1"/>
                </a:solidFill>
                <a:latin typeface="Calibri"/>
                <a:ea typeface="Calibri"/>
                <a:cs typeface="Calibri"/>
                <a:sym typeface="Calibri"/>
              </a:rPr>
              <a:t>The optimization problem with reduced constraints:</a:t>
            </a:r>
            <a:endParaRPr sz="2000" dirty="0"/>
          </a:p>
        </p:txBody>
      </p:sp>
      <p:sp>
        <p:nvSpPr>
          <p:cNvPr id="12" name="文本框 11">
            <a:extLst>
              <a:ext uri="{FF2B5EF4-FFF2-40B4-BE49-F238E27FC236}">
                <a16:creationId xmlns:a16="http://schemas.microsoft.com/office/drawing/2014/main" id="{48491C76-0CC3-4A09-BF23-64F40544AD4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31068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7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8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Blockchain</a:t>
            </a:r>
          </a:p>
        </p:txBody>
      </p:sp>
      <p:sp>
        <p:nvSpPr>
          <p:cNvPr id="3" name="文本框 2">
            <a:extLst>
              <a:ext uri="{FF2B5EF4-FFF2-40B4-BE49-F238E27FC236}">
                <a16:creationId xmlns:a16="http://schemas.microsoft.com/office/drawing/2014/main" id="{A0E1CF79-8028-4B5F-BBAA-48F1ED1AF177}"/>
              </a:ext>
            </a:extLst>
          </p:cNvPr>
          <p:cNvSpPr txBox="1"/>
          <p:nvPr/>
        </p:nvSpPr>
        <p:spPr>
          <a:xfrm>
            <a:off x="796833" y="850470"/>
            <a:ext cx="3054485"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What is Blockchain?</a:t>
            </a:r>
          </a:p>
        </p:txBody>
      </p:sp>
      <p:sp>
        <p:nvSpPr>
          <p:cNvPr id="4" name="矩形 1">
            <a:extLst>
              <a:ext uri="{FF2B5EF4-FFF2-40B4-BE49-F238E27FC236}">
                <a16:creationId xmlns:a16="http://schemas.microsoft.com/office/drawing/2014/main" id="{E53B533B-F3A7-441C-BE69-4934A12A6D20}"/>
              </a:ext>
            </a:extLst>
          </p:cNvPr>
          <p:cNvSpPr/>
          <p:nvPr/>
        </p:nvSpPr>
        <p:spPr>
          <a:xfrm>
            <a:off x="1130554" y="1253026"/>
            <a:ext cx="10652932" cy="707886"/>
          </a:xfrm>
          <a:prstGeom prst="rect">
            <a:avLst/>
          </a:prstGeom>
          <a:solidFill>
            <a:schemeClr val="lt1"/>
          </a:solidFill>
        </p:spPr>
        <p:txBody>
          <a:bodyPr wrap="square">
            <a:spAutoFit/>
          </a:bodyPr>
          <a:lstStyle/>
          <a:p>
            <a:pPr algn="just"/>
            <a:r>
              <a:rPr lang="en-US" sz="2000" dirty="0">
                <a:latin typeface="Calibri" panose="020F0502020204030204" pitchFamily="34" charset="0"/>
                <a:cs typeface="Calibri" panose="020F0502020204030204" pitchFamily="34" charset="0"/>
              </a:rPr>
              <a:t>A blockchain is a </a:t>
            </a:r>
            <a:r>
              <a:rPr lang="en-US" sz="2000" b="1" i="1" dirty="0">
                <a:solidFill>
                  <a:srgbClr val="C00000"/>
                </a:solidFill>
                <a:latin typeface="Calibri" panose="020F0502020204030204" pitchFamily="34" charset="0"/>
                <a:cs typeface="Calibri" panose="020F0502020204030204" pitchFamily="34" charset="0"/>
              </a:rPr>
              <a:t>distributed</a:t>
            </a:r>
            <a:r>
              <a:rPr lang="en-US" sz="2000" dirty="0">
                <a:latin typeface="Calibri" panose="020F0502020204030204" pitchFamily="34" charset="0"/>
                <a:cs typeface="Calibri" panose="020F0502020204030204" pitchFamily="34" charset="0"/>
              </a:rPr>
              <a:t>, </a:t>
            </a:r>
            <a:r>
              <a:rPr lang="en-US" sz="2000" b="1" i="1" dirty="0">
                <a:solidFill>
                  <a:srgbClr val="C00000"/>
                </a:solidFill>
                <a:latin typeface="Calibri" panose="020F0502020204030204" pitchFamily="34" charset="0"/>
                <a:cs typeface="Calibri" panose="020F0502020204030204" pitchFamily="34" charset="0"/>
              </a:rPr>
              <a:t>decentralized</a:t>
            </a:r>
            <a:r>
              <a:rPr lang="en-US" sz="2000" dirty="0">
                <a:latin typeface="Calibri" panose="020F0502020204030204" pitchFamily="34" charset="0"/>
                <a:cs typeface="Calibri" panose="020F0502020204030204" pitchFamily="34" charset="0"/>
              </a:rPr>
              <a:t>,  digital ledger that exists across a peer-to-peer network*.</a:t>
            </a:r>
          </a:p>
        </p:txBody>
      </p:sp>
      <p:sp>
        <p:nvSpPr>
          <p:cNvPr id="5" name="Rectangle 2">
            <a:extLst>
              <a:ext uri="{FF2B5EF4-FFF2-40B4-BE49-F238E27FC236}">
                <a16:creationId xmlns:a16="http://schemas.microsoft.com/office/drawing/2014/main" id="{DC40DF7C-95E7-4B28-A68C-8575FC14EEA2}"/>
              </a:ext>
            </a:extLst>
          </p:cNvPr>
          <p:cNvSpPr/>
          <p:nvPr/>
        </p:nvSpPr>
        <p:spPr>
          <a:xfrm>
            <a:off x="2251140" y="5127824"/>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2">
            <a:extLst>
              <a:ext uri="{FF2B5EF4-FFF2-40B4-BE49-F238E27FC236}">
                <a16:creationId xmlns:a16="http://schemas.microsoft.com/office/drawing/2014/main" id="{A2AC0F4D-F69B-4FB8-8532-AE1A2692DA3D}"/>
              </a:ext>
            </a:extLst>
          </p:cNvPr>
          <p:cNvSpPr/>
          <p:nvPr/>
        </p:nvSpPr>
        <p:spPr>
          <a:xfrm>
            <a:off x="3358039" y="5127824"/>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0CEBB2D9-3496-4BFB-84A7-49FEFDFAE97B}"/>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84256" y="5284217"/>
            <a:ext cx="188925" cy="188925"/>
          </a:xfrm>
          <a:prstGeom prst="rect">
            <a:avLst/>
          </a:prstGeom>
        </p:spPr>
      </p:pic>
      <p:pic>
        <p:nvPicPr>
          <p:cNvPr id="8" name="Picture 93">
            <a:extLst>
              <a:ext uri="{FF2B5EF4-FFF2-40B4-BE49-F238E27FC236}">
                <a16:creationId xmlns:a16="http://schemas.microsoft.com/office/drawing/2014/main" id="{631808F0-75A6-4E35-AA08-7FC3838D3FDD}"/>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12856" y="5281873"/>
            <a:ext cx="188925" cy="188925"/>
          </a:xfrm>
          <a:prstGeom prst="rect">
            <a:avLst/>
          </a:prstGeom>
        </p:spPr>
      </p:pic>
      <p:sp>
        <p:nvSpPr>
          <p:cNvPr id="9" name="Rectangle 94">
            <a:extLst>
              <a:ext uri="{FF2B5EF4-FFF2-40B4-BE49-F238E27FC236}">
                <a16:creationId xmlns:a16="http://schemas.microsoft.com/office/drawing/2014/main" id="{96D1D5C5-BB77-445A-BB53-4AAEE22B4F4B}"/>
              </a:ext>
            </a:extLst>
          </p:cNvPr>
          <p:cNvSpPr/>
          <p:nvPr/>
        </p:nvSpPr>
        <p:spPr>
          <a:xfrm>
            <a:off x="4464938" y="5127824"/>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5">
            <a:extLst>
              <a:ext uri="{FF2B5EF4-FFF2-40B4-BE49-F238E27FC236}">
                <a16:creationId xmlns:a16="http://schemas.microsoft.com/office/drawing/2014/main" id="{BF2171A9-02DC-4FA0-B729-3C9CAB4D587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91155" y="5284217"/>
            <a:ext cx="188925" cy="188925"/>
          </a:xfrm>
          <a:prstGeom prst="rect">
            <a:avLst/>
          </a:prstGeom>
        </p:spPr>
      </p:pic>
      <p:pic>
        <p:nvPicPr>
          <p:cNvPr id="11" name="Picture 96">
            <a:extLst>
              <a:ext uri="{FF2B5EF4-FFF2-40B4-BE49-F238E27FC236}">
                <a16:creationId xmlns:a16="http://schemas.microsoft.com/office/drawing/2014/main" id="{1C6D4A85-BE97-4C53-BF49-C1DD748001D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19755" y="5281873"/>
            <a:ext cx="188925" cy="188925"/>
          </a:xfrm>
          <a:prstGeom prst="rect">
            <a:avLst/>
          </a:prstGeom>
        </p:spPr>
      </p:pic>
      <p:sp>
        <p:nvSpPr>
          <p:cNvPr id="12" name="Rectangle 97">
            <a:extLst>
              <a:ext uri="{FF2B5EF4-FFF2-40B4-BE49-F238E27FC236}">
                <a16:creationId xmlns:a16="http://schemas.microsoft.com/office/drawing/2014/main" id="{CBB4F43A-79B7-4484-807C-473421C47960}"/>
              </a:ext>
            </a:extLst>
          </p:cNvPr>
          <p:cNvSpPr/>
          <p:nvPr/>
        </p:nvSpPr>
        <p:spPr>
          <a:xfrm>
            <a:off x="5571837" y="5127824"/>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8">
            <a:extLst>
              <a:ext uri="{FF2B5EF4-FFF2-40B4-BE49-F238E27FC236}">
                <a16:creationId xmlns:a16="http://schemas.microsoft.com/office/drawing/2014/main" id="{C473D742-EE50-47AE-8DF4-3D0770C3A75F}"/>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098054" y="5284217"/>
            <a:ext cx="188925" cy="188925"/>
          </a:xfrm>
          <a:prstGeom prst="rect">
            <a:avLst/>
          </a:prstGeom>
        </p:spPr>
      </p:pic>
      <p:pic>
        <p:nvPicPr>
          <p:cNvPr id="14" name="Picture 99">
            <a:extLst>
              <a:ext uri="{FF2B5EF4-FFF2-40B4-BE49-F238E27FC236}">
                <a16:creationId xmlns:a16="http://schemas.microsoft.com/office/drawing/2014/main" id="{55080295-E426-42B2-BC13-F074D8D4F590}"/>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26654" y="5281873"/>
            <a:ext cx="188925" cy="188925"/>
          </a:xfrm>
          <a:prstGeom prst="rect">
            <a:avLst/>
          </a:prstGeom>
        </p:spPr>
      </p:pic>
      <p:sp>
        <p:nvSpPr>
          <p:cNvPr id="15" name="Rectangle 100">
            <a:extLst>
              <a:ext uri="{FF2B5EF4-FFF2-40B4-BE49-F238E27FC236}">
                <a16:creationId xmlns:a16="http://schemas.microsoft.com/office/drawing/2014/main" id="{78BCCC70-20AF-40E0-9196-96AACBBE2BB1}"/>
              </a:ext>
            </a:extLst>
          </p:cNvPr>
          <p:cNvSpPr/>
          <p:nvPr/>
        </p:nvSpPr>
        <p:spPr>
          <a:xfrm>
            <a:off x="6678736" y="5127824"/>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01">
            <a:extLst>
              <a:ext uri="{FF2B5EF4-FFF2-40B4-BE49-F238E27FC236}">
                <a16:creationId xmlns:a16="http://schemas.microsoft.com/office/drawing/2014/main" id="{726C976A-8677-4F27-BB57-B0F236C81D6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04953" y="5284217"/>
            <a:ext cx="188925" cy="188925"/>
          </a:xfrm>
          <a:prstGeom prst="rect">
            <a:avLst/>
          </a:prstGeom>
        </p:spPr>
      </p:pic>
      <p:pic>
        <p:nvPicPr>
          <p:cNvPr id="17" name="Picture 102">
            <a:extLst>
              <a:ext uri="{FF2B5EF4-FFF2-40B4-BE49-F238E27FC236}">
                <a16:creationId xmlns:a16="http://schemas.microsoft.com/office/drawing/2014/main" id="{2D53BF0F-0ADB-4043-8528-DABEC50C48FF}"/>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33553" y="5281873"/>
            <a:ext cx="188925" cy="188925"/>
          </a:xfrm>
          <a:prstGeom prst="rect">
            <a:avLst/>
          </a:prstGeom>
        </p:spPr>
      </p:pic>
      <p:sp>
        <p:nvSpPr>
          <p:cNvPr id="18" name="Rectangle 103">
            <a:extLst>
              <a:ext uri="{FF2B5EF4-FFF2-40B4-BE49-F238E27FC236}">
                <a16:creationId xmlns:a16="http://schemas.microsoft.com/office/drawing/2014/main" id="{D614B29C-9A09-4ABD-B71F-39F085820EC6}"/>
              </a:ext>
            </a:extLst>
          </p:cNvPr>
          <p:cNvSpPr/>
          <p:nvPr/>
        </p:nvSpPr>
        <p:spPr>
          <a:xfrm>
            <a:off x="7785867" y="5127824"/>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04">
            <a:extLst>
              <a:ext uri="{FF2B5EF4-FFF2-40B4-BE49-F238E27FC236}">
                <a16:creationId xmlns:a16="http://schemas.microsoft.com/office/drawing/2014/main" id="{65B70759-CDDE-4DF1-9C51-1E406A4CF314}"/>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19069" y="5284217"/>
            <a:ext cx="188925" cy="188925"/>
          </a:xfrm>
          <a:prstGeom prst="rect">
            <a:avLst/>
          </a:prstGeom>
        </p:spPr>
      </p:pic>
      <p:pic>
        <p:nvPicPr>
          <p:cNvPr id="20" name="Picture 105">
            <a:extLst>
              <a:ext uri="{FF2B5EF4-FFF2-40B4-BE49-F238E27FC236}">
                <a16:creationId xmlns:a16="http://schemas.microsoft.com/office/drawing/2014/main" id="{4F9EF6FB-3541-4029-BADE-AD7FF67DEB3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547669" y="5281873"/>
            <a:ext cx="188925" cy="188925"/>
          </a:xfrm>
          <a:prstGeom prst="rect">
            <a:avLst/>
          </a:prstGeom>
        </p:spPr>
      </p:pic>
      <p:sp>
        <p:nvSpPr>
          <p:cNvPr id="21" name="Rectangle 103">
            <a:extLst>
              <a:ext uri="{FF2B5EF4-FFF2-40B4-BE49-F238E27FC236}">
                <a16:creationId xmlns:a16="http://schemas.microsoft.com/office/drawing/2014/main" id="{FEE1922D-80C0-4BFE-AF0A-488D24E76658}"/>
              </a:ext>
            </a:extLst>
          </p:cNvPr>
          <p:cNvSpPr/>
          <p:nvPr/>
        </p:nvSpPr>
        <p:spPr>
          <a:xfrm>
            <a:off x="9567465" y="3772172"/>
            <a:ext cx="2106930" cy="2310765"/>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39">
            <a:extLst>
              <a:ext uri="{FF2B5EF4-FFF2-40B4-BE49-F238E27FC236}">
                <a16:creationId xmlns:a16="http://schemas.microsoft.com/office/drawing/2014/main" id="{9C363C02-1CF9-488E-B9DF-12A7330FD600}"/>
              </a:ext>
            </a:extLst>
          </p:cNvPr>
          <p:cNvSpPr txBox="1"/>
          <p:nvPr/>
        </p:nvSpPr>
        <p:spPr>
          <a:xfrm>
            <a:off x="7235577" y="5813100"/>
            <a:ext cx="1684655" cy="306705"/>
          </a:xfrm>
          <a:prstGeom prst="rect">
            <a:avLst/>
          </a:prstGeom>
          <a:noFill/>
        </p:spPr>
        <p:txBody>
          <a:bodyPr wrap="square" rtlCol="0">
            <a:spAutoFit/>
          </a:bodyPr>
          <a:lstStyle/>
          <a:p>
            <a:pPr algn="ctr"/>
            <a:r>
              <a:rPr lang="en-US" altLang="zh-CN" sz="1400"/>
              <a:t>Block N</a:t>
            </a:r>
          </a:p>
        </p:txBody>
      </p:sp>
      <p:sp>
        <p:nvSpPr>
          <p:cNvPr id="23" name="文本框 40">
            <a:extLst>
              <a:ext uri="{FF2B5EF4-FFF2-40B4-BE49-F238E27FC236}">
                <a16:creationId xmlns:a16="http://schemas.microsoft.com/office/drawing/2014/main" id="{6CB52C32-A150-4385-9976-28EDB5B923A8}"/>
              </a:ext>
            </a:extLst>
          </p:cNvPr>
          <p:cNvSpPr txBox="1"/>
          <p:nvPr/>
        </p:nvSpPr>
        <p:spPr>
          <a:xfrm>
            <a:off x="9778285" y="3861707"/>
            <a:ext cx="1684655" cy="306705"/>
          </a:xfrm>
          <a:prstGeom prst="rect">
            <a:avLst/>
          </a:prstGeom>
          <a:noFill/>
        </p:spPr>
        <p:txBody>
          <a:bodyPr wrap="square" rtlCol="0">
            <a:spAutoFit/>
          </a:bodyPr>
          <a:lstStyle/>
          <a:p>
            <a:pPr algn="ctr"/>
            <a:r>
              <a:rPr lang="en-US" altLang="zh-CN" sz="1400" dirty="0"/>
              <a:t>Block N header</a:t>
            </a:r>
          </a:p>
        </p:txBody>
      </p:sp>
      <p:sp>
        <p:nvSpPr>
          <p:cNvPr id="24" name="文本框 41">
            <a:extLst>
              <a:ext uri="{FF2B5EF4-FFF2-40B4-BE49-F238E27FC236}">
                <a16:creationId xmlns:a16="http://schemas.microsoft.com/office/drawing/2014/main" id="{7A3F4588-FC17-43D3-BB0B-241638D44E2F}"/>
              </a:ext>
            </a:extLst>
          </p:cNvPr>
          <p:cNvSpPr txBox="1"/>
          <p:nvPr/>
        </p:nvSpPr>
        <p:spPr>
          <a:xfrm>
            <a:off x="9691290" y="4209052"/>
            <a:ext cx="1858010" cy="275590"/>
          </a:xfrm>
          <a:prstGeom prst="rect">
            <a:avLst/>
          </a:prstGeom>
          <a:noFill/>
          <a:ln w="12700" cmpd="sng">
            <a:solidFill>
              <a:srgbClr val="4F81BD"/>
            </a:solidFill>
            <a:prstDash val="solid"/>
          </a:ln>
        </p:spPr>
        <p:txBody>
          <a:bodyPr wrap="square" rtlCol="0">
            <a:spAutoFit/>
          </a:bodyPr>
          <a:lstStyle/>
          <a:p>
            <a:pPr algn="ctr"/>
            <a:r>
              <a:rPr lang="en-US" altLang="zh-CN" sz="1200"/>
              <a:t>Hash of (N-1) header</a:t>
            </a:r>
          </a:p>
        </p:txBody>
      </p:sp>
      <p:sp>
        <p:nvSpPr>
          <p:cNvPr id="25" name="文本框 42">
            <a:extLst>
              <a:ext uri="{FF2B5EF4-FFF2-40B4-BE49-F238E27FC236}">
                <a16:creationId xmlns:a16="http://schemas.microsoft.com/office/drawing/2014/main" id="{942976B0-7BF1-45CD-A023-45F03AE42F82}"/>
              </a:ext>
            </a:extLst>
          </p:cNvPr>
          <p:cNvSpPr txBox="1"/>
          <p:nvPr/>
        </p:nvSpPr>
        <p:spPr>
          <a:xfrm>
            <a:off x="9690655" y="4789442"/>
            <a:ext cx="1858645" cy="275590"/>
          </a:xfrm>
          <a:prstGeom prst="rect">
            <a:avLst/>
          </a:prstGeom>
          <a:solidFill>
            <a:schemeClr val="accent1">
              <a:lumMod val="75000"/>
              <a:alpha val="49000"/>
            </a:schemeClr>
          </a:solidFill>
          <a:ln w="12700" cmpd="sng">
            <a:noFill/>
            <a:prstDash val="solid"/>
          </a:ln>
        </p:spPr>
        <p:txBody>
          <a:bodyPr wrap="square" rtlCol="0">
            <a:spAutoFit/>
          </a:bodyPr>
          <a:lstStyle/>
          <a:p>
            <a:pPr algn="ctr"/>
            <a:r>
              <a:rPr lang="en-US" altLang="zh-CN" sz="1200" b="1" dirty="0">
                <a:solidFill>
                  <a:schemeClr val="bg1"/>
                </a:solidFill>
              </a:rPr>
              <a:t>Transaction id_1</a:t>
            </a:r>
          </a:p>
        </p:txBody>
      </p:sp>
      <p:sp>
        <p:nvSpPr>
          <p:cNvPr id="26" name="文本框 43">
            <a:extLst>
              <a:ext uri="{FF2B5EF4-FFF2-40B4-BE49-F238E27FC236}">
                <a16:creationId xmlns:a16="http://schemas.microsoft.com/office/drawing/2014/main" id="{FCFAB3B3-B6DB-4F8B-8B8B-CF3D8F3ECE84}"/>
              </a:ext>
            </a:extLst>
          </p:cNvPr>
          <p:cNvSpPr txBox="1"/>
          <p:nvPr/>
        </p:nvSpPr>
        <p:spPr>
          <a:xfrm>
            <a:off x="9691925" y="5232672"/>
            <a:ext cx="1858645" cy="275590"/>
          </a:xfrm>
          <a:prstGeom prst="rect">
            <a:avLst/>
          </a:prstGeom>
          <a:solidFill>
            <a:schemeClr val="accent1">
              <a:lumMod val="75000"/>
              <a:alpha val="49000"/>
            </a:schemeClr>
          </a:solidFill>
          <a:ln w="12700" cmpd="sng">
            <a:noFill/>
            <a:prstDash val="solid"/>
          </a:ln>
        </p:spPr>
        <p:txBody>
          <a:bodyPr wrap="square" rtlCol="0">
            <a:spAutoFit/>
          </a:bodyPr>
          <a:lstStyle/>
          <a:p>
            <a:pPr algn="ctr"/>
            <a:r>
              <a:rPr lang="en-US" altLang="zh-CN" sz="1200" b="1">
                <a:solidFill>
                  <a:schemeClr val="bg1"/>
                </a:solidFill>
              </a:rPr>
              <a:t>Transaction id_i</a:t>
            </a:r>
          </a:p>
        </p:txBody>
      </p:sp>
      <p:sp>
        <p:nvSpPr>
          <p:cNvPr id="27" name="文本框 44">
            <a:extLst>
              <a:ext uri="{FF2B5EF4-FFF2-40B4-BE49-F238E27FC236}">
                <a16:creationId xmlns:a16="http://schemas.microsoft.com/office/drawing/2014/main" id="{71612659-9E34-425D-9C9C-D524F6C70469}"/>
              </a:ext>
            </a:extLst>
          </p:cNvPr>
          <p:cNvSpPr txBox="1"/>
          <p:nvPr/>
        </p:nvSpPr>
        <p:spPr>
          <a:xfrm>
            <a:off x="9690655" y="5663202"/>
            <a:ext cx="1858645" cy="275590"/>
          </a:xfrm>
          <a:prstGeom prst="rect">
            <a:avLst/>
          </a:prstGeom>
          <a:solidFill>
            <a:schemeClr val="accent1">
              <a:lumMod val="75000"/>
              <a:alpha val="49000"/>
            </a:schemeClr>
          </a:solidFill>
          <a:ln w="12700" cmpd="sng">
            <a:noFill/>
            <a:prstDash val="solid"/>
          </a:ln>
        </p:spPr>
        <p:txBody>
          <a:bodyPr wrap="square" rtlCol="0">
            <a:spAutoFit/>
          </a:bodyPr>
          <a:lstStyle/>
          <a:p>
            <a:pPr algn="ctr"/>
            <a:r>
              <a:rPr lang="en-US" altLang="zh-CN" sz="1200" b="1">
                <a:solidFill>
                  <a:schemeClr val="bg1"/>
                </a:solidFill>
              </a:rPr>
              <a:t>Transaction id_2x</a:t>
            </a:r>
          </a:p>
        </p:txBody>
      </p:sp>
      <p:sp>
        <p:nvSpPr>
          <p:cNvPr id="28" name="文本框 45">
            <a:extLst>
              <a:ext uri="{FF2B5EF4-FFF2-40B4-BE49-F238E27FC236}">
                <a16:creationId xmlns:a16="http://schemas.microsoft.com/office/drawing/2014/main" id="{CFA0A009-9DFC-4A86-B4B0-6D0868302D46}"/>
              </a:ext>
            </a:extLst>
          </p:cNvPr>
          <p:cNvSpPr txBox="1"/>
          <p:nvPr/>
        </p:nvSpPr>
        <p:spPr>
          <a:xfrm>
            <a:off x="6128975" y="5815005"/>
            <a:ext cx="1684655" cy="306705"/>
          </a:xfrm>
          <a:prstGeom prst="rect">
            <a:avLst/>
          </a:prstGeom>
          <a:noFill/>
        </p:spPr>
        <p:txBody>
          <a:bodyPr wrap="square" rtlCol="0">
            <a:spAutoFit/>
          </a:bodyPr>
          <a:lstStyle/>
          <a:p>
            <a:pPr algn="ctr"/>
            <a:r>
              <a:rPr lang="en-US" altLang="zh-CN" sz="1400"/>
              <a:t>Block N-1</a:t>
            </a:r>
          </a:p>
        </p:txBody>
      </p:sp>
      <p:sp>
        <p:nvSpPr>
          <p:cNvPr id="29" name="文本框 46">
            <a:extLst>
              <a:ext uri="{FF2B5EF4-FFF2-40B4-BE49-F238E27FC236}">
                <a16:creationId xmlns:a16="http://schemas.microsoft.com/office/drawing/2014/main" id="{74120A6E-8543-4D74-AC78-3103B25F9442}"/>
              </a:ext>
            </a:extLst>
          </p:cNvPr>
          <p:cNvSpPr txBox="1"/>
          <p:nvPr/>
        </p:nvSpPr>
        <p:spPr>
          <a:xfrm>
            <a:off x="5022170" y="5815005"/>
            <a:ext cx="1684655" cy="306705"/>
          </a:xfrm>
          <a:prstGeom prst="rect">
            <a:avLst/>
          </a:prstGeom>
          <a:noFill/>
        </p:spPr>
        <p:txBody>
          <a:bodyPr wrap="square" rtlCol="0">
            <a:spAutoFit/>
          </a:bodyPr>
          <a:lstStyle/>
          <a:p>
            <a:pPr algn="ctr"/>
            <a:r>
              <a:rPr lang="en-US" altLang="zh-CN" sz="1400"/>
              <a:t>Block N-2</a:t>
            </a:r>
          </a:p>
        </p:txBody>
      </p:sp>
      <p:sp>
        <p:nvSpPr>
          <p:cNvPr id="30" name="文本框 47">
            <a:extLst>
              <a:ext uri="{FF2B5EF4-FFF2-40B4-BE49-F238E27FC236}">
                <a16:creationId xmlns:a16="http://schemas.microsoft.com/office/drawing/2014/main" id="{6267645B-9E24-4725-A11C-AC13CE537117}"/>
              </a:ext>
            </a:extLst>
          </p:cNvPr>
          <p:cNvSpPr txBox="1"/>
          <p:nvPr/>
        </p:nvSpPr>
        <p:spPr>
          <a:xfrm>
            <a:off x="3914730" y="5813100"/>
            <a:ext cx="1684655" cy="306705"/>
          </a:xfrm>
          <a:prstGeom prst="rect">
            <a:avLst/>
          </a:prstGeom>
          <a:noFill/>
        </p:spPr>
        <p:txBody>
          <a:bodyPr wrap="square" rtlCol="0">
            <a:spAutoFit/>
          </a:bodyPr>
          <a:lstStyle/>
          <a:p>
            <a:pPr algn="ctr"/>
            <a:r>
              <a:rPr lang="en-US" altLang="zh-CN" sz="1400"/>
              <a:t>Block N-3</a:t>
            </a:r>
          </a:p>
        </p:txBody>
      </p:sp>
      <p:sp>
        <p:nvSpPr>
          <p:cNvPr id="31" name="文本框 48">
            <a:extLst>
              <a:ext uri="{FF2B5EF4-FFF2-40B4-BE49-F238E27FC236}">
                <a16:creationId xmlns:a16="http://schemas.microsoft.com/office/drawing/2014/main" id="{2463B1B3-82CE-482F-9DDE-F381324AFF0E}"/>
              </a:ext>
            </a:extLst>
          </p:cNvPr>
          <p:cNvSpPr txBox="1"/>
          <p:nvPr/>
        </p:nvSpPr>
        <p:spPr>
          <a:xfrm>
            <a:off x="2364990" y="5829970"/>
            <a:ext cx="1684655" cy="306705"/>
          </a:xfrm>
          <a:prstGeom prst="rect">
            <a:avLst/>
          </a:prstGeom>
          <a:noFill/>
        </p:spPr>
        <p:txBody>
          <a:bodyPr wrap="square" rtlCol="0">
            <a:spAutoFit/>
          </a:bodyPr>
          <a:lstStyle/>
          <a:p>
            <a:pPr algn="ctr"/>
            <a:r>
              <a:rPr lang="en-US" altLang="zh-CN" sz="1400" dirty="0"/>
              <a:t>Block ...</a:t>
            </a:r>
          </a:p>
        </p:txBody>
      </p:sp>
      <p:cxnSp>
        <p:nvCxnSpPr>
          <p:cNvPr id="32" name="Straight Connector 74">
            <a:extLst>
              <a:ext uri="{FF2B5EF4-FFF2-40B4-BE49-F238E27FC236}">
                <a16:creationId xmlns:a16="http://schemas.microsoft.com/office/drawing/2014/main" id="{72F46CAD-5028-421A-A44F-4E97BF94501F}"/>
              </a:ext>
            </a:extLst>
          </p:cNvPr>
          <p:cNvCxnSpPr>
            <a:cxnSpLocks/>
            <a:endCxn id="18" idx="3"/>
          </p:cNvCxnSpPr>
          <p:nvPr/>
        </p:nvCxnSpPr>
        <p:spPr>
          <a:xfrm flipH="1">
            <a:off x="8369942" y="3772172"/>
            <a:ext cx="1197523" cy="1610594"/>
          </a:xfrm>
          <a:prstGeom prst="line">
            <a:avLst/>
          </a:prstGeom>
          <a:ln w="6350">
            <a:solidFill>
              <a:srgbClr val="4F81BD"/>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74">
            <a:extLst>
              <a:ext uri="{FF2B5EF4-FFF2-40B4-BE49-F238E27FC236}">
                <a16:creationId xmlns:a16="http://schemas.microsoft.com/office/drawing/2014/main" id="{10171A76-F400-4AF6-9355-6D0E00195BB0}"/>
              </a:ext>
            </a:extLst>
          </p:cNvPr>
          <p:cNvCxnSpPr>
            <a:cxnSpLocks/>
            <a:endCxn id="18" idx="3"/>
          </p:cNvCxnSpPr>
          <p:nvPr/>
        </p:nvCxnSpPr>
        <p:spPr>
          <a:xfrm flipH="1" flipV="1">
            <a:off x="8369942" y="5382766"/>
            <a:ext cx="1195618" cy="700171"/>
          </a:xfrm>
          <a:prstGeom prst="line">
            <a:avLst/>
          </a:prstGeom>
          <a:ln w="6350">
            <a:solidFill>
              <a:srgbClr val="4F81BD"/>
            </a:solidFill>
            <a:prstDash val="dash"/>
          </a:ln>
        </p:spPr>
        <p:style>
          <a:lnRef idx="1">
            <a:schemeClr val="dk1"/>
          </a:lnRef>
          <a:fillRef idx="0">
            <a:schemeClr val="dk1"/>
          </a:fillRef>
          <a:effectRef idx="0">
            <a:schemeClr val="dk1"/>
          </a:effectRef>
          <a:fontRef idx="minor">
            <a:schemeClr val="tx1"/>
          </a:fontRef>
        </p:style>
      </p:cxnSp>
      <p:pic>
        <p:nvPicPr>
          <p:cNvPr id="34" name="Picture 2" descr="enter image description here">
            <a:extLst>
              <a:ext uri="{FF2B5EF4-FFF2-40B4-BE49-F238E27FC236}">
                <a16:creationId xmlns:a16="http://schemas.microsoft.com/office/drawing/2014/main" id="{AC89870E-28D2-4193-92C3-FAB6D6AF71A0}"/>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247" y="2066290"/>
            <a:ext cx="8205846" cy="238624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a:extLst>
              <a:ext uri="{FF2B5EF4-FFF2-40B4-BE49-F238E27FC236}">
                <a16:creationId xmlns:a16="http://schemas.microsoft.com/office/drawing/2014/main" id="{6148FA25-437F-4943-B465-01540893E7EF}"/>
              </a:ext>
            </a:extLst>
          </p:cNvPr>
          <p:cNvSpPr/>
          <p:nvPr/>
        </p:nvSpPr>
        <p:spPr>
          <a:xfrm>
            <a:off x="1159758" y="5126810"/>
            <a:ext cx="584075" cy="509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
            <a:extLst>
              <a:ext uri="{FF2B5EF4-FFF2-40B4-BE49-F238E27FC236}">
                <a16:creationId xmlns:a16="http://schemas.microsoft.com/office/drawing/2014/main" id="{50CC07FB-350A-465E-AE62-10806D3BF0B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92874" y="5283203"/>
            <a:ext cx="188925" cy="188925"/>
          </a:xfrm>
          <a:prstGeom prst="rect">
            <a:avLst/>
          </a:prstGeom>
        </p:spPr>
      </p:pic>
      <p:pic>
        <p:nvPicPr>
          <p:cNvPr id="39" name="Picture 93">
            <a:extLst>
              <a:ext uri="{FF2B5EF4-FFF2-40B4-BE49-F238E27FC236}">
                <a16:creationId xmlns:a16="http://schemas.microsoft.com/office/drawing/2014/main" id="{90931724-637F-42C0-BB27-E2E0FE653D50}"/>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21474" y="5280859"/>
            <a:ext cx="188925" cy="188925"/>
          </a:xfrm>
          <a:prstGeom prst="rect">
            <a:avLst/>
          </a:prstGeom>
        </p:spPr>
      </p:pic>
      <p:sp>
        <p:nvSpPr>
          <p:cNvPr id="40" name="文本框 48">
            <a:extLst>
              <a:ext uri="{FF2B5EF4-FFF2-40B4-BE49-F238E27FC236}">
                <a16:creationId xmlns:a16="http://schemas.microsoft.com/office/drawing/2014/main" id="{E147FE32-0A4F-4ECA-998A-749F3B0E8FE1}"/>
              </a:ext>
            </a:extLst>
          </p:cNvPr>
          <p:cNvSpPr txBox="1"/>
          <p:nvPr/>
        </p:nvSpPr>
        <p:spPr>
          <a:xfrm>
            <a:off x="609467" y="5823553"/>
            <a:ext cx="1684655" cy="306705"/>
          </a:xfrm>
          <a:prstGeom prst="rect">
            <a:avLst/>
          </a:prstGeom>
          <a:noFill/>
        </p:spPr>
        <p:txBody>
          <a:bodyPr wrap="square" rtlCol="0">
            <a:spAutoFit/>
          </a:bodyPr>
          <a:lstStyle/>
          <a:p>
            <a:pPr algn="ctr"/>
            <a:r>
              <a:rPr lang="en-US" altLang="zh-CN" sz="1400" dirty="0"/>
              <a:t>Genesis Block</a:t>
            </a:r>
          </a:p>
        </p:txBody>
      </p:sp>
      <p:sp>
        <p:nvSpPr>
          <p:cNvPr id="35" name="文本框 34">
            <a:extLst>
              <a:ext uri="{FF2B5EF4-FFF2-40B4-BE49-F238E27FC236}">
                <a16:creationId xmlns:a16="http://schemas.microsoft.com/office/drawing/2014/main" id="{C969E28B-9ED9-4FDE-B71D-0F31AC86E8C7}"/>
              </a:ext>
            </a:extLst>
          </p:cNvPr>
          <p:cNvSpPr txBox="1"/>
          <p:nvPr/>
        </p:nvSpPr>
        <p:spPr>
          <a:xfrm>
            <a:off x="309699" y="6136675"/>
            <a:ext cx="7312171" cy="276999"/>
          </a:xfrm>
          <a:prstGeom prst="rect">
            <a:avLst/>
          </a:prstGeom>
          <a:noFill/>
        </p:spPr>
        <p:txBody>
          <a:bodyPr wrap="square" rtlCol="0">
            <a:spAutoFit/>
          </a:bodyPr>
          <a:lstStyle/>
          <a:p>
            <a:r>
              <a:rPr lang="en-US" sz="1200" dirty="0"/>
              <a:t>*https://www.investopedia.com/terms/b/blockchain.asp</a:t>
            </a:r>
          </a:p>
        </p:txBody>
      </p:sp>
    </p:spTree>
    <p:extLst>
      <p:ext uri="{BB962C8B-B14F-4D97-AF65-F5344CB8AC3E}">
        <p14:creationId xmlns:p14="http://schemas.microsoft.com/office/powerpoint/2010/main" val="15867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par>
                                <p:cTn id="76" presetID="10"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down)">
                                      <p:cBhvr>
                                        <p:cTn id="89" dur="500"/>
                                        <p:tgtEl>
                                          <p:spTgt spid="32"/>
                                        </p:tgtEl>
                                      </p:cBhvr>
                                    </p:animEffect>
                                  </p:childTnLst>
                                </p:cTn>
                              </p:par>
                              <p:par>
                                <p:cTn id="90" presetID="22" presetClass="entr" presetSubtype="4"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down)">
                                      <p:cBhvr>
                                        <p:cTn id="92" dur="500"/>
                                        <p:tgtEl>
                                          <p:spTgt spid="3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down)">
                                      <p:cBhvr>
                                        <p:cTn id="95" dur="500"/>
                                        <p:tgtEl>
                                          <p:spTgt spid="21"/>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00"/>
                                        <p:tgtEl>
                                          <p:spTgt spid="2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00"/>
                                        <p:tgtEl>
                                          <p:spTgt spid="2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500"/>
                                        <p:tgtEl>
                                          <p:spTgt spid="26"/>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down)">
                                      <p:cBhvr>
                                        <p:cTn id="1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5" grpId="0" animBg="1"/>
      <p:bldP spid="18" grpId="0" animBg="1"/>
      <p:bldP spid="21" grpId="0" animBg="1"/>
      <p:bldP spid="22" grpId="0"/>
      <p:bldP spid="23" grpId="0"/>
      <p:bldP spid="24" grpId="0" animBg="1"/>
      <p:bldP spid="25" grpId="0" animBg="1"/>
      <p:bldP spid="26" grpId="0" animBg="1"/>
      <p:bldP spid="27" grpId="0" animBg="1"/>
      <p:bldP spid="28" grpId="0"/>
      <p:bldP spid="29" grpId="0"/>
      <p:bldP spid="30" grpId="0"/>
      <p:bldP spid="31" grpId="0"/>
      <p:bldP spid="37" grpId="0" animBg="1"/>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59182" y="863480"/>
            <a:ext cx="3620635"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Simulation and Analysis</a:t>
            </a:r>
          </a:p>
        </p:txBody>
      </p:sp>
      <p:pic>
        <p:nvPicPr>
          <p:cNvPr id="4" name="图片 3">
            <a:extLst>
              <a:ext uri="{FF2B5EF4-FFF2-40B4-BE49-F238E27FC236}">
                <a16:creationId xmlns:a16="http://schemas.microsoft.com/office/drawing/2014/main" id="{A31355CA-7094-4386-B790-E6C559C1515B}"/>
              </a:ext>
            </a:extLst>
          </p:cNvPr>
          <p:cNvPicPr>
            <a:picLocks noChangeAspect="1"/>
          </p:cNvPicPr>
          <p:nvPr/>
        </p:nvPicPr>
        <p:blipFill>
          <a:blip r:embed="rId2"/>
          <a:stretch>
            <a:fillRect/>
          </a:stretch>
        </p:blipFill>
        <p:spPr>
          <a:xfrm>
            <a:off x="994556" y="1394594"/>
            <a:ext cx="4551028" cy="3686654"/>
          </a:xfrm>
          <a:prstGeom prst="rect">
            <a:avLst/>
          </a:prstGeom>
        </p:spPr>
      </p:pic>
      <p:pic>
        <p:nvPicPr>
          <p:cNvPr id="5" name="图片 4">
            <a:extLst>
              <a:ext uri="{FF2B5EF4-FFF2-40B4-BE49-F238E27FC236}">
                <a16:creationId xmlns:a16="http://schemas.microsoft.com/office/drawing/2014/main" id="{9880399E-BD3B-4CDD-8C50-5071FA4B7EDF}"/>
              </a:ext>
            </a:extLst>
          </p:cNvPr>
          <p:cNvPicPr>
            <a:picLocks noChangeAspect="1"/>
          </p:cNvPicPr>
          <p:nvPr/>
        </p:nvPicPr>
        <p:blipFill>
          <a:blip r:embed="rId3"/>
          <a:stretch>
            <a:fillRect/>
          </a:stretch>
        </p:blipFill>
        <p:spPr>
          <a:xfrm>
            <a:off x="6646419" y="1441685"/>
            <a:ext cx="4391927" cy="3686654"/>
          </a:xfrm>
          <a:prstGeom prst="rect">
            <a:avLst/>
          </a:prstGeom>
        </p:spPr>
      </p:pic>
      <p:sp>
        <p:nvSpPr>
          <p:cNvPr id="6" name="TextBox 8">
            <a:extLst>
              <a:ext uri="{FF2B5EF4-FFF2-40B4-BE49-F238E27FC236}">
                <a16:creationId xmlns:a16="http://schemas.microsoft.com/office/drawing/2014/main" id="{70C76B27-1CE3-471E-BAC6-AFDDF35E3567}"/>
              </a:ext>
            </a:extLst>
          </p:cNvPr>
          <p:cNvSpPr txBox="1"/>
          <p:nvPr/>
        </p:nvSpPr>
        <p:spPr>
          <a:xfrm>
            <a:off x="703171" y="5174505"/>
            <a:ext cx="10387196" cy="646331"/>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
            </a:pPr>
            <a:r>
              <a:rPr lang="en-US" sz="1800" dirty="0">
                <a:latin typeface="Calibri" panose="020F0502020204030204" pitchFamily="34" charset="0"/>
                <a:cs typeface="Calibri" panose="020F0502020204030204" pitchFamily="34" charset="0"/>
              </a:rPr>
              <a:t>Fig. 2 shows that the validators have the maximum utilities only when choosing the contract designed for their own. </a:t>
            </a:r>
          </a:p>
        </p:txBody>
      </p:sp>
      <p:sp>
        <p:nvSpPr>
          <p:cNvPr id="8" name="文本框 7">
            <a:extLst>
              <a:ext uri="{FF2B5EF4-FFF2-40B4-BE49-F238E27FC236}">
                <a16:creationId xmlns:a16="http://schemas.microsoft.com/office/drawing/2014/main" id="{9227DA68-8576-4880-8701-B36BBDAE2592}"/>
              </a:ext>
            </a:extLst>
          </p:cNvPr>
          <p:cNvSpPr txBox="1"/>
          <p:nvPr/>
        </p:nvSpPr>
        <p:spPr>
          <a:xfrm>
            <a:off x="703171" y="5789408"/>
            <a:ext cx="9751470" cy="646331"/>
          </a:xfrm>
          <a:prstGeom prst="rect">
            <a:avLst/>
          </a:prstGeom>
          <a:noFill/>
        </p:spPr>
        <p:txBody>
          <a:bodyPr wrap="square">
            <a:spAutoFit/>
          </a:bodyPr>
          <a:lstStyle/>
          <a:p>
            <a:pPr marL="285750" indent="-285750" algn="just">
              <a:spcAft>
                <a:spcPts val="600"/>
              </a:spcAft>
              <a:buFont typeface="Wingdings" panose="05000000000000000000" pitchFamily="2" charset="2"/>
              <a:buChar char="§"/>
            </a:pPr>
            <a:r>
              <a:rPr lang="en-US" sz="1800" dirty="0">
                <a:latin typeface="Calibri" panose="020F0502020204030204" pitchFamily="34" charset="0"/>
                <a:cs typeface="Calibri" panose="020F0502020204030204" pitchFamily="34" charset="0"/>
              </a:rPr>
              <a:t>Fig. 3 shows that the higher type validators have more rewards and must submit the more deposits. </a:t>
            </a:r>
          </a:p>
        </p:txBody>
      </p:sp>
      <p:sp>
        <p:nvSpPr>
          <p:cNvPr id="9" name="文本框 8">
            <a:extLst>
              <a:ext uri="{FF2B5EF4-FFF2-40B4-BE49-F238E27FC236}">
                <a16:creationId xmlns:a16="http://schemas.microsoft.com/office/drawing/2014/main" id="{CE424F8F-DF94-417E-9910-BC953B0164EC}"/>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222925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FB7704-76C6-4BC1-8F02-E94165EA2C1D}"/>
              </a:ext>
            </a:extLst>
          </p:cNvPr>
          <p:cNvSpPr txBox="1"/>
          <p:nvPr/>
        </p:nvSpPr>
        <p:spPr>
          <a:xfrm>
            <a:off x="311277" y="886421"/>
            <a:ext cx="3019744" cy="461665"/>
          </a:xfrm>
          <a:prstGeom prst="rect">
            <a:avLst/>
          </a:prstGeom>
          <a:solidFill>
            <a:schemeClr val="accent4">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Summary of Work II</a:t>
            </a:r>
          </a:p>
        </p:txBody>
      </p:sp>
      <p:sp>
        <p:nvSpPr>
          <p:cNvPr id="11" name="文本框 10">
            <a:extLst>
              <a:ext uri="{FF2B5EF4-FFF2-40B4-BE49-F238E27FC236}">
                <a16:creationId xmlns:a16="http://schemas.microsoft.com/office/drawing/2014/main" id="{B2F1E4C5-A78C-4EED-B2BD-5EF94110075B}"/>
              </a:ext>
            </a:extLst>
          </p:cNvPr>
          <p:cNvSpPr txBox="1"/>
          <p:nvPr/>
        </p:nvSpPr>
        <p:spPr>
          <a:xfrm>
            <a:off x="311277" y="1518629"/>
            <a:ext cx="11399645" cy="369332"/>
          </a:xfrm>
          <a:prstGeom prst="rect">
            <a:avLst/>
          </a:prstGeom>
          <a:noFill/>
        </p:spPr>
        <p:txBody>
          <a:bodyPr wrap="square">
            <a:spAutoFit/>
          </a:bodyPr>
          <a:lstStyle/>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Use contract theory to determine the flexible security deposits</a:t>
            </a:r>
          </a:p>
        </p:txBody>
      </p:sp>
      <p:sp>
        <p:nvSpPr>
          <p:cNvPr id="5" name="文本框 4">
            <a:extLst>
              <a:ext uri="{FF2B5EF4-FFF2-40B4-BE49-F238E27FC236}">
                <a16:creationId xmlns:a16="http://schemas.microsoft.com/office/drawing/2014/main" id="{66383BBF-DD53-4CE6-9379-3FDD6E0DDE4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6" name="文本框 5">
            <a:extLst>
              <a:ext uri="{FF2B5EF4-FFF2-40B4-BE49-F238E27FC236}">
                <a16:creationId xmlns:a16="http://schemas.microsoft.com/office/drawing/2014/main" id="{56447E69-4EC8-42F7-95B1-F77170FA2EED}"/>
              </a:ext>
            </a:extLst>
          </p:cNvPr>
          <p:cNvSpPr txBox="1"/>
          <p:nvPr/>
        </p:nvSpPr>
        <p:spPr>
          <a:xfrm>
            <a:off x="311277" y="1958439"/>
            <a:ext cx="11399644" cy="369332"/>
          </a:xfrm>
          <a:prstGeom prst="rect">
            <a:avLst/>
          </a:prstGeom>
          <a:noFill/>
        </p:spPr>
        <p:txBody>
          <a:bodyPr wrap="square">
            <a:spAutoFit/>
          </a:bodyPr>
          <a:lstStyle/>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The flexible security deposits can guarantee the economic incentive without reducing the security incentive.</a:t>
            </a:r>
          </a:p>
        </p:txBody>
      </p:sp>
      <p:sp>
        <p:nvSpPr>
          <p:cNvPr id="9" name="文本框 8">
            <a:extLst>
              <a:ext uri="{FF2B5EF4-FFF2-40B4-BE49-F238E27FC236}">
                <a16:creationId xmlns:a16="http://schemas.microsoft.com/office/drawing/2014/main" id="{9E1B406A-6261-4959-8CCC-E19F1701E87E}"/>
              </a:ext>
            </a:extLst>
          </p:cNvPr>
          <p:cNvSpPr txBox="1"/>
          <p:nvPr/>
        </p:nvSpPr>
        <p:spPr>
          <a:xfrm>
            <a:off x="1273495" y="5504207"/>
            <a:ext cx="9645010" cy="707886"/>
          </a:xfrm>
          <a:prstGeom prst="rect">
            <a:avLst/>
          </a:prstGeom>
          <a:solidFill>
            <a:schemeClr val="accent6">
              <a:lumMod val="20000"/>
              <a:lumOff val="80000"/>
            </a:schemeClr>
          </a:solidFill>
          <a:ln>
            <a:noFill/>
          </a:ln>
        </p:spPr>
        <p:txBody>
          <a:bodyPr wrap="square">
            <a:spAutoFit/>
          </a:bodyPr>
          <a:lstStyle/>
          <a:p>
            <a:pPr algn="ctr">
              <a:spcAft>
                <a:spcPts val="600"/>
              </a:spcAft>
              <a:buClrTx/>
            </a:pPr>
            <a:r>
              <a:rPr lang="en-US" sz="2000" b="1" dirty="0">
                <a:solidFill>
                  <a:schemeClr val="tx1"/>
                </a:solidFill>
                <a:latin typeface="Calibri" panose="020F0502020204030204" pitchFamily="34" charset="0"/>
                <a:cs typeface="Calibri" panose="020F0502020204030204" pitchFamily="34" charset="0"/>
              </a:rPr>
              <a:t>J. Li, et al “Cyber Insurance Design for Validator Rotation in Sharded Blockchain Networks: A Hierarchical Game Based Approach”</a:t>
            </a:r>
          </a:p>
        </p:txBody>
      </p:sp>
      <p:pic>
        <p:nvPicPr>
          <p:cNvPr id="27" name="图片 26" descr="图形用户界面, 应用程序&#10;&#10;描述已自动生成">
            <a:extLst>
              <a:ext uri="{FF2B5EF4-FFF2-40B4-BE49-F238E27FC236}">
                <a16:creationId xmlns:a16="http://schemas.microsoft.com/office/drawing/2014/main" id="{6A6C8B99-9525-40F9-B5B1-E03CC8BB8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05" y="2498314"/>
            <a:ext cx="11213869" cy="2601884"/>
          </a:xfrm>
          <a:prstGeom prst="rect">
            <a:avLst/>
          </a:prstGeom>
        </p:spPr>
      </p:pic>
      <p:sp>
        <p:nvSpPr>
          <p:cNvPr id="28" name="矩形 27">
            <a:extLst>
              <a:ext uri="{FF2B5EF4-FFF2-40B4-BE49-F238E27FC236}">
                <a16:creationId xmlns:a16="http://schemas.microsoft.com/office/drawing/2014/main" id="{0C5C93E1-5DF5-4AF2-8BFF-E2FABE8EAF8E}"/>
              </a:ext>
            </a:extLst>
          </p:cNvPr>
          <p:cNvSpPr/>
          <p:nvPr/>
        </p:nvSpPr>
        <p:spPr>
          <a:xfrm>
            <a:off x="605703" y="2805064"/>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矩形 28">
            <a:extLst>
              <a:ext uri="{FF2B5EF4-FFF2-40B4-BE49-F238E27FC236}">
                <a16:creationId xmlns:a16="http://schemas.microsoft.com/office/drawing/2014/main" id="{579830FE-AF7D-4FA5-9924-FD730AB99D73}"/>
              </a:ext>
            </a:extLst>
          </p:cNvPr>
          <p:cNvSpPr/>
          <p:nvPr/>
        </p:nvSpPr>
        <p:spPr>
          <a:xfrm>
            <a:off x="972765" y="4380944"/>
            <a:ext cx="1471483"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0" name="矩形 29">
            <a:extLst>
              <a:ext uri="{FF2B5EF4-FFF2-40B4-BE49-F238E27FC236}">
                <a16:creationId xmlns:a16="http://schemas.microsoft.com/office/drawing/2014/main" id="{3A540EAC-FEBE-4962-8246-8BDF8BAEC8F2}"/>
              </a:ext>
            </a:extLst>
          </p:cNvPr>
          <p:cNvSpPr/>
          <p:nvPr/>
        </p:nvSpPr>
        <p:spPr>
          <a:xfrm>
            <a:off x="6020827" y="2808562"/>
            <a:ext cx="1070637"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矩形: 圆角 1">
            <a:extLst>
              <a:ext uri="{FF2B5EF4-FFF2-40B4-BE49-F238E27FC236}">
                <a16:creationId xmlns:a16="http://schemas.microsoft.com/office/drawing/2014/main" id="{8E7CB51F-95CF-48A7-9386-F5A8867E359E}"/>
              </a:ext>
            </a:extLst>
          </p:cNvPr>
          <p:cNvSpPr/>
          <p:nvPr/>
        </p:nvSpPr>
        <p:spPr>
          <a:xfrm>
            <a:off x="2809875" y="4279687"/>
            <a:ext cx="1824145" cy="400494"/>
          </a:xfrm>
          <a:prstGeom prst="roundRect">
            <a:avLst/>
          </a:prstGeom>
          <a:gradFill>
            <a:gsLst>
              <a:gs pos="0">
                <a:schemeClr val="tx2"/>
              </a:gs>
              <a:gs pos="100000">
                <a:schemeClr val="bg1"/>
              </a:gs>
            </a:gsLst>
            <a:lin ang="16200000" scaled="0"/>
          </a:gradFill>
          <a:ln w="12700">
            <a:solidFill>
              <a:schemeClr val="accent1">
                <a:lumMod val="60000"/>
                <a:lumOff val="40000"/>
              </a:schemeClr>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75000"/>
                  </a:schemeClr>
                </a:solidFill>
                <a:latin typeface="Calibri"/>
                <a:cs typeface="Calibri"/>
                <a:sym typeface="Calibri"/>
              </a:rPr>
              <a:t>Stackelberg Game</a:t>
            </a:r>
            <a:endParaRPr lang="en-US" sz="1600" b="1" dirty="0">
              <a:solidFill>
                <a:schemeClr val="accent1">
                  <a:lumMod val="75000"/>
                </a:schemeClr>
              </a:solidFill>
              <a:latin typeface="Calibri"/>
              <a:cs typeface="Calibri"/>
            </a:endParaRPr>
          </a:p>
        </p:txBody>
      </p:sp>
      <p:cxnSp>
        <p:nvCxnSpPr>
          <p:cNvPr id="12" name="连接符: 肘形 11">
            <a:extLst>
              <a:ext uri="{FF2B5EF4-FFF2-40B4-BE49-F238E27FC236}">
                <a16:creationId xmlns:a16="http://schemas.microsoft.com/office/drawing/2014/main" id="{D8F0C23D-7086-49C0-8485-99AF5721F01B}"/>
              </a:ext>
            </a:extLst>
          </p:cNvPr>
          <p:cNvCxnSpPr>
            <a:stCxn id="2" idx="3"/>
          </p:cNvCxnSpPr>
          <p:nvPr/>
        </p:nvCxnSpPr>
        <p:spPr>
          <a:xfrm flipV="1">
            <a:off x="4634020" y="3838575"/>
            <a:ext cx="366605" cy="641359"/>
          </a:xfrm>
          <a:prstGeom prst="bentConnector2">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0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animBg="1"/>
      <p:bldP spid="28" grpId="0" animBg="1"/>
      <p:bldP spid="29" grpId="0" animBg="1"/>
      <p:bldP spid="30"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4" name="文本框 3">
            <a:extLst>
              <a:ext uri="{FF2B5EF4-FFF2-40B4-BE49-F238E27FC236}">
                <a16:creationId xmlns:a16="http://schemas.microsoft.com/office/drawing/2014/main" id="{FFEABDFB-0FA4-42E4-AA7C-CF9427DA6A6E}"/>
              </a:ext>
            </a:extLst>
          </p:cNvPr>
          <p:cNvSpPr txBox="1"/>
          <p:nvPr/>
        </p:nvSpPr>
        <p:spPr>
          <a:xfrm>
            <a:off x="603115" y="908154"/>
            <a:ext cx="10985770"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II: Cyber Insurance Design for Validator Rotation in Sharded Blockchain Networks: A Hierarchical Game Based Approach</a:t>
            </a:r>
          </a:p>
          <a:p>
            <a:pPr marL="742950" indent="-742950" algn="just">
              <a:lnSpc>
                <a:spcPts val="4000"/>
              </a:lnSpc>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73916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Other Work</a:t>
            </a:r>
          </a:p>
        </p:txBody>
      </p:sp>
      <p:sp>
        <p:nvSpPr>
          <p:cNvPr id="23" name="文本框 22">
            <a:extLst>
              <a:ext uri="{FF2B5EF4-FFF2-40B4-BE49-F238E27FC236}">
                <a16:creationId xmlns:a16="http://schemas.microsoft.com/office/drawing/2014/main" id="{A4206F53-88C1-4A0D-ABE4-14167855F474}"/>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Other Work I </a:t>
            </a:r>
          </a:p>
        </p:txBody>
      </p:sp>
      <p:sp>
        <p:nvSpPr>
          <p:cNvPr id="26" name="文本框 25">
            <a:extLst>
              <a:ext uri="{FF2B5EF4-FFF2-40B4-BE49-F238E27FC236}">
                <a16:creationId xmlns:a16="http://schemas.microsoft.com/office/drawing/2014/main" id="{7669D656-E9FD-4ADE-AE2E-34909878E991}"/>
              </a:ext>
            </a:extLst>
          </p:cNvPr>
          <p:cNvSpPr txBox="1"/>
          <p:nvPr/>
        </p:nvSpPr>
        <p:spPr>
          <a:xfrm>
            <a:off x="382326" y="1449235"/>
            <a:ext cx="5391457" cy="400494"/>
          </a:xfrm>
          <a:prstGeom prst="rect">
            <a:avLst/>
          </a:prstGeom>
          <a:noFill/>
        </p:spPr>
        <p:txBody>
          <a:bodyPr wrap="square">
            <a:spAutoFit/>
          </a:bodyPr>
          <a:lstStyle/>
          <a:p>
            <a:pPr marL="457200" indent="-457200">
              <a:lnSpc>
                <a:spcPts val="2500"/>
              </a:lnSpc>
              <a:spcAft>
                <a:spcPts val="600"/>
              </a:spcAft>
              <a:buFont typeface="Wingdings" panose="05000000000000000000" pitchFamily="2" charset="2"/>
              <a:buChar char="§"/>
            </a:pPr>
            <a:r>
              <a:rPr lang="en-US" altLang="zh-CN" sz="2000" dirty="0">
                <a:latin typeface="Calibri" panose="020F0502020204030204" pitchFamily="34" charset="0"/>
                <a:cs typeface="Calibri" panose="020F0502020204030204" pitchFamily="34" charset="0"/>
              </a:rPr>
              <a:t>Assign </a:t>
            </a:r>
            <a:r>
              <a:rPr lang="en-US" altLang="zh-CN" sz="2000" b="1" i="1" dirty="0">
                <a:solidFill>
                  <a:srgbClr val="C00000"/>
                </a:solidFill>
                <a:latin typeface="Calibri" panose="020F0502020204030204" pitchFamily="34" charset="0"/>
                <a:cs typeface="Calibri" panose="020F0502020204030204" pitchFamily="34" charset="0"/>
              </a:rPr>
              <a:t>Voting Weight </a:t>
            </a:r>
            <a:r>
              <a:rPr lang="en-US" altLang="zh-CN" sz="2000" dirty="0">
                <a:latin typeface="Calibri" panose="020F0502020204030204" pitchFamily="34" charset="0"/>
                <a:cs typeface="Calibri" panose="020F0502020204030204" pitchFamily="34" charset="0"/>
              </a:rPr>
              <a:t>using </a:t>
            </a:r>
            <a:r>
              <a:rPr lang="en-US" altLang="zh-CN" sz="2000" b="1" i="1" dirty="0">
                <a:solidFill>
                  <a:srgbClr val="C00000"/>
                </a:solidFill>
                <a:latin typeface="Calibri" panose="020F0502020204030204" pitchFamily="34" charset="0"/>
                <a:cs typeface="Calibri" panose="020F0502020204030204" pitchFamily="34" charset="0"/>
              </a:rPr>
              <a:t>Signaling Model</a:t>
            </a:r>
            <a:r>
              <a:rPr lang="en-US" altLang="zh-CN" sz="2000" dirty="0">
                <a:latin typeface="Calibri" panose="020F0502020204030204" pitchFamily="34" charset="0"/>
                <a:cs typeface="Calibri" panose="020F0502020204030204" pitchFamily="34" charset="0"/>
              </a:rPr>
              <a:t>:</a:t>
            </a:r>
          </a:p>
        </p:txBody>
      </p:sp>
      <p:pic>
        <p:nvPicPr>
          <p:cNvPr id="32" name="图片 31">
            <a:extLst>
              <a:ext uri="{FF2B5EF4-FFF2-40B4-BE49-F238E27FC236}">
                <a16:creationId xmlns:a16="http://schemas.microsoft.com/office/drawing/2014/main" id="{09E9EB9C-4CCC-4142-AC4A-85E269D0CCBA}"/>
              </a:ext>
            </a:extLst>
          </p:cNvPr>
          <p:cNvPicPr>
            <a:picLocks noChangeAspect="1"/>
          </p:cNvPicPr>
          <p:nvPr/>
        </p:nvPicPr>
        <p:blipFill>
          <a:blip r:embed="rId2"/>
          <a:stretch>
            <a:fillRect/>
          </a:stretch>
        </p:blipFill>
        <p:spPr>
          <a:xfrm>
            <a:off x="5518211" y="1903445"/>
            <a:ext cx="6430684" cy="2725788"/>
          </a:xfrm>
          <a:prstGeom prst="rect">
            <a:avLst/>
          </a:prstGeom>
        </p:spPr>
      </p:pic>
      <p:sp>
        <p:nvSpPr>
          <p:cNvPr id="33" name="文本框 32">
            <a:extLst>
              <a:ext uri="{FF2B5EF4-FFF2-40B4-BE49-F238E27FC236}">
                <a16:creationId xmlns:a16="http://schemas.microsoft.com/office/drawing/2014/main" id="{081A669F-C09A-45C7-B4A1-82C6AF86687C}"/>
              </a:ext>
            </a:extLst>
          </p:cNvPr>
          <p:cNvSpPr txBox="1"/>
          <p:nvPr/>
        </p:nvSpPr>
        <p:spPr>
          <a:xfrm>
            <a:off x="866503" y="1903445"/>
            <a:ext cx="4176014" cy="1355499"/>
          </a:xfrm>
          <a:prstGeom prst="rect">
            <a:avLst/>
          </a:prstGeom>
          <a:noFill/>
        </p:spPr>
        <p:txBody>
          <a:bodyPr wrap="square" rtlCol="0">
            <a:spAutoFit/>
          </a:bodyPr>
          <a:lstStyle/>
          <a:p>
            <a:pPr marL="342900" indent="-342900" algn="just">
              <a:lnSpc>
                <a:spcPts val="2500"/>
              </a:lnSpc>
              <a:spcAft>
                <a:spcPts val="600"/>
              </a:spcAft>
              <a:buFont typeface="Wingdings" panose="05000000000000000000" pitchFamily="2" charset="2"/>
              <a:buChar char="ü"/>
            </a:pPr>
            <a:r>
              <a:rPr lang="en-US" sz="1800" b="1" dirty="0">
                <a:solidFill>
                  <a:schemeClr val="tx1"/>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Determine the voting weight with device performance, incentivize the validators to upgrade performance and achieve the vertical scaling. </a:t>
            </a:r>
          </a:p>
        </p:txBody>
      </p:sp>
      <p:sp>
        <p:nvSpPr>
          <p:cNvPr id="7" name="文本框 6">
            <a:extLst>
              <a:ext uri="{FF2B5EF4-FFF2-40B4-BE49-F238E27FC236}">
                <a16:creationId xmlns:a16="http://schemas.microsoft.com/office/drawing/2014/main" id="{468FB7E8-EB08-48BB-9E7F-F705C8EF87EA}"/>
              </a:ext>
            </a:extLst>
          </p:cNvPr>
          <p:cNvSpPr txBox="1"/>
          <p:nvPr/>
        </p:nvSpPr>
        <p:spPr>
          <a:xfrm>
            <a:off x="866503" y="3429000"/>
            <a:ext cx="4104972" cy="646331"/>
          </a:xfrm>
          <a:prstGeom prst="rect">
            <a:avLst/>
          </a:prstGeom>
          <a:noFill/>
        </p:spPr>
        <p:txBody>
          <a:bodyPr wrap="square">
            <a:spAutoFit/>
          </a:bodyPr>
          <a:lstStyle/>
          <a:p>
            <a:pPr marL="342900" indent="-342900" algn="just">
              <a:buFont typeface="Wingdings" panose="05000000000000000000" pitchFamily="2" charset="2"/>
              <a:buChar char="ü"/>
            </a:pPr>
            <a:r>
              <a:rPr lang="en-US" sz="1800" b="1" dirty="0">
                <a:solidFill>
                  <a:srgbClr val="333333"/>
                </a:solidFill>
                <a:latin typeface="Calibri" panose="020F0502020204030204" pitchFamily="34" charset="0"/>
                <a:cs typeface="Calibri" panose="020F0502020204030204" pitchFamily="34" charset="0"/>
              </a:rPr>
              <a:t>Methodology: </a:t>
            </a:r>
            <a:r>
              <a:rPr lang="en-US" sz="1800" dirty="0" err="1">
                <a:solidFill>
                  <a:srgbClr val="333333"/>
                </a:solidFill>
                <a:latin typeface="Calibri" panose="020F0502020204030204" pitchFamily="34" charset="0"/>
                <a:cs typeface="Calibri" panose="020F0502020204030204" pitchFamily="34" charset="0"/>
              </a:rPr>
              <a:t>Tullock</a:t>
            </a:r>
            <a:r>
              <a:rPr lang="en-US" sz="1800" dirty="0">
                <a:solidFill>
                  <a:srgbClr val="333333"/>
                </a:solidFill>
                <a:latin typeface="Calibri" panose="020F0502020204030204" pitchFamily="34" charset="0"/>
                <a:cs typeface="Calibri" panose="020F0502020204030204" pitchFamily="34" charset="0"/>
              </a:rPr>
              <a:t> Contest Theory and Signaling Model.</a:t>
            </a:r>
          </a:p>
        </p:txBody>
      </p:sp>
    </p:spTree>
    <p:extLst>
      <p:ext uri="{BB962C8B-B14F-4D97-AF65-F5344CB8AC3E}">
        <p14:creationId xmlns:p14="http://schemas.microsoft.com/office/powerpoint/2010/main" val="20643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Other Work</a:t>
            </a:r>
          </a:p>
        </p:txBody>
      </p:sp>
      <p:sp>
        <p:nvSpPr>
          <p:cNvPr id="23" name="文本框 22">
            <a:extLst>
              <a:ext uri="{FF2B5EF4-FFF2-40B4-BE49-F238E27FC236}">
                <a16:creationId xmlns:a16="http://schemas.microsoft.com/office/drawing/2014/main" id="{A4206F53-88C1-4A0D-ABE4-14167855F474}"/>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Other Work II </a:t>
            </a:r>
          </a:p>
        </p:txBody>
      </p:sp>
      <p:sp>
        <p:nvSpPr>
          <p:cNvPr id="26" name="文本框 25">
            <a:extLst>
              <a:ext uri="{FF2B5EF4-FFF2-40B4-BE49-F238E27FC236}">
                <a16:creationId xmlns:a16="http://schemas.microsoft.com/office/drawing/2014/main" id="{7669D656-E9FD-4ADE-AE2E-34909878E991}"/>
              </a:ext>
            </a:extLst>
          </p:cNvPr>
          <p:cNvSpPr txBox="1"/>
          <p:nvPr/>
        </p:nvSpPr>
        <p:spPr>
          <a:xfrm>
            <a:off x="382326" y="1449235"/>
            <a:ext cx="8856923" cy="400494"/>
          </a:xfrm>
          <a:prstGeom prst="rect">
            <a:avLst/>
          </a:prstGeom>
          <a:noFill/>
        </p:spPr>
        <p:txBody>
          <a:bodyPr wrap="square">
            <a:spAutoFit/>
          </a:bodyPr>
          <a:lstStyle/>
          <a:p>
            <a:pPr marL="457200" indent="-457200">
              <a:lnSpc>
                <a:spcPts val="2500"/>
              </a:lnSpc>
              <a:spcAft>
                <a:spcPts val="600"/>
              </a:spcAft>
              <a:buFont typeface="Wingdings" panose="05000000000000000000" pitchFamily="2" charset="2"/>
              <a:buChar char="§"/>
            </a:pPr>
            <a:r>
              <a:rPr lang="en-US" altLang="zh-CN" sz="2000" dirty="0">
                <a:latin typeface="Calibri" panose="020F0502020204030204" pitchFamily="34" charset="0"/>
                <a:cs typeface="Calibri" panose="020F0502020204030204" pitchFamily="34" charset="0"/>
              </a:rPr>
              <a:t>Determine Transaction fee of sidechain using </a:t>
            </a:r>
            <a:r>
              <a:rPr lang="en-US" altLang="zh-CN" sz="2000" b="1" i="1" dirty="0">
                <a:solidFill>
                  <a:srgbClr val="C00000"/>
                </a:solidFill>
                <a:latin typeface="Calibri" panose="020F0502020204030204" pitchFamily="34" charset="0"/>
                <a:cs typeface="Calibri" panose="020F0502020204030204" pitchFamily="34" charset="0"/>
              </a:rPr>
              <a:t>Random contract</a:t>
            </a:r>
            <a:r>
              <a:rPr lang="en-US" altLang="zh-CN" sz="2000" dirty="0">
                <a:latin typeface="Calibri" panose="020F0502020204030204" pitchFamily="34" charset="0"/>
                <a:cs typeface="Calibri" panose="020F0502020204030204" pitchFamily="34" charset="0"/>
              </a:rPr>
              <a:t>:</a:t>
            </a:r>
          </a:p>
        </p:txBody>
      </p:sp>
      <p:sp>
        <p:nvSpPr>
          <p:cNvPr id="33" name="文本框 32">
            <a:extLst>
              <a:ext uri="{FF2B5EF4-FFF2-40B4-BE49-F238E27FC236}">
                <a16:creationId xmlns:a16="http://schemas.microsoft.com/office/drawing/2014/main" id="{081A669F-C09A-45C7-B4A1-82C6AF86687C}"/>
              </a:ext>
            </a:extLst>
          </p:cNvPr>
          <p:cNvSpPr txBox="1"/>
          <p:nvPr/>
        </p:nvSpPr>
        <p:spPr>
          <a:xfrm>
            <a:off x="382326" y="1898111"/>
            <a:ext cx="4660191" cy="2150589"/>
          </a:xfrm>
          <a:prstGeom prst="rect">
            <a:avLst/>
          </a:prstGeom>
          <a:noFill/>
        </p:spPr>
        <p:txBody>
          <a:bodyPr wrap="square" rtlCol="0">
            <a:spAutoFit/>
          </a:bodyPr>
          <a:lstStyle/>
          <a:p>
            <a:pPr marL="342900" indent="-34290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Either</a:t>
            </a:r>
            <a:r>
              <a:rPr lang="en-US" sz="1800" b="1"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service or payment is random</a:t>
            </a:r>
            <a:r>
              <a:rPr lang="en-US" sz="1800" b="1" dirty="0">
                <a:solidFill>
                  <a:schemeClr val="tx1"/>
                </a:solidFill>
                <a:latin typeface="Calibri" panose="020F0502020204030204" pitchFamily="34" charset="0"/>
                <a:cs typeface="Calibri" panose="020F0502020204030204" pitchFamily="34" charset="0"/>
              </a:rPr>
              <a:t> </a:t>
            </a:r>
          </a:p>
          <a:p>
            <a:pPr marL="342900" indent="-342900" algn="just">
              <a:lnSpc>
                <a:spcPts val="2500"/>
              </a:lnSpc>
              <a:spcAft>
                <a:spcPts val="600"/>
              </a:spcAft>
              <a:buFont typeface="Wingdings" panose="05000000000000000000" pitchFamily="2" charset="2"/>
              <a:buChar char="ü"/>
            </a:pPr>
            <a:r>
              <a:rPr lang="en-US" sz="1800" b="1" dirty="0">
                <a:solidFill>
                  <a:schemeClr val="tx1"/>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Study the sidechain transaction fee pricing and explore how to maximize the sidechain’s profit using a random contract.</a:t>
            </a:r>
          </a:p>
          <a:p>
            <a:pPr marL="342900" indent="-342900" algn="just">
              <a:lnSpc>
                <a:spcPts val="2500"/>
              </a:lnSpc>
              <a:spcAft>
                <a:spcPts val="600"/>
              </a:spcAft>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Pros</a:t>
            </a:r>
            <a:r>
              <a:rPr lang="en-US" sz="1800" dirty="0">
                <a:latin typeface="Calibri" panose="020F0502020204030204" pitchFamily="34" charset="0"/>
                <a:cs typeface="Calibri" panose="020F0502020204030204" pitchFamily="34" charset="0"/>
              </a:rPr>
              <a:t>: fit all situations of risk neutral, risk averse and risk seeker</a:t>
            </a:r>
          </a:p>
        </p:txBody>
      </p:sp>
      <p:sp>
        <p:nvSpPr>
          <p:cNvPr id="7" name="文本框 6">
            <a:extLst>
              <a:ext uri="{FF2B5EF4-FFF2-40B4-BE49-F238E27FC236}">
                <a16:creationId xmlns:a16="http://schemas.microsoft.com/office/drawing/2014/main" id="{468FB7E8-EB08-48BB-9E7F-F705C8EF87EA}"/>
              </a:ext>
            </a:extLst>
          </p:cNvPr>
          <p:cNvSpPr txBox="1"/>
          <p:nvPr/>
        </p:nvSpPr>
        <p:spPr>
          <a:xfrm>
            <a:off x="382325" y="4157982"/>
            <a:ext cx="4660191" cy="923330"/>
          </a:xfrm>
          <a:prstGeom prst="rect">
            <a:avLst/>
          </a:prstGeom>
          <a:noFill/>
        </p:spPr>
        <p:txBody>
          <a:bodyPr wrap="square">
            <a:spAutoFit/>
          </a:bodyPr>
          <a:lstStyle/>
          <a:p>
            <a:pPr marL="342900" indent="-342900" algn="just">
              <a:buFont typeface="Wingdings" panose="05000000000000000000" pitchFamily="2" charset="2"/>
              <a:buChar char="ü"/>
            </a:pPr>
            <a:r>
              <a:rPr lang="en-US" sz="1800" b="1" dirty="0">
                <a:solidFill>
                  <a:srgbClr val="333333"/>
                </a:solidFill>
                <a:latin typeface="Calibri" panose="020F0502020204030204" pitchFamily="34" charset="0"/>
                <a:cs typeface="Calibri" panose="020F0502020204030204" pitchFamily="34" charset="0"/>
              </a:rPr>
              <a:t>Methodology: </a:t>
            </a:r>
            <a:r>
              <a:rPr lang="en-US" sz="1800" dirty="0">
                <a:solidFill>
                  <a:srgbClr val="333333"/>
                </a:solidFill>
                <a:latin typeface="Calibri" panose="020F0502020204030204" pitchFamily="34" charset="0"/>
                <a:cs typeface="Calibri" panose="020F0502020204030204" pitchFamily="34" charset="0"/>
              </a:rPr>
              <a:t>Adverse selection model with the random variables. Geometric Brownian Motion.</a:t>
            </a:r>
          </a:p>
        </p:txBody>
      </p:sp>
      <p:pic>
        <p:nvPicPr>
          <p:cNvPr id="8" name="图片 7">
            <a:extLst>
              <a:ext uri="{FF2B5EF4-FFF2-40B4-BE49-F238E27FC236}">
                <a16:creationId xmlns:a16="http://schemas.microsoft.com/office/drawing/2014/main" id="{D21C5BA2-29D9-4C81-8B41-A5663C206CD9}"/>
              </a:ext>
            </a:extLst>
          </p:cNvPr>
          <p:cNvPicPr>
            <a:picLocks noChangeAspect="1"/>
          </p:cNvPicPr>
          <p:nvPr/>
        </p:nvPicPr>
        <p:blipFill>
          <a:blip r:embed="rId2"/>
          <a:stretch>
            <a:fillRect/>
          </a:stretch>
        </p:blipFill>
        <p:spPr>
          <a:xfrm>
            <a:off x="5890241" y="1898111"/>
            <a:ext cx="5679110" cy="3051638"/>
          </a:xfrm>
          <a:prstGeom prst="rect">
            <a:avLst/>
          </a:prstGeom>
        </p:spPr>
      </p:pic>
      <p:sp>
        <p:nvSpPr>
          <p:cNvPr id="10" name="矩形 9">
            <a:extLst>
              <a:ext uri="{FF2B5EF4-FFF2-40B4-BE49-F238E27FC236}">
                <a16:creationId xmlns:a16="http://schemas.microsoft.com/office/drawing/2014/main" id="{2A149762-7C15-4E9E-8478-C0AF096E2F68}"/>
              </a:ext>
            </a:extLst>
          </p:cNvPr>
          <p:cNvSpPr/>
          <p:nvPr/>
        </p:nvSpPr>
        <p:spPr>
          <a:xfrm>
            <a:off x="5966691" y="4332990"/>
            <a:ext cx="5514109" cy="5652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标注: 上箭头 3">
            <a:extLst>
              <a:ext uri="{FF2B5EF4-FFF2-40B4-BE49-F238E27FC236}">
                <a16:creationId xmlns:a16="http://schemas.microsoft.com/office/drawing/2014/main" id="{6BE6E2C5-41A2-4FCC-9234-1803D24F7DB3}"/>
              </a:ext>
            </a:extLst>
          </p:cNvPr>
          <p:cNvSpPr/>
          <p:nvPr/>
        </p:nvSpPr>
        <p:spPr>
          <a:xfrm>
            <a:off x="6371617" y="4935777"/>
            <a:ext cx="4640094" cy="1206413"/>
          </a:xfrm>
          <a:prstGeom prst="upArrowCallout">
            <a:avLst>
              <a:gd name="adj1" fmla="val 9181"/>
              <a:gd name="adj2" fmla="val 9745"/>
              <a:gd name="adj3" fmla="val 13136"/>
              <a:gd name="adj4" fmla="val 6497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latin typeface="Calibri" panose="020F0502020204030204" pitchFamily="34" charset="0"/>
                <a:cs typeface="Calibri" panose="020F0502020204030204" pitchFamily="34" charset="0"/>
              </a:rPr>
              <a:t>The transaction fee on the sidechain is affected by the transaction fees on the main chain.</a:t>
            </a:r>
          </a:p>
        </p:txBody>
      </p:sp>
    </p:spTree>
    <p:extLst>
      <p:ext uri="{BB962C8B-B14F-4D97-AF65-F5344CB8AC3E}">
        <p14:creationId xmlns:p14="http://schemas.microsoft.com/office/powerpoint/2010/main" val="362957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10"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Other Work</a:t>
            </a:r>
          </a:p>
        </p:txBody>
      </p:sp>
      <p:sp>
        <p:nvSpPr>
          <p:cNvPr id="13" name="文本框 12">
            <a:extLst>
              <a:ext uri="{FF2B5EF4-FFF2-40B4-BE49-F238E27FC236}">
                <a16:creationId xmlns:a16="http://schemas.microsoft.com/office/drawing/2014/main" id="{57F374E1-D85F-4A56-A930-06D8EC2DB1E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Other Work III</a:t>
            </a:r>
          </a:p>
        </p:txBody>
      </p:sp>
      <p:sp>
        <p:nvSpPr>
          <p:cNvPr id="14" name="文本框 13">
            <a:extLst>
              <a:ext uri="{FF2B5EF4-FFF2-40B4-BE49-F238E27FC236}">
                <a16:creationId xmlns:a16="http://schemas.microsoft.com/office/drawing/2014/main" id="{16ACD870-FA6E-4591-A8A1-13EBA4AD1936}"/>
              </a:ext>
            </a:extLst>
          </p:cNvPr>
          <p:cNvSpPr txBox="1"/>
          <p:nvPr/>
        </p:nvSpPr>
        <p:spPr>
          <a:xfrm>
            <a:off x="382326" y="1449235"/>
            <a:ext cx="9451485" cy="400494"/>
          </a:xfrm>
          <a:prstGeom prst="rect">
            <a:avLst/>
          </a:prstGeom>
          <a:noFill/>
        </p:spPr>
        <p:txBody>
          <a:bodyPr wrap="square">
            <a:spAutoFit/>
          </a:bodyPr>
          <a:lstStyle/>
          <a:p>
            <a:pPr marL="457200" indent="-457200">
              <a:lnSpc>
                <a:spcPts val="2500"/>
              </a:lnSpc>
              <a:spcAft>
                <a:spcPts val="60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Crypto-asset Value Stabilization:</a:t>
            </a:r>
          </a:p>
        </p:txBody>
      </p:sp>
      <p:sp>
        <p:nvSpPr>
          <p:cNvPr id="15" name="文本框 14">
            <a:extLst>
              <a:ext uri="{FF2B5EF4-FFF2-40B4-BE49-F238E27FC236}">
                <a16:creationId xmlns:a16="http://schemas.microsoft.com/office/drawing/2014/main" id="{CD51E416-2323-4364-88E1-AFBD354F1E79}"/>
              </a:ext>
            </a:extLst>
          </p:cNvPr>
          <p:cNvSpPr txBox="1"/>
          <p:nvPr/>
        </p:nvSpPr>
        <p:spPr>
          <a:xfrm>
            <a:off x="382326" y="1902644"/>
            <a:ext cx="4793356" cy="1355499"/>
          </a:xfrm>
          <a:prstGeom prst="rect">
            <a:avLst/>
          </a:prstGeom>
          <a:noFill/>
        </p:spPr>
        <p:txBody>
          <a:bodyPr wrap="square" rtlCol="0">
            <a:spAutoFit/>
          </a:bodyPr>
          <a:lstStyle/>
          <a:p>
            <a:pPr marL="342900" indent="-342900" algn="just">
              <a:lnSpc>
                <a:spcPts val="2500"/>
              </a:lnSpc>
              <a:spcAft>
                <a:spcPts val="600"/>
              </a:spcAft>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Offer insurance contracts to the crypto-assets owners, ensure the value will not drop below the reserved price within a required time span. </a:t>
            </a:r>
          </a:p>
        </p:txBody>
      </p:sp>
      <p:sp>
        <p:nvSpPr>
          <p:cNvPr id="16" name="文本框 15">
            <a:extLst>
              <a:ext uri="{FF2B5EF4-FFF2-40B4-BE49-F238E27FC236}">
                <a16:creationId xmlns:a16="http://schemas.microsoft.com/office/drawing/2014/main" id="{ADCFE421-E637-47C4-8CAB-EFF87E14B46A}"/>
              </a:ext>
            </a:extLst>
          </p:cNvPr>
          <p:cNvSpPr txBox="1"/>
          <p:nvPr/>
        </p:nvSpPr>
        <p:spPr>
          <a:xfrm>
            <a:off x="382325" y="3429000"/>
            <a:ext cx="4793355" cy="1200329"/>
          </a:xfrm>
          <a:prstGeom prst="rect">
            <a:avLst/>
          </a:prstGeom>
          <a:noFill/>
        </p:spPr>
        <p:txBody>
          <a:bodyPr wrap="square">
            <a:spAutoFit/>
          </a:bodyPr>
          <a:lstStyle/>
          <a:p>
            <a:pPr marL="342900" indent="-342900" algn="just">
              <a:buFont typeface="Wingdings" panose="05000000000000000000" pitchFamily="2" charset="2"/>
              <a:buChar char="ü"/>
            </a:pPr>
            <a:r>
              <a:rPr lang="en-US" sz="1800" b="1" dirty="0">
                <a:solidFill>
                  <a:srgbClr val="333333"/>
                </a:solidFill>
                <a:latin typeface="Calibri" panose="020F0502020204030204" pitchFamily="34" charset="0"/>
                <a:cs typeface="Calibri" panose="020F0502020204030204" pitchFamily="34" charset="0"/>
              </a:rPr>
              <a:t>Methodology: </a:t>
            </a:r>
            <a:r>
              <a:rPr lang="en-US" sz="1800" dirty="0">
                <a:solidFill>
                  <a:srgbClr val="333333"/>
                </a:solidFill>
                <a:latin typeface="Calibri" panose="020F0502020204030204" pitchFamily="34" charset="0"/>
                <a:cs typeface="Calibri" panose="020F0502020204030204" pitchFamily="34" charset="0"/>
              </a:rPr>
              <a:t>Insurance framework, contract theory (adverse selection), option pricing model, risk parameters, auction, smart contract.</a:t>
            </a:r>
          </a:p>
        </p:txBody>
      </p:sp>
      <p:pic>
        <p:nvPicPr>
          <p:cNvPr id="17" name="Picture 2">
            <a:extLst>
              <a:ext uri="{FF2B5EF4-FFF2-40B4-BE49-F238E27FC236}">
                <a16:creationId xmlns:a16="http://schemas.microsoft.com/office/drawing/2014/main" id="{BDF6F7AF-3B0E-4061-A9E6-BAC8D238C37E}"/>
              </a:ext>
            </a:extLst>
          </p:cNvPr>
          <p:cNvPicPr>
            <a:picLocks noChangeAspect="1" noChangeArrowheads="1"/>
          </p:cNvPicPr>
          <p:nvPr/>
        </p:nvPicPr>
        <p:blipFill>
          <a:blip r:embed="rId2">
            <a:duotone>
              <a:schemeClr val="accent1">
                <a:shade val="45000"/>
                <a:satMod val="135000"/>
              </a:schemeClr>
              <a:prstClr val="white"/>
            </a:duotone>
            <a:alphaModFix amt="86000"/>
            <a:extLst>
              <a:ext uri="{28A0092B-C50C-407E-A947-70E740481C1C}">
                <a14:useLocalDpi xmlns:a14="http://schemas.microsoft.com/office/drawing/2010/main" val="0"/>
              </a:ext>
            </a:extLst>
          </a:blip>
          <a:srcRect/>
          <a:stretch>
            <a:fillRect/>
          </a:stretch>
        </p:blipFill>
        <p:spPr bwMode="auto">
          <a:xfrm>
            <a:off x="5623231" y="1545671"/>
            <a:ext cx="6088788" cy="3424943"/>
          </a:xfrm>
          <a:prstGeom prst="rect">
            <a:avLst/>
          </a:prstGeom>
          <a:noFill/>
          <a:effectLst>
            <a:softEdge rad="457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9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9" name="文本框 8">
            <a:extLst>
              <a:ext uri="{FF2B5EF4-FFF2-40B4-BE49-F238E27FC236}">
                <a16:creationId xmlns:a16="http://schemas.microsoft.com/office/drawing/2014/main" id="{5968696D-4698-4F4F-B190-D98963B9F877}"/>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rgbClr val="C00000"/>
                </a:solidFill>
                <a:latin typeface="Calibri" panose="020F0502020204030204" pitchFamily="34" charset="0"/>
                <a:cs typeface="Calibri" panose="020F0502020204030204" pitchFamily="34" charset="0"/>
              </a:rPr>
              <a:t>Reward</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Knowledge of user types can incentivize miners to order transactions fairly.</a:t>
            </a:r>
            <a:r>
              <a:rPr lang="en-US" sz="1800" dirty="0">
                <a:solidFill>
                  <a:schemeClr val="tx1"/>
                </a:solidFill>
                <a:latin typeface="Calibri" panose="020F0502020204030204" pitchFamily="34" charset="0"/>
                <a:cs typeface="Calibri" panose="020F0502020204030204" pitchFamily="34" charset="0"/>
              </a:rPr>
              <a:t> </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Reward and Penalty. </a:t>
            </a:r>
            <a:endParaRPr lang="en-US" sz="2000" dirty="0">
              <a:solidFill>
                <a:schemeClr val="tx1"/>
              </a:solidFill>
              <a:latin typeface="Calibri" panose="020F0502020204030204" pitchFamily="34" charset="0"/>
              <a:cs typeface="Calibri" panose="020F0502020204030204" pitchFamily="34" charset="0"/>
            </a:endParaRPr>
          </a:p>
        </p:txBody>
      </p:sp>
      <p:sp>
        <p:nvSpPr>
          <p:cNvPr id="47" name="矩形 46">
            <a:extLst>
              <a:ext uri="{FF2B5EF4-FFF2-40B4-BE49-F238E27FC236}">
                <a16:creationId xmlns:a16="http://schemas.microsoft.com/office/drawing/2014/main" id="{0F7A8365-987C-4127-9A4E-A5E873616FE9}"/>
              </a:ext>
            </a:extLst>
          </p:cNvPr>
          <p:cNvSpPr/>
          <p:nvPr/>
        </p:nvSpPr>
        <p:spPr>
          <a:xfrm>
            <a:off x="512588" y="2782772"/>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48" name="图片 47" descr="图示&#10;&#10;描述已自动生成">
            <a:extLst>
              <a:ext uri="{FF2B5EF4-FFF2-40B4-BE49-F238E27FC236}">
                <a16:creationId xmlns:a16="http://schemas.microsoft.com/office/drawing/2014/main" id="{44265795-1DE0-4471-8ED3-7BF81A663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148" y="2496774"/>
            <a:ext cx="3537904" cy="2603363"/>
          </a:xfrm>
          <a:prstGeom prst="rect">
            <a:avLst/>
          </a:prstGeom>
        </p:spPr>
      </p:pic>
      <p:sp>
        <p:nvSpPr>
          <p:cNvPr id="54" name="箭头: 右 53">
            <a:extLst>
              <a:ext uri="{FF2B5EF4-FFF2-40B4-BE49-F238E27FC236}">
                <a16:creationId xmlns:a16="http://schemas.microsoft.com/office/drawing/2014/main" id="{FF21FF3A-742E-43DD-B5EB-116EC66CB0B9}"/>
              </a:ext>
            </a:extLst>
          </p:cNvPr>
          <p:cNvSpPr/>
          <p:nvPr/>
        </p:nvSpPr>
        <p:spPr>
          <a:xfrm>
            <a:off x="2708668" y="3706657"/>
            <a:ext cx="1437450" cy="166207"/>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左大括号 55">
            <a:extLst>
              <a:ext uri="{FF2B5EF4-FFF2-40B4-BE49-F238E27FC236}">
                <a16:creationId xmlns:a16="http://schemas.microsoft.com/office/drawing/2014/main" id="{53E4C620-CDDA-4265-A4AD-FFCDBEF35683}"/>
              </a:ext>
            </a:extLst>
          </p:cNvPr>
          <p:cNvSpPr/>
          <p:nvPr/>
        </p:nvSpPr>
        <p:spPr>
          <a:xfrm rot="10800000">
            <a:off x="2359376" y="2959110"/>
            <a:ext cx="300883" cy="1678693"/>
          </a:xfrm>
          <a:prstGeom prst="leftBrace">
            <a:avLst>
              <a:gd name="adj1" fmla="val 3289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Google Shape;551;p31">
            <a:extLst>
              <a:ext uri="{FF2B5EF4-FFF2-40B4-BE49-F238E27FC236}">
                <a16:creationId xmlns:a16="http://schemas.microsoft.com/office/drawing/2014/main" id="{8CA3DE70-1382-43B4-A1AB-3D7BAB711424}"/>
              </a:ext>
            </a:extLst>
          </p:cNvPr>
          <p:cNvSpPr/>
          <p:nvPr/>
        </p:nvSpPr>
        <p:spPr>
          <a:xfrm>
            <a:off x="218919" y="2732886"/>
            <a:ext cx="2142386" cy="477334"/>
          </a:xfrm>
          <a:prstGeom prst="rect">
            <a:avLst/>
          </a:prstGeom>
          <a:noFill/>
          <a:ln>
            <a:noFill/>
          </a:ln>
        </p:spPr>
        <p:txBody>
          <a:bodyPr spcFirstLastPara="1" wrap="square" lIns="91425" tIns="45700" rIns="91425" bIns="45700" anchor="t" anchorCtr="0">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ea typeface="Calibri"/>
                <a:cs typeface="Calibri"/>
                <a:sym typeface="Calibri"/>
              </a:rPr>
              <a:t>A</a:t>
            </a:r>
            <a:r>
              <a:rPr lang="en-US" altLang="zh-CN" sz="1800" b="1" i="1" dirty="0">
                <a:solidFill>
                  <a:schemeClr val="accent1">
                    <a:lumMod val="75000"/>
                  </a:schemeClr>
                </a:solidFill>
                <a:latin typeface="Calibri"/>
                <a:ea typeface="Calibri"/>
                <a:cs typeface="Calibri"/>
                <a:sym typeface="Calibri"/>
              </a:rPr>
              <a:t>dverse Selection</a:t>
            </a:r>
            <a:r>
              <a:rPr lang="en-US" sz="1800" b="1" i="1" u="none" strike="noStrike" cap="none" dirty="0">
                <a:solidFill>
                  <a:schemeClr val="accent1">
                    <a:lumMod val="75000"/>
                  </a:schemeClr>
                </a:solidFill>
                <a:latin typeface="Calibri"/>
                <a:ea typeface="Calibri"/>
                <a:cs typeface="Calibri"/>
                <a:sym typeface="Calibri"/>
              </a:rPr>
              <a:t> </a:t>
            </a:r>
          </a:p>
        </p:txBody>
      </p:sp>
      <p:sp>
        <p:nvSpPr>
          <p:cNvPr id="58" name="文本框 57">
            <a:extLst>
              <a:ext uri="{FF2B5EF4-FFF2-40B4-BE49-F238E27FC236}">
                <a16:creationId xmlns:a16="http://schemas.microsoft.com/office/drawing/2014/main" id="{3EE388F3-8AF9-4430-922A-17613976B988}"/>
              </a:ext>
            </a:extLst>
          </p:cNvPr>
          <p:cNvSpPr txBox="1"/>
          <p:nvPr/>
        </p:nvSpPr>
        <p:spPr>
          <a:xfrm>
            <a:off x="843212" y="4292657"/>
            <a:ext cx="1516163"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Moral Hazard</a:t>
            </a:r>
            <a:endParaRPr lang="en-US" sz="1800" b="1" i="1" dirty="0">
              <a:solidFill>
                <a:schemeClr val="accent1">
                  <a:lumMod val="75000"/>
                </a:schemeClr>
              </a:solidFill>
              <a:latin typeface="Calibri"/>
              <a:cs typeface="Calibri"/>
            </a:endParaRPr>
          </a:p>
        </p:txBody>
      </p:sp>
      <p:sp>
        <p:nvSpPr>
          <p:cNvPr id="59" name="文本框 58">
            <a:extLst>
              <a:ext uri="{FF2B5EF4-FFF2-40B4-BE49-F238E27FC236}">
                <a16:creationId xmlns:a16="http://schemas.microsoft.com/office/drawing/2014/main" id="{E604E749-967E-476C-B8FE-D5CE07CA1295}"/>
              </a:ext>
            </a:extLst>
          </p:cNvPr>
          <p:cNvSpPr txBox="1"/>
          <p:nvPr/>
        </p:nvSpPr>
        <p:spPr>
          <a:xfrm>
            <a:off x="1171956" y="3442000"/>
            <a:ext cx="1191125"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Signaling</a:t>
            </a:r>
            <a:endParaRPr lang="en-US" sz="1800" b="1" i="1" dirty="0">
              <a:solidFill>
                <a:schemeClr val="accent1">
                  <a:lumMod val="75000"/>
                </a:schemeClr>
              </a:solidFill>
              <a:latin typeface="Calibri"/>
              <a:cs typeface="Calibri"/>
            </a:endParaRPr>
          </a:p>
        </p:txBody>
      </p:sp>
      <p:sp>
        <p:nvSpPr>
          <p:cNvPr id="7" name="箭头: 左右 6">
            <a:extLst>
              <a:ext uri="{FF2B5EF4-FFF2-40B4-BE49-F238E27FC236}">
                <a16:creationId xmlns:a16="http://schemas.microsoft.com/office/drawing/2014/main" id="{F491488B-55DA-49AD-AF73-9E93BC7B4C6E}"/>
              </a:ext>
            </a:extLst>
          </p:cNvPr>
          <p:cNvSpPr/>
          <p:nvPr/>
        </p:nvSpPr>
        <p:spPr>
          <a:xfrm>
            <a:off x="6358592" y="3706657"/>
            <a:ext cx="1892372" cy="191077"/>
          </a:xfrm>
          <a:prstGeom prst="lef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文本框 62">
            <a:extLst>
              <a:ext uri="{FF2B5EF4-FFF2-40B4-BE49-F238E27FC236}">
                <a16:creationId xmlns:a16="http://schemas.microsoft.com/office/drawing/2014/main" id="{3A33B0E2-11EE-488A-8DFB-D22CE8E60646}"/>
              </a:ext>
            </a:extLst>
          </p:cNvPr>
          <p:cNvSpPr txBox="1"/>
          <p:nvPr/>
        </p:nvSpPr>
        <p:spPr>
          <a:xfrm>
            <a:off x="6230985" y="3872864"/>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Incentive Compatibility</a:t>
            </a:r>
            <a:endParaRPr lang="en-US" sz="1600" dirty="0">
              <a:solidFill>
                <a:schemeClr val="tx1"/>
              </a:solidFill>
            </a:endParaRPr>
          </a:p>
        </p:txBody>
      </p:sp>
      <p:sp>
        <p:nvSpPr>
          <p:cNvPr id="65" name="文本框 64">
            <a:extLst>
              <a:ext uri="{FF2B5EF4-FFF2-40B4-BE49-F238E27FC236}">
                <a16:creationId xmlns:a16="http://schemas.microsoft.com/office/drawing/2014/main" id="{27C03F28-CD48-4687-8887-A1F1B3402C62}"/>
              </a:ext>
            </a:extLst>
          </p:cNvPr>
          <p:cNvSpPr txBox="1"/>
          <p:nvPr/>
        </p:nvSpPr>
        <p:spPr>
          <a:xfrm>
            <a:off x="6181007" y="3395833"/>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Individual Rationality</a:t>
            </a:r>
            <a:endParaRPr lang="en-US" sz="1600" dirty="0">
              <a:solidFill>
                <a:schemeClr val="tx1"/>
              </a:solidFill>
            </a:endParaRPr>
          </a:p>
        </p:txBody>
      </p:sp>
      <p:sp>
        <p:nvSpPr>
          <p:cNvPr id="66" name="文本框 65">
            <a:extLst>
              <a:ext uri="{FF2B5EF4-FFF2-40B4-BE49-F238E27FC236}">
                <a16:creationId xmlns:a16="http://schemas.microsoft.com/office/drawing/2014/main" id="{CF67E605-876D-46AA-B033-10AE002F1AD6}"/>
              </a:ext>
            </a:extLst>
          </p:cNvPr>
          <p:cNvSpPr txBox="1"/>
          <p:nvPr/>
        </p:nvSpPr>
        <p:spPr>
          <a:xfrm>
            <a:off x="2489053" y="3311254"/>
            <a:ext cx="1866889"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Private information</a:t>
            </a:r>
            <a:endParaRPr lang="en-US" sz="1600" dirty="0">
              <a:solidFill>
                <a:schemeClr val="tx1"/>
              </a:solidFill>
            </a:endParaRPr>
          </a:p>
        </p:txBody>
      </p:sp>
      <p:graphicFrame>
        <p:nvGraphicFramePr>
          <p:cNvPr id="3" name="Table 41">
            <a:extLst>
              <a:ext uri="{FF2B5EF4-FFF2-40B4-BE49-F238E27FC236}">
                <a16:creationId xmlns:a16="http://schemas.microsoft.com/office/drawing/2014/main" id="{741B0C37-2B41-2E2C-70D3-CB81782BE0BA}"/>
              </a:ext>
            </a:extLst>
          </p:cNvPr>
          <p:cNvGraphicFramePr>
            <a:graphicFrameLocks noGrp="1"/>
          </p:cNvGraphicFramePr>
          <p:nvPr>
            <p:extLst>
              <p:ext uri="{D42A27DB-BD31-4B8C-83A1-F6EECF244321}">
                <p14:modId xmlns:p14="http://schemas.microsoft.com/office/powerpoint/2010/main" val="3021725852"/>
              </p:ext>
            </p:extLst>
          </p:nvPr>
        </p:nvGraphicFramePr>
        <p:xfrm>
          <a:off x="4298282" y="3159686"/>
          <a:ext cx="2035753" cy="1426356"/>
        </p:xfrm>
        <a:graphic>
          <a:graphicData uri="http://schemas.openxmlformats.org/drawingml/2006/table">
            <a:tbl>
              <a:tblPr firstRow="1" bandRow="1">
                <a:tableStyleId>{C4B1156A-380E-4F78-BDF5-A606A8083BF9}</a:tableStyleId>
              </a:tblPr>
              <a:tblGrid>
                <a:gridCol w="466868">
                  <a:extLst>
                    <a:ext uri="{9D8B030D-6E8A-4147-A177-3AD203B41FA5}">
                      <a16:colId xmlns:a16="http://schemas.microsoft.com/office/drawing/2014/main" val="1841607898"/>
                    </a:ext>
                  </a:extLst>
                </a:gridCol>
                <a:gridCol w="1568885">
                  <a:extLst>
                    <a:ext uri="{9D8B030D-6E8A-4147-A177-3AD203B41FA5}">
                      <a16:colId xmlns:a16="http://schemas.microsoft.com/office/drawing/2014/main" val="526940210"/>
                    </a:ext>
                  </a:extLst>
                </a:gridCol>
              </a:tblGrid>
              <a:tr h="356589">
                <a:tc>
                  <a:txBody>
                    <a:bodyPr/>
                    <a:lstStyle/>
                    <a:p>
                      <a:pPr algn="ctr"/>
                      <a:r>
                        <a:rPr lang="en-GH" dirty="0">
                          <a:solidFill>
                            <a:srgbClr val="0070C0"/>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dirty="0">
                          <a:solidFill>
                            <a:schemeClr val="accent6">
                              <a:lumMod val="50000"/>
                            </a:schemeClr>
                          </a:solidFill>
                          <a:latin typeface="Consolas" panose="020B0609020204030204" pitchFamily="49" charset="0"/>
                          <a:cs typeface="Consolas" panose="020B0609020204030204" pitchFamily="49" charset="0"/>
                        </a:rPr>
                        <a:t>Transaction 4</a:t>
                      </a:r>
                      <a:endParaRPr lang="en-GH" b="0"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3767529202"/>
                  </a:ext>
                </a:extLst>
              </a:tr>
              <a:tr h="356589">
                <a:tc>
                  <a:txBody>
                    <a:bodyPr/>
                    <a:lstStyle/>
                    <a:p>
                      <a:pPr algn="ctr"/>
                      <a:r>
                        <a:rPr lang="en-GH" dirty="0">
                          <a:solidFill>
                            <a:srgbClr val="0070C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3</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1917051024"/>
                  </a:ext>
                </a:extLst>
              </a:tr>
              <a:tr h="356589">
                <a:tc>
                  <a:txBody>
                    <a:bodyPr/>
                    <a:lstStyle/>
                    <a:p>
                      <a:pPr algn="ctr"/>
                      <a:r>
                        <a:rPr lang="en-GH" dirty="0">
                          <a:solidFill>
                            <a:srgbClr val="0070C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2</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2354034147"/>
                  </a:ext>
                </a:extLst>
              </a:tr>
              <a:tr h="356589">
                <a:tc>
                  <a:txBody>
                    <a:bodyPr/>
                    <a:lstStyle/>
                    <a:p>
                      <a:pPr algn="ctr"/>
                      <a:r>
                        <a:rPr lang="en-GH" dirty="0">
                          <a:solidFill>
                            <a:srgbClr val="0070C0"/>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lumMod val="50000"/>
                            </a:schemeClr>
                          </a:solidFill>
                          <a:latin typeface="Consolas" panose="020B0609020204030204" pitchFamily="49" charset="0"/>
                          <a:cs typeface="Consolas" panose="020B0609020204030204" pitchFamily="49" charset="0"/>
                        </a:rPr>
                        <a:t>Transaction 1</a:t>
                      </a:r>
                      <a:endParaRPr lang="en-GH" dirty="0">
                        <a:solidFill>
                          <a:schemeClr val="accent6">
                            <a:lumMod val="50000"/>
                          </a:schemeClr>
                        </a:solidFill>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val="1277894263"/>
                  </a:ext>
                </a:extLst>
              </a:tr>
            </a:tbl>
          </a:graphicData>
        </a:graphic>
      </p:graphicFrame>
      <p:sp>
        <p:nvSpPr>
          <p:cNvPr id="4" name="文本框 65">
            <a:extLst>
              <a:ext uri="{FF2B5EF4-FFF2-40B4-BE49-F238E27FC236}">
                <a16:creationId xmlns:a16="http://schemas.microsoft.com/office/drawing/2014/main" id="{31E956AD-6DDD-5B68-6464-01C3AC4B23B1}"/>
              </a:ext>
            </a:extLst>
          </p:cNvPr>
          <p:cNvSpPr txBox="1"/>
          <p:nvPr/>
        </p:nvSpPr>
        <p:spPr>
          <a:xfrm>
            <a:off x="4364096" y="4652912"/>
            <a:ext cx="1866889"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Order transactions</a:t>
            </a:r>
            <a:endParaRPr lang="en-US" sz="1600" dirty="0">
              <a:solidFill>
                <a:schemeClr val="tx1"/>
              </a:solidFill>
            </a:endParaRPr>
          </a:p>
        </p:txBody>
      </p:sp>
    </p:spTree>
    <p:extLst>
      <p:ext uri="{BB962C8B-B14F-4D97-AF65-F5344CB8AC3E}">
        <p14:creationId xmlns:p14="http://schemas.microsoft.com/office/powerpoint/2010/main" val="113404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randombar(horizontal)">
                                      <p:cBhvr>
                                        <p:cTn id="18" dur="500"/>
                                        <p:tgtEl>
                                          <p:spTgt spid="5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randombar(horizontal)">
                                      <p:cBhvr>
                                        <p:cTn id="21" dur="500"/>
                                        <p:tgtEl>
                                          <p:spTgt spid="56"/>
                                        </p:tgtEl>
                                      </p:cBhvr>
                                    </p:animEffect>
                                  </p:childTnLst>
                                </p:cTn>
                              </p:par>
                              <p:par>
                                <p:cTn id="22" presetID="14" presetClass="entr" presetSubtype="1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randombar(horizontal)">
                                      <p:cBhvr>
                                        <p:cTn id="29" dur="500"/>
                                        <p:tgtEl>
                                          <p:spTgt spid="4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randombar(horizontal)">
                                      <p:cBhvr>
                                        <p:cTn id="32" dur="500"/>
                                        <p:tgtEl>
                                          <p:spTgt spid="5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randombar(horizont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randombar(horizontal)">
                                      <p:cBhvr>
                                        <p:cTn id="43" dur="500"/>
                                        <p:tgtEl>
                                          <p:spTgt spid="6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randombar(horizontal)">
                                      <p:cBhvr>
                                        <p:cTn id="46" dur="500"/>
                                        <p:tgtEl>
                                          <p:spTgt spid="63"/>
                                        </p:tgtEl>
                                      </p:cBhvr>
                                    </p:animEffec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4" presetClass="entr" presetSubtype="1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7" grpId="0" animBg="1"/>
      <p:bldP spid="54" grpId="0" animBg="1"/>
      <p:bldP spid="56" grpId="0" animBg="1"/>
      <p:bldP spid="57" grpId="0"/>
      <p:bldP spid="58" grpId="0"/>
      <p:bldP spid="59" grpId="0"/>
      <p:bldP spid="7" grpId="0" animBg="1"/>
      <p:bldP spid="63" grpId="0"/>
      <p:bldP spid="65" grpId="0"/>
      <p:bldP spid="66"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9" name="文本框 8">
            <a:extLst>
              <a:ext uri="{FF2B5EF4-FFF2-40B4-BE49-F238E27FC236}">
                <a16:creationId xmlns:a16="http://schemas.microsoft.com/office/drawing/2014/main" id="{5968696D-4698-4F4F-B190-D98963B9F877}"/>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rgbClr val="C00000"/>
                </a:solidFill>
                <a:latin typeface="Calibri" panose="020F0502020204030204" pitchFamily="34" charset="0"/>
                <a:cs typeface="Calibri" panose="020F0502020204030204" pitchFamily="34" charset="0"/>
              </a:rPr>
              <a:t>Reward</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Knowledge of user types can incentivize miners to order transactions fairly.</a:t>
            </a:r>
            <a:r>
              <a:rPr lang="en-US" sz="1800" dirty="0">
                <a:solidFill>
                  <a:schemeClr val="tx1"/>
                </a:solidFill>
                <a:latin typeface="Calibri" panose="020F0502020204030204" pitchFamily="34" charset="0"/>
                <a:cs typeface="Calibri" panose="020F0502020204030204" pitchFamily="34" charset="0"/>
              </a:rPr>
              <a:t> </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Reward and Penalty. </a:t>
            </a:r>
            <a:endParaRPr lang="en-US" sz="2000" dirty="0">
              <a:solidFill>
                <a:schemeClr val="tx1"/>
              </a:solidFill>
              <a:latin typeface="Calibri" panose="020F0502020204030204" pitchFamily="34" charset="0"/>
              <a:cs typeface="Calibri" panose="020F0502020204030204" pitchFamily="34" charset="0"/>
            </a:endParaRPr>
          </a:p>
        </p:txBody>
      </p:sp>
      <p:sp>
        <p:nvSpPr>
          <p:cNvPr id="5" name="文本框 12">
            <a:extLst>
              <a:ext uri="{FF2B5EF4-FFF2-40B4-BE49-F238E27FC236}">
                <a16:creationId xmlns:a16="http://schemas.microsoft.com/office/drawing/2014/main" id="{52A6428F-2080-1276-8B4D-285318042DCC}"/>
              </a:ext>
            </a:extLst>
          </p:cNvPr>
          <p:cNvSpPr txBox="1"/>
          <p:nvPr/>
        </p:nvSpPr>
        <p:spPr>
          <a:xfrm>
            <a:off x="711198" y="2301912"/>
            <a:ext cx="10898911"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II: </a:t>
            </a:r>
            <a:r>
              <a:rPr lang="en-US" sz="1800" b="1" i="1" dirty="0">
                <a:solidFill>
                  <a:srgbClr val="C00000"/>
                </a:solidFill>
                <a:latin typeface="Calibri" panose="020F0502020204030204" pitchFamily="34" charset="0"/>
                <a:cs typeface="Calibri" panose="020F0502020204030204" pitchFamily="34" charset="0"/>
              </a:rPr>
              <a:t>Penalty</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The flexible deposits can incentivize more entries than that of the constant deposits.</a:t>
            </a:r>
            <a:r>
              <a:rPr lang="en-US" sz="1800" dirty="0">
                <a:solidFill>
                  <a:schemeClr val="tx1"/>
                </a:solidFill>
                <a:latin typeface="Calibri" panose="020F0502020204030204" pitchFamily="34" charset="0"/>
                <a:cs typeface="Calibri" panose="020F0502020204030204" pitchFamily="34" charset="0"/>
              </a:rPr>
              <a:t> </a:t>
            </a:r>
          </a:p>
        </p:txBody>
      </p:sp>
      <p:sp>
        <p:nvSpPr>
          <p:cNvPr id="6" name="矩形 46">
            <a:extLst>
              <a:ext uri="{FF2B5EF4-FFF2-40B4-BE49-F238E27FC236}">
                <a16:creationId xmlns:a16="http://schemas.microsoft.com/office/drawing/2014/main" id="{AB0A46AA-1B6B-6BE9-D492-A0AB48EA5C58}"/>
              </a:ext>
            </a:extLst>
          </p:cNvPr>
          <p:cNvSpPr/>
          <p:nvPr/>
        </p:nvSpPr>
        <p:spPr>
          <a:xfrm>
            <a:off x="526308" y="3349200"/>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8" name="图片 47" descr="图示&#10;&#10;描述已自动生成">
            <a:extLst>
              <a:ext uri="{FF2B5EF4-FFF2-40B4-BE49-F238E27FC236}">
                <a16:creationId xmlns:a16="http://schemas.microsoft.com/office/drawing/2014/main" id="{EBB8A684-7C9D-B5F3-2832-0AA7B2F10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868" y="3063202"/>
            <a:ext cx="3537904" cy="2603363"/>
          </a:xfrm>
          <a:prstGeom prst="rect">
            <a:avLst/>
          </a:prstGeom>
        </p:spPr>
      </p:pic>
      <p:sp>
        <p:nvSpPr>
          <p:cNvPr id="10" name="箭头: 右 53">
            <a:extLst>
              <a:ext uri="{FF2B5EF4-FFF2-40B4-BE49-F238E27FC236}">
                <a16:creationId xmlns:a16="http://schemas.microsoft.com/office/drawing/2014/main" id="{B804DF4D-C59A-4F51-32DA-17F01EC21415}"/>
              </a:ext>
            </a:extLst>
          </p:cNvPr>
          <p:cNvSpPr/>
          <p:nvPr/>
        </p:nvSpPr>
        <p:spPr>
          <a:xfrm>
            <a:off x="2722387" y="4273085"/>
            <a:ext cx="1866889" cy="191077"/>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左大括号 55">
            <a:extLst>
              <a:ext uri="{FF2B5EF4-FFF2-40B4-BE49-F238E27FC236}">
                <a16:creationId xmlns:a16="http://schemas.microsoft.com/office/drawing/2014/main" id="{0FD81694-0BE2-F7A8-6E5D-B4DDC0980071}"/>
              </a:ext>
            </a:extLst>
          </p:cNvPr>
          <p:cNvSpPr/>
          <p:nvPr/>
        </p:nvSpPr>
        <p:spPr>
          <a:xfrm rot="10800000">
            <a:off x="2373096" y="3525538"/>
            <a:ext cx="300883" cy="1678693"/>
          </a:xfrm>
          <a:prstGeom prst="leftBrace">
            <a:avLst>
              <a:gd name="adj1" fmla="val 3289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文本框 57">
            <a:extLst>
              <a:ext uri="{FF2B5EF4-FFF2-40B4-BE49-F238E27FC236}">
                <a16:creationId xmlns:a16="http://schemas.microsoft.com/office/drawing/2014/main" id="{7033DD60-A012-E61B-3532-3DAE35C76570}"/>
              </a:ext>
            </a:extLst>
          </p:cNvPr>
          <p:cNvSpPr txBox="1"/>
          <p:nvPr/>
        </p:nvSpPr>
        <p:spPr>
          <a:xfrm>
            <a:off x="856932" y="4859085"/>
            <a:ext cx="1516163"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Moral Hazard</a:t>
            </a:r>
            <a:endParaRPr lang="en-US" sz="1800" b="1" i="1" dirty="0">
              <a:solidFill>
                <a:schemeClr val="accent1">
                  <a:lumMod val="75000"/>
                </a:schemeClr>
              </a:solidFill>
              <a:latin typeface="Calibri"/>
              <a:cs typeface="Calibri"/>
            </a:endParaRPr>
          </a:p>
        </p:txBody>
      </p:sp>
      <p:sp>
        <p:nvSpPr>
          <p:cNvPr id="13" name="文本框 58">
            <a:extLst>
              <a:ext uri="{FF2B5EF4-FFF2-40B4-BE49-F238E27FC236}">
                <a16:creationId xmlns:a16="http://schemas.microsoft.com/office/drawing/2014/main" id="{36B69A6A-297A-23C1-3865-1F34263913DD}"/>
              </a:ext>
            </a:extLst>
          </p:cNvPr>
          <p:cNvSpPr txBox="1"/>
          <p:nvPr/>
        </p:nvSpPr>
        <p:spPr>
          <a:xfrm>
            <a:off x="1185676" y="4008428"/>
            <a:ext cx="1191125"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Signaling</a:t>
            </a:r>
            <a:endParaRPr lang="en-US" sz="1800" b="1" i="1" dirty="0">
              <a:solidFill>
                <a:schemeClr val="accent1">
                  <a:lumMod val="75000"/>
                </a:schemeClr>
              </a:solidFill>
              <a:latin typeface="Calibri"/>
              <a:cs typeface="Calibri"/>
            </a:endParaRPr>
          </a:p>
        </p:txBody>
      </p:sp>
      <p:graphicFrame>
        <p:nvGraphicFramePr>
          <p:cNvPr id="14" name="表格 6">
            <a:extLst>
              <a:ext uri="{FF2B5EF4-FFF2-40B4-BE49-F238E27FC236}">
                <a16:creationId xmlns:a16="http://schemas.microsoft.com/office/drawing/2014/main" id="{DD575151-CE7B-3DA5-6C40-EB588AF21783}"/>
              </a:ext>
            </a:extLst>
          </p:cNvPr>
          <p:cNvGraphicFramePr>
            <a:graphicFrameLocks noGrp="1"/>
          </p:cNvGraphicFramePr>
          <p:nvPr>
            <p:extLst>
              <p:ext uri="{D42A27DB-BD31-4B8C-83A1-F6EECF244321}">
                <p14:modId xmlns:p14="http://schemas.microsoft.com/office/powerpoint/2010/main" val="3235792922"/>
              </p:ext>
            </p:extLst>
          </p:nvPr>
        </p:nvGraphicFramePr>
        <p:xfrm>
          <a:off x="4655176" y="3429000"/>
          <a:ext cx="1662547" cy="1743630"/>
        </p:xfrm>
        <a:graphic>
          <a:graphicData uri="http://schemas.openxmlformats.org/drawingml/2006/table">
            <a:tbl>
              <a:tblPr firstRow="1" bandRow="1">
                <a:tableStyleId>{5C22544A-7EE6-4342-B048-85BDC9FD1C3A}</a:tableStyleId>
              </a:tblPr>
              <a:tblGrid>
                <a:gridCol w="766620">
                  <a:extLst>
                    <a:ext uri="{9D8B030D-6E8A-4147-A177-3AD203B41FA5}">
                      <a16:colId xmlns:a16="http://schemas.microsoft.com/office/drawing/2014/main" val="2637239644"/>
                    </a:ext>
                  </a:extLst>
                </a:gridCol>
                <a:gridCol w="895927">
                  <a:extLst>
                    <a:ext uri="{9D8B030D-6E8A-4147-A177-3AD203B41FA5}">
                      <a16:colId xmlns:a16="http://schemas.microsoft.com/office/drawing/2014/main" val="1373623516"/>
                    </a:ext>
                  </a:extLst>
                </a:gridCol>
              </a:tblGrid>
              <a:tr h="400674">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chemeClr val="bg1"/>
                          </a:solidFill>
                          <a:latin typeface="Calibri" panose="020F0502020204030204" pitchFamily="34" charset="0"/>
                          <a:cs typeface="Calibri" panose="020F0502020204030204" pitchFamily="34" charset="0"/>
                        </a:rPr>
                        <a:t>Contract menu</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b="0" dirty="0"/>
                    </a:p>
                  </a:txBody>
                  <a:tcPr/>
                </a:tc>
                <a:extLst>
                  <a:ext uri="{0D108BD9-81ED-4DB2-BD59-A6C34878D82A}">
                    <a16:rowId xmlns:a16="http://schemas.microsoft.com/office/drawing/2014/main" val="866191801"/>
                  </a:ext>
                </a:extLst>
              </a:tr>
              <a:tr h="335739">
                <a:tc>
                  <a:txBody>
                    <a:bodyPr/>
                    <a:lstStyle/>
                    <a:p>
                      <a:pPr algn="ctr"/>
                      <a:r>
                        <a:rPr lang="en-US" b="0" dirty="0"/>
                        <a:t>Type-1</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0" dirty="0"/>
                        <a:t>(</a:t>
                      </a:r>
                      <a:r>
                        <a:rPr lang="en-US" b="0" i="1" dirty="0"/>
                        <a:t>T</a:t>
                      </a:r>
                      <a:r>
                        <a:rPr lang="en-US" altLang="zh-CN" b="0" i="1" baseline="-4000" dirty="0"/>
                        <a:t>1</a:t>
                      </a:r>
                      <a:r>
                        <a:rPr lang="en-US" b="0" i="1" dirty="0"/>
                        <a:t>, R</a:t>
                      </a:r>
                      <a:r>
                        <a:rPr lang="en-US" altLang="zh-CN" b="0" i="1" baseline="-4000" dirty="0"/>
                        <a:t>1</a:t>
                      </a:r>
                      <a:r>
                        <a:rPr lang="en-US" b="0" dirty="0"/>
                        <a:t>)</a:t>
                      </a:r>
                    </a:p>
                  </a:txBody>
                  <a:tcPr/>
                </a:tc>
                <a:extLst>
                  <a:ext uri="{0D108BD9-81ED-4DB2-BD59-A6C34878D82A}">
                    <a16:rowId xmlns:a16="http://schemas.microsoft.com/office/drawing/2014/main" val="1765564744"/>
                  </a:ext>
                </a:extLst>
              </a:tr>
              <a:tr h="335739">
                <a:tc>
                  <a:txBody>
                    <a:bodyPr/>
                    <a:lstStyle/>
                    <a:p>
                      <a:pPr algn="ctr"/>
                      <a:r>
                        <a:rPr lang="en-US" dirty="0"/>
                        <a:t>Type-</a:t>
                      </a:r>
                      <a:r>
                        <a:rPr lang="en-US" dirty="0" err="1"/>
                        <a:t>i</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r>
                        <a:rPr lang="en-US" i="1" dirty="0" err="1"/>
                        <a:t>T</a:t>
                      </a:r>
                      <a:r>
                        <a:rPr lang="en-US" i="1" baseline="-4000" dirty="0" err="1"/>
                        <a:t>i</a:t>
                      </a:r>
                      <a:r>
                        <a:rPr lang="en-US" i="1" dirty="0"/>
                        <a:t>, R</a:t>
                      </a:r>
                      <a:r>
                        <a:rPr lang="en-US" i="1" baseline="-4000" dirty="0"/>
                        <a:t>i</a:t>
                      </a:r>
                      <a:r>
                        <a:rPr lang="en-US" dirty="0"/>
                        <a:t>)</a:t>
                      </a:r>
                    </a:p>
                  </a:txBody>
                  <a:tcPr/>
                </a:tc>
                <a:extLst>
                  <a:ext uri="{0D108BD9-81ED-4DB2-BD59-A6C34878D82A}">
                    <a16:rowId xmlns:a16="http://schemas.microsoft.com/office/drawing/2014/main" val="103621633"/>
                  </a:ext>
                </a:extLst>
              </a:tr>
              <a:tr h="335739">
                <a:tc>
                  <a:txBody>
                    <a:bodyPr/>
                    <a:lstStyle/>
                    <a:p>
                      <a:pPr algn="ctr"/>
                      <a:r>
                        <a:rPr lang="en-US" dirty="0"/>
                        <a:t>…</a:t>
                      </a:r>
                    </a:p>
                  </a:txBody>
                  <a:tcPr/>
                </a:tc>
                <a:tc>
                  <a:txBody>
                    <a:bodyPr/>
                    <a:lstStyle/>
                    <a:p>
                      <a:r>
                        <a:rPr lang="en-US" dirty="0"/>
                        <a:t>…</a:t>
                      </a:r>
                    </a:p>
                  </a:txBody>
                  <a:tcPr/>
                </a:tc>
                <a:extLst>
                  <a:ext uri="{0D108BD9-81ED-4DB2-BD59-A6C34878D82A}">
                    <a16:rowId xmlns:a16="http://schemas.microsoft.com/office/drawing/2014/main" val="1190578630"/>
                  </a:ext>
                </a:extLst>
              </a:tr>
              <a:tr h="335739">
                <a:tc>
                  <a:txBody>
                    <a:bodyPr/>
                    <a:lstStyle/>
                    <a:p>
                      <a:pPr algn="ctr"/>
                      <a:r>
                        <a:rPr lang="en-US" dirty="0"/>
                        <a:t>Type-n</a:t>
                      </a:r>
                    </a:p>
                  </a:txBody>
                  <a:tcPr/>
                </a:tc>
                <a:tc>
                  <a:txBody>
                    <a:bodyPr/>
                    <a:lstStyle/>
                    <a:p>
                      <a:pPr algn="ctr"/>
                      <a:r>
                        <a:rPr lang="en-US" dirty="0"/>
                        <a:t>(</a:t>
                      </a:r>
                      <a:r>
                        <a:rPr lang="en-US" i="1" dirty="0"/>
                        <a:t>T</a:t>
                      </a:r>
                      <a:r>
                        <a:rPr lang="en-US" altLang="zh-CN" i="1" baseline="-4000" dirty="0"/>
                        <a:t>n</a:t>
                      </a:r>
                      <a:r>
                        <a:rPr lang="en-US" i="1" dirty="0"/>
                        <a:t>, R</a:t>
                      </a:r>
                      <a:r>
                        <a:rPr lang="en-US" altLang="zh-CN" i="1" baseline="-4000" dirty="0"/>
                        <a:t>n</a:t>
                      </a:r>
                      <a:r>
                        <a:rPr lang="en-US" dirty="0"/>
                        <a:t>)</a:t>
                      </a:r>
                    </a:p>
                  </a:txBody>
                  <a:tcPr/>
                </a:tc>
                <a:extLst>
                  <a:ext uri="{0D108BD9-81ED-4DB2-BD59-A6C34878D82A}">
                    <a16:rowId xmlns:a16="http://schemas.microsoft.com/office/drawing/2014/main" val="2007642803"/>
                  </a:ext>
                </a:extLst>
              </a:tr>
            </a:tbl>
          </a:graphicData>
        </a:graphic>
      </p:graphicFrame>
      <p:sp>
        <p:nvSpPr>
          <p:cNvPr id="15" name="箭头: 左右 6">
            <a:extLst>
              <a:ext uri="{FF2B5EF4-FFF2-40B4-BE49-F238E27FC236}">
                <a16:creationId xmlns:a16="http://schemas.microsoft.com/office/drawing/2014/main" id="{64E0733F-18D2-0C9A-7874-65FD29EE74A9}"/>
              </a:ext>
            </a:extLst>
          </p:cNvPr>
          <p:cNvSpPr/>
          <p:nvPr/>
        </p:nvSpPr>
        <p:spPr>
          <a:xfrm>
            <a:off x="6372312" y="4273085"/>
            <a:ext cx="1892372" cy="191077"/>
          </a:xfrm>
          <a:prstGeom prst="lef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62">
            <a:extLst>
              <a:ext uri="{FF2B5EF4-FFF2-40B4-BE49-F238E27FC236}">
                <a16:creationId xmlns:a16="http://schemas.microsoft.com/office/drawing/2014/main" id="{14452FFD-A173-D731-7CCC-C1B41C3E0EBF}"/>
              </a:ext>
            </a:extLst>
          </p:cNvPr>
          <p:cNvSpPr txBox="1"/>
          <p:nvPr/>
        </p:nvSpPr>
        <p:spPr>
          <a:xfrm>
            <a:off x="6244705" y="4439292"/>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Incentive Compatibility</a:t>
            </a:r>
            <a:endParaRPr lang="en-US" sz="1600" dirty="0">
              <a:solidFill>
                <a:schemeClr val="tx1"/>
              </a:solidFill>
            </a:endParaRPr>
          </a:p>
        </p:txBody>
      </p:sp>
      <p:sp>
        <p:nvSpPr>
          <p:cNvPr id="17" name="文本框 64">
            <a:extLst>
              <a:ext uri="{FF2B5EF4-FFF2-40B4-BE49-F238E27FC236}">
                <a16:creationId xmlns:a16="http://schemas.microsoft.com/office/drawing/2014/main" id="{75A134DB-78B5-4038-1730-39D1EFBD9F44}"/>
              </a:ext>
            </a:extLst>
          </p:cNvPr>
          <p:cNvSpPr txBox="1"/>
          <p:nvPr/>
        </p:nvSpPr>
        <p:spPr>
          <a:xfrm>
            <a:off x="6194727" y="3962261"/>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Individual Rationality</a:t>
            </a:r>
            <a:endParaRPr lang="en-US" sz="1600" dirty="0">
              <a:solidFill>
                <a:schemeClr val="tx1"/>
              </a:solidFill>
            </a:endParaRPr>
          </a:p>
        </p:txBody>
      </p:sp>
      <p:sp>
        <p:nvSpPr>
          <p:cNvPr id="18" name="文本框 65">
            <a:extLst>
              <a:ext uri="{FF2B5EF4-FFF2-40B4-BE49-F238E27FC236}">
                <a16:creationId xmlns:a16="http://schemas.microsoft.com/office/drawing/2014/main" id="{4585362A-67A6-886A-C010-A4C65C5EE6C4}"/>
              </a:ext>
            </a:extLst>
          </p:cNvPr>
          <p:cNvSpPr txBox="1"/>
          <p:nvPr/>
        </p:nvSpPr>
        <p:spPr>
          <a:xfrm>
            <a:off x="2695093" y="3716040"/>
            <a:ext cx="1866889" cy="584775"/>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Private information: Account balances</a:t>
            </a:r>
            <a:endParaRPr lang="en-US" sz="1600" dirty="0">
              <a:solidFill>
                <a:schemeClr val="tx1"/>
              </a:solidFill>
            </a:endParaRPr>
          </a:p>
        </p:txBody>
      </p:sp>
      <p:sp>
        <p:nvSpPr>
          <p:cNvPr id="19" name="Google Shape;551;p31">
            <a:extLst>
              <a:ext uri="{FF2B5EF4-FFF2-40B4-BE49-F238E27FC236}">
                <a16:creationId xmlns:a16="http://schemas.microsoft.com/office/drawing/2014/main" id="{588EE9A6-A2BC-2EB2-1040-73AEE01A160B}"/>
              </a:ext>
            </a:extLst>
          </p:cNvPr>
          <p:cNvSpPr/>
          <p:nvPr/>
        </p:nvSpPr>
        <p:spPr>
          <a:xfrm>
            <a:off x="230709" y="3272360"/>
            <a:ext cx="2142386" cy="477334"/>
          </a:xfrm>
          <a:prstGeom prst="rect">
            <a:avLst/>
          </a:prstGeom>
          <a:noFill/>
          <a:ln>
            <a:noFill/>
          </a:ln>
        </p:spPr>
        <p:txBody>
          <a:bodyPr spcFirstLastPara="1" wrap="square" lIns="91425" tIns="45700" rIns="91425" bIns="45700" anchor="t" anchorCtr="0">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ea typeface="Calibri"/>
                <a:cs typeface="Calibri"/>
                <a:sym typeface="Calibri"/>
              </a:rPr>
              <a:t>A</a:t>
            </a:r>
            <a:r>
              <a:rPr lang="en-US" altLang="zh-CN" sz="1800" b="1" i="1" dirty="0">
                <a:solidFill>
                  <a:schemeClr val="accent1">
                    <a:lumMod val="75000"/>
                  </a:schemeClr>
                </a:solidFill>
                <a:latin typeface="Calibri"/>
                <a:ea typeface="Calibri"/>
                <a:cs typeface="Calibri"/>
                <a:sym typeface="Calibri"/>
              </a:rPr>
              <a:t>dverse Selection</a:t>
            </a:r>
            <a:r>
              <a:rPr lang="en-US" sz="1800" b="1" i="1" u="none" strike="noStrike" cap="none" dirty="0">
                <a:solidFill>
                  <a:schemeClr val="accent1">
                    <a:lumMod val="75000"/>
                  </a:schemeClr>
                </a:solidFill>
                <a:latin typeface="Calibri"/>
                <a:ea typeface="Calibri"/>
                <a:cs typeface="Calibri"/>
                <a:sym typeface="Calibri"/>
              </a:rPr>
              <a:t> </a:t>
            </a:r>
          </a:p>
        </p:txBody>
      </p:sp>
    </p:spTree>
    <p:extLst>
      <p:ext uri="{BB962C8B-B14F-4D97-AF65-F5344CB8AC3E}">
        <p14:creationId xmlns:p14="http://schemas.microsoft.com/office/powerpoint/2010/main" val="399953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11" grpId="0" animBg="1"/>
      <p:bldP spid="12" grpId="0"/>
      <p:bldP spid="13" grpId="0"/>
      <p:bldP spid="15" grpId="0" animBg="1"/>
      <p:bldP spid="16" grpId="0"/>
      <p:bldP spid="17" grpId="0"/>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Reward and Penalty. </a:t>
            </a:r>
            <a:endParaRPr lang="en-US" sz="2000" dirty="0">
              <a:solidFill>
                <a:schemeClr val="tx1"/>
              </a:solidFill>
              <a:latin typeface="Calibri" panose="020F0502020204030204" pitchFamily="34" charset="0"/>
              <a:cs typeface="Calibri" panose="020F0502020204030204" pitchFamily="34" charset="0"/>
            </a:endParaRPr>
          </a:p>
        </p:txBody>
      </p:sp>
      <p:sp>
        <p:nvSpPr>
          <p:cNvPr id="52" name="矩形 51">
            <a:extLst>
              <a:ext uri="{FF2B5EF4-FFF2-40B4-BE49-F238E27FC236}">
                <a16:creationId xmlns:a16="http://schemas.microsoft.com/office/drawing/2014/main" id="{A800CCB0-9ECB-4624-9DB4-85A7A6DBA323}"/>
              </a:ext>
            </a:extLst>
          </p:cNvPr>
          <p:cNvSpPr/>
          <p:nvPr/>
        </p:nvSpPr>
        <p:spPr>
          <a:xfrm>
            <a:off x="604950" y="3390193"/>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3" name="图片 52" descr="图示&#10;&#10;描述已自动生成">
            <a:extLst>
              <a:ext uri="{FF2B5EF4-FFF2-40B4-BE49-F238E27FC236}">
                <a16:creationId xmlns:a16="http://schemas.microsoft.com/office/drawing/2014/main" id="{8850696B-C532-40FA-A0D1-8222C2550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1510" y="3104195"/>
            <a:ext cx="3537904" cy="2603363"/>
          </a:xfrm>
          <a:prstGeom prst="rect">
            <a:avLst/>
          </a:prstGeom>
        </p:spPr>
      </p:pic>
      <p:sp>
        <p:nvSpPr>
          <p:cNvPr id="54" name="箭头: 右 53">
            <a:extLst>
              <a:ext uri="{FF2B5EF4-FFF2-40B4-BE49-F238E27FC236}">
                <a16:creationId xmlns:a16="http://schemas.microsoft.com/office/drawing/2014/main" id="{CCE7FF66-F560-4990-9618-72777FED3CD4}"/>
              </a:ext>
            </a:extLst>
          </p:cNvPr>
          <p:cNvSpPr/>
          <p:nvPr/>
        </p:nvSpPr>
        <p:spPr>
          <a:xfrm>
            <a:off x="2801029" y="4314078"/>
            <a:ext cx="1866889" cy="191077"/>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左大括号 54">
            <a:extLst>
              <a:ext uri="{FF2B5EF4-FFF2-40B4-BE49-F238E27FC236}">
                <a16:creationId xmlns:a16="http://schemas.microsoft.com/office/drawing/2014/main" id="{C4CC06D7-74F7-43CB-86F8-56FEEF37C247}"/>
              </a:ext>
            </a:extLst>
          </p:cNvPr>
          <p:cNvSpPr/>
          <p:nvPr/>
        </p:nvSpPr>
        <p:spPr>
          <a:xfrm rot="10800000">
            <a:off x="2451738" y="3566531"/>
            <a:ext cx="300883" cy="1678693"/>
          </a:xfrm>
          <a:prstGeom prst="leftBrace">
            <a:avLst>
              <a:gd name="adj1" fmla="val 3289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Google Shape;551;p31">
            <a:extLst>
              <a:ext uri="{FF2B5EF4-FFF2-40B4-BE49-F238E27FC236}">
                <a16:creationId xmlns:a16="http://schemas.microsoft.com/office/drawing/2014/main" id="{53E33410-A945-4C9E-B7D6-B5367A17132D}"/>
              </a:ext>
            </a:extLst>
          </p:cNvPr>
          <p:cNvSpPr/>
          <p:nvPr/>
        </p:nvSpPr>
        <p:spPr>
          <a:xfrm>
            <a:off x="311281" y="3340307"/>
            <a:ext cx="2142386" cy="477334"/>
          </a:xfrm>
          <a:prstGeom prst="rect">
            <a:avLst/>
          </a:prstGeom>
          <a:noFill/>
          <a:ln>
            <a:noFill/>
          </a:ln>
        </p:spPr>
        <p:txBody>
          <a:bodyPr spcFirstLastPara="1" wrap="square" lIns="91425" tIns="45700" rIns="91425" bIns="45700" anchor="t" anchorCtr="0">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ea typeface="Calibri"/>
                <a:cs typeface="Calibri"/>
                <a:sym typeface="Calibri"/>
              </a:rPr>
              <a:t>A</a:t>
            </a:r>
            <a:r>
              <a:rPr lang="en-US" altLang="zh-CN" sz="1800" b="1" i="1" dirty="0">
                <a:solidFill>
                  <a:schemeClr val="accent1">
                    <a:lumMod val="75000"/>
                  </a:schemeClr>
                </a:solidFill>
                <a:latin typeface="Calibri"/>
                <a:ea typeface="Calibri"/>
                <a:cs typeface="Calibri"/>
                <a:sym typeface="Calibri"/>
              </a:rPr>
              <a:t>dverse Selection</a:t>
            </a:r>
            <a:r>
              <a:rPr lang="en-US" sz="1800" b="1" i="1" u="none" strike="noStrike" cap="none" dirty="0">
                <a:solidFill>
                  <a:schemeClr val="accent1">
                    <a:lumMod val="75000"/>
                  </a:schemeClr>
                </a:solidFill>
                <a:latin typeface="Calibri"/>
                <a:ea typeface="Calibri"/>
                <a:cs typeface="Calibri"/>
                <a:sym typeface="Calibri"/>
              </a:rPr>
              <a:t> </a:t>
            </a:r>
          </a:p>
        </p:txBody>
      </p:sp>
      <p:sp>
        <p:nvSpPr>
          <p:cNvPr id="57" name="文本框 56">
            <a:extLst>
              <a:ext uri="{FF2B5EF4-FFF2-40B4-BE49-F238E27FC236}">
                <a16:creationId xmlns:a16="http://schemas.microsoft.com/office/drawing/2014/main" id="{38416CB8-3049-4B43-A7FB-E46AEC002F7F}"/>
              </a:ext>
            </a:extLst>
          </p:cNvPr>
          <p:cNvSpPr txBox="1"/>
          <p:nvPr/>
        </p:nvSpPr>
        <p:spPr>
          <a:xfrm>
            <a:off x="935574" y="4900078"/>
            <a:ext cx="1516163"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Moral Hazard</a:t>
            </a:r>
            <a:endParaRPr lang="en-US" sz="1800" b="1" i="1" dirty="0">
              <a:solidFill>
                <a:schemeClr val="accent1">
                  <a:lumMod val="75000"/>
                </a:schemeClr>
              </a:solidFill>
              <a:latin typeface="Calibri"/>
              <a:cs typeface="Calibri"/>
            </a:endParaRPr>
          </a:p>
        </p:txBody>
      </p:sp>
      <p:sp>
        <p:nvSpPr>
          <p:cNvPr id="58" name="文本框 57">
            <a:extLst>
              <a:ext uri="{FF2B5EF4-FFF2-40B4-BE49-F238E27FC236}">
                <a16:creationId xmlns:a16="http://schemas.microsoft.com/office/drawing/2014/main" id="{1F24B1DC-AC80-4F76-BBD8-000C6CBFFF9A}"/>
              </a:ext>
            </a:extLst>
          </p:cNvPr>
          <p:cNvSpPr txBox="1"/>
          <p:nvPr/>
        </p:nvSpPr>
        <p:spPr>
          <a:xfrm>
            <a:off x="1264318" y="4049421"/>
            <a:ext cx="1191125"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Signaling</a:t>
            </a:r>
            <a:endParaRPr lang="en-US" sz="1800" b="1" i="1" dirty="0">
              <a:solidFill>
                <a:schemeClr val="accent1">
                  <a:lumMod val="75000"/>
                </a:schemeClr>
              </a:solidFill>
              <a:latin typeface="Calibri"/>
              <a:cs typeface="Calibri"/>
            </a:endParaRPr>
          </a:p>
        </p:txBody>
      </p:sp>
      <p:graphicFrame>
        <p:nvGraphicFramePr>
          <p:cNvPr id="59" name="表格 6">
            <a:extLst>
              <a:ext uri="{FF2B5EF4-FFF2-40B4-BE49-F238E27FC236}">
                <a16:creationId xmlns:a16="http://schemas.microsoft.com/office/drawing/2014/main" id="{47BCF74A-2701-41EE-A2F5-4E80736D4CD8}"/>
              </a:ext>
            </a:extLst>
          </p:cNvPr>
          <p:cNvGraphicFramePr>
            <a:graphicFrameLocks noGrp="1"/>
          </p:cNvGraphicFramePr>
          <p:nvPr/>
        </p:nvGraphicFramePr>
        <p:xfrm>
          <a:off x="4733818" y="3469993"/>
          <a:ext cx="1662547" cy="1743630"/>
        </p:xfrm>
        <a:graphic>
          <a:graphicData uri="http://schemas.openxmlformats.org/drawingml/2006/table">
            <a:tbl>
              <a:tblPr firstRow="1" bandRow="1">
                <a:tableStyleId>{5C22544A-7EE6-4342-B048-85BDC9FD1C3A}</a:tableStyleId>
              </a:tblPr>
              <a:tblGrid>
                <a:gridCol w="766620">
                  <a:extLst>
                    <a:ext uri="{9D8B030D-6E8A-4147-A177-3AD203B41FA5}">
                      <a16:colId xmlns:a16="http://schemas.microsoft.com/office/drawing/2014/main" val="2637239644"/>
                    </a:ext>
                  </a:extLst>
                </a:gridCol>
                <a:gridCol w="895927">
                  <a:extLst>
                    <a:ext uri="{9D8B030D-6E8A-4147-A177-3AD203B41FA5}">
                      <a16:colId xmlns:a16="http://schemas.microsoft.com/office/drawing/2014/main" val="1373623516"/>
                    </a:ext>
                  </a:extLst>
                </a:gridCol>
              </a:tblGrid>
              <a:tr h="400674">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chemeClr val="bg1"/>
                          </a:solidFill>
                          <a:latin typeface="Calibri" panose="020F0502020204030204" pitchFamily="34" charset="0"/>
                          <a:cs typeface="Calibri" panose="020F0502020204030204" pitchFamily="34" charset="0"/>
                        </a:rPr>
                        <a:t>Insurance menu</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b="0" dirty="0"/>
                    </a:p>
                  </a:txBody>
                  <a:tcPr/>
                </a:tc>
                <a:extLst>
                  <a:ext uri="{0D108BD9-81ED-4DB2-BD59-A6C34878D82A}">
                    <a16:rowId xmlns:a16="http://schemas.microsoft.com/office/drawing/2014/main" val="866191801"/>
                  </a:ext>
                </a:extLst>
              </a:tr>
              <a:tr h="335739">
                <a:tc>
                  <a:txBody>
                    <a:bodyPr/>
                    <a:lstStyle/>
                    <a:p>
                      <a:pPr algn="ctr"/>
                      <a:r>
                        <a:rPr lang="en-US" b="0" dirty="0"/>
                        <a:t>Type-1</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0" dirty="0"/>
                        <a:t>(</a:t>
                      </a:r>
                      <a:r>
                        <a:rPr lang="en-US" b="0" i="1" dirty="0"/>
                        <a:t>P</a:t>
                      </a:r>
                      <a:r>
                        <a:rPr lang="en-US" altLang="zh-CN" b="0" i="1" baseline="-4000" dirty="0"/>
                        <a:t>1</a:t>
                      </a:r>
                      <a:r>
                        <a:rPr lang="en-US" b="0" i="1" dirty="0"/>
                        <a:t>, C</a:t>
                      </a:r>
                      <a:r>
                        <a:rPr lang="en-US" altLang="zh-CN" b="0" i="1" baseline="-4000" dirty="0"/>
                        <a:t>1</a:t>
                      </a:r>
                      <a:r>
                        <a:rPr lang="en-US" b="0" dirty="0"/>
                        <a:t>)</a:t>
                      </a:r>
                    </a:p>
                  </a:txBody>
                  <a:tcPr/>
                </a:tc>
                <a:extLst>
                  <a:ext uri="{0D108BD9-81ED-4DB2-BD59-A6C34878D82A}">
                    <a16:rowId xmlns:a16="http://schemas.microsoft.com/office/drawing/2014/main" val="1765564744"/>
                  </a:ext>
                </a:extLst>
              </a:tr>
              <a:tr h="335739">
                <a:tc>
                  <a:txBody>
                    <a:bodyPr/>
                    <a:lstStyle/>
                    <a:p>
                      <a:pPr algn="ctr"/>
                      <a:r>
                        <a:rPr lang="en-US" dirty="0"/>
                        <a:t>Type-</a:t>
                      </a:r>
                      <a:r>
                        <a:rPr lang="en-US" dirty="0" err="1"/>
                        <a:t>i</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r>
                        <a:rPr lang="en-US" i="1" dirty="0"/>
                        <a:t>P</a:t>
                      </a:r>
                      <a:r>
                        <a:rPr lang="en-US" i="1" baseline="-4000" dirty="0"/>
                        <a:t>i</a:t>
                      </a:r>
                      <a:r>
                        <a:rPr lang="en-US" i="1" dirty="0"/>
                        <a:t>, C</a:t>
                      </a:r>
                      <a:r>
                        <a:rPr lang="en-US" i="1" baseline="-4000" dirty="0"/>
                        <a:t>i</a:t>
                      </a:r>
                      <a:r>
                        <a:rPr lang="en-US" dirty="0"/>
                        <a:t>)</a:t>
                      </a:r>
                    </a:p>
                  </a:txBody>
                  <a:tcPr/>
                </a:tc>
                <a:extLst>
                  <a:ext uri="{0D108BD9-81ED-4DB2-BD59-A6C34878D82A}">
                    <a16:rowId xmlns:a16="http://schemas.microsoft.com/office/drawing/2014/main" val="103621633"/>
                  </a:ext>
                </a:extLst>
              </a:tr>
              <a:tr h="335739">
                <a:tc>
                  <a:txBody>
                    <a:bodyPr/>
                    <a:lstStyle/>
                    <a:p>
                      <a:pPr algn="ctr"/>
                      <a:r>
                        <a:rPr lang="en-US" dirty="0"/>
                        <a:t>…</a:t>
                      </a:r>
                    </a:p>
                  </a:txBody>
                  <a:tcPr/>
                </a:tc>
                <a:tc>
                  <a:txBody>
                    <a:bodyPr/>
                    <a:lstStyle/>
                    <a:p>
                      <a:r>
                        <a:rPr lang="en-US" dirty="0"/>
                        <a:t>…</a:t>
                      </a:r>
                    </a:p>
                  </a:txBody>
                  <a:tcPr/>
                </a:tc>
                <a:extLst>
                  <a:ext uri="{0D108BD9-81ED-4DB2-BD59-A6C34878D82A}">
                    <a16:rowId xmlns:a16="http://schemas.microsoft.com/office/drawing/2014/main" val="1190578630"/>
                  </a:ext>
                </a:extLst>
              </a:tr>
              <a:tr h="335739">
                <a:tc>
                  <a:txBody>
                    <a:bodyPr/>
                    <a:lstStyle/>
                    <a:p>
                      <a:pPr algn="ctr"/>
                      <a:r>
                        <a:rPr lang="en-US" dirty="0"/>
                        <a:t>Type-n</a:t>
                      </a:r>
                    </a:p>
                  </a:txBody>
                  <a:tcPr/>
                </a:tc>
                <a:tc>
                  <a:txBody>
                    <a:bodyPr/>
                    <a:lstStyle/>
                    <a:p>
                      <a:pPr algn="ctr"/>
                      <a:r>
                        <a:rPr lang="en-US" dirty="0"/>
                        <a:t>(</a:t>
                      </a:r>
                      <a:r>
                        <a:rPr lang="en-US" i="1" dirty="0" err="1"/>
                        <a:t>P</a:t>
                      </a:r>
                      <a:r>
                        <a:rPr lang="en-US" altLang="zh-CN" i="1" baseline="-4000" dirty="0" err="1"/>
                        <a:t>n</a:t>
                      </a:r>
                      <a:r>
                        <a:rPr lang="en-US" i="1" dirty="0"/>
                        <a:t>, C</a:t>
                      </a:r>
                      <a:r>
                        <a:rPr lang="en-US" altLang="zh-CN" i="1" baseline="-4000" dirty="0"/>
                        <a:t>n</a:t>
                      </a:r>
                      <a:r>
                        <a:rPr lang="en-US" dirty="0"/>
                        <a:t>)</a:t>
                      </a:r>
                    </a:p>
                  </a:txBody>
                  <a:tcPr/>
                </a:tc>
                <a:extLst>
                  <a:ext uri="{0D108BD9-81ED-4DB2-BD59-A6C34878D82A}">
                    <a16:rowId xmlns:a16="http://schemas.microsoft.com/office/drawing/2014/main" val="2007642803"/>
                  </a:ext>
                </a:extLst>
              </a:tr>
            </a:tbl>
          </a:graphicData>
        </a:graphic>
      </p:graphicFrame>
      <p:sp>
        <p:nvSpPr>
          <p:cNvPr id="60" name="箭头: 左右 59">
            <a:extLst>
              <a:ext uri="{FF2B5EF4-FFF2-40B4-BE49-F238E27FC236}">
                <a16:creationId xmlns:a16="http://schemas.microsoft.com/office/drawing/2014/main" id="{C15ED693-A568-4144-BFDC-7CC0FCB60E72}"/>
              </a:ext>
            </a:extLst>
          </p:cNvPr>
          <p:cNvSpPr/>
          <p:nvPr/>
        </p:nvSpPr>
        <p:spPr>
          <a:xfrm>
            <a:off x="6450954" y="4314078"/>
            <a:ext cx="1892372" cy="191077"/>
          </a:xfrm>
          <a:prstGeom prst="lef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文本框 60">
            <a:extLst>
              <a:ext uri="{FF2B5EF4-FFF2-40B4-BE49-F238E27FC236}">
                <a16:creationId xmlns:a16="http://schemas.microsoft.com/office/drawing/2014/main" id="{8F35FA65-21C5-4070-AE74-1BB0EC063800}"/>
              </a:ext>
            </a:extLst>
          </p:cNvPr>
          <p:cNvSpPr txBox="1"/>
          <p:nvPr/>
        </p:nvSpPr>
        <p:spPr>
          <a:xfrm>
            <a:off x="6323347" y="4480285"/>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Incentive Compatibility</a:t>
            </a:r>
            <a:endParaRPr lang="en-US" sz="1600" dirty="0">
              <a:solidFill>
                <a:schemeClr val="tx1"/>
              </a:solidFill>
            </a:endParaRPr>
          </a:p>
        </p:txBody>
      </p:sp>
      <p:sp>
        <p:nvSpPr>
          <p:cNvPr id="62" name="文本框 61">
            <a:extLst>
              <a:ext uri="{FF2B5EF4-FFF2-40B4-BE49-F238E27FC236}">
                <a16:creationId xmlns:a16="http://schemas.microsoft.com/office/drawing/2014/main" id="{4085809D-8C52-4DE0-A457-DBBE5A69D997}"/>
              </a:ext>
            </a:extLst>
          </p:cNvPr>
          <p:cNvSpPr txBox="1"/>
          <p:nvPr/>
        </p:nvSpPr>
        <p:spPr>
          <a:xfrm>
            <a:off x="6273369" y="4003254"/>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Individual Rationality</a:t>
            </a:r>
            <a:endParaRPr lang="en-US" sz="1600" dirty="0">
              <a:solidFill>
                <a:schemeClr val="tx1"/>
              </a:solidFill>
            </a:endParaRPr>
          </a:p>
        </p:txBody>
      </p:sp>
      <p:sp>
        <p:nvSpPr>
          <p:cNvPr id="63" name="文本框 62">
            <a:extLst>
              <a:ext uri="{FF2B5EF4-FFF2-40B4-BE49-F238E27FC236}">
                <a16:creationId xmlns:a16="http://schemas.microsoft.com/office/drawing/2014/main" id="{625A71AE-507D-455F-9C5A-D48AF9B9D6A6}"/>
              </a:ext>
            </a:extLst>
          </p:cNvPr>
          <p:cNvSpPr txBox="1"/>
          <p:nvPr/>
        </p:nvSpPr>
        <p:spPr>
          <a:xfrm>
            <a:off x="2773735" y="3757033"/>
            <a:ext cx="1866889" cy="584775"/>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Private information: Historical activeness</a:t>
            </a:r>
            <a:endParaRPr lang="en-US" sz="1600" dirty="0">
              <a:solidFill>
                <a:schemeClr val="tx1"/>
              </a:solidFill>
            </a:endParaRPr>
          </a:p>
        </p:txBody>
      </p:sp>
      <p:sp>
        <p:nvSpPr>
          <p:cNvPr id="65" name="矩形 64">
            <a:extLst>
              <a:ext uri="{FF2B5EF4-FFF2-40B4-BE49-F238E27FC236}">
                <a16:creationId xmlns:a16="http://schemas.microsoft.com/office/drawing/2014/main" id="{01007AA5-2A32-4462-BBEB-3129E90B6135}"/>
              </a:ext>
            </a:extLst>
          </p:cNvPr>
          <p:cNvSpPr/>
          <p:nvPr/>
        </p:nvSpPr>
        <p:spPr>
          <a:xfrm>
            <a:off x="935573" y="4974355"/>
            <a:ext cx="1524405"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6" name="文本框 65">
            <a:extLst>
              <a:ext uri="{FF2B5EF4-FFF2-40B4-BE49-F238E27FC236}">
                <a16:creationId xmlns:a16="http://schemas.microsoft.com/office/drawing/2014/main" id="{2862A891-C41C-45F8-9E93-2DBD6EC7F607}"/>
              </a:ext>
            </a:extLst>
          </p:cNvPr>
          <p:cNvSpPr txBox="1"/>
          <p:nvPr/>
        </p:nvSpPr>
        <p:spPr>
          <a:xfrm>
            <a:off x="530584" y="5529713"/>
            <a:ext cx="1987277"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Stackelberg Game</a:t>
            </a:r>
            <a:endParaRPr lang="en-US" sz="1800" b="1" i="1" dirty="0">
              <a:solidFill>
                <a:schemeClr val="accent1">
                  <a:lumMod val="75000"/>
                </a:schemeClr>
              </a:solidFill>
              <a:latin typeface="Calibri"/>
              <a:cs typeface="Calibri"/>
            </a:endParaRPr>
          </a:p>
        </p:txBody>
      </p:sp>
      <p:cxnSp>
        <p:nvCxnSpPr>
          <p:cNvPr id="4" name="连接符: 曲线 3">
            <a:extLst>
              <a:ext uri="{FF2B5EF4-FFF2-40B4-BE49-F238E27FC236}">
                <a16:creationId xmlns:a16="http://schemas.microsoft.com/office/drawing/2014/main" id="{3E201373-5C7A-44C1-9A1A-738BAADD6780}"/>
              </a:ext>
            </a:extLst>
          </p:cNvPr>
          <p:cNvCxnSpPr>
            <a:cxnSpLocks/>
            <a:endCxn id="67" idx="3"/>
          </p:cNvCxnSpPr>
          <p:nvPr/>
        </p:nvCxnSpPr>
        <p:spPr>
          <a:xfrm rot="5400000">
            <a:off x="2190302" y="5390775"/>
            <a:ext cx="681554" cy="142202"/>
          </a:xfrm>
          <a:prstGeom prst="curvedConnector2">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矩形 66">
            <a:extLst>
              <a:ext uri="{FF2B5EF4-FFF2-40B4-BE49-F238E27FC236}">
                <a16:creationId xmlns:a16="http://schemas.microsoft.com/office/drawing/2014/main" id="{9A42C7FE-E511-4C91-B6BD-12353C6FBC43}"/>
              </a:ext>
            </a:extLst>
          </p:cNvPr>
          <p:cNvSpPr/>
          <p:nvPr/>
        </p:nvSpPr>
        <p:spPr>
          <a:xfrm>
            <a:off x="616326" y="5602406"/>
            <a:ext cx="1843652"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文本框 8">
            <a:extLst>
              <a:ext uri="{FF2B5EF4-FFF2-40B4-BE49-F238E27FC236}">
                <a16:creationId xmlns:a16="http://schemas.microsoft.com/office/drawing/2014/main" id="{A4A2D952-CF4E-F14C-60B9-CD8BB6696ABB}"/>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rgbClr val="C00000"/>
                </a:solidFill>
                <a:latin typeface="Calibri" panose="020F0502020204030204" pitchFamily="34" charset="0"/>
                <a:cs typeface="Calibri" panose="020F0502020204030204" pitchFamily="34" charset="0"/>
              </a:rPr>
              <a:t>Reward</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Knowledge of user types can incentivize miners to order transactions fairly.</a:t>
            </a:r>
            <a:r>
              <a:rPr lang="en-US" sz="1800" dirty="0">
                <a:solidFill>
                  <a:schemeClr val="tx1"/>
                </a:solidFill>
                <a:latin typeface="Calibri" panose="020F0502020204030204" pitchFamily="34" charset="0"/>
                <a:cs typeface="Calibri" panose="020F0502020204030204" pitchFamily="34" charset="0"/>
              </a:rPr>
              <a:t> </a:t>
            </a:r>
          </a:p>
        </p:txBody>
      </p:sp>
      <p:sp>
        <p:nvSpPr>
          <p:cNvPr id="5" name="文本框 12">
            <a:extLst>
              <a:ext uri="{FF2B5EF4-FFF2-40B4-BE49-F238E27FC236}">
                <a16:creationId xmlns:a16="http://schemas.microsoft.com/office/drawing/2014/main" id="{24713062-8763-A43E-1B1F-7EA1412821D9}"/>
              </a:ext>
            </a:extLst>
          </p:cNvPr>
          <p:cNvSpPr txBox="1"/>
          <p:nvPr/>
        </p:nvSpPr>
        <p:spPr>
          <a:xfrm>
            <a:off x="711198" y="2301912"/>
            <a:ext cx="10898911"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II: </a:t>
            </a:r>
            <a:r>
              <a:rPr lang="en-US" sz="1800" b="1" i="1" dirty="0">
                <a:solidFill>
                  <a:srgbClr val="C00000"/>
                </a:solidFill>
                <a:latin typeface="Calibri" panose="020F0502020204030204" pitchFamily="34" charset="0"/>
                <a:cs typeface="Calibri" panose="020F0502020204030204" pitchFamily="34" charset="0"/>
              </a:rPr>
              <a:t>Penalty</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The flexible deposits can incentivize more entries than that of the constant deposits.</a:t>
            </a:r>
            <a:r>
              <a:rPr lang="en-US" sz="1800" dirty="0">
                <a:solidFill>
                  <a:schemeClr val="tx1"/>
                </a:solidFill>
                <a:latin typeface="Calibri" panose="020F0502020204030204" pitchFamily="34" charset="0"/>
                <a:cs typeface="Calibri" panose="020F0502020204030204" pitchFamily="34" charset="0"/>
              </a:rPr>
              <a:t> </a:t>
            </a:r>
          </a:p>
        </p:txBody>
      </p:sp>
      <p:sp>
        <p:nvSpPr>
          <p:cNvPr id="6" name="文本框 32">
            <a:extLst>
              <a:ext uri="{FF2B5EF4-FFF2-40B4-BE49-F238E27FC236}">
                <a16:creationId xmlns:a16="http://schemas.microsoft.com/office/drawing/2014/main" id="{D8BC50A4-F2F5-EC08-E407-88A9CCC1AB60}"/>
              </a:ext>
            </a:extLst>
          </p:cNvPr>
          <p:cNvSpPr txBox="1"/>
          <p:nvPr/>
        </p:nvSpPr>
        <p:spPr>
          <a:xfrm>
            <a:off x="362586" y="2868314"/>
            <a:ext cx="7314066" cy="40049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Other Applications of Contract Theory in Cryptoeconomics: </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88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randombar(horizontal)">
                                      <p:cBhvr>
                                        <p:cTn id="13" dur="500"/>
                                        <p:tgtEl>
                                          <p:spTgt spid="5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randombar(horizontal)">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randombar(horizontal)">
                                      <p:cBhvr>
                                        <p:cTn id="33" dur="500"/>
                                        <p:tgtEl>
                                          <p:spTgt spid="6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randombar(horizontal)">
                                      <p:cBhvr>
                                        <p:cTn id="36" dur="500"/>
                                        <p:tgtEl>
                                          <p:spTgt spid="6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randombar(horizontal)">
                                      <p:cBhvr>
                                        <p:cTn id="39" dur="500"/>
                                        <p:tgtEl>
                                          <p:spTgt spid="6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randombar(horizontal)">
                                      <p:cBhvr>
                                        <p:cTn id="42" dur="500"/>
                                        <p:tgtEl>
                                          <p:spTgt spid="54"/>
                                        </p:tgtEl>
                                      </p:cBhvr>
                                    </p:animEffect>
                                  </p:childTnLst>
                                </p:cTn>
                              </p:par>
                              <p:par>
                                <p:cTn id="43" presetID="14" presetClass="entr" presetSubtype="1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randombar(horizontal)">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randombar(horizontal)">
                                      <p:cBhvr>
                                        <p:cTn id="50" dur="500"/>
                                        <p:tgtEl>
                                          <p:spTgt spid="62"/>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randombar(horizontal)">
                                      <p:cBhvr>
                                        <p:cTn id="53" dur="500"/>
                                        <p:tgtEl>
                                          <p:spTgt spid="6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randombar(horizontal)">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56" grpId="0"/>
      <p:bldP spid="57" grpId="0"/>
      <p:bldP spid="58" grpId="0"/>
      <p:bldP spid="60" grpId="0" animBg="1"/>
      <p:bldP spid="61" grpId="0"/>
      <p:bldP spid="62" grpId="0"/>
      <p:bldP spid="63" grpId="0"/>
      <p:bldP spid="65" grpId="0" animBg="1"/>
      <p:bldP spid="66" grpId="0"/>
      <p:bldP spid="6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Reward and Penalty. </a:t>
            </a:r>
            <a:endParaRPr lang="en-US" sz="2000" dirty="0">
              <a:solidFill>
                <a:schemeClr val="tx1"/>
              </a:solidFill>
              <a:latin typeface="Calibri" panose="020F0502020204030204" pitchFamily="34" charset="0"/>
              <a:cs typeface="Calibri" panose="020F0502020204030204" pitchFamily="34" charset="0"/>
            </a:endParaRPr>
          </a:p>
        </p:txBody>
      </p:sp>
      <p:pic>
        <p:nvPicPr>
          <p:cNvPr id="27" name="图片 26" descr="图形用户界面, 应用程序&#10;&#10;描述已自动生成">
            <a:extLst>
              <a:ext uri="{FF2B5EF4-FFF2-40B4-BE49-F238E27FC236}">
                <a16:creationId xmlns:a16="http://schemas.microsoft.com/office/drawing/2014/main" id="{906BA71E-8EA1-4211-95D2-41FFD98E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91" y="3375453"/>
            <a:ext cx="11213869" cy="2601884"/>
          </a:xfrm>
          <a:prstGeom prst="rect">
            <a:avLst/>
          </a:prstGeom>
        </p:spPr>
      </p:pic>
      <p:sp>
        <p:nvSpPr>
          <p:cNvPr id="52" name="矩形 51">
            <a:extLst>
              <a:ext uri="{FF2B5EF4-FFF2-40B4-BE49-F238E27FC236}">
                <a16:creationId xmlns:a16="http://schemas.microsoft.com/office/drawing/2014/main" id="{A800CCB0-9ECB-4624-9DB4-85A7A6DBA323}"/>
              </a:ext>
            </a:extLst>
          </p:cNvPr>
          <p:cNvSpPr/>
          <p:nvPr/>
        </p:nvSpPr>
        <p:spPr>
          <a:xfrm>
            <a:off x="1504950" y="4409368"/>
            <a:ext cx="1044794"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矩形 28">
            <a:extLst>
              <a:ext uri="{FF2B5EF4-FFF2-40B4-BE49-F238E27FC236}">
                <a16:creationId xmlns:a16="http://schemas.microsoft.com/office/drawing/2014/main" id="{877FB79E-A770-4234-B512-7DAE4D6F463F}"/>
              </a:ext>
            </a:extLst>
          </p:cNvPr>
          <p:cNvSpPr/>
          <p:nvPr/>
        </p:nvSpPr>
        <p:spPr>
          <a:xfrm>
            <a:off x="6096000" y="5247568"/>
            <a:ext cx="1044794"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1" name="矩形: 圆角 30">
            <a:extLst>
              <a:ext uri="{FF2B5EF4-FFF2-40B4-BE49-F238E27FC236}">
                <a16:creationId xmlns:a16="http://schemas.microsoft.com/office/drawing/2014/main" id="{F9076245-28FD-46CC-99D4-4839DE6AE0FA}"/>
              </a:ext>
            </a:extLst>
          </p:cNvPr>
          <p:cNvSpPr/>
          <p:nvPr/>
        </p:nvSpPr>
        <p:spPr>
          <a:xfrm>
            <a:off x="2943225" y="5178214"/>
            <a:ext cx="1802753" cy="400494"/>
          </a:xfrm>
          <a:prstGeom prst="roundRect">
            <a:avLst/>
          </a:prstGeom>
          <a:gradFill>
            <a:gsLst>
              <a:gs pos="0">
                <a:schemeClr val="tx2"/>
              </a:gs>
              <a:gs pos="100000">
                <a:schemeClr val="bg1"/>
              </a:gs>
            </a:gsLst>
            <a:lin ang="16200000" scaled="0"/>
          </a:gradFill>
          <a:ln w="12700">
            <a:solidFill>
              <a:srgbClr val="C00000"/>
            </a:solidFill>
            <a:prstDash val="dash"/>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C00000"/>
                </a:solidFill>
                <a:latin typeface="Calibri"/>
                <a:cs typeface="Calibri"/>
                <a:sym typeface="Calibri"/>
              </a:rPr>
              <a:t>Random Contract</a:t>
            </a:r>
            <a:endParaRPr lang="en-US" sz="1700" b="1" dirty="0">
              <a:solidFill>
                <a:srgbClr val="C00000"/>
              </a:solidFill>
              <a:latin typeface="Calibri"/>
              <a:cs typeface="Calibri"/>
            </a:endParaRPr>
          </a:p>
        </p:txBody>
      </p:sp>
      <p:sp>
        <p:nvSpPr>
          <p:cNvPr id="32" name="矩形: 圆角 31">
            <a:extLst>
              <a:ext uri="{FF2B5EF4-FFF2-40B4-BE49-F238E27FC236}">
                <a16:creationId xmlns:a16="http://schemas.microsoft.com/office/drawing/2014/main" id="{60465532-C3A8-4594-89B4-FBC3D7AB2BB0}"/>
              </a:ext>
            </a:extLst>
          </p:cNvPr>
          <p:cNvSpPr/>
          <p:nvPr/>
        </p:nvSpPr>
        <p:spPr>
          <a:xfrm>
            <a:off x="2943225" y="4476148"/>
            <a:ext cx="1802753" cy="400494"/>
          </a:xfrm>
          <a:prstGeom prst="roundRect">
            <a:avLst/>
          </a:prstGeom>
          <a:gradFill>
            <a:gsLst>
              <a:gs pos="0">
                <a:schemeClr val="tx2"/>
              </a:gs>
              <a:gs pos="100000">
                <a:schemeClr val="bg1"/>
              </a:gs>
            </a:gsLst>
            <a:lin ang="16200000" scaled="0"/>
          </a:gradFill>
          <a:ln w="12700">
            <a:solidFill>
              <a:schemeClr val="accent1">
                <a:lumMod val="60000"/>
                <a:lumOff val="40000"/>
              </a:schemeClr>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solidFill>
                  <a:schemeClr val="accent1">
                    <a:lumMod val="75000"/>
                  </a:schemeClr>
                </a:solidFill>
                <a:latin typeface="Calibri"/>
                <a:cs typeface="Calibri"/>
                <a:sym typeface="Calibri"/>
              </a:rPr>
              <a:t>Deterministic Contract</a:t>
            </a:r>
            <a:endParaRPr lang="en-US" sz="1600" b="1" dirty="0">
              <a:solidFill>
                <a:schemeClr val="accent1">
                  <a:lumMod val="75000"/>
                </a:schemeClr>
              </a:solidFill>
              <a:latin typeface="Calibri"/>
              <a:cs typeface="Calibri"/>
            </a:endParaRPr>
          </a:p>
        </p:txBody>
      </p:sp>
      <p:sp>
        <p:nvSpPr>
          <p:cNvPr id="33" name="文本框 32">
            <a:extLst>
              <a:ext uri="{FF2B5EF4-FFF2-40B4-BE49-F238E27FC236}">
                <a16:creationId xmlns:a16="http://schemas.microsoft.com/office/drawing/2014/main" id="{8B208E6B-1280-4260-A234-90051C0B7CC0}"/>
              </a:ext>
            </a:extLst>
          </p:cNvPr>
          <p:cNvSpPr txBox="1"/>
          <p:nvPr/>
        </p:nvSpPr>
        <p:spPr>
          <a:xfrm>
            <a:off x="311281" y="3013503"/>
            <a:ext cx="11439491" cy="40049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Other Applications of Contract Theory in Cryptoeconomics: </a:t>
            </a:r>
            <a:endParaRPr lang="en-US" sz="2000" dirty="0">
              <a:solidFill>
                <a:schemeClr val="tx1"/>
              </a:solidFill>
              <a:latin typeface="Calibri" panose="020F0502020204030204" pitchFamily="34" charset="0"/>
              <a:cs typeface="Calibri" panose="020F0502020204030204" pitchFamily="34" charset="0"/>
            </a:endParaRPr>
          </a:p>
        </p:txBody>
      </p:sp>
      <p:sp>
        <p:nvSpPr>
          <p:cNvPr id="3" name="文本框 8">
            <a:extLst>
              <a:ext uri="{FF2B5EF4-FFF2-40B4-BE49-F238E27FC236}">
                <a16:creationId xmlns:a16="http://schemas.microsoft.com/office/drawing/2014/main" id="{E21D6832-6870-1E9C-67EB-3DEB23066456}"/>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rgbClr val="C00000"/>
                </a:solidFill>
                <a:latin typeface="Calibri" panose="020F0502020204030204" pitchFamily="34" charset="0"/>
                <a:cs typeface="Calibri" panose="020F0502020204030204" pitchFamily="34" charset="0"/>
              </a:rPr>
              <a:t>Reward</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Knowledge of user types can incentivize miners to order transactions fairly.</a:t>
            </a:r>
            <a:r>
              <a:rPr lang="en-US" sz="1800" dirty="0">
                <a:solidFill>
                  <a:schemeClr val="tx1"/>
                </a:solidFill>
                <a:latin typeface="Calibri" panose="020F0502020204030204" pitchFamily="34" charset="0"/>
                <a:cs typeface="Calibri" panose="020F0502020204030204" pitchFamily="34" charset="0"/>
              </a:rPr>
              <a:t> </a:t>
            </a:r>
          </a:p>
        </p:txBody>
      </p:sp>
      <p:sp>
        <p:nvSpPr>
          <p:cNvPr id="4" name="文本框 12">
            <a:extLst>
              <a:ext uri="{FF2B5EF4-FFF2-40B4-BE49-F238E27FC236}">
                <a16:creationId xmlns:a16="http://schemas.microsoft.com/office/drawing/2014/main" id="{9A6872E9-CE6E-4941-3D1E-766EB87A4EEF}"/>
              </a:ext>
            </a:extLst>
          </p:cNvPr>
          <p:cNvSpPr txBox="1"/>
          <p:nvPr/>
        </p:nvSpPr>
        <p:spPr>
          <a:xfrm>
            <a:off x="711198" y="2301912"/>
            <a:ext cx="10898911"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II: </a:t>
            </a:r>
            <a:r>
              <a:rPr lang="en-US" sz="1800" b="1" i="1" dirty="0">
                <a:solidFill>
                  <a:srgbClr val="C00000"/>
                </a:solidFill>
                <a:latin typeface="Calibri" panose="020F0502020204030204" pitchFamily="34" charset="0"/>
                <a:cs typeface="Calibri" panose="020F0502020204030204" pitchFamily="34" charset="0"/>
              </a:rPr>
              <a:t>Penalty</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The flexible deposits can incentivize more entries than that of the constant deposits.</a:t>
            </a:r>
            <a:r>
              <a:rPr lang="en-US" sz="1800" dirty="0">
                <a:solidFill>
                  <a:schemeClr val="tx1"/>
                </a:solidFill>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95B219AA-D239-6AB7-3426-F1833DB90728}"/>
              </a:ext>
            </a:extLst>
          </p:cNvPr>
          <p:cNvSpPr txBox="1"/>
          <p:nvPr/>
        </p:nvSpPr>
        <p:spPr>
          <a:xfrm>
            <a:off x="711198" y="6099409"/>
            <a:ext cx="11186017" cy="307777"/>
          </a:xfrm>
          <a:prstGeom prst="rect">
            <a:avLst/>
          </a:prstGeom>
          <a:noFill/>
        </p:spPr>
        <p:txBody>
          <a:bodyPr wrap="square">
            <a:spAutoFit/>
          </a:bodyPr>
          <a:lstStyle/>
          <a:p>
            <a:r>
              <a:rPr lang="en-US" dirty="0"/>
              <a:t>Jing Li, Dusit </a:t>
            </a:r>
            <a:r>
              <a:rPr lang="en-US" dirty="0" err="1"/>
              <a:t>Niyato</a:t>
            </a:r>
            <a:r>
              <a:rPr lang="en-US" dirty="0"/>
              <a:t>, and Zhu Han, </a:t>
            </a:r>
            <a:r>
              <a:rPr lang="en-US" dirty="0" err="1"/>
              <a:t>Cryptoeconomics</a:t>
            </a:r>
            <a:r>
              <a:rPr lang="en-US" dirty="0"/>
              <a:t>: Economic Mechanisms behind Blockchains, Cambridge University Press, UK, 2023.</a:t>
            </a:r>
          </a:p>
        </p:txBody>
      </p:sp>
    </p:spTree>
    <p:extLst>
      <p:ext uri="{BB962C8B-B14F-4D97-AF65-F5344CB8AC3E}">
        <p14:creationId xmlns:p14="http://schemas.microsoft.com/office/powerpoint/2010/main" val="14606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9" grpId="0" animBg="1"/>
      <p:bldP spid="31" grpId="0" animBg="1"/>
      <p:bldP spid="3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9;p17">
            <a:extLst>
              <a:ext uri="{FF2B5EF4-FFF2-40B4-BE49-F238E27FC236}">
                <a16:creationId xmlns:a16="http://schemas.microsoft.com/office/drawing/2014/main" id="{5CC09C7D-1CC2-523B-9A3D-4015700A6D49}"/>
              </a:ext>
            </a:extLst>
          </p:cNvPr>
          <p:cNvSpPr/>
          <p:nvPr/>
        </p:nvSpPr>
        <p:spPr>
          <a:xfrm>
            <a:off x="0" y="0"/>
            <a:ext cx="8898340"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a:t>
            </a:r>
            <a:r>
              <a:rPr lang="en-US" sz="3600" b="1" dirty="0">
                <a:solidFill>
                  <a:srgbClr val="C00000"/>
                </a:solidFill>
                <a:latin typeface="Calibri"/>
                <a:ea typeface="Calibri"/>
                <a:cs typeface="Calibri"/>
                <a:sym typeface="Calibri"/>
              </a:rPr>
              <a:t>Consensus mechanism （CM）</a:t>
            </a:r>
            <a:endParaRPr sz="3600" b="1" dirty="0">
              <a:solidFill>
                <a:srgbClr val="C00000"/>
              </a:solidFill>
              <a:latin typeface="Calibri"/>
              <a:ea typeface="Calibri"/>
              <a:cs typeface="Calibri"/>
              <a:sym typeface="Calibri"/>
            </a:endParaRPr>
          </a:p>
        </p:txBody>
      </p:sp>
      <p:sp>
        <p:nvSpPr>
          <p:cNvPr id="5" name="Google Shape;370;p17">
            <a:extLst>
              <a:ext uri="{FF2B5EF4-FFF2-40B4-BE49-F238E27FC236}">
                <a16:creationId xmlns:a16="http://schemas.microsoft.com/office/drawing/2014/main" id="{14B1ADD5-892D-1915-038B-39C1FC3C33D3}"/>
              </a:ext>
            </a:extLst>
          </p:cNvPr>
          <p:cNvSpPr/>
          <p:nvPr/>
        </p:nvSpPr>
        <p:spPr>
          <a:xfrm>
            <a:off x="392016" y="840093"/>
            <a:ext cx="10097457" cy="113873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chemeClr val="accent6"/>
                </a:solidFill>
                <a:latin typeface="Calibri"/>
                <a:ea typeface="Calibri"/>
                <a:cs typeface="Calibri"/>
                <a:sym typeface="Calibri"/>
              </a:rPr>
              <a:t>Question: </a:t>
            </a:r>
            <a:r>
              <a:rPr lang="en-US" sz="2200" dirty="0">
                <a:solidFill>
                  <a:srgbClr val="000000"/>
                </a:solidFill>
                <a:latin typeface="Calibri"/>
                <a:ea typeface="Calibri"/>
                <a:cs typeface="Calibri"/>
                <a:sym typeface="Calibri"/>
              </a:rPr>
              <a:t>“</a:t>
            </a:r>
            <a:r>
              <a:rPr lang="en-US" sz="2200" dirty="0">
                <a:solidFill>
                  <a:srgbClr val="FF0000"/>
                </a:solidFill>
                <a:latin typeface="Calibri"/>
                <a:ea typeface="Calibri"/>
                <a:cs typeface="Calibri"/>
                <a:sym typeface="Calibri"/>
              </a:rPr>
              <a:t>who will be the one has the right to insert the next block into blockchain</a:t>
            </a:r>
            <a:r>
              <a:rPr lang="en-US" sz="2200" dirty="0">
                <a:solidFill>
                  <a:srgbClr val="000000"/>
                </a:solidFill>
                <a:latin typeface="Calibri"/>
                <a:ea typeface="Calibri"/>
                <a:cs typeface="Calibri"/>
                <a:sym typeface="Calibri"/>
              </a:rPr>
              <a:t>”. </a:t>
            </a:r>
          </a:p>
          <a:p>
            <a:pPr marL="0" marR="0" lvl="0" indent="0" algn="just" rtl="0">
              <a:spcBef>
                <a:spcPts val="0"/>
              </a:spcBef>
              <a:spcAft>
                <a:spcPts val="0"/>
              </a:spcAft>
              <a:buNone/>
            </a:pPr>
            <a:r>
              <a:rPr lang="en-US" sz="2200" dirty="0">
                <a:solidFill>
                  <a:srgbClr val="000000"/>
                </a:solidFill>
                <a:latin typeface="Calibri"/>
                <a:ea typeface="Calibri"/>
                <a:cs typeface="Calibri"/>
                <a:sym typeface="Calibri"/>
              </a:rPr>
              <a:t>With CM, the information can be announced orderly to all users </a:t>
            </a:r>
            <a:r>
              <a:rPr lang="en-US" sz="2200" dirty="0">
                <a:solidFill>
                  <a:srgbClr val="FF0000"/>
                </a:solidFill>
                <a:latin typeface="Calibri"/>
                <a:ea typeface="Calibri"/>
                <a:cs typeface="Calibri"/>
                <a:sym typeface="Calibri"/>
              </a:rPr>
              <a:t>without involvement of the third party</a:t>
            </a:r>
            <a:r>
              <a:rPr lang="en-US" sz="2200" dirty="0">
                <a:solidFill>
                  <a:srgbClr val="000000"/>
                </a:solidFill>
                <a:latin typeface="Calibri"/>
                <a:ea typeface="Calibri"/>
                <a:cs typeface="Calibri"/>
                <a:sym typeface="Calibri"/>
              </a:rPr>
              <a:t>.</a:t>
            </a:r>
            <a:endParaRPr sz="2200" dirty="0"/>
          </a:p>
        </p:txBody>
      </p:sp>
      <p:sp>
        <p:nvSpPr>
          <p:cNvPr id="8" name="TextBox 7">
            <a:extLst>
              <a:ext uri="{FF2B5EF4-FFF2-40B4-BE49-F238E27FC236}">
                <a16:creationId xmlns:a16="http://schemas.microsoft.com/office/drawing/2014/main" id="{C7CEDA35-39A8-67BD-D651-764521693017}"/>
              </a:ext>
            </a:extLst>
          </p:cNvPr>
          <p:cNvSpPr txBox="1"/>
          <p:nvPr/>
        </p:nvSpPr>
        <p:spPr>
          <a:xfrm>
            <a:off x="478972" y="2089247"/>
            <a:ext cx="6677208" cy="4108817"/>
          </a:xfrm>
          <a:prstGeom prst="rect">
            <a:avLst/>
          </a:prstGeom>
          <a:noFill/>
        </p:spPr>
        <p:txBody>
          <a:bodyPr wrap="square">
            <a:spAutoFit/>
          </a:bodyPr>
          <a:lstStyle/>
          <a:p>
            <a:pPr marL="457177" marR="0" lvl="0" indent="-457177" algn="just" rtl="0">
              <a:spcBef>
                <a:spcPts val="0"/>
              </a:spcBef>
              <a:spcAft>
                <a:spcPts val="0"/>
              </a:spcAft>
              <a:buClr>
                <a:srgbClr val="000000"/>
              </a:buClr>
              <a:buSzPts val="2400"/>
              <a:buFont typeface="Arial"/>
              <a:buChar char="•"/>
            </a:pPr>
            <a:r>
              <a:rPr lang="en-US" sz="2400" b="1" dirty="0">
                <a:solidFill>
                  <a:srgbClr val="000000"/>
                </a:solidFill>
                <a:latin typeface="Calibri"/>
                <a:ea typeface="Calibri"/>
                <a:cs typeface="Calibri"/>
                <a:sym typeface="Calibri"/>
              </a:rPr>
              <a:t>Proof based Consensus </a:t>
            </a:r>
            <a:endParaRPr lang="en-US" dirty="0"/>
          </a:p>
          <a:p>
            <a:pPr marL="914293" marR="0" lvl="1" indent="-457177" algn="just" rtl="0">
              <a:spcBef>
                <a:spcPts val="0"/>
              </a:spcBef>
              <a:spcAft>
                <a:spcPts val="0"/>
              </a:spcAft>
              <a:buClr>
                <a:srgbClr val="000000"/>
              </a:buClr>
              <a:buSzPts val="2400"/>
              <a:buFont typeface="Arial"/>
              <a:buChar char="•"/>
            </a:pPr>
            <a:r>
              <a:rPr lang="en-US" sz="2200" b="0" i="1" u="none" strike="noStrike" cap="none" dirty="0">
                <a:solidFill>
                  <a:srgbClr val="000000"/>
                </a:solidFill>
                <a:latin typeface="Calibri"/>
                <a:ea typeface="Calibri"/>
                <a:cs typeface="Calibri"/>
                <a:sym typeface="Calibri"/>
              </a:rPr>
              <a:t>Excellent scalability, low transaction throughput, high delay </a:t>
            </a:r>
          </a:p>
          <a:p>
            <a:pPr marL="914293" marR="0" lvl="1" indent="-457177" algn="just" rtl="0">
              <a:spcBef>
                <a:spcPts val="0"/>
              </a:spcBef>
              <a:spcAft>
                <a:spcPts val="0"/>
              </a:spcAft>
              <a:buClr>
                <a:srgbClr val="000000"/>
              </a:buClr>
              <a:buSzPts val="2400"/>
              <a:buFont typeface="Arial"/>
              <a:buChar char="•"/>
            </a:pPr>
            <a:r>
              <a:rPr lang="en-US" sz="2200" b="0" i="1" u="none" strike="noStrike" cap="none" dirty="0">
                <a:solidFill>
                  <a:srgbClr val="000000"/>
                </a:solidFill>
                <a:latin typeface="Calibri"/>
                <a:ea typeface="Calibri"/>
                <a:cs typeface="Calibri"/>
                <a:sym typeface="Calibri"/>
              </a:rPr>
              <a:t>Normally for </a:t>
            </a:r>
            <a:r>
              <a:rPr lang="en-US" sz="2200" b="0" i="1" u="none" strike="noStrike" cap="none" dirty="0" err="1">
                <a:solidFill>
                  <a:srgbClr val="000000"/>
                </a:solidFill>
                <a:latin typeface="Calibri"/>
                <a:ea typeface="Calibri"/>
                <a:cs typeface="Calibri"/>
                <a:sym typeface="Calibri"/>
              </a:rPr>
              <a:t>unpermissioned</a:t>
            </a:r>
            <a:r>
              <a:rPr lang="en-US" sz="2200" b="0" i="1" u="none" strike="noStrike" cap="none" dirty="0">
                <a:solidFill>
                  <a:srgbClr val="000000"/>
                </a:solidFill>
                <a:latin typeface="Calibri"/>
                <a:ea typeface="Calibri"/>
                <a:cs typeface="Calibri"/>
                <a:sym typeface="Calibri"/>
              </a:rPr>
              <a:t> public chains, such as: Bitcoin, Ethereum</a:t>
            </a:r>
            <a:endParaRPr lang="en-US" sz="2200" dirty="0"/>
          </a:p>
          <a:p>
            <a:pPr marL="457177" marR="0" lvl="0" indent="-457177" algn="just" rtl="0">
              <a:spcBef>
                <a:spcPts val="600"/>
              </a:spcBef>
              <a:spcAft>
                <a:spcPts val="0"/>
              </a:spcAft>
              <a:buClr>
                <a:srgbClr val="000000"/>
              </a:buClr>
              <a:buSzPts val="2400"/>
              <a:buFont typeface="Arial"/>
              <a:buChar char="•"/>
            </a:pPr>
            <a:r>
              <a:rPr lang="en-US" sz="2400" b="1" dirty="0">
                <a:solidFill>
                  <a:srgbClr val="000000"/>
                </a:solidFill>
                <a:latin typeface="Calibri"/>
                <a:ea typeface="Calibri"/>
                <a:cs typeface="Calibri"/>
                <a:sym typeface="Calibri"/>
              </a:rPr>
              <a:t>Voting Based Consensus </a:t>
            </a:r>
            <a:endParaRPr lang="en-US" dirty="0"/>
          </a:p>
          <a:p>
            <a:pPr marL="914293" marR="0" lvl="1" indent="-457177" algn="just" rtl="0">
              <a:spcBef>
                <a:spcPts val="0"/>
              </a:spcBef>
              <a:spcAft>
                <a:spcPts val="0"/>
              </a:spcAft>
              <a:buClr>
                <a:srgbClr val="000000"/>
              </a:buClr>
              <a:buSzPts val="2400"/>
              <a:buFont typeface="Arial"/>
              <a:buChar char="•"/>
            </a:pPr>
            <a:r>
              <a:rPr lang="en-US" sz="2200" b="0" i="1" u="none" strike="noStrike" cap="none" dirty="0">
                <a:solidFill>
                  <a:srgbClr val="000000"/>
                </a:solidFill>
                <a:latin typeface="Calibri"/>
                <a:ea typeface="Calibri"/>
                <a:cs typeface="Calibri"/>
                <a:sym typeface="Calibri"/>
              </a:rPr>
              <a:t>Excellent transaction throughput/delay, not scalable </a:t>
            </a:r>
          </a:p>
          <a:p>
            <a:pPr marL="914293" lvl="1" indent="-457177" algn="just">
              <a:buSzPts val="2400"/>
              <a:buFont typeface="Arial"/>
              <a:buChar char="•"/>
            </a:pPr>
            <a:r>
              <a:rPr lang="en-US" sz="2200" b="0" i="1" u="none" strike="noStrike" cap="none" dirty="0">
                <a:solidFill>
                  <a:srgbClr val="000000"/>
                </a:solidFill>
                <a:latin typeface="Calibri"/>
                <a:ea typeface="Calibri"/>
                <a:cs typeface="Calibri"/>
                <a:sym typeface="Calibri"/>
              </a:rPr>
              <a:t>Normally for permissioned chains, e.g., </a:t>
            </a:r>
            <a:r>
              <a:rPr lang="en-US" sz="2200" i="1" dirty="0">
                <a:latin typeface="Calibri"/>
                <a:cs typeface="Calibri"/>
              </a:rPr>
              <a:t>Byzantine Fault Tolerance (</a:t>
            </a:r>
            <a:r>
              <a:rPr lang="en-US" sz="2200" b="0" i="1" u="none" strike="noStrike" cap="none" dirty="0">
                <a:solidFill>
                  <a:srgbClr val="000000"/>
                </a:solidFill>
                <a:latin typeface="Calibri"/>
                <a:ea typeface="Calibri"/>
                <a:cs typeface="Calibri"/>
                <a:sym typeface="Calibri"/>
              </a:rPr>
              <a:t>BFT)/ Practical BFT (PBFT)/RAFT, etc.</a:t>
            </a:r>
          </a:p>
        </p:txBody>
      </p:sp>
      <p:sp>
        <p:nvSpPr>
          <p:cNvPr id="7" name="TextBox 6">
            <a:extLst>
              <a:ext uri="{FF2B5EF4-FFF2-40B4-BE49-F238E27FC236}">
                <a16:creationId xmlns:a16="http://schemas.microsoft.com/office/drawing/2014/main" id="{E72D4FD9-2766-89F5-4A1C-3753A2E57BCD}"/>
              </a:ext>
            </a:extLst>
          </p:cNvPr>
          <p:cNvSpPr txBox="1"/>
          <p:nvPr/>
        </p:nvSpPr>
        <p:spPr>
          <a:xfrm>
            <a:off x="9586775" y="5055228"/>
            <a:ext cx="2310220" cy="523220"/>
          </a:xfrm>
          <a:prstGeom prst="rect">
            <a:avLst/>
          </a:prstGeom>
          <a:noFill/>
        </p:spPr>
        <p:txBody>
          <a:bodyPr wrap="square">
            <a:spAutoFit/>
          </a:bodyPr>
          <a:lstStyle/>
          <a:p>
            <a:r>
              <a:rPr lang="en-US" b="0" i="0" dirty="0">
                <a:solidFill>
                  <a:srgbClr val="202124"/>
                </a:solidFill>
                <a:effectLst/>
                <a:latin typeface="Roboto" panose="02000000000000000000" pitchFamily="2" charset="0"/>
              </a:rPr>
              <a:t>Direct Acyclic Graph Tangle (DAG)</a:t>
            </a:r>
            <a:endParaRPr lang="en-US" dirty="0"/>
          </a:p>
        </p:txBody>
      </p:sp>
      <p:pic>
        <p:nvPicPr>
          <p:cNvPr id="3" name="Picture 2">
            <a:extLst>
              <a:ext uri="{FF2B5EF4-FFF2-40B4-BE49-F238E27FC236}">
                <a16:creationId xmlns:a16="http://schemas.microsoft.com/office/drawing/2014/main" id="{9AD47760-1F1C-4E71-26B0-7AF8FB2F9D8D}"/>
              </a:ext>
            </a:extLst>
          </p:cNvPr>
          <p:cNvPicPr>
            <a:picLocks noChangeAspect="1"/>
          </p:cNvPicPr>
          <p:nvPr/>
        </p:nvPicPr>
        <p:blipFill rotWithShape="1">
          <a:blip r:embed="rId2"/>
          <a:srcRect t="10134" b="9510"/>
          <a:stretch/>
        </p:blipFill>
        <p:spPr>
          <a:xfrm>
            <a:off x="8141950" y="2335926"/>
            <a:ext cx="1289064" cy="1035834"/>
          </a:xfrm>
          <a:prstGeom prst="rect">
            <a:avLst/>
          </a:prstGeom>
        </p:spPr>
      </p:pic>
      <p:sp>
        <p:nvSpPr>
          <p:cNvPr id="9" name="TextBox 8">
            <a:extLst>
              <a:ext uri="{FF2B5EF4-FFF2-40B4-BE49-F238E27FC236}">
                <a16:creationId xmlns:a16="http://schemas.microsoft.com/office/drawing/2014/main" id="{4AE16CD2-0EAF-B1BD-E765-7C2DC46BBC5F}"/>
              </a:ext>
            </a:extLst>
          </p:cNvPr>
          <p:cNvSpPr txBox="1"/>
          <p:nvPr/>
        </p:nvSpPr>
        <p:spPr>
          <a:xfrm>
            <a:off x="9586774" y="2698039"/>
            <a:ext cx="1362347" cy="307776"/>
          </a:xfrm>
          <a:prstGeom prst="rect">
            <a:avLst/>
          </a:prstGeom>
          <a:noFill/>
        </p:spPr>
        <p:txBody>
          <a:bodyPr wrap="square">
            <a:spAutoFit/>
          </a:bodyPr>
          <a:lstStyle/>
          <a:p>
            <a:r>
              <a:rPr lang="en-US" b="0" i="0" dirty="0" err="1">
                <a:solidFill>
                  <a:srgbClr val="202124"/>
                </a:solidFill>
                <a:effectLst/>
                <a:latin typeface="Roboto" panose="02000000000000000000" pitchFamily="2" charset="0"/>
              </a:rPr>
              <a:t>PoW</a:t>
            </a:r>
            <a:r>
              <a:rPr lang="en-US" b="0" i="0" dirty="0">
                <a:solidFill>
                  <a:srgbClr val="202124"/>
                </a:solidFill>
                <a:effectLst/>
                <a:latin typeface="Roboto" panose="02000000000000000000" pitchFamily="2" charset="0"/>
              </a:rPr>
              <a:t> (mining)</a:t>
            </a:r>
            <a:endParaRPr lang="en-US" dirty="0"/>
          </a:p>
        </p:txBody>
      </p:sp>
      <p:pic>
        <p:nvPicPr>
          <p:cNvPr id="10" name="Picture 9">
            <a:extLst>
              <a:ext uri="{FF2B5EF4-FFF2-40B4-BE49-F238E27FC236}">
                <a16:creationId xmlns:a16="http://schemas.microsoft.com/office/drawing/2014/main" id="{DB11C532-F525-422D-8248-7AE71C3B223F}"/>
              </a:ext>
            </a:extLst>
          </p:cNvPr>
          <p:cNvPicPr>
            <a:picLocks noChangeAspect="1"/>
          </p:cNvPicPr>
          <p:nvPr/>
        </p:nvPicPr>
        <p:blipFill>
          <a:blip r:embed="rId3">
            <a:extLst>
              <a:ext uri="{28A0092B-C50C-407E-A947-70E740481C1C}">
                <a14:useLocalDpi xmlns:a14="http://schemas.microsoft.com/office/drawing/2010/main" val="0"/>
              </a:ext>
            </a:extLst>
          </a:blip>
          <a:srcRect t="2843" b="2843"/>
          <a:stretch/>
        </p:blipFill>
        <p:spPr>
          <a:xfrm>
            <a:off x="8141950" y="3572899"/>
            <a:ext cx="1289064" cy="1035834"/>
          </a:xfrm>
          <a:prstGeom prst="rect">
            <a:avLst/>
          </a:prstGeom>
        </p:spPr>
      </p:pic>
      <p:sp>
        <p:nvSpPr>
          <p:cNvPr id="11" name="TextBox 10">
            <a:extLst>
              <a:ext uri="{FF2B5EF4-FFF2-40B4-BE49-F238E27FC236}">
                <a16:creationId xmlns:a16="http://schemas.microsoft.com/office/drawing/2014/main" id="{7942841D-ADDE-6D14-B064-8749999F5D42}"/>
              </a:ext>
            </a:extLst>
          </p:cNvPr>
          <p:cNvSpPr txBox="1"/>
          <p:nvPr/>
        </p:nvSpPr>
        <p:spPr>
          <a:xfrm>
            <a:off x="9586775" y="3956862"/>
            <a:ext cx="1362347" cy="307776"/>
          </a:xfrm>
          <a:prstGeom prst="rect">
            <a:avLst/>
          </a:prstGeom>
          <a:noFill/>
        </p:spPr>
        <p:txBody>
          <a:bodyPr wrap="square">
            <a:spAutoFit/>
          </a:bodyPr>
          <a:lstStyle/>
          <a:p>
            <a:r>
              <a:rPr lang="en-US" b="0" i="0" dirty="0" err="1">
                <a:solidFill>
                  <a:srgbClr val="202124"/>
                </a:solidFill>
                <a:effectLst/>
                <a:latin typeface="Roboto" panose="02000000000000000000" pitchFamily="2" charset="0"/>
              </a:rPr>
              <a:t>PoS</a:t>
            </a:r>
            <a:r>
              <a:rPr lang="en-US" b="0" i="0" dirty="0">
                <a:solidFill>
                  <a:srgbClr val="202124"/>
                </a:solidFill>
                <a:effectLst/>
                <a:latin typeface="Roboto" panose="02000000000000000000" pitchFamily="2" charset="0"/>
              </a:rPr>
              <a:t> (stake)</a:t>
            </a:r>
            <a:endParaRPr lang="en-US" dirty="0"/>
          </a:p>
        </p:txBody>
      </p:sp>
      <p:pic>
        <p:nvPicPr>
          <p:cNvPr id="12" name="Picture 11">
            <a:extLst>
              <a:ext uri="{FF2B5EF4-FFF2-40B4-BE49-F238E27FC236}">
                <a16:creationId xmlns:a16="http://schemas.microsoft.com/office/drawing/2014/main" id="{B26EF03D-6489-A597-6C49-C40373A22A92}"/>
              </a:ext>
            </a:extLst>
          </p:cNvPr>
          <p:cNvPicPr>
            <a:picLocks noChangeAspect="1"/>
          </p:cNvPicPr>
          <p:nvPr/>
        </p:nvPicPr>
        <p:blipFill rotWithShape="1">
          <a:blip r:embed="rId4">
            <a:extLst>
              <a:ext uri="{28A0092B-C50C-407E-A947-70E740481C1C}">
                <a14:useLocalDpi xmlns:a14="http://schemas.microsoft.com/office/drawing/2010/main" val="0"/>
              </a:ext>
            </a:extLst>
          </a:blip>
          <a:srcRect l="-1267" r="-780"/>
          <a:stretch/>
        </p:blipFill>
        <p:spPr>
          <a:xfrm>
            <a:off x="8144790" y="4889891"/>
            <a:ext cx="1345870" cy="1035834"/>
          </a:xfrm>
          <a:prstGeom prst="rect">
            <a:avLst/>
          </a:prstGeom>
        </p:spPr>
      </p:pic>
    </p:spTree>
    <p:extLst>
      <p:ext uri="{BB962C8B-B14F-4D97-AF65-F5344CB8AC3E}">
        <p14:creationId xmlns:p14="http://schemas.microsoft.com/office/powerpoint/2010/main" val="2746833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45DD5C50-85F8-E32B-01EA-8B0AE52BC157}"/>
              </a:ext>
            </a:extLst>
          </p:cNvPr>
          <p:cNvSpPr txBox="1"/>
          <p:nvPr/>
        </p:nvSpPr>
        <p:spPr>
          <a:xfrm>
            <a:off x="311284" y="19455"/>
            <a:ext cx="8410685"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Thank you, Questions and Visit us?</a:t>
            </a:r>
          </a:p>
        </p:txBody>
      </p:sp>
      <p:pic>
        <p:nvPicPr>
          <p:cNvPr id="5" name="Picture 4">
            <a:extLst>
              <a:ext uri="{FF2B5EF4-FFF2-40B4-BE49-F238E27FC236}">
                <a16:creationId xmlns:a16="http://schemas.microsoft.com/office/drawing/2014/main" id="{01C020DD-1BA1-8991-6D63-57E04BA2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8688" y="862013"/>
            <a:ext cx="3251200" cy="2438400"/>
          </a:xfrm>
          <a:prstGeom prst="rect">
            <a:avLst/>
          </a:prstGeom>
        </p:spPr>
      </p:pic>
      <p:pic>
        <p:nvPicPr>
          <p:cNvPr id="6" name="Picture 5">
            <a:extLst>
              <a:ext uri="{FF2B5EF4-FFF2-40B4-BE49-F238E27FC236}">
                <a16:creationId xmlns:a16="http://schemas.microsoft.com/office/drawing/2014/main" id="{935E6221-7084-65E9-31AB-9545D728B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369" y="3330893"/>
            <a:ext cx="3094083" cy="2320562"/>
          </a:xfrm>
          <a:prstGeom prst="rect">
            <a:avLst/>
          </a:prstGeom>
        </p:spPr>
      </p:pic>
      <p:pic>
        <p:nvPicPr>
          <p:cNvPr id="7" name="Picture 6">
            <a:extLst>
              <a:ext uri="{FF2B5EF4-FFF2-40B4-BE49-F238E27FC236}">
                <a16:creationId xmlns:a16="http://schemas.microsoft.com/office/drawing/2014/main" id="{7BB7C639-E494-567E-A5FA-947B9B628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086" y="3330893"/>
            <a:ext cx="3094083" cy="2320562"/>
          </a:xfrm>
          <a:prstGeom prst="rect">
            <a:avLst/>
          </a:prstGeom>
        </p:spPr>
      </p:pic>
      <p:pic>
        <p:nvPicPr>
          <p:cNvPr id="8" name="Picture 7">
            <a:extLst>
              <a:ext uri="{FF2B5EF4-FFF2-40B4-BE49-F238E27FC236}">
                <a16:creationId xmlns:a16="http://schemas.microsoft.com/office/drawing/2014/main" id="{4C0B8E54-CB66-70DD-7BAA-086F15415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2551" y="891829"/>
            <a:ext cx="4160281" cy="2408584"/>
          </a:xfrm>
          <a:prstGeom prst="rect">
            <a:avLst/>
          </a:prstGeom>
        </p:spPr>
      </p:pic>
      <p:pic>
        <p:nvPicPr>
          <p:cNvPr id="9" name="Picture 8">
            <a:extLst>
              <a:ext uri="{FF2B5EF4-FFF2-40B4-BE49-F238E27FC236}">
                <a16:creationId xmlns:a16="http://schemas.microsoft.com/office/drawing/2014/main" id="{680BB1B9-6406-9FD4-FC98-98587F3E0C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888" y="862013"/>
            <a:ext cx="1828800" cy="2438400"/>
          </a:xfrm>
          <a:prstGeom prst="rect">
            <a:avLst/>
          </a:prstGeom>
        </p:spPr>
      </p:pic>
      <p:pic>
        <p:nvPicPr>
          <p:cNvPr id="10" name="Picture 9">
            <a:extLst>
              <a:ext uri="{FF2B5EF4-FFF2-40B4-BE49-F238E27FC236}">
                <a16:creationId xmlns:a16="http://schemas.microsoft.com/office/drawing/2014/main" id="{CAD036EC-A014-11F0-0FBA-0836999BC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0444" y="2788143"/>
            <a:ext cx="3093481" cy="3404557"/>
          </a:xfrm>
          <a:prstGeom prst="rect">
            <a:avLst/>
          </a:prstGeom>
        </p:spPr>
      </p:pic>
      <p:sp>
        <p:nvSpPr>
          <p:cNvPr id="11" name="Rectangle 10">
            <a:extLst>
              <a:ext uri="{FF2B5EF4-FFF2-40B4-BE49-F238E27FC236}">
                <a16:creationId xmlns:a16="http://schemas.microsoft.com/office/drawing/2014/main" id="{A43F37B6-AFCC-224A-1A52-0C33B979605A}"/>
              </a:ext>
            </a:extLst>
          </p:cNvPr>
          <p:cNvSpPr/>
          <p:nvPr/>
        </p:nvSpPr>
        <p:spPr>
          <a:xfrm>
            <a:off x="2776417" y="5662613"/>
            <a:ext cx="3709670" cy="461665"/>
          </a:xfrm>
          <a:prstGeom prst="rect">
            <a:avLst/>
          </a:prstGeom>
        </p:spPr>
        <p:txBody>
          <a:bodyPr wrap="none">
            <a:spAutoFit/>
          </a:bodyPr>
          <a:lstStyle/>
          <a:p>
            <a:r>
              <a:rPr lang="en-US" altLang="zh-CN" sz="240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sz="2400"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sz="240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sz="2400" dirty="0"/>
          </a:p>
        </p:txBody>
      </p:sp>
      <p:pic>
        <p:nvPicPr>
          <p:cNvPr id="12" name="Picture 11">
            <a:extLst>
              <a:ext uri="{FF2B5EF4-FFF2-40B4-BE49-F238E27FC236}">
                <a16:creationId xmlns:a16="http://schemas.microsoft.com/office/drawing/2014/main" id="{DF242E41-50AB-2C0A-FC08-CD10046A282A}"/>
              </a:ext>
            </a:extLst>
          </p:cNvPr>
          <p:cNvPicPr>
            <a:picLocks noChangeAspect="1"/>
          </p:cNvPicPr>
          <p:nvPr/>
        </p:nvPicPr>
        <p:blipFill>
          <a:blip r:embed="rId8"/>
          <a:stretch>
            <a:fillRect/>
          </a:stretch>
        </p:blipFill>
        <p:spPr>
          <a:xfrm>
            <a:off x="7382580" y="4332655"/>
            <a:ext cx="3147308" cy="1892223"/>
          </a:xfrm>
          <a:prstGeom prst="rect">
            <a:avLst/>
          </a:prstGeom>
        </p:spPr>
      </p:pic>
    </p:spTree>
    <p:extLst>
      <p:ext uri="{BB962C8B-B14F-4D97-AF65-F5344CB8AC3E}">
        <p14:creationId xmlns:p14="http://schemas.microsoft.com/office/powerpoint/2010/main" val="19394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4;p21">
            <a:extLst>
              <a:ext uri="{FF2B5EF4-FFF2-40B4-BE49-F238E27FC236}">
                <a16:creationId xmlns:a16="http://schemas.microsoft.com/office/drawing/2014/main" id="{79604605-6003-DCB2-53D3-3D65C53FD25D}"/>
              </a:ext>
            </a:extLst>
          </p:cNvPr>
          <p:cNvSpPr/>
          <p:nvPr/>
        </p:nvSpPr>
        <p:spPr>
          <a:xfrm>
            <a:off x="-1" y="0"/>
            <a:ext cx="10017457"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a:t>
            </a:r>
            <a:r>
              <a:rPr lang="en-US" sz="3600" b="1" dirty="0">
                <a:solidFill>
                  <a:srgbClr val="C00000"/>
                </a:solidFill>
                <a:latin typeface="Calibri"/>
                <a:ea typeface="Calibri"/>
                <a:cs typeface="Calibri"/>
                <a:sym typeface="Calibri"/>
              </a:rPr>
              <a:t>Proof of Work (</a:t>
            </a:r>
            <a:r>
              <a:rPr lang="en-US" sz="3600" b="1" dirty="0" err="1">
                <a:solidFill>
                  <a:srgbClr val="C00000"/>
                </a:solidFill>
                <a:latin typeface="Calibri"/>
                <a:ea typeface="Calibri"/>
                <a:cs typeface="Calibri"/>
                <a:sym typeface="Calibri"/>
              </a:rPr>
              <a:t>PoW</a:t>
            </a:r>
            <a:r>
              <a:rPr lang="en-US" sz="3600" b="1" dirty="0">
                <a:solidFill>
                  <a:srgbClr val="C00000"/>
                </a:solidFill>
                <a:latin typeface="Calibri"/>
                <a:ea typeface="Calibri"/>
                <a:cs typeface="Calibri"/>
                <a:sym typeface="Calibri"/>
              </a:rPr>
              <a:t>) vs. Proof of Stake (</a:t>
            </a:r>
            <a:r>
              <a:rPr lang="en-US" sz="3600" b="1" dirty="0" err="1">
                <a:solidFill>
                  <a:srgbClr val="C00000"/>
                </a:solidFill>
                <a:latin typeface="Calibri"/>
                <a:ea typeface="Calibri"/>
                <a:cs typeface="Calibri"/>
                <a:sym typeface="Calibri"/>
              </a:rPr>
              <a:t>PoS</a:t>
            </a:r>
            <a:r>
              <a:rPr lang="en-US" sz="3600" b="1" dirty="0">
                <a:solidFill>
                  <a:srgbClr val="C00000"/>
                </a:solidFill>
                <a:latin typeface="Calibri"/>
                <a:ea typeface="Calibri"/>
                <a:cs typeface="Calibri"/>
                <a:sym typeface="Calibri"/>
              </a:rPr>
              <a:t>)</a:t>
            </a:r>
            <a:endParaRPr sz="3600" b="1" dirty="0">
              <a:solidFill>
                <a:srgbClr val="C00000"/>
              </a:solidFill>
              <a:latin typeface="Calibri"/>
              <a:ea typeface="Calibri"/>
              <a:cs typeface="Calibri"/>
              <a:sym typeface="Calibri"/>
            </a:endParaRPr>
          </a:p>
        </p:txBody>
      </p:sp>
      <p:sp>
        <p:nvSpPr>
          <p:cNvPr id="3" name="Google Shape;403;p20">
            <a:extLst>
              <a:ext uri="{FF2B5EF4-FFF2-40B4-BE49-F238E27FC236}">
                <a16:creationId xmlns:a16="http://schemas.microsoft.com/office/drawing/2014/main" id="{6EC31567-D396-32DA-FF3D-49B7DF7480D8}"/>
              </a:ext>
            </a:extLst>
          </p:cNvPr>
          <p:cNvSpPr/>
          <p:nvPr/>
        </p:nvSpPr>
        <p:spPr>
          <a:xfrm>
            <a:off x="2251394" y="3447951"/>
            <a:ext cx="3309029"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rgbClr val="000000"/>
                </a:solidFill>
                <a:latin typeface="Calibri"/>
                <a:ea typeface="Calibri"/>
                <a:cs typeface="Calibri"/>
                <a:sym typeface="Calibri"/>
              </a:rPr>
              <a:t>Miners Compete with computing power to solve puzzles for block rewards</a:t>
            </a:r>
            <a:endParaRPr sz="1200" dirty="0"/>
          </a:p>
        </p:txBody>
      </p:sp>
      <p:pic>
        <p:nvPicPr>
          <p:cNvPr id="8" name="Picture 7" descr="Text&#10;&#10;Description automatically generated with low confidence">
            <a:extLst>
              <a:ext uri="{FF2B5EF4-FFF2-40B4-BE49-F238E27FC236}">
                <a16:creationId xmlns:a16="http://schemas.microsoft.com/office/drawing/2014/main" id="{727571D5-2037-071B-B215-EFD5C874EC00}"/>
              </a:ext>
            </a:extLst>
          </p:cNvPr>
          <p:cNvPicPr>
            <a:picLocks noChangeAspect="1"/>
          </p:cNvPicPr>
          <p:nvPr/>
        </p:nvPicPr>
        <p:blipFill rotWithShape="1">
          <a:blip r:embed="rId2">
            <a:extLst>
              <a:ext uri="{28A0092B-C50C-407E-A947-70E740481C1C}">
                <a14:useLocalDpi xmlns:a14="http://schemas.microsoft.com/office/drawing/2010/main" val="0"/>
              </a:ext>
            </a:extLst>
          </a:blip>
          <a:srcRect l="2117" t="21960" r="79016" b="57773"/>
          <a:stretch/>
        </p:blipFill>
        <p:spPr>
          <a:xfrm>
            <a:off x="923109" y="1934511"/>
            <a:ext cx="1171303" cy="862047"/>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9A27CC61-0A32-7260-F2D1-E2288AACAE85}"/>
              </a:ext>
            </a:extLst>
          </p:cNvPr>
          <p:cNvPicPr>
            <a:picLocks noChangeAspect="1"/>
          </p:cNvPicPr>
          <p:nvPr/>
        </p:nvPicPr>
        <p:blipFill rotWithShape="1">
          <a:blip r:embed="rId2">
            <a:extLst>
              <a:ext uri="{28A0092B-C50C-407E-A947-70E740481C1C}">
                <a14:useLocalDpi xmlns:a14="http://schemas.microsoft.com/office/drawing/2010/main" val="0"/>
              </a:ext>
            </a:extLst>
          </a:blip>
          <a:srcRect l="2803" t="48133" r="80448" b="31600"/>
          <a:stretch/>
        </p:blipFill>
        <p:spPr>
          <a:xfrm>
            <a:off x="923109" y="3415974"/>
            <a:ext cx="1171303" cy="971006"/>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888934F7-2541-AFA9-2424-A80EE58A60B7}"/>
              </a:ext>
            </a:extLst>
          </p:cNvPr>
          <p:cNvPicPr>
            <a:picLocks noChangeAspect="1"/>
          </p:cNvPicPr>
          <p:nvPr/>
        </p:nvPicPr>
        <p:blipFill rotWithShape="1">
          <a:blip r:embed="rId2">
            <a:extLst>
              <a:ext uri="{28A0092B-C50C-407E-A947-70E740481C1C}">
                <a14:useLocalDpi xmlns:a14="http://schemas.microsoft.com/office/drawing/2010/main" val="0"/>
              </a:ext>
            </a:extLst>
          </a:blip>
          <a:srcRect l="2492" t="74983" r="80075" b="5863"/>
          <a:stretch/>
        </p:blipFill>
        <p:spPr>
          <a:xfrm>
            <a:off x="923109" y="4836577"/>
            <a:ext cx="1219201" cy="917648"/>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BEFDF20E-1FB7-656B-29E3-7DC2962F5614}"/>
              </a:ext>
            </a:extLst>
          </p:cNvPr>
          <p:cNvPicPr>
            <a:picLocks noChangeAspect="1"/>
          </p:cNvPicPr>
          <p:nvPr/>
        </p:nvPicPr>
        <p:blipFill rotWithShape="1">
          <a:blip r:embed="rId2">
            <a:extLst>
              <a:ext uri="{28A0092B-C50C-407E-A947-70E740481C1C}">
                <a14:useLocalDpi xmlns:a14="http://schemas.microsoft.com/office/drawing/2010/main" val="0"/>
              </a:ext>
            </a:extLst>
          </a:blip>
          <a:srcRect l="51915" t="21912" r="29218" b="57821"/>
          <a:stretch/>
        </p:blipFill>
        <p:spPr>
          <a:xfrm>
            <a:off x="6631578" y="1934511"/>
            <a:ext cx="1171303" cy="862047"/>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8F5D3684-F4C9-BAB6-272A-E153D9B1C21E}"/>
              </a:ext>
            </a:extLst>
          </p:cNvPr>
          <p:cNvPicPr>
            <a:picLocks noChangeAspect="1"/>
          </p:cNvPicPr>
          <p:nvPr/>
        </p:nvPicPr>
        <p:blipFill rotWithShape="1">
          <a:blip r:embed="rId2">
            <a:extLst>
              <a:ext uri="{28A0092B-C50C-407E-A947-70E740481C1C}">
                <a14:useLocalDpi xmlns:a14="http://schemas.microsoft.com/office/drawing/2010/main" val="0"/>
              </a:ext>
            </a:extLst>
          </a:blip>
          <a:srcRect l="52303" t="48261" r="30948" b="31472"/>
          <a:stretch/>
        </p:blipFill>
        <p:spPr>
          <a:xfrm>
            <a:off x="6631578" y="3415974"/>
            <a:ext cx="1171303" cy="97100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5B8EFDA9-9D12-0B14-F3E3-A4C9995E02A9}"/>
              </a:ext>
            </a:extLst>
          </p:cNvPr>
          <p:cNvPicPr>
            <a:picLocks noChangeAspect="1"/>
          </p:cNvPicPr>
          <p:nvPr/>
        </p:nvPicPr>
        <p:blipFill rotWithShape="1">
          <a:blip r:embed="rId2">
            <a:extLst>
              <a:ext uri="{28A0092B-C50C-407E-A947-70E740481C1C}">
                <a14:useLocalDpi xmlns:a14="http://schemas.microsoft.com/office/drawing/2010/main" val="0"/>
              </a:ext>
            </a:extLst>
          </a:blip>
          <a:srcRect l="54002" t="74833" r="28565" b="6013"/>
          <a:stretch/>
        </p:blipFill>
        <p:spPr>
          <a:xfrm>
            <a:off x="6631578" y="4836577"/>
            <a:ext cx="1219201" cy="917648"/>
          </a:xfrm>
          <a:prstGeom prst="rect">
            <a:avLst/>
          </a:prstGeom>
        </p:spPr>
      </p:pic>
      <p:sp>
        <p:nvSpPr>
          <p:cNvPr id="14" name="Google Shape;403;p20">
            <a:extLst>
              <a:ext uri="{FF2B5EF4-FFF2-40B4-BE49-F238E27FC236}">
                <a16:creationId xmlns:a16="http://schemas.microsoft.com/office/drawing/2014/main" id="{859F2182-EC35-0A2F-761D-CCC47A5DBFE7}"/>
              </a:ext>
            </a:extLst>
          </p:cNvPr>
          <p:cNvSpPr/>
          <p:nvPr/>
        </p:nvSpPr>
        <p:spPr>
          <a:xfrm>
            <a:off x="2251394" y="2194393"/>
            <a:ext cx="2955873"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rgbClr val="000000"/>
                </a:solidFill>
                <a:latin typeface="Calibri"/>
                <a:ea typeface="Calibri"/>
                <a:cs typeface="Calibri"/>
                <a:sym typeface="Calibri"/>
              </a:rPr>
              <a:t>Mining capacity depends on computational power</a:t>
            </a:r>
            <a:endParaRPr sz="1200" dirty="0"/>
          </a:p>
        </p:txBody>
      </p:sp>
      <p:sp>
        <p:nvSpPr>
          <p:cNvPr id="15" name="Google Shape;403;p20">
            <a:extLst>
              <a:ext uri="{FF2B5EF4-FFF2-40B4-BE49-F238E27FC236}">
                <a16:creationId xmlns:a16="http://schemas.microsoft.com/office/drawing/2014/main" id="{501DEE69-55CC-1A98-0B34-C60856966F20}"/>
              </a:ext>
            </a:extLst>
          </p:cNvPr>
          <p:cNvSpPr/>
          <p:nvPr/>
        </p:nvSpPr>
        <p:spPr>
          <a:xfrm>
            <a:off x="2251394" y="4787590"/>
            <a:ext cx="3309029"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rgbClr val="000000"/>
                </a:solidFill>
                <a:latin typeface="Calibri"/>
                <a:ea typeface="Calibri"/>
                <a:cs typeface="Calibri"/>
                <a:sym typeface="Calibri"/>
              </a:rPr>
              <a:t>Hackers need a powerful computer to launch a </a:t>
            </a:r>
            <a:r>
              <a:rPr lang="en-US" sz="2000" dirty="0">
                <a:solidFill>
                  <a:srgbClr val="FF0000"/>
                </a:solidFill>
                <a:latin typeface="Calibri"/>
                <a:ea typeface="Calibri"/>
                <a:cs typeface="Calibri"/>
                <a:sym typeface="Calibri"/>
              </a:rPr>
              <a:t>51%</a:t>
            </a:r>
            <a:r>
              <a:rPr lang="en-US" sz="2000" dirty="0">
                <a:solidFill>
                  <a:srgbClr val="000000"/>
                </a:solidFill>
                <a:latin typeface="Calibri"/>
                <a:ea typeface="Calibri"/>
                <a:cs typeface="Calibri"/>
                <a:sym typeface="Calibri"/>
              </a:rPr>
              <a:t> attack on the network</a:t>
            </a:r>
            <a:endParaRPr sz="1200" dirty="0"/>
          </a:p>
        </p:txBody>
      </p:sp>
      <p:sp>
        <p:nvSpPr>
          <p:cNvPr id="16" name="Google Shape;403;p20">
            <a:extLst>
              <a:ext uri="{FF2B5EF4-FFF2-40B4-BE49-F238E27FC236}">
                <a16:creationId xmlns:a16="http://schemas.microsoft.com/office/drawing/2014/main" id="{2A579BB8-D46B-9E52-94EE-6E087B5A37F4}"/>
              </a:ext>
            </a:extLst>
          </p:cNvPr>
          <p:cNvSpPr/>
          <p:nvPr/>
        </p:nvSpPr>
        <p:spPr>
          <a:xfrm>
            <a:off x="8089918" y="3496938"/>
            <a:ext cx="3309029"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rgbClr val="000000"/>
                </a:solidFill>
                <a:latin typeface="Calibri"/>
                <a:ea typeface="Calibri"/>
                <a:cs typeface="Calibri"/>
                <a:sym typeface="Calibri"/>
              </a:rPr>
              <a:t>Validators collect transaction fees instead </a:t>
            </a:r>
            <a:r>
              <a:rPr lang="en-US" sz="2000" dirty="0">
                <a:latin typeface="Calibri"/>
                <a:ea typeface="Calibri"/>
                <a:cs typeface="Calibri"/>
                <a:sym typeface="Calibri"/>
              </a:rPr>
              <a:t>of </a:t>
            </a:r>
            <a:r>
              <a:rPr lang="en-US" sz="2000" dirty="0">
                <a:solidFill>
                  <a:srgbClr val="000000"/>
                </a:solidFill>
                <a:latin typeface="Calibri"/>
                <a:ea typeface="Calibri"/>
                <a:cs typeface="Calibri"/>
                <a:sym typeface="Calibri"/>
              </a:rPr>
              <a:t>receive block rewards</a:t>
            </a:r>
            <a:endParaRPr sz="1200" dirty="0"/>
          </a:p>
        </p:txBody>
      </p:sp>
      <p:sp>
        <p:nvSpPr>
          <p:cNvPr id="17" name="Google Shape;403;p20">
            <a:extLst>
              <a:ext uri="{FF2B5EF4-FFF2-40B4-BE49-F238E27FC236}">
                <a16:creationId xmlns:a16="http://schemas.microsoft.com/office/drawing/2014/main" id="{A8BEF042-9FD3-6BCD-2774-800637BB8246}"/>
              </a:ext>
            </a:extLst>
          </p:cNvPr>
          <p:cNvSpPr/>
          <p:nvPr/>
        </p:nvSpPr>
        <p:spPr>
          <a:xfrm>
            <a:off x="8089918" y="1989370"/>
            <a:ext cx="3575901"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rgbClr val="000000"/>
                </a:solidFill>
                <a:latin typeface="Calibri"/>
                <a:ea typeface="Calibri"/>
                <a:cs typeface="Calibri"/>
                <a:sym typeface="Calibri"/>
              </a:rPr>
              <a:t>Depends on the stake in the network with less computational complexity</a:t>
            </a:r>
            <a:endParaRPr sz="1200" dirty="0"/>
          </a:p>
        </p:txBody>
      </p:sp>
      <p:sp>
        <p:nvSpPr>
          <p:cNvPr id="18" name="Google Shape;403;p20">
            <a:extLst>
              <a:ext uri="{FF2B5EF4-FFF2-40B4-BE49-F238E27FC236}">
                <a16:creationId xmlns:a16="http://schemas.microsoft.com/office/drawing/2014/main" id="{C0660BBD-4512-BB92-A7A5-1FDF6549E335}"/>
              </a:ext>
            </a:extLst>
          </p:cNvPr>
          <p:cNvSpPr/>
          <p:nvPr/>
        </p:nvSpPr>
        <p:spPr>
          <a:xfrm>
            <a:off x="8089918" y="4836577"/>
            <a:ext cx="3739530"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rgbClr val="000000"/>
                </a:solidFill>
                <a:latin typeface="Calibri"/>
                <a:ea typeface="Calibri"/>
                <a:cs typeface="Calibri"/>
                <a:sym typeface="Calibri"/>
              </a:rPr>
              <a:t>Hackers need to own</a:t>
            </a:r>
            <a:r>
              <a:rPr lang="en-US" sz="2000" dirty="0">
                <a:solidFill>
                  <a:srgbClr val="FF0000"/>
                </a:solidFill>
                <a:latin typeface="Calibri"/>
                <a:ea typeface="Calibri"/>
                <a:cs typeface="Calibri"/>
                <a:sym typeface="Calibri"/>
              </a:rPr>
              <a:t> </a:t>
            </a:r>
            <a:r>
              <a:rPr lang="en-US" sz="2000" dirty="0">
                <a:solidFill>
                  <a:schemeClr val="accent6"/>
                </a:solidFill>
                <a:latin typeface="Calibri"/>
                <a:ea typeface="Calibri"/>
                <a:cs typeface="Calibri"/>
                <a:sym typeface="Calibri"/>
              </a:rPr>
              <a:t>51% </a:t>
            </a:r>
            <a:r>
              <a:rPr lang="en-US" sz="2000" dirty="0">
                <a:solidFill>
                  <a:srgbClr val="000000"/>
                </a:solidFill>
                <a:latin typeface="Calibri"/>
                <a:ea typeface="Calibri"/>
                <a:cs typeface="Calibri"/>
                <a:sym typeface="Calibri"/>
              </a:rPr>
              <a:t>of all stakes to launch a </a:t>
            </a:r>
            <a:r>
              <a:rPr lang="en-US" sz="2000" dirty="0">
                <a:solidFill>
                  <a:srgbClr val="FF0000"/>
                </a:solidFill>
                <a:latin typeface="Calibri"/>
                <a:ea typeface="Calibri"/>
                <a:cs typeface="Calibri"/>
                <a:sym typeface="Calibri"/>
              </a:rPr>
              <a:t>51%</a:t>
            </a:r>
            <a:r>
              <a:rPr lang="en-US" sz="2000" dirty="0">
                <a:solidFill>
                  <a:srgbClr val="000000"/>
                </a:solidFill>
                <a:latin typeface="Calibri"/>
                <a:ea typeface="Calibri"/>
                <a:cs typeface="Calibri"/>
                <a:sym typeface="Calibri"/>
              </a:rPr>
              <a:t> attack on the network</a:t>
            </a:r>
            <a:endParaRPr sz="1200" dirty="0"/>
          </a:p>
        </p:txBody>
      </p:sp>
      <p:sp>
        <p:nvSpPr>
          <p:cNvPr id="19" name="Google Shape;414;p21">
            <a:extLst>
              <a:ext uri="{FF2B5EF4-FFF2-40B4-BE49-F238E27FC236}">
                <a16:creationId xmlns:a16="http://schemas.microsoft.com/office/drawing/2014/main" id="{2073841A-C0D9-584F-D687-CFC687CC950E}"/>
              </a:ext>
            </a:extLst>
          </p:cNvPr>
          <p:cNvSpPr/>
          <p:nvPr/>
        </p:nvSpPr>
        <p:spPr>
          <a:xfrm>
            <a:off x="500513" y="931983"/>
            <a:ext cx="4928135" cy="729672"/>
          </a:xfrm>
          <a:prstGeom prst="rect">
            <a:avLst/>
          </a:prstGeom>
          <a:solidFill>
            <a:schemeClr val="accent4">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a:t>
            </a:r>
            <a:r>
              <a:rPr lang="en-US" sz="3600" b="1" dirty="0">
                <a:solidFill>
                  <a:schemeClr val="accent5"/>
                </a:solidFill>
                <a:latin typeface="Calibri"/>
                <a:ea typeface="Calibri"/>
                <a:cs typeface="Calibri"/>
                <a:sym typeface="Calibri"/>
              </a:rPr>
              <a:t>Proof of Work (</a:t>
            </a:r>
            <a:r>
              <a:rPr lang="en-US" sz="3600" b="1" dirty="0" err="1">
                <a:solidFill>
                  <a:schemeClr val="accent5"/>
                </a:solidFill>
                <a:latin typeface="Calibri"/>
                <a:ea typeface="Calibri"/>
                <a:cs typeface="Calibri"/>
                <a:sym typeface="Calibri"/>
              </a:rPr>
              <a:t>PoW</a:t>
            </a:r>
            <a:r>
              <a:rPr lang="en-US" sz="3600" b="1" dirty="0">
                <a:solidFill>
                  <a:schemeClr val="accent5"/>
                </a:solidFill>
                <a:latin typeface="Calibri"/>
                <a:ea typeface="Calibri"/>
                <a:cs typeface="Calibri"/>
                <a:sym typeface="Calibri"/>
              </a:rPr>
              <a:t>)</a:t>
            </a:r>
            <a:endParaRPr sz="3600" b="1" dirty="0">
              <a:solidFill>
                <a:schemeClr val="accent5"/>
              </a:solidFill>
              <a:latin typeface="Calibri"/>
              <a:ea typeface="Calibri"/>
              <a:cs typeface="Calibri"/>
              <a:sym typeface="Calibri"/>
            </a:endParaRPr>
          </a:p>
        </p:txBody>
      </p:sp>
      <p:sp>
        <p:nvSpPr>
          <p:cNvPr id="20" name="Google Shape;414;p21">
            <a:extLst>
              <a:ext uri="{FF2B5EF4-FFF2-40B4-BE49-F238E27FC236}">
                <a16:creationId xmlns:a16="http://schemas.microsoft.com/office/drawing/2014/main" id="{CDCF3B84-8F8E-7670-7DC2-4CA0A65A6C98}"/>
              </a:ext>
            </a:extLst>
          </p:cNvPr>
          <p:cNvSpPr/>
          <p:nvPr/>
        </p:nvSpPr>
        <p:spPr>
          <a:xfrm>
            <a:off x="6631578" y="939826"/>
            <a:ext cx="4928135" cy="729672"/>
          </a:xfrm>
          <a:prstGeom prst="rect">
            <a:avLst/>
          </a:prstGeom>
          <a:solidFill>
            <a:schemeClr val="accent4">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a:t>
            </a:r>
            <a:r>
              <a:rPr lang="en-US" sz="3600" b="1" dirty="0">
                <a:solidFill>
                  <a:schemeClr val="accent5"/>
                </a:solidFill>
                <a:latin typeface="Calibri"/>
                <a:ea typeface="Calibri"/>
                <a:cs typeface="Calibri"/>
                <a:sym typeface="Calibri"/>
              </a:rPr>
              <a:t>Proof of Stake (</a:t>
            </a:r>
            <a:r>
              <a:rPr lang="en-US" sz="3600" b="1" dirty="0" err="1">
                <a:solidFill>
                  <a:schemeClr val="accent5"/>
                </a:solidFill>
                <a:latin typeface="Calibri"/>
                <a:ea typeface="Calibri"/>
                <a:cs typeface="Calibri"/>
                <a:sym typeface="Calibri"/>
              </a:rPr>
              <a:t>PoS</a:t>
            </a:r>
            <a:r>
              <a:rPr lang="en-US" sz="3600" b="1" dirty="0">
                <a:solidFill>
                  <a:schemeClr val="accent5"/>
                </a:solidFill>
                <a:latin typeface="Calibri"/>
                <a:ea typeface="Calibri"/>
                <a:cs typeface="Calibri"/>
                <a:sym typeface="Calibri"/>
              </a:rPr>
              <a:t>)</a:t>
            </a:r>
            <a:endParaRPr sz="3600" b="1" dirty="0">
              <a:solidFill>
                <a:schemeClr val="accent5"/>
              </a:solidFill>
              <a:latin typeface="Calibri"/>
              <a:ea typeface="Calibri"/>
              <a:cs typeface="Calibri"/>
              <a:sym typeface="Calibri"/>
            </a:endParaRPr>
          </a:p>
        </p:txBody>
      </p:sp>
    </p:spTree>
    <p:extLst>
      <p:ext uri="{BB962C8B-B14F-4D97-AF65-F5344CB8AC3E}">
        <p14:creationId xmlns:p14="http://schemas.microsoft.com/office/powerpoint/2010/main" val="20194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6;p22">
            <a:extLst>
              <a:ext uri="{FF2B5EF4-FFF2-40B4-BE49-F238E27FC236}">
                <a16:creationId xmlns:a16="http://schemas.microsoft.com/office/drawing/2014/main" id="{CC281EF5-1662-AE66-744D-EEEB9C4EA2C0}"/>
              </a:ext>
            </a:extLst>
          </p:cNvPr>
          <p:cNvSpPr/>
          <p:nvPr/>
        </p:nvSpPr>
        <p:spPr>
          <a:xfrm>
            <a:off x="0" y="0"/>
            <a:ext cx="9730854"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dirty="0">
                <a:solidFill>
                  <a:srgbClr val="A80000"/>
                </a:solidFill>
                <a:latin typeface="Calibri"/>
                <a:ea typeface="Calibri"/>
                <a:cs typeface="Calibri"/>
                <a:sym typeface="Calibri"/>
              </a:rPr>
              <a:t>  </a:t>
            </a:r>
            <a:r>
              <a:rPr lang="en-US" sz="3600" b="1" dirty="0">
                <a:solidFill>
                  <a:srgbClr val="C00000"/>
                </a:solidFill>
                <a:latin typeface="Calibri"/>
                <a:ea typeface="Calibri"/>
                <a:cs typeface="Calibri"/>
                <a:sym typeface="Calibri"/>
              </a:rPr>
              <a:t>Voting Based CM – </a:t>
            </a:r>
            <a:r>
              <a:rPr lang="en-US" sz="3200" b="1" dirty="0">
                <a:solidFill>
                  <a:srgbClr val="C00000"/>
                </a:solidFill>
                <a:latin typeface="Calibri"/>
                <a:ea typeface="Calibri"/>
                <a:cs typeface="Calibri"/>
                <a:sym typeface="Calibri"/>
              </a:rPr>
              <a:t>Byzantine Generals' Problem</a:t>
            </a:r>
            <a:endParaRPr sz="3600" b="1" dirty="0">
              <a:solidFill>
                <a:srgbClr val="C00000"/>
              </a:solidFill>
              <a:latin typeface="Calibri"/>
              <a:ea typeface="Calibri"/>
              <a:cs typeface="Calibri"/>
              <a:sym typeface="Calibri"/>
            </a:endParaRPr>
          </a:p>
        </p:txBody>
      </p:sp>
      <p:sp>
        <p:nvSpPr>
          <p:cNvPr id="3" name="Google Shape;427;p22">
            <a:extLst>
              <a:ext uri="{FF2B5EF4-FFF2-40B4-BE49-F238E27FC236}">
                <a16:creationId xmlns:a16="http://schemas.microsoft.com/office/drawing/2014/main" id="{AF110FDD-8445-5EDF-102D-4E9717A7B809}"/>
              </a:ext>
            </a:extLst>
          </p:cNvPr>
          <p:cNvSpPr/>
          <p:nvPr/>
        </p:nvSpPr>
        <p:spPr>
          <a:xfrm>
            <a:off x="732178" y="982196"/>
            <a:ext cx="6674462" cy="4893607"/>
          </a:xfrm>
          <a:prstGeom prst="rect">
            <a:avLst/>
          </a:prstGeom>
          <a:noFill/>
          <a:ln>
            <a:noFill/>
          </a:ln>
        </p:spPr>
        <p:txBody>
          <a:bodyPr spcFirstLastPara="1" wrap="square" lIns="91425" tIns="45700" rIns="91425" bIns="45700" anchor="t" anchorCtr="0">
            <a:spAutoFit/>
          </a:bodyPr>
          <a:lstStyle/>
          <a:p>
            <a:pPr marL="342900" marR="0" lvl="0" indent="-342900" rtl="0">
              <a:lnSpc>
                <a:spcPct val="150000"/>
              </a:lnSpc>
              <a:spcBef>
                <a:spcPts val="0"/>
              </a:spcBef>
              <a:spcAft>
                <a:spcPts val="0"/>
              </a:spcAft>
              <a:buFont typeface="Wingdings" panose="05000000000000000000" pitchFamily="2" charset="2"/>
              <a:buChar char="q"/>
            </a:pPr>
            <a:r>
              <a:rPr lang="en-US" sz="2200" i="1" dirty="0">
                <a:solidFill>
                  <a:srgbClr val="000000"/>
                </a:solidFill>
                <a:latin typeface="Calibri"/>
                <a:ea typeface="Calibri"/>
                <a:cs typeface="Calibri"/>
                <a:sym typeface="Calibri"/>
              </a:rPr>
              <a:t>N</a:t>
            </a:r>
            <a:r>
              <a:rPr lang="en-US" sz="2200" dirty="0">
                <a:solidFill>
                  <a:srgbClr val="000000"/>
                </a:solidFill>
                <a:latin typeface="Calibri"/>
                <a:ea typeface="Calibri"/>
                <a:cs typeface="Calibri"/>
                <a:sym typeface="Calibri"/>
              </a:rPr>
              <a:t> generals surround a castle. </a:t>
            </a:r>
          </a:p>
          <a:p>
            <a:pPr marL="342900" marR="0" lvl="0" indent="-342900" rtl="0">
              <a:lnSpc>
                <a:spcPct val="150000"/>
              </a:lnSpc>
              <a:spcBef>
                <a:spcPts val="0"/>
              </a:spcBef>
              <a:spcAft>
                <a:spcPts val="0"/>
              </a:spcAft>
              <a:buFont typeface="Wingdings" panose="05000000000000000000" pitchFamily="2" charset="2"/>
              <a:buChar char="q"/>
            </a:pPr>
            <a:r>
              <a:rPr lang="en-US" sz="2200" dirty="0">
                <a:solidFill>
                  <a:srgbClr val="000000"/>
                </a:solidFill>
                <a:latin typeface="Calibri"/>
                <a:ea typeface="Calibri"/>
                <a:cs typeface="Calibri"/>
                <a:sym typeface="Calibri"/>
              </a:rPr>
              <a:t>There are</a:t>
            </a:r>
            <a:r>
              <a:rPr lang="en-US" sz="2200" i="1" dirty="0">
                <a:solidFill>
                  <a:srgbClr val="000000"/>
                </a:solidFill>
                <a:latin typeface="Calibri"/>
                <a:ea typeface="Calibri"/>
                <a:cs typeface="Calibri"/>
                <a:sym typeface="Calibri"/>
              </a:rPr>
              <a:t> f </a:t>
            </a:r>
            <a:r>
              <a:rPr lang="en-US" sz="2200" dirty="0">
                <a:solidFill>
                  <a:srgbClr val="000000"/>
                </a:solidFill>
                <a:latin typeface="Calibri"/>
                <a:ea typeface="Calibri"/>
                <a:cs typeface="Calibri"/>
                <a:sym typeface="Calibri"/>
              </a:rPr>
              <a:t>traitors.</a:t>
            </a:r>
            <a:endParaRPr sz="2200" dirty="0">
              <a:solidFill>
                <a:srgbClr val="000000"/>
              </a:solidFill>
              <a:latin typeface="Calibri"/>
              <a:ea typeface="Calibri"/>
              <a:cs typeface="Calibri"/>
              <a:sym typeface="Calibri"/>
            </a:endParaRPr>
          </a:p>
          <a:p>
            <a:pPr marL="342900" marR="0" lvl="0" indent="-342900" rtl="0">
              <a:lnSpc>
                <a:spcPct val="150000"/>
              </a:lnSpc>
              <a:spcBef>
                <a:spcPts val="0"/>
              </a:spcBef>
              <a:spcAft>
                <a:spcPts val="0"/>
              </a:spcAft>
              <a:buFont typeface="Wingdings" panose="05000000000000000000" pitchFamily="2" charset="2"/>
              <a:buChar char="q"/>
            </a:pPr>
            <a:r>
              <a:rPr lang="en-US" sz="2200" dirty="0">
                <a:solidFill>
                  <a:srgbClr val="000000"/>
                </a:solidFill>
                <a:latin typeface="Calibri"/>
                <a:ea typeface="Calibri"/>
                <a:cs typeface="Calibri"/>
                <a:sym typeface="Calibri"/>
              </a:rPr>
              <a:t>All loyal generals must agree on the same plan of action (attack or retreat) despite the presence of traitors. </a:t>
            </a:r>
          </a:p>
          <a:p>
            <a:pPr marL="342900" marR="0" lvl="0" indent="-342900" rtl="0">
              <a:lnSpc>
                <a:spcPct val="150000"/>
              </a:lnSpc>
              <a:spcBef>
                <a:spcPts val="0"/>
              </a:spcBef>
              <a:spcAft>
                <a:spcPts val="0"/>
              </a:spcAft>
              <a:buFont typeface="Wingdings" panose="05000000000000000000" pitchFamily="2" charset="2"/>
              <a:buChar char="q"/>
            </a:pPr>
            <a:r>
              <a:rPr lang="en-US" sz="2200" dirty="0">
                <a:solidFill>
                  <a:srgbClr val="000000"/>
                </a:solidFill>
                <a:latin typeface="Calibri"/>
                <a:ea typeface="Calibri"/>
                <a:cs typeface="Calibri"/>
                <a:sym typeface="Calibri"/>
              </a:rPr>
              <a:t>Generals can communicate only by message passing. </a:t>
            </a:r>
          </a:p>
          <a:p>
            <a:pPr marL="342900" marR="0" lvl="0" indent="-342900" rtl="0">
              <a:lnSpc>
                <a:spcPct val="150000"/>
              </a:lnSpc>
              <a:spcBef>
                <a:spcPts val="0"/>
              </a:spcBef>
              <a:spcAft>
                <a:spcPts val="0"/>
              </a:spcAft>
              <a:buFont typeface="Wingdings" panose="05000000000000000000" pitchFamily="2" charset="2"/>
              <a:buChar char="q"/>
            </a:pPr>
            <a:r>
              <a:rPr lang="en-US" sz="2200" dirty="0">
                <a:solidFill>
                  <a:srgbClr val="000000"/>
                </a:solidFill>
                <a:latin typeface="Calibri"/>
                <a:ea typeface="Calibri"/>
                <a:cs typeface="Calibri"/>
                <a:sym typeface="Calibri"/>
              </a:rPr>
              <a:t>Traitors may do anything they wish.</a:t>
            </a:r>
          </a:p>
          <a:p>
            <a:pPr marR="0" lvl="0" rtl="0">
              <a:lnSpc>
                <a:spcPct val="150000"/>
              </a:lnSpc>
              <a:spcBef>
                <a:spcPts val="0"/>
              </a:spcBef>
              <a:spcAft>
                <a:spcPts val="0"/>
              </a:spcAft>
            </a:pPr>
            <a:endParaRPr sz="2200" dirty="0"/>
          </a:p>
          <a:p>
            <a:pPr marL="0" marR="0" lvl="0" indent="0" rtl="0">
              <a:spcBef>
                <a:spcPts val="0"/>
              </a:spcBef>
              <a:spcAft>
                <a:spcPts val="0"/>
              </a:spcAft>
              <a:buNone/>
            </a:pPr>
            <a:r>
              <a:rPr lang="en-US" sz="2200" b="1" i="1" dirty="0">
                <a:solidFill>
                  <a:schemeClr val="accent5"/>
                </a:solidFill>
                <a:latin typeface="Calibri"/>
                <a:ea typeface="Calibri"/>
                <a:cs typeface="Calibri"/>
                <a:sym typeface="Calibri"/>
              </a:rPr>
              <a:t>Given in total N generals, how many traitors the system can be tolerant?</a:t>
            </a:r>
            <a:endParaRPr sz="2200" b="1" i="1" dirty="0">
              <a:solidFill>
                <a:schemeClr val="accent5"/>
              </a:solidFill>
              <a:latin typeface="Calibri"/>
              <a:ea typeface="Calibri"/>
              <a:cs typeface="Calibri"/>
              <a:sym typeface="Calibri"/>
            </a:endParaRPr>
          </a:p>
        </p:txBody>
      </p:sp>
      <p:pic>
        <p:nvPicPr>
          <p:cNvPr id="4" name="Google Shape;428;p22">
            <a:extLst>
              <a:ext uri="{FF2B5EF4-FFF2-40B4-BE49-F238E27FC236}">
                <a16:creationId xmlns:a16="http://schemas.microsoft.com/office/drawing/2014/main" id="{4DFE2D3A-7ACF-5CA6-D9EC-5A59BB0ACDB7}"/>
              </a:ext>
            </a:extLst>
          </p:cNvPr>
          <p:cNvPicPr preferRelativeResize="0"/>
          <p:nvPr/>
        </p:nvPicPr>
        <p:blipFill rotWithShape="1">
          <a:blip r:embed="rId2">
            <a:alphaModFix/>
          </a:blip>
          <a:srcRect b="23168"/>
          <a:stretch/>
        </p:blipFill>
        <p:spPr>
          <a:xfrm>
            <a:off x="7659979" y="1519275"/>
            <a:ext cx="4401392" cy="2265412"/>
          </a:xfrm>
          <a:prstGeom prst="rect">
            <a:avLst/>
          </a:prstGeom>
          <a:noFill/>
          <a:ln>
            <a:noFill/>
          </a:ln>
        </p:spPr>
      </p:pic>
      <p:sp>
        <p:nvSpPr>
          <p:cNvPr id="5" name="Google Shape;429;p22">
            <a:extLst>
              <a:ext uri="{FF2B5EF4-FFF2-40B4-BE49-F238E27FC236}">
                <a16:creationId xmlns:a16="http://schemas.microsoft.com/office/drawing/2014/main" id="{13465386-0002-C3A1-A947-0017B8B4C8CD}"/>
              </a:ext>
            </a:extLst>
          </p:cNvPr>
          <p:cNvSpPr txBox="1"/>
          <p:nvPr/>
        </p:nvSpPr>
        <p:spPr>
          <a:xfrm>
            <a:off x="8503408" y="3784687"/>
            <a:ext cx="3043500" cy="11310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250" b="1" i="1" dirty="0">
                <a:solidFill>
                  <a:srgbClr val="C00000"/>
                </a:solidFill>
                <a:latin typeface="Calibri"/>
                <a:ea typeface="Calibri"/>
                <a:cs typeface="Calibri"/>
                <a:sym typeface="Calibri"/>
              </a:rPr>
              <a:t>Fault tolerance: 1/3, </a:t>
            </a:r>
            <a:endParaRPr sz="2250" b="1" i="1" dirty="0">
              <a:solidFill>
                <a:srgbClr val="C00000"/>
              </a:solidFill>
              <a:latin typeface="Calibri"/>
              <a:ea typeface="Calibri"/>
              <a:cs typeface="Calibri"/>
              <a:sym typeface="Calibri"/>
            </a:endParaRPr>
          </a:p>
          <a:p>
            <a:pPr marL="0" marR="0" lvl="0" indent="0" algn="l" rtl="0">
              <a:lnSpc>
                <a:spcPct val="150000"/>
              </a:lnSpc>
              <a:spcBef>
                <a:spcPts val="0"/>
              </a:spcBef>
              <a:spcAft>
                <a:spcPts val="0"/>
              </a:spcAft>
              <a:buNone/>
            </a:pPr>
            <a:r>
              <a:rPr lang="en-US" sz="2250" b="1" i="1" dirty="0">
                <a:solidFill>
                  <a:srgbClr val="C00000"/>
                </a:solidFill>
                <a:latin typeface="Calibri"/>
                <a:ea typeface="Calibri"/>
                <a:cs typeface="Calibri"/>
                <a:sym typeface="Calibri"/>
              </a:rPr>
              <a:t>i.e.,  N &gt; 3f + 1</a:t>
            </a:r>
            <a:endParaRPr sz="2250" b="1" i="1" dirty="0">
              <a:solidFill>
                <a:srgbClr val="C00000"/>
              </a:solidFill>
              <a:latin typeface="Calibri"/>
              <a:ea typeface="Calibri"/>
              <a:cs typeface="Calibri"/>
              <a:sym typeface="Calibri"/>
            </a:endParaRPr>
          </a:p>
        </p:txBody>
      </p:sp>
    </p:spTree>
    <p:extLst>
      <p:ext uri="{BB962C8B-B14F-4D97-AF65-F5344CB8AC3E}">
        <p14:creationId xmlns:p14="http://schemas.microsoft.com/office/powerpoint/2010/main" val="223101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4"/>
          <p:cNvSpPr/>
          <p:nvPr/>
        </p:nvSpPr>
        <p:spPr>
          <a:xfrm>
            <a:off x="0" y="0"/>
            <a:ext cx="9122792"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A80000"/>
                </a:solidFill>
                <a:latin typeface="Calibri"/>
                <a:ea typeface="Calibri"/>
                <a:cs typeface="Calibri"/>
                <a:sym typeface="Calibri"/>
              </a:rPr>
              <a:t>  </a:t>
            </a:r>
            <a:r>
              <a:rPr lang="en-US" sz="3600" b="1">
                <a:solidFill>
                  <a:srgbClr val="C00000"/>
                </a:solidFill>
                <a:latin typeface="Calibri"/>
                <a:ea typeface="Calibri"/>
                <a:cs typeface="Calibri"/>
                <a:sym typeface="Calibri"/>
              </a:rPr>
              <a:t>Performance Vs Scalability </a:t>
            </a:r>
            <a:endParaRPr sz="3600" b="1">
              <a:solidFill>
                <a:srgbClr val="C00000"/>
              </a:solidFill>
              <a:latin typeface="Calibri"/>
              <a:ea typeface="Calibri"/>
              <a:cs typeface="Calibri"/>
              <a:sym typeface="Calibri"/>
            </a:endParaRPr>
          </a:p>
        </p:txBody>
      </p:sp>
      <p:pic>
        <p:nvPicPr>
          <p:cNvPr id="451" name="Google Shape;451;p24"/>
          <p:cNvPicPr preferRelativeResize="0"/>
          <p:nvPr/>
        </p:nvPicPr>
        <p:blipFill rotWithShape="1">
          <a:blip r:embed="rId3">
            <a:alphaModFix/>
          </a:blip>
          <a:srcRect/>
          <a:stretch/>
        </p:blipFill>
        <p:spPr>
          <a:xfrm>
            <a:off x="1273586" y="957944"/>
            <a:ext cx="7927583" cy="5040946"/>
          </a:xfrm>
          <a:prstGeom prst="rect">
            <a:avLst/>
          </a:prstGeom>
          <a:noFill/>
          <a:ln>
            <a:noFill/>
          </a:ln>
        </p:spPr>
      </p:pic>
      <p:sp>
        <p:nvSpPr>
          <p:cNvPr id="452" name="Google Shape;452;p24"/>
          <p:cNvSpPr txBox="1"/>
          <p:nvPr/>
        </p:nvSpPr>
        <p:spPr>
          <a:xfrm>
            <a:off x="2379575" y="6038752"/>
            <a:ext cx="7105915" cy="2993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000" dirty="0">
                <a:solidFill>
                  <a:srgbClr val="000000"/>
                </a:solidFill>
                <a:latin typeface="Calibri"/>
                <a:ea typeface="Calibri"/>
                <a:cs typeface="Calibri"/>
                <a:sym typeface="Calibri"/>
              </a:rPr>
              <a:t>Image Source: M. </a:t>
            </a:r>
            <a:r>
              <a:rPr lang="en-US" sz="1000" dirty="0" err="1">
                <a:solidFill>
                  <a:srgbClr val="000000"/>
                </a:solidFill>
                <a:latin typeface="Calibri"/>
                <a:ea typeface="Calibri"/>
                <a:cs typeface="Calibri"/>
                <a:sym typeface="Calibri"/>
              </a:rPr>
              <a:t>Vukolic</a:t>
            </a:r>
            <a:r>
              <a:rPr lang="en-US" sz="1000" dirty="0">
                <a:solidFill>
                  <a:srgbClr val="000000"/>
                </a:solidFill>
                <a:latin typeface="Calibri"/>
                <a:ea typeface="Calibri"/>
                <a:cs typeface="Calibri"/>
                <a:sym typeface="Calibri"/>
              </a:rPr>
              <a:t>: The Quest for Scalable Blockchain Fabric: Proof-of-Work vs. BFT Replication</a:t>
            </a:r>
            <a:endParaRPr sz="1000" dirty="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6111607"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Technology components of Blockchain</a:t>
            </a:r>
          </a:p>
        </p:txBody>
      </p:sp>
      <p:sp>
        <p:nvSpPr>
          <p:cNvPr id="35" name="Rectangle: Rounded Corners 2">
            <a:extLst>
              <a:ext uri="{FF2B5EF4-FFF2-40B4-BE49-F238E27FC236}">
                <a16:creationId xmlns:a16="http://schemas.microsoft.com/office/drawing/2014/main" id="{9C7788A3-08B0-42C6-B8B9-BFE25BF989C0}"/>
              </a:ext>
            </a:extLst>
          </p:cNvPr>
          <p:cNvSpPr/>
          <p:nvPr/>
        </p:nvSpPr>
        <p:spPr>
          <a:xfrm>
            <a:off x="3653036" y="1643029"/>
            <a:ext cx="2152650" cy="542503"/>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Chain of blocks</a:t>
            </a:r>
          </a:p>
        </p:txBody>
      </p:sp>
      <p:sp>
        <p:nvSpPr>
          <p:cNvPr id="36" name="Rectangle: Rounded Corners 6">
            <a:extLst>
              <a:ext uri="{FF2B5EF4-FFF2-40B4-BE49-F238E27FC236}">
                <a16:creationId xmlns:a16="http://schemas.microsoft.com/office/drawing/2014/main" id="{2B0C1DE7-A941-4102-B8B6-D8D3FD978F3E}"/>
              </a:ext>
            </a:extLst>
          </p:cNvPr>
          <p:cNvSpPr/>
          <p:nvPr/>
        </p:nvSpPr>
        <p:spPr>
          <a:xfrm>
            <a:off x="6459468" y="1643029"/>
            <a:ext cx="2152650" cy="542503"/>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300"/>
              </a:lnSpc>
            </a:pPr>
            <a:r>
              <a:rPr lang="en-US" sz="2000" b="1" dirty="0">
                <a:latin typeface="Calibri" panose="020F0502020204030204" pitchFamily="34" charset="0"/>
                <a:cs typeface="Calibri" panose="020F0502020204030204" pitchFamily="34" charset="0"/>
              </a:rPr>
              <a:t>Consensus</a:t>
            </a:r>
          </a:p>
        </p:txBody>
      </p:sp>
      <p:sp>
        <p:nvSpPr>
          <p:cNvPr id="37" name="Rectangle: Rounded Corners 9">
            <a:extLst>
              <a:ext uri="{FF2B5EF4-FFF2-40B4-BE49-F238E27FC236}">
                <a16:creationId xmlns:a16="http://schemas.microsoft.com/office/drawing/2014/main" id="{70B0E423-929C-4F96-B08F-EC458B25DC7F}"/>
              </a:ext>
            </a:extLst>
          </p:cNvPr>
          <p:cNvSpPr/>
          <p:nvPr/>
        </p:nvSpPr>
        <p:spPr>
          <a:xfrm>
            <a:off x="9265900" y="1643030"/>
            <a:ext cx="2152650" cy="54250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2300"/>
              </a:lnSpc>
            </a:pPr>
            <a:r>
              <a:rPr lang="en-US" sz="2000" b="1" dirty="0">
                <a:latin typeface="Calibri" panose="020F0502020204030204" pitchFamily="34" charset="0"/>
                <a:cs typeface="Calibri" panose="020F0502020204030204" pitchFamily="34" charset="0"/>
              </a:rPr>
              <a:t>Incentive</a:t>
            </a:r>
          </a:p>
        </p:txBody>
      </p:sp>
      <p:sp>
        <p:nvSpPr>
          <p:cNvPr id="38" name="Rectangle: Rounded Corners 10">
            <a:extLst>
              <a:ext uri="{FF2B5EF4-FFF2-40B4-BE49-F238E27FC236}">
                <a16:creationId xmlns:a16="http://schemas.microsoft.com/office/drawing/2014/main" id="{D67B46AE-6A61-4C65-BA33-60D80953E300}"/>
              </a:ext>
            </a:extLst>
          </p:cNvPr>
          <p:cNvSpPr/>
          <p:nvPr/>
        </p:nvSpPr>
        <p:spPr>
          <a:xfrm>
            <a:off x="5019675" y="2848231"/>
            <a:ext cx="2152650" cy="580769"/>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Blockchain</a:t>
            </a:r>
          </a:p>
        </p:txBody>
      </p:sp>
      <p:sp>
        <p:nvSpPr>
          <p:cNvPr id="39" name="Rectangle: Rounded Corners 11">
            <a:extLst>
              <a:ext uri="{FF2B5EF4-FFF2-40B4-BE49-F238E27FC236}">
                <a16:creationId xmlns:a16="http://schemas.microsoft.com/office/drawing/2014/main" id="{881A757C-84C3-4662-903A-9F8A2CB1FF84}"/>
              </a:ext>
            </a:extLst>
          </p:cNvPr>
          <p:cNvSpPr/>
          <p:nvPr/>
        </p:nvSpPr>
        <p:spPr>
          <a:xfrm>
            <a:off x="846602" y="1643029"/>
            <a:ext cx="2152651" cy="542503"/>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Cryptography</a:t>
            </a:r>
          </a:p>
        </p:txBody>
      </p:sp>
      <p:cxnSp>
        <p:nvCxnSpPr>
          <p:cNvPr id="40" name="Connector: Elbow 7">
            <a:extLst>
              <a:ext uri="{FF2B5EF4-FFF2-40B4-BE49-F238E27FC236}">
                <a16:creationId xmlns:a16="http://schemas.microsoft.com/office/drawing/2014/main" id="{90C408DB-67E4-4F60-BF20-0B9BD82DF4AA}"/>
              </a:ext>
            </a:extLst>
          </p:cNvPr>
          <p:cNvCxnSpPr>
            <a:cxnSpLocks/>
            <a:stCxn id="37" idx="2"/>
            <a:endCxn id="38" idx="0"/>
          </p:cNvCxnSpPr>
          <p:nvPr/>
        </p:nvCxnSpPr>
        <p:spPr>
          <a:xfrm rot="5400000">
            <a:off x="7887764" y="393769"/>
            <a:ext cx="662699" cy="424622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Connector: Elbow 12">
            <a:extLst>
              <a:ext uri="{FF2B5EF4-FFF2-40B4-BE49-F238E27FC236}">
                <a16:creationId xmlns:a16="http://schemas.microsoft.com/office/drawing/2014/main" id="{C5E6BF1C-2B90-4B08-B799-D06F73211FB8}"/>
              </a:ext>
            </a:extLst>
          </p:cNvPr>
          <p:cNvCxnSpPr>
            <a:cxnSpLocks/>
            <a:stCxn id="39" idx="2"/>
            <a:endCxn id="38" idx="0"/>
          </p:cNvCxnSpPr>
          <p:nvPr/>
        </p:nvCxnSpPr>
        <p:spPr>
          <a:xfrm rot="16200000" flipH="1">
            <a:off x="3678115" y="430345"/>
            <a:ext cx="662699" cy="417307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Connector 15">
            <a:extLst>
              <a:ext uri="{FF2B5EF4-FFF2-40B4-BE49-F238E27FC236}">
                <a16:creationId xmlns:a16="http://schemas.microsoft.com/office/drawing/2014/main" id="{2B89760D-B5FF-4373-AAF6-3C2FD7424FD4}"/>
              </a:ext>
            </a:extLst>
          </p:cNvPr>
          <p:cNvCxnSpPr>
            <a:cxnSpLocks/>
            <a:stCxn id="35" idx="2"/>
          </p:cNvCxnSpPr>
          <p:nvPr/>
        </p:nvCxnSpPr>
        <p:spPr>
          <a:xfrm>
            <a:off x="4729361" y="2185532"/>
            <a:ext cx="0" cy="329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16">
            <a:extLst>
              <a:ext uri="{FF2B5EF4-FFF2-40B4-BE49-F238E27FC236}">
                <a16:creationId xmlns:a16="http://schemas.microsoft.com/office/drawing/2014/main" id="{1C40414D-9364-4EBA-B669-A14CD03FA7B7}"/>
              </a:ext>
            </a:extLst>
          </p:cNvPr>
          <p:cNvCxnSpPr>
            <a:cxnSpLocks/>
            <a:endCxn id="36" idx="2"/>
          </p:cNvCxnSpPr>
          <p:nvPr/>
        </p:nvCxnSpPr>
        <p:spPr>
          <a:xfrm flipV="1">
            <a:off x="7535793" y="2185532"/>
            <a:ext cx="0" cy="329068"/>
          </a:xfrm>
          <a:prstGeom prst="line">
            <a:avLst/>
          </a:prstGeom>
        </p:spPr>
        <p:style>
          <a:lnRef idx="2">
            <a:schemeClr val="accent1"/>
          </a:lnRef>
          <a:fillRef idx="0">
            <a:schemeClr val="accent1"/>
          </a:fillRef>
          <a:effectRef idx="1">
            <a:schemeClr val="accent1"/>
          </a:effectRef>
          <a:fontRef idx="minor">
            <a:schemeClr val="tx1"/>
          </a:fontRef>
        </p:style>
      </p:cxnSp>
      <p:sp>
        <p:nvSpPr>
          <p:cNvPr id="14" name="文本框 13">
            <a:extLst>
              <a:ext uri="{FF2B5EF4-FFF2-40B4-BE49-F238E27FC236}">
                <a16:creationId xmlns:a16="http://schemas.microsoft.com/office/drawing/2014/main" id="{39638FDA-8C24-4708-8C6C-F9EEF461C8D7}"/>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Blockchain</a:t>
            </a:r>
          </a:p>
        </p:txBody>
      </p:sp>
      <p:sp>
        <p:nvSpPr>
          <p:cNvPr id="28" name="矩形 27">
            <a:extLst>
              <a:ext uri="{FF2B5EF4-FFF2-40B4-BE49-F238E27FC236}">
                <a16:creationId xmlns:a16="http://schemas.microsoft.com/office/drawing/2014/main" id="{30205310-083A-457B-9376-EB200C9EAD2C}"/>
              </a:ext>
            </a:extLst>
          </p:cNvPr>
          <p:cNvSpPr/>
          <p:nvPr/>
        </p:nvSpPr>
        <p:spPr>
          <a:xfrm>
            <a:off x="9078246" y="1480055"/>
            <a:ext cx="2527958" cy="8700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7C3359F7-F149-4C5D-AFDB-CCF7A4168D98}"/>
              </a:ext>
            </a:extLst>
          </p:cNvPr>
          <p:cNvSpPr/>
          <p:nvPr/>
        </p:nvSpPr>
        <p:spPr>
          <a:xfrm>
            <a:off x="658949" y="1480055"/>
            <a:ext cx="8140824" cy="87001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4492FC1-5711-4F44-9967-0641CC62E714}"/>
              </a:ext>
            </a:extLst>
          </p:cNvPr>
          <p:cNvSpPr/>
          <p:nvPr/>
        </p:nvSpPr>
        <p:spPr>
          <a:xfrm>
            <a:off x="521596" y="3809715"/>
            <a:ext cx="9310381" cy="1077218"/>
          </a:xfrm>
          <a:prstGeom prst="rect">
            <a:avLst/>
          </a:prstGeom>
        </p:spPr>
        <p:txBody>
          <a:bodyPr wrap="square">
            <a:spAutoFit/>
          </a:bodyPr>
          <a:lstStyle/>
          <a:p>
            <a:pPr marL="457200" indent="-457200" algn="just">
              <a:buFont typeface="Wingdings" panose="05000000000000000000" pitchFamily="2" charset="2"/>
              <a:buChar char="q"/>
            </a:pPr>
            <a:r>
              <a:rPr lang="en-US" altLang="zh-CN" sz="2400" b="1" dirty="0">
                <a:latin typeface="Calibri" panose="020F0502020204030204" pitchFamily="34" charset="0"/>
                <a:cs typeface="Calibri" panose="020F0502020204030204" pitchFamily="34" charset="0"/>
              </a:rPr>
              <a:t>The first camp is from implementation point of view</a:t>
            </a:r>
          </a:p>
          <a:p>
            <a:pPr lvl="2" algn="just"/>
            <a:r>
              <a:rPr lang="en-US" altLang="zh-CN" sz="2000" b="1" dirty="0">
                <a:latin typeface="Calibri" panose="020F0502020204030204" pitchFamily="34" charset="0"/>
                <a:cs typeface="Calibri" panose="020F0502020204030204" pitchFamily="34" charset="0"/>
              </a:rPr>
              <a:t>	Prevent malicious users</a:t>
            </a:r>
          </a:p>
          <a:p>
            <a:pPr lvl="2" algn="just"/>
            <a:r>
              <a:rPr lang="en-US" altLang="zh-CN" sz="2000" b="1" dirty="0">
                <a:latin typeface="Calibri" panose="020F0502020204030204" pitchFamily="34" charset="0"/>
                <a:cs typeface="Calibri" panose="020F0502020204030204" pitchFamily="34" charset="0"/>
              </a:rPr>
              <a:t>	Lack of relevant </a:t>
            </a:r>
            <a:r>
              <a:rPr lang="en-US" altLang="zh-CN" sz="2000" b="1" i="1" dirty="0">
                <a:solidFill>
                  <a:srgbClr val="C00000"/>
                </a:solidFill>
                <a:latin typeface="Calibri" panose="020F0502020204030204" pitchFamily="34" charset="0"/>
                <a:cs typeface="Calibri" panose="020F0502020204030204" pitchFamily="34" charset="0"/>
              </a:rPr>
              <a:t>incentive mechanism </a:t>
            </a:r>
            <a:r>
              <a:rPr lang="en-US" altLang="zh-CN" sz="2000" b="1" dirty="0">
                <a:latin typeface="Calibri" panose="020F0502020204030204" pitchFamily="34" charset="0"/>
                <a:cs typeface="Calibri" panose="020F0502020204030204" pitchFamily="34" charset="0"/>
              </a:rPr>
              <a:t>design for the distributed systems. </a:t>
            </a:r>
          </a:p>
        </p:txBody>
      </p:sp>
      <p:sp>
        <p:nvSpPr>
          <p:cNvPr id="31" name="文本框 30">
            <a:extLst>
              <a:ext uri="{FF2B5EF4-FFF2-40B4-BE49-F238E27FC236}">
                <a16:creationId xmlns:a16="http://schemas.microsoft.com/office/drawing/2014/main" id="{8FB1A902-85D5-421C-926D-6D283587C8CE}"/>
              </a:ext>
            </a:extLst>
          </p:cNvPr>
          <p:cNvSpPr txBox="1"/>
          <p:nvPr/>
        </p:nvSpPr>
        <p:spPr>
          <a:xfrm>
            <a:off x="521595" y="5214970"/>
            <a:ext cx="8500485" cy="769441"/>
          </a:xfrm>
          <a:prstGeom prst="rect">
            <a:avLst/>
          </a:prstGeom>
          <a:noFill/>
        </p:spPr>
        <p:txBody>
          <a:bodyPr wrap="square">
            <a:spAutoFit/>
          </a:bodyPr>
          <a:lstStyle/>
          <a:p>
            <a:pPr marL="457200" indent="-457200">
              <a:buFont typeface="Wingdings" panose="05000000000000000000" pitchFamily="2" charset="2"/>
              <a:buChar char="q"/>
            </a:pPr>
            <a:r>
              <a:rPr lang="en-US" altLang="zh-CN" sz="2400" b="1" dirty="0">
                <a:latin typeface="Calibri" panose="020F0502020204030204" pitchFamily="34" charset="0"/>
                <a:cs typeface="Calibri" panose="020F0502020204030204" pitchFamily="34" charset="0"/>
              </a:rPr>
              <a:t>The second camp formulates this issue as </a:t>
            </a:r>
            <a:r>
              <a:rPr lang="en-US" altLang="zh-CN" sz="2400" b="1" i="1" dirty="0" err="1">
                <a:solidFill>
                  <a:srgbClr val="C00000"/>
                </a:solidFill>
                <a:latin typeface="Calibri" panose="020F0502020204030204" pitchFamily="34" charset="0"/>
                <a:cs typeface="Calibri" panose="020F0502020204030204" pitchFamily="34" charset="0"/>
              </a:rPr>
              <a:t>Cryptoeconomics</a:t>
            </a:r>
            <a:r>
              <a:rPr lang="en-US" altLang="zh-CN" sz="2400" b="1" dirty="0">
                <a:latin typeface="Calibri" panose="020F0502020204030204" pitchFamily="34" charset="0"/>
                <a:cs typeface="Calibri" panose="020F0502020204030204" pitchFamily="34" charset="0"/>
              </a:rPr>
              <a:t>.</a:t>
            </a:r>
          </a:p>
          <a:p>
            <a:r>
              <a:rPr lang="en-US" altLang="zh-CN" sz="2000" b="1" dirty="0">
                <a:latin typeface="Calibri" panose="020F0502020204030204" pitchFamily="34" charset="0"/>
                <a:cs typeface="Calibri" panose="020F0502020204030204" pitchFamily="34" charset="0"/>
              </a:rPr>
              <a:t>	Provide incentive to rational users   </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72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300"/>
                                        <p:tgtEl>
                                          <p:spTgt spid="2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30" grpId="0"/>
      <p:bldP spid="31" grpId="0"/>
    </p:bldLst>
  </p:timing>
</p:sld>
</file>

<file path=ppt/theme/theme1.xml><?xml version="1.0" encoding="utf-8"?>
<a:theme xmlns:a="http://schemas.openxmlformats.org/drawingml/2006/main" name="UH-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103-seminar (1)" id="{0344C1A6-66B3-4154-B106-D789E9D5743B}" vid="{0052D562-6648-4CA8-9E94-D38A3FAE9EB7}"/>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UH-Template</Template>
  <TotalTime>34722</TotalTime>
  <Words>4740</Words>
  <Application>Microsoft Macintosh PowerPoint</Application>
  <PresentationFormat>Widescreen</PresentationFormat>
  <Paragraphs>663</Paragraphs>
  <Slides>50</Slides>
  <Notes>23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Arial Unicode MS</vt:lpstr>
      <vt:lpstr>Arial</vt:lpstr>
      <vt:lpstr>Calibri</vt:lpstr>
      <vt:lpstr>Cambria Math</vt:lpstr>
      <vt:lpstr>CMBX10</vt:lpstr>
      <vt:lpstr>CMR10</vt:lpstr>
      <vt:lpstr>Consolas</vt:lpstr>
      <vt:lpstr>Gill Sans MT</vt:lpstr>
      <vt:lpstr>NimbusRomNo9L-Regu</vt:lpstr>
      <vt:lpstr>Noto Sans Symbols</vt:lpstr>
      <vt:lpstr>Roboto</vt:lpstr>
      <vt:lpstr>tahoma</vt:lpstr>
      <vt:lpstr>Wingdings</vt:lpstr>
      <vt:lpstr>UH-Template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Jing</dc:creator>
  <cp:lastModifiedBy>Han, Zhu</cp:lastModifiedBy>
  <cp:revision>101</cp:revision>
  <dcterms:created xsi:type="dcterms:W3CDTF">2021-11-03T22:55:55Z</dcterms:created>
  <dcterms:modified xsi:type="dcterms:W3CDTF">2023-03-23T14:09:20Z</dcterms:modified>
</cp:coreProperties>
</file>