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57" r:id="rId3"/>
    <p:sldId id="263" r:id="rId4"/>
    <p:sldId id="260" r:id="rId5"/>
    <p:sldId id="353" r:id="rId6"/>
    <p:sldId id="355" r:id="rId7"/>
    <p:sldId id="357" r:id="rId8"/>
    <p:sldId id="356" r:id="rId9"/>
    <p:sldId id="261" r:id="rId10"/>
    <p:sldId id="358" r:id="rId11"/>
    <p:sldId id="265" r:id="rId12"/>
    <p:sldId id="266" r:id="rId13"/>
    <p:sldId id="267" r:id="rId14"/>
    <p:sldId id="268" r:id="rId15"/>
    <p:sldId id="352" r:id="rId16"/>
    <p:sldId id="320" r:id="rId17"/>
    <p:sldId id="342" r:id="rId18"/>
    <p:sldId id="272" r:id="rId19"/>
    <p:sldId id="303" r:id="rId20"/>
    <p:sldId id="274" r:id="rId21"/>
    <p:sldId id="275" r:id="rId22"/>
    <p:sldId id="277" r:id="rId23"/>
    <p:sldId id="304" r:id="rId24"/>
    <p:sldId id="278" r:id="rId25"/>
    <p:sldId id="279" r:id="rId26"/>
    <p:sldId id="280" r:id="rId27"/>
    <p:sldId id="281" r:id="rId28"/>
    <p:sldId id="282" r:id="rId29"/>
    <p:sldId id="324" r:id="rId30"/>
    <p:sldId id="343" r:id="rId31"/>
    <p:sldId id="283" r:id="rId32"/>
    <p:sldId id="349" r:id="rId33"/>
    <p:sldId id="284" r:id="rId34"/>
    <p:sldId id="286" r:id="rId35"/>
    <p:sldId id="313" r:id="rId36"/>
    <p:sldId id="314" r:id="rId37"/>
    <p:sldId id="288" r:id="rId38"/>
    <p:sldId id="289" r:id="rId39"/>
    <p:sldId id="287" r:id="rId40"/>
    <p:sldId id="291" r:id="rId41"/>
    <p:sldId id="292" r:id="rId42"/>
    <p:sldId id="294" r:id="rId43"/>
    <p:sldId id="295" r:id="rId44"/>
    <p:sldId id="298" r:id="rId45"/>
    <p:sldId id="345" r:id="rId46"/>
    <p:sldId id="323" r:id="rId47"/>
    <p:sldId id="347" r:id="rId48"/>
    <p:sldId id="350" r:id="rId49"/>
    <p:sldId id="326" r:id="rId50"/>
    <p:sldId id="348" r:id="rId51"/>
    <p:sldId id="351" r:id="rId52"/>
    <p:sldId id="359" r:id="rId53"/>
    <p:sldId id="311" r:id="rId54"/>
    <p:sldId id="312" r:id="rId55"/>
    <p:sldId id="322"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4F81BD"/>
    <a:srgbClr val="767171"/>
    <a:srgbClr val="D8D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33" autoAdjust="0"/>
    <p:restoredTop sz="96034" autoAdjust="0"/>
  </p:normalViewPr>
  <p:slideViewPr>
    <p:cSldViewPr snapToGrid="0">
      <p:cViewPr varScale="1">
        <p:scale>
          <a:sx n="101" d="100"/>
          <a:sy n="101" d="100"/>
        </p:scale>
        <p:origin x="20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B99C0-4EDD-442C-BFD9-364CB8CB6547}" type="datetimeFigureOut">
              <a:rPr lang="en-US" smtClean="0"/>
              <a:t>5/13/22</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4D4AB-8AEC-492D-89E8-4833C431795B}" type="slidenum">
              <a:rPr lang="en-US" smtClean="0"/>
              <a:t>‹#›</a:t>
            </a:fld>
            <a:endParaRPr lang="en-US"/>
          </a:p>
        </p:txBody>
      </p:sp>
    </p:spTree>
    <p:extLst>
      <p:ext uri="{BB962C8B-B14F-4D97-AF65-F5344CB8AC3E}">
        <p14:creationId xmlns:p14="http://schemas.microsoft.com/office/powerpoint/2010/main" val="1980343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Calibri" panose="020F0502020204030204" pitchFamily="34" charset="0"/>
                <a:cs typeface="Calibri" panose="020F0502020204030204" pitchFamily="34" charset="0"/>
              </a:rPr>
              <a:t>Miao Pan,</a:t>
            </a:r>
            <a:r>
              <a:rPr lang="zh-CN" altLang="en-US" sz="1200" dirty="0">
                <a:latin typeface="Calibri" panose="020F0502020204030204" pitchFamily="34" charset="0"/>
                <a:cs typeface="Calibri" panose="020F0502020204030204" pitchFamily="34" charset="0"/>
              </a:rPr>
              <a:t> </a:t>
            </a:r>
            <a:r>
              <a:rPr lang="en-US" altLang="zh-CN" sz="1200" dirty="0">
                <a:latin typeface="Calibri" panose="020F0502020204030204" pitchFamily="34" charset="0"/>
                <a:cs typeface="Calibri" panose="020F0502020204030204" pitchFamily="34" charset="0"/>
              </a:rPr>
              <a:t>Larry Shi, Hien Van Nguyen, Dusit Niyato, Xiao-Ping Zhang </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a:t>
            </a:fld>
            <a:endParaRPr lang="en-US"/>
          </a:p>
        </p:txBody>
      </p:sp>
    </p:spTree>
    <p:extLst>
      <p:ext uri="{BB962C8B-B14F-4D97-AF65-F5344CB8AC3E}">
        <p14:creationId xmlns:p14="http://schemas.microsoft.com/office/powerpoint/2010/main" val="209762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Proof of stake’s security derives from </a:t>
            </a:r>
            <a:r>
              <a:rPr lang="en-US" sz="1200" b="0" i="0" dirty="0">
                <a:latin typeface="Calibri" panose="020F0502020204030204" pitchFamily="34" charset="0"/>
                <a:cs typeface="Calibri" panose="020F0502020204030204" pitchFamily="34" charset="0"/>
              </a:rPr>
              <a:t>the </a:t>
            </a:r>
            <a:r>
              <a:rPr lang="en-US" sz="1200" b="0" i="0" dirty="0">
                <a:solidFill>
                  <a:srgbClr val="C00000"/>
                </a:solidFill>
                <a:latin typeface="Calibri" panose="020F0502020204030204" pitchFamily="34" charset="0"/>
                <a:cs typeface="Calibri" panose="020F0502020204030204" pitchFamily="34" charset="0"/>
              </a:rPr>
              <a:t>size</a:t>
            </a:r>
            <a:r>
              <a:rPr lang="en-US" sz="1200" b="0" i="0" dirty="0">
                <a:latin typeface="Calibri" panose="020F0502020204030204" pitchFamily="34" charset="0"/>
                <a:cs typeface="Calibri" panose="020F0502020204030204" pitchFamily="34" charset="0"/>
              </a:rPr>
              <a:t> </a:t>
            </a:r>
            <a:r>
              <a:rPr lang="en-US" sz="1200" b="0" i="0" dirty="0">
                <a:solidFill>
                  <a:srgbClr val="C00000"/>
                </a:solidFill>
                <a:latin typeface="Calibri" panose="020F0502020204030204" pitchFamily="34" charset="0"/>
                <a:cs typeface="Calibri" panose="020F0502020204030204" pitchFamily="34" charset="0"/>
              </a:rPr>
              <a:t>of</a:t>
            </a:r>
            <a:r>
              <a:rPr lang="en-US" sz="1200" b="0" i="0" dirty="0">
                <a:latin typeface="Calibri" panose="020F0502020204030204" pitchFamily="34" charset="0"/>
                <a:cs typeface="Calibri" panose="020F0502020204030204" pitchFamily="34" charset="0"/>
              </a:rPr>
              <a:t> </a:t>
            </a:r>
            <a:r>
              <a:rPr lang="en-US" sz="1200" b="0" i="0" dirty="0">
                <a:solidFill>
                  <a:srgbClr val="C00000"/>
                </a:solidFill>
                <a:latin typeface="Calibri" panose="020F0502020204030204" pitchFamily="34" charset="0"/>
                <a:cs typeface="Calibri" panose="020F0502020204030204" pitchFamily="34" charset="0"/>
              </a:rPr>
              <a:t>the security deposits</a:t>
            </a:r>
            <a:r>
              <a:rPr lang="en-US" sz="1200" b="1" i="1" dirty="0">
                <a:solidFill>
                  <a:srgbClr val="C00000"/>
                </a:solidFill>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not the number of validators</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19</a:t>
            </a:fld>
            <a:endParaRPr lang="en-US"/>
          </a:p>
        </p:txBody>
      </p:sp>
    </p:spTree>
    <p:extLst>
      <p:ext uri="{BB962C8B-B14F-4D97-AF65-F5344CB8AC3E}">
        <p14:creationId xmlns:p14="http://schemas.microsoft.com/office/powerpoint/2010/main" val="3485162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Discouragement attack is the cheapest way to corrupt the incentive scheme of a </a:t>
            </a:r>
            <a:r>
              <a:rPr lang="en-US" sz="1200" dirty="0" err="1">
                <a:latin typeface="Calibri" panose="020F0502020204030204" pitchFamily="34" charset="0"/>
                <a:cs typeface="Calibri" panose="020F0502020204030204" pitchFamily="34" charset="0"/>
              </a:rPr>
              <a:t>PoS</a:t>
            </a:r>
            <a:r>
              <a:rPr lang="en-US" sz="1200" dirty="0">
                <a:latin typeface="Calibri" panose="020F0502020204030204" pitchFamily="34" charset="0"/>
                <a:cs typeface="Calibri" panose="020F0502020204030204" pitchFamily="34" charset="0"/>
              </a:rPr>
              <a:t>-based blockchain.</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R is the total reward; N is the total number of validators. M is the total number of validators seen signing the signature. </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31</a:t>
            </a:fld>
            <a:endParaRPr lang="en-US"/>
          </a:p>
        </p:txBody>
      </p:sp>
    </p:spTree>
    <p:extLst>
      <p:ext uri="{BB962C8B-B14F-4D97-AF65-F5344CB8AC3E}">
        <p14:creationId xmlns:p14="http://schemas.microsoft.com/office/powerpoint/2010/main" val="1814310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Discouragement attack is the cheapest way to corrupt the incentive scheme of a </a:t>
            </a:r>
            <a:r>
              <a:rPr lang="en-US" sz="1200" dirty="0" err="1">
                <a:latin typeface="Calibri" panose="020F0502020204030204" pitchFamily="34" charset="0"/>
                <a:cs typeface="Calibri" panose="020F0502020204030204" pitchFamily="34" charset="0"/>
              </a:rPr>
              <a:t>PoS</a:t>
            </a:r>
            <a:r>
              <a:rPr lang="en-US" sz="1200" dirty="0">
                <a:latin typeface="Calibri" panose="020F0502020204030204" pitchFamily="34" charset="0"/>
                <a:cs typeface="Calibri" panose="020F0502020204030204" pitchFamily="34" charset="0"/>
              </a:rPr>
              <a:t>-based blockchain.</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R is the total reward; N is the total number of validators. M is the total number of validators seen signing the signature. </a:t>
            </a:r>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32</a:t>
            </a:fld>
            <a:endParaRPr lang="en-US"/>
          </a:p>
        </p:txBody>
      </p:sp>
    </p:spTree>
    <p:extLst>
      <p:ext uri="{BB962C8B-B14F-4D97-AF65-F5344CB8AC3E}">
        <p14:creationId xmlns:p14="http://schemas.microsoft.com/office/powerpoint/2010/main" val="20137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incentive is the key part of cryptoeconomics, is not the same as cryptoeconomics</a:t>
            </a:r>
          </a:p>
        </p:txBody>
      </p:sp>
      <p:sp>
        <p:nvSpPr>
          <p:cNvPr id="4" name="灯片编号占位符 3"/>
          <p:cNvSpPr>
            <a:spLocks noGrp="1"/>
          </p:cNvSpPr>
          <p:nvPr>
            <p:ph type="sldNum" sz="quarter" idx="5"/>
          </p:nvPr>
        </p:nvSpPr>
        <p:spPr/>
        <p:txBody>
          <a:bodyPr/>
          <a:lstStyle/>
          <a:p>
            <a:fld id="{72D4D4AB-8AEC-492D-89E8-4833C431795B}" type="slidenum">
              <a:rPr lang="en-US" smtClean="0"/>
              <a:t>9</a:t>
            </a:fld>
            <a:endParaRPr lang="en-US"/>
          </a:p>
        </p:txBody>
      </p:sp>
    </p:spTree>
    <p:extLst>
      <p:ext uri="{BB962C8B-B14F-4D97-AF65-F5344CB8AC3E}">
        <p14:creationId xmlns:p14="http://schemas.microsoft.com/office/powerpoint/2010/main" val="64688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r>
              <a:rPr lang="en-US" altLang="zh-CN" sz="1200" b="0" dirty="0"/>
              <a:t>Building systems that have certain desired properties: </a:t>
            </a:r>
          </a:p>
          <a:p>
            <a:pPr marL="0" indent="0">
              <a:lnSpc>
                <a:spcPct val="150000"/>
              </a:lnSpc>
              <a:buFont typeface="Wingdings" panose="05000000000000000000" pitchFamily="2" charset="2"/>
              <a:buNone/>
            </a:pPr>
            <a:r>
              <a:rPr lang="en-US" altLang="zh-CN" sz="1200" b="0" dirty="0"/>
              <a:t>1. Use </a:t>
            </a:r>
            <a:r>
              <a:rPr lang="en-US" altLang="zh-CN" sz="1200" b="0" dirty="0">
                <a:solidFill>
                  <a:srgbClr val="C00000"/>
                </a:solidFill>
              </a:rPr>
              <a:t>cryptography </a:t>
            </a:r>
            <a:r>
              <a:rPr lang="en-US" altLang="zh-CN" sz="1200" b="0" dirty="0"/>
              <a:t>to prove properties about messages that happened in the past.</a:t>
            </a:r>
          </a:p>
          <a:p>
            <a:pPr marL="0" indent="0">
              <a:lnSpc>
                <a:spcPct val="150000"/>
              </a:lnSpc>
              <a:buFont typeface="Wingdings" panose="05000000000000000000" pitchFamily="2" charset="2"/>
              <a:buNone/>
            </a:pPr>
            <a:r>
              <a:rPr lang="en-US" altLang="zh-CN" sz="1200" b="0" dirty="0"/>
              <a:t>2. Use </a:t>
            </a:r>
            <a:r>
              <a:rPr lang="en-US" altLang="zh-CN" sz="1200" b="0" dirty="0">
                <a:solidFill>
                  <a:srgbClr val="C00000"/>
                </a:solidFill>
              </a:rPr>
              <a:t>economic incentives </a:t>
            </a:r>
            <a:r>
              <a:rPr lang="en-US" altLang="zh-CN" sz="1200" b="0" dirty="0"/>
              <a:t>defined inside the system to encourage desired properties to hold into the future.</a:t>
            </a:r>
            <a:endParaRPr lang="zh-CN" altLang="en-US" sz="1200" b="0" dirty="0"/>
          </a:p>
          <a:p>
            <a:pPr algn="l"/>
            <a:endParaRPr lang="en-US" sz="1200" b="0" i="0" u="none" strike="noStrike" baseline="0" dirty="0">
              <a:latin typeface="CMR10"/>
            </a:endParaRPr>
          </a:p>
          <a:p>
            <a:pPr algn="l"/>
            <a:r>
              <a:rPr lang="en-US" sz="1200" b="0" i="0" u="none" strike="noStrike" baseline="0" dirty="0">
                <a:latin typeface="CMR10"/>
              </a:rPr>
              <a:t>For example: </a:t>
            </a:r>
          </a:p>
          <a:p>
            <a:pPr algn="l"/>
            <a:r>
              <a:rPr lang="en-US" sz="1200" b="0" i="0" u="none" strike="noStrike" baseline="0" dirty="0">
                <a:latin typeface="CMR10"/>
              </a:rPr>
              <a:t>the incentive mechanism has been applied in every step to secure the distributed system, including the </a:t>
            </a:r>
            <a:r>
              <a:rPr lang="en-US" sz="1200" b="0" i="0" u="none" strike="noStrike" baseline="0" dirty="0">
                <a:latin typeface="CMBX10"/>
              </a:rPr>
              <a:t>transaction confirmation</a:t>
            </a:r>
            <a:r>
              <a:rPr lang="en-US" sz="1200" b="0" i="0" u="none" strike="noStrike" baseline="0" dirty="0">
                <a:latin typeface="CMR10"/>
              </a:rPr>
              <a:t>, </a:t>
            </a:r>
            <a:r>
              <a:rPr lang="en-US" sz="1200" b="0" i="0" u="none" strike="noStrike" baseline="0" dirty="0">
                <a:latin typeface="CMBX10"/>
              </a:rPr>
              <a:t>mining</a:t>
            </a:r>
            <a:r>
              <a:rPr lang="en-US" sz="1200" b="0" i="0" u="none" strike="noStrike" baseline="0" dirty="0">
                <a:latin typeface="CMR10"/>
              </a:rPr>
              <a:t>, and </a:t>
            </a:r>
            <a:r>
              <a:rPr lang="en-US" sz="1200" b="0" i="0" u="none" strike="noStrike" baseline="0" dirty="0">
                <a:latin typeface="CMBX10"/>
              </a:rPr>
              <a:t>longest-chain generation.</a:t>
            </a:r>
            <a:endParaRPr lang="en-US" b="0" dirty="0"/>
          </a:p>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11</a:t>
            </a:fld>
            <a:endParaRPr lang="en-US"/>
          </a:p>
        </p:txBody>
      </p:sp>
    </p:spTree>
    <p:extLst>
      <p:ext uri="{BB962C8B-B14F-4D97-AF65-F5344CB8AC3E}">
        <p14:creationId xmlns:p14="http://schemas.microsoft.com/office/powerpoint/2010/main" val="57555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b="0" i="0" u="none" strike="noStrike" cap="none" dirty="0">
              <a:solidFill>
                <a:schemeClr val="dk1"/>
              </a:solidFill>
              <a:latin typeface="Calibri"/>
              <a:ea typeface="Calibri"/>
              <a:cs typeface="Calibri"/>
              <a:sym typeface="Calibri"/>
            </a:endParaRPr>
          </a:p>
        </p:txBody>
      </p:sp>
      <p:sp>
        <p:nvSpPr>
          <p:cNvPr id="4" name="灯片编号占位符 3"/>
          <p:cNvSpPr>
            <a:spLocks noGrp="1"/>
          </p:cNvSpPr>
          <p:nvPr>
            <p:ph type="sldNum" sz="quarter" idx="5"/>
          </p:nvPr>
        </p:nvSpPr>
        <p:spPr/>
        <p:txBody>
          <a:bodyPr/>
          <a:lstStyle/>
          <a:p>
            <a:fld id="{72D4D4AB-8AEC-492D-89E8-4833C431795B}" type="slidenum">
              <a:rPr lang="en-US" smtClean="0"/>
              <a:t>12</a:t>
            </a:fld>
            <a:endParaRPr lang="en-US"/>
          </a:p>
        </p:txBody>
      </p:sp>
    </p:spTree>
    <p:extLst>
      <p:ext uri="{BB962C8B-B14F-4D97-AF65-F5344CB8AC3E}">
        <p14:creationId xmlns:p14="http://schemas.microsoft.com/office/powerpoint/2010/main" val="81285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Contract theory is a subset of mechanism design, has no enforceability.</a:t>
            </a:r>
          </a:p>
        </p:txBody>
      </p:sp>
      <p:sp>
        <p:nvSpPr>
          <p:cNvPr id="4" name="灯片编号占位符 3"/>
          <p:cNvSpPr>
            <a:spLocks noGrp="1"/>
          </p:cNvSpPr>
          <p:nvPr>
            <p:ph type="sldNum" sz="quarter" idx="5"/>
          </p:nvPr>
        </p:nvSpPr>
        <p:spPr/>
        <p:txBody>
          <a:bodyPr/>
          <a:lstStyle/>
          <a:p>
            <a:fld id="{72D4D4AB-8AEC-492D-89E8-4833C431795B}" type="slidenum">
              <a:rPr lang="en-US" smtClean="0"/>
              <a:t>13</a:t>
            </a:fld>
            <a:endParaRPr lang="en-US"/>
          </a:p>
        </p:txBody>
      </p:sp>
    </p:spTree>
    <p:extLst>
      <p:ext uri="{BB962C8B-B14F-4D97-AF65-F5344CB8AC3E}">
        <p14:creationId xmlns:p14="http://schemas.microsoft.com/office/powerpoint/2010/main" val="268646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0000"/>
                </a:solidFill>
                <a:effectLst/>
                <a:latin typeface="Calibri" panose="020F0502020204030204" pitchFamily="34" charset="0"/>
                <a:cs typeface="Calibri" panose="020F0502020204030204" pitchFamily="34" charset="0"/>
              </a:rPr>
              <a:t>Little research </a:t>
            </a:r>
            <a:r>
              <a:rPr lang="en-US" sz="1200" b="0" i="0" dirty="0">
                <a:solidFill>
                  <a:schemeClr val="tx1"/>
                </a:solidFill>
                <a:effectLst/>
                <a:latin typeface="Calibri" panose="020F0502020204030204" pitchFamily="34" charset="0"/>
                <a:cs typeface="Calibri" panose="020F0502020204030204" pitchFamily="34" charset="0"/>
              </a:rPr>
              <a:t>on Cryptoeconomics.</a:t>
            </a:r>
            <a:endParaRPr lang="en-US" sz="120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16</a:t>
            </a:fld>
            <a:endParaRPr lang="en-US"/>
          </a:p>
        </p:txBody>
      </p:sp>
    </p:spTree>
    <p:extLst>
      <p:ext uri="{BB962C8B-B14F-4D97-AF65-F5344CB8AC3E}">
        <p14:creationId xmlns:p14="http://schemas.microsoft.com/office/powerpoint/2010/main" val="154587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2D4D4AB-8AEC-492D-89E8-4833C431795B}" type="slidenum">
              <a:rPr lang="en-US" smtClean="0"/>
              <a:t>18</a:t>
            </a:fld>
            <a:endParaRPr lang="en-US"/>
          </a:p>
        </p:txBody>
      </p:sp>
    </p:spTree>
    <p:extLst>
      <p:ext uri="{BB962C8B-B14F-4D97-AF65-F5344CB8AC3E}">
        <p14:creationId xmlns:p14="http://schemas.microsoft.com/office/powerpoint/2010/main" val="3358852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pic>
        <p:nvPicPr>
          <p:cNvPr id="9" name="Google Shape;132;p1" descr="A picture containing text, sign&#10;&#10;Description automatically generated">
            <a:extLst>
              <a:ext uri="{FF2B5EF4-FFF2-40B4-BE49-F238E27FC236}">
                <a16:creationId xmlns:a16="http://schemas.microsoft.com/office/drawing/2014/main" id="{CCD83877-968F-4FE3-B794-1DBFEA1DD9F8}"/>
              </a:ext>
            </a:extLst>
          </p:cNvPr>
          <p:cNvPicPr preferRelativeResize="0"/>
          <p:nvPr/>
        </p:nvPicPr>
        <p:blipFill rotWithShape="1">
          <a:blip r:embed="rId2">
            <a:alphaModFix amt="12000"/>
          </a:blip>
          <a:srcRect/>
          <a:stretch/>
        </p:blipFill>
        <p:spPr>
          <a:xfrm>
            <a:off x="3048000" y="289889"/>
            <a:ext cx="6096000" cy="5872480"/>
          </a:xfrm>
          <a:prstGeom prst="rect">
            <a:avLst/>
          </a:prstGeom>
          <a:noFill/>
          <a:ln>
            <a:noFill/>
          </a:ln>
        </p:spPr>
      </p:pic>
    </p:spTree>
    <p:extLst>
      <p:ext uri="{BB962C8B-B14F-4D97-AF65-F5344CB8AC3E}">
        <p14:creationId xmlns:p14="http://schemas.microsoft.com/office/powerpoint/2010/main" val="24627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5"/>
        <p:cNvGrpSpPr/>
        <p:nvPr/>
      </p:nvGrpSpPr>
      <p:grpSpPr>
        <a:xfrm>
          <a:off x="0" y="0"/>
          <a:ext cx="0" cy="0"/>
          <a:chOff x="0" y="0"/>
          <a:chExt cx="0" cy="0"/>
        </a:xfrm>
      </p:grpSpPr>
      <p:sp>
        <p:nvSpPr>
          <p:cNvPr id="116" name="Google Shape;116;p1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17" name="Google Shape;117;p1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118" name="Google Shape;118;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119" name="Google Shape;119;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20" name="Google Shape;120;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3218002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23" name="Google Shape;123;p1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124" name="Google Shape;124;p1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125" name="Google Shape;125;p1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26" name="Google Shape;126;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3877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70916-B17C-435C-BB9E-73E1518557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2C754DC9-35F1-4F84-822E-CD7206DD9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C03FEDB0-8C6B-46CC-9839-C0ED9CE7A4AF}"/>
              </a:ext>
            </a:extLst>
          </p:cNvPr>
          <p:cNvSpPr>
            <a:spLocks noGrp="1"/>
          </p:cNvSpPr>
          <p:nvPr>
            <p:ph type="dt" sz="half" idx="10"/>
          </p:nvPr>
        </p:nvSpPr>
        <p:spPr/>
        <p:txBody>
          <a:bodyPr/>
          <a:lstStyle/>
          <a:p>
            <a:fld id="{A63F4546-8697-4269-9F78-77760EB51652}" type="datetimeFigureOut">
              <a:rPr lang="en-US" smtClean="0"/>
              <a:t>5/13/22</a:t>
            </a:fld>
            <a:endParaRPr lang="en-US"/>
          </a:p>
        </p:txBody>
      </p:sp>
      <p:sp>
        <p:nvSpPr>
          <p:cNvPr id="5" name="页脚占位符 4">
            <a:extLst>
              <a:ext uri="{FF2B5EF4-FFF2-40B4-BE49-F238E27FC236}">
                <a16:creationId xmlns:a16="http://schemas.microsoft.com/office/drawing/2014/main" id="{1BA5EEBD-BFFB-4D7F-8518-1272E9830314}"/>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327AF5C6-3D61-4088-88C2-533B51305CE7}"/>
              </a:ext>
            </a:extLst>
          </p:cNvPr>
          <p:cNvSpPr>
            <a:spLocks noGrp="1"/>
          </p:cNvSpPr>
          <p:nvPr>
            <p:ph type="sldNum" sz="quarter" idx="12"/>
          </p:nvPr>
        </p:nvSpPr>
        <p:spPr/>
        <p:txBody>
          <a:bodyPr/>
          <a:lstStyle/>
          <a:p>
            <a:fld id="{2C1A0694-78C8-4529-BCC6-C6F443F6F0DB}" type="slidenum">
              <a:rPr lang="en-US" smtClean="0"/>
              <a:t>‹#›</a:t>
            </a:fld>
            <a:endParaRPr lang="en-US"/>
          </a:p>
        </p:txBody>
      </p:sp>
    </p:spTree>
    <p:extLst>
      <p:ext uri="{BB962C8B-B14F-4D97-AF65-F5344CB8AC3E}">
        <p14:creationId xmlns:p14="http://schemas.microsoft.com/office/powerpoint/2010/main" val="331552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
        <p:cNvGrpSpPr/>
        <p:nvPr/>
      </p:nvGrpSpPr>
      <p:grpSpPr>
        <a:xfrm>
          <a:off x="0" y="0"/>
          <a:ext cx="0" cy="0"/>
          <a:chOff x="0" y="0"/>
          <a:chExt cx="0" cy="0"/>
        </a:xfrm>
      </p:grpSpPr>
      <p:sp>
        <p:nvSpPr>
          <p:cNvPr id="7" name="矩形 6">
            <a:extLst>
              <a:ext uri="{FF2B5EF4-FFF2-40B4-BE49-F238E27FC236}">
                <a16:creationId xmlns:a16="http://schemas.microsoft.com/office/drawing/2014/main" id="{EA070253-ADBB-420C-9B87-44CAC24A4249}"/>
              </a:ext>
            </a:extLst>
          </p:cNvPr>
          <p:cNvSpPr/>
          <p:nvPr/>
        </p:nvSpPr>
        <p:spPr>
          <a:xfrm>
            <a:off x="0" y="0"/>
            <a:ext cx="12192000" cy="756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B51537ED-9144-4D5C-ACA2-A8965531F42D}"/>
              </a:ext>
            </a:extLst>
          </p:cNvPr>
          <p:cNvPicPr>
            <a:picLocks noChangeAspect="1"/>
          </p:cNvPicPr>
          <p:nvPr/>
        </p:nvPicPr>
        <p:blipFill>
          <a:blip r:embed="rId2"/>
          <a:stretch>
            <a:fillRect/>
          </a:stretch>
        </p:blipFill>
        <p:spPr>
          <a:xfrm>
            <a:off x="6382476" y="1171907"/>
            <a:ext cx="5809524" cy="5314286"/>
          </a:xfrm>
          <a:prstGeom prst="rect">
            <a:avLst/>
          </a:prstGeom>
        </p:spPr>
      </p:pic>
      <p:pic>
        <p:nvPicPr>
          <p:cNvPr id="12" name="图片 11" descr="图片包含 标志, 停止, 手, 照片&#10;&#10;描述已自动生成">
            <a:extLst>
              <a:ext uri="{FF2B5EF4-FFF2-40B4-BE49-F238E27FC236}">
                <a16:creationId xmlns:a16="http://schemas.microsoft.com/office/drawing/2014/main" id="{D065E337-BE38-4FB5-B9B0-418AF2812936}"/>
              </a:ext>
            </a:extLst>
          </p:cNvPr>
          <p:cNvPicPr>
            <a:picLocks noChangeAspect="1"/>
          </p:cNvPicPr>
          <p:nvPr/>
        </p:nvPicPr>
        <p:blipFill>
          <a:blip r:embed="rId3">
            <a:alphaModFix/>
          </a:blip>
          <a:stretch>
            <a:fillRect/>
          </a:stretch>
        </p:blipFill>
        <p:spPr>
          <a:xfrm>
            <a:off x="11125200" y="24145"/>
            <a:ext cx="695324" cy="695324"/>
          </a:xfrm>
          <a:prstGeom prst="rect">
            <a:avLst/>
          </a:prstGeom>
        </p:spPr>
      </p:pic>
      <p:pic>
        <p:nvPicPr>
          <p:cNvPr id="5" name="Picture 9">
            <a:extLst>
              <a:ext uri="{FF2B5EF4-FFF2-40B4-BE49-F238E27FC236}">
                <a16:creationId xmlns:a16="http://schemas.microsoft.com/office/drawing/2014/main" id="{91E40A1B-99AF-4EFE-9D9C-FB46F42A02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6455" y="24145"/>
            <a:ext cx="974521" cy="730633"/>
          </a:xfrm>
          <a:prstGeom prst="rect">
            <a:avLst/>
          </a:prstGeom>
        </p:spPr>
      </p:pic>
    </p:spTree>
    <p:extLst>
      <p:ext uri="{BB962C8B-B14F-4D97-AF65-F5344CB8AC3E}">
        <p14:creationId xmlns:p14="http://schemas.microsoft.com/office/powerpoint/2010/main" val="267208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8"/>
        <p:cNvGrpSpPr/>
        <p:nvPr/>
      </p:nvGrpSpPr>
      <p:grpSpPr>
        <a:xfrm>
          <a:off x="0" y="0"/>
          <a:ext cx="0" cy="0"/>
          <a:chOff x="0" y="0"/>
          <a:chExt cx="0" cy="0"/>
        </a:xfrm>
      </p:grpSpPr>
      <p:sp>
        <p:nvSpPr>
          <p:cNvPr id="7" name="矩形 6">
            <a:extLst>
              <a:ext uri="{FF2B5EF4-FFF2-40B4-BE49-F238E27FC236}">
                <a16:creationId xmlns:a16="http://schemas.microsoft.com/office/drawing/2014/main" id="{55BA5166-D9FF-4236-BBF9-0F4D00B582A3}"/>
              </a:ext>
            </a:extLst>
          </p:cNvPr>
          <p:cNvSpPr/>
          <p:nvPr/>
        </p:nvSpPr>
        <p:spPr>
          <a:xfrm>
            <a:off x="0" y="0"/>
            <a:ext cx="12192000" cy="756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图片包含 标志, 停止, 手, 照片&#10;&#10;描述已自动生成">
            <a:extLst>
              <a:ext uri="{FF2B5EF4-FFF2-40B4-BE49-F238E27FC236}">
                <a16:creationId xmlns:a16="http://schemas.microsoft.com/office/drawing/2014/main" id="{2E961578-1726-494C-824B-78AA4A9D4441}"/>
              </a:ext>
            </a:extLst>
          </p:cNvPr>
          <p:cNvPicPr>
            <a:picLocks noChangeAspect="1"/>
          </p:cNvPicPr>
          <p:nvPr/>
        </p:nvPicPr>
        <p:blipFill>
          <a:blip r:embed="rId2">
            <a:alphaModFix/>
          </a:blip>
          <a:stretch>
            <a:fillRect/>
          </a:stretch>
        </p:blipFill>
        <p:spPr>
          <a:xfrm>
            <a:off x="11125200" y="24145"/>
            <a:ext cx="695324" cy="695324"/>
          </a:xfrm>
          <a:prstGeom prst="rect">
            <a:avLst/>
          </a:prstGeom>
        </p:spPr>
      </p:pic>
      <p:pic>
        <p:nvPicPr>
          <p:cNvPr id="5" name="Picture 9">
            <a:extLst>
              <a:ext uri="{FF2B5EF4-FFF2-40B4-BE49-F238E27FC236}">
                <a16:creationId xmlns:a16="http://schemas.microsoft.com/office/drawing/2014/main" id="{7A3E470D-0D64-4927-A7E9-AB438933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455" y="24145"/>
            <a:ext cx="974521" cy="730633"/>
          </a:xfrm>
          <a:prstGeom prst="rect">
            <a:avLst/>
          </a:prstGeom>
        </p:spPr>
      </p:pic>
    </p:spTree>
    <p:extLst>
      <p:ext uri="{BB962C8B-B14F-4D97-AF65-F5344CB8AC3E}">
        <p14:creationId xmlns:p14="http://schemas.microsoft.com/office/powerpoint/2010/main" val="377162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76" name="Google Shape;76;p1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zh-CN" altLang="en-US"/>
              <a:t>单击此处编辑母版文本样式</a:t>
            </a:r>
          </a:p>
        </p:txBody>
      </p:sp>
      <p:sp>
        <p:nvSpPr>
          <p:cNvPr id="77" name="Google Shape;77;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78" name="Google Shape;78;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61712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0"/>
        <p:cNvGrpSpPr/>
        <p:nvPr/>
      </p:nvGrpSpPr>
      <p:grpSpPr>
        <a:xfrm>
          <a:off x="0" y="0"/>
          <a:ext cx="0" cy="0"/>
          <a:chOff x="0" y="0"/>
          <a:chExt cx="0" cy="0"/>
        </a:xfrm>
      </p:grpSpPr>
      <p:sp>
        <p:nvSpPr>
          <p:cNvPr id="81" name="Google Shape;81;p1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82" name="Google Shape;82;p1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83" name="Google Shape;83;p1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84" name="Google Shape;84;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86" name="Google Shape;86;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124951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7"/>
        <p:cNvGrpSpPr/>
        <p:nvPr/>
      </p:nvGrpSpPr>
      <p:grpSpPr>
        <a:xfrm>
          <a:off x="0" y="0"/>
          <a:ext cx="0" cy="0"/>
          <a:chOff x="0" y="0"/>
          <a:chExt cx="0" cy="0"/>
        </a:xfrm>
      </p:grpSpPr>
      <p:sp>
        <p:nvSpPr>
          <p:cNvPr id="88" name="Google Shape;88;p1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89" name="Google Shape;89;p1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zh-CN" altLang="en-US"/>
              <a:t>单击此处编辑母版文本样式</a:t>
            </a:r>
          </a:p>
        </p:txBody>
      </p:sp>
      <p:sp>
        <p:nvSpPr>
          <p:cNvPr id="90" name="Google Shape;90;p1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91" name="Google Shape;91;p1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zh-CN" altLang="en-US"/>
              <a:t>单击此处编辑母版文本样式</a:t>
            </a:r>
          </a:p>
        </p:txBody>
      </p:sp>
      <p:sp>
        <p:nvSpPr>
          <p:cNvPr id="92" name="Google Shape;92;p1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zh-CN" altLang="en-US"/>
              <a:t>单击此处编辑母版文本样式</a:t>
            </a:r>
          </a:p>
        </p:txBody>
      </p:sp>
      <p:sp>
        <p:nvSpPr>
          <p:cNvPr id="93" name="Google Shape;93;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94" name="Google Shape;94;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95" name="Google Shape;95;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201927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98" name="Google Shape;98;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99" name="Google Shape;99;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0" name="Google Shape;100;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96192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1"/>
        <p:cNvGrpSpPr/>
        <p:nvPr/>
      </p:nvGrpSpPr>
      <p:grpSpPr>
        <a:xfrm>
          <a:off x="0" y="0"/>
          <a:ext cx="0" cy="0"/>
          <a:chOff x="0" y="0"/>
          <a:chExt cx="0" cy="0"/>
        </a:xfrm>
      </p:grpSpPr>
      <p:sp>
        <p:nvSpPr>
          <p:cNvPr id="102" name="Google Shape;102;p1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03" name="Google Shape;103;p1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zh-CN" altLang="en-US"/>
              <a:t>单击此处编辑母版文本样式</a:t>
            </a:r>
          </a:p>
        </p:txBody>
      </p:sp>
      <p:sp>
        <p:nvSpPr>
          <p:cNvPr id="104" name="Google Shape;104;p1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zh-CN" altLang="en-US"/>
              <a:t>单击此处编辑母版文本样式</a:t>
            </a:r>
          </a:p>
        </p:txBody>
      </p:sp>
      <p:sp>
        <p:nvSpPr>
          <p:cNvPr id="105" name="Google Shape;105;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106" name="Google Shape;106;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7" name="Google Shape;107;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106949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8"/>
        <p:cNvGrpSpPr/>
        <p:nvPr/>
      </p:nvGrpSpPr>
      <p:grpSpPr>
        <a:xfrm>
          <a:off x="0" y="0"/>
          <a:ext cx="0" cy="0"/>
          <a:chOff x="0" y="0"/>
          <a:chExt cx="0" cy="0"/>
        </a:xfrm>
      </p:grpSpPr>
      <p:sp>
        <p:nvSpPr>
          <p:cNvPr id="109" name="Google Shape;109;p1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CN" altLang="en-US"/>
              <a:t>单击此处编辑母版标题样式</a:t>
            </a:r>
            <a:endParaRPr/>
          </a:p>
        </p:txBody>
      </p:sp>
      <p:sp>
        <p:nvSpPr>
          <p:cNvPr id="110" name="Google Shape;110;p158"/>
          <p:cNvSpPr>
            <a:spLocks noGrp="1"/>
          </p:cNvSpPr>
          <p:nvPr>
            <p:ph type="pic" idx="2"/>
          </p:nvPr>
        </p:nvSpPr>
        <p:spPr>
          <a:xfrm>
            <a:off x="5183188" y="987425"/>
            <a:ext cx="6172200" cy="4873625"/>
          </a:xfrm>
          <a:prstGeom prst="rect">
            <a:avLst/>
          </a:prstGeom>
          <a:noFill/>
          <a:ln>
            <a:noFill/>
          </a:ln>
        </p:spPr>
      </p:sp>
      <p:sp>
        <p:nvSpPr>
          <p:cNvPr id="111" name="Google Shape;111;p1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zh-CN" altLang="en-US"/>
              <a:t>单击此处编辑母版文本样式</a:t>
            </a:r>
          </a:p>
        </p:txBody>
      </p:sp>
      <p:sp>
        <p:nvSpPr>
          <p:cNvPr id="112" name="Google Shape;112;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3F4546-8697-4269-9F78-77760EB51652}" type="datetimeFigureOut">
              <a:rPr lang="en-US" smtClean="0"/>
              <a:t>5/13/22</a:t>
            </a:fld>
            <a:endParaRPr lang="en-US"/>
          </a:p>
        </p:txBody>
      </p:sp>
      <p:sp>
        <p:nvSpPr>
          <p:cNvPr id="113" name="Google Shape;113;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14" name="Google Shape;114;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2C1A0694-78C8-4529-BCC6-C6F443F6F0DB}" type="slidenum">
              <a:rPr lang="en-US" smtClean="0"/>
              <a:t>‹#›</a:t>
            </a:fld>
            <a:endParaRPr lang="en-US"/>
          </a:p>
        </p:txBody>
      </p:sp>
    </p:spTree>
    <p:extLst>
      <p:ext uri="{BB962C8B-B14F-4D97-AF65-F5344CB8AC3E}">
        <p14:creationId xmlns:p14="http://schemas.microsoft.com/office/powerpoint/2010/main" val="425776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7CB72893-FC63-47EF-ABC9-E560FE3AB82A}"/>
              </a:ext>
            </a:extLst>
          </p:cNvPr>
          <p:cNvGraphicFramePr>
            <a:graphicFrameLocks noGrp="1"/>
          </p:cNvGraphicFramePr>
          <p:nvPr userDrawn="1">
            <p:extLst>
              <p:ext uri="{D42A27DB-BD31-4B8C-83A1-F6EECF244321}">
                <p14:modId xmlns:p14="http://schemas.microsoft.com/office/powerpoint/2010/main" val="3355936282"/>
              </p:ext>
            </p:extLst>
          </p:nvPr>
        </p:nvGraphicFramePr>
        <p:xfrm>
          <a:off x="0" y="6493526"/>
          <a:ext cx="12192000" cy="36447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08142617"/>
                    </a:ext>
                  </a:extLst>
                </a:gridCol>
                <a:gridCol w="4064000">
                  <a:extLst>
                    <a:ext uri="{9D8B030D-6E8A-4147-A177-3AD203B41FA5}">
                      <a16:colId xmlns:a16="http://schemas.microsoft.com/office/drawing/2014/main" val="2904317969"/>
                    </a:ext>
                  </a:extLst>
                </a:gridCol>
                <a:gridCol w="4064000">
                  <a:extLst>
                    <a:ext uri="{9D8B030D-6E8A-4147-A177-3AD203B41FA5}">
                      <a16:colId xmlns:a16="http://schemas.microsoft.com/office/drawing/2014/main" val="3668748752"/>
                    </a:ext>
                  </a:extLst>
                </a:gridCol>
              </a:tblGrid>
              <a:tr h="36447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FFFFFF"/>
                          </a:solidFill>
                          <a:effectLst/>
                          <a:uLnTx/>
                          <a:uFillTx/>
                          <a:latin typeface="+mn-lt"/>
                          <a:ea typeface="Arial"/>
                          <a:cs typeface="Arial"/>
                          <a:sym typeface="Arial"/>
                        </a:rPr>
                        <a:t>University of Houston</a:t>
                      </a:r>
                      <a:endParaRPr kumimoji="0" lang="en-US" sz="1400" b="0" i="0" u="none" strike="noStrike" kern="0" cap="none" spc="0" normalizeH="0" baseline="0" noProof="0" dirty="0">
                        <a:ln>
                          <a:noFill/>
                        </a:ln>
                        <a:solidFill>
                          <a:srgbClr val="000000"/>
                        </a:solidFill>
                        <a:effectLst/>
                        <a:uLnTx/>
                        <a:uFillTx/>
                        <a:latin typeface="+mn-lt"/>
                        <a:ea typeface="+mn-ea"/>
                        <a:cs typeface="+mn-cs"/>
                        <a:sym typeface="Arial"/>
                      </a:endParaRPr>
                    </a:p>
                  </a:txBody>
                  <a:tcPr>
                    <a:solidFill>
                      <a:srgbClr val="C00000"/>
                    </a:solidFill>
                  </a:tcPr>
                </a:tc>
                <a:tc>
                  <a:txBody>
                    <a:bodyPr/>
                    <a:lstStyle/>
                    <a:p>
                      <a:pPr algn="ctr"/>
                      <a:endParaRPr lang="en-US" dirty="0"/>
                    </a:p>
                  </a:txBody>
                  <a:tcP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8AAD7654-D647-407A-80C2-FE616A694865}" type="datetime5">
                        <a:rPr kumimoji="0" lang="en-US" sz="1400" b="0" i="0" u="none" strike="noStrike" kern="0" cap="none" spc="0" normalizeH="0" baseline="0" noProof="0" smtClean="0">
                          <a:ln>
                            <a:noFill/>
                          </a:ln>
                          <a:solidFill>
                            <a:srgbClr val="A80000"/>
                          </a:solidFill>
                          <a:effectLst/>
                          <a:uLnTx/>
                          <a:uFillTx/>
                          <a:latin typeface="+mn-lt"/>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13-May-22</a:t>
                      </a:fld>
                      <a:endParaRPr lang="en-US" dirty="0"/>
                    </a:p>
                  </a:txBody>
                  <a:tcPr>
                    <a:solidFill>
                      <a:srgbClr val="D8D8D8"/>
                    </a:solidFill>
                  </a:tcPr>
                </a:tc>
                <a:extLst>
                  <a:ext uri="{0D108BD9-81ED-4DB2-BD59-A6C34878D82A}">
                    <a16:rowId xmlns:a16="http://schemas.microsoft.com/office/drawing/2014/main" val="1162771018"/>
                  </a:ext>
                </a:extLst>
              </a:tr>
            </a:tbl>
          </a:graphicData>
        </a:graphic>
      </p:graphicFrame>
      <p:sp>
        <p:nvSpPr>
          <p:cNvPr id="8" name="文本占位符 2">
            <a:extLst>
              <a:ext uri="{FF2B5EF4-FFF2-40B4-BE49-F238E27FC236}">
                <a16:creationId xmlns:a16="http://schemas.microsoft.com/office/drawing/2014/main" id="{D8047A8D-B660-4F20-9522-E8930257A409}"/>
              </a:ext>
            </a:extLst>
          </p:cNvPr>
          <p:cNvSpPr txBox="1">
            <a:spLocks/>
          </p:cNvSpPr>
          <p:nvPr/>
        </p:nvSpPr>
        <p:spPr>
          <a:xfrm>
            <a:off x="5486400" y="6493526"/>
            <a:ext cx="1219200" cy="2190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CAE1C7C9-441C-40A6-A001-C90EE68C418F}" type="slidenum">
              <a:rPr lang="zh-CN" altLang="en-US" sz="1600" smtClean="0">
                <a:solidFill>
                  <a:schemeClr val="tx1"/>
                </a:solidFill>
                <a:effectLst/>
              </a:rPr>
              <a:pPr algn="ctr"/>
              <a:t>‹#›</a:t>
            </a:fld>
            <a:endParaRPr lang="en-US" sz="1600" dirty="0">
              <a:solidFill>
                <a:schemeClr val="tx1"/>
              </a:solidFill>
              <a:effectLst/>
            </a:endParaRPr>
          </a:p>
        </p:txBody>
      </p:sp>
    </p:spTree>
    <p:extLst>
      <p:ext uri="{BB962C8B-B14F-4D97-AF65-F5344CB8AC3E}">
        <p14:creationId xmlns:p14="http://schemas.microsoft.com/office/powerpoint/2010/main" val="29603374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550.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520.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ethereum/research/blob/master/papers/discouragement/discouragement.pdf" TargetMode="Externa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590.png"/><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0.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0.png"/><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670.png"/><Relationship Id="rId7" Type="http://schemas.openxmlformats.org/officeDocument/2006/relationships/image" Target="../media/image81.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3.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6;p1">
            <a:extLst>
              <a:ext uri="{FF2B5EF4-FFF2-40B4-BE49-F238E27FC236}">
                <a16:creationId xmlns:a16="http://schemas.microsoft.com/office/drawing/2014/main" id="{51D415A3-7039-4901-A93D-EAEAA45F3AA3}"/>
              </a:ext>
            </a:extLst>
          </p:cNvPr>
          <p:cNvSpPr/>
          <p:nvPr/>
        </p:nvSpPr>
        <p:spPr>
          <a:xfrm>
            <a:off x="214685" y="1265844"/>
            <a:ext cx="11755642" cy="1839989"/>
          </a:xfrm>
          <a:prstGeom prst="roundRect">
            <a:avLst>
              <a:gd name="adj" fmla="val 16667"/>
            </a:avLst>
          </a:prstGeom>
          <a:solidFill>
            <a:srgbClr val="D8D8D8"/>
          </a:solidFill>
          <a:ln w="12700" cap="flat" cmpd="sng">
            <a:solidFill>
              <a:srgbClr val="D8D8D8"/>
            </a:solidFill>
            <a:prstDash val="solid"/>
            <a:miter lim="800000"/>
            <a:headEnd type="none" w="sm" len="sm"/>
            <a:tailEnd type="none" w="sm" len="sm"/>
          </a:ln>
          <a:effectLst>
            <a:outerShdw blurRad="101600" dist="241300" dir="2700000" sx="99000" sy="99000" algn="tl"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dirty="0" err="1">
                <a:solidFill>
                  <a:srgbClr val="C00000"/>
                </a:solidFill>
                <a:latin typeface="Calibri"/>
                <a:ea typeface="Calibri"/>
                <a:cs typeface="Calibri"/>
                <a:sym typeface="Calibri"/>
              </a:rPr>
              <a:t>Cryptoeconomics</a:t>
            </a:r>
            <a:r>
              <a:rPr lang="en-US" sz="4000" b="0" i="0" u="none" strike="noStrike" cap="none" dirty="0">
                <a:solidFill>
                  <a:srgbClr val="C00000"/>
                </a:solidFill>
                <a:latin typeface="Calibri"/>
                <a:ea typeface="Calibri"/>
                <a:cs typeface="Calibri"/>
                <a:sym typeface="Calibri"/>
              </a:rPr>
              <a:t>: Economic </a:t>
            </a:r>
            <a:r>
              <a:rPr lang="en-US" sz="4000" b="0" i="0" u="none" strike="noStrike" cap="none">
                <a:solidFill>
                  <a:srgbClr val="C00000"/>
                </a:solidFill>
                <a:latin typeface="Calibri"/>
                <a:ea typeface="Calibri"/>
                <a:cs typeface="Calibri"/>
                <a:sym typeface="Calibri"/>
              </a:rPr>
              <a:t>Mechanisms </a:t>
            </a:r>
          </a:p>
          <a:p>
            <a:pPr marL="0" marR="0" lvl="0" indent="0" algn="ctr" rtl="0">
              <a:spcBef>
                <a:spcPts val="0"/>
              </a:spcBef>
              <a:spcAft>
                <a:spcPts val="0"/>
              </a:spcAft>
              <a:buNone/>
            </a:pPr>
            <a:r>
              <a:rPr lang="en-US" sz="4000" b="0" i="0" u="none" strike="noStrike" cap="none">
                <a:solidFill>
                  <a:srgbClr val="C00000"/>
                </a:solidFill>
                <a:latin typeface="Calibri"/>
                <a:ea typeface="Calibri"/>
                <a:cs typeface="Calibri"/>
                <a:sym typeface="Calibri"/>
              </a:rPr>
              <a:t>behind Blockchains</a:t>
            </a:r>
            <a:endParaRPr lang="en-US" sz="4000" b="0" i="0" u="none" strike="noStrike" cap="none" dirty="0">
              <a:solidFill>
                <a:srgbClr val="C00000"/>
              </a:solidFill>
              <a:latin typeface="Calibri"/>
              <a:ea typeface="Calibri"/>
              <a:cs typeface="Calibri"/>
              <a:sym typeface="Calibri"/>
            </a:endParaRPr>
          </a:p>
        </p:txBody>
      </p:sp>
      <p:sp>
        <p:nvSpPr>
          <p:cNvPr id="6" name="文本框 5">
            <a:extLst>
              <a:ext uri="{FF2B5EF4-FFF2-40B4-BE49-F238E27FC236}">
                <a16:creationId xmlns:a16="http://schemas.microsoft.com/office/drawing/2014/main" id="{3CC44032-8C3B-454D-8B28-B497392160F4}"/>
              </a:ext>
            </a:extLst>
          </p:cNvPr>
          <p:cNvSpPr txBox="1"/>
          <p:nvPr/>
        </p:nvSpPr>
        <p:spPr>
          <a:xfrm>
            <a:off x="3039894" y="3299431"/>
            <a:ext cx="6118696" cy="369332"/>
          </a:xfrm>
          <a:prstGeom prst="rect">
            <a:avLst/>
          </a:prstGeom>
          <a:noFill/>
        </p:spPr>
        <p:txBody>
          <a:bodyPr wrap="square">
            <a:spAutoFit/>
          </a:bodyPr>
          <a:lstStyle/>
          <a:p>
            <a:pPr algn="ctr"/>
            <a:r>
              <a:rPr lang="en-US" sz="1800" dirty="0">
                <a:solidFill>
                  <a:schemeClr val="tx1"/>
                </a:solidFill>
                <a:latin typeface="Calibri" panose="020F0502020204030204" pitchFamily="34" charset="0"/>
                <a:cs typeface="Calibri" panose="020F0502020204030204" pitchFamily="34" charset="0"/>
              </a:rPr>
              <a:t>Zhu Han</a:t>
            </a:r>
          </a:p>
        </p:txBody>
      </p:sp>
      <p:sp>
        <p:nvSpPr>
          <p:cNvPr id="7" name="Subtitle 2">
            <a:extLst>
              <a:ext uri="{FF2B5EF4-FFF2-40B4-BE49-F238E27FC236}">
                <a16:creationId xmlns:a16="http://schemas.microsoft.com/office/drawing/2014/main" id="{66EDC0EA-1B05-42BC-B3E5-8E2DEA820949}"/>
              </a:ext>
            </a:extLst>
          </p:cNvPr>
          <p:cNvSpPr txBox="1">
            <a:spLocks/>
          </p:cNvSpPr>
          <p:nvPr/>
        </p:nvSpPr>
        <p:spPr>
          <a:xfrm>
            <a:off x="2898842" y="3756296"/>
            <a:ext cx="6400800" cy="52225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latin typeface="Calibri" panose="020F0502020204030204" pitchFamily="34" charset="0"/>
                <a:cs typeface="Calibri" panose="020F0502020204030204" pitchFamily="34" charset="0"/>
              </a:rPr>
              <a:t>Electrical and Computer Engineering Department</a:t>
            </a:r>
          </a:p>
          <a:p>
            <a:r>
              <a:rPr lang="en-US" sz="2000" dirty="0">
                <a:solidFill>
                  <a:schemeClr val="tx1"/>
                </a:solidFill>
                <a:latin typeface="Calibri" panose="020F0502020204030204" pitchFamily="34" charset="0"/>
                <a:cs typeface="Calibri" panose="020F0502020204030204" pitchFamily="34" charset="0"/>
              </a:rPr>
              <a:t>University of Houston</a:t>
            </a:r>
          </a:p>
        </p:txBody>
      </p:sp>
      <p:sp>
        <p:nvSpPr>
          <p:cNvPr id="13" name="文本框 12">
            <a:extLst>
              <a:ext uri="{FF2B5EF4-FFF2-40B4-BE49-F238E27FC236}">
                <a16:creationId xmlns:a16="http://schemas.microsoft.com/office/drawing/2014/main" id="{27512593-6CD9-41FE-9886-361C352D351E}"/>
              </a:ext>
            </a:extLst>
          </p:cNvPr>
          <p:cNvSpPr txBox="1"/>
          <p:nvPr/>
        </p:nvSpPr>
        <p:spPr>
          <a:xfrm>
            <a:off x="496118" y="5225977"/>
            <a:ext cx="10668000" cy="400110"/>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Thanks to Dr. Jing Li, Daniel Doe and NSF</a:t>
            </a:r>
          </a:p>
        </p:txBody>
      </p:sp>
    </p:spTree>
    <p:extLst>
      <p:ext uri="{BB962C8B-B14F-4D97-AF65-F5344CB8AC3E}">
        <p14:creationId xmlns:p14="http://schemas.microsoft.com/office/powerpoint/2010/main" val="98070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0"/>
          <p:cNvSpPr/>
          <p:nvPr/>
        </p:nvSpPr>
        <p:spPr>
          <a:xfrm>
            <a:off x="0" y="0"/>
            <a:ext cx="12192000"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First Camp Case Study: Bitcoin</a:t>
            </a:r>
            <a:endParaRPr dirty="0"/>
          </a:p>
        </p:txBody>
      </p:sp>
      <p:pic>
        <p:nvPicPr>
          <p:cNvPr id="692" name="Google Shape;692;p40" descr="A picture containing text, clipart&#10;&#10;Description automatically generated"/>
          <p:cNvPicPr preferRelativeResize="0"/>
          <p:nvPr/>
        </p:nvPicPr>
        <p:blipFill rotWithShape="1">
          <a:blip r:embed="rId3">
            <a:alphaModFix amt="40000"/>
          </a:blip>
          <a:srcRect t="648"/>
          <a:stretch/>
        </p:blipFill>
        <p:spPr>
          <a:xfrm>
            <a:off x="9321993" y="35375"/>
            <a:ext cx="431093" cy="658922"/>
          </a:xfrm>
          <a:prstGeom prst="rect">
            <a:avLst/>
          </a:prstGeom>
          <a:noFill/>
          <a:ln>
            <a:noFill/>
          </a:ln>
        </p:spPr>
      </p:pic>
      <p:pic>
        <p:nvPicPr>
          <p:cNvPr id="693" name="Google Shape;693;p40" descr="Logo&#10;&#10;Description automatically generated"/>
          <p:cNvPicPr preferRelativeResize="0"/>
          <p:nvPr/>
        </p:nvPicPr>
        <p:blipFill rotWithShape="1">
          <a:blip r:embed="rId4">
            <a:alphaModFix amt="40000"/>
          </a:blip>
          <a:srcRect/>
          <a:stretch/>
        </p:blipFill>
        <p:spPr>
          <a:xfrm>
            <a:off x="9899176" y="35375"/>
            <a:ext cx="427504" cy="658922"/>
          </a:xfrm>
          <a:prstGeom prst="rect">
            <a:avLst/>
          </a:prstGeom>
          <a:noFill/>
          <a:ln>
            <a:noFill/>
          </a:ln>
        </p:spPr>
      </p:pic>
      <p:pic>
        <p:nvPicPr>
          <p:cNvPr id="694" name="Google Shape;694;p40"/>
          <p:cNvPicPr preferRelativeResize="0"/>
          <p:nvPr/>
        </p:nvPicPr>
        <p:blipFill rotWithShape="1">
          <a:blip r:embed="rId5">
            <a:alphaModFix amt="40000"/>
          </a:blip>
          <a:srcRect/>
          <a:stretch/>
        </p:blipFill>
        <p:spPr>
          <a:xfrm>
            <a:off x="10472770" y="35375"/>
            <a:ext cx="510432" cy="658922"/>
          </a:xfrm>
          <a:prstGeom prst="rect">
            <a:avLst/>
          </a:prstGeom>
          <a:noFill/>
          <a:ln>
            <a:noFill/>
          </a:ln>
        </p:spPr>
      </p:pic>
      <p:pic>
        <p:nvPicPr>
          <p:cNvPr id="695" name="Google Shape;695;p40" descr="A picture containing text, sign&#10;&#10;Description automatically generated"/>
          <p:cNvPicPr preferRelativeResize="0"/>
          <p:nvPr/>
        </p:nvPicPr>
        <p:blipFill rotWithShape="1">
          <a:blip r:embed="rId6">
            <a:alphaModFix amt="40000"/>
          </a:blip>
          <a:srcRect/>
          <a:stretch/>
        </p:blipFill>
        <p:spPr>
          <a:xfrm>
            <a:off x="11129292" y="35375"/>
            <a:ext cx="661402" cy="658922"/>
          </a:xfrm>
          <a:prstGeom prst="rect">
            <a:avLst/>
          </a:prstGeom>
          <a:noFill/>
          <a:ln>
            <a:noFill/>
          </a:ln>
        </p:spPr>
      </p:pic>
      <p:sp>
        <p:nvSpPr>
          <p:cNvPr id="697" name="Google Shape;697;p40"/>
          <p:cNvSpPr/>
          <p:nvPr/>
        </p:nvSpPr>
        <p:spPr>
          <a:xfrm>
            <a:off x="252610" y="765047"/>
            <a:ext cx="11686780" cy="553957"/>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The first miner that solves a mathematical puzzle will obtain the </a:t>
            </a:r>
            <a:r>
              <a:rPr lang="en-US" sz="2000" b="1" i="1" dirty="0">
                <a:solidFill>
                  <a:srgbClr val="C00000"/>
                </a:solidFill>
                <a:latin typeface="Calibri"/>
                <a:ea typeface="Calibri"/>
                <a:cs typeface="Calibri"/>
                <a:sym typeface="Calibri"/>
              </a:rPr>
              <a:t>privilege</a:t>
            </a:r>
            <a:r>
              <a:rPr lang="en-US" sz="2000" dirty="0">
                <a:solidFill>
                  <a:schemeClr val="dk1"/>
                </a:solidFill>
                <a:latin typeface="Calibri"/>
                <a:ea typeface="Calibri"/>
                <a:cs typeface="Calibri"/>
                <a:sym typeface="Calibri"/>
              </a:rPr>
              <a:t> to create the next block.</a:t>
            </a:r>
            <a:endParaRPr dirty="0"/>
          </a:p>
        </p:txBody>
      </p:sp>
      <p:sp>
        <p:nvSpPr>
          <p:cNvPr id="698" name="Google Shape;698;p40"/>
          <p:cNvSpPr/>
          <p:nvPr/>
        </p:nvSpPr>
        <p:spPr>
          <a:xfrm>
            <a:off x="252609" y="1241188"/>
            <a:ext cx="11686780" cy="707846"/>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Bitcoin uses </a:t>
            </a:r>
            <a:r>
              <a:rPr lang="en-US" sz="2000" b="1" i="1" dirty="0">
                <a:solidFill>
                  <a:srgbClr val="C00000"/>
                </a:solidFill>
                <a:latin typeface="Calibri"/>
                <a:ea typeface="Calibri"/>
                <a:cs typeface="Calibri"/>
                <a:sym typeface="Calibri"/>
              </a:rPr>
              <a:t>block rewards </a:t>
            </a:r>
            <a:r>
              <a:rPr lang="en-US" sz="2000" dirty="0">
                <a:solidFill>
                  <a:schemeClr val="dk1"/>
                </a:solidFill>
                <a:latin typeface="Calibri"/>
                <a:ea typeface="Calibri"/>
                <a:cs typeface="Calibri"/>
                <a:sym typeface="Calibri"/>
              </a:rPr>
              <a:t>and</a:t>
            </a:r>
            <a:r>
              <a:rPr lang="en-US" sz="2000" b="1" i="1" dirty="0">
                <a:solidFill>
                  <a:srgbClr val="C00000"/>
                </a:solidFill>
                <a:latin typeface="Calibri"/>
                <a:ea typeface="Calibri"/>
                <a:cs typeface="Calibri"/>
                <a:sym typeface="Calibri"/>
              </a:rPr>
              <a:t> transaction fees </a:t>
            </a:r>
            <a:r>
              <a:rPr lang="en-US" sz="2000" dirty="0">
                <a:solidFill>
                  <a:schemeClr val="dk1"/>
                </a:solidFill>
                <a:latin typeface="Calibri"/>
                <a:ea typeface="Calibri"/>
                <a:cs typeface="Calibri"/>
                <a:sym typeface="Calibri"/>
              </a:rPr>
              <a:t>to compensate miners for their work, and to incentivize them to </a:t>
            </a:r>
            <a:r>
              <a:rPr lang="en-US" sz="2000" b="1" i="1" dirty="0">
                <a:solidFill>
                  <a:srgbClr val="C00000"/>
                </a:solidFill>
                <a:latin typeface="Calibri"/>
                <a:ea typeface="Calibri"/>
                <a:cs typeface="Calibri"/>
                <a:sym typeface="Calibri"/>
              </a:rPr>
              <a:t>mine on the longest chain.</a:t>
            </a:r>
            <a:endParaRPr dirty="0"/>
          </a:p>
        </p:txBody>
      </p:sp>
      <p:graphicFrame>
        <p:nvGraphicFramePr>
          <p:cNvPr id="13" name="Google Shape;710;p41">
            <a:extLst>
              <a:ext uri="{FF2B5EF4-FFF2-40B4-BE49-F238E27FC236}">
                <a16:creationId xmlns:a16="http://schemas.microsoft.com/office/drawing/2014/main" id="{15910902-E807-580E-B166-3B33C51958B2}"/>
              </a:ext>
            </a:extLst>
          </p:cNvPr>
          <p:cNvGraphicFramePr/>
          <p:nvPr>
            <p:extLst>
              <p:ext uri="{D42A27DB-BD31-4B8C-83A1-F6EECF244321}">
                <p14:modId xmlns:p14="http://schemas.microsoft.com/office/powerpoint/2010/main" val="2057791438"/>
              </p:ext>
            </p:extLst>
          </p:nvPr>
        </p:nvGraphicFramePr>
        <p:xfrm>
          <a:off x="930309" y="2570977"/>
          <a:ext cx="10723906" cy="2499409"/>
        </p:xfrm>
        <a:graphic>
          <a:graphicData uri="http://schemas.openxmlformats.org/drawingml/2006/table">
            <a:tbl>
              <a:tblPr firstRow="1" bandRow="1">
                <a:noFill/>
              </a:tblPr>
              <a:tblGrid>
                <a:gridCol w="2369837">
                  <a:extLst>
                    <a:ext uri="{9D8B030D-6E8A-4147-A177-3AD203B41FA5}">
                      <a16:colId xmlns:a16="http://schemas.microsoft.com/office/drawing/2014/main" val="20000"/>
                    </a:ext>
                  </a:extLst>
                </a:gridCol>
                <a:gridCol w="6274068">
                  <a:extLst>
                    <a:ext uri="{9D8B030D-6E8A-4147-A177-3AD203B41FA5}">
                      <a16:colId xmlns:a16="http://schemas.microsoft.com/office/drawing/2014/main" val="20001"/>
                    </a:ext>
                  </a:extLst>
                </a:gridCol>
                <a:gridCol w="2080001">
                  <a:extLst>
                    <a:ext uri="{9D8B030D-6E8A-4147-A177-3AD203B41FA5}">
                      <a16:colId xmlns:a16="http://schemas.microsoft.com/office/drawing/2014/main" val="20002"/>
                    </a:ext>
                  </a:extLst>
                </a:gridCol>
              </a:tblGrid>
              <a:tr h="384970">
                <a:tc>
                  <a:txBody>
                    <a:bodyPr/>
                    <a:lstStyle/>
                    <a:p>
                      <a:pPr marL="0" marR="0" lvl="0" indent="0" algn="ctr" rtl="0">
                        <a:lnSpc>
                          <a:spcPct val="150000"/>
                        </a:lnSpc>
                        <a:spcBef>
                          <a:spcPts val="0"/>
                        </a:spcBef>
                        <a:spcAft>
                          <a:spcPts val="0"/>
                        </a:spcAft>
                        <a:buNone/>
                      </a:pPr>
                      <a:r>
                        <a:rPr lang="en-US" sz="2000" u="none" strike="noStrike" cap="none"/>
                        <a:t>Model</a:t>
                      </a:r>
                      <a:endParaRPr/>
                    </a:p>
                  </a:txBody>
                  <a:tcPr marL="91450" marR="91450" marT="45725" marB="45725" anchor="ctr"/>
                </a:tc>
                <a:tc>
                  <a:txBody>
                    <a:bodyPr/>
                    <a:lstStyle/>
                    <a:p>
                      <a:pPr marL="0" marR="0" lvl="0" indent="0" algn="ctr" rtl="0">
                        <a:lnSpc>
                          <a:spcPct val="150000"/>
                        </a:lnSpc>
                        <a:spcBef>
                          <a:spcPts val="0"/>
                        </a:spcBef>
                        <a:spcAft>
                          <a:spcPts val="0"/>
                        </a:spcAft>
                        <a:buNone/>
                      </a:pPr>
                      <a:r>
                        <a:rPr lang="en-US" sz="2000" u="none" strike="noStrike" cap="none" dirty="0"/>
                        <a:t>Parameters</a:t>
                      </a:r>
                      <a:endParaRPr dirty="0"/>
                    </a:p>
                  </a:txBody>
                  <a:tcPr marL="91450" marR="91450" marT="45725" marB="45725" anchor="ctr"/>
                </a:tc>
                <a:tc>
                  <a:txBody>
                    <a:bodyPr/>
                    <a:lstStyle/>
                    <a:p>
                      <a:pPr marL="0" marR="0" lvl="0" indent="0" algn="ctr" rtl="0">
                        <a:lnSpc>
                          <a:spcPct val="150000"/>
                        </a:lnSpc>
                        <a:spcBef>
                          <a:spcPts val="0"/>
                        </a:spcBef>
                        <a:spcAft>
                          <a:spcPts val="0"/>
                        </a:spcAft>
                        <a:buNone/>
                      </a:pPr>
                      <a:r>
                        <a:rPr lang="en-US" sz="2000" u="none" strike="noStrike" cap="none"/>
                        <a:t>Security Margin</a:t>
                      </a:r>
                      <a:endParaRPr/>
                    </a:p>
                  </a:txBody>
                  <a:tcPr marL="91450" marR="91450" marT="45725" marB="45725" anchor="ctr"/>
                </a:tc>
                <a:extLst>
                  <a:ext uri="{0D108BD9-81ED-4DB2-BD59-A6C34878D82A}">
                    <a16:rowId xmlns:a16="http://schemas.microsoft.com/office/drawing/2014/main" val="10000"/>
                  </a:ext>
                </a:extLst>
              </a:tr>
              <a:tr h="500707">
                <a:tc>
                  <a:txBody>
                    <a:bodyPr/>
                    <a:lstStyle/>
                    <a:p>
                      <a:pPr marL="0" marR="0" lvl="0" indent="0" algn="ctr" rtl="0">
                        <a:spcBef>
                          <a:spcPts val="0"/>
                        </a:spcBef>
                        <a:spcAft>
                          <a:spcPts val="0"/>
                        </a:spcAft>
                        <a:buNone/>
                      </a:pPr>
                      <a:r>
                        <a:rPr lang="en-US" sz="1800" u="none" strike="noStrike" cap="none" dirty="0"/>
                        <a:t>Honest Majority</a:t>
                      </a:r>
                      <a:endParaRPr dirty="0"/>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Honest users are more than or equal to 2/3 of total users.</a:t>
                      </a:r>
                      <a:endParaRPr dirty="0"/>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0.5</a:t>
                      </a:r>
                      <a:endParaRPr dirty="0"/>
                    </a:p>
                  </a:txBody>
                  <a:tcPr marL="91450" marR="91450" marT="45725" marB="45725" anchor="ctr"/>
                </a:tc>
                <a:extLst>
                  <a:ext uri="{0D108BD9-81ED-4DB2-BD59-A6C34878D82A}">
                    <a16:rowId xmlns:a16="http://schemas.microsoft.com/office/drawing/2014/main" val="10001"/>
                  </a:ext>
                </a:extLst>
              </a:tr>
              <a:tr h="500707">
                <a:tc>
                  <a:txBody>
                    <a:bodyPr/>
                    <a:lstStyle/>
                    <a:p>
                      <a:pPr marL="0" marR="0" lvl="0" indent="0" algn="ctr" rtl="0">
                        <a:spcBef>
                          <a:spcPts val="0"/>
                        </a:spcBef>
                        <a:spcAft>
                          <a:spcPts val="0"/>
                        </a:spcAft>
                        <a:buNone/>
                      </a:pPr>
                      <a:r>
                        <a:rPr lang="en-US" sz="1800" u="none" strike="noStrike" cap="none" dirty="0"/>
                        <a:t>Uncoordinated Majority</a:t>
                      </a:r>
                      <a:endParaRPr dirty="0"/>
                    </a:p>
                  </a:txBody>
                  <a:tcPr marL="91450" marR="91450" marT="45725" marB="45725" anchor="ctr"/>
                </a:tc>
                <a:tc>
                  <a:txBody>
                    <a:bodyPr/>
                    <a:lstStyle/>
                    <a:p>
                      <a:pPr marL="0" marR="0" lvl="0" indent="0" algn="ctr" rtl="0">
                        <a:spcBef>
                          <a:spcPts val="0"/>
                        </a:spcBef>
                        <a:spcAft>
                          <a:spcPts val="0"/>
                        </a:spcAft>
                        <a:buNone/>
                      </a:pPr>
                      <a:r>
                        <a:rPr lang="en-US" sz="1800" u="none" strike="noStrike" cap="none"/>
                        <a:t>The coordinated users </a:t>
                      </a:r>
                      <a:r>
                        <a:rPr lang="en-US" sz="1800" b="0" i="0" u="none" strike="noStrike" cap="none">
                          <a:solidFill>
                            <a:schemeClr val="dk1"/>
                          </a:solidFill>
                          <a:latin typeface="Calibri"/>
                          <a:ea typeface="Calibri"/>
                          <a:cs typeface="Calibri"/>
                          <a:sym typeface="Calibri"/>
                        </a:rPr>
                        <a:t>account for </a:t>
                      </a:r>
                      <a:r>
                        <a:rPr lang="en-US" sz="1800" u="none" strike="noStrike" cap="none"/>
                        <a:t>less than ½ of total users.</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0.25</a:t>
                      </a:r>
                      <a:endParaRPr dirty="0"/>
                    </a:p>
                  </a:txBody>
                  <a:tcPr marL="91450" marR="91450" marT="45725" marB="45725" anchor="ctr"/>
                </a:tc>
                <a:extLst>
                  <a:ext uri="{0D108BD9-81ED-4DB2-BD59-A6C34878D82A}">
                    <a16:rowId xmlns:a16="http://schemas.microsoft.com/office/drawing/2014/main" val="10002"/>
                  </a:ext>
                </a:extLst>
              </a:tr>
              <a:tr h="500707">
                <a:tc>
                  <a:txBody>
                    <a:bodyPr/>
                    <a:lstStyle/>
                    <a:p>
                      <a:pPr marL="0" marR="0" lvl="0" indent="0" algn="ctr" rtl="0">
                        <a:spcBef>
                          <a:spcPts val="0"/>
                        </a:spcBef>
                        <a:spcAft>
                          <a:spcPts val="0"/>
                        </a:spcAft>
                        <a:buNone/>
                      </a:pPr>
                      <a:r>
                        <a:rPr lang="en-US" sz="1800" u="none" strike="noStrike" cap="none" dirty="0"/>
                        <a:t>Coordinated Majority</a:t>
                      </a:r>
                      <a:endParaRPr dirty="0"/>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The coordinated users </a:t>
                      </a:r>
                      <a:r>
                        <a:rPr lang="en-US" sz="1800" b="0" i="0" u="none" strike="noStrike" cap="none" dirty="0">
                          <a:solidFill>
                            <a:schemeClr val="dk1"/>
                          </a:solidFill>
                          <a:latin typeface="Calibri"/>
                          <a:ea typeface="Calibri"/>
                          <a:cs typeface="Calibri"/>
                          <a:sym typeface="Calibri"/>
                        </a:rPr>
                        <a:t>account for up to 100% of total users.</a:t>
                      </a:r>
                      <a:endParaRPr sz="1800" u="none" strike="noStrike" cap="none" dirty="0"/>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N/A</a:t>
                      </a:r>
                      <a:endParaRPr dirty="0"/>
                    </a:p>
                  </a:txBody>
                  <a:tcPr marL="91450" marR="91450" marT="45725" marB="45725" anchor="ctr"/>
                </a:tc>
                <a:extLst>
                  <a:ext uri="{0D108BD9-81ED-4DB2-BD59-A6C34878D82A}">
                    <a16:rowId xmlns:a16="http://schemas.microsoft.com/office/drawing/2014/main" val="10003"/>
                  </a:ext>
                </a:extLst>
              </a:tr>
              <a:tr h="286121">
                <a:tc>
                  <a:txBody>
                    <a:bodyPr/>
                    <a:lstStyle/>
                    <a:p>
                      <a:pPr marL="0" marR="0" lvl="0" indent="0" algn="ctr" rtl="0">
                        <a:spcBef>
                          <a:spcPts val="0"/>
                        </a:spcBef>
                        <a:spcAft>
                          <a:spcPts val="0"/>
                        </a:spcAft>
                        <a:buNone/>
                      </a:pPr>
                      <a:r>
                        <a:rPr lang="en-US" sz="1800" u="none" strike="noStrike" cap="none" dirty="0"/>
                        <a:t>Bribing Attacker</a:t>
                      </a:r>
                      <a:endParaRPr dirty="0"/>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Budget &gt; (block reward + </a:t>
                      </a:r>
                      <a:r>
                        <a:rPr lang="en-US" sz="1800" u="none" strike="noStrike" cap="none" dirty="0" err="1"/>
                        <a:t>tx_fees</a:t>
                      </a:r>
                      <a:r>
                        <a:rPr lang="en-US" sz="1800" u="none" strike="noStrike" cap="none" dirty="0"/>
                        <a:t>) * </a:t>
                      </a:r>
                      <a:r>
                        <a:rPr lang="en-US" sz="1800" u="none" strike="noStrike" cap="none" dirty="0" err="1"/>
                        <a:t>number_of_blocks</a:t>
                      </a:r>
                      <a:endParaRPr sz="1800" u="none" strike="noStrike" cap="none" dirty="0"/>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N/A</a:t>
                      </a:r>
                      <a:endParaRPr dirty="0"/>
                    </a:p>
                  </a:txBody>
                  <a:tcPr marL="91450" marR="91450" marT="45725" marB="45725" anchor="ctr"/>
                </a:tc>
                <a:extLst>
                  <a:ext uri="{0D108BD9-81ED-4DB2-BD59-A6C34878D82A}">
                    <a16:rowId xmlns:a16="http://schemas.microsoft.com/office/drawing/2014/main" val="10004"/>
                  </a:ext>
                </a:extLst>
              </a:tr>
            </a:tbl>
          </a:graphicData>
        </a:graphic>
      </p:graphicFrame>
      <p:sp>
        <p:nvSpPr>
          <p:cNvPr id="14" name="Google Shape;711;p41">
            <a:extLst>
              <a:ext uri="{FF2B5EF4-FFF2-40B4-BE49-F238E27FC236}">
                <a16:creationId xmlns:a16="http://schemas.microsoft.com/office/drawing/2014/main" id="{ACB6B9EF-A7CE-F7B0-88BB-207CAB56D4FE}"/>
              </a:ext>
            </a:extLst>
          </p:cNvPr>
          <p:cNvSpPr/>
          <p:nvPr/>
        </p:nvSpPr>
        <p:spPr>
          <a:xfrm>
            <a:off x="252609" y="1830520"/>
            <a:ext cx="11686780" cy="70784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 Users in Bitcoin network are </a:t>
            </a:r>
            <a:r>
              <a:rPr lang="en-US" sz="2000" b="1" i="1" dirty="0">
                <a:solidFill>
                  <a:srgbClr val="C00000"/>
                </a:solidFill>
                <a:latin typeface="Calibri"/>
                <a:ea typeface="Calibri"/>
                <a:cs typeface="Calibri"/>
                <a:sym typeface="Calibri"/>
              </a:rPr>
              <a:t>anonymous</a:t>
            </a:r>
            <a:r>
              <a:rPr lang="en-US" sz="2000" dirty="0">
                <a:solidFill>
                  <a:schemeClr val="dk1"/>
                </a:solidFill>
                <a:latin typeface="Calibri"/>
                <a:ea typeface="Calibri"/>
                <a:cs typeface="Calibri"/>
                <a:sym typeface="Calibri"/>
              </a:rPr>
              <a:t>, can </a:t>
            </a:r>
            <a:r>
              <a:rPr lang="en-US" sz="2000" b="1" i="1" dirty="0">
                <a:solidFill>
                  <a:srgbClr val="C00000"/>
                </a:solidFill>
                <a:latin typeface="Calibri"/>
                <a:ea typeface="Calibri"/>
                <a:cs typeface="Calibri"/>
                <a:sym typeface="Calibri"/>
              </a:rPr>
              <a:t>entry/exit </a:t>
            </a:r>
            <a:r>
              <a:rPr lang="en-US" sz="2000" dirty="0">
                <a:solidFill>
                  <a:schemeClr val="dk1"/>
                </a:solidFill>
                <a:latin typeface="Calibri"/>
                <a:ea typeface="Calibri"/>
                <a:cs typeface="Calibri"/>
                <a:sym typeface="Calibri"/>
              </a:rPr>
              <a:t>at any time, any two of them can communicate with each other relatively quickly</a:t>
            </a:r>
            <a:endParaRPr dirty="0"/>
          </a:p>
        </p:txBody>
      </p:sp>
      <p:sp>
        <p:nvSpPr>
          <p:cNvPr id="15" name="Google Shape;712;p41">
            <a:extLst>
              <a:ext uri="{FF2B5EF4-FFF2-40B4-BE49-F238E27FC236}">
                <a16:creationId xmlns:a16="http://schemas.microsoft.com/office/drawing/2014/main" id="{F99731FF-3A1E-A9D1-EDE0-F42114B73682}"/>
              </a:ext>
            </a:extLst>
          </p:cNvPr>
          <p:cNvSpPr/>
          <p:nvPr/>
        </p:nvSpPr>
        <p:spPr>
          <a:xfrm>
            <a:off x="282166" y="5220381"/>
            <a:ext cx="11686780" cy="116951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000"/>
              <a:buFont typeface="Noto Sans Symbols"/>
              <a:buChar char="❑"/>
            </a:pPr>
            <a:r>
              <a:rPr lang="en-US" sz="2000" dirty="0">
                <a:solidFill>
                  <a:schemeClr val="dk1"/>
                </a:solidFill>
                <a:latin typeface="Calibri"/>
                <a:ea typeface="Calibri"/>
                <a:cs typeface="Calibri"/>
                <a:sym typeface="Calibri"/>
              </a:rPr>
              <a:t>Bitcoin uses cryptoeconomics to solve two problems:</a:t>
            </a:r>
            <a:endParaRPr dirty="0"/>
          </a:p>
          <a:p>
            <a:pPr marL="684000" marR="0" lvl="1" indent="-342900" algn="just" rtl="0">
              <a:spcBef>
                <a:spcPts val="6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The </a:t>
            </a:r>
            <a:r>
              <a:rPr lang="en-US" sz="2000" b="1" i="1" u="none" strike="noStrike" cap="none" dirty="0">
                <a:solidFill>
                  <a:srgbClr val="C00000"/>
                </a:solidFill>
                <a:latin typeface="Calibri"/>
                <a:ea typeface="Calibri"/>
                <a:cs typeface="Calibri"/>
                <a:sym typeface="Calibri"/>
              </a:rPr>
              <a:t>weight assignment </a:t>
            </a:r>
            <a:r>
              <a:rPr lang="en-US" sz="2000" b="0" i="0" u="none" strike="noStrike" cap="none" dirty="0">
                <a:solidFill>
                  <a:schemeClr val="dk1"/>
                </a:solidFill>
                <a:latin typeface="Calibri"/>
                <a:ea typeface="Calibri"/>
                <a:cs typeface="Calibri"/>
                <a:sym typeface="Calibri"/>
              </a:rPr>
              <a:t>problem: how to resist the Sybil attack.</a:t>
            </a:r>
            <a:endParaRPr dirty="0"/>
          </a:p>
          <a:p>
            <a:pPr marL="684000" marR="0" lvl="1" indent="-342900" algn="just" rtl="0">
              <a:spcBef>
                <a:spcPts val="6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The </a:t>
            </a:r>
            <a:r>
              <a:rPr lang="en-US" sz="2000" b="1" i="1" u="none" strike="noStrike" cap="none" dirty="0">
                <a:solidFill>
                  <a:srgbClr val="C00000"/>
                </a:solidFill>
                <a:latin typeface="Calibri"/>
                <a:ea typeface="Calibri"/>
                <a:cs typeface="Calibri"/>
                <a:sym typeface="Calibri"/>
              </a:rPr>
              <a:t>incentive problem</a:t>
            </a:r>
            <a:r>
              <a:rPr lang="en-US" sz="2000" b="0" i="0" u="none" strike="noStrike" cap="none" dirty="0">
                <a:solidFill>
                  <a:schemeClr val="dk1"/>
                </a:solidFill>
                <a:latin typeface="Calibri"/>
                <a:ea typeface="Calibri"/>
                <a:cs typeface="Calibri"/>
                <a:sym typeface="Calibri"/>
              </a:rPr>
              <a:t>: how to motivate the unknown participants to behave correctly.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500"/>
                                        <p:tgtEl>
                                          <p:spTgt spid="6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8"/>
                                        </p:tgtEl>
                                        <p:attrNameLst>
                                          <p:attrName>style.visibility</p:attrName>
                                        </p:attrNameLst>
                                      </p:cBhvr>
                                      <p:to>
                                        <p:strVal val="visible"/>
                                      </p:to>
                                    </p:set>
                                    <p:animEffect transition="in" filter="fade">
                                      <p:cBhvr>
                                        <p:cTn id="12" dur="500"/>
                                        <p:tgtEl>
                                          <p:spTgt spid="6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antum computers and the Bitcoin Blockchain | Deloitte Netherlands">
            <a:extLst>
              <a:ext uri="{FF2B5EF4-FFF2-40B4-BE49-F238E27FC236}">
                <a16:creationId xmlns:a16="http://schemas.microsoft.com/office/drawing/2014/main" id="{BCC922F4-FD6B-4E7C-87F9-E34D481F7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265" y="1927282"/>
            <a:ext cx="1119800" cy="1119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is Ethereum? | Step-by-Step Beginners Guide | Edureka">
            <a:extLst>
              <a:ext uri="{FF2B5EF4-FFF2-40B4-BE49-F238E27FC236}">
                <a16:creationId xmlns:a16="http://schemas.microsoft.com/office/drawing/2014/main" id="{6EA92851-82D8-4EA5-8574-1FF60F531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633" y="1945570"/>
            <a:ext cx="1104434" cy="111060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8D28556F-6030-438A-8673-7E99EFBDBDD1}"/>
              </a:ext>
            </a:extLst>
          </p:cNvPr>
          <p:cNvSpPr txBox="1"/>
          <p:nvPr/>
        </p:nvSpPr>
        <p:spPr>
          <a:xfrm>
            <a:off x="311285" y="19455"/>
            <a:ext cx="7490298"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Second Camps - Cryptoeconomics</a:t>
            </a:r>
          </a:p>
        </p:txBody>
      </p:sp>
      <p:sp>
        <p:nvSpPr>
          <p:cNvPr id="12" name="文本框 11">
            <a:extLst>
              <a:ext uri="{FF2B5EF4-FFF2-40B4-BE49-F238E27FC236}">
                <a16:creationId xmlns:a16="http://schemas.microsoft.com/office/drawing/2014/main" id="{C4D10686-D163-4F6D-BCA5-07A5D0614C53}"/>
              </a:ext>
            </a:extLst>
          </p:cNvPr>
          <p:cNvSpPr txBox="1"/>
          <p:nvPr/>
        </p:nvSpPr>
        <p:spPr>
          <a:xfrm>
            <a:off x="247276" y="828514"/>
            <a:ext cx="9801979"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What is the relation between Blockchain and Cryptoeconomics?</a:t>
            </a:r>
          </a:p>
        </p:txBody>
      </p:sp>
      <p:sp>
        <p:nvSpPr>
          <p:cNvPr id="13" name="文本框 12">
            <a:extLst>
              <a:ext uri="{FF2B5EF4-FFF2-40B4-BE49-F238E27FC236}">
                <a16:creationId xmlns:a16="http://schemas.microsoft.com/office/drawing/2014/main" id="{1557BFA8-B9B5-4F5E-B5A6-E5AE74BEC4D2}"/>
              </a:ext>
            </a:extLst>
          </p:cNvPr>
          <p:cNvSpPr txBox="1"/>
          <p:nvPr/>
        </p:nvSpPr>
        <p:spPr>
          <a:xfrm>
            <a:off x="244498" y="1890198"/>
            <a:ext cx="6355080" cy="923330"/>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Bitcoin, Ethereum;</a:t>
            </a:r>
          </a:p>
          <a:p>
            <a:pPr marL="285750" indent="-28575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Proof of Work, Proof of Stake</a:t>
            </a:r>
            <a:r>
              <a:rPr lang="en-US" sz="1800" dirty="0">
                <a:solidFill>
                  <a:schemeClr val="dk1"/>
                </a:solidFill>
                <a:latin typeface="Calibri"/>
                <a:ea typeface="Calibri"/>
                <a:cs typeface="Calibri"/>
                <a:sym typeface="Calibri"/>
              </a:rPr>
              <a:t>;</a:t>
            </a:r>
          </a:p>
          <a:p>
            <a:pPr marL="285750" indent="-28575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State Channels, Plasma, Sharding, Roll-up solutions.</a:t>
            </a:r>
            <a:endParaRPr lang="en-US" sz="1800" dirty="0"/>
          </a:p>
        </p:txBody>
      </p:sp>
      <p:sp>
        <p:nvSpPr>
          <p:cNvPr id="14" name="Google Shape;509;p28">
            <a:extLst>
              <a:ext uri="{FF2B5EF4-FFF2-40B4-BE49-F238E27FC236}">
                <a16:creationId xmlns:a16="http://schemas.microsoft.com/office/drawing/2014/main" id="{AFAAC28D-ADE9-4C8B-9D26-09601ADFB5A6}"/>
              </a:ext>
            </a:extLst>
          </p:cNvPr>
          <p:cNvSpPr/>
          <p:nvPr/>
        </p:nvSpPr>
        <p:spPr>
          <a:xfrm>
            <a:off x="247276" y="1339522"/>
            <a:ext cx="11563340" cy="430847"/>
          </a:xfrm>
          <a:prstGeom prst="rect">
            <a:avLst/>
          </a:prstGeom>
          <a:solidFill>
            <a:schemeClr val="bg1"/>
          </a:solidFill>
          <a:ln w="12700" cap="flat" cmpd="sng">
            <a:solidFill>
              <a:srgbClr val="C00000"/>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lvl="0" algn="just">
              <a:lnSpc>
                <a:spcPct val="110000"/>
              </a:lnSpc>
              <a:buClr>
                <a:schemeClr val="dk1"/>
              </a:buClr>
              <a:buSzPts val="2000"/>
            </a:pPr>
            <a:r>
              <a:rPr lang="en-US" sz="2000" dirty="0">
                <a:solidFill>
                  <a:schemeClr val="dk1"/>
                </a:solidFill>
                <a:latin typeface="Calibri"/>
                <a:ea typeface="Calibri"/>
                <a:cs typeface="Calibri"/>
                <a:sym typeface="Calibri"/>
              </a:rPr>
              <a:t>Blockchain projects and the </a:t>
            </a:r>
            <a:r>
              <a:rPr lang="en-US" altLang="zh-CN" sz="2000" dirty="0">
                <a:solidFill>
                  <a:schemeClr val="dk1"/>
                </a:solidFill>
                <a:latin typeface="Calibri"/>
                <a:ea typeface="Calibri"/>
                <a:cs typeface="Calibri"/>
                <a:sym typeface="Calibri"/>
              </a:rPr>
              <a:t>blockchain-based solutions </a:t>
            </a:r>
            <a:r>
              <a:rPr lang="en-US" sz="2000" dirty="0">
                <a:solidFill>
                  <a:schemeClr val="dk1"/>
                </a:solidFill>
                <a:latin typeface="Calibri"/>
                <a:ea typeface="Calibri"/>
                <a:cs typeface="Calibri"/>
                <a:sym typeface="Calibri"/>
              </a:rPr>
              <a:t>are the </a:t>
            </a:r>
            <a:r>
              <a:rPr lang="en-US" sz="2000" b="1" i="1" dirty="0">
                <a:solidFill>
                  <a:srgbClr val="2E75B5"/>
                </a:solidFill>
                <a:latin typeface="Calibri"/>
                <a:ea typeface="Calibri"/>
                <a:cs typeface="Calibri"/>
                <a:sym typeface="Calibri"/>
              </a:rPr>
              <a:t>instances of cryptoeconomics</a:t>
            </a:r>
            <a:r>
              <a:rPr lang="en-US" sz="2000" b="1" dirty="0">
                <a:solidFill>
                  <a:srgbClr val="196676"/>
                </a:solidFill>
                <a:latin typeface="Calibri"/>
                <a:ea typeface="Calibri"/>
                <a:cs typeface="Calibri"/>
                <a:sym typeface="Calibri"/>
              </a:rPr>
              <a:t>.</a:t>
            </a:r>
          </a:p>
        </p:txBody>
      </p:sp>
      <p:sp>
        <p:nvSpPr>
          <p:cNvPr id="16" name="文本框 15">
            <a:extLst>
              <a:ext uri="{FF2B5EF4-FFF2-40B4-BE49-F238E27FC236}">
                <a16:creationId xmlns:a16="http://schemas.microsoft.com/office/drawing/2014/main" id="{A61E8003-EB19-4F69-8AB7-33AD391EADDD}"/>
              </a:ext>
            </a:extLst>
          </p:cNvPr>
          <p:cNvSpPr txBox="1"/>
          <p:nvPr/>
        </p:nvSpPr>
        <p:spPr>
          <a:xfrm>
            <a:off x="244498" y="2758360"/>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What is Cryptoeconomics?</a:t>
            </a:r>
          </a:p>
        </p:txBody>
      </p:sp>
      <p:sp>
        <p:nvSpPr>
          <p:cNvPr id="17" name="Google Shape;509;p28">
            <a:extLst>
              <a:ext uri="{FF2B5EF4-FFF2-40B4-BE49-F238E27FC236}">
                <a16:creationId xmlns:a16="http://schemas.microsoft.com/office/drawing/2014/main" id="{2C1BB778-5E71-4AFA-8046-2C302EBA86B6}"/>
              </a:ext>
            </a:extLst>
          </p:cNvPr>
          <p:cNvSpPr/>
          <p:nvPr/>
        </p:nvSpPr>
        <p:spPr>
          <a:xfrm>
            <a:off x="247543" y="3257190"/>
            <a:ext cx="11563340" cy="769401"/>
          </a:xfrm>
          <a:prstGeom prst="rect">
            <a:avLst/>
          </a:prstGeom>
          <a:solidFill>
            <a:schemeClr val="bg1"/>
          </a:solidFill>
          <a:ln w="12700" cap="flat" cmpd="sng">
            <a:solidFill>
              <a:srgbClr val="C00000"/>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lvl="0" algn="just">
              <a:lnSpc>
                <a:spcPct val="110000"/>
              </a:lnSpc>
            </a:pPr>
            <a:r>
              <a:rPr lang="en-US" sz="2000" dirty="0">
                <a:solidFill>
                  <a:schemeClr val="dk1"/>
                </a:solidFill>
                <a:latin typeface="Calibri"/>
                <a:ea typeface="Calibri"/>
                <a:cs typeface="Calibri"/>
                <a:sym typeface="Calibri"/>
              </a:rPr>
              <a:t>Cryptoeconomics is the application of incentive mechanism design to information security problems.                                                                                                                                  (Vlad, 2015)</a:t>
            </a:r>
            <a:endParaRPr sz="2000" dirty="0">
              <a:solidFill>
                <a:schemeClr val="dk1"/>
              </a:solidFill>
              <a:latin typeface="Calibri"/>
              <a:ea typeface="Calibri"/>
              <a:cs typeface="Calibri"/>
              <a:sym typeface="Calibri"/>
            </a:endParaRPr>
          </a:p>
        </p:txBody>
      </p:sp>
      <p:sp>
        <p:nvSpPr>
          <p:cNvPr id="18" name="文本框 17">
            <a:extLst>
              <a:ext uri="{FF2B5EF4-FFF2-40B4-BE49-F238E27FC236}">
                <a16:creationId xmlns:a16="http://schemas.microsoft.com/office/drawing/2014/main" id="{E0883DEC-07C9-4A5A-AD20-889EB015403A}"/>
              </a:ext>
            </a:extLst>
          </p:cNvPr>
          <p:cNvSpPr txBox="1"/>
          <p:nvPr/>
        </p:nvSpPr>
        <p:spPr>
          <a:xfrm>
            <a:off x="9607565" y="3279197"/>
            <a:ext cx="1023235" cy="400110"/>
          </a:xfrm>
          <a:prstGeom prst="rect">
            <a:avLst/>
          </a:prstGeom>
          <a:solidFill>
            <a:schemeClr val="bg1"/>
          </a:solidFill>
        </p:spPr>
        <p:txBody>
          <a:bodyPr wrap="square" rtlCol="0">
            <a:spAutoFit/>
          </a:bodyPr>
          <a:lstStyle/>
          <a:p>
            <a:pPr algn="ct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security</a:t>
            </a:r>
          </a:p>
        </p:txBody>
      </p:sp>
      <p:sp>
        <p:nvSpPr>
          <p:cNvPr id="19" name="文本框 18">
            <a:extLst>
              <a:ext uri="{FF2B5EF4-FFF2-40B4-BE49-F238E27FC236}">
                <a16:creationId xmlns:a16="http://schemas.microsoft.com/office/drawing/2014/main" id="{3DF8BC42-FC7C-4AE9-986A-A364BC7E124C}"/>
              </a:ext>
            </a:extLst>
          </p:cNvPr>
          <p:cNvSpPr txBox="1"/>
          <p:nvPr/>
        </p:nvSpPr>
        <p:spPr>
          <a:xfrm>
            <a:off x="4631880" y="3279197"/>
            <a:ext cx="1176304" cy="400110"/>
          </a:xfrm>
          <a:prstGeom prst="rect">
            <a:avLst/>
          </a:prstGeom>
          <a:solidFill>
            <a:schemeClr val="bg1"/>
          </a:solidFill>
        </p:spPr>
        <p:txBody>
          <a:bodyPr wrap="square" rtlCol="0">
            <a:spAutoFit/>
          </a:bodyPr>
          <a:lstStyle/>
          <a:p>
            <a:pPr algn="ct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incentive</a:t>
            </a:r>
          </a:p>
        </p:txBody>
      </p:sp>
      <p:pic>
        <p:nvPicPr>
          <p:cNvPr id="7" name="图片 6" descr="图标&#10;&#10;描述已自动生成">
            <a:extLst>
              <a:ext uri="{FF2B5EF4-FFF2-40B4-BE49-F238E27FC236}">
                <a16:creationId xmlns:a16="http://schemas.microsoft.com/office/drawing/2014/main" id="{4143D896-531E-441A-8226-177D99BB5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421" y="4284680"/>
            <a:ext cx="497093" cy="497093"/>
          </a:xfrm>
          <a:prstGeom prst="rect">
            <a:avLst/>
          </a:prstGeom>
        </p:spPr>
      </p:pic>
      <p:pic>
        <p:nvPicPr>
          <p:cNvPr id="21" name="图片 20" descr="图标&#10;&#10;描述已自动生成">
            <a:extLst>
              <a:ext uri="{FF2B5EF4-FFF2-40B4-BE49-F238E27FC236}">
                <a16:creationId xmlns:a16="http://schemas.microsoft.com/office/drawing/2014/main" id="{9FB14800-AE58-4C8A-8AAB-3016FEE47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413" y="4241196"/>
            <a:ext cx="540577" cy="540577"/>
          </a:xfrm>
          <a:prstGeom prst="rect">
            <a:avLst/>
          </a:prstGeom>
        </p:spPr>
      </p:pic>
      <p:sp>
        <p:nvSpPr>
          <p:cNvPr id="24" name="Rectangle: Rounded Corners 11">
            <a:extLst>
              <a:ext uri="{FF2B5EF4-FFF2-40B4-BE49-F238E27FC236}">
                <a16:creationId xmlns:a16="http://schemas.microsoft.com/office/drawing/2014/main" id="{71983DBD-5031-42A3-9FBC-1E96EE9A1610}"/>
              </a:ext>
            </a:extLst>
          </p:cNvPr>
          <p:cNvSpPr/>
          <p:nvPr/>
        </p:nvSpPr>
        <p:spPr>
          <a:xfrm>
            <a:off x="512247" y="4850356"/>
            <a:ext cx="1980930" cy="5425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Cryptography</a:t>
            </a:r>
          </a:p>
        </p:txBody>
      </p:sp>
      <p:pic>
        <p:nvPicPr>
          <p:cNvPr id="26" name="Picture 2" descr="enter image description here">
            <a:extLst>
              <a:ext uri="{FF2B5EF4-FFF2-40B4-BE49-F238E27FC236}">
                <a16:creationId xmlns:a16="http://schemas.microsoft.com/office/drawing/2014/main" id="{C8EED8B2-C57C-47AC-9C2A-C67B42343896}"/>
              </a:ext>
            </a:extLst>
          </p:cNvPr>
          <p:cNvPicPr>
            <a:picLocks noChangeAspect="1" noChangeArrowheads="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colorTemperature colorTemp="7107"/>
                    </a14:imgEffect>
                    <a14:imgEffect>
                      <a14:saturation sat="182000"/>
                    </a14:imgEffect>
                  </a14:imgLayer>
                </a14:imgProps>
              </a:ext>
              <a:ext uri="{28A0092B-C50C-407E-A947-70E740481C1C}">
                <a14:useLocalDpi xmlns:a14="http://schemas.microsoft.com/office/drawing/2010/main" val="0"/>
              </a:ext>
            </a:extLst>
          </a:blip>
          <a:srcRect l="62017" t="7202" b="19680"/>
          <a:stretch/>
        </p:blipFill>
        <p:spPr bwMode="auto">
          <a:xfrm>
            <a:off x="4645346" y="4323185"/>
            <a:ext cx="2856041" cy="1598773"/>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26" descr="图标&#10;&#10;描述已自动生成">
            <a:extLst>
              <a:ext uri="{FF2B5EF4-FFF2-40B4-BE49-F238E27FC236}">
                <a16:creationId xmlns:a16="http://schemas.microsoft.com/office/drawing/2014/main" id="{66F8F71F-8050-48C7-A629-3B40432CCB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413" y="4852282"/>
            <a:ext cx="540577" cy="540577"/>
          </a:xfrm>
          <a:prstGeom prst="rect">
            <a:avLst/>
          </a:prstGeom>
        </p:spPr>
      </p:pic>
      <p:pic>
        <p:nvPicPr>
          <p:cNvPr id="28" name="图片 27" descr="图标&#10;&#10;描述已自动生成">
            <a:extLst>
              <a:ext uri="{FF2B5EF4-FFF2-40B4-BE49-F238E27FC236}">
                <a16:creationId xmlns:a16="http://schemas.microsoft.com/office/drawing/2014/main" id="{4C1759E0-8841-4CCA-AB17-BB6F2B056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413" y="5463368"/>
            <a:ext cx="540577" cy="540577"/>
          </a:xfrm>
          <a:prstGeom prst="rect">
            <a:avLst/>
          </a:prstGeom>
        </p:spPr>
      </p:pic>
      <p:sp>
        <p:nvSpPr>
          <p:cNvPr id="29" name="Rectangle: Rounded Corners 9">
            <a:extLst>
              <a:ext uri="{FF2B5EF4-FFF2-40B4-BE49-F238E27FC236}">
                <a16:creationId xmlns:a16="http://schemas.microsoft.com/office/drawing/2014/main" id="{9D7EC3E6-6FE7-47B6-9919-18118A26D41D}"/>
              </a:ext>
            </a:extLst>
          </p:cNvPr>
          <p:cNvSpPr/>
          <p:nvPr/>
        </p:nvSpPr>
        <p:spPr>
          <a:xfrm>
            <a:off x="9650929" y="4850356"/>
            <a:ext cx="2028824" cy="54250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300"/>
              </a:lnSpc>
            </a:pPr>
            <a:r>
              <a:rPr lang="en-US" sz="2000" b="1" dirty="0">
                <a:latin typeface="Calibri" panose="020F0502020204030204" pitchFamily="34" charset="0"/>
                <a:cs typeface="Calibri" panose="020F0502020204030204" pitchFamily="34" charset="0"/>
              </a:rPr>
              <a:t>Incentive</a:t>
            </a:r>
          </a:p>
        </p:txBody>
      </p:sp>
      <p:pic>
        <p:nvPicPr>
          <p:cNvPr id="30" name="图片 29" descr="图标&#10;&#10;描述已自动生成">
            <a:extLst>
              <a:ext uri="{FF2B5EF4-FFF2-40B4-BE49-F238E27FC236}">
                <a16:creationId xmlns:a16="http://schemas.microsoft.com/office/drawing/2014/main" id="{C1F0BB24-2855-4EAB-948E-2C2C2BDD2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419" y="4860132"/>
            <a:ext cx="497093" cy="497093"/>
          </a:xfrm>
          <a:prstGeom prst="rect">
            <a:avLst/>
          </a:prstGeom>
        </p:spPr>
      </p:pic>
      <p:pic>
        <p:nvPicPr>
          <p:cNvPr id="31" name="图片 30" descr="图标&#10;&#10;描述已自动生成">
            <a:extLst>
              <a:ext uri="{FF2B5EF4-FFF2-40B4-BE49-F238E27FC236}">
                <a16:creationId xmlns:a16="http://schemas.microsoft.com/office/drawing/2014/main" id="{67A88512-51C4-468A-AE64-AC0F50FE6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419" y="5455315"/>
            <a:ext cx="497093" cy="497093"/>
          </a:xfrm>
          <a:prstGeom prst="rect">
            <a:avLst/>
          </a:prstGeom>
        </p:spPr>
      </p:pic>
      <p:sp>
        <p:nvSpPr>
          <p:cNvPr id="33" name="文本框 32">
            <a:extLst>
              <a:ext uri="{FF2B5EF4-FFF2-40B4-BE49-F238E27FC236}">
                <a16:creationId xmlns:a16="http://schemas.microsoft.com/office/drawing/2014/main" id="{0695BCC3-409A-4923-A407-8E0F839052F6}"/>
              </a:ext>
            </a:extLst>
          </p:cNvPr>
          <p:cNvSpPr txBox="1"/>
          <p:nvPr/>
        </p:nvSpPr>
        <p:spPr>
          <a:xfrm>
            <a:off x="3144569" y="6047919"/>
            <a:ext cx="1732792" cy="307777"/>
          </a:xfrm>
          <a:prstGeom prst="rect">
            <a:avLst/>
          </a:prstGeom>
          <a:noFill/>
        </p:spPr>
        <p:txBody>
          <a:bodyPr wrap="square">
            <a:spAutoFit/>
          </a:bodyPr>
          <a:lstStyle/>
          <a:p>
            <a:r>
              <a:rPr lang="en-US" b="0" i="0" dirty="0">
                <a:solidFill>
                  <a:srgbClr val="666666"/>
                </a:solidFill>
                <a:effectLst/>
                <a:latin typeface="tahoma" panose="020B0604030504040204" pitchFamily="34" charset="0"/>
              </a:rPr>
              <a:t>Malicious attackers</a:t>
            </a:r>
            <a:endParaRPr lang="en-US" dirty="0"/>
          </a:p>
        </p:txBody>
      </p:sp>
      <p:sp>
        <p:nvSpPr>
          <p:cNvPr id="34" name="文本框 33">
            <a:extLst>
              <a:ext uri="{FF2B5EF4-FFF2-40B4-BE49-F238E27FC236}">
                <a16:creationId xmlns:a16="http://schemas.microsoft.com/office/drawing/2014/main" id="{974CB13B-12D6-4873-88A7-C67043F3AE48}"/>
              </a:ext>
            </a:extLst>
          </p:cNvPr>
          <p:cNvSpPr txBox="1"/>
          <p:nvPr/>
        </p:nvSpPr>
        <p:spPr>
          <a:xfrm>
            <a:off x="7104800" y="6047919"/>
            <a:ext cx="2238996" cy="307777"/>
          </a:xfrm>
          <a:prstGeom prst="rect">
            <a:avLst/>
          </a:prstGeom>
          <a:noFill/>
        </p:spPr>
        <p:txBody>
          <a:bodyPr wrap="square">
            <a:spAutoFit/>
          </a:bodyPr>
          <a:lstStyle/>
          <a:p>
            <a:pPr algn="ctr"/>
            <a:r>
              <a:rPr lang="en-US" b="0" i="0" dirty="0">
                <a:solidFill>
                  <a:srgbClr val="666666"/>
                </a:solidFill>
                <a:effectLst/>
                <a:latin typeface="tahoma" panose="020B0604030504040204" pitchFamily="34" charset="0"/>
              </a:rPr>
              <a:t>Rational participants</a:t>
            </a:r>
            <a:endParaRPr lang="en-US" dirty="0"/>
          </a:p>
        </p:txBody>
      </p:sp>
      <p:sp>
        <p:nvSpPr>
          <p:cNvPr id="2" name="箭头: 右 1">
            <a:extLst>
              <a:ext uri="{FF2B5EF4-FFF2-40B4-BE49-F238E27FC236}">
                <a16:creationId xmlns:a16="http://schemas.microsoft.com/office/drawing/2014/main" id="{29B716F7-AF32-40AD-BBD9-709E0B06ECC1}"/>
              </a:ext>
            </a:extLst>
          </p:cNvPr>
          <p:cNvSpPr/>
          <p:nvPr/>
        </p:nvSpPr>
        <p:spPr>
          <a:xfrm>
            <a:off x="2541071" y="5018190"/>
            <a:ext cx="666263" cy="180975"/>
          </a:xfrm>
          <a:prstGeom prs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箭头: 右 24">
            <a:extLst>
              <a:ext uri="{FF2B5EF4-FFF2-40B4-BE49-F238E27FC236}">
                <a16:creationId xmlns:a16="http://schemas.microsoft.com/office/drawing/2014/main" id="{C544969B-B088-4EAB-B7E9-FA832757506E}"/>
              </a:ext>
            </a:extLst>
          </p:cNvPr>
          <p:cNvSpPr/>
          <p:nvPr/>
        </p:nvSpPr>
        <p:spPr>
          <a:xfrm rot="10800000">
            <a:off x="8941302" y="5031119"/>
            <a:ext cx="666263" cy="180975"/>
          </a:xfrm>
          <a:prstGeom prs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a:extLst>
              <a:ext uri="{FF2B5EF4-FFF2-40B4-BE49-F238E27FC236}">
                <a16:creationId xmlns:a16="http://schemas.microsoft.com/office/drawing/2014/main" id="{A0B0435F-C767-4C7E-B6DF-F52C7BA2144C}"/>
              </a:ext>
            </a:extLst>
          </p:cNvPr>
          <p:cNvSpPr/>
          <p:nvPr/>
        </p:nvSpPr>
        <p:spPr>
          <a:xfrm>
            <a:off x="5487451" y="4960149"/>
            <a:ext cx="1177817" cy="478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accent1">
                    <a:lumMod val="50000"/>
                  </a:schemeClr>
                </a:solidFill>
              </a:rPr>
              <a:t>Security</a:t>
            </a:r>
          </a:p>
        </p:txBody>
      </p:sp>
    </p:spTree>
    <p:extLst>
      <p:ext uri="{BB962C8B-B14F-4D97-AF65-F5344CB8AC3E}">
        <p14:creationId xmlns:p14="http://schemas.microsoft.com/office/powerpoint/2010/main" val="12612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randombar(horizontal)">
                                      <p:cBhvr>
                                        <p:cTn id="13" dur="5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randombar(horizontal)">
                                      <p:cBhvr>
                                        <p:cTn id="54" dur="500"/>
                                        <p:tgtEl>
                                          <p:spTgt spid="2"/>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14" presetClass="entr" presetSubtype="1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4" presetClass="entr" presetSubtype="1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randombar(horizontal)">
                                      <p:cBhvr>
                                        <p:cTn id="63" dur="500"/>
                                        <p:tgtEl>
                                          <p:spTgt spid="3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randombar(horizontal)">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randombar(horizontal)">
                                      <p:cBhvr>
                                        <p:cTn id="71" dur="500"/>
                                        <p:tgtEl>
                                          <p:spTgt spid="29"/>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randombar(horizontal)">
                                      <p:cBhvr>
                                        <p:cTn id="74" dur="500"/>
                                        <p:tgtEl>
                                          <p:spTgt spid="25"/>
                                        </p:tgtEl>
                                      </p:cBhvr>
                                    </p:animEffect>
                                  </p:childTnLst>
                                </p:cTn>
                              </p:par>
                              <p:par>
                                <p:cTn id="75" presetID="14" presetClass="entr" presetSubtype="1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randombar(horizontal)">
                                      <p:cBhvr>
                                        <p:cTn id="77" dur="500"/>
                                        <p:tgtEl>
                                          <p:spTgt spid="21"/>
                                        </p:tgtEl>
                                      </p:cBhvr>
                                    </p:animEffect>
                                  </p:childTnLst>
                                </p:cTn>
                              </p:par>
                              <p:par>
                                <p:cTn id="78" presetID="14" presetClass="entr" presetSubtype="1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randombar(horizontal)">
                                      <p:cBhvr>
                                        <p:cTn id="80" dur="500"/>
                                        <p:tgtEl>
                                          <p:spTgt spid="27"/>
                                        </p:tgtEl>
                                      </p:cBhvr>
                                    </p:animEffect>
                                  </p:childTnLst>
                                </p:cTn>
                              </p:par>
                              <p:par>
                                <p:cTn id="81" presetID="14" presetClass="entr" presetSubtype="1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randombar(horizontal)">
                                      <p:cBhvr>
                                        <p:cTn id="83" dur="500"/>
                                        <p:tgtEl>
                                          <p:spTgt spid="28"/>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randombar(horizontal)">
                                      <p:cBhvr>
                                        <p:cTn id="8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animBg="1"/>
      <p:bldP spid="19" grpId="0" animBg="1"/>
      <p:bldP spid="24" grpId="0" animBg="1"/>
      <p:bldP spid="29" grpId="0" animBg="1"/>
      <p:bldP spid="33" grpId="0"/>
      <p:bldP spid="34" grpId="0"/>
      <p:bldP spid="2" grpId="0" animBg="1"/>
      <p:bldP spid="2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4" y="933854"/>
            <a:ext cx="10112875"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How does the incentives secure a distributed system?</a:t>
            </a:r>
          </a:p>
        </p:txBody>
      </p:sp>
      <p:sp>
        <p:nvSpPr>
          <p:cNvPr id="10" name="Google Shape;551;p31">
            <a:extLst>
              <a:ext uri="{FF2B5EF4-FFF2-40B4-BE49-F238E27FC236}">
                <a16:creationId xmlns:a16="http://schemas.microsoft.com/office/drawing/2014/main" id="{B13CE796-958D-41E0-A014-6C718D162730}"/>
              </a:ext>
            </a:extLst>
          </p:cNvPr>
          <p:cNvSpPr/>
          <p:nvPr/>
        </p:nvSpPr>
        <p:spPr>
          <a:xfrm>
            <a:off x="494852" y="1395519"/>
            <a:ext cx="6906409" cy="1247417"/>
          </a:xfrm>
          <a:prstGeom prst="rect">
            <a:avLst/>
          </a:prstGeom>
          <a:noFill/>
          <a:ln>
            <a:noFill/>
          </a:ln>
        </p:spPr>
        <p:txBody>
          <a:bodyPr spcFirstLastPara="1" wrap="square" lIns="91425" tIns="45700" rIns="91425" bIns="45700" anchor="t" anchorCtr="0">
            <a:spAutoFit/>
          </a:bodyPr>
          <a:lstStyle/>
          <a:p>
            <a:pPr marR="0" lvl="1" indent="-285750" rtl="0">
              <a:lnSpc>
                <a:spcPct val="138888"/>
              </a:lnSpc>
              <a:spcBef>
                <a:spcPts val="0"/>
              </a:spcBef>
              <a:spcAft>
                <a:spcPts val="0"/>
              </a:spcAft>
              <a:buClr>
                <a:srgbClr val="C00000"/>
              </a:buClr>
              <a:buSzPts val="1800"/>
              <a:buFont typeface="Wingdings" panose="05000000000000000000" pitchFamily="2" charset="2"/>
              <a:buChar char="§"/>
            </a:pPr>
            <a:r>
              <a:rPr lang="en-US" sz="1800" b="1" i="1" u="none" strike="noStrike" cap="none" dirty="0">
                <a:solidFill>
                  <a:srgbClr val="C00000"/>
                </a:solidFill>
                <a:latin typeface="Calibri"/>
                <a:ea typeface="Calibri"/>
                <a:cs typeface="Calibri"/>
                <a:sym typeface="Calibri"/>
              </a:rPr>
              <a:t>Rewards</a:t>
            </a:r>
            <a:r>
              <a:rPr lang="en-US" sz="1800" b="0" i="0" u="none" strike="noStrike" cap="none" dirty="0">
                <a:solidFill>
                  <a:schemeClr val="dk1"/>
                </a:solidFill>
                <a:latin typeface="Calibri"/>
                <a:ea typeface="Calibri"/>
                <a:cs typeface="Calibri"/>
                <a:sym typeface="Calibri"/>
              </a:rPr>
              <a:t>: increase actors' token balances if they do something good.</a:t>
            </a:r>
            <a:endParaRPr dirty="0"/>
          </a:p>
          <a:p>
            <a:pPr marL="568800" marR="0" lvl="2" indent="-342900" algn="just" rtl="0">
              <a:lnSpc>
                <a:spcPct val="138888"/>
              </a:lnSpc>
              <a:spcBef>
                <a:spcPts val="0"/>
              </a:spcBef>
              <a:spcAft>
                <a:spcPts val="0"/>
              </a:spcAft>
              <a:buClr>
                <a:schemeClr val="dk1"/>
              </a:buClr>
              <a:buSzPts val="1800"/>
              <a:buFont typeface="Calibri"/>
              <a:buAutoNum type="alphaLcParenR"/>
            </a:pPr>
            <a:r>
              <a:rPr lang="en-US" sz="1800" b="0" i="0" u="none" strike="noStrike" cap="none" dirty="0">
                <a:solidFill>
                  <a:schemeClr val="dk1"/>
                </a:solidFill>
                <a:latin typeface="Calibri"/>
                <a:ea typeface="Calibri"/>
                <a:cs typeface="Calibri"/>
                <a:sym typeface="Calibri"/>
              </a:rPr>
              <a:t>Block reward.</a:t>
            </a:r>
            <a:endParaRPr dirty="0"/>
          </a:p>
          <a:p>
            <a:pPr marL="568800" marR="0" lvl="2" indent="-342900" algn="just" rtl="0">
              <a:lnSpc>
                <a:spcPct val="138888"/>
              </a:lnSpc>
              <a:spcBef>
                <a:spcPts val="0"/>
              </a:spcBef>
              <a:spcAft>
                <a:spcPts val="0"/>
              </a:spcAft>
              <a:buClr>
                <a:schemeClr val="dk1"/>
              </a:buClr>
              <a:buSzPts val="1800"/>
              <a:buFont typeface="Calibri"/>
              <a:buAutoNum type="alphaLcParenR"/>
            </a:pPr>
            <a:r>
              <a:rPr lang="en-US" sz="1800" dirty="0">
                <a:solidFill>
                  <a:schemeClr val="dk1"/>
                </a:solidFill>
                <a:latin typeface="Calibri"/>
                <a:ea typeface="Calibri"/>
                <a:cs typeface="Calibri"/>
                <a:sym typeface="Calibri"/>
              </a:rPr>
              <a:t>T</a:t>
            </a:r>
            <a:r>
              <a:rPr lang="en-US" sz="1800" b="0" i="0" u="none" strike="noStrike" cap="none" dirty="0">
                <a:solidFill>
                  <a:schemeClr val="dk1"/>
                </a:solidFill>
                <a:latin typeface="Calibri"/>
                <a:ea typeface="Calibri"/>
                <a:cs typeface="Calibri"/>
                <a:sym typeface="Calibri"/>
              </a:rPr>
              <a:t>ransaction fee.</a:t>
            </a:r>
            <a:endParaRPr dirty="0"/>
          </a:p>
        </p:txBody>
      </p:sp>
      <p:sp>
        <p:nvSpPr>
          <p:cNvPr id="7" name="文本框 6">
            <a:extLst>
              <a:ext uri="{FF2B5EF4-FFF2-40B4-BE49-F238E27FC236}">
                <a16:creationId xmlns:a16="http://schemas.microsoft.com/office/drawing/2014/main" id="{7D95B6EB-2D4C-4784-999C-C6915E4874CE}"/>
              </a:ext>
            </a:extLst>
          </p:cNvPr>
          <p:cNvSpPr txBox="1"/>
          <p:nvPr/>
        </p:nvSpPr>
        <p:spPr>
          <a:xfrm>
            <a:off x="311285" y="19455"/>
            <a:ext cx="7490298"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Cryptoeconomics</a:t>
            </a:r>
          </a:p>
        </p:txBody>
      </p:sp>
      <p:sp>
        <p:nvSpPr>
          <p:cNvPr id="14" name="Google Shape;551;p31">
            <a:extLst>
              <a:ext uri="{FF2B5EF4-FFF2-40B4-BE49-F238E27FC236}">
                <a16:creationId xmlns:a16="http://schemas.microsoft.com/office/drawing/2014/main" id="{00122735-0ADF-4F25-9EF9-C2A9EBB9E100}"/>
              </a:ext>
            </a:extLst>
          </p:cNvPr>
          <p:cNvSpPr/>
          <p:nvPr/>
        </p:nvSpPr>
        <p:spPr>
          <a:xfrm>
            <a:off x="393769" y="2673413"/>
            <a:ext cx="7108574" cy="862375"/>
          </a:xfrm>
          <a:prstGeom prst="rect">
            <a:avLst/>
          </a:prstGeom>
          <a:noFill/>
          <a:ln>
            <a:noFill/>
          </a:ln>
        </p:spPr>
        <p:txBody>
          <a:bodyPr spcFirstLastPara="1" wrap="square" lIns="91425" tIns="45700" rIns="91425" bIns="45700" anchor="t" anchorCtr="0">
            <a:spAutoFit/>
          </a:bodyPr>
          <a:lstStyle/>
          <a:p>
            <a:pPr marL="368550" marR="0" lvl="1" indent="-285750" algn="just" rtl="0">
              <a:lnSpc>
                <a:spcPct val="138888"/>
              </a:lnSpc>
              <a:spcBef>
                <a:spcPts val="0"/>
              </a:spcBef>
              <a:spcAft>
                <a:spcPts val="0"/>
              </a:spcAft>
              <a:buClr>
                <a:srgbClr val="C00000"/>
              </a:buClr>
              <a:buSzPts val="1800"/>
              <a:buFont typeface="Wingdings" panose="05000000000000000000" pitchFamily="2" charset="2"/>
              <a:buChar char="§"/>
            </a:pPr>
            <a:r>
              <a:rPr lang="en-US" sz="1800" b="1" i="1" u="none" strike="noStrike" cap="none" dirty="0">
                <a:solidFill>
                  <a:srgbClr val="C00000"/>
                </a:solidFill>
                <a:latin typeface="Calibri"/>
                <a:ea typeface="Calibri"/>
                <a:cs typeface="Calibri"/>
                <a:sym typeface="Calibri"/>
              </a:rPr>
              <a:t>Penalties</a:t>
            </a:r>
            <a:r>
              <a:rPr lang="en-US" sz="1800" b="0" i="0" u="none" strike="noStrike" cap="none" dirty="0">
                <a:solidFill>
                  <a:schemeClr val="dk1"/>
                </a:solidFill>
                <a:latin typeface="Calibri"/>
                <a:ea typeface="Calibri"/>
                <a:cs typeface="Calibri"/>
                <a:sym typeface="Calibri"/>
              </a:rPr>
              <a:t>: reduce actors' token balances if illegal behavior occurs.</a:t>
            </a:r>
            <a:endParaRPr dirty="0"/>
          </a:p>
          <a:p>
            <a:pPr marL="568800" marR="0" lvl="2" indent="-342900" algn="just" rtl="0">
              <a:lnSpc>
                <a:spcPct val="138888"/>
              </a:lnSpc>
              <a:spcBef>
                <a:spcPts val="0"/>
              </a:spcBef>
              <a:spcAft>
                <a:spcPts val="0"/>
              </a:spcAft>
              <a:buClr>
                <a:schemeClr val="dk1"/>
              </a:buClr>
              <a:buSzPts val="1800"/>
              <a:buFont typeface="Calibri"/>
              <a:buAutoNum type="alphaLcParenR"/>
            </a:pPr>
            <a:r>
              <a:rPr lang="en-US" sz="1800" b="0" i="0" u="none" strike="noStrike" cap="none" dirty="0">
                <a:solidFill>
                  <a:schemeClr val="dk1"/>
                </a:solidFill>
                <a:latin typeface="Calibri"/>
                <a:ea typeface="Calibri"/>
                <a:cs typeface="Calibri"/>
                <a:sym typeface="Calibri"/>
              </a:rPr>
              <a:t>Security deposits.</a:t>
            </a:r>
            <a:endParaRPr lang="en-US" dirty="0"/>
          </a:p>
        </p:txBody>
      </p:sp>
      <p:sp>
        <p:nvSpPr>
          <p:cNvPr id="21" name="Google Shape;551;p31">
            <a:extLst>
              <a:ext uri="{FF2B5EF4-FFF2-40B4-BE49-F238E27FC236}">
                <a16:creationId xmlns:a16="http://schemas.microsoft.com/office/drawing/2014/main" id="{4F8805C3-AF74-42EC-9BE1-C00F93DF6910}"/>
              </a:ext>
            </a:extLst>
          </p:cNvPr>
          <p:cNvSpPr/>
          <p:nvPr/>
        </p:nvSpPr>
        <p:spPr>
          <a:xfrm>
            <a:off x="494852" y="3571883"/>
            <a:ext cx="7222645" cy="862375"/>
          </a:xfrm>
          <a:prstGeom prst="rect">
            <a:avLst/>
          </a:prstGeom>
          <a:noFill/>
          <a:ln>
            <a:noFill/>
          </a:ln>
        </p:spPr>
        <p:txBody>
          <a:bodyPr spcFirstLastPara="1" wrap="square" lIns="91425" tIns="45700" rIns="91425" bIns="45700" anchor="t" anchorCtr="0">
            <a:spAutoFit/>
          </a:bodyPr>
          <a:lstStyle/>
          <a:p>
            <a:pPr marL="285750" marR="0" lvl="1" indent="-285750" algn="just" rtl="0">
              <a:lnSpc>
                <a:spcPct val="138888"/>
              </a:lnSpc>
              <a:spcBef>
                <a:spcPts val="0"/>
              </a:spcBef>
              <a:spcAft>
                <a:spcPts val="0"/>
              </a:spcAft>
              <a:buClr>
                <a:srgbClr val="C00000"/>
              </a:buClr>
              <a:buSzPts val="1800"/>
              <a:buFont typeface="Wingdings" panose="05000000000000000000" pitchFamily="2" charset="2"/>
              <a:buChar char="§"/>
            </a:pPr>
            <a:r>
              <a:rPr lang="en-US" sz="1800" b="1" i="1" u="none" strike="noStrike" cap="none" dirty="0">
                <a:solidFill>
                  <a:srgbClr val="C00000"/>
                </a:solidFill>
                <a:latin typeface="Calibri"/>
                <a:ea typeface="Calibri"/>
                <a:cs typeface="Calibri"/>
                <a:sym typeface="Calibri"/>
              </a:rPr>
              <a:t>Privileges</a:t>
            </a:r>
            <a:r>
              <a:rPr lang="en-US" sz="1800" b="0" i="0" u="none" strike="noStrike" cap="none" dirty="0">
                <a:solidFill>
                  <a:schemeClr val="dk1"/>
                </a:solidFill>
                <a:latin typeface="Calibri"/>
                <a:ea typeface="Calibri"/>
                <a:cs typeface="Calibri"/>
                <a:sym typeface="Calibri"/>
              </a:rPr>
              <a:t>: incentivize participants by giving them decision-making right.</a:t>
            </a:r>
          </a:p>
          <a:p>
            <a:pPr marL="568800" lvl="2" indent="-342900" algn="just">
              <a:lnSpc>
                <a:spcPct val="138888"/>
              </a:lnSpc>
              <a:buClr>
                <a:schemeClr val="dk1"/>
              </a:buClr>
              <a:buSzPts val="1800"/>
              <a:buFont typeface="Calibri"/>
              <a:buAutoNum type="alphaLcParenR"/>
            </a:pPr>
            <a:r>
              <a:rPr lang="en-US" sz="1800" dirty="0">
                <a:solidFill>
                  <a:schemeClr val="dk1"/>
                </a:solidFill>
                <a:latin typeface="Calibri"/>
                <a:ea typeface="Calibri"/>
                <a:cs typeface="Calibri"/>
                <a:sym typeface="Calibri"/>
              </a:rPr>
              <a:t>Voting weight</a:t>
            </a:r>
            <a:endParaRPr sz="1800" dirty="0">
              <a:solidFill>
                <a:schemeClr val="dk1"/>
              </a:solidFill>
              <a:latin typeface="Calibri"/>
              <a:ea typeface="Calibri"/>
              <a:cs typeface="Calibri"/>
            </a:endParaRPr>
          </a:p>
        </p:txBody>
      </p:sp>
      <p:pic>
        <p:nvPicPr>
          <p:cNvPr id="177" name="图片 176" descr="图片包含 背景图案&#10;&#10;描述已自动生成">
            <a:extLst>
              <a:ext uri="{FF2B5EF4-FFF2-40B4-BE49-F238E27FC236}">
                <a16:creationId xmlns:a16="http://schemas.microsoft.com/office/drawing/2014/main" id="{3DEDBE4A-56F9-4654-9826-0A8528EB4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22" y="4467430"/>
            <a:ext cx="3851564" cy="806335"/>
          </a:xfrm>
          <a:prstGeom prst="rect">
            <a:avLst/>
          </a:prstGeom>
        </p:spPr>
      </p:pic>
      <p:pic>
        <p:nvPicPr>
          <p:cNvPr id="181" name="图片 180" descr="图片包含 背景图案&#10;&#10;描述已自动生成">
            <a:extLst>
              <a:ext uri="{FF2B5EF4-FFF2-40B4-BE49-F238E27FC236}">
                <a16:creationId xmlns:a16="http://schemas.microsoft.com/office/drawing/2014/main" id="{6ABF88B8-4D7B-4039-BD46-AB821F525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757" y="4578266"/>
            <a:ext cx="3807229" cy="584662"/>
          </a:xfrm>
          <a:prstGeom prst="rect">
            <a:avLst/>
          </a:prstGeom>
        </p:spPr>
      </p:pic>
      <p:pic>
        <p:nvPicPr>
          <p:cNvPr id="183" name="图片 182" descr="图示&#10;&#10;描述已自动生成">
            <a:extLst>
              <a:ext uri="{FF2B5EF4-FFF2-40B4-BE49-F238E27FC236}">
                <a16:creationId xmlns:a16="http://schemas.microsoft.com/office/drawing/2014/main" id="{A4394561-150F-4B01-A8B8-F62D784D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497" y="1127248"/>
            <a:ext cx="4062153" cy="3031375"/>
          </a:xfrm>
          <a:prstGeom prst="rect">
            <a:avLst/>
          </a:prstGeom>
        </p:spPr>
      </p:pic>
      <p:pic>
        <p:nvPicPr>
          <p:cNvPr id="185" name="图片 184" descr="图示, 工程绘图&#10;&#10;描述已自动生成">
            <a:extLst>
              <a:ext uri="{FF2B5EF4-FFF2-40B4-BE49-F238E27FC236}">
                <a16:creationId xmlns:a16="http://schemas.microsoft.com/office/drawing/2014/main" id="{1AC10E11-34CD-4828-8A74-5FDD7F631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5320" y="1101373"/>
            <a:ext cx="4062153" cy="3031375"/>
          </a:xfrm>
          <a:prstGeom prst="rect">
            <a:avLst/>
          </a:prstGeom>
        </p:spPr>
      </p:pic>
      <p:pic>
        <p:nvPicPr>
          <p:cNvPr id="187" name="图片 186" descr="图示, 工程绘图&#10;&#10;描述已自动生成">
            <a:extLst>
              <a:ext uri="{FF2B5EF4-FFF2-40B4-BE49-F238E27FC236}">
                <a16:creationId xmlns:a16="http://schemas.microsoft.com/office/drawing/2014/main" id="{78B3FC16-F35E-4FB4-A97E-C8836229B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8760" y="1092611"/>
            <a:ext cx="4258887" cy="3100647"/>
          </a:xfrm>
          <a:prstGeom prst="rect">
            <a:avLst/>
          </a:prstGeom>
        </p:spPr>
      </p:pic>
    </p:spTree>
    <p:extLst>
      <p:ext uri="{BB962C8B-B14F-4D97-AF65-F5344CB8AC3E}">
        <p14:creationId xmlns:p14="http://schemas.microsoft.com/office/powerpoint/2010/main" val="15091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randombar(horizontal)">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4" presetClass="exit" presetSubtype="10" fill="hold" nodeType="withEffect">
                                  <p:stCondLst>
                                    <p:cond delay="0"/>
                                  </p:stCondLst>
                                  <p:childTnLst>
                                    <p:animEffect transition="out" filter="randombar(horizontal)">
                                      <p:cBhvr>
                                        <p:cTn id="19" dur="500"/>
                                        <p:tgtEl>
                                          <p:spTgt spid="183"/>
                                        </p:tgtEl>
                                      </p:cBhvr>
                                    </p:animEffect>
                                    <p:set>
                                      <p:cBhvr>
                                        <p:cTn id="20" dur="1" fill="hold">
                                          <p:stCondLst>
                                            <p:cond delay="499"/>
                                          </p:stCondLst>
                                        </p:cTn>
                                        <p:tgtEl>
                                          <p:spTgt spid="183"/>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randombar(horizontal)">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7"/>
                                        </p:tgtEl>
                                        <p:attrNameLst>
                                          <p:attrName>style.visibility</p:attrName>
                                        </p:attrNameLst>
                                      </p:cBhvr>
                                      <p:to>
                                        <p:strVal val="visible"/>
                                      </p:to>
                                    </p:set>
                                    <p:animEffect transition="in" filter="randombar(horizontal)">
                                      <p:cBhvr>
                                        <p:cTn id="28" dur="500"/>
                                        <p:tgtEl>
                                          <p:spTgt spid="17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87"/>
                                        </p:tgtEl>
                                        <p:attrNameLst>
                                          <p:attrName>style.visibility</p:attrName>
                                        </p:attrNameLst>
                                      </p:cBhvr>
                                      <p:to>
                                        <p:strVal val="visible"/>
                                      </p:to>
                                    </p:set>
                                    <p:animEffect transition="in" filter="randombar(horizontal)">
                                      <p:cBhvr>
                                        <p:cTn id="38" dur="500"/>
                                        <p:tgtEl>
                                          <p:spTgt spid="187"/>
                                        </p:tgtEl>
                                      </p:cBhvr>
                                    </p:animEffect>
                                  </p:childTnLst>
                                </p:cTn>
                              </p:par>
                              <p:par>
                                <p:cTn id="39" presetID="14" presetClass="exit" presetSubtype="10" fill="hold" nodeType="withEffect">
                                  <p:stCondLst>
                                    <p:cond delay="0"/>
                                  </p:stCondLst>
                                  <p:childTnLst>
                                    <p:animEffect transition="out" filter="randombar(horizontal)">
                                      <p:cBhvr>
                                        <p:cTn id="40" dur="500"/>
                                        <p:tgtEl>
                                          <p:spTgt spid="177"/>
                                        </p:tgtEl>
                                      </p:cBhvr>
                                    </p:animEffect>
                                    <p:set>
                                      <p:cBhvr>
                                        <p:cTn id="41" dur="1" fill="hold">
                                          <p:stCondLst>
                                            <p:cond delay="499"/>
                                          </p:stCondLst>
                                        </p:cTn>
                                        <p:tgtEl>
                                          <p:spTgt spid="1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81"/>
                                        </p:tgtEl>
                                        <p:attrNameLst>
                                          <p:attrName>style.visibility</p:attrName>
                                        </p:attrNameLst>
                                      </p:cBhvr>
                                      <p:to>
                                        <p:strVal val="visible"/>
                                      </p:to>
                                    </p:set>
                                    <p:animEffect transition="in" filter="randombar(horizontal)">
                                      <p:cBhvr>
                                        <p:cTn id="46"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2F01076C-43AB-455E-90F9-199C16A48E54}"/>
              </a:ext>
            </a:extLst>
          </p:cNvPr>
          <p:cNvSpPr txBox="1"/>
          <p:nvPr/>
        </p:nvSpPr>
        <p:spPr>
          <a:xfrm>
            <a:off x="311284" y="933854"/>
            <a:ext cx="9564235"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How should we determine the economics incentives?</a:t>
            </a:r>
          </a:p>
        </p:txBody>
      </p:sp>
      <p:sp>
        <p:nvSpPr>
          <p:cNvPr id="22" name="Google Shape;563;p32">
            <a:extLst>
              <a:ext uri="{FF2B5EF4-FFF2-40B4-BE49-F238E27FC236}">
                <a16:creationId xmlns:a16="http://schemas.microsoft.com/office/drawing/2014/main" id="{D9590893-25DC-450B-BCD5-2CD3916AD5B1}"/>
              </a:ext>
            </a:extLst>
          </p:cNvPr>
          <p:cNvSpPr/>
          <p:nvPr/>
        </p:nvSpPr>
        <p:spPr>
          <a:xfrm>
            <a:off x="311284" y="1371220"/>
            <a:ext cx="11655814" cy="46162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20000"/>
              </a:lnSpc>
              <a:spcBef>
                <a:spcPts val="0"/>
              </a:spcBef>
              <a:spcAft>
                <a:spcPts val="0"/>
              </a:spcAft>
              <a:buClr>
                <a:schemeClr val="dk1"/>
              </a:buClr>
              <a:buSzPts val="2000"/>
              <a:buFont typeface="Wingdings" panose="05000000000000000000" pitchFamily="2" charset="2"/>
              <a:buChar char="§"/>
            </a:pPr>
            <a:r>
              <a:rPr lang="en-US" sz="2000" dirty="0">
                <a:solidFill>
                  <a:schemeClr val="dk1"/>
                </a:solidFill>
                <a:latin typeface="Calibri"/>
                <a:ea typeface="Calibri"/>
                <a:cs typeface="Calibri"/>
                <a:sym typeface="Calibri"/>
              </a:rPr>
              <a:t>Mechanism Design:</a:t>
            </a:r>
            <a:endParaRPr dirty="0"/>
          </a:p>
        </p:txBody>
      </p:sp>
      <p:sp>
        <p:nvSpPr>
          <p:cNvPr id="39" name="文本框 38">
            <a:extLst>
              <a:ext uri="{FF2B5EF4-FFF2-40B4-BE49-F238E27FC236}">
                <a16:creationId xmlns:a16="http://schemas.microsoft.com/office/drawing/2014/main" id="{BA0C3065-2802-462D-82D9-7058FD603871}"/>
              </a:ext>
            </a:extLst>
          </p:cNvPr>
          <p:cNvSpPr txBox="1"/>
          <p:nvPr/>
        </p:nvSpPr>
        <p:spPr>
          <a:xfrm>
            <a:off x="455854" y="1772949"/>
            <a:ext cx="5019788" cy="646331"/>
          </a:xfrm>
          <a:prstGeom prst="rect">
            <a:avLst/>
          </a:prstGeom>
          <a:noFill/>
        </p:spPr>
        <p:txBody>
          <a:bodyPr wrap="square" rtlCol="0">
            <a:spAutoFit/>
          </a:bodyPr>
          <a:lstStyle/>
          <a:p>
            <a:pPr marL="342900" indent="-342900">
              <a:buFont typeface="+mj-lt"/>
              <a:buAutoNum type="alphaLcParenR"/>
            </a:pPr>
            <a:r>
              <a:rPr lang="en-US" altLang="zh-CN" sz="1800" b="1" i="1" dirty="0">
                <a:solidFill>
                  <a:schemeClr val="accent1">
                    <a:lumMod val="75000"/>
                  </a:schemeClr>
                </a:solidFill>
                <a:latin typeface="Calibri" panose="020F0502020204030204" pitchFamily="34" charset="0"/>
                <a:cs typeface="Calibri" panose="020F0502020204030204" pitchFamily="34" charset="0"/>
              </a:rPr>
              <a:t>Auction Theory</a:t>
            </a:r>
            <a:endParaRPr lang="en-US" altLang="zh-CN" sz="1800" dirty="0">
              <a:solidFill>
                <a:schemeClr val="accent1">
                  <a:lumMod val="75000"/>
                </a:schemeClr>
              </a:solidFill>
              <a:latin typeface="Calibri" panose="020F0502020204030204" pitchFamily="34" charset="0"/>
              <a:cs typeface="Calibri" panose="020F0502020204030204" pitchFamily="34" charset="0"/>
            </a:endParaRPr>
          </a:p>
          <a:p>
            <a:pPr marL="627750" indent="-285750">
              <a:buFont typeface="Wingdings" panose="05000000000000000000" pitchFamily="2" charset="2"/>
              <a:buChar char="ü"/>
            </a:pPr>
            <a:r>
              <a:rPr lang="en-US" altLang="zh-CN" sz="1800" dirty="0" err="1">
                <a:solidFill>
                  <a:schemeClr val="tx1"/>
                </a:solidFill>
                <a:latin typeface="Calibri" panose="020F0502020204030204" pitchFamily="34" charset="0"/>
                <a:cs typeface="Calibri" panose="020F0502020204030204" pitchFamily="34" charset="0"/>
              </a:rPr>
              <a:t>Vickrey</a:t>
            </a:r>
            <a:r>
              <a:rPr lang="en-US" altLang="zh-CN" sz="1800" dirty="0">
                <a:solidFill>
                  <a:schemeClr val="tx1"/>
                </a:solidFill>
                <a:latin typeface="Calibri" panose="020F0502020204030204" pitchFamily="34" charset="0"/>
                <a:cs typeface="Calibri" panose="020F0502020204030204" pitchFamily="34" charset="0"/>
              </a:rPr>
              <a:t>-Clarke-Groves (VCG) auction</a:t>
            </a:r>
          </a:p>
        </p:txBody>
      </p:sp>
      <p:sp>
        <p:nvSpPr>
          <p:cNvPr id="40" name="文本框 39">
            <a:extLst>
              <a:ext uri="{FF2B5EF4-FFF2-40B4-BE49-F238E27FC236}">
                <a16:creationId xmlns:a16="http://schemas.microsoft.com/office/drawing/2014/main" id="{5573EB8E-111C-4048-B777-4DA486AA8063}"/>
              </a:ext>
            </a:extLst>
          </p:cNvPr>
          <p:cNvSpPr txBox="1"/>
          <p:nvPr/>
        </p:nvSpPr>
        <p:spPr>
          <a:xfrm>
            <a:off x="455854" y="2439881"/>
            <a:ext cx="3890368" cy="646331"/>
          </a:xfrm>
          <a:prstGeom prst="rect">
            <a:avLst/>
          </a:prstGeom>
          <a:noFill/>
        </p:spPr>
        <p:txBody>
          <a:bodyPr wrap="square" rtlCol="0">
            <a:spAutoFit/>
          </a:bodyPr>
          <a:lstStyle/>
          <a:p>
            <a:pPr marL="342900" indent="-342900" algn="just">
              <a:buFont typeface="+mj-lt"/>
              <a:buAutoNum type="alphaLcParenR" startAt="2"/>
            </a:pPr>
            <a:r>
              <a:rPr lang="en-US" altLang="zh-CN" sz="1800" b="1" i="1" dirty="0">
                <a:solidFill>
                  <a:schemeClr val="accent1">
                    <a:lumMod val="75000"/>
                  </a:schemeClr>
                </a:solidFill>
                <a:latin typeface="Calibri" panose="020F0502020204030204" pitchFamily="34" charset="0"/>
                <a:cs typeface="Calibri" panose="020F0502020204030204" pitchFamily="34" charset="0"/>
              </a:rPr>
              <a:t>Coalitional Games</a:t>
            </a:r>
            <a:endParaRPr lang="en-US" altLang="zh-CN" sz="1800" dirty="0">
              <a:solidFill>
                <a:schemeClr val="accent1">
                  <a:lumMod val="75000"/>
                </a:schemeClr>
              </a:solidFill>
              <a:latin typeface="Calibri" panose="020F0502020204030204" pitchFamily="34" charset="0"/>
              <a:cs typeface="Calibri" panose="020F0502020204030204" pitchFamily="34" charset="0"/>
            </a:endParaRPr>
          </a:p>
          <a:p>
            <a:pPr marL="627750" indent="-285750" algn="just">
              <a:buFont typeface="Wingdings" panose="05000000000000000000" pitchFamily="2" charset="2"/>
              <a:buChar char="ü"/>
            </a:pPr>
            <a:r>
              <a:rPr lang="en-US" altLang="zh-CN" sz="1800" dirty="0">
                <a:latin typeface="Calibri" panose="020F0502020204030204" pitchFamily="34" charset="0"/>
                <a:cs typeface="Calibri" panose="020F0502020204030204" pitchFamily="34" charset="0"/>
              </a:rPr>
              <a:t>E.g. coalition formation games.</a:t>
            </a:r>
          </a:p>
        </p:txBody>
      </p:sp>
      <p:sp>
        <p:nvSpPr>
          <p:cNvPr id="41" name="文本框 40">
            <a:extLst>
              <a:ext uri="{FF2B5EF4-FFF2-40B4-BE49-F238E27FC236}">
                <a16:creationId xmlns:a16="http://schemas.microsoft.com/office/drawing/2014/main" id="{00B9569A-3BEA-4E74-B330-9C42531FFABF}"/>
              </a:ext>
            </a:extLst>
          </p:cNvPr>
          <p:cNvSpPr txBox="1"/>
          <p:nvPr/>
        </p:nvSpPr>
        <p:spPr>
          <a:xfrm>
            <a:off x="800097" y="5972169"/>
            <a:ext cx="11078250" cy="369332"/>
          </a:xfrm>
          <a:prstGeom prst="rect">
            <a:avLst/>
          </a:prstGeom>
          <a:noFill/>
        </p:spPr>
        <p:txBody>
          <a:bodyPr wrap="square" rtlCol="0">
            <a:spAutoFit/>
          </a:bodyPr>
          <a:lstStyle/>
          <a:p>
            <a:pPr marL="342900" indent="-342900">
              <a:buFont typeface="+mj-lt"/>
              <a:buAutoNum type="alphaLcParenR" startAt="3"/>
            </a:pPr>
            <a:r>
              <a:rPr lang="en-US" altLang="zh-CN" sz="1800" b="1" i="1" dirty="0">
                <a:solidFill>
                  <a:srgbClr val="C00000"/>
                </a:solidFill>
                <a:latin typeface="Calibri" panose="020F0502020204030204" pitchFamily="34" charset="0"/>
                <a:cs typeface="Calibri" panose="020F0502020204030204" pitchFamily="34" charset="0"/>
              </a:rPr>
              <a:t>Contract Theory</a:t>
            </a:r>
          </a:p>
        </p:txBody>
      </p:sp>
      <p:sp>
        <p:nvSpPr>
          <p:cNvPr id="24" name="文本框 23">
            <a:extLst>
              <a:ext uri="{FF2B5EF4-FFF2-40B4-BE49-F238E27FC236}">
                <a16:creationId xmlns:a16="http://schemas.microsoft.com/office/drawing/2014/main" id="{D05EF6EC-EDC5-4D56-89FB-A4F1F21DD4B5}"/>
              </a:ext>
            </a:extLst>
          </p:cNvPr>
          <p:cNvSpPr txBox="1"/>
          <p:nvPr/>
        </p:nvSpPr>
        <p:spPr>
          <a:xfrm>
            <a:off x="311285" y="19455"/>
            <a:ext cx="7490298"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Cryptoeconomics</a:t>
            </a:r>
          </a:p>
        </p:txBody>
      </p:sp>
      <p:pic>
        <p:nvPicPr>
          <p:cNvPr id="2" name="firerescue.wmv.ff" descr="firerescue.wmv.ff">
            <a:hlinkClick r:id="" action="ppaction://media"/>
            <a:extLst>
              <a:ext uri="{FF2B5EF4-FFF2-40B4-BE49-F238E27FC236}">
                <a16:creationId xmlns:a16="http://schemas.microsoft.com/office/drawing/2014/main" id="{6657642A-2023-B0E7-3986-266E673C41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4526" y="1523236"/>
            <a:ext cx="7557473" cy="4251079"/>
          </a:xfrm>
          <a:prstGeom prst="rect">
            <a:avLst/>
          </a:prstGeom>
        </p:spPr>
      </p:pic>
      <p:grpSp>
        <p:nvGrpSpPr>
          <p:cNvPr id="6" name="Group 5">
            <a:extLst>
              <a:ext uri="{FF2B5EF4-FFF2-40B4-BE49-F238E27FC236}">
                <a16:creationId xmlns:a16="http://schemas.microsoft.com/office/drawing/2014/main" id="{558CBAB1-D210-0A19-E0D9-1986830D55C1}"/>
              </a:ext>
            </a:extLst>
          </p:cNvPr>
          <p:cNvGrpSpPr/>
          <p:nvPr/>
        </p:nvGrpSpPr>
        <p:grpSpPr>
          <a:xfrm>
            <a:off x="311284" y="3293952"/>
            <a:ext cx="4034938" cy="2565594"/>
            <a:chOff x="311284" y="3293952"/>
            <a:chExt cx="4034938" cy="2565594"/>
          </a:xfrm>
        </p:grpSpPr>
        <p:pic>
          <p:nvPicPr>
            <p:cNvPr id="4" name="Picture 3" descr="Shape, circle&#10;&#10;Description automatically generated">
              <a:extLst>
                <a:ext uri="{FF2B5EF4-FFF2-40B4-BE49-F238E27FC236}">
                  <a16:creationId xmlns:a16="http://schemas.microsoft.com/office/drawing/2014/main" id="{AFC67B46-B580-A70F-D608-EEF834072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84" y="3293952"/>
              <a:ext cx="1990789" cy="2565594"/>
            </a:xfrm>
            <a:prstGeom prst="rect">
              <a:avLst/>
            </a:prstGeom>
          </p:spPr>
        </p:pic>
        <p:sp>
          <p:nvSpPr>
            <p:cNvPr id="5" name="TextBox 4">
              <a:extLst>
                <a:ext uri="{FF2B5EF4-FFF2-40B4-BE49-F238E27FC236}">
                  <a16:creationId xmlns:a16="http://schemas.microsoft.com/office/drawing/2014/main" id="{85668AAD-C3D3-3A1A-A7BA-D2D00E2F9D5A}"/>
                </a:ext>
              </a:extLst>
            </p:cNvPr>
            <p:cNvSpPr txBox="1"/>
            <p:nvPr/>
          </p:nvSpPr>
          <p:spPr>
            <a:xfrm>
              <a:off x="2302073" y="4268972"/>
              <a:ext cx="2044149" cy="369332"/>
            </a:xfrm>
            <a:prstGeom prst="rect">
              <a:avLst/>
            </a:prstGeom>
            <a:noFill/>
          </p:spPr>
          <p:txBody>
            <a:bodyPr wrap="none" rtlCol="0">
              <a:spAutoFit/>
            </a:bodyPr>
            <a:lstStyle/>
            <a:p>
              <a:r>
                <a:rPr lang="en-US" sz="1800" dirty="0"/>
                <a:t>Merge/Split Game</a:t>
              </a:r>
            </a:p>
          </p:txBody>
        </p:sp>
      </p:grpSp>
    </p:spTree>
    <p:extLst>
      <p:ext uri="{BB962C8B-B14F-4D97-AF65-F5344CB8AC3E}">
        <p14:creationId xmlns:p14="http://schemas.microsoft.com/office/powerpoint/2010/main" val="15925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1">
                                            <p:txEl>
                                              <p:pRg st="0" end="0"/>
                                            </p:txEl>
                                          </p:spTgt>
                                        </p:tgtEl>
                                        <p:attrNameLst>
                                          <p:attrName>style.visibility</p:attrName>
                                        </p:attrNameLst>
                                      </p:cBhvr>
                                      <p:to>
                                        <p:strVal val="visible"/>
                                      </p:to>
                                    </p:set>
                                    <p:animEffect transition="in" filter="randombar(horizontal)">
                                      <p:cBhvr>
                                        <p:cTn id="30"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9455"/>
            <a:ext cx="698848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Contract Theory</a:t>
            </a:r>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Contract Theory Basics</a:t>
            </a:r>
          </a:p>
        </p:txBody>
      </p:sp>
      <p:sp>
        <p:nvSpPr>
          <p:cNvPr id="5" name="Google Shape;1497;p94">
            <a:extLst>
              <a:ext uri="{FF2B5EF4-FFF2-40B4-BE49-F238E27FC236}">
                <a16:creationId xmlns:a16="http://schemas.microsoft.com/office/drawing/2014/main" id="{705E5DFF-DB85-4EDD-BD3D-CDEEF470F67D}"/>
              </a:ext>
            </a:extLst>
          </p:cNvPr>
          <p:cNvSpPr/>
          <p:nvPr/>
        </p:nvSpPr>
        <p:spPr>
          <a:xfrm>
            <a:off x="311285" y="1395519"/>
            <a:ext cx="11426599" cy="75709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20000"/>
              </a:lnSpc>
              <a:spcBef>
                <a:spcPts val="0"/>
              </a:spcBef>
              <a:spcAft>
                <a:spcPts val="0"/>
              </a:spcAft>
              <a:buClr>
                <a:srgbClr val="C00000"/>
              </a:buClr>
              <a:buSzPts val="1800"/>
              <a:buFont typeface="Wingdings" panose="05000000000000000000" pitchFamily="2" charset="2"/>
              <a:buChar char="§"/>
            </a:pPr>
            <a:r>
              <a:rPr lang="en-US" sz="1800" b="1" i="1" dirty="0">
                <a:solidFill>
                  <a:srgbClr val="C00000"/>
                </a:solidFill>
                <a:latin typeface="Calibri"/>
                <a:ea typeface="Calibri"/>
                <a:cs typeface="Calibri"/>
                <a:sym typeface="Calibri"/>
              </a:rPr>
              <a:t>Contract theory </a:t>
            </a:r>
            <a:r>
              <a:rPr lang="en-US" sz="1800" dirty="0">
                <a:solidFill>
                  <a:srgbClr val="202122"/>
                </a:solidFill>
                <a:latin typeface="Calibri"/>
                <a:ea typeface="Calibri"/>
                <a:cs typeface="Calibri"/>
                <a:sym typeface="Calibri"/>
              </a:rPr>
              <a:t>studies how economic actors can and do construct contractual arrangements, generally in the presence of </a:t>
            </a:r>
            <a:r>
              <a:rPr lang="en-US" sz="1800" b="1" i="1" dirty="0">
                <a:solidFill>
                  <a:srgbClr val="4F81BD"/>
                </a:solidFill>
                <a:latin typeface="Calibri"/>
                <a:ea typeface="Calibri"/>
                <a:cs typeface="Calibri"/>
                <a:sym typeface="Calibri"/>
              </a:rPr>
              <a:t>information asymmetry</a:t>
            </a:r>
            <a:r>
              <a:rPr lang="en-US" sz="1800" i="1" dirty="0">
                <a:solidFill>
                  <a:srgbClr val="202122"/>
                </a:solidFill>
                <a:latin typeface="Calibri"/>
                <a:ea typeface="Calibri"/>
                <a:cs typeface="Calibri"/>
                <a:sym typeface="Calibri"/>
              </a:rPr>
              <a:t>.</a:t>
            </a:r>
            <a:endParaRPr sz="1800" i="1" dirty="0">
              <a:solidFill>
                <a:schemeClr val="dk1"/>
              </a:solidFill>
              <a:latin typeface="Calibri"/>
              <a:ea typeface="Calibri"/>
              <a:cs typeface="Calibri"/>
              <a:sym typeface="Calibri"/>
            </a:endParaRPr>
          </a:p>
        </p:txBody>
      </p:sp>
      <p:sp>
        <p:nvSpPr>
          <p:cNvPr id="13" name="文本框 12">
            <a:extLst>
              <a:ext uri="{FF2B5EF4-FFF2-40B4-BE49-F238E27FC236}">
                <a16:creationId xmlns:a16="http://schemas.microsoft.com/office/drawing/2014/main" id="{53B04410-82F3-4CED-AEEE-9499793D3EBE}"/>
              </a:ext>
            </a:extLst>
          </p:cNvPr>
          <p:cNvSpPr txBox="1"/>
          <p:nvPr/>
        </p:nvSpPr>
        <p:spPr>
          <a:xfrm>
            <a:off x="556875" y="2171400"/>
            <a:ext cx="11181009" cy="646331"/>
          </a:xfrm>
          <a:prstGeom prst="rect">
            <a:avLst/>
          </a:prstGeom>
          <a:solidFill>
            <a:schemeClr val="bg1"/>
          </a:solidFill>
        </p:spPr>
        <p:txBody>
          <a:bodyPr wrap="square" rtlCol="0">
            <a:spAutoFit/>
          </a:bodyPr>
          <a:lstStyle/>
          <a:p>
            <a:pPr marL="342900" marR="730" indent="-342900" algn="just">
              <a:spcAft>
                <a:spcPts val="600"/>
              </a:spcAft>
              <a:buFont typeface="Wingdings" panose="05000000000000000000" pitchFamily="2" charset="2"/>
              <a:buChar char="ü"/>
            </a:pPr>
            <a:r>
              <a:rPr lang="en-US" sz="1800" b="1" i="1" dirty="0">
                <a:solidFill>
                  <a:srgbClr val="C00000"/>
                </a:solidFill>
                <a:latin typeface="Calibri" panose="020F0502020204030204" pitchFamily="34" charset="0"/>
                <a:cs typeface="Calibri" panose="020F0502020204030204" pitchFamily="34" charset="0"/>
              </a:rPr>
              <a:t>Hidden information - Adverse Selection</a:t>
            </a:r>
            <a:r>
              <a:rPr lang="en-US" sz="1800" dirty="0">
                <a:latin typeface="Calibri" panose="020F0502020204030204" pitchFamily="34" charset="0"/>
                <a:cs typeface="Calibri" panose="020F0502020204030204" pitchFamily="34" charset="0"/>
              </a:rPr>
              <a:t>: One agent who has private information on its “type”, its preferences or productivity is unknown to the principal. </a:t>
            </a:r>
          </a:p>
        </p:txBody>
      </p:sp>
      <p:pic>
        <p:nvPicPr>
          <p:cNvPr id="15" name="图片 14" descr="形状&#10;&#10;低可信度描述已自动生成">
            <a:extLst>
              <a:ext uri="{FF2B5EF4-FFF2-40B4-BE49-F238E27FC236}">
                <a16:creationId xmlns:a16="http://schemas.microsoft.com/office/drawing/2014/main" id="{F36EE9A0-6F1B-4A25-AB4D-7BDA71175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3949" y="2928068"/>
            <a:ext cx="476250" cy="476250"/>
          </a:xfrm>
          <a:prstGeom prst="rect">
            <a:avLst/>
          </a:prstGeom>
        </p:spPr>
      </p:pic>
      <p:pic>
        <p:nvPicPr>
          <p:cNvPr id="17" name="图片 16" descr="图标&#10;&#10;描述已自动生成">
            <a:extLst>
              <a:ext uri="{FF2B5EF4-FFF2-40B4-BE49-F238E27FC236}">
                <a16:creationId xmlns:a16="http://schemas.microsoft.com/office/drawing/2014/main" id="{B04D49F6-175D-4F9E-B9CE-817E1E38C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393" y="3494474"/>
            <a:ext cx="762000" cy="762000"/>
          </a:xfrm>
          <a:prstGeom prst="rect">
            <a:avLst/>
          </a:prstGeom>
        </p:spPr>
      </p:pic>
      <p:pic>
        <p:nvPicPr>
          <p:cNvPr id="18" name="图片 17" descr="形状&#10;&#10;低可信度描述已自动生成">
            <a:extLst>
              <a:ext uri="{FF2B5EF4-FFF2-40B4-BE49-F238E27FC236}">
                <a16:creationId xmlns:a16="http://schemas.microsoft.com/office/drawing/2014/main" id="{5486AE4E-EDE1-40E7-A9CA-A8595D1838BB}"/>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223949" y="3494474"/>
            <a:ext cx="476250" cy="476250"/>
          </a:xfrm>
          <a:prstGeom prst="rect">
            <a:avLst/>
          </a:prstGeom>
        </p:spPr>
      </p:pic>
      <p:pic>
        <p:nvPicPr>
          <p:cNvPr id="20" name="图片 19" descr="形状&#10;&#10;低可信度描述已自动生成">
            <a:extLst>
              <a:ext uri="{FF2B5EF4-FFF2-40B4-BE49-F238E27FC236}">
                <a16:creationId xmlns:a16="http://schemas.microsoft.com/office/drawing/2014/main" id="{E0342E97-FECB-4AC2-AABE-1EA38A9A434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223949" y="4060880"/>
            <a:ext cx="476250" cy="476250"/>
          </a:xfrm>
          <a:prstGeom prst="rect">
            <a:avLst/>
          </a:prstGeom>
        </p:spPr>
      </p:pic>
      <p:pic>
        <p:nvPicPr>
          <p:cNvPr id="24" name="图片 23" descr="形状&#10;&#10;低可信度描述已自动生成">
            <a:extLst>
              <a:ext uri="{FF2B5EF4-FFF2-40B4-BE49-F238E27FC236}">
                <a16:creationId xmlns:a16="http://schemas.microsoft.com/office/drawing/2014/main" id="{296871BF-73F0-4420-AE64-92EE407B8DE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223949" y="4627286"/>
            <a:ext cx="476250" cy="476250"/>
          </a:xfrm>
          <a:prstGeom prst="rect">
            <a:avLst/>
          </a:prstGeom>
        </p:spPr>
      </p:pic>
      <p:sp>
        <p:nvSpPr>
          <p:cNvPr id="10" name="文本框 9">
            <a:extLst>
              <a:ext uri="{FF2B5EF4-FFF2-40B4-BE49-F238E27FC236}">
                <a16:creationId xmlns:a16="http://schemas.microsoft.com/office/drawing/2014/main" id="{BC39040F-E0AE-426E-A929-89B2D16B9781}"/>
              </a:ext>
            </a:extLst>
          </p:cNvPr>
          <p:cNvSpPr txBox="1"/>
          <p:nvPr/>
        </p:nvSpPr>
        <p:spPr>
          <a:xfrm>
            <a:off x="4706772" y="3404318"/>
            <a:ext cx="2635624" cy="338554"/>
          </a:xfrm>
          <a:prstGeom prst="rect">
            <a:avLst/>
          </a:prstGeom>
          <a:noFill/>
        </p:spPr>
        <p:txBody>
          <a:bodyPr wrap="square" rtlCol="0">
            <a:spAutoFit/>
          </a:bodyPr>
          <a:lstStyle/>
          <a:p>
            <a:pPr algn="ctr"/>
            <a:r>
              <a:rPr lang="en-US" sz="1600" b="1" i="1" dirty="0"/>
              <a:t>Private Information</a:t>
            </a:r>
          </a:p>
        </p:txBody>
      </p:sp>
      <p:sp>
        <p:nvSpPr>
          <p:cNvPr id="11" name="箭头: 左右 10">
            <a:extLst>
              <a:ext uri="{FF2B5EF4-FFF2-40B4-BE49-F238E27FC236}">
                <a16:creationId xmlns:a16="http://schemas.microsoft.com/office/drawing/2014/main" id="{2A571121-7B89-456A-99D3-94F31E9A68BE}"/>
              </a:ext>
            </a:extLst>
          </p:cNvPr>
          <p:cNvSpPr/>
          <p:nvPr/>
        </p:nvSpPr>
        <p:spPr>
          <a:xfrm>
            <a:off x="3533714" y="3719017"/>
            <a:ext cx="5158465" cy="280656"/>
          </a:xfrm>
          <a:prstGeom prst="lef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图形用户界面, 应用程序&#10;&#10;描述已自动生成">
            <a:extLst>
              <a:ext uri="{FF2B5EF4-FFF2-40B4-BE49-F238E27FC236}">
                <a16:creationId xmlns:a16="http://schemas.microsoft.com/office/drawing/2014/main" id="{5F42654F-84CE-411E-9E20-EC07CE713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029" y="2749993"/>
            <a:ext cx="6253942" cy="2499360"/>
          </a:xfrm>
          <a:prstGeom prst="rect">
            <a:avLst/>
          </a:prstGeom>
        </p:spPr>
      </p:pic>
      <p:sp>
        <p:nvSpPr>
          <p:cNvPr id="25" name="文本框 24">
            <a:extLst>
              <a:ext uri="{FF2B5EF4-FFF2-40B4-BE49-F238E27FC236}">
                <a16:creationId xmlns:a16="http://schemas.microsoft.com/office/drawing/2014/main" id="{1DE28D17-7888-4EB5-82B8-73604C50EE29}"/>
              </a:ext>
            </a:extLst>
          </p:cNvPr>
          <p:cNvSpPr txBox="1"/>
          <p:nvPr/>
        </p:nvSpPr>
        <p:spPr>
          <a:xfrm>
            <a:off x="522440" y="2184256"/>
            <a:ext cx="11181009" cy="646331"/>
          </a:xfrm>
          <a:prstGeom prst="rect">
            <a:avLst/>
          </a:prstGeom>
          <a:solidFill>
            <a:schemeClr val="bg1"/>
          </a:solidFill>
        </p:spPr>
        <p:txBody>
          <a:bodyPr wrap="square" rtlCol="0">
            <a:spAutoFit/>
          </a:bodyPr>
          <a:lstStyle/>
          <a:p>
            <a:pPr marL="342900" indent="-342900" algn="just">
              <a:spcAft>
                <a:spcPts val="600"/>
              </a:spcAft>
              <a:buFont typeface="Wingdings" panose="05000000000000000000" pitchFamily="2" charset="2"/>
              <a:buChar char="ü"/>
            </a:pPr>
            <a:r>
              <a:rPr lang="en-US" sz="1800" b="1" i="1" dirty="0">
                <a:solidFill>
                  <a:srgbClr val="C00000"/>
                </a:solidFill>
                <a:latin typeface="Calibri" panose="020F0502020204030204" pitchFamily="34" charset="0"/>
                <a:cs typeface="Calibri" panose="020F0502020204030204" pitchFamily="34" charset="0"/>
              </a:rPr>
              <a:t>Hidden information - Signaling: </a:t>
            </a:r>
            <a:r>
              <a:rPr lang="en-US" sz="1800" dirty="0">
                <a:latin typeface="Calibri" panose="020F0502020204030204" pitchFamily="34" charset="0"/>
                <a:cs typeface="Calibri" panose="020F0502020204030204" pitchFamily="34" charset="0"/>
              </a:rPr>
              <a:t>The sender’s private information may be conveyed to  the  receiver  through observable actions. </a:t>
            </a:r>
          </a:p>
        </p:txBody>
      </p:sp>
      <p:pic>
        <p:nvPicPr>
          <p:cNvPr id="26" name="图片 25">
            <a:extLst>
              <a:ext uri="{FF2B5EF4-FFF2-40B4-BE49-F238E27FC236}">
                <a16:creationId xmlns:a16="http://schemas.microsoft.com/office/drawing/2014/main" id="{2B37FE70-0383-4C95-B29A-5678F394CC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9029" y="2752677"/>
            <a:ext cx="6253942" cy="2499360"/>
          </a:xfrm>
          <a:prstGeom prst="rect">
            <a:avLst/>
          </a:prstGeom>
        </p:spPr>
      </p:pic>
      <p:sp>
        <p:nvSpPr>
          <p:cNvPr id="27" name="文本框 26">
            <a:extLst>
              <a:ext uri="{FF2B5EF4-FFF2-40B4-BE49-F238E27FC236}">
                <a16:creationId xmlns:a16="http://schemas.microsoft.com/office/drawing/2014/main" id="{A68B5334-EDFB-4057-82A3-4B7A5B616AD4}"/>
              </a:ext>
            </a:extLst>
          </p:cNvPr>
          <p:cNvSpPr txBox="1"/>
          <p:nvPr/>
        </p:nvSpPr>
        <p:spPr>
          <a:xfrm>
            <a:off x="556875" y="2191257"/>
            <a:ext cx="11181009" cy="369332"/>
          </a:xfrm>
          <a:prstGeom prst="rect">
            <a:avLst/>
          </a:prstGeom>
          <a:solidFill>
            <a:schemeClr val="bg1"/>
          </a:solidFill>
        </p:spPr>
        <p:txBody>
          <a:bodyPr wrap="square" rtlCol="0">
            <a:spAutoFit/>
          </a:bodyPr>
          <a:lstStyle/>
          <a:p>
            <a:pPr marL="342900" indent="-342900" algn="just">
              <a:spcAft>
                <a:spcPts val="600"/>
              </a:spcAft>
              <a:buFont typeface="Wingdings" panose="05000000000000000000" pitchFamily="2" charset="2"/>
              <a:buChar char="ü"/>
            </a:pPr>
            <a:r>
              <a:rPr lang="en-US" sz="1800" b="1" i="1" dirty="0">
                <a:solidFill>
                  <a:srgbClr val="C00000"/>
                </a:solidFill>
                <a:latin typeface="Calibri" panose="020F0502020204030204" pitchFamily="34" charset="0"/>
                <a:cs typeface="Calibri" panose="020F0502020204030204" pitchFamily="34" charset="0"/>
              </a:rPr>
              <a:t>Hidden Action – Moral Hazard: </a:t>
            </a:r>
            <a:r>
              <a:rPr lang="en-US" sz="1800" dirty="0">
                <a:latin typeface="Calibri" panose="020F0502020204030204" pitchFamily="34" charset="0"/>
                <a:cs typeface="Calibri" panose="020F0502020204030204" pitchFamily="34" charset="0"/>
              </a:rPr>
              <a:t>The agent’s effort impacts the outcome of task. </a:t>
            </a:r>
          </a:p>
        </p:txBody>
      </p:sp>
      <p:pic>
        <p:nvPicPr>
          <p:cNvPr id="28" name="图片 27" descr="图形用户界面, 文本, 应用程序, 聊天或短信&#10;&#10;描述已自动生成">
            <a:extLst>
              <a:ext uri="{FF2B5EF4-FFF2-40B4-BE49-F238E27FC236}">
                <a16:creationId xmlns:a16="http://schemas.microsoft.com/office/drawing/2014/main" id="{368A8EEF-FA2C-47F4-88BD-C3F727734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029" y="2875665"/>
            <a:ext cx="6253942" cy="2499360"/>
          </a:xfrm>
          <a:prstGeom prst="rect">
            <a:avLst/>
          </a:prstGeom>
        </p:spPr>
      </p:pic>
      <p:sp>
        <p:nvSpPr>
          <p:cNvPr id="19" name="TextBox 18">
            <a:extLst>
              <a:ext uri="{FF2B5EF4-FFF2-40B4-BE49-F238E27FC236}">
                <a16:creationId xmlns:a16="http://schemas.microsoft.com/office/drawing/2014/main" id="{B628E988-5733-073F-85D9-E3BCD53CDCA9}"/>
              </a:ext>
            </a:extLst>
          </p:cNvPr>
          <p:cNvSpPr txBox="1"/>
          <p:nvPr/>
        </p:nvSpPr>
        <p:spPr>
          <a:xfrm>
            <a:off x="2460625" y="5639351"/>
            <a:ext cx="7803746" cy="338554"/>
          </a:xfrm>
          <a:prstGeom prst="rect">
            <a:avLst/>
          </a:prstGeom>
          <a:noFill/>
        </p:spPr>
        <p:txBody>
          <a:bodyPr wrap="square">
            <a:spAutoFit/>
          </a:bodyPr>
          <a:lstStyle/>
          <a:p>
            <a:pPr lvl="1" eaLnBrk="1" hangingPunct="1">
              <a:lnSpc>
                <a:spcPct val="80000"/>
              </a:lnSpc>
            </a:pPr>
            <a:r>
              <a:rPr lang="en-US" altLang="zh-CN" sz="2000" dirty="0">
                <a:solidFill>
                  <a:srgbClr val="262626"/>
                </a:solidFill>
                <a:ea typeface="ＭＳ Ｐゴシック" panose="020B0600070205080204" pitchFamily="34" charset="-128"/>
              </a:rPr>
              <a:t>Jean </a:t>
            </a:r>
            <a:r>
              <a:rPr lang="en-US" altLang="zh-CN" sz="2000" dirty="0" err="1">
                <a:solidFill>
                  <a:srgbClr val="262626"/>
                </a:solidFill>
                <a:ea typeface="ＭＳ Ｐゴシック" panose="020B0600070205080204" pitchFamily="34" charset="-128"/>
              </a:rPr>
              <a:t>Tirole</a:t>
            </a:r>
            <a:r>
              <a:rPr lang="en-US" altLang="zh-CN" sz="2000" dirty="0">
                <a:solidFill>
                  <a:srgbClr val="262626"/>
                </a:solidFill>
                <a:ea typeface="ＭＳ Ｐゴシック" panose="020B0600070205080204" pitchFamily="34" charset="-128"/>
              </a:rPr>
              <a:t> - </a:t>
            </a:r>
            <a:r>
              <a:rPr lang="en-US" altLang="zh-CN" sz="2000" dirty="0">
                <a:solidFill>
                  <a:srgbClr val="FF0000"/>
                </a:solidFill>
                <a:ea typeface="ＭＳ Ｐゴシック" panose="020B0600070205080204" pitchFamily="34" charset="-128"/>
              </a:rPr>
              <a:t>Nobel Prize </a:t>
            </a:r>
            <a:r>
              <a:rPr lang="en-US" altLang="zh-CN" sz="2000" dirty="0">
                <a:solidFill>
                  <a:srgbClr val="262626"/>
                </a:solidFill>
                <a:ea typeface="ＭＳ Ｐゴシック" panose="020B0600070205080204" pitchFamily="34" charset="-128"/>
              </a:rPr>
              <a:t>winner in economic science of 2014</a:t>
            </a:r>
            <a:endParaRPr lang="en-US" altLang="en-US" sz="2000" dirty="0">
              <a:ea typeface="ＭＳ Ｐゴシック" panose="020B0600070205080204" pitchFamily="34" charset="-128"/>
            </a:endParaRPr>
          </a:p>
        </p:txBody>
      </p:sp>
      <p:pic>
        <p:nvPicPr>
          <p:cNvPr id="21" name="Picture 6" descr="https://gallery.axa-research.org/ressources/_thumbnails/8/839-jean-tirole-big3.jpg">
            <a:extLst>
              <a:ext uri="{FF2B5EF4-FFF2-40B4-BE49-F238E27FC236}">
                <a16:creationId xmlns:a16="http://schemas.microsoft.com/office/drawing/2014/main" id="{4ECFC00F-1769-A659-6108-2EA6BA8EC0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4760" y="4687781"/>
            <a:ext cx="1397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88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1"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xit" presetSubtype="10" fill="hold" grpId="0" nodeType="withEffect">
                                  <p:stCondLst>
                                    <p:cond delay="0"/>
                                  </p:stCondLst>
                                  <p:childTnLst>
                                    <p:animEffect transition="out" filter="randombar(horizont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4" presetClass="exit" presetSubtype="10" fill="hold" grpId="0" nodeType="withEffect">
                                  <p:stCondLst>
                                    <p:cond delay="0"/>
                                  </p:stCondLst>
                                  <p:childTnLst>
                                    <p:animEffect transition="out" filter="randombar(horizont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4" presetClass="entr" presetSubtype="1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1" nodeType="clickEffect">
                                  <p:stCondLst>
                                    <p:cond delay="0"/>
                                  </p:stCondLst>
                                  <p:childTnLst>
                                    <p:animEffect transition="out" filter="randombar(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4" presetClass="entr" presetSubtype="1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par>
                                <p:cTn id="51" presetID="14" presetClass="exit" presetSubtype="10" fill="hold" nodeType="withEffect">
                                  <p:stCondLst>
                                    <p:cond delay="0"/>
                                  </p:stCondLst>
                                  <p:childTnLst>
                                    <p:animEffect transition="out" filter="randombar(horizontal)">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4" presetClass="entr" presetSubtype="1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1" nodeType="clickEffect">
                                  <p:stCondLst>
                                    <p:cond delay="0"/>
                                  </p:stCondLst>
                                  <p:childTnLst>
                                    <p:animEffect transition="out" filter="randombar(horizontal)">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4" presetClass="entr" presetSubtype="1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xit" presetSubtype="10" fill="hold" nodeType="withEffect">
                                  <p:stCondLst>
                                    <p:cond delay="0"/>
                                  </p:stCondLst>
                                  <p:childTnLst>
                                    <p:animEffect transition="out" filter="randombar(horizontal)">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par>
                                <p:cTn id="68" presetID="14" presetClass="entr" presetSubtype="1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0" grpId="0"/>
      <p:bldP spid="10" grpId="1"/>
      <p:bldP spid="11" grpId="0" animBg="1"/>
      <p:bldP spid="11" grpId="1" animBg="1"/>
      <p:bldP spid="25" grpId="0" animBg="1"/>
      <p:bldP spid="25" grpId="1" animBg="1"/>
      <p:bldP spid="27"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0E3B158-E88C-0F40-8CBE-E2D4D255C0D5}"/>
              </a:ext>
            </a:extLst>
          </p:cNvPr>
          <p:cNvSpPr txBox="1"/>
          <p:nvPr/>
        </p:nvSpPr>
        <p:spPr>
          <a:xfrm>
            <a:off x="311285" y="19455"/>
            <a:ext cx="698848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Contract Theory</a:t>
            </a:r>
          </a:p>
        </p:txBody>
      </p:sp>
      <p:sp>
        <p:nvSpPr>
          <p:cNvPr id="3" name="Content Placeholder 1">
            <a:extLst>
              <a:ext uri="{FF2B5EF4-FFF2-40B4-BE49-F238E27FC236}">
                <a16:creationId xmlns:a16="http://schemas.microsoft.com/office/drawing/2014/main" id="{E7863F4E-B607-7C20-E24E-0E8727C0B315}"/>
              </a:ext>
            </a:extLst>
          </p:cNvPr>
          <p:cNvSpPr txBox="1">
            <a:spLocks/>
          </p:cNvSpPr>
          <p:nvPr/>
        </p:nvSpPr>
        <p:spPr>
          <a:xfrm>
            <a:off x="141111" y="1555044"/>
            <a:ext cx="1958622" cy="4525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altLang="en-US" sz="2000" dirty="0">
                <a:ea typeface="ＭＳ Ｐゴシック" panose="020B0600070205080204" pitchFamily="34" charset="-128"/>
              </a:rPr>
              <a:t>The plan you try to find the advisor with financial aid</a:t>
            </a: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The real plan</a:t>
            </a:r>
          </a:p>
          <a:p>
            <a:pPr>
              <a:lnSpc>
                <a:spcPct val="90000"/>
              </a:lnSpc>
              <a:buFont typeface="Arial" panose="020B0604020202020204" pitchFamily="34" charset="0"/>
              <a:buNone/>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The secret plan</a:t>
            </a:r>
          </a:p>
        </p:txBody>
      </p:sp>
      <p:sp>
        <p:nvSpPr>
          <p:cNvPr id="4" name="Content Placeholder 5">
            <a:extLst>
              <a:ext uri="{FF2B5EF4-FFF2-40B4-BE49-F238E27FC236}">
                <a16:creationId xmlns:a16="http://schemas.microsoft.com/office/drawing/2014/main" id="{B5F7BB02-16E0-7681-0672-BCFA4901D5A1}"/>
              </a:ext>
            </a:extLst>
          </p:cNvPr>
          <p:cNvSpPr txBox="1">
            <a:spLocks/>
          </p:cNvSpPr>
          <p:nvPr/>
        </p:nvSpPr>
        <p:spPr>
          <a:xfrm>
            <a:off x="4473219" y="1555044"/>
            <a:ext cx="2040467" cy="4525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ja-JP" altLang="en-US" sz="2000">
                <a:ea typeface="ＭＳ Ｐゴシック" panose="020B0600070205080204" pitchFamily="34" charset="-128"/>
              </a:rPr>
              <a:t>“</a:t>
            </a:r>
            <a:r>
              <a:rPr lang="en-US" altLang="ja-JP" sz="2000" dirty="0">
                <a:ea typeface="ＭＳ Ｐゴシック" panose="020B0600070205080204" pitchFamily="34" charset="-128"/>
              </a:rPr>
              <a:t>I am going to be a professor at a major research university after I graduate.</a:t>
            </a:r>
            <a:r>
              <a:rPr lang="ja-JP" altLang="en-US" sz="2000">
                <a:ea typeface="ＭＳ Ｐゴシック" panose="020B0600070205080204" pitchFamily="34" charset="-128"/>
              </a:rPr>
              <a:t>”</a:t>
            </a: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Look for career alternatives</a:t>
            </a: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r>
              <a:rPr lang="en-US" altLang="en-US" sz="2000" dirty="0">
                <a:ea typeface="ＭＳ Ｐゴシック" panose="020B0600070205080204" pitchFamily="34" charset="-128"/>
              </a:rPr>
              <a:t>Become a baker/rock star/writer</a:t>
            </a:r>
          </a:p>
        </p:txBody>
      </p:sp>
      <p:pic>
        <p:nvPicPr>
          <p:cNvPr id="5" name="Picture 8">
            <a:extLst>
              <a:ext uri="{FF2B5EF4-FFF2-40B4-BE49-F238E27FC236}">
                <a16:creationId xmlns:a16="http://schemas.microsoft.com/office/drawing/2014/main" id="{DF67F74E-DC52-53A0-DCD3-1161BF248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019" y="1478844"/>
            <a:ext cx="2362200" cy="152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a:extLst>
              <a:ext uri="{FF2B5EF4-FFF2-40B4-BE49-F238E27FC236}">
                <a16:creationId xmlns:a16="http://schemas.microsoft.com/office/drawing/2014/main" id="{40525E06-F8BB-8672-3C45-012934175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019" y="3021894"/>
            <a:ext cx="23622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a:extLst>
              <a:ext uri="{FF2B5EF4-FFF2-40B4-BE49-F238E27FC236}">
                <a16:creationId xmlns:a16="http://schemas.microsoft.com/office/drawing/2014/main" id="{AE75E311-C4F0-E47E-71C7-D0E9D1E82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019" y="4526844"/>
            <a:ext cx="2362200"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a16="http://schemas.microsoft.com/office/drawing/2014/main" id="{5028733D-CE22-E61A-ADE2-7374F58D9363}"/>
              </a:ext>
            </a:extLst>
          </p:cNvPr>
          <p:cNvSpPr txBox="1">
            <a:spLocks/>
          </p:cNvSpPr>
          <p:nvPr/>
        </p:nvSpPr>
        <p:spPr bwMode="auto">
          <a:xfrm>
            <a:off x="123382" y="556507"/>
            <a:ext cx="6326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zh-CN" b="1" dirty="0"/>
              <a:t>Adverse Selection of PhD Student </a:t>
            </a:r>
          </a:p>
        </p:txBody>
      </p:sp>
      <p:sp>
        <p:nvSpPr>
          <p:cNvPr id="9" name="Content Placeholder 2">
            <a:extLst>
              <a:ext uri="{FF2B5EF4-FFF2-40B4-BE49-F238E27FC236}">
                <a16:creationId xmlns:a16="http://schemas.microsoft.com/office/drawing/2014/main" id="{5DF605A9-27FF-A2AF-2B83-70C8AC651703}"/>
              </a:ext>
            </a:extLst>
          </p:cNvPr>
          <p:cNvSpPr txBox="1">
            <a:spLocks/>
          </p:cNvSpPr>
          <p:nvPr/>
        </p:nvSpPr>
        <p:spPr>
          <a:xfrm>
            <a:off x="6362998" y="1354006"/>
            <a:ext cx="3198691" cy="4906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1800" dirty="0">
                <a:ea typeface="ＭＳ Ｐゴシック" panose="020B0600070205080204" pitchFamily="34" charset="-128"/>
              </a:rPr>
              <a:t>What my parents thinks I do</a:t>
            </a: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r>
              <a:rPr lang="en-US" altLang="en-US" sz="1800" dirty="0">
                <a:ea typeface="ＭＳ Ｐゴシック" panose="020B0600070205080204" pitchFamily="34" charset="-128"/>
              </a:rPr>
              <a:t>What my advisor thinks I do</a:t>
            </a:r>
          </a:p>
          <a:p>
            <a:endParaRPr lang="en-US" altLang="en-US" sz="1800" dirty="0">
              <a:ea typeface="ＭＳ Ｐゴシック" panose="020B0600070205080204" pitchFamily="34" charset="-128"/>
            </a:endParaRPr>
          </a:p>
        </p:txBody>
      </p:sp>
      <p:sp>
        <p:nvSpPr>
          <p:cNvPr id="10" name="Content Placeholder 5">
            <a:extLst>
              <a:ext uri="{FF2B5EF4-FFF2-40B4-BE49-F238E27FC236}">
                <a16:creationId xmlns:a16="http://schemas.microsoft.com/office/drawing/2014/main" id="{60A24B7F-A583-0F69-A682-C75ED59C23F1}"/>
              </a:ext>
            </a:extLst>
          </p:cNvPr>
          <p:cNvSpPr txBox="1">
            <a:spLocks/>
          </p:cNvSpPr>
          <p:nvPr/>
        </p:nvSpPr>
        <p:spPr>
          <a:xfrm>
            <a:off x="9432168" y="1336674"/>
            <a:ext cx="2677420" cy="452596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1800" dirty="0">
                <a:ea typeface="ＭＳ Ｐゴシック" panose="020B0600070205080204" pitchFamily="34" charset="-128"/>
              </a:rPr>
              <a:t>What I actually do </a:t>
            </a:r>
          </a:p>
          <a:p>
            <a:pPr lvl="1"/>
            <a:r>
              <a:rPr lang="en-US" altLang="en-US" sz="1800" dirty="0">
                <a:ea typeface="ＭＳ Ｐゴシック" panose="020B0600070205080204" pitchFamily="34" charset="-128"/>
              </a:rPr>
              <a:t>When advisor presents</a:t>
            </a: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rPr>
              <a:t>When advisor on travel</a:t>
            </a:r>
          </a:p>
          <a:p>
            <a:endParaRPr lang="en-US" altLang="en-US" sz="1800" dirty="0">
              <a:ea typeface="ＭＳ Ｐゴシック" panose="020B0600070205080204" pitchFamily="34" charset="-128"/>
            </a:endParaRPr>
          </a:p>
        </p:txBody>
      </p:sp>
      <p:pic>
        <p:nvPicPr>
          <p:cNvPr id="11" name="Picture 10">
            <a:extLst>
              <a:ext uri="{FF2B5EF4-FFF2-40B4-BE49-F238E27FC236}">
                <a16:creationId xmlns:a16="http://schemas.microsoft.com/office/drawing/2014/main" id="{69A403F9-5FA8-6852-769E-3569BEC52B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8750" y="4246916"/>
            <a:ext cx="28908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65138D0-365A-15AD-2EEE-80F7B73BEF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0285" y="2065822"/>
            <a:ext cx="27051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yzhang88\Dropbox\Doctor\Ph.D3\Ph.D3.c\Proposal\proposal\File\image_preview.jpg">
            <a:extLst>
              <a:ext uri="{FF2B5EF4-FFF2-40B4-BE49-F238E27FC236}">
                <a16:creationId xmlns:a16="http://schemas.microsoft.com/office/drawing/2014/main" id="{F0F17033-127B-527B-48C0-FD18B07B0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9455" y="1809223"/>
            <a:ext cx="2471311" cy="164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yzhang88\Dropbox\Doctor\Ph.D3\Ph.D3.c\Proposal\proposal\File\advisor2.PNG">
            <a:extLst>
              <a:ext uri="{FF2B5EF4-FFF2-40B4-BE49-F238E27FC236}">
                <a16:creationId xmlns:a16="http://schemas.microsoft.com/office/drawing/2014/main" id="{AE2782E9-4592-A2BD-9AF6-F9BDB809FE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1670" y="4162778"/>
            <a:ext cx="20542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91C151AF-88AD-486F-D4F1-A655F94E2FEB}"/>
              </a:ext>
            </a:extLst>
          </p:cNvPr>
          <p:cNvSpPr txBox="1">
            <a:spLocks/>
          </p:cNvSpPr>
          <p:nvPr/>
        </p:nvSpPr>
        <p:spPr bwMode="auto">
          <a:xfrm>
            <a:off x="6124310" y="541405"/>
            <a:ext cx="6326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zh-CN" b="1" dirty="0"/>
              <a:t>Moral Hazard of PhD Student </a:t>
            </a:r>
          </a:p>
        </p:txBody>
      </p:sp>
    </p:spTree>
    <p:extLst>
      <p:ext uri="{BB962C8B-B14F-4D97-AF65-F5344CB8AC3E}">
        <p14:creationId xmlns:p14="http://schemas.microsoft.com/office/powerpoint/2010/main" val="337907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mph" presetSubtype="0" fill="hold" grpId="1" nodeType="clickEffect">
                                  <p:stCondLst>
                                    <p:cond delay="0"/>
                                  </p:stCondLst>
                                  <p:childTnLst>
                                    <p:animClr clrSpc="hsl" dir="cw">
                                      <p:cBhvr override="childStyle">
                                        <p:cTn id="19" dur="500" fill="hold"/>
                                        <p:tgtEl>
                                          <p:spTgt spid="3">
                                            <p:txEl>
                                              <p:pRg st="0" end="0"/>
                                            </p:txEl>
                                          </p:spTgt>
                                        </p:tgtEl>
                                        <p:attrNameLst>
                                          <p:attrName>style.color</p:attrName>
                                        </p:attrNameLst>
                                      </p:cBhvr>
                                      <p:by>
                                        <p:hsl h="0" s="12549" l="25098"/>
                                      </p:by>
                                    </p:animClr>
                                    <p:animClr clrSpc="hsl" dir="cw">
                                      <p:cBhvr>
                                        <p:cTn id="20" dur="500" fill="hold"/>
                                        <p:tgtEl>
                                          <p:spTgt spid="3">
                                            <p:txEl>
                                              <p:pRg st="0" end="0"/>
                                            </p:txEl>
                                          </p:spTgt>
                                        </p:tgtEl>
                                        <p:attrNameLst>
                                          <p:attrName>fillcolor</p:attrName>
                                        </p:attrNameLst>
                                      </p:cBhvr>
                                      <p:by>
                                        <p:hsl h="0" s="12549" l="25098"/>
                                      </p:by>
                                    </p:animClr>
                                    <p:animClr clrSpc="hsl" dir="cw">
                                      <p:cBhvr>
                                        <p:cTn id="21" dur="500" fill="hold"/>
                                        <p:tgtEl>
                                          <p:spTgt spid="3">
                                            <p:txEl>
                                              <p:pRg st="0" end="0"/>
                                            </p:txEl>
                                          </p:spTgt>
                                        </p:tgtEl>
                                        <p:attrNameLst>
                                          <p:attrName>stroke.color</p:attrName>
                                        </p:attrNameLst>
                                      </p:cBhvr>
                                      <p:by>
                                        <p:hsl h="0" s="12549" l="25098"/>
                                      </p:by>
                                    </p:animClr>
                                    <p:set>
                                      <p:cBhvr>
                                        <p:cTn id="22" dur="500" fill="hold"/>
                                        <p:tgtEl>
                                          <p:spTgt spid="3">
                                            <p:txEl>
                                              <p:pRg st="0" end="0"/>
                                            </p:txEl>
                                          </p:spTgt>
                                        </p:tgtEl>
                                        <p:attrNameLst>
                                          <p:attrName>fill.type</p:attrName>
                                        </p:attrNameLst>
                                      </p:cBhvr>
                                      <p:to>
                                        <p:strVal val="solid"/>
                                      </p:to>
                                    </p:set>
                                  </p:childTnLst>
                                </p:cTn>
                              </p:par>
                              <p:par>
                                <p:cTn id="23" presetID="30" presetClass="emph" presetSubtype="0" fill="hold" grpId="0" nodeType="withEffect">
                                  <p:stCondLst>
                                    <p:cond delay="0"/>
                                  </p:stCondLst>
                                  <p:childTnLst>
                                    <p:animClr clrSpc="hsl" dir="cw">
                                      <p:cBhvr override="childStyle">
                                        <p:cTn id="24" dur="500" fill="hold"/>
                                        <p:tgtEl>
                                          <p:spTgt spid="4">
                                            <p:txEl>
                                              <p:pRg st="0" end="0"/>
                                            </p:txEl>
                                          </p:spTgt>
                                        </p:tgtEl>
                                        <p:attrNameLst>
                                          <p:attrName>style.color</p:attrName>
                                        </p:attrNameLst>
                                      </p:cBhvr>
                                      <p:by>
                                        <p:hsl h="0" s="12549" l="25098"/>
                                      </p:by>
                                    </p:animClr>
                                    <p:animClr clrSpc="hsl" dir="cw">
                                      <p:cBhvr>
                                        <p:cTn id="25" dur="500" fill="hold"/>
                                        <p:tgtEl>
                                          <p:spTgt spid="4">
                                            <p:txEl>
                                              <p:pRg st="0" end="0"/>
                                            </p:txEl>
                                          </p:spTgt>
                                        </p:tgtEl>
                                        <p:attrNameLst>
                                          <p:attrName>fillcolor</p:attrName>
                                        </p:attrNameLst>
                                      </p:cBhvr>
                                      <p:by>
                                        <p:hsl h="0" s="12549" l="25098"/>
                                      </p:by>
                                    </p:animClr>
                                    <p:animClr clrSpc="hsl" dir="cw">
                                      <p:cBhvr>
                                        <p:cTn id="26" dur="500" fill="hold"/>
                                        <p:tgtEl>
                                          <p:spTgt spid="4">
                                            <p:txEl>
                                              <p:pRg st="0" end="0"/>
                                            </p:txEl>
                                          </p:spTgt>
                                        </p:tgtEl>
                                        <p:attrNameLst>
                                          <p:attrName>stroke.color</p:attrName>
                                        </p:attrNameLst>
                                      </p:cBhvr>
                                      <p:by>
                                        <p:hsl h="0" s="12549" l="25098"/>
                                      </p:by>
                                    </p:animClr>
                                    <p:set>
                                      <p:cBhvr>
                                        <p:cTn id="27" dur="500" fill="hold"/>
                                        <p:tgtEl>
                                          <p:spTgt spid="4">
                                            <p:txEl>
                                              <p:pRg st="0" end="0"/>
                                            </p:txEl>
                                          </p:spTgt>
                                        </p:tgtEl>
                                        <p:attrNameLst>
                                          <p:attrName>fill.type</p:attrName>
                                        </p:attrNameLst>
                                      </p:cBhvr>
                                      <p:to>
                                        <p:strVal val="solid"/>
                                      </p:to>
                                    </p:set>
                                  </p:childTnLst>
                                </p:cTn>
                              </p:par>
                              <p:par>
                                <p:cTn id="28" presetID="30" presetClass="emph" presetSubtype="0" fill="hold" nodeType="withEffect">
                                  <p:stCondLst>
                                    <p:cond delay="0"/>
                                  </p:stCondLst>
                                  <p:childTnLst>
                                    <p:animClr clrSpc="hsl" dir="cw">
                                      <p:cBhvr override="childStyle">
                                        <p:cTn id="29" dur="500" fill="hold"/>
                                        <p:tgtEl>
                                          <p:spTgt spid="5"/>
                                        </p:tgtEl>
                                        <p:attrNameLst>
                                          <p:attrName>style.color</p:attrName>
                                        </p:attrNameLst>
                                      </p:cBhvr>
                                      <p:by>
                                        <p:hsl h="0" s="12549" l="25098"/>
                                      </p:by>
                                    </p:animClr>
                                    <p:animClr clrSpc="hsl" dir="cw">
                                      <p:cBhvr>
                                        <p:cTn id="30" dur="500" fill="hold"/>
                                        <p:tgtEl>
                                          <p:spTgt spid="5"/>
                                        </p:tgtEl>
                                        <p:attrNameLst>
                                          <p:attrName>fillcolor</p:attrName>
                                        </p:attrNameLst>
                                      </p:cBhvr>
                                      <p:by>
                                        <p:hsl h="0" s="12549" l="25098"/>
                                      </p:by>
                                    </p:animClr>
                                    <p:animClr clrSpc="hsl" dir="cw">
                                      <p:cBhvr>
                                        <p:cTn id="31" dur="500" fill="hold"/>
                                        <p:tgtEl>
                                          <p:spTgt spid="5"/>
                                        </p:tgtEl>
                                        <p:attrNameLst>
                                          <p:attrName>stroke.color</p:attrName>
                                        </p:attrNameLst>
                                      </p:cBhvr>
                                      <p:by>
                                        <p:hsl h="0" s="12549" l="25098"/>
                                      </p:by>
                                    </p:animClr>
                                    <p:set>
                                      <p:cBhvr>
                                        <p:cTn id="32" dur="500" fill="hold"/>
                                        <p:tgtEl>
                                          <p:spTgt spid="5"/>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mph" presetSubtype="0" fill="hold" grpId="2" nodeType="clickEffect">
                                  <p:stCondLst>
                                    <p:cond delay="0"/>
                                  </p:stCondLst>
                                  <p:childTnLst>
                                    <p:animClr clrSpc="hsl" dir="cw">
                                      <p:cBhvr override="childStyle">
                                        <p:cTn id="49" dur="500" fill="hold"/>
                                        <p:tgtEl>
                                          <p:spTgt spid="3">
                                            <p:txEl>
                                              <p:pRg st="4" end="4"/>
                                            </p:txEl>
                                          </p:spTgt>
                                        </p:tgtEl>
                                        <p:attrNameLst>
                                          <p:attrName>style.color</p:attrName>
                                        </p:attrNameLst>
                                      </p:cBhvr>
                                      <p:by>
                                        <p:hsl h="0" s="12549" l="25098"/>
                                      </p:by>
                                    </p:animClr>
                                    <p:animClr clrSpc="hsl" dir="cw">
                                      <p:cBhvr>
                                        <p:cTn id="50" dur="500" fill="hold"/>
                                        <p:tgtEl>
                                          <p:spTgt spid="3">
                                            <p:txEl>
                                              <p:pRg st="4" end="4"/>
                                            </p:txEl>
                                          </p:spTgt>
                                        </p:tgtEl>
                                        <p:attrNameLst>
                                          <p:attrName>fillcolor</p:attrName>
                                        </p:attrNameLst>
                                      </p:cBhvr>
                                      <p:by>
                                        <p:hsl h="0" s="12549" l="25098"/>
                                      </p:by>
                                    </p:animClr>
                                    <p:animClr clrSpc="hsl" dir="cw">
                                      <p:cBhvr>
                                        <p:cTn id="51" dur="500" fill="hold"/>
                                        <p:tgtEl>
                                          <p:spTgt spid="3">
                                            <p:txEl>
                                              <p:pRg st="4" end="4"/>
                                            </p:txEl>
                                          </p:spTgt>
                                        </p:tgtEl>
                                        <p:attrNameLst>
                                          <p:attrName>stroke.color</p:attrName>
                                        </p:attrNameLst>
                                      </p:cBhvr>
                                      <p:by>
                                        <p:hsl h="0" s="12549" l="25098"/>
                                      </p:by>
                                    </p:animClr>
                                    <p:set>
                                      <p:cBhvr>
                                        <p:cTn id="52" dur="500" fill="hold"/>
                                        <p:tgtEl>
                                          <p:spTgt spid="3">
                                            <p:txEl>
                                              <p:pRg st="4" end="4"/>
                                            </p:txEl>
                                          </p:spTgt>
                                        </p:tgtEl>
                                        <p:attrNameLst>
                                          <p:attrName>fill.type</p:attrName>
                                        </p:attrNameLst>
                                      </p:cBhvr>
                                      <p:to>
                                        <p:strVal val="solid"/>
                                      </p:to>
                                    </p:set>
                                  </p:childTnLst>
                                </p:cTn>
                              </p:par>
                              <p:par>
                                <p:cTn id="53" presetID="30" presetClass="emph" presetSubtype="0" fill="hold" grpId="1" nodeType="withEffect">
                                  <p:stCondLst>
                                    <p:cond delay="0"/>
                                  </p:stCondLst>
                                  <p:childTnLst>
                                    <p:animClr clrSpc="hsl" dir="cw">
                                      <p:cBhvr override="childStyle">
                                        <p:cTn id="54" dur="500" fill="hold"/>
                                        <p:tgtEl>
                                          <p:spTgt spid="4">
                                            <p:txEl>
                                              <p:pRg st="2" end="2"/>
                                            </p:txEl>
                                          </p:spTgt>
                                        </p:tgtEl>
                                        <p:attrNameLst>
                                          <p:attrName>style.color</p:attrName>
                                        </p:attrNameLst>
                                      </p:cBhvr>
                                      <p:by>
                                        <p:hsl h="0" s="12549" l="25098"/>
                                      </p:by>
                                    </p:animClr>
                                    <p:animClr clrSpc="hsl" dir="cw">
                                      <p:cBhvr>
                                        <p:cTn id="55" dur="500" fill="hold"/>
                                        <p:tgtEl>
                                          <p:spTgt spid="4">
                                            <p:txEl>
                                              <p:pRg st="2" end="2"/>
                                            </p:txEl>
                                          </p:spTgt>
                                        </p:tgtEl>
                                        <p:attrNameLst>
                                          <p:attrName>fillcolor</p:attrName>
                                        </p:attrNameLst>
                                      </p:cBhvr>
                                      <p:by>
                                        <p:hsl h="0" s="12549" l="25098"/>
                                      </p:by>
                                    </p:animClr>
                                    <p:animClr clrSpc="hsl" dir="cw">
                                      <p:cBhvr>
                                        <p:cTn id="56" dur="500" fill="hold"/>
                                        <p:tgtEl>
                                          <p:spTgt spid="4">
                                            <p:txEl>
                                              <p:pRg st="2" end="2"/>
                                            </p:txEl>
                                          </p:spTgt>
                                        </p:tgtEl>
                                        <p:attrNameLst>
                                          <p:attrName>stroke.color</p:attrName>
                                        </p:attrNameLst>
                                      </p:cBhvr>
                                      <p:by>
                                        <p:hsl h="0" s="12549" l="25098"/>
                                      </p:by>
                                    </p:animClr>
                                    <p:set>
                                      <p:cBhvr>
                                        <p:cTn id="57" dur="500" fill="hold"/>
                                        <p:tgtEl>
                                          <p:spTgt spid="4">
                                            <p:txEl>
                                              <p:pRg st="2" end="2"/>
                                            </p:txEl>
                                          </p:spTgt>
                                        </p:tgtEl>
                                        <p:attrNameLst>
                                          <p:attrName>fill.type</p:attrName>
                                        </p:attrNameLst>
                                      </p:cBhvr>
                                      <p:to>
                                        <p:strVal val="solid"/>
                                      </p:to>
                                    </p:set>
                                  </p:childTnLst>
                                </p:cTn>
                              </p:par>
                              <p:par>
                                <p:cTn id="58" presetID="30" presetClass="emph" presetSubtype="0" fill="hold" nodeType="withEffect">
                                  <p:stCondLst>
                                    <p:cond delay="0"/>
                                  </p:stCondLst>
                                  <p:childTnLst>
                                    <p:animClr clrSpc="hsl" dir="cw">
                                      <p:cBhvr override="childStyle">
                                        <p:cTn id="59" dur="500" fill="hold"/>
                                        <p:tgtEl>
                                          <p:spTgt spid="6"/>
                                        </p:tgtEl>
                                        <p:attrNameLst>
                                          <p:attrName>style.color</p:attrName>
                                        </p:attrNameLst>
                                      </p:cBhvr>
                                      <p:by>
                                        <p:hsl h="0" s="12549" l="25098"/>
                                      </p:by>
                                    </p:animClr>
                                    <p:animClr clrSpc="hsl" dir="cw">
                                      <p:cBhvr>
                                        <p:cTn id="60" dur="500" fill="hold"/>
                                        <p:tgtEl>
                                          <p:spTgt spid="6"/>
                                        </p:tgtEl>
                                        <p:attrNameLst>
                                          <p:attrName>fillcolor</p:attrName>
                                        </p:attrNameLst>
                                      </p:cBhvr>
                                      <p:by>
                                        <p:hsl h="0" s="12549" l="25098"/>
                                      </p:by>
                                    </p:animClr>
                                    <p:animClr clrSpc="hsl" dir="cw">
                                      <p:cBhvr>
                                        <p:cTn id="61" dur="500" fill="hold"/>
                                        <p:tgtEl>
                                          <p:spTgt spid="6"/>
                                        </p:tgtEl>
                                        <p:attrNameLst>
                                          <p:attrName>stroke.color</p:attrName>
                                        </p:attrNameLst>
                                      </p:cBhvr>
                                      <p:by>
                                        <p:hsl h="0" s="12549" l="25098"/>
                                      </p:by>
                                    </p:animClr>
                                    <p:set>
                                      <p:cBhvr>
                                        <p:cTn id="62" dur="500" fill="hold"/>
                                        <p:tgtEl>
                                          <p:spTgt spid="6"/>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fade">
                                      <p:cBhvr>
                                        <p:cTn id="72" dur="500"/>
                                        <p:tgtEl>
                                          <p:spTgt spid="4">
                                            <p:txEl>
                                              <p:pRg st="5" end="5"/>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
                                            <p:txEl>
                                              <p:pRg st="0" end="0"/>
                                            </p:txEl>
                                          </p:spTgt>
                                        </p:tgtEl>
                                        <p:attrNameLst>
                                          <p:attrName>style.visibility</p:attrName>
                                        </p:attrNameLst>
                                      </p:cBhvr>
                                      <p:to>
                                        <p:strVal val="visible"/>
                                      </p:to>
                                    </p:set>
                                    <p:animEffect transition="in" filter="wipe(left)">
                                      <p:cBhvr>
                                        <p:cTn id="80" dur="500"/>
                                        <p:tgtEl>
                                          <p:spTgt spid="9">
                                            <p:txEl>
                                              <p:pRg st="0" end="0"/>
                                            </p:txEl>
                                          </p:spTgt>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9">
                                            <p:txEl>
                                              <p:pRg st="9" end="9"/>
                                            </p:txEl>
                                          </p:spTgt>
                                        </p:tgtEl>
                                        <p:attrNameLst>
                                          <p:attrName>style.visibility</p:attrName>
                                        </p:attrNameLst>
                                      </p:cBhvr>
                                      <p:to>
                                        <p:strVal val="visible"/>
                                      </p:to>
                                    </p:set>
                                    <p:animEffect transition="in" filter="wipe(left)">
                                      <p:cBhvr>
                                        <p:cTn id="89" dur="500"/>
                                        <p:tgtEl>
                                          <p:spTgt spid="9">
                                            <p:txEl>
                                              <p:pRg st="9" end="9"/>
                                            </p:txEl>
                                          </p:spTgt>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0">
                                            <p:txEl>
                                              <p:pRg st="0" end="0"/>
                                            </p:txEl>
                                          </p:spTgt>
                                        </p:tgtEl>
                                        <p:attrNameLst>
                                          <p:attrName>style.visibility</p:attrName>
                                        </p:attrNameLst>
                                      </p:cBhvr>
                                      <p:to>
                                        <p:strVal val="visible"/>
                                      </p:to>
                                    </p:set>
                                    <p:animEffect transition="in" filter="wipe(left)">
                                      <p:cBhvr>
                                        <p:cTn id="98" dur="500"/>
                                        <p:tgtEl>
                                          <p:spTgt spid="10">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10">
                                            <p:txEl>
                                              <p:pRg st="1" end="1"/>
                                            </p:txEl>
                                          </p:spTgt>
                                        </p:tgtEl>
                                        <p:attrNameLst>
                                          <p:attrName>style.visibility</p:attrName>
                                        </p:attrNameLst>
                                      </p:cBhvr>
                                      <p:to>
                                        <p:strVal val="visible"/>
                                      </p:to>
                                    </p:set>
                                    <p:animEffect transition="in" filter="wipe(left)">
                                      <p:cBhvr>
                                        <p:cTn id="103" dur="500"/>
                                        <p:tgtEl>
                                          <p:spTgt spid="10">
                                            <p:txEl>
                                              <p:pRg st="1" end="1"/>
                                            </p:txEl>
                                          </p:spTgt>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0">
                                            <p:txEl>
                                              <p:pRg st="9" end="9"/>
                                            </p:txEl>
                                          </p:spTgt>
                                        </p:tgtEl>
                                        <p:attrNameLst>
                                          <p:attrName>style.visibility</p:attrName>
                                        </p:attrNameLst>
                                      </p:cBhvr>
                                      <p:to>
                                        <p:strVal val="visible"/>
                                      </p:to>
                                    </p:set>
                                    <p:animEffect transition="in" filter="wipe(left)">
                                      <p:cBhvr>
                                        <p:cTn id="112" dur="500"/>
                                        <p:tgtEl>
                                          <p:spTgt spid="10">
                                            <p:txEl>
                                              <p:pRg st="9" end="9"/>
                                            </p:txEl>
                                          </p:spTgt>
                                        </p:tgtEl>
                                      </p:cBhvr>
                                    </p:animEffec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11"/>
                                        </p:tgtEl>
                                        <p:attrNameLst>
                                          <p:attrName>style.visibility</p:attrName>
                                        </p:attrNameLst>
                                      </p:cBhvr>
                                      <p:to>
                                        <p:strVal val="visible"/>
                                      </p:to>
                                    </p:set>
                                    <p:animEffect transition="in" filter="fade">
                                      <p:cBhvr>
                                        <p:cTn id="1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4" grpId="0" build="p"/>
      <p:bldP spid="4"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893971"/>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Problem of Cryptoeconomics</a:t>
            </a:r>
          </a:p>
        </p:txBody>
      </p:sp>
      <p:sp>
        <p:nvSpPr>
          <p:cNvPr id="12" name="文本框 11">
            <a:extLst>
              <a:ext uri="{FF2B5EF4-FFF2-40B4-BE49-F238E27FC236}">
                <a16:creationId xmlns:a16="http://schemas.microsoft.com/office/drawing/2014/main" id="{C58A273C-AC72-49EF-A9D5-8F4A65A8E984}"/>
              </a:ext>
            </a:extLst>
          </p:cNvPr>
          <p:cNvSpPr txBox="1"/>
          <p:nvPr/>
        </p:nvSpPr>
        <p:spPr>
          <a:xfrm>
            <a:off x="311285" y="19455"/>
            <a:ext cx="9266616"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Motivation</a:t>
            </a:r>
          </a:p>
        </p:txBody>
      </p:sp>
      <p:sp>
        <p:nvSpPr>
          <p:cNvPr id="33" name="文本框 32">
            <a:extLst>
              <a:ext uri="{FF2B5EF4-FFF2-40B4-BE49-F238E27FC236}">
                <a16:creationId xmlns:a16="http://schemas.microsoft.com/office/drawing/2014/main" id="{BC88F464-1301-43C4-8A8E-581BDBF5D8FA}"/>
              </a:ext>
            </a:extLst>
          </p:cNvPr>
          <p:cNvSpPr txBox="1"/>
          <p:nvPr/>
        </p:nvSpPr>
        <p:spPr>
          <a:xfrm>
            <a:off x="309342" y="1400231"/>
            <a:ext cx="6255770" cy="369332"/>
          </a:xfrm>
          <a:prstGeom prst="rect">
            <a:avLst/>
          </a:prstGeom>
          <a:noFill/>
        </p:spPr>
        <p:txBody>
          <a:bodyPr wrap="square" rtlCol="0">
            <a:spAutoFit/>
          </a:bodyPr>
          <a:lstStyle/>
          <a:p>
            <a:pPr marL="285750" indent="-285750">
              <a:buFont typeface="Wingdings" panose="05000000000000000000" pitchFamily="2" charset="2"/>
              <a:buChar char="§"/>
            </a:pPr>
            <a:r>
              <a:rPr lang="en-US" sz="1800" dirty="0">
                <a:latin typeface="Calibri" panose="020F0502020204030204" pitchFamily="34" charset="0"/>
                <a:cs typeface="Calibri" panose="020F0502020204030204" pitchFamily="34" charset="0"/>
              </a:rPr>
              <a:t>There exists </a:t>
            </a:r>
            <a:r>
              <a:rPr lang="en-US" sz="1800" b="1" i="1" dirty="0">
                <a:solidFill>
                  <a:srgbClr val="C00000"/>
                </a:solidFill>
                <a:latin typeface="Calibri" panose="020F0502020204030204" pitchFamily="34" charset="0"/>
                <a:cs typeface="Calibri" panose="020F0502020204030204" pitchFamily="34" charset="0"/>
              </a:rPr>
              <a:t>Information Asymmetry </a:t>
            </a:r>
            <a:r>
              <a:rPr lang="en-US" sz="1800" dirty="0">
                <a:latin typeface="Calibri" panose="020F0502020204030204" pitchFamily="34" charset="0"/>
                <a:cs typeface="Calibri" panose="020F0502020204030204" pitchFamily="34" charset="0"/>
              </a:rPr>
              <a:t>in cryptoeconomics.</a:t>
            </a:r>
          </a:p>
        </p:txBody>
      </p:sp>
      <p:sp>
        <p:nvSpPr>
          <p:cNvPr id="51" name="文本框 50">
            <a:extLst>
              <a:ext uri="{FF2B5EF4-FFF2-40B4-BE49-F238E27FC236}">
                <a16:creationId xmlns:a16="http://schemas.microsoft.com/office/drawing/2014/main" id="{10249FDF-2132-4F2E-A022-3B08F93C4F1A}"/>
              </a:ext>
            </a:extLst>
          </p:cNvPr>
          <p:cNvSpPr txBox="1"/>
          <p:nvPr/>
        </p:nvSpPr>
        <p:spPr>
          <a:xfrm>
            <a:off x="309342" y="3403339"/>
            <a:ext cx="11134513" cy="369332"/>
          </a:xfrm>
          <a:prstGeom prst="rect">
            <a:avLst/>
          </a:prstGeom>
          <a:noFill/>
        </p:spPr>
        <p:txBody>
          <a:bodyPr wrap="square" rtlCol="0">
            <a:spAutoFit/>
          </a:bodyPr>
          <a:lstStyle/>
          <a:p>
            <a:pPr marL="285750" indent="-285750">
              <a:buFont typeface="Wingdings" panose="05000000000000000000" pitchFamily="2" charset="2"/>
              <a:buChar char="§"/>
            </a:pPr>
            <a:r>
              <a:rPr lang="en-US" sz="1800" dirty="0">
                <a:latin typeface="Calibri" panose="020F0502020204030204" pitchFamily="34" charset="0"/>
                <a:cs typeface="Calibri" panose="020F0502020204030204" pitchFamily="34" charset="0"/>
              </a:rPr>
              <a:t>Contract Theory can overcome the </a:t>
            </a:r>
            <a:r>
              <a:rPr lang="en-US" sz="1800" b="1" i="1" dirty="0">
                <a:solidFill>
                  <a:srgbClr val="C00000"/>
                </a:solidFill>
                <a:latin typeface="Calibri" panose="020F0502020204030204" pitchFamily="34" charset="0"/>
                <a:cs typeface="Calibri" panose="020F0502020204030204" pitchFamily="34" charset="0"/>
              </a:rPr>
              <a:t>Information Asymmetry </a:t>
            </a:r>
            <a:r>
              <a:rPr lang="en-US" sz="1800" dirty="0">
                <a:solidFill>
                  <a:schemeClr val="tx1"/>
                </a:solidFill>
                <a:latin typeface="Calibri" panose="020F0502020204030204" pitchFamily="34" charset="0"/>
                <a:cs typeface="Calibri" panose="020F0502020204030204" pitchFamily="34" charset="0"/>
              </a:rPr>
              <a:t>and</a:t>
            </a:r>
            <a:r>
              <a:rPr lang="en-US" sz="1800" b="1" i="1" dirty="0">
                <a:solidFill>
                  <a:srgbClr val="C00000"/>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benefit </a:t>
            </a:r>
            <a:r>
              <a:rPr lang="en-US" sz="1800" b="1" i="1" dirty="0">
                <a:solidFill>
                  <a:srgbClr val="C00000"/>
                </a:solidFill>
                <a:latin typeface="Calibri" panose="020F0502020204030204" pitchFamily="34" charset="0"/>
                <a:cs typeface="Calibri" panose="020F0502020204030204" pitchFamily="34" charset="0"/>
              </a:rPr>
              <a:t>a large number of rational participants.</a:t>
            </a:r>
            <a:endParaRPr lang="en-US" sz="1800" dirty="0">
              <a:solidFill>
                <a:schemeClr val="tx1"/>
              </a:solidFill>
              <a:latin typeface="Calibri" panose="020F0502020204030204" pitchFamily="34" charset="0"/>
              <a:cs typeface="Calibri" panose="020F0502020204030204" pitchFamily="34" charset="0"/>
            </a:endParaRPr>
          </a:p>
        </p:txBody>
      </p:sp>
      <p:sp>
        <p:nvSpPr>
          <p:cNvPr id="52" name="文本框 51">
            <a:extLst>
              <a:ext uri="{FF2B5EF4-FFF2-40B4-BE49-F238E27FC236}">
                <a16:creationId xmlns:a16="http://schemas.microsoft.com/office/drawing/2014/main" id="{BD4C1659-DD42-4F13-AADF-59E7D6B41C93}"/>
              </a:ext>
            </a:extLst>
          </p:cNvPr>
          <p:cNvSpPr txBox="1"/>
          <p:nvPr/>
        </p:nvSpPr>
        <p:spPr>
          <a:xfrm>
            <a:off x="565340" y="1869916"/>
            <a:ext cx="6141605" cy="1508105"/>
          </a:xfrm>
          <a:prstGeom prst="rect">
            <a:avLst/>
          </a:prstGeom>
          <a:noFill/>
        </p:spPr>
        <p:txBody>
          <a:bodyPr wrap="square">
            <a:spAutoFit/>
          </a:bodyPr>
          <a:lstStyle/>
          <a:p>
            <a:pPr marL="285750" indent="-285750">
              <a:spcAft>
                <a:spcPts val="12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Participants </a:t>
            </a:r>
            <a:r>
              <a:rPr lang="en-US" altLang="zh-CN" sz="1800" dirty="0">
                <a:solidFill>
                  <a:schemeClr val="tx1"/>
                </a:solidFill>
                <a:latin typeface="Calibri" panose="020F0502020204030204" pitchFamily="34" charset="0"/>
                <a:cs typeface="Calibri" panose="020F0502020204030204" pitchFamily="34" charset="0"/>
              </a:rPr>
              <a:t>are</a:t>
            </a:r>
            <a:r>
              <a:rPr lang="en-US" sz="1800" dirty="0">
                <a:solidFill>
                  <a:schemeClr val="tx1"/>
                </a:solidFill>
                <a:latin typeface="Calibri" panose="020F0502020204030204" pitchFamily="34" charset="0"/>
                <a:cs typeface="Calibri" panose="020F0502020204030204" pitchFamily="34" charset="0"/>
              </a:rPr>
              <a:t> </a:t>
            </a:r>
            <a:r>
              <a:rPr lang="en-US" sz="1800" b="1" dirty="0">
                <a:solidFill>
                  <a:schemeClr val="accent6">
                    <a:lumMod val="75000"/>
                  </a:schemeClr>
                </a:solidFill>
                <a:latin typeface="Calibri" panose="020F0502020204030204" pitchFamily="34" charset="0"/>
                <a:cs typeface="Calibri" panose="020F0502020204030204" pitchFamily="34" charset="0"/>
              </a:rPr>
              <a:t>anonymous</a:t>
            </a:r>
            <a:r>
              <a:rPr lang="en-US" sz="1800" dirty="0">
                <a:solidFill>
                  <a:schemeClr val="tx1"/>
                </a:solidFill>
                <a:latin typeface="Calibri" panose="020F0502020204030204" pitchFamily="34" charset="0"/>
                <a:cs typeface="Calibri" panose="020F0502020204030204" pitchFamily="34" charset="0"/>
              </a:rPr>
              <a:t> in blockchain.</a:t>
            </a:r>
          </a:p>
          <a:p>
            <a:pPr marL="285750" indent="-285750">
              <a:spcAft>
                <a:spcPts val="12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Most of the participants are </a:t>
            </a:r>
            <a:r>
              <a:rPr lang="en-US" sz="1800" b="1" dirty="0">
                <a:solidFill>
                  <a:schemeClr val="accent6">
                    <a:lumMod val="75000"/>
                  </a:schemeClr>
                </a:solidFill>
                <a:latin typeface="Calibri" panose="020F0502020204030204" pitchFamily="34" charset="0"/>
                <a:cs typeface="Calibri" panose="020F0502020204030204" pitchFamily="34" charset="0"/>
              </a:rPr>
              <a:t>rational</a:t>
            </a:r>
            <a:r>
              <a:rPr lang="en-US" sz="1800" dirty="0">
                <a:solidFill>
                  <a:schemeClr val="tx1"/>
                </a:solidFill>
                <a:latin typeface="Calibri" panose="020F0502020204030204" pitchFamily="34" charset="0"/>
                <a:cs typeface="Calibri" panose="020F0502020204030204" pitchFamily="34" charset="0"/>
              </a:rPr>
              <a:t> and not willing to reveal their private information.</a:t>
            </a:r>
          </a:p>
          <a:p>
            <a:pPr marL="285750" indent="-285750">
              <a:spcAft>
                <a:spcPts val="12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The number of p</a:t>
            </a:r>
            <a:r>
              <a:rPr lang="en-US" sz="1800" b="0" dirty="0">
                <a:solidFill>
                  <a:schemeClr val="tx1"/>
                </a:solidFill>
                <a:effectLst/>
                <a:latin typeface="Calibri" panose="020F0502020204030204" pitchFamily="34" charset="0"/>
                <a:cs typeface="Calibri" panose="020F0502020204030204" pitchFamily="34" charset="0"/>
              </a:rPr>
              <a:t>articipants is </a:t>
            </a:r>
            <a:r>
              <a:rPr lang="en-US" sz="1800" b="1" dirty="0">
                <a:solidFill>
                  <a:schemeClr val="accent6">
                    <a:lumMod val="75000"/>
                  </a:schemeClr>
                </a:solidFill>
                <a:effectLst/>
                <a:latin typeface="Calibri" panose="020F0502020204030204" pitchFamily="34" charset="0"/>
                <a:cs typeface="Calibri" panose="020F0502020204030204" pitchFamily="34" charset="0"/>
              </a:rPr>
              <a:t>large</a:t>
            </a:r>
            <a:r>
              <a:rPr lang="en-US" sz="1800" b="0" dirty="0">
                <a:solidFill>
                  <a:schemeClr val="tx1"/>
                </a:solidFill>
                <a:effectLst/>
                <a:latin typeface="Calibri" panose="020F0502020204030204" pitchFamily="34" charset="0"/>
                <a:cs typeface="Calibri" panose="020F0502020204030204" pitchFamily="34" charset="0"/>
              </a:rPr>
              <a:t>.</a:t>
            </a:r>
          </a:p>
        </p:txBody>
      </p:sp>
      <p:pic>
        <p:nvPicPr>
          <p:cNvPr id="11" name="图片 5" descr="图形用户界面, 应用程序&#10;&#10;描述已自动生成">
            <a:extLst>
              <a:ext uri="{FF2B5EF4-FFF2-40B4-BE49-F238E27FC236}">
                <a16:creationId xmlns:a16="http://schemas.microsoft.com/office/drawing/2014/main" id="{B75B4499-61E8-2016-5E4A-A32B33A6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86" y="3772671"/>
            <a:ext cx="11213869" cy="2601884"/>
          </a:xfrm>
          <a:prstGeom prst="rect">
            <a:avLst/>
          </a:prstGeom>
        </p:spPr>
      </p:pic>
      <p:pic>
        <p:nvPicPr>
          <p:cNvPr id="13" name="Google Shape;786;p47">
            <a:extLst>
              <a:ext uri="{FF2B5EF4-FFF2-40B4-BE49-F238E27FC236}">
                <a16:creationId xmlns:a16="http://schemas.microsoft.com/office/drawing/2014/main" id="{CD5B373F-F3FD-C507-3084-7A2F39EBB472}"/>
              </a:ext>
            </a:extLst>
          </p:cNvPr>
          <p:cNvPicPr preferRelativeResize="0"/>
          <p:nvPr/>
        </p:nvPicPr>
        <p:blipFill rotWithShape="1">
          <a:blip r:embed="rId4">
            <a:alphaModFix/>
          </a:blip>
          <a:srcRect/>
          <a:stretch/>
        </p:blipFill>
        <p:spPr>
          <a:xfrm>
            <a:off x="7028199" y="1102681"/>
            <a:ext cx="2721914" cy="1827914"/>
          </a:xfrm>
          <a:prstGeom prst="rect">
            <a:avLst/>
          </a:prstGeom>
          <a:noFill/>
          <a:ln>
            <a:noFill/>
          </a:ln>
        </p:spPr>
      </p:pic>
      <p:pic>
        <p:nvPicPr>
          <p:cNvPr id="15" name="Google Shape;797;p48">
            <a:extLst>
              <a:ext uri="{FF2B5EF4-FFF2-40B4-BE49-F238E27FC236}">
                <a16:creationId xmlns:a16="http://schemas.microsoft.com/office/drawing/2014/main" id="{3BBC2B1A-810A-4722-6BE8-71D506E37A56}"/>
              </a:ext>
            </a:extLst>
          </p:cNvPr>
          <p:cNvPicPr preferRelativeResize="0"/>
          <p:nvPr/>
        </p:nvPicPr>
        <p:blipFill rotWithShape="1">
          <a:blip r:embed="rId5">
            <a:alphaModFix/>
          </a:blip>
          <a:srcRect/>
          <a:stretch/>
        </p:blipFill>
        <p:spPr>
          <a:xfrm>
            <a:off x="10071367" y="1080350"/>
            <a:ext cx="1809348" cy="1888959"/>
          </a:xfrm>
          <a:prstGeom prst="rect">
            <a:avLst/>
          </a:prstGeom>
          <a:noFill/>
          <a:ln>
            <a:noFill/>
          </a:ln>
        </p:spPr>
      </p:pic>
    </p:spTree>
    <p:extLst>
      <p:ext uri="{BB962C8B-B14F-4D97-AF65-F5344CB8AC3E}">
        <p14:creationId xmlns:p14="http://schemas.microsoft.com/office/powerpoint/2010/main" val="188782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randombar(horizont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4" name="文本框 3">
            <a:extLst>
              <a:ext uri="{FF2B5EF4-FFF2-40B4-BE49-F238E27FC236}">
                <a16:creationId xmlns:a16="http://schemas.microsoft.com/office/drawing/2014/main" id="{46BE1883-36D4-4EDD-B78E-8F0D42736C85}"/>
              </a:ext>
            </a:extLst>
          </p:cNvPr>
          <p:cNvSpPr txBox="1"/>
          <p:nvPr/>
        </p:nvSpPr>
        <p:spPr>
          <a:xfrm>
            <a:off x="603115" y="896865"/>
            <a:ext cx="10985770"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Example 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II: Cyber Insurance Design for Validator Rotation in Sharded Blockchain Networks: A Hierarchical Game Based Approach</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2382027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4" name="文本框 3">
            <a:extLst>
              <a:ext uri="{FF2B5EF4-FFF2-40B4-BE49-F238E27FC236}">
                <a16:creationId xmlns:a16="http://schemas.microsoft.com/office/drawing/2014/main" id="{7F9B95C4-DB91-4648-8200-32C148198EF9}"/>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Blockchain with sharding</a:t>
            </a:r>
          </a:p>
        </p:txBody>
      </p:sp>
      <p:sp>
        <p:nvSpPr>
          <p:cNvPr id="8" name="文本框 7">
            <a:extLst>
              <a:ext uri="{FF2B5EF4-FFF2-40B4-BE49-F238E27FC236}">
                <a16:creationId xmlns:a16="http://schemas.microsoft.com/office/drawing/2014/main" id="{F53C5B34-00A5-4EE6-A768-F35B84B090FD}"/>
              </a:ext>
            </a:extLst>
          </p:cNvPr>
          <p:cNvSpPr txBox="1"/>
          <p:nvPr/>
        </p:nvSpPr>
        <p:spPr>
          <a:xfrm>
            <a:off x="384047" y="4563295"/>
            <a:ext cx="4694607" cy="369332"/>
          </a:xfrm>
          <a:prstGeom prst="rect">
            <a:avLst/>
          </a:prstGeom>
          <a:noFill/>
        </p:spPr>
        <p:txBody>
          <a:bodyPr wrap="square">
            <a:spAutoFit/>
          </a:bodyPr>
          <a:lstStyle/>
          <a:p>
            <a:pPr marL="285750" indent="-285750" algn="jus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Sharding is used to realize the </a:t>
            </a:r>
            <a:r>
              <a:rPr lang="en-US" sz="1800" b="1" i="1" dirty="0">
                <a:solidFill>
                  <a:srgbClr val="C00000"/>
                </a:solidFill>
                <a:latin typeface="Calibri" panose="020F0502020204030204" pitchFamily="34" charset="0"/>
                <a:cs typeface="Calibri" panose="020F0502020204030204" pitchFamily="34" charset="0"/>
              </a:rPr>
              <a:t>scalability</a:t>
            </a:r>
            <a:r>
              <a:rPr lang="en-US" sz="1800" dirty="0">
                <a:solidFill>
                  <a:schemeClr val="tx1"/>
                </a:solidFill>
                <a:latin typeface="Calibri" panose="020F0502020204030204" pitchFamily="34" charset="0"/>
                <a:cs typeface="Calibri" panose="020F0502020204030204" pitchFamily="34" charset="0"/>
              </a:rPr>
              <a:t>. </a:t>
            </a:r>
          </a:p>
        </p:txBody>
      </p:sp>
      <p:pic>
        <p:nvPicPr>
          <p:cNvPr id="27650" name="Picture 2">
            <a:extLst>
              <a:ext uri="{FF2B5EF4-FFF2-40B4-BE49-F238E27FC236}">
                <a16:creationId xmlns:a16="http://schemas.microsoft.com/office/drawing/2014/main" id="{478E66E7-154B-4F8B-A5A5-7702D8D71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702" y="1405634"/>
            <a:ext cx="6742687" cy="300435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13E92933-BEF1-4C6B-AA95-0E1C246E8662}"/>
              </a:ext>
            </a:extLst>
          </p:cNvPr>
          <p:cNvSpPr txBox="1"/>
          <p:nvPr/>
        </p:nvSpPr>
        <p:spPr>
          <a:xfrm>
            <a:off x="384047" y="6225289"/>
            <a:ext cx="5897880" cy="276999"/>
          </a:xfrm>
          <a:prstGeom prst="rect">
            <a:avLst/>
          </a:prstGeom>
          <a:noFill/>
        </p:spPr>
        <p:txBody>
          <a:bodyPr wrap="square" rtlCol="0">
            <a:spAutoFit/>
          </a:bodyPr>
          <a:lstStyle/>
          <a:p>
            <a:r>
              <a:rPr lang="en-US" sz="1200" dirty="0"/>
              <a:t>Figure Source: https://vitalik.ca/general/2021/04/07/sharding.html</a:t>
            </a:r>
          </a:p>
        </p:txBody>
      </p:sp>
      <p:sp>
        <p:nvSpPr>
          <p:cNvPr id="10" name="文本框 9">
            <a:extLst>
              <a:ext uri="{FF2B5EF4-FFF2-40B4-BE49-F238E27FC236}">
                <a16:creationId xmlns:a16="http://schemas.microsoft.com/office/drawing/2014/main" id="{04E09877-F8DB-4F86-9866-DAF908EAEDDB}"/>
              </a:ext>
            </a:extLst>
          </p:cNvPr>
          <p:cNvSpPr txBox="1"/>
          <p:nvPr/>
        </p:nvSpPr>
        <p:spPr>
          <a:xfrm>
            <a:off x="384047" y="4994475"/>
            <a:ext cx="11343355"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Partition the entities into parallel </a:t>
            </a:r>
            <a:r>
              <a:rPr lang="en-US" sz="1800" b="1" i="1" dirty="0">
                <a:solidFill>
                  <a:srgbClr val="C00000"/>
                </a:solidFill>
                <a:latin typeface="Calibri" panose="020F0502020204030204" pitchFamily="34" charset="0"/>
                <a:cs typeface="Calibri" panose="020F0502020204030204" pitchFamily="34" charset="0"/>
              </a:rPr>
              <a:t>sub-groups</a:t>
            </a:r>
            <a:r>
              <a:rPr lang="en-US" sz="1800" dirty="0">
                <a:solidFill>
                  <a:schemeClr val="tx1"/>
                </a:solidFill>
                <a:latin typeface="Calibri" panose="020F0502020204030204" pitchFamily="34" charset="0"/>
                <a:cs typeface="Calibri" panose="020F0502020204030204" pitchFamily="34" charset="0"/>
              </a:rPr>
              <a:t> (i.e., committees), which are responsible for generating the </a:t>
            </a:r>
            <a:r>
              <a:rPr lang="en-US" sz="1800" b="1" i="1" dirty="0">
                <a:solidFill>
                  <a:srgbClr val="C00000"/>
                </a:solidFill>
                <a:latin typeface="Calibri" panose="020F0502020204030204" pitchFamily="34" charset="0"/>
                <a:cs typeface="Calibri" panose="020F0502020204030204" pitchFamily="34" charset="0"/>
              </a:rPr>
              <a:t>sub-blocks</a:t>
            </a:r>
            <a:r>
              <a:rPr lang="en-US" sz="1800" dirty="0">
                <a:solidFill>
                  <a:schemeClr val="tx1"/>
                </a:solidFill>
                <a:latin typeface="Calibri" panose="020F0502020204030204" pitchFamily="34" charset="0"/>
                <a:cs typeface="Calibri" panose="020F0502020204030204" pitchFamily="34" charset="0"/>
              </a:rPr>
              <a:t> (i.e., sharding) synchronously.</a:t>
            </a:r>
            <a:endParaRPr lang="en-US" sz="1800" b="0" i="0" u="none" strike="noStrike"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52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F9B95C4-DB91-4648-8200-32C148198EF9}"/>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Security Deposit</a:t>
            </a:r>
          </a:p>
        </p:txBody>
      </p:sp>
      <p:sp>
        <p:nvSpPr>
          <p:cNvPr id="6" name="文本框 5">
            <a:extLst>
              <a:ext uri="{FF2B5EF4-FFF2-40B4-BE49-F238E27FC236}">
                <a16:creationId xmlns:a16="http://schemas.microsoft.com/office/drawing/2014/main" id="{586E7CFA-4972-456E-87C8-D495F1FDAA36}"/>
              </a:ext>
            </a:extLst>
          </p:cNvPr>
          <p:cNvSpPr txBox="1"/>
          <p:nvPr/>
        </p:nvSpPr>
        <p:spPr>
          <a:xfrm>
            <a:off x="311285" y="1393197"/>
            <a:ext cx="5046417"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Proof of stake’s security derives from the </a:t>
            </a:r>
            <a:r>
              <a:rPr lang="en-US" sz="1800" b="1" i="1" dirty="0">
                <a:solidFill>
                  <a:srgbClr val="C00000"/>
                </a:solidFill>
                <a:latin typeface="Calibri" panose="020F0502020204030204" pitchFamily="34" charset="0"/>
                <a:cs typeface="Calibri" panose="020F0502020204030204" pitchFamily="34" charset="0"/>
              </a:rPr>
              <a:t>size</a:t>
            </a:r>
            <a:r>
              <a:rPr lang="en-US" sz="1800" dirty="0">
                <a:latin typeface="Calibri" panose="020F0502020204030204" pitchFamily="34" charset="0"/>
                <a:cs typeface="Calibri" panose="020F0502020204030204" pitchFamily="34" charset="0"/>
              </a:rPr>
              <a:t> </a:t>
            </a:r>
            <a:r>
              <a:rPr lang="en-US" sz="1800" b="1" i="1" dirty="0">
                <a:solidFill>
                  <a:srgbClr val="C00000"/>
                </a:solidFill>
                <a:latin typeface="Calibri" panose="020F0502020204030204" pitchFamily="34" charset="0"/>
                <a:cs typeface="Calibri" panose="020F0502020204030204" pitchFamily="34" charset="0"/>
              </a:rPr>
              <a:t>of</a:t>
            </a:r>
            <a:r>
              <a:rPr lang="en-US" sz="1800" dirty="0">
                <a:latin typeface="Calibri" panose="020F0502020204030204" pitchFamily="34" charset="0"/>
                <a:cs typeface="Calibri" panose="020F0502020204030204" pitchFamily="34" charset="0"/>
              </a:rPr>
              <a:t> </a:t>
            </a:r>
            <a:r>
              <a:rPr lang="en-US" sz="1800" b="1" i="1" dirty="0">
                <a:solidFill>
                  <a:srgbClr val="C00000"/>
                </a:solidFill>
                <a:latin typeface="Calibri" panose="020F0502020204030204" pitchFamily="34" charset="0"/>
                <a:cs typeface="Calibri" panose="020F0502020204030204" pitchFamily="34" charset="0"/>
              </a:rPr>
              <a:t>the security deposits</a:t>
            </a:r>
            <a:r>
              <a:rPr lang="en-US" sz="1800" b="0" i="0" u="none" strike="noStrike" baseline="0" dirty="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pic>
        <p:nvPicPr>
          <p:cNvPr id="40962" name="Picture 2" descr="5 Landlord Tips for Managing Security Deposits">
            <a:extLst>
              <a:ext uri="{FF2B5EF4-FFF2-40B4-BE49-F238E27FC236}">
                <a16:creationId xmlns:a16="http://schemas.microsoft.com/office/drawing/2014/main" id="{1B574571-1BE2-4EEB-908D-638C5A318949}"/>
              </a:ext>
            </a:extLst>
          </p:cNvPr>
          <p:cNvPicPr>
            <a:picLocks noChangeAspect="1" noChangeArrowheads="1"/>
          </p:cNvPicPr>
          <p:nvPr/>
        </p:nvPicPr>
        <p:blipFill>
          <a:blip r:embed="rId3">
            <a:alphaModFix amt="31000"/>
            <a:extLst>
              <a:ext uri="{28A0092B-C50C-407E-A947-70E740481C1C}">
                <a14:useLocalDpi xmlns:a14="http://schemas.microsoft.com/office/drawing/2010/main" val="0"/>
              </a:ext>
            </a:extLst>
          </a:blip>
          <a:srcRect/>
          <a:stretch>
            <a:fillRect/>
          </a:stretch>
        </p:blipFill>
        <p:spPr bwMode="auto">
          <a:xfrm rot="21023701">
            <a:off x="8428410" y="4300570"/>
            <a:ext cx="3639306" cy="179548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1CA2E1E1-E5CF-4A11-96FB-60D0ECCEA44A}"/>
              </a:ext>
            </a:extLst>
          </p:cNvPr>
          <p:cNvSpPr txBox="1"/>
          <p:nvPr/>
        </p:nvSpPr>
        <p:spPr>
          <a:xfrm>
            <a:off x="312387" y="4054626"/>
            <a:ext cx="6353368" cy="369332"/>
          </a:xfrm>
          <a:prstGeom prst="rect">
            <a:avLst/>
          </a:prstGeom>
          <a:noFill/>
        </p:spPr>
        <p:txBody>
          <a:bodyPr wrap="square">
            <a:spAutoFit/>
          </a:bodyPr>
          <a:lstStyle/>
          <a:p>
            <a:pPr marL="285750" indent="-285750" algn="just">
              <a:buFont typeface="Wingdings" panose="05000000000000000000" pitchFamily="2" charset="2"/>
              <a:buChar char="§"/>
            </a:pPr>
            <a:r>
              <a:rPr lang="en-US" sz="1800" b="1" i="1" u="none" strike="noStrike" baseline="0" dirty="0">
                <a:solidFill>
                  <a:srgbClr val="C00000"/>
                </a:solidFill>
                <a:latin typeface="Calibri" panose="020F0502020204030204" pitchFamily="34" charset="0"/>
                <a:cs typeface="Calibri" panose="020F0502020204030204" pitchFamily="34" charset="0"/>
              </a:rPr>
              <a:t>Security incentive</a:t>
            </a:r>
            <a:r>
              <a:rPr lang="en-US" sz="1800" b="0" i="0" u="none" strike="noStrike" baseline="0" dirty="0">
                <a:latin typeface="Calibri" panose="020F0502020204030204" pitchFamily="34" charset="0"/>
                <a:cs typeface="Calibri" panose="020F0502020204030204" pitchFamily="34" charset="0"/>
              </a:rPr>
              <a:t>: 32-eth is</a:t>
            </a:r>
            <a:r>
              <a:rPr lang="en-US" sz="1800" b="0" i="0" u="none" strike="noStrike" dirty="0">
                <a:latin typeface="Calibri" panose="020F0502020204030204" pitchFamily="34" charset="0"/>
                <a:cs typeface="Calibri" panose="020F0502020204030204" pitchFamily="34" charset="0"/>
              </a:rPr>
              <a:t> not sufficient for the rich people.</a:t>
            </a:r>
            <a:endParaRPr lang="en-US" sz="18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6D7502FA-8560-47C5-AD71-F9200AB163C6}"/>
              </a:ext>
            </a:extLst>
          </p:cNvPr>
          <p:cNvSpPr txBox="1"/>
          <p:nvPr/>
        </p:nvSpPr>
        <p:spPr>
          <a:xfrm>
            <a:off x="275989" y="5095471"/>
            <a:ext cx="11217401" cy="369332"/>
          </a:xfrm>
          <a:prstGeom prst="rect">
            <a:avLst/>
          </a:prstGeom>
          <a:noFill/>
        </p:spPr>
        <p:txBody>
          <a:bodyPr wrap="square">
            <a:spAutoFit/>
          </a:bodyPr>
          <a:lstStyle/>
          <a:p>
            <a:pPr marL="285750" indent="-285750" algn="just">
              <a:buFont typeface="Wingdings" panose="05000000000000000000" pitchFamily="2" charset="2"/>
              <a:buChar char="§"/>
            </a:pPr>
            <a:r>
              <a:rPr lang="en-US" sz="1800" b="1" i="1" dirty="0">
                <a:solidFill>
                  <a:srgbClr val="C00000"/>
                </a:solidFill>
                <a:latin typeface="Calibri" panose="020F0502020204030204" pitchFamily="34" charset="0"/>
                <a:cs typeface="Calibri" panose="020F0502020204030204" pitchFamily="34" charset="0"/>
              </a:rPr>
              <a:t>Economic incentive</a:t>
            </a:r>
            <a:r>
              <a:rPr lang="en-US" sz="1800" dirty="0">
                <a:latin typeface="Calibri" panose="020F0502020204030204" pitchFamily="34" charset="0"/>
                <a:cs typeface="Calibri" panose="020F0502020204030204" pitchFamily="34" charset="0"/>
              </a:rPr>
              <a:t>: Some participants cannot afford 32-eth.</a:t>
            </a:r>
          </a:p>
        </p:txBody>
      </p:sp>
      <p:sp>
        <p:nvSpPr>
          <p:cNvPr id="8" name="文本框 7">
            <a:extLst>
              <a:ext uri="{FF2B5EF4-FFF2-40B4-BE49-F238E27FC236}">
                <a16:creationId xmlns:a16="http://schemas.microsoft.com/office/drawing/2014/main" id="{4D770147-0DC5-4DED-AA17-5888C602BEF9}"/>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pic>
        <p:nvPicPr>
          <p:cNvPr id="9" name="Picture 2" descr="enter image description here">
            <a:extLst>
              <a:ext uri="{FF2B5EF4-FFF2-40B4-BE49-F238E27FC236}">
                <a16:creationId xmlns:a16="http://schemas.microsoft.com/office/drawing/2014/main" id="{28BB4A35-1744-4CE2-86E0-F0E77977DB83}"/>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7107"/>
                    </a14:imgEffect>
                    <a14:imgEffect>
                      <a14:saturation sat="182000"/>
                    </a14:imgEffect>
                  </a14:imgLayer>
                </a14:imgProps>
              </a:ext>
              <a:ext uri="{28A0092B-C50C-407E-A947-70E740481C1C}">
                <a14:useLocalDpi xmlns:a14="http://schemas.microsoft.com/office/drawing/2010/main" val="0"/>
              </a:ext>
            </a:extLst>
          </a:blip>
          <a:srcRect l="62017" t="7202" b="19680"/>
          <a:stretch/>
        </p:blipFill>
        <p:spPr bwMode="auto">
          <a:xfrm>
            <a:off x="7633772" y="1361586"/>
            <a:ext cx="4029040" cy="225540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形状&#10;&#10;低可信度描述已自动生成">
            <a:extLst>
              <a:ext uri="{FF2B5EF4-FFF2-40B4-BE49-F238E27FC236}">
                <a16:creationId xmlns:a16="http://schemas.microsoft.com/office/drawing/2014/main" id="{F676307A-585D-4997-AC9B-5437C9615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442" y="1437769"/>
            <a:ext cx="476250" cy="476250"/>
          </a:xfrm>
          <a:prstGeom prst="rect">
            <a:avLst/>
          </a:prstGeom>
        </p:spPr>
      </p:pic>
      <p:pic>
        <p:nvPicPr>
          <p:cNvPr id="13" name="图片 12" descr="形状&#10;&#10;低可信度描述已自动生成">
            <a:extLst>
              <a:ext uri="{FF2B5EF4-FFF2-40B4-BE49-F238E27FC236}">
                <a16:creationId xmlns:a16="http://schemas.microsoft.com/office/drawing/2014/main" id="{398C7D5A-3B85-4759-88B4-148A7100037F}"/>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695442" y="2004175"/>
            <a:ext cx="476250" cy="476250"/>
          </a:xfrm>
          <a:prstGeom prst="rect">
            <a:avLst/>
          </a:prstGeom>
        </p:spPr>
      </p:pic>
      <p:pic>
        <p:nvPicPr>
          <p:cNvPr id="15" name="图片 14" descr="形状&#10;&#10;低可信度描述已自动生成">
            <a:extLst>
              <a:ext uri="{FF2B5EF4-FFF2-40B4-BE49-F238E27FC236}">
                <a16:creationId xmlns:a16="http://schemas.microsoft.com/office/drawing/2014/main" id="{8E2AF913-F71A-4B2B-B24A-58CABD0C0F3B}"/>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695442" y="2570581"/>
            <a:ext cx="476250" cy="476250"/>
          </a:xfrm>
          <a:prstGeom prst="rect">
            <a:avLst/>
          </a:prstGeom>
        </p:spPr>
      </p:pic>
      <p:pic>
        <p:nvPicPr>
          <p:cNvPr id="16" name="图片 15" descr="形状&#10;&#10;低可信度描述已自动生成">
            <a:extLst>
              <a:ext uri="{FF2B5EF4-FFF2-40B4-BE49-F238E27FC236}">
                <a16:creationId xmlns:a16="http://schemas.microsoft.com/office/drawing/2014/main" id="{167DA59E-6250-4A27-B0C9-B6E3E01631E2}"/>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95442" y="3136987"/>
            <a:ext cx="476250" cy="476250"/>
          </a:xfrm>
          <a:prstGeom prst="rect">
            <a:avLst/>
          </a:prstGeom>
        </p:spPr>
      </p:pic>
      <p:sp>
        <p:nvSpPr>
          <p:cNvPr id="2" name="箭头: 右 1">
            <a:extLst>
              <a:ext uri="{FF2B5EF4-FFF2-40B4-BE49-F238E27FC236}">
                <a16:creationId xmlns:a16="http://schemas.microsoft.com/office/drawing/2014/main" id="{08185956-3B45-4AE0-B82E-47443FA6B5BB}"/>
              </a:ext>
            </a:extLst>
          </p:cNvPr>
          <p:cNvSpPr/>
          <p:nvPr/>
        </p:nvSpPr>
        <p:spPr>
          <a:xfrm>
            <a:off x="6411558" y="2266137"/>
            <a:ext cx="1527585" cy="214288"/>
          </a:xfrm>
          <a:prstGeom prst="rightArrow">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18">
            <a:extLst>
              <a:ext uri="{FF2B5EF4-FFF2-40B4-BE49-F238E27FC236}">
                <a16:creationId xmlns:a16="http://schemas.microsoft.com/office/drawing/2014/main" id="{DFC618CB-0E6E-4FE6-A51B-22596C75E10B}"/>
              </a:ext>
            </a:extLst>
          </p:cNvPr>
          <p:cNvSpPr txBox="1"/>
          <p:nvPr/>
        </p:nvSpPr>
        <p:spPr>
          <a:xfrm>
            <a:off x="6296626" y="1903746"/>
            <a:ext cx="1718685"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Security Deposit</a:t>
            </a:r>
            <a:endParaRPr lang="en-US" sz="1600" dirty="0"/>
          </a:p>
        </p:txBody>
      </p:sp>
      <p:sp>
        <p:nvSpPr>
          <p:cNvPr id="17" name="文本框 16">
            <a:extLst>
              <a:ext uri="{FF2B5EF4-FFF2-40B4-BE49-F238E27FC236}">
                <a16:creationId xmlns:a16="http://schemas.microsoft.com/office/drawing/2014/main" id="{D0C21AFE-D094-46A5-B9BB-563F77D31364}"/>
              </a:ext>
            </a:extLst>
          </p:cNvPr>
          <p:cNvSpPr txBox="1"/>
          <p:nvPr/>
        </p:nvSpPr>
        <p:spPr>
          <a:xfrm>
            <a:off x="6732942" y="1910204"/>
            <a:ext cx="884816"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32ETH</a:t>
            </a:r>
            <a:endParaRPr lang="en-US" sz="1600" dirty="0"/>
          </a:p>
        </p:txBody>
      </p:sp>
      <p:sp>
        <p:nvSpPr>
          <p:cNvPr id="22" name="文本框 21">
            <a:extLst>
              <a:ext uri="{FF2B5EF4-FFF2-40B4-BE49-F238E27FC236}">
                <a16:creationId xmlns:a16="http://schemas.microsoft.com/office/drawing/2014/main" id="{91AE00EF-734C-46D9-BB1D-78B3BEB4816F}"/>
              </a:ext>
            </a:extLst>
          </p:cNvPr>
          <p:cNvSpPr txBox="1"/>
          <p:nvPr/>
        </p:nvSpPr>
        <p:spPr>
          <a:xfrm>
            <a:off x="311285" y="3595117"/>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Motivation</a:t>
            </a:r>
          </a:p>
        </p:txBody>
      </p:sp>
      <p:sp>
        <p:nvSpPr>
          <p:cNvPr id="23" name="文本框 22">
            <a:extLst>
              <a:ext uri="{FF2B5EF4-FFF2-40B4-BE49-F238E27FC236}">
                <a16:creationId xmlns:a16="http://schemas.microsoft.com/office/drawing/2014/main" id="{139AAE8B-8C78-4E71-941C-F257F1B5812D}"/>
              </a:ext>
            </a:extLst>
          </p:cNvPr>
          <p:cNvSpPr txBox="1"/>
          <p:nvPr/>
        </p:nvSpPr>
        <p:spPr>
          <a:xfrm>
            <a:off x="275989" y="2332636"/>
            <a:ext cx="5045315"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The deposit that greatly exceeds gain can provide a sufficient </a:t>
            </a:r>
            <a:r>
              <a:rPr lang="en-US" sz="1800" b="1" i="1" dirty="0">
                <a:solidFill>
                  <a:srgbClr val="C00000"/>
                </a:solidFill>
                <a:latin typeface="Calibri" panose="020F0502020204030204" pitchFamily="34" charset="0"/>
                <a:cs typeface="Calibri" panose="020F0502020204030204" pitchFamily="34" charset="0"/>
              </a:rPr>
              <a:t>security incentive</a:t>
            </a:r>
            <a:r>
              <a:rPr lang="en-US" sz="1800" b="0" i="0" u="none" strike="noStrike" baseline="0" dirty="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pic>
        <p:nvPicPr>
          <p:cNvPr id="26" name="图片 25" descr="形状&#10;&#10;低可信度描述已自动生成">
            <a:extLst>
              <a:ext uri="{FF2B5EF4-FFF2-40B4-BE49-F238E27FC236}">
                <a16:creationId xmlns:a16="http://schemas.microsoft.com/office/drawing/2014/main" id="{53FBEC84-05EF-497A-9CE2-EC4AAD5EA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3646" y="4524810"/>
            <a:ext cx="476250" cy="476250"/>
          </a:xfrm>
          <a:prstGeom prst="rect">
            <a:avLst/>
          </a:prstGeom>
        </p:spPr>
      </p:pic>
      <p:sp>
        <p:nvSpPr>
          <p:cNvPr id="27" name="文本框 26">
            <a:extLst>
              <a:ext uri="{FF2B5EF4-FFF2-40B4-BE49-F238E27FC236}">
                <a16:creationId xmlns:a16="http://schemas.microsoft.com/office/drawing/2014/main" id="{890467C7-7DFF-46EE-9C61-D217D2E61F62}"/>
              </a:ext>
            </a:extLst>
          </p:cNvPr>
          <p:cNvSpPr txBox="1"/>
          <p:nvPr/>
        </p:nvSpPr>
        <p:spPr>
          <a:xfrm>
            <a:off x="3798538" y="4612121"/>
            <a:ext cx="1032286"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&gt;&gt;32ETH </a:t>
            </a:r>
            <a:endParaRPr lang="en-US" sz="1600" dirty="0"/>
          </a:p>
        </p:txBody>
      </p:sp>
      <p:pic>
        <p:nvPicPr>
          <p:cNvPr id="30" name="图片 29" descr="形状&#10;&#10;低可信度描述已自动生成">
            <a:extLst>
              <a:ext uri="{FF2B5EF4-FFF2-40B4-BE49-F238E27FC236}">
                <a16:creationId xmlns:a16="http://schemas.microsoft.com/office/drawing/2014/main" id="{62D8462A-028F-4AF0-8ABE-D42E2A02CC9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83234" y="5621479"/>
            <a:ext cx="476250" cy="476250"/>
          </a:xfrm>
          <a:prstGeom prst="rect">
            <a:avLst/>
          </a:prstGeom>
        </p:spPr>
      </p:pic>
      <p:sp>
        <p:nvSpPr>
          <p:cNvPr id="31" name="文本框 30">
            <a:extLst>
              <a:ext uri="{FF2B5EF4-FFF2-40B4-BE49-F238E27FC236}">
                <a16:creationId xmlns:a16="http://schemas.microsoft.com/office/drawing/2014/main" id="{A4D17703-62B4-4512-91B3-F0F04ACA2919}"/>
              </a:ext>
            </a:extLst>
          </p:cNvPr>
          <p:cNvSpPr txBox="1"/>
          <p:nvPr/>
        </p:nvSpPr>
        <p:spPr>
          <a:xfrm>
            <a:off x="3798538" y="5673471"/>
            <a:ext cx="1020812" cy="338554"/>
          </a:xfrm>
          <a:prstGeom prst="rect">
            <a:avLst/>
          </a:prstGeom>
          <a:solidFill>
            <a:schemeClr val="bg1"/>
          </a:solidFill>
        </p:spPr>
        <p:txBody>
          <a:bodyPr wrap="square">
            <a:spAutoFit/>
          </a:bodyPr>
          <a:lstStyle/>
          <a:p>
            <a:pPr algn="ctr"/>
            <a:r>
              <a:rPr lang="en-US" sz="1600" b="1" i="1" u="none" strike="noStrike" baseline="0" dirty="0">
                <a:solidFill>
                  <a:srgbClr val="C00000"/>
                </a:solidFill>
                <a:latin typeface="Calibri" panose="020F0502020204030204" pitchFamily="34" charset="0"/>
                <a:cs typeface="Calibri" panose="020F0502020204030204" pitchFamily="34" charset="0"/>
              </a:rPr>
              <a:t>&lt;&lt; 32ETH</a:t>
            </a:r>
            <a:endParaRPr lang="en-US" sz="1600" dirty="0"/>
          </a:p>
        </p:txBody>
      </p:sp>
    </p:spTree>
    <p:extLst>
      <p:ext uri="{BB962C8B-B14F-4D97-AF65-F5344CB8AC3E}">
        <p14:creationId xmlns:p14="http://schemas.microsoft.com/office/powerpoint/2010/main" val="200615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4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xit" presetSubtype="10" fill="hold" grpId="1" nodeType="withEffect">
                                  <p:stCondLst>
                                    <p:cond delay="0"/>
                                  </p:stCondLst>
                                  <p:childTnLst>
                                    <p:animEffect transition="out" filter="randombar(horizontal)">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par>
                                <p:cTn id="61" presetID="14" presetClass="entr" presetSubtype="1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randombar(horizontal)">
                                      <p:cBhvr>
                                        <p:cTn id="63" dur="500"/>
                                        <p:tgtEl>
                                          <p:spTgt spid="30"/>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randombar(horizontal)">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2" grpId="0" animBg="1"/>
      <p:bldP spid="19" grpId="0" animBg="1"/>
      <p:bldP spid="19" grpId="1" animBg="1"/>
      <p:bldP spid="17" grpId="0" animBg="1"/>
      <p:bldP spid="22" grpId="0"/>
      <p:bldP spid="23" grpId="0"/>
      <p:bldP spid="27"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3" name="文本框 2">
            <a:extLst>
              <a:ext uri="{FF2B5EF4-FFF2-40B4-BE49-F238E27FC236}">
                <a16:creationId xmlns:a16="http://schemas.microsoft.com/office/drawing/2014/main" id="{5124D9DE-C879-4D6E-856F-E2F5070D1BCA}"/>
              </a:ext>
            </a:extLst>
          </p:cNvPr>
          <p:cNvSpPr txBox="1"/>
          <p:nvPr/>
        </p:nvSpPr>
        <p:spPr>
          <a:xfrm>
            <a:off x="603115" y="896865"/>
            <a:ext cx="10985770"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b="1" dirty="0">
                <a:solidFill>
                  <a:schemeClr val="tx1"/>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II: Cyber Insurance Design for Validator Rotation in Sharded Blockchain Networks: A Hierarchical Game Based Approach</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419282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Overview</a:t>
            </a:r>
          </a:p>
        </p:txBody>
      </p:sp>
      <p:sp>
        <p:nvSpPr>
          <p:cNvPr id="21" name="文本框 20">
            <a:extLst>
              <a:ext uri="{FF2B5EF4-FFF2-40B4-BE49-F238E27FC236}">
                <a16:creationId xmlns:a16="http://schemas.microsoft.com/office/drawing/2014/main" id="{E2BDF4F1-0166-4A49-A504-C8A6AA97580A}"/>
              </a:ext>
            </a:extLst>
          </p:cNvPr>
          <p:cNvSpPr txBox="1"/>
          <p:nvPr/>
        </p:nvSpPr>
        <p:spPr>
          <a:xfrm>
            <a:off x="311284" y="1379480"/>
            <a:ext cx="10766291" cy="369332"/>
          </a:xfrm>
          <a:prstGeom prst="rect">
            <a:avLst/>
          </a:prstGeom>
          <a:noFill/>
        </p:spPr>
        <p:txBody>
          <a:bodyPr wrap="square">
            <a:spAutoFit/>
          </a:bodyPr>
          <a:lstStyle/>
          <a:p>
            <a:pPr marL="285750" indent="-285750" algn="l">
              <a:buFont typeface="Wingdings" panose="05000000000000000000" pitchFamily="2" charset="2"/>
              <a:buChar char="§"/>
            </a:pPr>
            <a:r>
              <a:rPr lang="en-US" sz="1800" b="0" i="0" u="none" strike="noStrike" baseline="0" dirty="0">
                <a:latin typeface="NimbusRomNo9L-Regu"/>
              </a:rPr>
              <a:t>Let the beacon chain with weak leadership be responsible for designing the contracts.</a:t>
            </a:r>
            <a:endParaRPr lang="en-US" sz="1800" dirty="0"/>
          </a:p>
        </p:txBody>
      </p:sp>
      <p:pic>
        <p:nvPicPr>
          <p:cNvPr id="27" name="图片 26">
            <a:extLst>
              <a:ext uri="{FF2B5EF4-FFF2-40B4-BE49-F238E27FC236}">
                <a16:creationId xmlns:a16="http://schemas.microsoft.com/office/drawing/2014/main" id="{077CFD53-F6DB-4770-8A79-FD626DE4B204}"/>
              </a:ext>
            </a:extLst>
          </p:cNvPr>
          <p:cNvPicPr>
            <a:picLocks noChangeAspect="1"/>
          </p:cNvPicPr>
          <p:nvPr/>
        </p:nvPicPr>
        <p:blipFill>
          <a:blip r:embed="rId2"/>
          <a:stretch>
            <a:fillRect/>
          </a:stretch>
        </p:blipFill>
        <p:spPr>
          <a:xfrm>
            <a:off x="5155894" y="1841145"/>
            <a:ext cx="6580847" cy="3609251"/>
          </a:xfrm>
          <a:prstGeom prst="rect">
            <a:avLst/>
          </a:prstGeom>
        </p:spPr>
      </p:pic>
      <p:sp>
        <p:nvSpPr>
          <p:cNvPr id="6" name="文本框 5">
            <a:extLst>
              <a:ext uri="{FF2B5EF4-FFF2-40B4-BE49-F238E27FC236}">
                <a16:creationId xmlns:a16="http://schemas.microsoft.com/office/drawing/2014/main" id="{D6EDC4BA-9519-4EDF-8034-F871B75F1DED}"/>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2" name="文本框 1">
            <a:extLst>
              <a:ext uri="{FF2B5EF4-FFF2-40B4-BE49-F238E27FC236}">
                <a16:creationId xmlns:a16="http://schemas.microsoft.com/office/drawing/2014/main" id="{80BF97AC-799D-4B8E-AE6C-BF12286FF174}"/>
              </a:ext>
            </a:extLst>
          </p:cNvPr>
          <p:cNvSpPr txBox="1"/>
          <p:nvPr/>
        </p:nvSpPr>
        <p:spPr>
          <a:xfrm>
            <a:off x="692460" y="1841145"/>
            <a:ext cx="3657600" cy="646331"/>
          </a:xfrm>
          <a:prstGeom prst="rect">
            <a:avLst/>
          </a:prstGeom>
          <a:noFill/>
        </p:spPr>
        <p:txBody>
          <a:bodyPr wrap="square" rtlCol="0">
            <a:spAutoFit/>
          </a:bodyPr>
          <a:lstStyle/>
          <a:p>
            <a:pPr marL="342900" indent="-342900" algn="just">
              <a:buFont typeface="+mj-lt"/>
              <a:buAutoNum type="arabicParenR"/>
            </a:pPr>
            <a:r>
              <a:rPr lang="en-US" sz="1800" dirty="0">
                <a:latin typeface="Calibri" panose="020F0502020204030204" pitchFamily="34" charset="0"/>
                <a:cs typeface="Calibri" panose="020F0502020204030204" pitchFamily="34" charset="0"/>
              </a:rPr>
              <a:t>Submit the deposit;</a:t>
            </a:r>
          </a:p>
          <a:p>
            <a:pPr marL="342900" indent="-342900" algn="just">
              <a:buFont typeface="+mj-lt"/>
              <a:buAutoNum type="arabicParenR"/>
            </a:pPr>
            <a:r>
              <a:rPr lang="en-US" sz="1800" dirty="0">
                <a:latin typeface="Calibri" panose="020F0502020204030204" pitchFamily="34" charset="0"/>
                <a:cs typeface="Calibri" panose="020F0502020204030204" pitchFamily="34" charset="0"/>
              </a:rPr>
              <a:t>Receive the deposit receipt;</a:t>
            </a:r>
          </a:p>
        </p:txBody>
      </p:sp>
      <p:sp>
        <p:nvSpPr>
          <p:cNvPr id="8" name="文本框 7">
            <a:extLst>
              <a:ext uri="{FF2B5EF4-FFF2-40B4-BE49-F238E27FC236}">
                <a16:creationId xmlns:a16="http://schemas.microsoft.com/office/drawing/2014/main" id="{6F2513DD-92BE-4DF8-8823-BA6C35498FDD}"/>
              </a:ext>
            </a:extLst>
          </p:cNvPr>
          <p:cNvSpPr txBox="1"/>
          <p:nvPr/>
        </p:nvSpPr>
        <p:spPr>
          <a:xfrm>
            <a:off x="692460" y="2435035"/>
            <a:ext cx="3657600" cy="646331"/>
          </a:xfrm>
          <a:prstGeom prst="rect">
            <a:avLst/>
          </a:prstGeom>
          <a:noFill/>
        </p:spPr>
        <p:txBody>
          <a:bodyPr wrap="square" rtlCol="0">
            <a:spAutoFit/>
          </a:bodyPr>
          <a:lstStyle/>
          <a:p>
            <a:pPr marL="342900" indent="-342900" algn="just">
              <a:buFont typeface="+mj-lt"/>
              <a:buAutoNum type="arabicParenR" startAt="3"/>
            </a:pPr>
            <a:r>
              <a:rPr lang="en-US" sz="1800" dirty="0">
                <a:latin typeface="Calibri" panose="020F0502020204030204" pitchFamily="34" charset="0"/>
                <a:cs typeface="Calibri" panose="020F0502020204030204" pitchFamily="34" charset="0"/>
              </a:rPr>
              <a:t>Validators are randomly selected into the different committees;</a:t>
            </a:r>
          </a:p>
        </p:txBody>
      </p:sp>
      <p:sp>
        <p:nvSpPr>
          <p:cNvPr id="9" name="文本框 8">
            <a:extLst>
              <a:ext uri="{FF2B5EF4-FFF2-40B4-BE49-F238E27FC236}">
                <a16:creationId xmlns:a16="http://schemas.microsoft.com/office/drawing/2014/main" id="{926E7BB3-C66F-4E46-A715-0D46FEAA408A}"/>
              </a:ext>
            </a:extLst>
          </p:cNvPr>
          <p:cNvSpPr txBox="1"/>
          <p:nvPr/>
        </p:nvSpPr>
        <p:spPr>
          <a:xfrm>
            <a:off x="692460" y="3593329"/>
            <a:ext cx="3657600" cy="1754326"/>
          </a:xfrm>
          <a:prstGeom prst="rect">
            <a:avLst/>
          </a:prstGeom>
          <a:noFill/>
        </p:spPr>
        <p:txBody>
          <a:bodyPr wrap="square" rtlCol="0">
            <a:spAutoFit/>
          </a:bodyPr>
          <a:lstStyle/>
          <a:p>
            <a:pPr marL="342900" indent="-342900" algn="just">
              <a:buFont typeface="+mj-lt"/>
              <a:buAutoNum type="arabicParenR" startAt="5"/>
            </a:pPr>
            <a:r>
              <a:rPr lang="en-US" sz="1800" dirty="0">
                <a:latin typeface="Calibri" panose="020F0502020204030204" pitchFamily="34" charset="0"/>
                <a:cs typeface="Calibri" panose="020F0502020204030204" pitchFamily="34" charset="0"/>
              </a:rPr>
              <a:t>The blocks from one time slot will be merged into the beacon chain;</a:t>
            </a:r>
          </a:p>
          <a:p>
            <a:pPr marL="342900" indent="-342900" algn="just">
              <a:buFont typeface="+mj-lt"/>
              <a:buAutoNum type="arabicParenR" startAt="5"/>
            </a:pPr>
            <a:r>
              <a:rPr lang="en-US" sz="1800" dirty="0">
                <a:latin typeface="Calibri" panose="020F0502020204030204" pitchFamily="34" charset="0"/>
                <a:cs typeface="Calibri" panose="020F0502020204030204" pitchFamily="34" charset="0"/>
              </a:rPr>
              <a:t>Blocks in beacon chain are finalized;</a:t>
            </a:r>
          </a:p>
          <a:p>
            <a:pPr marL="342900" indent="-342900" algn="just">
              <a:buFont typeface="+mj-lt"/>
              <a:buAutoNum type="arabicParenR" startAt="5"/>
            </a:pPr>
            <a:r>
              <a:rPr lang="en-US" sz="1800" dirty="0">
                <a:latin typeface="Calibri" panose="020F0502020204030204" pitchFamily="34" charset="0"/>
                <a:cs typeface="Calibri" panose="020F0502020204030204" pitchFamily="34" charset="0"/>
              </a:rPr>
              <a:t>Validators obtain the reward.</a:t>
            </a:r>
          </a:p>
        </p:txBody>
      </p:sp>
      <p:sp>
        <p:nvSpPr>
          <p:cNvPr id="12" name="文本框 11">
            <a:extLst>
              <a:ext uri="{FF2B5EF4-FFF2-40B4-BE49-F238E27FC236}">
                <a16:creationId xmlns:a16="http://schemas.microsoft.com/office/drawing/2014/main" id="{BA24C0E1-7F1F-410B-8610-7CC972E004DC}"/>
              </a:ext>
            </a:extLst>
          </p:cNvPr>
          <p:cNvSpPr txBox="1"/>
          <p:nvPr/>
        </p:nvSpPr>
        <p:spPr>
          <a:xfrm>
            <a:off x="692460" y="2999439"/>
            <a:ext cx="3657600" cy="646331"/>
          </a:xfrm>
          <a:prstGeom prst="rect">
            <a:avLst/>
          </a:prstGeom>
          <a:noFill/>
        </p:spPr>
        <p:txBody>
          <a:bodyPr wrap="square" rtlCol="0">
            <a:spAutoFit/>
          </a:bodyPr>
          <a:lstStyle/>
          <a:p>
            <a:pPr marL="342900" indent="-342900" algn="just">
              <a:buFont typeface="+mj-lt"/>
              <a:buAutoNum type="arabicParenR" startAt="4"/>
            </a:pPr>
            <a:r>
              <a:rPr lang="en-US" sz="1800" dirty="0">
                <a:latin typeface="Calibri" panose="020F0502020204030204" pitchFamily="34" charset="0"/>
                <a:cs typeface="Calibri" panose="020F0502020204030204" pitchFamily="34" charset="0"/>
              </a:rPr>
              <a:t>Proposers propose new blocks and attestors confirm the blocks;</a:t>
            </a:r>
          </a:p>
        </p:txBody>
      </p:sp>
      <p:sp>
        <p:nvSpPr>
          <p:cNvPr id="4" name="矩形 3">
            <a:extLst>
              <a:ext uri="{FF2B5EF4-FFF2-40B4-BE49-F238E27FC236}">
                <a16:creationId xmlns:a16="http://schemas.microsoft.com/office/drawing/2014/main" id="{72D11FE8-75CF-43BD-8CB1-CC85FFE747A5}"/>
              </a:ext>
            </a:extLst>
          </p:cNvPr>
          <p:cNvSpPr/>
          <p:nvPr/>
        </p:nvSpPr>
        <p:spPr>
          <a:xfrm>
            <a:off x="6096000" y="1941922"/>
            <a:ext cx="5517824" cy="7124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a:extLst>
              <a:ext uri="{FF2B5EF4-FFF2-40B4-BE49-F238E27FC236}">
                <a16:creationId xmlns:a16="http://schemas.microsoft.com/office/drawing/2014/main" id="{3BB27BAD-263B-44AD-8063-55E7F7E8D189}"/>
              </a:ext>
            </a:extLst>
          </p:cNvPr>
          <p:cNvSpPr/>
          <p:nvPr/>
        </p:nvSpPr>
        <p:spPr>
          <a:xfrm>
            <a:off x="9982986" y="2782778"/>
            <a:ext cx="1630838" cy="22322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a:extLst>
              <a:ext uri="{FF2B5EF4-FFF2-40B4-BE49-F238E27FC236}">
                <a16:creationId xmlns:a16="http://schemas.microsoft.com/office/drawing/2014/main" id="{704CE71A-7425-45FA-B2FB-FABB2C75268B}"/>
              </a:ext>
            </a:extLst>
          </p:cNvPr>
          <p:cNvSpPr/>
          <p:nvPr/>
        </p:nvSpPr>
        <p:spPr>
          <a:xfrm>
            <a:off x="6096000" y="3495243"/>
            <a:ext cx="3886986" cy="15198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a:extLst>
              <a:ext uri="{FF2B5EF4-FFF2-40B4-BE49-F238E27FC236}">
                <a16:creationId xmlns:a16="http://schemas.microsoft.com/office/drawing/2014/main" id="{3814AF20-CEC9-476B-B79D-AD544538F22B}"/>
              </a:ext>
            </a:extLst>
          </p:cNvPr>
          <p:cNvSpPr/>
          <p:nvPr/>
        </p:nvSpPr>
        <p:spPr>
          <a:xfrm>
            <a:off x="6096000" y="2782776"/>
            <a:ext cx="2793476" cy="5799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27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0" presetClass="exit" presetSubtype="0" fill="hold" grpId="1"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4"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xit" presetSubtype="10" fill="hold" grpId="1" nodeType="withEffect">
                                  <p:stCondLst>
                                    <p:cond delay="0"/>
                                  </p:stCondLst>
                                  <p:childTnLst>
                                    <p:animEffect transition="out" filter="randombar(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par>
                                <p:cTn id="46" presetID="22" presetClass="exit" presetSubtype="4" fill="hold" grpId="1" nodeType="withEffect">
                                  <p:stCondLst>
                                    <p:cond delay="0"/>
                                  </p:stCondLst>
                                  <p:childTnLst>
                                    <p:animEffect transition="out" filter="wipe(down)">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8" grpId="0"/>
      <p:bldP spid="9" grpId="0"/>
      <p:bldP spid="12" grpId="0"/>
      <p:bldP spid="4" grpId="0" animBg="1"/>
      <p:bldP spid="4" grpId="1" animBg="1"/>
      <p:bldP spid="14" grpId="0" animBg="1"/>
      <p:bldP spid="14" grpId="1" animBg="1"/>
      <p:bldP spid="15" grpId="0" animBg="1"/>
      <p:bldP spid="15" grpId="1"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Contract Model</a:t>
            </a:r>
          </a:p>
        </p:txBody>
      </p:sp>
      <p:pic>
        <p:nvPicPr>
          <p:cNvPr id="6" name="图片 5">
            <a:extLst>
              <a:ext uri="{FF2B5EF4-FFF2-40B4-BE49-F238E27FC236}">
                <a16:creationId xmlns:a16="http://schemas.microsoft.com/office/drawing/2014/main" id="{B7FBF460-3614-452E-B8A2-650F926CBBFF}"/>
              </a:ext>
            </a:extLst>
          </p:cNvPr>
          <p:cNvPicPr>
            <a:picLocks noChangeAspect="1"/>
          </p:cNvPicPr>
          <p:nvPr/>
        </p:nvPicPr>
        <p:blipFill>
          <a:blip r:embed="rId2"/>
          <a:stretch>
            <a:fillRect/>
          </a:stretch>
        </p:blipFill>
        <p:spPr>
          <a:xfrm>
            <a:off x="6027938" y="1735854"/>
            <a:ext cx="5331456" cy="3386291"/>
          </a:xfrm>
          <a:prstGeom prst="rect">
            <a:avLst/>
          </a:prstGeom>
        </p:spPr>
      </p:pic>
      <p:sp>
        <p:nvSpPr>
          <p:cNvPr id="5" name="文本框 4">
            <a:extLst>
              <a:ext uri="{FF2B5EF4-FFF2-40B4-BE49-F238E27FC236}">
                <a16:creationId xmlns:a16="http://schemas.microsoft.com/office/drawing/2014/main" id="{A816380E-0D0F-4719-A8C5-2BA3A0DFC01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7" name="文本框 6">
            <a:extLst>
              <a:ext uri="{FF2B5EF4-FFF2-40B4-BE49-F238E27FC236}">
                <a16:creationId xmlns:a16="http://schemas.microsoft.com/office/drawing/2014/main" id="{A107235D-82A6-4E22-9BF9-CB6D80234D83}"/>
              </a:ext>
            </a:extLst>
          </p:cNvPr>
          <p:cNvSpPr txBox="1"/>
          <p:nvPr/>
        </p:nvSpPr>
        <p:spPr>
          <a:xfrm>
            <a:off x="692459" y="1841145"/>
            <a:ext cx="4651897" cy="646331"/>
          </a:xfrm>
          <a:prstGeom prst="rect">
            <a:avLst/>
          </a:prstGeom>
          <a:noFill/>
        </p:spPr>
        <p:txBody>
          <a:bodyPr wrap="square" rtlCol="0">
            <a:spAutoFit/>
          </a:bodyPr>
          <a:lstStyle/>
          <a:p>
            <a:pPr marL="342900" indent="-342900" algn="just">
              <a:buFont typeface="+mj-lt"/>
              <a:buAutoNum type="arabicParenR"/>
            </a:pPr>
            <a:r>
              <a:rPr lang="en-US" sz="1800" dirty="0">
                <a:latin typeface="Calibri" panose="020F0502020204030204" pitchFamily="34" charset="0"/>
                <a:cs typeface="Calibri" panose="020F0502020204030204" pitchFamily="34" charset="0"/>
              </a:rPr>
              <a:t>Beacon chain designs the contracts according to users’ type information;</a:t>
            </a:r>
          </a:p>
        </p:txBody>
      </p:sp>
      <p:sp>
        <p:nvSpPr>
          <p:cNvPr id="8" name="文本框 7">
            <a:extLst>
              <a:ext uri="{FF2B5EF4-FFF2-40B4-BE49-F238E27FC236}">
                <a16:creationId xmlns:a16="http://schemas.microsoft.com/office/drawing/2014/main" id="{8746F5A2-0587-4084-82CD-2FE52F114DEC}"/>
              </a:ext>
            </a:extLst>
          </p:cNvPr>
          <p:cNvSpPr txBox="1"/>
          <p:nvPr/>
        </p:nvSpPr>
        <p:spPr>
          <a:xfrm>
            <a:off x="692459" y="2458479"/>
            <a:ext cx="4651897" cy="646331"/>
          </a:xfrm>
          <a:prstGeom prst="rect">
            <a:avLst/>
          </a:prstGeom>
          <a:noFill/>
        </p:spPr>
        <p:txBody>
          <a:bodyPr wrap="square">
            <a:spAutoFit/>
          </a:bodyPr>
          <a:lstStyle/>
          <a:p>
            <a:pPr marL="342900" indent="-342900" algn="just">
              <a:buFont typeface="+mj-lt"/>
              <a:buAutoNum type="arabicParenR" startAt="2"/>
            </a:pPr>
            <a:r>
              <a:rPr lang="en-US" sz="1800" dirty="0">
                <a:latin typeface="Calibri" panose="020F0502020204030204" pitchFamily="34" charset="0"/>
                <a:cs typeface="Calibri" panose="020F0502020204030204" pitchFamily="34" charset="0"/>
              </a:rPr>
              <a:t>The different validators select the corresponding contracts;</a:t>
            </a:r>
          </a:p>
        </p:txBody>
      </p:sp>
      <p:sp>
        <p:nvSpPr>
          <p:cNvPr id="12" name="文本框 11">
            <a:extLst>
              <a:ext uri="{FF2B5EF4-FFF2-40B4-BE49-F238E27FC236}">
                <a16:creationId xmlns:a16="http://schemas.microsoft.com/office/drawing/2014/main" id="{4599B9A8-C12D-4354-A5EF-B567E05BB107}"/>
              </a:ext>
            </a:extLst>
          </p:cNvPr>
          <p:cNvSpPr txBox="1"/>
          <p:nvPr/>
        </p:nvSpPr>
        <p:spPr>
          <a:xfrm>
            <a:off x="690037" y="3087227"/>
            <a:ext cx="4651897" cy="646331"/>
          </a:xfrm>
          <a:prstGeom prst="rect">
            <a:avLst/>
          </a:prstGeom>
          <a:noFill/>
        </p:spPr>
        <p:txBody>
          <a:bodyPr wrap="square">
            <a:spAutoFit/>
          </a:bodyPr>
          <a:lstStyle/>
          <a:p>
            <a:pPr marL="342900" indent="-342900">
              <a:buFont typeface="+mj-lt"/>
              <a:buAutoNum type="arabicParenR" startAt="3"/>
            </a:pPr>
            <a:r>
              <a:rPr lang="en-US" sz="1800" dirty="0">
                <a:latin typeface="Calibri" panose="020F0502020204030204" pitchFamily="34" charset="0"/>
                <a:cs typeface="Calibri" panose="020F0502020204030204" pitchFamily="34" charset="0"/>
              </a:rPr>
              <a:t>The validators submit deposit to beacon chain;</a:t>
            </a:r>
          </a:p>
        </p:txBody>
      </p:sp>
      <p:sp>
        <p:nvSpPr>
          <p:cNvPr id="14" name="文本框 13">
            <a:extLst>
              <a:ext uri="{FF2B5EF4-FFF2-40B4-BE49-F238E27FC236}">
                <a16:creationId xmlns:a16="http://schemas.microsoft.com/office/drawing/2014/main" id="{050EE418-831E-4D15-A401-66DDF6E91155}"/>
              </a:ext>
            </a:extLst>
          </p:cNvPr>
          <p:cNvSpPr txBox="1"/>
          <p:nvPr/>
        </p:nvSpPr>
        <p:spPr>
          <a:xfrm>
            <a:off x="690037" y="3686978"/>
            <a:ext cx="4651897" cy="646331"/>
          </a:xfrm>
          <a:prstGeom prst="rect">
            <a:avLst/>
          </a:prstGeom>
          <a:noFill/>
        </p:spPr>
        <p:txBody>
          <a:bodyPr wrap="square">
            <a:spAutoFit/>
          </a:bodyPr>
          <a:lstStyle/>
          <a:p>
            <a:pPr marL="342900" indent="-342900">
              <a:buFont typeface="+mj-lt"/>
              <a:buAutoNum type="arabicParenR" startAt="4"/>
            </a:pPr>
            <a:r>
              <a:rPr lang="en-US" sz="1800" dirty="0">
                <a:latin typeface="Calibri" panose="020F0502020204030204" pitchFamily="34" charset="0"/>
                <a:cs typeface="Calibri" panose="020F0502020204030204" pitchFamily="34" charset="0"/>
              </a:rPr>
              <a:t>Beacon chain issues the reward or charge a penalty on the validators. </a:t>
            </a:r>
          </a:p>
        </p:txBody>
      </p:sp>
      <p:sp>
        <p:nvSpPr>
          <p:cNvPr id="15" name="矩形 14">
            <a:extLst>
              <a:ext uri="{FF2B5EF4-FFF2-40B4-BE49-F238E27FC236}">
                <a16:creationId xmlns:a16="http://schemas.microsoft.com/office/drawing/2014/main" id="{AA18B0B4-52F2-4DA5-9E14-ACFD26590B74}"/>
              </a:ext>
            </a:extLst>
          </p:cNvPr>
          <p:cNvSpPr/>
          <p:nvPr/>
        </p:nvSpPr>
        <p:spPr>
          <a:xfrm>
            <a:off x="7081736" y="3882240"/>
            <a:ext cx="3793787" cy="11744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矩形 15">
            <a:extLst>
              <a:ext uri="{FF2B5EF4-FFF2-40B4-BE49-F238E27FC236}">
                <a16:creationId xmlns:a16="http://schemas.microsoft.com/office/drawing/2014/main" id="{9590F6FF-1887-4372-8D44-085C4E2514D2}"/>
              </a:ext>
            </a:extLst>
          </p:cNvPr>
          <p:cNvSpPr/>
          <p:nvPr/>
        </p:nvSpPr>
        <p:spPr>
          <a:xfrm>
            <a:off x="7081735" y="1950429"/>
            <a:ext cx="3793787" cy="11744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文本框 4">
            <a:extLst>
              <a:ext uri="{FF2B5EF4-FFF2-40B4-BE49-F238E27FC236}">
                <a16:creationId xmlns:a16="http://schemas.microsoft.com/office/drawing/2014/main" id="{DE7781B8-FAE8-D1DC-5D68-EE406580D388}"/>
              </a:ext>
            </a:extLst>
          </p:cNvPr>
          <p:cNvSpPr txBox="1"/>
          <p:nvPr/>
        </p:nvSpPr>
        <p:spPr>
          <a:xfrm>
            <a:off x="563734" y="5567771"/>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Beacon chain has asymmetric information about how much validators can pay</a:t>
            </a:r>
          </a:p>
        </p:txBody>
      </p:sp>
    </p:spTree>
    <p:extLst>
      <p:ext uri="{BB962C8B-B14F-4D97-AF65-F5344CB8AC3E}">
        <p14:creationId xmlns:p14="http://schemas.microsoft.com/office/powerpoint/2010/main" val="28609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2" presetClass="exit" presetSubtype="4" fill="hold" grpId="1" nodeType="withEffect">
                                  <p:stCondLst>
                                    <p:cond delay="0"/>
                                  </p:stCondLst>
                                  <p:childTnLst>
                                    <p:animEffect transition="out" filter="wipe(down)">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4" presetClass="exit" presetSubtype="10" fill="hold" grpId="1" nodeType="withEffect">
                                  <p:stCondLst>
                                    <p:cond delay="0"/>
                                  </p:stCondLst>
                                  <p:childTnLst>
                                    <p:animEffect transition="out" filter="randombar(horizont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4" presetClass="entr" presetSubtype="10" fill="hold" grpId="2"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5" grpId="0" animBg="1"/>
      <p:bldP spid="15" grpId="1" animBg="1"/>
      <p:bldP spid="16" grpId="0" animBg="1"/>
      <p:bldP spid="16" grpId="1" animBg="1"/>
      <p:bldP spid="16" grpId="2"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a:extLst>
              <a:ext uri="{FF2B5EF4-FFF2-40B4-BE49-F238E27FC236}">
                <a16:creationId xmlns:a16="http://schemas.microsoft.com/office/drawing/2014/main" id="{9F062ECF-BFC0-4C3A-AAFF-4F6815CEA628}"/>
              </a:ext>
            </a:extLst>
          </p:cNvPr>
          <p:cNvPicPr>
            <a:picLocks noChangeAspect="1"/>
          </p:cNvPicPr>
          <p:nvPr/>
        </p:nvPicPr>
        <p:blipFill>
          <a:blip r:embed="rId2"/>
          <a:stretch>
            <a:fillRect/>
          </a:stretch>
        </p:blipFill>
        <p:spPr>
          <a:xfrm>
            <a:off x="311285" y="2494463"/>
            <a:ext cx="5339398" cy="3636149"/>
          </a:xfrm>
          <a:prstGeom prst="rect">
            <a:avLst/>
          </a:prstGeom>
        </p:spPr>
      </p:pic>
      <p:sp>
        <p:nvSpPr>
          <p:cNvPr id="9" name="Google Shape;2181;p128">
            <a:extLst>
              <a:ext uri="{FF2B5EF4-FFF2-40B4-BE49-F238E27FC236}">
                <a16:creationId xmlns:a16="http://schemas.microsoft.com/office/drawing/2014/main" id="{080F05C5-7CF6-4570-AF4D-5F3B168E86E2}"/>
              </a:ext>
            </a:extLst>
          </p:cNvPr>
          <p:cNvSpPr txBox="1"/>
          <p:nvPr/>
        </p:nvSpPr>
        <p:spPr>
          <a:xfrm>
            <a:off x="311285" y="1393803"/>
            <a:ext cx="6208294" cy="4000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Wingdings" panose="05000000000000000000" pitchFamily="2" charset="2"/>
              <a:buChar char="§"/>
            </a:pPr>
            <a:r>
              <a:rPr lang="en-US" sz="2000" dirty="0">
                <a:solidFill>
                  <a:schemeClr val="dk1"/>
                </a:solidFill>
                <a:latin typeface="Calibri"/>
                <a:ea typeface="Calibri"/>
                <a:cs typeface="Calibri"/>
                <a:sym typeface="Calibri"/>
              </a:rPr>
              <a:t>Validator Utility Model</a:t>
            </a:r>
            <a:endParaRPr sz="2000" dirty="0"/>
          </a:p>
        </p:txBody>
      </p:sp>
      <p:sp>
        <p:nvSpPr>
          <p:cNvPr id="10" name="Google Shape;2182;p128">
            <a:extLst>
              <a:ext uri="{FF2B5EF4-FFF2-40B4-BE49-F238E27FC236}">
                <a16:creationId xmlns:a16="http://schemas.microsoft.com/office/drawing/2014/main" id="{12CCFE84-99CE-426D-A64E-1447774E444B}"/>
              </a:ext>
            </a:extLst>
          </p:cNvPr>
          <p:cNvSpPr txBox="1"/>
          <p:nvPr/>
        </p:nvSpPr>
        <p:spPr>
          <a:xfrm>
            <a:off x="390525" y="1870779"/>
            <a:ext cx="11240001" cy="369291"/>
          </a:xfrm>
          <a:prstGeom prst="rect">
            <a:avLst/>
          </a:prstGeom>
          <a:noFill/>
          <a:ln>
            <a:noFill/>
          </a:ln>
        </p:spPr>
        <p:txBody>
          <a:bodyPr spcFirstLastPara="1" wrap="square" lIns="91425" tIns="45700" rIns="91425" bIns="45700" anchor="t" anchorCtr="0">
            <a:spAutoFit/>
          </a:bodyPr>
          <a:lstStyle/>
          <a:p>
            <a:pPr lvl="0" algn="just"/>
            <a:r>
              <a:rPr lang="en-US" sz="1800" dirty="0">
                <a:solidFill>
                  <a:schemeClr val="dk1"/>
                </a:solidFill>
                <a:latin typeface="Calibri"/>
                <a:ea typeface="Calibri"/>
                <a:cs typeface="Calibri"/>
                <a:sym typeface="Calibri"/>
              </a:rPr>
              <a:t>We classify the would-be validators into different types according to their </a:t>
            </a:r>
            <a:r>
              <a:rPr lang="en-US" sz="1800" dirty="0">
                <a:solidFill>
                  <a:srgbClr val="C00000"/>
                </a:solidFill>
                <a:latin typeface="Calibri"/>
                <a:ea typeface="Calibri"/>
                <a:cs typeface="Calibri"/>
                <a:sym typeface="Calibri"/>
              </a:rPr>
              <a:t>stake values</a:t>
            </a:r>
            <a:r>
              <a:rPr lang="en-US" sz="1800" dirty="0">
                <a:solidFill>
                  <a:schemeClr val="dk1"/>
                </a:solidFill>
                <a:latin typeface="Calibri"/>
                <a:ea typeface="Calibri"/>
                <a:cs typeface="Calibri"/>
                <a:sym typeface="Calibri"/>
              </a:rPr>
              <a:t>.</a:t>
            </a:r>
            <a:endParaRPr dirty="0"/>
          </a:p>
        </p:txBody>
      </p:sp>
      <p:sp>
        <p:nvSpPr>
          <p:cNvPr id="25" name="文本框 24">
            <a:extLst>
              <a:ext uri="{FF2B5EF4-FFF2-40B4-BE49-F238E27FC236}">
                <a16:creationId xmlns:a16="http://schemas.microsoft.com/office/drawing/2014/main" id="{8B561315-4479-416F-9625-99F606CC72BE}"/>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sp>
        <p:nvSpPr>
          <p:cNvPr id="18" name="文本框 17">
            <a:extLst>
              <a:ext uri="{FF2B5EF4-FFF2-40B4-BE49-F238E27FC236}">
                <a16:creationId xmlns:a16="http://schemas.microsoft.com/office/drawing/2014/main" id="{B4CEA7CD-732B-43AD-9254-869DC68F5E6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21" name="Google Shape;2184;p128">
            <a:extLst>
              <a:ext uri="{FF2B5EF4-FFF2-40B4-BE49-F238E27FC236}">
                <a16:creationId xmlns:a16="http://schemas.microsoft.com/office/drawing/2014/main" id="{DBB3302C-C826-458F-A252-7F2422442D8D}"/>
              </a:ext>
            </a:extLst>
          </p:cNvPr>
          <p:cNvSpPr txBox="1"/>
          <p:nvPr/>
        </p:nvSpPr>
        <p:spPr>
          <a:xfrm>
            <a:off x="5779930" y="3160742"/>
            <a:ext cx="4344670"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The utility function is defined as：</a:t>
            </a:r>
            <a:endParaRPr dirty="0"/>
          </a:p>
        </p:txBody>
      </p:sp>
      <p:pic>
        <p:nvPicPr>
          <p:cNvPr id="22" name="Google Shape;2185;p128">
            <a:extLst>
              <a:ext uri="{FF2B5EF4-FFF2-40B4-BE49-F238E27FC236}">
                <a16:creationId xmlns:a16="http://schemas.microsoft.com/office/drawing/2014/main" id="{F249EE89-AEA2-4EE5-B395-7B753C9CC526}"/>
              </a:ext>
            </a:extLst>
          </p:cNvPr>
          <p:cNvPicPr preferRelativeResize="0"/>
          <p:nvPr/>
        </p:nvPicPr>
        <p:blipFill rotWithShape="1">
          <a:blip r:embed="rId3">
            <a:alphaModFix/>
          </a:blip>
          <a:srcRect/>
          <a:stretch/>
        </p:blipFill>
        <p:spPr>
          <a:xfrm>
            <a:off x="5803831" y="5267759"/>
            <a:ext cx="5488565" cy="875018"/>
          </a:xfrm>
          <a:prstGeom prst="rect">
            <a:avLst/>
          </a:prstGeom>
          <a:noFill/>
          <a:ln w="12700" cap="flat" cmpd="sng">
            <a:solidFill>
              <a:srgbClr val="2E75B5"/>
            </a:solidFill>
            <a:prstDash val="solid"/>
            <a:round/>
            <a:headEnd type="none" w="sm" len="sm"/>
            <a:tailEnd type="none" w="sm" len="sm"/>
          </a:ln>
        </p:spPr>
      </p:pic>
      <p:sp>
        <p:nvSpPr>
          <p:cNvPr id="23" name="Google Shape;2187;p128">
            <a:extLst>
              <a:ext uri="{FF2B5EF4-FFF2-40B4-BE49-F238E27FC236}">
                <a16:creationId xmlns:a16="http://schemas.microsoft.com/office/drawing/2014/main" id="{B8F4BF7B-5F40-491E-8D67-01DA2AEC2670}"/>
              </a:ext>
            </a:extLst>
          </p:cNvPr>
          <p:cNvSpPr/>
          <p:nvPr/>
        </p:nvSpPr>
        <p:spPr>
          <a:xfrm>
            <a:off x="5779930" y="4316760"/>
            <a:ext cx="2259168" cy="79429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3591" y="-9833"/>
                </a:moveTo>
                <a:lnTo>
                  <a:pt x="71206" y="-35689"/>
                </a:lnTo>
              </a:path>
            </a:pathLst>
          </a:custGeom>
          <a:solidFill>
            <a:schemeClr val="lt1"/>
          </a:solid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Evaluate the rewards that obtained from beacon chain</a:t>
            </a:r>
            <a:endParaRPr sz="1800" dirty="0"/>
          </a:p>
        </p:txBody>
      </p:sp>
      <p:pic>
        <p:nvPicPr>
          <p:cNvPr id="24" name="图片 23">
            <a:extLst>
              <a:ext uri="{FF2B5EF4-FFF2-40B4-BE49-F238E27FC236}">
                <a16:creationId xmlns:a16="http://schemas.microsoft.com/office/drawing/2014/main" id="{42DD2E6D-213D-47A2-AF1A-84E791032C14}"/>
              </a:ext>
            </a:extLst>
          </p:cNvPr>
          <p:cNvPicPr>
            <a:picLocks noChangeAspect="1"/>
          </p:cNvPicPr>
          <p:nvPr/>
        </p:nvPicPr>
        <p:blipFill>
          <a:blip r:embed="rId4"/>
          <a:stretch>
            <a:fillRect/>
          </a:stretch>
        </p:blipFill>
        <p:spPr>
          <a:xfrm>
            <a:off x="5803831" y="2568548"/>
            <a:ext cx="4352925" cy="476250"/>
          </a:xfrm>
          <a:prstGeom prst="rect">
            <a:avLst/>
          </a:prstGeom>
        </p:spPr>
      </p:pic>
      <p:pic>
        <p:nvPicPr>
          <p:cNvPr id="26" name="图片 25">
            <a:extLst>
              <a:ext uri="{FF2B5EF4-FFF2-40B4-BE49-F238E27FC236}">
                <a16:creationId xmlns:a16="http://schemas.microsoft.com/office/drawing/2014/main" id="{554587A8-BB9C-4B5F-9B63-455CB8659AB0}"/>
              </a:ext>
            </a:extLst>
          </p:cNvPr>
          <p:cNvPicPr>
            <a:picLocks noChangeAspect="1"/>
          </p:cNvPicPr>
          <p:nvPr/>
        </p:nvPicPr>
        <p:blipFill>
          <a:blip r:embed="rId5"/>
          <a:stretch>
            <a:fillRect/>
          </a:stretch>
        </p:blipFill>
        <p:spPr>
          <a:xfrm>
            <a:off x="5803831" y="3644986"/>
            <a:ext cx="3362325" cy="409575"/>
          </a:xfrm>
          <a:prstGeom prst="rect">
            <a:avLst/>
          </a:prstGeom>
        </p:spPr>
      </p:pic>
      <p:sp>
        <p:nvSpPr>
          <p:cNvPr id="27" name="标注: 线形 26">
            <a:extLst>
              <a:ext uri="{FF2B5EF4-FFF2-40B4-BE49-F238E27FC236}">
                <a16:creationId xmlns:a16="http://schemas.microsoft.com/office/drawing/2014/main" id="{246433AF-6FF1-423A-BCC1-041A172908DB}"/>
              </a:ext>
            </a:extLst>
          </p:cNvPr>
          <p:cNvSpPr/>
          <p:nvPr/>
        </p:nvSpPr>
        <p:spPr>
          <a:xfrm>
            <a:off x="9648825" y="4318330"/>
            <a:ext cx="1981701" cy="792719"/>
          </a:xfrm>
          <a:prstGeom prst="borderCallout1">
            <a:avLst>
              <a:gd name="adj1" fmla="val 834"/>
              <a:gd name="adj2" fmla="val 22514"/>
              <a:gd name="adj3" fmla="val -43651"/>
              <a:gd name="adj4" fmla="val -1108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dk1"/>
                </a:solidFill>
                <a:latin typeface="Calibri" panose="020F0502020204030204" pitchFamily="34" charset="0"/>
                <a:ea typeface="Calibri"/>
                <a:cs typeface="Calibri" panose="020F0502020204030204" pitchFamily="34" charset="0"/>
                <a:sym typeface="Calibri"/>
              </a:rPr>
              <a:t>Evaluate the penalty for the type-</a:t>
            </a:r>
            <a:r>
              <a:rPr lang="en-US" sz="1800" dirty="0" err="1">
                <a:solidFill>
                  <a:schemeClr val="dk1"/>
                </a:solidFill>
                <a:latin typeface="Calibri" panose="020F0502020204030204" pitchFamily="34" charset="0"/>
                <a:ea typeface="Calibri"/>
                <a:cs typeface="Calibri" panose="020F0502020204030204" pitchFamily="34" charset="0"/>
                <a:sym typeface="Calibri"/>
              </a:rPr>
              <a:t>i</a:t>
            </a:r>
            <a:r>
              <a:rPr lang="en-US" sz="1800" dirty="0">
                <a:solidFill>
                  <a:schemeClr val="dk1"/>
                </a:solidFill>
                <a:latin typeface="Calibri" panose="020F0502020204030204" pitchFamily="34" charset="0"/>
                <a:ea typeface="Calibri"/>
                <a:cs typeface="Calibri" panose="020F0502020204030204" pitchFamily="34" charset="0"/>
                <a:sym typeface="Calibri"/>
              </a:rPr>
              <a:t> validators.</a:t>
            </a:r>
            <a:endParaRPr lang="en-US" sz="1800" dirty="0">
              <a:latin typeface="Calibri" panose="020F0502020204030204" pitchFamily="34" charset="0"/>
              <a:cs typeface="Calibri" panose="020F0502020204030204" pitchFamily="34" charset="0"/>
            </a:endParaRPr>
          </a:p>
        </p:txBody>
      </p:sp>
      <p:sp>
        <p:nvSpPr>
          <p:cNvPr id="28" name="标注: 线形 27">
            <a:extLst>
              <a:ext uri="{FF2B5EF4-FFF2-40B4-BE49-F238E27FC236}">
                <a16:creationId xmlns:a16="http://schemas.microsoft.com/office/drawing/2014/main" id="{AA990EDB-E2A6-4909-9E63-3903174EC9A0}"/>
              </a:ext>
            </a:extLst>
          </p:cNvPr>
          <p:cNvSpPr/>
          <p:nvPr/>
        </p:nvSpPr>
        <p:spPr>
          <a:xfrm>
            <a:off x="8143874" y="4316760"/>
            <a:ext cx="1400175" cy="794290"/>
          </a:xfrm>
          <a:prstGeom prst="borderCallout1">
            <a:avLst>
              <a:gd name="adj1" fmla="val 750"/>
              <a:gd name="adj2" fmla="val 30376"/>
              <a:gd name="adj3" fmla="val -33145"/>
              <a:gd name="adj4" fmla="val 9166"/>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The total computation cost</a:t>
            </a:r>
            <a:endParaRPr lang="en-US" sz="1800" dirty="0"/>
          </a:p>
        </p:txBody>
      </p:sp>
      <p:sp>
        <p:nvSpPr>
          <p:cNvPr id="4" name="矩形 3">
            <a:extLst>
              <a:ext uri="{FF2B5EF4-FFF2-40B4-BE49-F238E27FC236}">
                <a16:creationId xmlns:a16="http://schemas.microsoft.com/office/drawing/2014/main" id="{6471D010-0E3C-4937-8963-505C72522861}"/>
              </a:ext>
            </a:extLst>
          </p:cNvPr>
          <p:cNvSpPr/>
          <p:nvPr/>
        </p:nvSpPr>
        <p:spPr>
          <a:xfrm>
            <a:off x="2965142" y="5267759"/>
            <a:ext cx="1571347" cy="8750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15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456822-163A-48DF-9C1C-021556EBF1EA}"/>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pic>
        <p:nvPicPr>
          <p:cNvPr id="15" name="图片 8">
            <a:extLst>
              <a:ext uri="{FF2B5EF4-FFF2-40B4-BE49-F238E27FC236}">
                <a16:creationId xmlns:a16="http://schemas.microsoft.com/office/drawing/2014/main" id="{0F1C5634-8E30-4F1B-A759-C9A1A1110DDC}"/>
              </a:ext>
            </a:extLst>
          </p:cNvPr>
          <p:cNvPicPr>
            <a:picLocks noChangeAspect="1"/>
          </p:cNvPicPr>
          <p:nvPr/>
        </p:nvPicPr>
        <p:blipFill>
          <a:blip r:embed="rId2"/>
          <a:stretch>
            <a:fillRect/>
          </a:stretch>
        </p:blipFill>
        <p:spPr>
          <a:xfrm>
            <a:off x="215590" y="3672810"/>
            <a:ext cx="5328605" cy="432049"/>
          </a:xfrm>
          <a:prstGeom prst="rect">
            <a:avLst/>
          </a:prstGeom>
        </p:spPr>
      </p:pic>
      <p:pic>
        <p:nvPicPr>
          <p:cNvPr id="7" name="图片 25">
            <a:extLst>
              <a:ext uri="{FF2B5EF4-FFF2-40B4-BE49-F238E27FC236}">
                <a16:creationId xmlns:a16="http://schemas.microsoft.com/office/drawing/2014/main" id="{024CB57E-5AA3-4385-9F7D-3DF5E44344C6}"/>
              </a:ext>
            </a:extLst>
          </p:cNvPr>
          <p:cNvPicPr>
            <a:picLocks noChangeAspect="1"/>
          </p:cNvPicPr>
          <p:nvPr/>
        </p:nvPicPr>
        <p:blipFill>
          <a:blip r:embed="rId3"/>
          <a:stretch>
            <a:fillRect/>
          </a:stretch>
        </p:blipFill>
        <p:spPr>
          <a:xfrm>
            <a:off x="311284" y="2283005"/>
            <a:ext cx="4114800" cy="502319"/>
          </a:xfrm>
          <a:prstGeom prst="rect">
            <a:avLst/>
          </a:prstGeom>
        </p:spPr>
      </p:pic>
      <p:sp>
        <p:nvSpPr>
          <p:cNvPr id="8" name="Google Shape;2181;p128">
            <a:extLst>
              <a:ext uri="{FF2B5EF4-FFF2-40B4-BE49-F238E27FC236}">
                <a16:creationId xmlns:a16="http://schemas.microsoft.com/office/drawing/2014/main" id="{2F2C359D-B8B2-4AEF-9DAD-BDD966F42AAF}"/>
              </a:ext>
            </a:extLst>
          </p:cNvPr>
          <p:cNvSpPr txBox="1"/>
          <p:nvPr/>
        </p:nvSpPr>
        <p:spPr>
          <a:xfrm>
            <a:off x="311284" y="1393803"/>
            <a:ext cx="11384530" cy="400069"/>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800"/>
              <a:buFont typeface="Wingdings" panose="05000000000000000000" pitchFamily="2" charset="2"/>
              <a:buChar char="§"/>
            </a:pPr>
            <a:r>
              <a:rPr lang="en-US" sz="2000" dirty="0">
                <a:solidFill>
                  <a:schemeClr val="dk1"/>
                </a:solidFill>
                <a:latin typeface="Calibri"/>
                <a:ea typeface="Calibri"/>
                <a:cs typeface="Calibri"/>
                <a:sym typeface="Calibri"/>
              </a:rPr>
              <a:t>Constrains of Validator Utility Model: </a:t>
            </a:r>
            <a:r>
              <a:rPr lang="en-US" sz="2000" b="1" i="1" dirty="0">
                <a:solidFill>
                  <a:srgbClr val="C00000"/>
                </a:solidFill>
                <a:latin typeface="Calibri"/>
                <a:ea typeface="Calibri"/>
                <a:cs typeface="Calibri"/>
                <a:sym typeface="Calibri"/>
              </a:rPr>
              <a:t>Individual Rationality </a:t>
            </a:r>
            <a:r>
              <a:rPr lang="en-US" sz="2000" dirty="0">
                <a:solidFill>
                  <a:schemeClr val="dk1"/>
                </a:solidFill>
                <a:latin typeface="Calibri"/>
                <a:ea typeface="Calibri"/>
                <a:cs typeface="Calibri"/>
                <a:sym typeface="Calibri"/>
              </a:rPr>
              <a:t>(IR) and </a:t>
            </a:r>
            <a:r>
              <a:rPr lang="en-US" sz="2000" b="1" i="1" dirty="0">
                <a:solidFill>
                  <a:srgbClr val="C00000"/>
                </a:solidFill>
                <a:latin typeface="Calibri"/>
                <a:ea typeface="Calibri"/>
                <a:cs typeface="Calibri"/>
                <a:sym typeface="Calibri"/>
              </a:rPr>
              <a:t>Incentive Compatibility </a:t>
            </a:r>
            <a:r>
              <a:rPr lang="en-US" sz="2000" dirty="0">
                <a:solidFill>
                  <a:schemeClr val="dk1"/>
                </a:solidFill>
                <a:latin typeface="Calibri"/>
                <a:ea typeface="Calibri"/>
                <a:cs typeface="Calibri"/>
                <a:sym typeface="Calibri"/>
              </a:rPr>
              <a:t>(IC):</a:t>
            </a:r>
            <a:endParaRPr lang="en-US" sz="2000" dirty="0"/>
          </a:p>
        </p:txBody>
      </p:sp>
      <p:sp>
        <p:nvSpPr>
          <p:cNvPr id="9" name="Google Shape;2181;p128">
            <a:extLst>
              <a:ext uri="{FF2B5EF4-FFF2-40B4-BE49-F238E27FC236}">
                <a16:creationId xmlns:a16="http://schemas.microsoft.com/office/drawing/2014/main" id="{DAC7C8A5-52E0-4210-9887-B11CA0A55988}"/>
              </a:ext>
            </a:extLst>
          </p:cNvPr>
          <p:cNvSpPr txBox="1"/>
          <p:nvPr/>
        </p:nvSpPr>
        <p:spPr>
          <a:xfrm>
            <a:off x="311284" y="1837002"/>
            <a:ext cx="11519719"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1800"/>
            </a:pPr>
            <a:r>
              <a:rPr lang="en-US" sz="2000" dirty="0">
                <a:solidFill>
                  <a:schemeClr val="dk1"/>
                </a:solidFill>
                <a:latin typeface="Calibri"/>
                <a:ea typeface="Calibri"/>
                <a:cs typeface="Calibri"/>
                <a:sym typeface="Calibri"/>
              </a:rPr>
              <a:t>IR refers to that only when a positive utility assigned to a validator, the validator will accept the contract.</a:t>
            </a:r>
            <a:endParaRPr sz="2000" dirty="0"/>
          </a:p>
        </p:txBody>
      </p:sp>
      <p:sp>
        <p:nvSpPr>
          <p:cNvPr id="11" name="Google Shape;2181;p128">
            <a:extLst>
              <a:ext uri="{FF2B5EF4-FFF2-40B4-BE49-F238E27FC236}">
                <a16:creationId xmlns:a16="http://schemas.microsoft.com/office/drawing/2014/main" id="{97F875E6-D7CA-4B55-ACB0-BA0921A9535C}"/>
              </a:ext>
            </a:extLst>
          </p:cNvPr>
          <p:cNvSpPr txBox="1"/>
          <p:nvPr/>
        </p:nvSpPr>
        <p:spPr>
          <a:xfrm>
            <a:off x="311283" y="2831258"/>
            <a:ext cx="11519719"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1800"/>
            </a:pPr>
            <a:r>
              <a:rPr lang="en-US" sz="2000" dirty="0">
                <a:solidFill>
                  <a:schemeClr val="dk1"/>
                </a:solidFill>
                <a:latin typeface="Calibri"/>
                <a:ea typeface="Calibri"/>
                <a:cs typeface="Calibri"/>
                <a:sym typeface="Calibri"/>
              </a:rPr>
              <a:t>IC refers to that a type-</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validator can only obtain the maximum profit by choosing the type-</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contract rather than all the other contracts. </a:t>
            </a:r>
            <a:endParaRPr sz="2000" dirty="0"/>
          </a:p>
        </p:txBody>
      </p:sp>
      <p:sp>
        <p:nvSpPr>
          <p:cNvPr id="12" name="文本框 11">
            <a:extLst>
              <a:ext uri="{FF2B5EF4-FFF2-40B4-BE49-F238E27FC236}">
                <a16:creationId xmlns:a16="http://schemas.microsoft.com/office/drawing/2014/main" id="{792B67F1-445C-4117-AC2C-43ECAF90CA94}"/>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40930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600"/>
                                        <p:tgtEl>
                                          <p:spTgt spid="15"/>
                                        </p:tgtEl>
                                      </p:cBhvr>
                                    </p:animEffect>
                                    <p:anim calcmode="lin" valueType="num">
                                      <p:cBhvr>
                                        <p:cTn id="26" dur="600" fill="hold"/>
                                        <p:tgtEl>
                                          <p:spTgt spid="15"/>
                                        </p:tgtEl>
                                        <p:attrNameLst>
                                          <p:attrName>ppt_x</p:attrName>
                                        </p:attrNameLst>
                                      </p:cBhvr>
                                      <p:tavLst>
                                        <p:tav tm="0">
                                          <p:val>
                                            <p:strVal val="#ppt_x"/>
                                          </p:val>
                                        </p:tav>
                                        <p:tav tm="100000">
                                          <p:val>
                                            <p:strVal val="#ppt_x"/>
                                          </p:val>
                                        </p:tav>
                                      </p:tavLst>
                                    </p:anim>
                                    <p:anim calcmode="lin" valueType="num">
                                      <p:cBhvr>
                                        <p:cTn id="27" dur="6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
            <a:extLst>
              <a:ext uri="{FF2B5EF4-FFF2-40B4-BE49-F238E27FC236}">
                <a16:creationId xmlns:a16="http://schemas.microsoft.com/office/drawing/2014/main" id="{B5B297E9-5D5F-4E72-BA66-C9379BB1FCFE}"/>
              </a:ext>
            </a:extLst>
          </p:cNvPr>
          <p:cNvPicPr>
            <a:picLocks noChangeAspect="1"/>
          </p:cNvPicPr>
          <p:nvPr/>
        </p:nvPicPr>
        <p:blipFill>
          <a:blip r:embed="rId2"/>
          <a:stretch>
            <a:fillRect/>
          </a:stretch>
        </p:blipFill>
        <p:spPr>
          <a:xfrm>
            <a:off x="311285" y="2494463"/>
            <a:ext cx="5339398" cy="3636149"/>
          </a:xfrm>
          <a:prstGeom prst="rect">
            <a:avLst/>
          </a:prstGeom>
        </p:spPr>
      </p:pic>
      <p:sp>
        <p:nvSpPr>
          <p:cNvPr id="5" name="文本框 4">
            <a:extLst>
              <a:ext uri="{FF2B5EF4-FFF2-40B4-BE49-F238E27FC236}">
                <a16:creationId xmlns:a16="http://schemas.microsoft.com/office/drawing/2014/main" id="{17456822-163A-48DF-9C1C-021556EBF1EA}"/>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sp>
        <p:nvSpPr>
          <p:cNvPr id="6" name="Google Shape;2212;p129">
            <a:extLst>
              <a:ext uri="{FF2B5EF4-FFF2-40B4-BE49-F238E27FC236}">
                <a16:creationId xmlns:a16="http://schemas.microsoft.com/office/drawing/2014/main" id="{2AA226DD-3BE5-492F-B693-34D874D19CD6}"/>
              </a:ext>
            </a:extLst>
          </p:cNvPr>
          <p:cNvSpPr txBox="1"/>
          <p:nvPr/>
        </p:nvSpPr>
        <p:spPr>
          <a:xfrm>
            <a:off x="311285" y="1414612"/>
            <a:ext cx="6208294"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Wingdings" panose="05000000000000000000" pitchFamily="2" charset="2"/>
              <a:buChar char="§"/>
            </a:pPr>
            <a:r>
              <a:rPr lang="en-US" sz="2000" dirty="0">
                <a:solidFill>
                  <a:schemeClr val="dk1"/>
                </a:solidFill>
                <a:latin typeface="Calibri"/>
                <a:ea typeface="Calibri"/>
                <a:cs typeface="Calibri"/>
                <a:sym typeface="Calibri"/>
              </a:rPr>
              <a:t>Beacon Chain Model</a:t>
            </a:r>
            <a:endParaRPr dirty="0"/>
          </a:p>
        </p:txBody>
      </p:sp>
      <p:sp>
        <p:nvSpPr>
          <p:cNvPr id="7" name="Google Shape;2213;p129">
            <a:extLst>
              <a:ext uri="{FF2B5EF4-FFF2-40B4-BE49-F238E27FC236}">
                <a16:creationId xmlns:a16="http://schemas.microsoft.com/office/drawing/2014/main" id="{7222F35F-6C12-44ED-9620-5FD0E68C7D77}"/>
              </a:ext>
            </a:extLst>
          </p:cNvPr>
          <p:cNvSpPr txBox="1"/>
          <p:nvPr/>
        </p:nvSpPr>
        <p:spPr>
          <a:xfrm>
            <a:off x="311285" y="1836202"/>
            <a:ext cx="10313885" cy="400069"/>
          </a:xfrm>
          <a:prstGeom prst="rect">
            <a:avLst/>
          </a:prstGeom>
          <a:noFill/>
          <a:ln>
            <a:noFill/>
          </a:ln>
        </p:spPr>
        <p:txBody>
          <a:bodyPr spcFirstLastPara="1" wrap="square" lIns="91425" tIns="45700" rIns="91425" bIns="45700" anchor="t" anchorCtr="0">
            <a:spAutoFit/>
          </a:bodyPr>
          <a:lstStyle/>
          <a:p>
            <a:pPr lvl="0"/>
            <a:r>
              <a:rPr lang="en-US" sz="2000" dirty="0">
                <a:solidFill>
                  <a:schemeClr val="dk1"/>
                </a:solidFill>
                <a:latin typeface="Calibri"/>
                <a:ea typeface="Calibri"/>
                <a:cs typeface="Calibri"/>
                <a:sym typeface="Calibri"/>
              </a:rPr>
              <a:t>The profit obtained from a validator belonging to type-</a:t>
            </a:r>
            <a:r>
              <a:rPr lang="en-US" sz="2000" dirty="0" err="1">
                <a:solidFill>
                  <a:schemeClr val="dk1"/>
                </a:solidFill>
                <a:latin typeface="Calibri"/>
                <a:ea typeface="Calibri"/>
                <a:cs typeface="Calibri"/>
                <a:sym typeface="Calibri"/>
              </a:rPr>
              <a:t>i</a:t>
            </a:r>
            <a:r>
              <a:rPr lang="en-US" sz="2000" dirty="0">
                <a:solidFill>
                  <a:schemeClr val="dk1"/>
                </a:solidFill>
                <a:latin typeface="Calibri"/>
                <a:ea typeface="Calibri"/>
                <a:cs typeface="Calibri"/>
                <a:sym typeface="Calibri"/>
              </a:rPr>
              <a:t> is defined as</a:t>
            </a:r>
            <a:endParaRPr dirty="0"/>
          </a:p>
        </p:txBody>
      </p:sp>
      <p:pic>
        <p:nvPicPr>
          <p:cNvPr id="8" name="Google Shape;2214;p129">
            <a:extLst>
              <a:ext uri="{FF2B5EF4-FFF2-40B4-BE49-F238E27FC236}">
                <a16:creationId xmlns:a16="http://schemas.microsoft.com/office/drawing/2014/main" id="{F1D87DF7-A578-4061-9BD8-75A0E641E3F7}"/>
              </a:ext>
            </a:extLst>
          </p:cNvPr>
          <p:cNvPicPr preferRelativeResize="0"/>
          <p:nvPr/>
        </p:nvPicPr>
        <p:blipFill rotWithShape="1">
          <a:blip r:embed="rId3">
            <a:alphaModFix/>
          </a:blip>
          <a:srcRect/>
          <a:stretch/>
        </p:blipFill>
        <p:spPr>
          <a:xfrm>
            <a:off x="5825816" y="2928146"/>
            <a:ext cx="3021913" cy="623261"/>
          </a:xfrm>
          <a:prstGeom prst="rect">
            <a:avLst/>
          </a:prstGeom>
          <a:noFill/>
          <a:ln>
            <a:noFill/>
          </a:ln>
        </p:spPr>
      </p:pic>
      <p:pic>
        <p:nvPicPr>
          <p:cNvPr id="9" name="Google Shape;2215;p129">
            <a:extLst>
              <a:ext uri="{FF2B5EF4-FFF2-40B4-BE49-F238E27FC236}">
                <a16:creationId xmlns:a16="http://schemas.microsoft.com/office/drawing/2014/main" id="{FE0838BE-7B34-4AA5-A9CF-C269639E8A00}"/>
              </a:ext>
            </a:extLst>
          </p:cNvPr>
          <p:cNvPicPr preferRelativeResize="0"/>
          <p:nvPr/>
        </p:nvPicPr>
        <p:blipFill rotWithShape="1">
          <a:blip r:embed="rId4">
            <a:alphaModFix/>
          </a:blip>
          <a:srcRect/>
          <a:stretch/>
        </p:blipFill>
        <p:spPr>
          <a:xfrm>
            <a:off x="5775724" y="2303655"/>
            <a:ext cx="4738482" cy="610479"/>
          </a:xfrm>
          <a:prstGeom prst="rect">
            <a:avLst/>
          </a:prstGeom>
          <a:noFill/>
          <a:ln>
            <a:noFill/>
          </a:ln>
        </p:spPr>
      </p:pic>
      <p:sp>
        <p:nvSpPr>
          <p:cNvPr id="12" name="Google Shape;2218;p129">
            <a:extLst>
              <a:ext uri="{FF2B5EF4-FFF2-40B4-BE49-F238E27FC236}">
                <a16:creationId xmlns:a16="http://schemas.microsoft.com/office/drawing/2014/main" id="{428C737C-EF7E-4429-AA19-782AC115CB3B}"/>
              </a:ext>
            </a:extLst>
          </p:cNvPr>
          <p:cNvSpPr/>
          <p:nvPr/>
        </p:nvSpPr>
        <p:spPr>
          <a:xfrm>
            <a:off x="5825816" y="5419206"/>
            <a:ext cx="2767711" cy="44894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859" y="-5268"/>
                </a:moveTo>
                <a:lnTo>
                  <a:pt x="99256" y="-66455"/>
                </a:lnTo>
              </a:path>
            </a:pathLst>
          </a:custGeom>
          <a:solidFill>
            <a:schemeClr val="lt1"/>
          </a:solid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R="0" lvl="0" algn="ctr" rtl="0">
              <a:spcBef>
                <a:spcPts val="0"/>
              </a:spcBef>
              <a:spcAft>
                <a:spcPts val="0"/>
              </a:spcAft>
            </a:pPr>
            <a:r>
              <a:rPr lang="en-US" sz="1400" dirty="0">
                <a:solidFill>
                  <a:schemeClr val="dk1"/>
                </a:solidFill>
                <a:latin typeface="Calibri"/>
                <a:ea typeface="Calibri"/>
                <a:cs typeface="Calibri"/>
                <a:sym typeface="Calibri"/>
              </a:rPr>
              <a:t>The type and the related reward in the traditional scheme</a:t>
            </a:r>
            <a:endParaRPr dirty="0"/>
          </a:p>
        </p:txBody>
      </p:sp>
      <p:pic>
        <p:nvPicPr>
          <p:cNvPr id="13" name="Google Shape;2219;p129">
            <a:extLst>
              <a:ext uri="{FF2B5EF4-FFF2-40B4-BE49-F238E27FC236}">
                <a16:creationId xmlns:a16="http://schemas.microsoft.com/office/drawing/2014/main" id="{A51E0F09-2A65-4FC4-8268-D638690C5415}"/>
              </a:ext>
            </a:extLst>
          </p:cNvPr>
          <p:cNvPicPr preferRelativeResize="0"/>
          <p:nvPr/>
        </p:nvPicPr>
        <p:blipFill rotWithShape="1">
          <a:blip r:embed="rId5">
            <a:alphaModFix/>
          </a:blip>
          <a:srcRect/>
          <a:stretch/>
        </p:blipFill>
        <p:spPr>
          <a:xfrm>
            <a:off x="5775724" y="4839009"/>
            <a:ext cx="2590801" cy="329006"/>
          </a:xfrm>
          <a:prstGeom prst="rect">
            <a:avLst/>
          </a:prstGeom>
          <a:noFill/>
          <a:ln>
            <a:noFill/>
          </a:ln>
        </p:spPr>
      </p:pic>
      <p:sp>
        <p:nvSpPr>
          <p:cNvPr id="14" name="Google Shape;2220;p129">
            <a:extLst>
              <a:ext uri="{FF2B5EF4-FFF2-40B4-BE49-F238E27FC236}">
                <a16:creationId xmlns:a16="http://schemas.microsoft.com/office/drawing/2014/main" id="{61A4DD70-23AC-4AB2-93BD-0975F20601EC}"/>
              </a:ext>
            </a:extLst>
          </p:cNvPr>
          <p:cNvSpPr/>
          <p:nvPr/>
        </p:nvSpPr>
        <p:spPr>
          <a:xfrm>
            <a:off x="6904706" y="3068183"/>
            <a:ext cx="1295400" cy="457200"/>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ctr" rtl="0">
              <a:spcBef>
                <a:spcPts val="0"/>
              </a:spcBef>
              <a:spcAft>
                <a:spcPts val="0"/>
              </a:spcAft>
              <a:buFont typeface="Wingdings" panose="05000000000000000000" pitchFamily="2" charset="2"/>
              <a:buChar char="§"/>
            </a:pPr>
            <a:endParaRPr sz="1800">
              <a:solidFill>
                <a:schemeClr val="lt1"/>
              </a:solidFill>
              <a:latin typeface="Calibri"/>
              <a:ea typeface="Calibri"/>
              <a:cs typeface="Calibri"/>
              <a:sym typeface="Calibri"/>
            </a:endParaRPr>
          </a:p>
        </p:txBody>
      </p:sp>
      <p:sp>
        <p:nvSpPr>
          <p:cNvPr id="15" name="文本框 14">
            <a:extLst>
              <a:ext uri="{FF2B5EF4-FFF2-40B4-BE49-F238E27FC236}">
                <a16:creationId xmlns:a16="http://schemas.microsoft.com/office/drawing/2014/main" id="{F12A4B74-ED13-4403-9279-78610916C33B}"/>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24" name="Google Shape;2220;p129">
            <a:extLst>
              <a:ext uri="{FF2B5EF4-FFF2-40B4-BE49-F238E27FC236}">
                <a16:creationId xmlns:a16="http://schemas.microsoft.com/office/drawing/2014/main" id="{D9434091-1630-43D2-8559-A030DC209317}"/>
              </a:ext>
            </a:extLst>
          </p:cNvPr>
          <p:cNvSpPr/>
          <p:nvPr/>
        </p:nvSpPr>
        <p:spPr>
          <a:xfrm>
            <a:off x="3728487" y="3120031"/>
            <a:ext cx="596625" cy="4572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ctr" rtl="0">
              <a:spcBef>
                <a:spcPts val="0"/>
              </a:spcBef>
              <a:spcAft>
                <a:spcPts val="0"/>
              </a:spcAft>
              <a:buFont typeface="Wingdings" panose="05000000000000000000" pitchFamily="2" charset="2"/>
              <a:buChar char="§"/>
            </a:pPr>
            <a:endParaRPr sz="1800">
              <a:solidFill>
                <a:schemeClr val="lt1"/>
              </a:solidFill>
              <a:latin typeface="Calibri"/>
              <a:ea typeface="Calibri"/>
              <a:cs typeface="Calibri"/>
              <a:sym typeface="Calibri"/>
            </a:endParaRPr>
          </a:p>
        </p:txBody>
      </p:sp>
      <p:sp>
        <p:nvSpPr>
          <p:cNvPr id="2" name="对话气泡: 矩形 1">
            <a:extLst>
              <a:ext uri="{FF2B5EF4-FFF2-40B4-BE49-F238E27FC236}">
                <a16:creationId xmlns:a16="http://schemas.microsoft.com/office/drawing/2014/main" id="{FC53DB86-FC83-44D9-AF0B-80ABA603AF22}"/>
              </a:ext>
            </a:extLst>
          </p:cNvPr>
          <p:cNvSpPr/>
          <p:nvPr/>
        </p:nvSpPr>
        <p:spPr>
          <a:xfrm>
            <a:off x="5775724" y="2290531"/>
            <a:ext cx="4838666" cy="636728"/>
          </a:xfrm>
          <a:prstGeom prst="wedgeRectCallout">
            <a:avLst>
              <a:gd name="adj1" fmla="val -19667"/>
              <a:gd name="adj2" fmla="val 72312"/>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标注: 线形 24">
            <a:extLst>
              <a:ext uri="{FF2B5EF4-FFF2-40B4-BE49-F238E27FC236}">
                <a16:creationId xmlns:a16="http://schemas.microsoft.com/office/drawing/2014/main" id="{34F13817-E2A6-48B2-B84C-E23C2988F74B}"/>
              </a:ext>
            </a:extLst>
          </p:cNvPr>
          <p:cNvSpPr/>
          <p:nvPr/>
        </p:nvSpPr>
        <p:spPr>
          <a:xfrm>
            <a:off x="5839707" y="3833255"/>
            <a:ext cx="2360399" cy="792719"/>
          </a:xfrm>
          <a:prstGeom prst="borderCallout1">
            <a:avLst>
              <a:gd name="adj1" fmla="val 834"/>
              <a:gd name="adj2" fmla="val 22514"/>
              <a:gd name="adj3" fmla="val -38286"/>
              <a:gd name="adj4" fmla="val 50624"/>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dk1"/>
                </a:solidFill>
                <a:latin typeface="Calibri" panose="020F0502020204030204" pitchFamily="34" charset="0"/>
                <a:ea typeface="Calibri"/>
                <a:cs typeface="Calibri" panose="020F0502020204030204" pitchFamily="34" charset="0"/>
                <a:sym typeface="Calibri"/>
              </a:rPr>
              <a:t>Evaluation function regarding the validator's time, type and reward</a:t>
            </a:r>
          </a:p>
        </p:txBody>
      </p:sp>
      <p:sp>
        <p:nvSpPr>
          <p:cNvPr id="27" name="标注: 线形 26">
            <a:extLst>
              <a:ext uri="{FF2B5EF4-FFF2-40B4-BE49-F238E27FC236}">
                <a16:creationId xmlns:a16="http://schemas.microsoft.com/office/drawing/2014/main" id="{91777A3C-ECDA-4007-8099-D3F4D2C619D5}"/>
              </a:ext>
            </a:extLst>
          </p:cNvPr>
          <p:cNvSpPr/>
          <p:nvPr/>
        </p:nvSpPr>
        <p:spPr>
          <a:xfrm>
            <a:off x="8604172" y="3833255"/>
            <a:ext cx="2360399" cy="792719"/>
          </a:xfrm>
          <a:prstGeom prst="borderCallout1">
            <a:avLst>
              <a:gd name="adj1" fmla="val 834"/>
              <a:gd name="adj2" fmla="val 22514"/>
              <a:gd name="adj3" fmla="val -39627"/>
              <a:gd name="adj4" fmla="val 2425"/>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rtl="0">
              <a:spcBef>
                <a:spcPts val="0"/>
              </a:spcBef>
              <a:spcAft>
                <a:spcPts val="0"/>
              </a:spcAft>
            </a:pPr>
            <a:r>
              <a:rPr lang="en-US" sz="1600" dirty="0">
                <a:solidFill>
                  <a:schemeClr val="dk1"/>
                </a:solidFill>
                <a:latin typeface="Calibri"/>
                <a:ea typeface="Calibri"/>
                <a:cs typeface="Calibri"/>
                <a:sym typeface="Calibri"/>
              </a:rPr>
              <a:t>The total cost of rewarding the validators</a:t>
            </a:r>
            <a:endParaRPr lang="en-US" sz="1600" dirty="0"/>
          </a:p>
        </p:txBody>
      </p:sp>
    </p:spTree>
    <p:extLst>
      <p:ext uri="{BB962C8B-B14F-4D97-AF65-F5344CB8AC3E}">
        <p14:creationId xmlns:p14="http://schemas.microsoft.com/office/powerpoint/2010/main" val="37759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a:extLst>
              <a:ext uri="{FF2B5EF4-FFF2-40B4-BE49-F238E27FC236}">
                <a16:creationId xmlns:a16="http://schemas.microsoft.com/office/drawing/2014/main" id="{2E09BD1C-AD02-44C6-A0C4-804C2B0B0009}"/>
              </a:ext>
            </a:extLst>
          </p:cNvPr>
          <p:cNvPicPr>
            <a:picLocks noChangeAspect="1"/>
          </p:cNvPicPr>
          <p:nvPr/>
        </p:nvPicPr>
        <p:blipFill>
          <a:blip r:embed="rId2"/>
          <a:stretch>
            <a:fillRect/>
          </a:stretch>
        </p:blipFill>
        <p:spPr>
          <a:xfrm>
            <a:off x="311285" y="1732126"/>
            <a:ext cx="5339398" cy="3636149"/>
          </a:xfrm>
          <a:prstGeom prst="rect">
            <a:avLst/>
          </a:prstGeom>
        </p:spPr>
      </p:pic>
      <p:pic>
        <p:nvPicPr>
          <p:cNvPr id="6" name="Google Shape;2260;p131">
            <a:extLst>
              <a:ext uri="{FF2B5EF4-FFF2-40B4-BE49-F238E27FC236}">
                <a16:creationId xmlns:a16="http://schemas.microsoft.com/office/drawing/2014/main" id="{32BA2D49-EFB9-4541-8F1C-760DEAD09A9F}"/>
              </a:ext>
            </a:extLst>
          </p:cNvPr>
          <p:cNvPicPr preferRelativeResize="0"/>
          <p:nvPr/>
        </p:nvPicPr>
        <p:blipFill rotWithShape="1">
          <a:blip r:embed="rId3">
            <a:alphaModFix/>
          </a:blip>
          <a:srcRect/>
          <a:stretch/>
        </p:blipFill>
        <p:spPr>
          <a:xfrm>
            <a:off x="6203548" y="3110864"/>
            <a:ext cx="4477154" cy="1933625"/>
          </a:xfrm>
          <a:prstGeom prst="rect">
            <a:avLst/>
          </a:prstGeom>
          <a:noFill/>
          <a:ln>
            <a:noFill/>
          </a:ln>
        </p:spPr>
      </p:pic>
      <p:sp>
        <p:nvSpPr>
          <p:cNvPr id="12" name="文本框 11">
            <a:extLst>
              <a:ext uri="{FF2B5EF4-FFF2-40B4-BE49-F238E27FC236}">
                <a16:creationId xmlns:a16="http://schemas.microsoft.com/office/drawing/2014/main" id="{453137CB-115B-426E-85FB-551B6D78F3DE}"/>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Problem Formulation</a:t>
            </a:r>
          </a:p>
        </p:txBody>
      </p:sp>
      <p:sp>
        <p:nvSpPr>
          <p:cNvPr id="13" name="文本框 12">
            <a:extLst>
              <a:ext uri="{FF2B5EF4-FFF2-40B4-BE49-F238E27FC236}">
                <a16:creationId xmlns:a16="http://schemas.microsoft.com/office/drawing/2014/main" id="{618CA2DA-6FA2-4F29-8AFA-1DAE447DBD3C}"/>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pic>
        <p:nvPicPr>
          <p:cNvPr id="11" name="Google Shape;2214;p129">
            <a:extLst>
              <a:ext uri="{FF2B5EF4-FFF2-40B4-BE49-F238E27FC236}">
                <a16:creationId xmlns:a16="http://schemas.microsoft.com/office/drawing/2014/main" id="{C50B85F8-74CA-4F97-9C1D-F2A48470DF22}"/>
              </a:ext>
            </a:extLst>
          </p:cNvPr>
          <p:cNvPicPr preferRelativeResize="0"/>
          <p:nvPr/>
        </p:nvPicPr>
        <p:blipFill rotWithShape="1">
          <a:blip r:embed="rId4">
            <a:alphaModFix/>
          </a:blip>
          <a:srcRect/>
          <a:stretch/>
        </p:blipFill>
        <p:spPr>
          <a:xfrm>
            <a:off x="6298544" y="1394142"/>
            <a:ext cx="3021913" cy="623261"/>
          </a:xfrm>
          <a:prstGeom prst="rect">
            <a:avLst/>
          </a:prstGeom>
          <a:noFill/>
          <a:ln>
            <a:noFill/>
          </a:ln>
        </p:spPr>
      </p:pic>
      <p:sp>
        <p:nvSpPr>
          <p:cNvPr id="15" name="Google Shape;2220;p129">
            <a:extLst>
              <a:ext uri="{FF2B5EF4-FFF2-40B4-BE49-F238E27FC236}">
                <a16:creationId xmlns:a16="http://schemas.microsoft.com/office/drawing/2014/main" id="{A47B9789-DDF0-4649-BD95-C3F0D2858ADE}"/>
              </a:ext>
            </a:extLst>
          </p:cNvPr>
          <p:cNvSpPr/>
          <p:nvPr/>
        </p:nvSpPr>
        <p:spPr>
          <a:xfrm>
            <a:off x="311285" y="2338948"/>
            <a:ext cx="5339398" cy="3029327"/>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ctr" rtl="0">
              <a:spcBef>
                <a:spcPts val="0"/>
              </a:spcBef>
              <a:spcAft>
                <a:spcPts val="0"/>
              </a:spcAft>
              <a:buFont typeface="Wingdings" panose="05000000000000000000" pitchFamily="2" charset="2"/>
              <a:buChar char="§"/>
            </a:pPr>
            <a:endParaRPr sz="1800">
              <a:solidFill>
                <a:schemeClr val="lt1"/>
              </a:solidFill>
              <a:latin typeface="Calibri"/>
              <a:ea typeface="Calibri"/>
              <a:cs typeface="Calibri"/>
              <a:sym typeface="Calibri"/>
            </a:endParaRPr>
          </a:p>
        </p:txBody>
      </p:sp>
      <p:sp>
        <p:nvSpPr>
          <p:cNvPr id="17" name="标注: 线形 16">
            <a:extLst>
              <a:ext uri="{FF2B5EF4-FFF2-40B4-BE49-F238E27FC236}">
                <a16:creationId xmlns:a16="http://schemas.microsoft.com/office/drawing/2014/main" id="{1E129B44-C7F9-45C1-8D74-EF83E8DD268E}"/>
              </a:ext>
            </a:extLst>
          </p:cNvPr>
          <p:cNvSpPr/>
          <p:nvPr/>
        </p:nvSpPr>
        <p:spPr>
          <a:xfrm>
            <a:off x="6298544" y="2270956"/>
            <a:ext cx="2650147" cy="839908"/>
          </a:xfrm>
          <a:prstGeom prst="borderCallout1">
            <a:avLst>
              <a:gd name="adj1" fmla="val 834"/>
              <a:gd name="adj2" fmla="val 22514"/>
              <a:gd name="adj3" fmla="val -38286"/>
              <a:gd name="adj4" fmla="val 50624"/>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dk1"/>
                </a:solidFill>
                <a:latin typeface="Calibri" panose="020F0502020204030204" pitchFamily="34" charset="0"/>
                <a:ea typeface="Calibri"/>
                <a:cs typeface="Calibri" panose="020F0502020204030204" pitchFamily="34" charset="0"/>
                <a:sym typeface="Calibri"/>
              </a:rPr>
              <a:t>Evaluation function regarding the validator's time, type and reward</a:t>
            </a:r>
          </a:p>
        </p:txBody>
      </p:sp>
      <p:sp>
        <p:nvSpPr>
          <p:cNvPr id="18" name="标注: 线形 17">
            <a:extLst>
              <a:ext uri="{FF2B5EF4-FFF2-40B4-BE49-F238E27FC236}">
                <a16:creationId xmlns:a16="http://schemas.microsoft.com/office/drawing/2014/main" id="{1186AE91-99CE-4140-ADEC-027910F57B4F}"/>
              </a:ext>
            </a:extLst>
          </p:cNvPr>
          <p:cNvSpPr/>
          <p:nvPr/>
        </p:nvSpPr>
        <p:spPr>
          <a:xfrm>
            <a:off x="9063009" y="2270956"/>
            <a:ext cx="2540106" cy="839908"/>
          </a:xfrm>
          <a:prstGeom prst="borderCallout1">
            <a:avLst>
              <a:gd name="adj1" fmla="val 834"/>
              <a:gd name="adj2" fmla="val 22514"/>
              <a:gd name="adj3" fmla="val -39627"/>
              <a:gd name="adj4" fmla="val 2425"/>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rtl="0">
              <a:spcBef>
                <a:spcPts val="0"/>
              </a:spcBef>
              <a:spcAft>
                <a:spcPts val="0"/>
              </a:spcAft>
            </a:pPr>
            <a:r>
              <a:rPr lang="en-US" sz="1800" dirty="0">
                <a:solidFill>
                  <a:schemeClr val="dk1"/>
                </a:solidFill>
                <a:latin typeface="Calibri"/>
                <a:ea typeface="Calibri"/>
                <a:cs typeface="Calibri"/>
                <a:sym typeface="Calibri"/>
              </a:rPr>
              <a:t>The total cost of rewarding the validators</a:t>
            </a:r>
            <a:endParaRPr lang="en-US"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676B30-770E-2295-6B50-51A16F25E24A}"/>
                  </a:ext>
                </a:extLst>
              </p:cNvPr>
              <p:cNvSpPr txBox="1"/>
              <p:nvPr/>
            </p:nvSpPr>
            <p:spPr>
              <a:xfrm>
                <a:off x="5343017" y="1664003"/>
                <a:ext cx="1100880" cy="4627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1800" b="0" i="1" smtClean="0">
                              <a:latin typeface="Cambria Math" panose="02040503050406030204" pitchFamily="18" charset="0"/>
                            </a:rPr>
                          </m:ctrlPr>
                        </m:funcPr>
                        <m:fName/>
                        <m:e>
                          <m:eqArr>
                            <m:eqArrPr>
                              <m:ctrlPr>
                                <a:rPr lang="en-US" sz="1800" b="0" i="1" smtClean="0">
                                  <a:latin typeface="Cambria Math" panose="02040503050406030204" pitchFamily="18" charset="0"/>
                                </a:rPr>
                              </m:ctrlPr>
                            </m:eqArrPr>
                            <m:e>
                              <m:r>
                                <m:rPr>
                                  <m:sty m:val="p"/>
                                </m:rPr>
                                <a:rPr lang="en-US" sz="1800">
                                  <a:latin typeface="Cambria Math" panose="02040503050406030204" pitchFamily="18" charset="0"/>
                                </a:rPr>
                                <m:t>max</m:t>
                              </m: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𝑖</m:t>
                                  </m:r>
                                </m:sub>
                              </m:sSub>
                            </m:e>
                          </m:eqArr>
                        </m:e>
                      </m:func>
                    </m:oMath>
                  </m:oMathPara>
                </a14:m>
                <a:endParaRPr lang="en-US" dirty="0"/>
              </a:p>
            </p:txBody>
          </p:sp>
        </mc:Choice>
        <mc:Fallback xmlns="">
          <p:sp>
            <p:nvSpPr>
              <p:cNvPr id="3" name="TextBox 2">
                <a:extLst>
                  <a:ext uri="{FF2B5EF4-FFF2-40B4-BE49-F238E27FC236}">
                    <a16:creationId xmlns:a16="http://schemas.microsoft.com/office/drawing/2014/main" id="{30676B30-770E-2295-6B50-51A16F25E24A}"/>
                  </a:ext>
                </a:extLst>
              </p:cNvPr>
              <p:cNvSpPr txBox="1">
                <a:spLocks noRot="1" noChangeAspect="1" noMove="1" noResize="1" noEditPoints="1" noAdjustHandles="1" noChangeArrowheads="1" noChangeShapeType="1" noTextEdit="1"/>
              </p:cNvSpPr>
              <p:nvPr/>
            </p:nvSpPr>
            <p:spPr>
              <a:xfrm>
                <a:off x="5343017" y="1664003"/>
                <a:ext cx="1100880" cy="462755"/>
              </a:xfrm>
              <a:prstGeom prst="rect">
                <a:avLst/>
              </a:prstGeom>
              <a:blipFill>
                <a:blip r:embed="rId5"/>
                <a:stretch>
                  <a:fillRect b="-13514"/>
                </a:stretch>
              </a:blipFill>
            </p:spPr>
            <p:txBody>
              <a:bodyPr/>
              <a:lstStyle/>
              <a:p>
                <a:r>
                  <a:rPr lang="en-US">
                    <a:noFill/>
                  </a:rPr>
                  <a:t> </a:t>
                </a:r>
              </a:p>
            </p:txBody>
          </p:sp>
        </mc:Fallback>
      </mc:AlternateContent>
    </p:spTree>
    <p:extLst>
      <p:ext uri="{BB962C8B-B14F-4D97-AF65-F5344CB8AC3E}">
        <p14:creationId xmlns:p14="http://schemas.microsoft.com/office/powerpoint/2010/main" val="230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B49E4A76-A873-4E8C-890E-F51A8937C7CF}"/>
              </a:ext>
            </a:extLst>
          </p:cNvPr>
          <p:cNvPicPr>
            <a:picLocks noChangeAspect="1"/>
          </p:cNvPicPr>
          <p:nvPr/>
        </p:nvPicPr>
        <p:blipFill>
          <a:blip r:embed="rId2"/>
          <a:stretch>
            <a:fillRect/>
          </a:stretch>
        </p:blipFill>
        <p:spPr>
          <a:xfrm>
            <a:off x="612650" y="4730870"/>
            <a:ext cx="5610150" cy="454877"/>
          </a:xfrm>
          <a:prstGeom prst="rect">
            <a:avLst/>
          </a:prstGeom>
        </p:spPr>
      </p:pic>
      <p:pic>
        <p:nvPicPr>
          <p:cNvPr id="6" name="图片 13">
            <a:extLst>
              <a:ext uri="{FF2B5EF4-FFF2-40B4-BE49-F238E27FC236}">
                <a16:creationId xmlns:a16="http://schemas.microsoft.com/office/drawing/2014/main" id="{37F8BEE7-4C70-481E-B211-B689453D69AE}"/>
              </a:ext>
            </a:extLst>
          </p:cNvPr>
          <p:cNvPicPr>
            <a:picLocks noChangeAspect="1"/>
          </p:cNvPicPr>
          <p:nvPr/>
        </p:nvPicPr>
        <p:blipFill>
          <a:blip r:embed="rId3"/>
          <a:stretch>
            <a:fillRect/>
          </a:stretch>
        </p:blipFill>
        <p:spPr>
          <a:xfrm>
            <a:off x="722642" y="2049045"/>
            <a:ext cx="1508760" cy="288925"/>
          </a:xfrm>
          <a:prstGeom prst="rect">
            <a:avLst/>
          </a:prstGeom>
        </p:spPr>
      </p:pic>
      <p:pic>
        <p:nvPicPr>
          <p:cNvPr id="7" name="图片 14">
            <a:extLst>
              <a:ext uri="{FF2B5EF4-FFF2-40B4-BE49-F238E27FC236}">
                <a16:creationId xmlns:a16="http://schemas.microsoft.com/office/drawing/2014/main" id="{3B271A1C-D3A8-42F4-8C74-3C4AE424DC54}"/>
              </a:ext>
            </a:extLst>
          </p:cNvPr>
          <p:cNvPicPr>
            <a:picLocks noChangeAspect="1"/>
          </p:cNvPicPr>
          <p:nvPr/>
        </p:nvPicPr>
        <p:blipFill>
          <a:blip r:embed="rId4"/>
          <a:stretch>
            <a:fillRect/>
          </a:stretch>
        </p:blipFill>
        <p:spPr>
          <a:xfrm>
            <a:off x="2986471" y="1978806"/>
            <a:ext cx="1061085" cy="403860"/>
          </a:xfrm>
          <a:prstGeom prst="rect">
            <a:avLst/>
          </a:prstGeom>
        </p:spPr>
      </p:pic>
      <p:pic>
        <p:nvPicPr>
          <p:cNvPr id="8" name="图片 4">
            <a:extLst>
              <a:ext uri="{FF2B5EF4-FFF2-40B4-BE49-F238E27FC236}">
                <a16:creationId xmlns:a16="http://schemas.microsoft.com/office/drawing/2014/main" id="{09ECED00-446F-47DE-AFD5-F1B69D66BEEF}"/>
              </a:ext>
            </a:extLst>
          </p:cNvPr>
          <p:cNvPicPr>
            <a:picLocks noChangeAspect="1"/>
          </p:cNvPicPr>
          <p:nvPr/>
        </p:nvPicPr>
        <p:blipFill>
          <a:blip r:embed="rId5"/>
          <a:stretch>
            <a:fillRect/>
          </a:stretch>
        </p:blipFill>
        <p:spPr>
          <a:xfrm>
            <a:off x="612650" y="2973522"/>
            <a:ext cx="6540557" cy="443070"/>
          </a:xfrm>
          <a:prstGeom prst="rect">
            <a:avLst/>
          </a:prstGeom>
        </p:spPr>
      </p:pic>
      <p:sp>
        <p:nvSpPr>
          <p:cNvPr id="10" name="Content Placeholder 2">
            <a:extLst>
              <a:ext uri="{FF2B5EF4-FFF2-40B4-BE49-F238E27FC236}">
                <a16:creationId xmlns:a16="http://schemas.microsoft.com/office/drawing/2014/main" id="{16AB7E9F-8AF8-411F-9C42-9EBA0B9D6CF0}"/>
              </a:ext>
            </a:extLst>
          </p:cNvPr>
          <p:cNvSpPr txBox="1">
            <a:spLocks/>
          </p:cNvSpPr>
          <p:nvPr/>
        </p:nvSpPr>
        <p:spPr>
          <a:xfrm>
            <a:off x="387930" y="1479734"/>
            <a:ext cx="11265806" cy="686178"/>
          </a:xfrm>
          <a:prstGeom prst="rect">
            <a:avLst/>
          </a:prstGeom>
        </p:spPr>
        <p:txBody>
          <a:bodyPr wrap="square" lIns="0" tIns="0" rIns="0" bIns="0">
            <a:no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2000" indent="-342000" algn="just">
              <a:lnSpc>
                <a:spcPts val="2880"/>
              </a:lnSpc>
              <a:buFont typeface="Wingdings" panose="05000000000000000000" pitchFamily="2" charset="2"/>
              <a:buChar char="§"/>
              <a:defRPr/>
            </a:pPr>
            <a:r>
              <a:rPr lang="en-US" sz="2000" b="1" dirty="0">
                <a:latin typeface="Calibri" panose="020F0502020204030204" pitchFamily="34" charset="0"/>
                <a:cs typeface="Calibri" panose="020F0502020204030204" pitchFamily="34" charset="0"/>
                <a:sym typeface="Wingdings" panose="05000000000000000000" pitchFamily="2" charset="2"/>
              </a:rPr>
              <a:t>Monotonicity: </a:t>
            </a:r>
            <a:r>
              <a:rPr lang="en-US" sz="2000" dirty="0">
                <a:latin typeface="Calibri" panose="020F0502020204030204" pitchFamily="34" charset="0"/>
                <a:cs typeface="Calibri" panose="020F0502020204030204" pitchFamily="34" charset="0"/>
                <a:sym typeface="Wingdings" panose="05000000000000000000" pitchFamily="2" charset="2"/>
              </a:rPr>
              <a:t>The validators with a lower voting time will gain a higher reward.</a:t>
            </a:r>
          </a:p>
        </p:txBody>
      </p:sp>
      <p:sp>
        <p:nvSpPr>
          <p:cNvPr id="11" name="Content Placeholder 2">
            <a:extLst>
              <a:ext uri="{FF2B5EF4-FFF2-40B4-BE49-F238E27FC236}">
                <a16:creationId xmlns:a16="http://schemas.microsoft.com/office/drawing/2014/main" id="{852758F1-6312-4DD8-90D3-E20A116E0F7B}"/>
              </a:ext>
            </a:extLst>
          </p:cNvPr>
          <p:cNvSpPr txBox="1">
            <a:spLocks/>
          </p:cNvSpPr>
          <p:nvPr/>
        </p:nvSpPr>
        <p:spPr>
          <a:xfrm>
            <a:off x="387930" y="2508095"/>
            <a:ext cx="11129619" cy="81458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lgn="just">
              <a:lnSpc>
                <a:spcPts val="2880"/>
              </a:lnSpc>
              <a:buFont typeface="Wingdings" panose="05000000000000000000" pitchFamily="2" charset="2"/>
              <a:buChar char="§"/>
              <a:defRPr/>
            </a:pPr>
            <a:r>
              <a:rPr lang="en-US" sz="2000" b="1" kern="0" dirty="0">
                <a:latin typeface="Calibri" panose="020F0502020204030204" pitchFamily="34" charset="0"/>
                <a:cs typeface="Calibri" panose="020F0502020204030204" pitchFamily="34" charset="0"/>
                <a:sym typeface="Wingdings" panose="05000000000000000000" pitchFamily="2" charset="2"/>
              </a:rPr>
              <a:t>IR</a:t>
            </a:r>
            <a:r>
              <a:rPr lang="en-US" sz="2000" kern="0" dirty="0">
                <a:latin typeface="Calibri" panose="020F0502020204030204" pitchFamily="34" charset="0"/>
                <a:cs typeface="Calibri" panose="020F0502020204030204" pitchFamily="34" charset="0"/>
                <a:sym typeface="Wingdings" panose="05000000000000000000" pitchFamily="2" charset="2"/>
              </a:rPr>
              <a:t> </a:t>
            </a:r>
            <a:r>
              <a:rPr lang="en-US" sz="2000" b="1" dirty="0">
                <a:latin typeface="Calibri" panose="020F0502020204030204" pitchFamily="34" charset="0"/>
                <a:cs typeface="Calibri" panose="020F0502020204030204" pitchFamily="34" charset="0"/>
                <a:sym typeface="Wingdings" panose="05000000000000000000" pitchFamily="2" charset="2"/>
              </a:rPr>
              <a:t>Constraint Reduction: </a:t>
            </a:r>
            <a:r>
              <a:rPr lang="en-US" sz="2000" dirty="0">
                <a:latin typeface="Calibri" panose="020F0502020204030204" pitchFamily="34" charset="0"/>
                <a:cs typeface="Calibri" panose="020F0502020204030204" pitchFamily="34" charset="0"/>
                <a:sym typeface="Wingdings" panose="05000000000000000000" pitchFamily="2" charset="2"/>
              </a:rPr>
              <a:t>Only when the IR constraint of type-1 is kept, the others can also be satisfied.</a:t>
            </a:r>
          </a:p>
        </p:txBody>
      </p:sp>
      <p:sp>
        <p:nvSpPr>
          <p:cNvPr id="12" name="Content Placeholder 2">
            <a:extLst>
              <a:ext uri="{FF2B5EF4-FFF2-40B4-BE49-F238E27FC236}">
                <a16:creationId xmlns:a16="http://schemas.microsoft.com/office/drawing/2014/main" id="{F5EFFFE9-7852-4566-A7BC-0065D1CDC26A}"/>
              </a:ext>
            </a:extLst>
          </p:cNvPr>
          <p:cNvSpPr txBox="1">
            <a:spLocks/>
          </p:cNvSpPr>
          <p:nvPr/>
        </p:nvSpPr>
        <p:spPr>
          <a:xfrm>
            <a:off x="387930" y="3682812"/>
            <a:ext cx="11265806" cy="1009277"/>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lgn="just">
              <a:buFont typeface="Wingdings" panose="05000000000000000000" pitchFamily="2" charset="2"/>
              <a:buChar char="§"/>
              <a:defRPr/>
            </a:pPr>
            <a:r>
              <a:rPr lang="en-US" sz="2000" b="1" dirty="0">
                <a:latin typeface="Calibri" panose="020F0502020204030204" pitchFamily="34" charset="0"/>
                <a:cs typeface="Calibri" panose="020F0502020204030204" pitchFamily="34" charset="0"/>
                <a:sym typeface="Wingdings" panose="05000000000000000000" pitchFamily="2" charset="2"/>
              </a:rPr>
              <a:t>IC Constraint Reduction: </a:t>
            </a:r>
            <a:r>
              <a:rPr lang="en-US" sz="2000" dirty="0">
                <a:latin typeface="Calibri" panose="020F0502020204030204" pitchFamily="34" charset="0"/>
                <a:cs typeface="Calibri" panose="020F0502020204030204" pitchFamily="34" charset="0"/>
                <a:sym typeface="Wingdings" panose="05000000000000000000" pitchFamily="2" charset="2"/>
              </a:rPr>
              <a:t>The downward incentive constraints can be reduced as local downward incentive constraints and the upward incentive constraints can be reduced as local upward incentive constraints.</a:t>
            </a:r>
            <a:endParaRPr lang="en-US" sz="2000" kern="0" dirty="0">
              <a:latin typeface="Gill Sans MT" panose="020B0502020104020203" pitchFamily="34" charset="0"/>
              <a:sym typeface="Wingdings" panose="05000000000000000000" pitchFamily="2" charset="2"/>
            </a:endParaRPr>
          </a:p>
        </p:txBody>
      </p:sp>
      <p:sp>
        <p:nvSpPr>
          <p:cNvPr id="15" name="文本框 14">
            <a:extLst>
              <a:ext uri="{FF2B5EF4-FFF2-40B4-BE49-F238E27FC236}">
                <a16:creationId xmlns:a16="http://schemas.microsoft.com/office/drawing/2014/main" id="{D756E61A-BA95-42EB-8A0F-9EC70DDEE945}"/>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Optimal Solution -  Constraints Reduction</a:t>
            </a:r>
          </a:p>
        </p:txBody>
      </p:sp>
      <p:sp>
        <p:nvSpPr>
          <p:cNvPr id="16" name="文本框 15">
            <a:extLst>
              <a:ext uri="{FF2B5EF4-FFF2-40B4-BE49-F238E27FC236}">
                <a16:creationId xmlns:a16="http://schemas.microsoft.com/office/drawing/2014/main" id="{0A45A089-54C8-4815-BD78-924B540E173C}"/>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91124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3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id="{9B11D563-E83D-4982-88EA-F0DA94A3A153}"/>
              </a:ext>
            </a:extLst>
          </p:cNvPr>
          <p:cNvPicPr>
            <a:picLocks noChangeAspect="1"/>
          </p:cNvPicPr>
          <p:nvPr/>
        </p:nvPicPr>
        <p:blipFill>
          <a:blip r:embed="rId2"/>
          <a:stretch>
            <a:fillRect/>
          </a:stretch>
        </p:blipFill>
        <p:spPr>
          <a:xfrm>
            <a:off x="2936875" y="1982701"/>
            <a:ext cx="6318249" cy="571743"/>
          </a:xfrm>
          <a:prstGeom prst="rect">
            <a:avLst/>
          </a:prstGeom>
        </p:spPr>
      </p:pic>
      <p:sp>
        <p:nvSpPr>
          <p:cNvPr id="5" name="文本框 20">
            <a:extLst>
              <a:ext uri="{FF2B5EF4-FFF2-40B4-BE49-F238E27FC236}">
                <a16:creationId xmlns:a16="http://schemas.microsoft.com/office/drawing/2014/main" id="{7DBAD4AD-FDAC-45A1-8A72-952209FB8165}"/>
              </a:ext>
            </a:extLst>
          </p:cNvPr>
          <p:cNvSpPr txBox="1"/>
          <p:nvPr/>
        </p:nvSpPr>
        <p:spPr>
          <a:xfrm>
            <a:off x="491118" y="4103502"/>
            <a:ext cx="5831861" cy="400110"/>
          </a:xfrm>
          <a:prstGeom prst="rect">
            <a:avLst/>
          </a:prstGeom>
          <a:noFill/>
        </p:spPr>
        <p:txBody>
          <a:bodyPr wrap="square" rtlCol="0" anchor="t">
            <a:spAutoFit/>
          </a:bodyPr>
          <a:lstStyle/>
          <a:p>
            <a:pPr marL="342000" indent="-342000">
              <a:buFont typeface="Wingdings" panose="05000000000000000000" pitchFamily="2" charset="2"/>
              <a:buChar char="§"/>
            </a:pPr>
            <a:r>
              <a:rPr lang="en-US" altLang="zh-CN" sz="2000" dirty="0">
                <a:latin typeface="Calibri" panose="020F0502020204030204" pitchFamily="34" charset="0"/>
                <a:cs typeface="Calibri" panose="020F0502020204030204" pitchFamily="34" charset="0"/>
              </a:rPr>
              <a:t>D</a:t>
            </a:r>
            <a:r>
              <a:rPr lang="zh-CN" altLang="en-US" sz="2000" dirty="0">
                <a:latin typeface="Calibri" panose="020F0502020204030204" pitchFamily="34" charset="0"/>
                <a:cs typeface="Calibri" panose="020F0502020204030204" pitchFamily="34" charset="0"/>
              </a:rPr>
              <a:t>erive </a:t>
            </a:r>
            <a:r>
              <a:rPr lang="en-US" altLang="zh-CN" sz="2000" dirty="0">
                <a:latin typeface="Calibri" panose="020F0502020204030204" pitchFamily="34" charset="0"/>
                <a:cs typeface="Calibri" panose="020F0502020204030204" pitchFamily="34" charset="0"/>
              </a:rPr>
              <a:t>an expression with the respect to </a:t>
            </a:r>
            <a:r>
              <a:rPr lang="en-US" altLang="zh-CN" sz="20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t>
            </a:r>
            <a:r>
              <a:rPr lang="en-US" altLang="zh-CN" sz="2000" dirty="0">
                <a:latin typeface="Calibri" panose="020F0502020204030204" pitchFamily="34" charset="0"/>
                <a:cs typeface="Calibri" panose="020F0502020204030204" pitchFamily="34" charset="0"/>
              </a:rPr>
              <a:t>:</a:t>
            </a:r>
          </a:p>
        </p:txBody>
      </p:sp>
      <p:pic>
        <p:nvPicPr>
          <p:cNvPr id="6" name="图片 3">
            <a:extLst>
              <a:ext uri="{FF2B5EF4-FFF2-40B4-BE49-F238E27FC236}">
                <a16:creationId xmlns:a16="http://schemas.microsoft.com/office/drawing/2014/main" id="{02EBCFAB-E071-4705-91EC-E02AFD1581CA}"/>
              </a:ext>
            </a:extLst>
          </p:cNvPr>
          <p:cNvPicPr>
            <a:picLocks noChangeAspect="1"/>
          </p:cNvPicPr>
          <p:nvPr/>
        </p:nvPicPr>
        <p:blipFill>
          <a:blip r:embed="rId3"/>
          <a:stretch>
            <a:fillRect/>
          </a:stretch>
        </p:blipFill>
        <p:spPr>
          <a:xfrm>
            <a:off x="491118" y="4752625"/>
            <a:ext cx="2688666" cy="452828"/>
          </a:xfrm>
          <a:prstGeom prst="rect">
            <a:avLst/>
          </a:prstGeom>
        </p:spPr>
      </p:pic>
      <p:pic>
        <p:nvPicPr>
          <p:cNvPr id="7" name="图片 6">
            <a:extLst>
              <a:ext uri="{FF2B5EF4-FFF2-40B4-BE49-F238E27FC236}">
                <a16:creationId xmlns:a16="http://schemas.microsoft.com/office/drawing/2014/main" id="{27AD110C-0D8C-4358-9D04-3BC9656E76B9}"/>
              </a:ext>
            </a:extLst>
          </p:cNvPr>
          <p:cNvPicPr>
            <a:picLocks noChangeAspect="1"/>
          </p:cNvPicPr>
          <p:nvPr/>
        </p:nvPicPr>
        <p:blipFill>
          <a:blip r:embed="rId4"/>
          <a:stretch>
            <a:fillRect/>
          </a:stretch>
        </p:blipFill>
        <p:spPr>
          <a:xfrm>
            <a:off x="3614951" y="4674082"/>
            <a:ext cx="3476625" cy="663256"/>
          </a:xfrm>
          <a:prstGeom prst="rect">
            <a:avLst/>
          </a:prstGeom>
        </p:spPr>
      </p:pic>
      <p:pic>
        <p:nvPicPr>
          <p:cNvPr id="8" name="图片 16">
            <a:extLst>
              <a:ext uri="{FF2B5EF4-FFF2-40B4-BE49-F238E27FC236}">
                <a16:creationId xmlns:a16="http://schemas.microsoft.com/office/drawing/2014/main" id="{6B43B700-ADC6-444D-8EE6-62F260729A2B}"/>
              </a:ext>
            </a:extLst>
          </p:cNvPr>
          <p:cNvPicPr>
            <a:picLocks noChangeAspect="1"/>
          </p:cNvPicPr>
          <p:nvPr/>
        </p:nvPicPr>
        <p:blipFill>
          <a:blip r:embed="rId5"/>
          <a:stretch>
            <a:fillRect/>
          </a:stretch>
        </p:blipFill>
        <p:spPr>
          <a:xfrm>
            <a:off x="4256635" y="2590290"/>
            <a:ext cx="3836993" cy="1506844"/>
          </a:xfrm>
          <a:prstGeom prst="rect">
            <a:avLst/>
          </a:prstGeom>
        </p:spPr>
      </p:pic>
      <p:sp>
        <p:nvSpPr>
          <p:cNvPr id="9" name="Rectangle 25">
            <a:extLst>
              <a:ext uri="{FF2B5EF4-FFF2-40B4-BE49-F238E27FC236}">
                <a16:creationId xmlns:a16="http://schemas.microsoft.com/office/drawing/2014/main" id="{AAEE0CAD-4ECD-4DA6-87D7-CC6FB6A63ABA}"/>
              </a:ext>
            </a:extLst>
          </p:cNvPr>
          <p:cNvSpPr/>
          <p:nvPr/>
        </p:nvSpPr>
        <p:spPr>
          <a:xfrm>
            <a:off x="4350633" y="2846034"/>
            <a:ext cx="3702263" cy="609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9">
            <a:extLst>
              <a:ext uri="{FF2B5EF4-FFF2-40B4-BE49-F238E27FC236}">
                <a16:creationId xmlns:a16="http://schemas.microsoft.com/office/drawing/2014/main" id="{6E990C1B-337D-4DE4-893C-2E0941D6A19B}"/>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Optimal Solution – Closed Form</a:t>
            </a:r>
          </a:p>
        </p:txBody>
      </p:sp>
      <p:sp>
        <p:nvSpPr>
          <p:cNvPr id="11" name="Google Shape;2181;p128">
            <a:extLst>
              <a:ext uri="{FF2B5EF4-FFF2-40B4-BE49-F238E27FC236}">
                <a16:creationId xmlns:a16="http://schemas.microsoft.com/office/drawing/2014/main" id="{A2822427-8421-414A-88E7-5588AEE07D0C}"/>
              </a:ext>
            </a:extLst>
          </p:cNvPr>
          <p:cNvSpPr txBox="1"/>
          <p:nvPr/>
        </p:nvSpPr>
        <p:spPr>
          <a:xfrm>
            <a:off x="360996" y="1414293"/>
            <a:ext cx="11519719" cy="40006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Wingdings" panose="05000000000000000000" pitchFamily="2" charset="2"/>
              <a:buChar char="§"/>
            </a:pPr>
            <a:r>
              <a:rPr lang="en-US" sz="2000" dirty="0">
                <a:solidFill>
                  <a:schemeClr val="dk1"/>
                </a:solidFill>
                <a:latin typeface="Calibri"/>
                <a:ea typeface="Calibri"/>
                <a:cs typeface="Calibri"/>
                <a:sym typeface="Calibri"/>
              </a:rPr>
              <a:t>The optimization problem with reduced constraints:</a:t>
            </a:r>
            <a:endParaRPr sz="2000" dirty="0"/>
          </a:p>
        </p:txBody>
      </p:sp>
      <p:sp>
        <p:nvSpPr>
          <p:cNvPr id="12" name="文本框 11">
            <a:extLst>
              <a:ext uri="{FF2B5EF4-FFF2-40B4-BE49-F238E27FC236}">
                <a16:creationId xmlns:a16="http://schemas.microsoft.com/office/drawing/2014/main" id="{48491C76-0CC3-4A09-BF23-64F40544AD4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31068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7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8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Simulation and Analysis</a:t>
            </a:r>
          </a:p>
        </p:txBody>
      </p:sp>
      <p:pic>
        <p:nvPicPr>
          <p:cNvPr id="4" name="图片 3">
            <a:extLst>
              <a:ext uri="{FF2B5EF4-FFF2-40B4-BE49-F238E27FC236}">
                <a16:creationId xmlns:a16="http://schemas.microsoft.com/office/drawing/2014/main" id="{A31355CA-7094-4386-B790-E6C559C1515B}"/>
              </a:ext>
            </a:extLst>
          </p:cNvPr>
          <p:cNvPicPr>
            <a:picLocks noChangeAspect="1"/>
          </p:cNvPicPr>
          <p:nvPr/>
        </p:nvPicPr>
        <p:blipFill>
          <a:blip r:embed="rId2"/>
          <a:stretch>
            <a:fillRect/>
          </a:stretch>
        </p:blipFill>
        <p:spPr>
          <a:xfrm>
            <a:off x="994556" y="1394594"/>
            <a:ext cx="4551028" cy="3686654"/>
          </a:xfrm>
          <a:prstGeom prst="rect">
            <a:avLst/>
          </a:prstGeom>
        </p:spPr>
      </p:pic>
      <p:pic>
        <p:nvPicPr>
          <p:cNvPr id="5" name="图片 4">
            <a:extLst>
              <a:ext uri="{FF2B5EF4-FFF2-40B4-BE49-F238E27FC236}">
                <a16:creationId xmlns:a16="http://schemas.microsoft.com/office/drawing/2014/main" id="{9880399E-BD3B-4CDD-8C50-5071FA4B7EDF}"/>
              </a:ext>
            </a:extLst>
          </p:cNvPr>
          <p:cNvPicPr>
            <a:picLocks noChangeAspect="1"/>
          </p:cNvPicPr>
          <p:nvPr/>
        </p:nvPicPr>
        <p:blipFill>
          <a:blip r:embed="rId3"/>
          <a:stretch>
            <a:fillRect/>
          </a:stretch>
        </p:blipFill>
        <p:spPr>
          <a:xfrm>
            <a:off x="6646419" y="1441685"/>
            <a:ext cx="4391927" cy="3686654"/>
          </a:xfrm>
          <a:prstGeom prst="rect">
            <a:avLst/>
          </a:prstGeom>
        </p:spPr>
      </p:pic>
      <p:sp>
        <p:nvSpPr>
          <p:cNvPr id="6" name="TextBox 8">
            <a:extLst>
              <a:ext uri="{FF2B5EF4-FFF2-40B4-BE49-F238E27FC236}">
                <a16:creationId xmlns:a16="http://schemas.microsoft.com/office/drawing/2014/main" id="{70C76B27-1CE3-471E-BAC6-AFDDF35E3567}"/>
              </a:ext>
            </a:extLst>
          </p:cNvPr>
          <p:cNvSpPr txBox="1"/>
          <p:nvPr/>
        </p:nvSpPr>
        <p:spPr>
          <a:xfrm>
            <a:off x="311284" y="5128339"/>
            <a:ext cx="11385293" cy="369332"/>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
            </a:pPr>
            <a:r>
              <a:rPr lang="en-US" sz="1800" dirty="0">
                <a:latin typeface="Calibri" panose="020F0502020204030204" pitchFamily="34" charset="0"/>
                <a:cs typeface="Calibri" panose="020F0502020204030204" pitchFamily="34" charset="0"/>
              </a:rPr>
              <a:t>Fig. 2 shows that the validators have the maximum utilities only when choosing the contract designed for their own. </a:t>
            </a:r>
          </a:p>
        </p:txBody>
      </p:sp>
      <p:sp>
        <p:nvSpPr>
          <p:cNvPr id="8" name="文本框 7">
            <a:extLst>
              <a:ext uri="{FF2B5EF4-FFF2-40B4-BE49-F238E27FC236}">
                <a16:creationId xmlns:a16="http://schemas.microsoft.com/office/drawing/2014/main" id="{9227DA68-8576-4880-8701-B36BBDAE2592}"/>
              </a:ext>
            </a:extLst>
          </p:cNvPr>
          <p:cNvSpPr txBox="1"/>
          <p:nvPr/>
        </p:nvSpPr>
        <p:spPr>
          <a:xfrm>
            <a:off x="311284" y="5463406"/>
            <a:ext cx="11495541" cy="369332"/>
          </a:xfrm>
          <a:prstGeom prst="rect">
            <a:avLst/>
          </a:prstGeom>
          <a:noFill/>
        </p:spPr>
        <p:txBody>
          <a:bodyPr wrap="square">
            <a:spAutoFit/>
          </a:bodyPr>
          <a:lstStyle/>
          <a:p>
            <a:pPr marL="285750" indent="-285750" algn="just">
              <a:spcAft>
                <a:spcPts val="600"/>
              </a:spcAft>
              <a:buFont typeface="Wingdings" panose="05000000000000000000" pitchFamily="2" charset="2"/>
              <a:buChar char="§"/>
            </a:pPr>
            <a:r>
              <a:rPr lang="en-US" sz="1800" dirty="0">
                <a:latin typeface="Calibri" panose="020F0502020204030204" pitchFamily="34" charset="0"/>
                <a:cs typeface="Calibri" panose="020F0502020204030204" pitchFamily="34" charset="0"/>
              </a:rPr>
              <a:t>Fig. 3 shows that the higher type validators have more rewards and must submit the more deposits. </a:t>
            </a:r>
          </a:p>
        </p:txBody>
      </p:sp>
      <p:sp>
        <p:nvSpPr>
          <p:cNvPr id="9" name="文本框 8">
            <a:extLst>
              <a:ext uri="{FF2B5EF4-FFF2-40B4-BE49-F238E27FC236}">
                <a16:creationId xmlns:a16="http://schemas.microsoft.com/office/drawing/2014/main" id="{CE424F8F-DF94-417E-9910-BC953B0164EC}"/>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222925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0FB7704-76C6-4BC1-8F02-E94165EA2C1D}"/>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Summary of Work I</a:t>
            </a:r>
          </a:p>
        </p:txBody>
      </p:sp>
      <p:sp>
        <p:nvSpPr>
          <p:cNvPr id="11" name="文本框 10">
            <a:extLst>
              <a:ext uri="{FF2B5EF4-FFF2-40B4-BE49-F238E27FC236}">
                <a16:creationId xmlns:a16="http://schemas.microsoft.com/office/drawing/2014/main" id="{B2F1E4C5-A78C-4EED-B2BD-5EF94110075B}"/>
              </a:ext>
            </a:extLst>
          </p:cNvPr>
          <p:cNvSpPr txBox="1"/>
          <p:nvPr/>
        </p:nvSpPr>
        <p:spPr>
          <a:xfrm>
            <a:off x="311277" y="1518629"/>
            <a:ext cx="11399645" cy="369332"/>
          </a:xfrm>
          <a:prstGeom prst="rect">
            <a:avLst/>
          </a:prstGeom>
          <a:noFill/>
        </p:spPr>
        <p:txBody>
          <a:bodyPr wrap="square">
            <a:spAutoFit/>
          </a:bodyPr>
          <a:lstStyle/>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Use contract theory to determine the flexible security deposits</a:t>
            </a:r>
          </a:p>
        </p:txBody>
      </p:sp>
      <p:sp>
        <p:nvSpPr>
          <p:cNvPr id="5" name="文本框 4">
            <a:extLst>
              <a:ext uri="{FF2B5EF4-FFF2-40B4-BE49-F238E27FC236}">
                <a16:creationId xmlns:a16="http://schemas.microsoft.com/office/drawing/2014/main" id="{66383BBF-DD53-4CE6-9379-3FDD6E0DDE45}"/>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
        <p:nvSpPr>
          <p:cNvPr id="6" name="文本框 5">
            <a:extLst>
              <a:ext uri="{FF2B5EF4-FFF2-40B4-BE49-F238E27FC236}">
                <a16:creationId xmlns:a16="http://schemas.microsoft.com/office/drawing/2014/main" id="{56447E69-4EC8-42F7-95B1-F77170FA2EED}"/>
              </a:ext>
            </a:extLst>
          </p:cNvPr>
          <p:cNvSpPr txBox="1"/>
          <p:nvPr/>
        </p:nvSpPr>
        <p:spPr>
          <a:xfrm>
            <a:off x="311277" y="1958439"/>
            <a:ext cx="11399644" cy="369332"/>
          </a:xfrm>
          <a:prstGeom prst="rect">
            <a:avLst/>
          </a:prstGeom>
          <a:noFill/>
        </p:spPr>
        <p:txBody>
          <a:bodyPr wrap="square">
            <a:spAutoFit/>
          </a:bodyPr>
          <a:lstStyle/>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The flexible security deposits can guarantee the economic incentive without reducing the security incentive.</a:t>
            </a:r>
          </a:p>
        </p:txBody>
      </p:sp>
      <p:sp>
        <p:nvSpPr>
          <p:cNvPr id="9" name="文本框 8">
            <a:extLst>
              <a:ext uri="{FF2B5EF4-FFF2-40B4-BE49-F238E27FC236}">
                <a16:creationId xmlns:a16="http://schemas.microsoft.com/office/drawing/2014/main" id="{9E1B406A-6261-4959-8CCC-E19F1701E87E}"/>
              </a:ext>
            </a:extLst>
          </p:cNvPr>
          <p:cNvSpPr txBox="1"/>
          <p:nvPr/>
        </p:nvSpPr>
        <p:spPr>
          <a:xfrm>
            <a:off x="1273495" y="5504207"/>
            <a:ext cx="9645010" cy="707886"/>
          </a:xfrm>
          <a:prstGeom prst="rect">
            <a:avLst/>
          </a:prstGeom>
          <a:noFill/>
          <a:ln>
            <a:solidFill>
              <a:srgbClr val="C00000"/>
            </a:solidFill>
          </a:ln>
        </p:spPr>
        <p:txBody>
          <a:bodyPr wrap="square">
            <a:spAutoFit/>
          </a:bodyPr>
          <a:lstStyle/>
          <a:p>
            <a:pPr algn="ctr">
              <a:spcAft>
                <a:spcPts val="600"/>
              </a:spcAft>
              <a:buClrTx/>
            </a:pPr>
            <a:r>
              <a:rPr lang="en-US" sz="2000" b="1" dirty="0">
                <a:solidFill>
                  <a:schemeClr val="tx1"/>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pic>
        <p:nvPicPr>
          <p:cNvPr id="27" name="图片 26" descr="图形用户界面, 应用程序&#10;&#10;描述已自动生成">
            <a:extLst>
              <a:ext uri="{FF2B5EF4-FFF2-40B4-BE49-F238E27FC236}">
                <a16:creationId xmlns:a16="http://schemas.microsoft.com/office/drawing/2014/main" id="{6A6C8B99-9525-40F9-B5B1-E03CC8BB8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05" y="2498314"/>
            <a:ext cx="11213869" cy="2601884"/>
          </a:xfrm>
          <a:prstGeom prst="rect">
            <a:avLst/>
          </a:prstGeom>
        </p:spPr>
      </p:pic>
      <p:sp>
        <p:nvSpPr>
          <p:cNvPr id="28" name="矩形 27">
            <a:extLst>
              <a:ext uri="{FF2B5EF4-FFF2-40B4-BE49-F238E27FC236}">
                <a16:creationId xmlns:a16="http://schemas.microsoft.com/office/drawing/2014/main" id="{0C5C93E1-5DF5-4AF2-8BFF-E2FABE8EAF8E}"/>
              </a:ext>
            </a:extLst>
          </p:cNvPr>
          <p:cNvSpPr/>
          <p:nvPr/>
        </p:nvSpPr>
        <p:spPr>
          <a:xfrm>
            <a:off x="605703" y="2805064"/>
            <a:ext cx="1838546"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9" name="矩形 28">
            <a:extLst>
              <a:ext uri="{FF2B5EF4-FFF2-40B4-BE49-F238E27FC236}">
                <a16:creationId xmlns:a16="http://schemas.microsoft.com/office/drawing/2014/main" id="{579830FE-AF7D-4FA5-9924-FD730AB99D73}"/>
              </a:ext>
            </a:extLst>
          </p:cNvPr>
          <p:cNvSpPr/>
          <p:nvPr/>
        </p:nvSpPr>
        <p:spPr>
          <a:xfrm>
            <a:off x="972765" y="4380944"/>
            <a:ext cx="1471483"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0" name="矩形 29">
            <a:extLst>
              <a:ext uri="{FF2B5EF4-FFF2-40B4-BE49-F238E27FC236}">
                <a16:creationId xmlns:a16="http://schemas.microsoft.com/office/drawing/2014/main" id="{3A540EAC-FEBE-4962-8246-8BDF8BAEC8F2}"/>
              </a:ext>
            </a:extLst>
          </p:cNvPr>
          <p:cNvSpPr/>
          <p:nvPr/>
        </p:nvSpPr>
        <p:spPr>
          <a:xfrm>
            <a:off x="6020827" y="2808562"/>
            <a:ext cx="1070637"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矩形: 圆角 1">
            <a:extLst>
              <a:ext uri="{FF2B5EF4-FFF2-40B4-BE49-F238E27FC236}">
                <a16:creationId xmlns:a16="http://schemas.microsoft.com/office/drawing/2014/main" id="{8E7CB51F-95CF-48A7-9386-F5A8867E359E}"/>
              </a:ext>
            </a:extLst>
          </p:cNvPr>
          <p:cNvSpPr/>
          <p:nvPr/>
        </p:nvSpPr>
        <p:spPr>
          <a:xfrm>
            <a:off x="2809875" y="4279687"/>
            <a:ext cx="1824145" cy="400494"/>
          </a:xfrm>
          <a:prstGeom prst="roundRect">
            <a:avLst/>
          </a:prstGeom>
          <a:gradFill>
            <a:gsLst>
              <a:gs pos="0">
                <a:schemeClr val="tx2"/>
              </a:gs>
              <a:gs pos="100000">
                <a:schemeClr val="bg1"/>
              </a:gs>
            </a:gsLst>
            <a:lin ang="16200000" scaled="0"/>
          </a:gradFill>
          <a:ln w="12700">
            <a:solidFill>
              <a:schemeClr val="accent1">
                <a:lumMod val="60000"/>
                <a:lumOff val="40000"/>
              </a:schemeClr>
            </a:solid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75000"/>
                  </a:schemeClr>
                </a:solidFill>
                <a:latin typeface="Calibri"/>
                <a:cs typeface="Calibri"/>
                <a:sym typeface="Calibri"/>
              </a:rPr>
              <a:t>Stackelberg Game</a:t>
            </a:r>
            <a:endParaRPr lang="en-US" sz="1600" b="1" dirty="0">
              <a:solidFill>
                <a:schemeClr val="accent1">
                  <a:lumMod val="75000"/>
                </a:schemeClr>
              </a:solidFill>
              <a:latin typeface="Calibri"/>
              <a:cs typeface="Calibri"/>
            </a:endParaRPr>
          </a:p>
        </p:txBody>
      </p:sp>
      <p:cxnSp>
        <p:nvCxnSpPr>
          <p:cNvPr id="12" name="连接符: 肘形 11">
            <a:extLst>
              <a:ext uri="{FF2B5EF4-FFF2-40B4-BE49-F238E27FC236}">
                <a16:creationId xmlns:a16="http://schemas.microsoft.com/office/drawing/2014/main" id="{D8F0C23D-7086-49C0-8485-99AF5721F01B}"/>
              </a:ext>
            </a:extLst>
          </p:cNvPr>
          <p:cNvCxnSpPr>
            <a:stCxn id="2" idx="3"/>
          </p:cNvCxnSpPr>
          <p:nvPr/>
        </p:nvCxnSpPr>
        <p:spPr>
          <a:xfrm flipV="1">
            <a:off x="4634020" y="3838575"/>
            <a:ext cx="366605" cy="641359"/>
          </a:xfrm>
          <a:prstGeom prst="bentConnector2">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0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9" grpId="0" animBg="1"/>
      <p:bldP spid="28" grpId="0" animBg="1"/>
      <p:bldP spid="29" grpId="0" animBg="1"/>
      <p:bldP spid="30"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8">
            <a:extLst>
              <a:ext uri="{FF2B5EF4-FFF2-40B4-BE49-F238E27FC236}">
                <a16:creationId xmlns:a16="http://schemas.microsoft.com/office/drawing/2014/main" id="{8D57C991-F5A7-412F-9450-A6099106A6CA}"/>
              </a:ext>
            </a:extLst>
          </p:cNvPr>
          <p:cNvSpPr/>
          <p:nvPr/>
        </p:nvSpPr>
        <p:spPr>
          <a:xfrm>
            <a:off x="10106362" y="1828633"/>
            <a:ext cx="45719" cy="2080800"/>
          </a:xfrm>
          <a:prstGeom prst="rect">
            <a:avLst/>
          </a:prstGeom>
          <a:solidFill>
            <a:srgbClr val="8EB4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2">
            <a:extLst>
              <a:ext uri="{FF2B5EF4-FFF2-40B4-BE49-F238E27FC236}">
                <a16:creationId xmlns:a16="http://schemas.microsoft.com/office/drawing/2014/main" id="{2E1223B6-F008-454A-958F-E3961EF9B166}"/>
              </a:ext>
            </a:extLst>
          </p:cNvPr>
          <p:cNvSpPr/>
          <p:nvPr/>
        </p:nvSpPr>
        <p:spPr>
          <a:xfrm>
            <a:off x="1989166" y="1831570"/>
            <a:ext cx="45719" cy="2031325"/>
          </a:xfrm>
          <a:prstGeom prst="rect">
            <a:avLst/>
          </a:prstGeom>
          <a:solidFill>
            <a:srgbClr val="7671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11">
            <a:extLst>
              <a:ext uri="{FF2B5EF4-FFF2-40B4-BE49-F238E27FC236}">
                <a16:creationId xmlns:a16="http://schemas.microsoft.com/office/drawing/2014/main" id="{C6F5358B-C080-4ACD-BCF9-5BCDB4CF7F51}"/>
              </a:ext>
            </a:extLst>
          </p:cNvPr>
          <p:cNvSpPr txBox="1"/>
          <p:nvPr/>
        </p:nvSpPr>
        <p:spPr>
          <a:xfrm>
            <a:off x="5598794" y="4364236"/>
            <a:ext cx="2351066" cy="1200329"/>
          </a:xfrm>
          <a:prstGeom prst="rect">
            <a:avLst/>
          </a:prstGeom>
          <a:noFill/>
        </p:spPr>
        <p:txBody>
          <a:bodyPr wrap="square" rtlCol="0">
            <a:spAutoFit/>
          </a:bodyPr>
          <a:lstStyle/>
          <a:p>
            <a:pPr algn="r"/>
            <a:r>
              <a:rPr lang="en-US" sz="1800" b="1" dirty="0"/>
              <a:t>1997 </a:t>
            </a:r>
            <a:r>
              <a:rPr lang="en-US" sz="1800" dirty="0"/>
              <a:t>- Adam Back proposed Hashcash for anti-spam, called </a:t>
            </a:r>
            <a:r>
              <a:rPr lang="en-US" sz="1800" b="1" i="1" dirty="0">
                <a:solidFill>
                  <a:srgbClr val="C00000"/>
                </a:solidFill>
              </a:rPr>
              <a:t>Proof of Work</a:t>
            </a:r>
            <a:r>
              <a:rPr lang="en-US" sz="1800" dirty="0"/>
              <a:t>.</a:t>
            </a:r>
          </a:p>
        </p:txBody>
      </p:sp>
      <p:sp>
        <p:nvSpPr>
          <p:cNvPr id="53" name="Rectangle 23">
            <a:extLst>
              <a:ext uri="{FF2B5EF4-FFF2-40B4-BE49-F238E27FC236}">
                <a16:creationId xmlns:a16="http://schemas.microsoft.com/office/drawing/2014/main" id="{71EB8DC8-0A0C-4B8A-9906-4A989694871F}"/>
              </a:ext>
            </a:extLst>
          </p:cNvPr>
          <p:cNvSpPr/>
          <p:nvPr/>
        </p:nvSpPr>
        <p:spPr>
          <a:xfrm>
            <a:off x="8071891" y="4018781"/>
            <a:ext cx="45719" cy="2031325"/>
          </a:xfrm>
          <a:prstGeom prst="rect">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Arrow: Pentagon 31">
            <a:extLst>
              <a:ext uri="{FF2B5EF4-FFF2-40B4-BE49-F238E27FC236}">
                <a16:creationId xmlns:a16="http://schemas.microsoft.com/office/drawing/2014/main" id="{C0FA607E-3509-4CF1-B2C4-5B161CAF33A8}"/>
              </a:ext>
            </a:extLst>
          </p:cNvPr>
          <p:cNvSpPr/>
          <p:nvPr/>
        </p:nvSpPr>
        <p:spPr>
          <a:xfrm rot="10800000">
            <a:off x="7849241" y="5936787"/>
            <a:ext cx="268369" cy="284983"/>
          </a:xfrm>
          <a:prstGeom prst="homePlate">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3976880"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Origins of Blockchain</a:t>
            </a:r>
          </a:p>
        </p:txBody>
      </p:sp>
      <p:sp>
        <p:nvSpPr>
          <p:cNvPr id="35" name="Rectangle 22">
            <a:extLst>
              <a:ext uri="{FF2B5EF4-FFF2-40B4-BE49-F238E27FC236}">
                <a16:creationId xmlns:a16="http://schemas.microsoft.com/office/drawing/2014/main" id="{4FF0FA0E-E831-4BCC-9E37-21CA30A7FCE1}"/>
              </a:ext>
            </a:extLst>
          </p:cNvPr>
          <p:cNvSpPr/>
          <p:nvPr/>
        </p:nvSpPr>
        <p:spPr>
          <a:xfrm>
            <a:off x="6086475" y="1803560"/>
            <a:ext cx="45719" cy="2088000"/>
          </a:xfrm>
          <a:prstGeom prst="rect">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10">
            <a:extLst>
              <a:ext uri="{FF2B5EF4-FFF2-40B4-BE49-F238E27FC236}">
                <a16:creationId xmlns:a16="http://schemas.microsoft.com/office/drawing/2014/main" id="{E2A1EA61-C2B4-40B3-BB42-1E4D2D149431}"/>
              </a:ext>
            </a:extLst>
          </p:cNvPr>
          <p:cNvSpPr txBox="1"/>
          <p:nvPr/>
        </p:nvSpPr>
        <p:spPr>
          <a:xfrm>
            <a:off x="6192369" y="2277536"/>
            <a:ext cx="1829982" cy="1477328"/>
          </a:xfrm>
          <a:prstGeom prst="rect">
            <a:avLst/>
          </a:prstGeom>
          <a:noFill/>
        </p:spPr>
        <p:txBody>
          <a:bodyPr wrap="square" rtlCol="0">
            <a:spAutoFit/>
          </a:bodyPr>
          <a:lstStyle/>
          <a:p>
            <a:r>
              <a:rPr lang="en-US" sz="1800" b="1" dirty="0"/>
              <a:t>1991 </a:t>
            </a:r>
            <a:r>
              <a:rPr lang="en-US" sz="1800" dirty="0"/>
              <a:t>- Stuart Haber </a:t>
            </a:r>
            <a:r>
              <a:rPr lang="en-US" sz="1800" i="1" dirty="0"/>
              <a:t>et. al </a:t>
            </a:r>
            <a:r>
              <a:rPr lang="en-US" sz="1800" dirty="0"/>
              <a:t>introduced the </a:t>
            </a:r>
            <a:r>
              <a:rPr lang="en-US" sz="1800" b="1" i="1" dirty="0">
                <a:solidFill>
                  <a:srgbClr val="C00000"/>
                </a:solidFill>
              </a:rPr>
              <a:t>idea of a chain </a:t>
            </a:r>
            <a:r>
              <a:rPr lang="en-US" sz="1800" dirty="0"/>
              <a:t>of cashes.</a:t>
            </a:r>
          </a:p>
        </p:txBody>
      </p:sp>
      <p:sp>
        <p:nvSpPr>
          <p:cNvPr id="39" name="TextBox 12">
            <a:extLst>
              <a:ext uri="{FF2B5EF4-FFF2-40B4-BE49-F238E27FC236}">
                <a16:creationId xmlns:a16="http://schemas.microsoft.com/office/drawing/2014/main" id="{ECFC3769-DDB1-43BD-A47D-3369CF95CE61}"/>
              </a:ext>
            </a:extLst>
          </p:cNvPr>
          <p:cNvSpPr txBox="1"/>
          <p:nvPr/>
        </p:nvSpPr>
        <p:spPr>
          <a:xfrm>
            <a:off x="-90573" y="2545314"/>
            <a:ext cx="2034000" cy="1200329"/>
          </a:xfrm>
          <a:prstGeom prst="rect">
            <a:avLst/>
          </a:prstGeom>
          <a:noFill/>
        </p:spPr>
        <p:txBody>
          <a:bodyPr wrap="square" rtlCol="0">
            <a:spAutoFit/>
          </a:bodyPr>
          <a:lstStyle/>
          <a:p>
            <a:pPr algn="r"/>
            <a:r>
              <a:rPr lang="en-US" sz="1800" b="1" dirty="0"/>
              <a:t>1980</a:t>
            </a:r>
            <a:r>
              <a:rPr lang="en-US" sz="1800" dirty="0"/>
              <a:t>-Merkle Raft proposed a data structure, called </a:t>
            </a:r>
            <a:r>
              <a:rPr lang="en-US" sz="1800" b="1" i="1" dirty="0">
                <a:solidFill>
                  <a:srgbClr val="C00000"/>
                </a:solidFill>
              </a:rPr>
              <a:t>Merkle Tree</a:t>
            </a:r>
            <a:r>
              <a:rPr lang="en-US" sz="1800" dirty="0"/>
              <a:t>.</a:t>
            </a:r>
          </a:p>
        </p:txBody>
      </p:sp>
      <p:sp>
        <p:nvSpPr>
          <p:cNvPr id="40" name="TextBox 13">
            <a:extLst>
              <a:ext uri="{FF2B5EF4-FFF2-40B4-BE49-F238E27FC236}">
                <a16:creationId xmlns:a16="http://schemas.microsoft.com/office/drawing/2014/main" id="{9DE37E0D-5CB2-4CD6-983E-8F91D26B5E42}"/>
              </a:ext>
            </a:extLst>
          </p:cNvPr>
          <p:cNvSpPr txBox="1"/>
          <p:nvPr/>
        </p:nvSpPr>
        <p:spPr>
          <a:xfrm>
            <a:off x="1409700" y="4364236"/>
            <a:ext cx="2512367" cy="1200329"/>
          </a:xfrm>
          <a:prstGeom prst="rect">
            <a:avLst/>
          </a:prstGeom>
          <a:noFill/>
        </p:spPr>
        <p:txBody>
          <a:bodyPr wrap="square" rtlCol="0">
            <a:spAutoFit/>
          </a:bodyPr>
          <a:lstStyle/>
          <a:p>
            <a:pPr algn="r"/>
            <a:r>
              <a:rPr lang="en-US" sz="1800" b="1" dirty="0"/>
              <a:t>1982 </a:t>
            </a:r>
            <a:r>
              <a:rPr lang="en-US" sz="1800" dirty="0"/>
              <a:t>- Leslie </a:t>
            </a:r>
            <a:r>
              <a:rPr lang="en-US" sz="1800" dirty="0" err="1"/>
              <a:t>Lamport</a:t>
            </a:r>
            <a:r>
              <a:rPr lang="en-US" sz="1800" dirty="0"/>
              <a:t> </a:t>
            </a:r>
            <a:r>
              <a:rPr lang="en-US" sz="1800" i="1" dirty="0"/>
              <a:t>et.al </a:t>
            </a:r>
            <a:r>
              <a:rPr lang="en-US" sz="1800" dirty="0"/>
              <a:t>described the </a:t>
            </a:r>
            <a:r>
              <a:rPr lang="en-US" sz="1800" b="1" i="1" dirty="0">
                <a:solidFill>
                  <a:srgbClr val="C00000"/>
                </a:solidFill>
              </a:rPr>
              <a:t>Byzantine Generals Problem</a:t>
            </a:r>
            <a:r>
              <a:rPr lang="en-US" sz="1800" dirty="0"/>
              <a:t>.</a:t>
            </a:r>
          </a:p>
        </p:txBody>
      </p:sp>
      <p:sp>
        <p:nvSpPr>
          <p:cNvPr id="41" name="TextBox 14">
            <a:extLst>
              <a:ext uri="{FF2B5EF4-FFF2-40B4-BE49-F238E27FC236}">
                <a16:creationId xmlns:a16="http://schemas.microsoft.com/office/drawing/2014/main" id="{20219780-393B-460F-9EDE-30CC54ED913E}"/>
              </a:ext>
            </a:extLst>
          </p:cNvPr>
          <p:cNvSpPr txBox="1"/>
          <p:nvPr/>
        </p:nvSpPr>
        <p:spPr>
          <a:xfrm>
            <a:off x="2051476" y="1899755"/>
            <a:ext cx="2266156" cy="1477328"/>
          </a:xfrm>
          <a:prstGeom prst="rect">
            <a:avLst/>
          </a:prstGeom>
          <a:noFill/>
        </p:spPr>
        <p:txBody>
          <a:bodyPr wrap="square" rtlCol="0">
            <a:spAutoFit/>
          </a:bodyPr>
          <a:lstStyle/>
          <a:p>
            <a:r>
              <a:rPr lang="en-US" sz="1800" b="1" dirty="0"/>
              <a:t>1982</a:t>
            </a:r>
            <a:r>
              <a:rPr lang="en-US" sz="1800" dirty="0"/>
              <a:t>-David </a:t>
            </a:r>
            <a:r>
              <a:rPr lang="en-US" sz="1800" dirty="0" err="1"/>
              <a:t>Chaum</a:t>
            </a:r>
            <a:r>
              <a:rPr lang="en-US" sz="1800" dirty="0"/>
              <a:t> designed a </a:t>
            </a:r>
            <a:r>
              <a:rPr lang="en-US" sz="1800" b="1" i="1" dirty="0">
                <a:solidFill>
                  <a:srgbClr val="C00000"/>
                </a:solidFill>
              </a:rPr>
              <a:t>cryptography-based payment </a:t>
            </a:r>
            <a:r>
              <a:rPr lang="en-US" sz="1800" dirty="0"/>
              <a:t>system, i.e., </a:t>
            </a:r>
            <a:r>
              <a:rPr lang="en-US" sz="1800" dirty="0" err="1"/>
              <a:t>Ecash</a:t>
            </a:r>
            <a:r>
              <a:rPr lang="en-US" sz="1800" dirty="0"/>
              <a:t>. </a:t>
            </a:r>
          </a:p>
        </p:txBody>
      </p:sp>
      <p:sp>
        <p:nvSpPr>
          <p:cNvPr id="42" name="TextBox 15">
            <a:extLst>
              <a:ext uri="{FF2B5EF4-FFF2-40B4-BE49-F238E27FC236}">
                <a16:creationId xmlns:a16="http://schemas.microsoft.com/office/drawing/2014/main" id="{EACDB483-DC41-44EB-BF60-972F91ED48DD}"/>
              </a:ext>
            </a:extLst>
          </p:cNvPr>
          <p:cNvSpPr txBox="1"/>
          <p:nvPr/>
        </p:nvSpPr>
        <p:spPr>
          <a:xfrm>
            <a:off x="10163412" y="2886442"/>
            <a:ext cx="2341592" cy="923330"/>
          </a:xfrm>
          <a:prstGeom prst="rect">
            <a:avLst/>
          </a:prstGeom>
          <a:noFill/>
        </p:spPr>
        <p:txBody>
          <a:bodyPr wrap="square" rtlCol="0">
            <a:spAutoFit/>
          </a:bodyPr>
          <a:lstStyle/>
          <a:p>
            <a:r>
              <a:rPr lang="en-US" sz="1800" b="1" dirty="0"/>
              <a:t>1998</a:t>
            </a:r>
            <a:r>
              <a:rPr lang="en-US" sz="1800" dirty="0"/>
              <a:t>-Wei Dai proposed</a:t>
            </a:r>
            <a:r>
              <a:rPr lang="en-US" sz="1800" b="1" i="1" dirty="0">
                <a:solidFill>
                  <a:srgbClr val="C00000"/>
                </a:solidFill>
              </a:rPr>
              <a:t> </a:t>
            </a:r>
          </a:p>
          <a:p>
            <a:r>
              <a:rPr lang="en-US" sz="1800" b="1" i="1" dirty="0">
                <a:solidFill>
                  <a:srgbClr val="C00000"/>
                </a:solidFill>
              </a:rPr>
              <a:t>B-money</a:t>
            </a:r>
            <a:r>
              <a:rPr lang="en-US" sz="1800" dirty="0"/>
              <a:t>.</a:t>
            </a:r>
          </a:p>
        </p:txBody>
      </p:sp>
      <p:sp>
        <p:nvSpPr>
          <p:cNvPr id="43" name="TextBox 16">
            <a:extLst>
              <a:ext uri="{FF2B5EF4-FFF2-40B4-BE49-F238E27FC236}">
                <a16:creationId xmlns:a16="http://schemas.microsoft.com/office/drawing/2014/main" id="{68220045-99B1-46BF-B79A-50E12020A186}"/>
              </a:ext>
            </a:extLst>
          </p:cNvPr>
          <p:cNvSpPr txBox="1"/>
          <p:nvPr/>
        </p:nvSpPr>
        <p:spPr>
          <a:xfrm>
            <a:off x="7965301" y="1512849"/>
            <a:ext cx="2148653" cy="1754326"/>
          </a:xfrm>
          <a:prstGeom prst="rect">
            <a:avLst/>
          </a:prstGeom>
          <a:noFill/>
        </p:spPr>
        <p:txBody>
          <a:bodyPr wrap="square" rtlCol="0">
            <a:spAutoFit/>
          </a:bodyPr>
          <a:lstStyle/>
          <a:p>
            <a:pPr algn="r"/>
            <a:r>
              <a:rPr lang="en-US" sz="1800" b="1" dirty="0"/>
              <a:t>1998</a:t>
            </a:r>
            <a:r>
              <a:rPr lang="en-US" sz="1800" dirty="0"/>
              <a:t>-Nick  Szabo designed a mechanism for a </a:t>
            </a:r>
            <a:r>
              <a:rPr lang="en-US" sz="1800" b="1" i="1" dirty="0">
                <a:solidFill>
                  <a:srgbClr val="C00000"/>
                </a:solidFill>
              </a:rPr>
              <a:t>decentralized digital currency </a:t>
            </a:r>
            <a:r>
              <a:rPr lang="en-US" sz="1800" dirty="0"/>
              <a:t>he called “bit gold”.</a:t>
            </a:r>
          </a:p>
        </p:txBody>
      </p:sp>
      <p:sp>
        <p:nvSpPr>
          <p:cNvPr id="44" name="Rectangle 19">
            <a:extLst>
              <a:ext uri="{FF2B5EF4-FFF2-40B4-BE49-F238E27FC236}">
                <a16:creationId xmlns:a16="http://schemas.microsoft.com/office/drawing/2014/main" id="{28BD73F0-DCE3-41CB-9762-FB3C7E9B547E}"/>
              </a:ext>
            </a:extLst>
          </p:cNvPr>
          <p:cNvSpPr/>
          <p:nvPr/>
        </p:nvSpPr>
        <p:spPr>
          <a:xfrm>
            <a:off x="2026171" y="3862896"/>
            <a:ext cx="2034000" cy="284984"/>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1982</a:t>
            </a:r>
          </a:p>
        </p:txBody>
      </p:sp>
      <p:sp>
        <p:nvSpPr>
          <p:cNvPr id="45" name="Rectangle 20">
            <a:extLst>
              <a:ext uri="{FF2B5EF4-FFF2-40B4-BE49-F238E27FC236}">
                <a16:creationId xmlns:a16="http://schemas.microsoft.com/office/drawing/2014/main" id="{C1E1D489-50C1-42C7-84BD-BD80A8BEA9AF}"/>
              </a:ext>
            </a:extLst>
          </p:cNvPr>
          <p:cNvSpPr/>
          <p:nvPr/>
        </p:nvSpPr>
        <p:spPr>
          <a:xfrm>
            <a:off x="4054810" y="3863188"/>
            <a:ext cx="2034000" cy="2844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1991</a:t>
            </a:r>
          </a:p>
        </p:txBody>
      </p:sp>
      <p:sp>
        <p:nvSpPr>
          <p:cNvPr id="46" name="TextBox 21">
            <a:extLst>
              <a:ext uri="{FF2B5EF4-FFF2-40B4-BE49-F238E27FC236}">
                <a16:creationId xmlns:a16="http://schemas.microsoft.com/office/drawing/2014/main" id="{240664CA-FEDF-4EC5-81B2-19ACDEDC3986}"/>
              </a:ext>
            </a:extLst>
          </p:cNvPr>
          <p:cNvSpPr txBox="1"/>
          <p:nvPr/>
        </p:nvSpPr>
        <p:spPr>
          <a:xfrm>
            <a:off x="8999217" y="4364236"/>
            <a:ext cx="2876433" cy="923330"/>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just"/>
            <a:r>
              <a:rPr lang="en-US" sz="1800" b="1" dirty="0"/>
              <a:t>2008 - </a:t>
            </a:r>
            <a:r>
              <a:rPr lang="en-US" sz="1800" dirty="0"/>
              <a:t>Satoshi Nakamoto firstly proposed blockchain in the project </a:t>
            </a:r>
            <a:r>
              <a:rPr lang="en-US" sz="1800" b="1" i="1" dirty="0">
                <a:solidFill>
                  <a:srgbClr val="C00000"/>
                </a:solidFill>
              </a:rPr>
              <a:t>Bitcoin.</a:t>
            </a:r>
            <a:r>
              <a:rPr lang="en-US" sz="1800" b="1" i="1" dirty="0"/>
              <a:t> </a:t>
            </a:r>
          </a:p>
        </p:txBody>
      </p:sp>
      <p:sp>
        <p:nvSpPr>
          <p:cNvPr id="47" name="Rectangle 24">
            <a:extLst>
              <a:ext uri="{FF2B5EF4-FFF2-40B4-BE49-F238E27FC236}">
                <a16:creationId xmlns:a16="http://schemas.microsoft.com/office/drawing/2014/main" id="{F0BFF274-2AE4-4BE8-AE1F-5A3467CA5E2D}"/>
              </a:ext>
            </a:extLst>
          </p:cNvPr>
          <p:cNvSpPr/>
          <p:nvPr/>
        </p:nvSpPr>
        <p:spPr>
          <a:xfrm>
            <a:off x="0" y="3862897"/>
            <a:ext cx="2034000" cy="284983"/>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1980</a:t>
            </a:r>
          </a:p>
        </p:txBody>
      </p:sp>
      <p:sp>
        <p:nvSpPr>
          <p:cNvPr id="48" name="Rectangle 25">
            <a:extLst>
              <a:ext uri="{FF2B5EF4-FFF2-40B4-BE49-F238E27FC236}">
                <a16:creationId xmlns:a16="http://schemas.microsoft.com/office/drawing/2014/main" id="{E8B5545D-B64A-4DC5-9FE2-13DFB7BF7864}"/>
              </a:ext>
            </a:extLst>
          </p:cNvPr>
          <p:cNvSpPr/>
          <p:nvPr/>
        </p:nvSpPr>
        <p:spPr>
          <a:xfrm>
            <a:off x="6090360" y="3863188"/>
            <a:ext cx="2034000" cy="2844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1997</a:t>
            </a:r>
          </a:p>
        </p:txBody>
      </p:sp>
      <p:sp>
        <p:nvSpPr>
          <p:cNvPr id="50" name="Rectangle 27">
            <a:extLst>
              <a:ext uri="{FF2B5EF4-FFF2-40B4-BE49-F238E27FC236}">
                <a16:creationId xmlns:a16="http://schemas.microsoft.com/office/drawing/2014/main" id="{C66CE30E-812D-4559-9FF5-A9FA8FE9FD54}"/>
              </a:ext>
            </a:extLst>
          </p:cNvPr>
          <p:cNvSpPr/>
          <p:nvPr/>
        </p:nvSpPr>
        <p:spPr>
          <a:xfrm>
            <a:off x="10152291" y="3862896"/>
            <a:ext cx="2110288" cy="28146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2008</a:t>
            </a:r>
          </a:p>
        </p:txBody>
      </p:sp>
      <p:sp>
        <p:nvSpPr>
          <p:cNvPr id="52" name="Rectangle 18">
            <a:extLst>
              <a:ext uri="{FF2B5EF4-FFF2-40B4-BE49-F238E27FC236}">
                <a16:creationId xmlns:a16="http://schemas.microsoft.com/office/drawing/2014/main" id="{643BA74C-BF85-40DC-B20F-56EC7A216C2C}"/>
              </a:ext>
            </a:extLst>
          </p:cNvPr>
          <p:cNvSpPr/>
          <p:nvPr/>
        </p:nvSpPr>
        <p:spPr>
          <a:xfrm>
            <a:off x="4054664" y="4144359"/>
            <a:ext cx="45719" cy="2031325"/>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Arrow: Pentagon 3">
            <a:extLst>
              <a:ext uri="{FF2B5EF4-FFF2-40B4-BE49-F238E27FC236}">
                <a16:creationId xmlns:a16="http://schemas.microsoft.com/office/drawing/2014/main" id="{75E1AFD6-B433-426B-B2AA-78E1FD7113C8}"/>
              </a:ext>
            </a:extLst>
          </p:cNvPr>
          <p:cNvSpPr/>
          <p:nvPr/>
        </p:nvSpPr>
        <p:spPr>
          <a:xfrm>
            <a:off x="1989166" y="1580747"/>
            <a:ext cx="268369" cy="284983"/>
          </a:xfrm>
          <a:prstGeom prst="homePlate">
            <a:avLst/>
          </a:prstGeom>
          <a:solidFill>
            <a:srgbClr val="7671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Arrow: Pentagon 29">
            <a:extLst>
              <a:ext uri="{FF2B5EF4-FFF2-40B4-BE49-F238E27FC236}">
                <a16:creationId xmlns:a16="http://schemas.microsoft.com/office/drawing/2014/main" id="{B4E89E80-F7F0-4452-997C-E3786D8A80A5}"/>
              </a:ext>
            </a:extLst>
          </p:cNvPr>
          <p:cNvSpPr/>
          <p:nvPr/>
        </p:nvSpPr>
        <p:spPr>
          <a:xfrm rot="10800000">
            <a:off x="3829192" y="5936786"/>
            <a:ext cx="268369" cy="284983"/>
          </a:xfrm>
          <a:prstGeom prst="homePlate">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row: Pentagon 30">
            <a:extLst>
              <a:ext uri="{FF2B5EF4-FFF2-40B4-BE49-F238E27FC236}">
                <a16:creationId xmlns:a16="http://schemas.microsoft.com/office/drawing/2014/main" id="{9D96764F-CF21-42D0-81FE-586B53C0CC85}"/>
              </a:ext>
            </a:extLst>
          </p:cNvPr>
          <p:cNvSpPr/>
          <p:nvPr/>
        </p:nvSpPr>
        <p:spPr>
          <a:xfrm>
            <a:off x="6086475" y="1580747"/>
            <a:ext cx="268369" cy="284983"/>
          </a:xfrm>
          <a:prstGeom prst="homePlate">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Arrow: Pentagon 32">
            <a:extLst>
              <a:ext uri="{FF2B5EF4-FFF2-40B4-BE49-F238E27FC236}">
                <a16:creationId xmlns:a16="http://schemas.microsoft.com/office/drawing/2014/main" id="{61DE3930-6B05-4618-BA4D-EEEA165CDA68}"/>
              </a:ext>
            </a:extLst>
          </p:cNvPr>
          <p:cNvSpPr/>
          <p:nvPr/>
        </p:nvSpPr>
        <p:spPr>
          <a:xfrm>
            <a:off x="10106362" y="1582227"/>
            <a:ext cx="268369" cy="284983"/>
          </a:xfrm>
          <a:prstGeom prst="homePlate">
            <a:avLst/>
          </a:prstGeom>
          <a:solidFill>
            <a:srgbClr val="8EB4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6">
            <a:extLst>
              <a:ext uri="{FF2B5EF4-FFF2-40B4-BE49-F238E27FC236}">
                <a16:creationId xmlns:a16="http://schemas.microsoft.com/office/drawing/2014/main" id="{006532CA-A301-4022-BA12-E4B6CCA11681}"/>
              </a:ext>
            </a:extLst>
          </p:cNvPr>
          <p:cNvSpPr/>
          <p:nvPr/>
        </p:nvSpPr>
        <p:spPr>
          <a:xfrm>
            <a:off x="8116531" y="3862896"/>
            <a:ext cx="2034000" cy="284400"/>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1998</a:t>
            </a:r>
          </a:p>
        </p:txBody>
      </p:sp>
      <p:sp>
        <p:nvSpPr>
          <p:cNvPr id="28" name="文本框 27">
            <a:extLst>
              <a:ext uri="{FF2B5EF4-FFF2-40B4-BE49-F238E27FC236}">
                <a16:creationId xmlns:a16="http://schemas.microsoft.com/office/drawing/2014/main" id="{6C7E573C-A15F-4C08-ADFC-E7FE2A05BC76}"/>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Blockchain</a:t>
            </a:r>
          </a:p>
        </p:txBody>
      </p:sp>
    </p:spTree>
    <p:extLst>
      <p:ext uri="{BB962C8B-B14F-4D97-AF65-F5344CB8AC3E}">
        <p14:creationId xmlns:p14="http://schemas.microsoft.com/office/powerpoint/2010/main" val="34132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4" name="文本框 3">
            <a:extLst>
              <a:ext uri="{FF2B5EF4-FFF2-40B4-BE49-F238E27FC236}">
                <a16:creationId xmlns:a16="http://schemas.microsoft.com/office/drawing/2014/main" id="{EBA8C809-1628-4E5E-831B-DFA63556CFDE}"/>
              </a:ext>
            </a:extLst>
          </p:cNvPr>
          <p:cNvSpPr txBox="1"/>
          <p:nvPr/>
        </p:nvSpPr>
        <p:spPr>
          <a:xfrm>
            <a:off x="603114" y="896865"/>
            <a:ext cx="11182485"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Example 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Example II: Cyber Insurance Design for Validator Rotation in Sharded Blockchain Networks: A Hierarchical Game Based Approach</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390915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CD7E322-93E4-47FC-85BC-2629DC7921D9}"/>
                  </a:ext>
                </a:extLst>
              </p:cNvPr>
              <p:cNvSpPr txBox="1"/>
              <p:nvPr/>
            </p:nvSpPr>
            <p:spPr>
              <a:xfrm>
                <a:off x="311285" y="4783251"/>
                <a:ext cx="11520831" cy="489814"/>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Conventional Reward distribution:  </a:t>
                </a:r>
                <a14:m>
                  <m:oMath xmlns:m="http://schemas.openxmlformats.org/officeDocument/2006/math">
                    <m:f>
                      <m:fPr>
                        <m:ctrlPr>
                          <a:rPr lang="en-US" sz="1800" b="1" i="1" smtClean="0">
                            <a:solidFill>
                              <a:srgbClr val="C00000"/>
                            </a:solidFill>
                            <a:latin typeface="Cambria Math" panose="02040503050406030204" pitchFamily="18" charset="0"/>
                          </a:rPr>
                        </m:ctrlPr>
                      </m:fPr>
                      <m:num>
                        <m:r>
                          <a:rPr lang="en-US" sz="1800" b="1" i="1" smtClean="0">
                            <a:solidFill>
                              <a:srgbClr val="C00000"/>
                            </a:solidFill>
                            <a:latin typeface="Cambria Math" panose="02040503050406030204" pitchFamily="18" charset="0"/>
                          </a:rPr>
                          <m:t>𝑹</m:t>
                        </m:r>
                      </m:num>
                      <m:den>
                        <m:r>
                          <a:rPr lang="en-US" sz="1800" b="1" i="1" smtClean="0">
                            <a:solidFill>
                              <a:srgbClr val="C00000"/>
                            </a:solidFill>
                            <a:latin typeface="Cambria Math" panose="02040503050406030204" pitchFamily="18" charset="0"/>
                          </a:rPr>
                          <m:t>𝑵</m:t>
                        </m:r>
                      </m:den>
                    </m:f>
                  </m:oMath>
                </a14:m>
                <a:r>
                  <a:rPr lang="en-US" sz="1800" dirty="0">
                    <a:latin typeface="Calibri" panose="020F0502020204030204" pitchFamily="34" charset="0"/>
                    <a:cs typeface="Calibri" panose="020F0502020204030204" pitchFamily="34" charset="0"/>
                  </a:rPr>
                  <a:t> </a:t>
                </a:r>
              </a:p>
            </p:txBody>
          </p:sp>
        </mc:Choice>
        <mc:Fallback xmlns="">
          <p:sp>
            <p:nvSpPr>
              <p:cNvPr id="13" name="文本框 12">
                <a:extLst>
                  <a:ext uri="{FF2B5EF4-FFF2-40B4-BE49-F238E27FC236}">
                    <a16:creationId xmlns:a16="http://schemas.microsoft.com/office/drawing/2014/main" id="{5CD7E322-93E4-47FC-85BC-2629DC7921D9}"/>
                  </a:ext>
                </a:extLst>
              </p:cNvPr>
              <p:cNvSpPr txBox="1">
                <a:spLocks noRot="1" noChangeAspect="1" noMove="1" noResize="1" noEditPoints="1" noAdjustHandles="1" noChangeArrowheads="1" noChangeShapeType="1" noTextEdit="1"/>
              </p:cNvSpPr>
              <p:nvPr/>
            </p:nvSpPr>
            <p:spPr>
              <a:xfrm>
                <a:off x="311285" y="4783251"/>
                <a:ext cx="11520831" cy="489814"/>
              </a:xfrm>
              <a:prstGeom prst="rect">
                <a:avLst/>
              </a:prstGeom>
              <a:blipFill>
                <a:blip r:embed="rId3"/>
                <a:stretch>
                  <a:fillRect l="-317" b="-8750"/>
                </a:stretch>
              </a:blipFill>
            </p:spPr>
            <p:txBody>
              <a:bodyPr/>
              <a:lstStyle/>
              <a:p>
                <a:r>
                  <a:rPr lang="en-US">
                    <a:noFill/>
                  </a:rPr>
                  <a:t> </a:t>
                </a:r>
              </a:p>
            </p:txBody>
          </p:sp>
        </mc:Fallback>
      </mc:AlternateContent>
      <p:sp>
        <p:nvSpPr>
          <p:cNvPr id="2" name="文本框 1">
            <a:extLst>
              <a:ext uri="{FF2B5EF4-FFF2-40B4-BE49-F238E27FC236}">
                <a16:creationId xmlns:a16="http://schemas.microsoft.com/office/drawing/2014/main" id="{43F13998-05EB-47A5-88D9-30E80A25EFD2}"/>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Background - Discouragement Attack</a:t>
            </a:r>
          </a:p>
        </p:txBody>
      </p:sp>
      <p:sp>
        <p:nvSpPr>
          <p:cNvPr id="7" name="文本框 6">
            <a:extLst>
              <a:ext uri="{FF2B5EF4-FFF2-40B4-BE49-F238E27FC236}">
                <a16:creationId xmlns:a16="http://schemas.microsoft.com/office/drawing/2014/main" id="{6F04F9D9-9CED-4B93-A668-6172CE9BE7FA}"/>
              </a:ext>
            </a:extLst>
          </p:cNvPr>
          <p:cNvSpPr txBox="1"/>
          <p:nvPr/>
        </p:nvSpPr>
        <p:spPr>
          <a:xfrm>
            <a:off x="311285" y="1395519"/>
            <a:ext cx="11520831"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A discouragement attack means the attackers would act maliciously inside a consensus mechanism to gradually </a:t>
            </a:r>
            <a:r>
              <a:rPr lang="en-US" sz="1800" b="1" i="1" dirty="0">
                <a:solidFill>
                  <a:srgbClr val="C00000"/>
                </a:solidFill>
                <a:latin typeface="Calibri" panose="020F0502020204030204" pitchFamily="34" charset="0"/>
                <a:cs typeface="Calibri" panose="020F0502020204030204" pitchFamily="34" charset="0"/>
              </a:rPr>
              <a:t>reduce other validators’ revenue</a:t>
            </a:r>
            <a:r>
              <a:rPr lang="en-US" sz="1800" dirty="0">
                <a:latin typeface="Calibri" panose="020F0502020204030204" pitchFamily="34" charset="0"/>
                <a:cs typeface="Calibri" panose="020F0502020204030204" pitchFamily="34" charset="0"/>
              </a:rPr>
              <a:t>. </a:t>
            </a:r>
          </a:p>
        </p:txBody>
      </p:sp>
      <p:pic>
        <p:nvPicPr>
          <p:cNvPr id="9" name="图片 8">
            <a:extLst>
              <a:ext uri="{FF2B5EF4-FFF2-40B4-BE49-F238E27FC236}">
                <a16:creationId xmlns:a16="http://schemas.microsoft.com/office/drawing/2014/main" id="{F1E8B4BB-1583-473B-8966-1CDE6B7BA6B1}"/>
              </a:ext>
            </a:extLst>
          </p:cNvPr>
          <p:cNvPicPr>
            <a:picLocks noChangeAspect="1"/>
          </p:cNvPicPr>
          <p:nvPr/>
        </p:nvPicPr>
        <p:blipFill>
          <a:blip r:embed="rId4"/>
          <a:stretch>
            <a:fillRect/>
          </a:stretch>
        </p:blipFill>
        <p:spPr>
          <a:xfrm>
            <a:off x="999071" y="5379974"/>
            <a:ext cx="4486275" cy="704850"/>
          </a:xfrm>
          <a:prstGeom prst="rect">
            <a:avLst/>
          </a:prstGeom>
        </p:spPr>
      </p:pic>
      <p:pic>
        <p:nvPicPr>
          <p:cNvPr id="16" name="图片 15">
            <a:extLst>
              <a:ext uri="{FF2B5EF4-FFF2-40B4-BE49-F238E27FC236}">
                <a16:creationId xmlns:a16="http://schemas.microsoft.com/office/drawing/2014/main" id="{481B9A14-63FC-4724-81A4-5C4AC2532F6A}"/>
              </a:ext>
            </a:extLst>
          </p:cNvPr>
          <p:cNvPicPr>
            <a:picLocks noChangeAspect="1"/>
          </p:cNvPicPr>
          <p:nvPr/>
        </p:nvPicPr>
        <p:blipFill>
          <a:blip r:embed="rId5"/>
          <a:stretch>
            <a:fillRect/>
          </a:stretch>
        </p:blipFill>
        <p:spPr>
          <a:xfrm>
            <a:off x="6459549" y="5379974"/>
            <a:ext cx="4600575" cy="685800"/>
          </a:xfrm>
          <a:prstGeom prst="rect">
            <a:avLst/>
          </a:prstGeom>
        </p:spPr>
      </p:pic>
      <p:sp>
        <p:nvSpPr>
          <p:cNvPr id="17" name="箭头: 右 16">
            <a:extLst>
              <a:ext uri="{FF2B5EF4-FFF2-40B4-BE49-F238E27FC236}">
                <a16:creationId xmlns:a16="http://schemas.microsoft.com/office/drawing/2014/main" id="{F9008A12-D8D0-4FDE-809B-46A71C4C613E}"/>
              </a:ext>
            </a:extLst>
          </p:cNvPr>
          <p:cNvSpPr/>
          <p:nvPr/>
        </p:nvSpPr>
        <p:spPr>
          <a:xfrm>
            <a:off x="5760982" y="5697123"/>
            <a:ext cx="516388" cy="180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3">
            <a:extLst>
              <a:ext uri="{FF2B5EF4-FFF2-40B4-BE49-F238E27FC236}">
                <a16:creationId xmlns:a16="http://schemas.microsoft.com/office/drawing/2014/main" id="{781353A9-977B-40CF-9597-417D29A1AE61}"/>
              </a:ext>
            </a:extLst>
          </p:cNvPr>
          <p:cNvSpPr txBox="1"/>
          <p:nvPr/>
        </p:nvSpPr>
        <p:spPr>
          <a:xfrm>
            <a:off x="563269" y="6202496"/>
            <a:ext cx="8834119"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Figure Source: https://hackingresear.ch/discouragement-attacks/</a:t>
            </a:r>
          </a:p>
        </p:txBody>
      </p:sp>
      <p:sp>
        <p:nvSpPr>
          <p:cNvPr id="39" name="矩形: 剪去单角 38">
            <a:extLst>
              <a:ext uri="{FF2B5EF4-FFF2-40B4-BE49-F238E27FC236}">
                <a16:creationId xmlns:a16="http://schemas.microsoft.com/office/drawing/2014/main" id="{CE3A2471-43A4-49F4-8832-62E9F3AD33E2}"/>
              </a:ext>
            </a:extLst>
          </p:cNvPr>
          <p:cNvSpPr/>
          <p:nvPr/>
        </p:nvSpPr>
        <p:spPr>
          <a:xfrm>
            <a:off x="999071" y="2120131"/>
            <a:ext cx="1747369" cy="2606352"/>
          </a:xfrm>
          <a:prstGeom prst="snip1Rect">
            <a:avLst/>
          </a:prstGeom>
          <a:solidFill>
            <a:schemeClr val="bg1"/>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47">
            <a:extLst>
              <a:ext uri="{FF2B5EF4-FFF2-40B4-BE49-F238E27FC236}">
                <a16:creationId xmlns:a16="http://schemas.microsoft.com/office/drawing/2014/main" id="{0BA24492-338D-4832-AC95-2211825E823E}"/>
              </a:ext>
            </a:extLst>
          </p:cNvPr>
          <p:cNvSpPr/>
          <p:nvPr/>
        </p:nvSpPr>
        <p:spPr>
          <a:xfrm>
            <a:off x="1210289" y="2215107"/>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直角三角形 57">
            <a:extLst>
              <a:ext uri="{FF2B5EF4-FFF2-40B4-BE49-F238E27FC236}">
                <a16:creationId xmlns:a16="http://schemas.microsoft.com/office/drawing/2014/main" id="{6AD824E1-353C-4A89-8F30-80545C4607CB}"/>
              </a:ext>
            </a:extLst>
          </p:cNvPr>
          <p:cNvSpPr/>
          <p:nvPr/>
        </p:nvSpPr>
        <p:spPr>
          <a:xfrm>
            <a:off x="2433638" y="2120131"/>
            <a:ext cx="312802" cy="312314"/>
          </a:xfrm>
          <a:prstGeom prst="rtTriangle">
            <a:avLst/>
          </a:prstGeom>
          <a:solidFill>
            <a:schemeClr val="accent1">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任意多边形: 形状 58">
            <a:extLst>
              <a:ext uri="{FF2B5EF4-FFF2-40B4-BE49-F238E27FC236}">
                <a16:creationId xmlns:a16="http://schemas.microsoft.com/office/drawing/2014/main" id="{6E32DB0F-94BC-4EDE-B342-0E2BC98BD6D4}"/>
              </a:ext>
            </a:extLst>
          </p:cNvPr>
          <p:cNvSpPr/>
          <p:nvPr/>
        </p:nvSpPr>
        <p:spPr>
          <a:xfrm>
            <a:off x="1210289" y="2553862"/>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0" name="任意多边形: 形状 59">
            <a:extLst>
              <a:ext uri="{FF2B5EF4-FFF2-40B4-BE49-F238E27FC236}">
                <a16:creationId xmlns:a16="http://schemas.microsoft.com/office/drawing/2014/main" id="{B76D2AB8-28A7-423F-85F5-C81D03711F6B}"/>
              </a:ext>
            </a:extLst>
          </p:cNvPr>
          <p:cNvSpPr/>
          <p:nvPr/>
        </p:nvSpPr>
        <p:spPr>
          <a:xfrm>
            <a:off x="1210288" y="2890923"/>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1" name="任意多边形: 形状 60">
            <a:extLst>
              <a:ext uri="{FF2B5EF4-FFF2-40B4-BE49-F238E27FC236}">
                <a16:creationId xmlns:a16="http://schemas.microsoft.com/office/drawing/2014/main" id="{35E88096-FBE4-475D-86AF-7524F0983A0A}"/>
              </a:ext>
            </a:extLst>
          </p:cNvPr>
          <p:cNvSpPr/>
          <p:nvPr/>
        </p:nvSpPr>
        <p:spPr>
          <a:xfrm>
            <a:off x="1207329" y="3224104"/>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a:solidFill>
              <a:schemeClr val="accent4">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2" name="任意多边形: 形状 61">
            <a:extLst>
              <a:ext uri="{FF2B5EF4-FFF2-40B4-BE49-F238E27FC236}">
                <a16:creationId xmlns:a16="http://schemas.microsoft.com/office/drawing/2014/main" id="{64491AC9-EDA8-4447-B750-CAA701729CB4}"/>
              </a:ext>
            </a:extLst>
          </p:cNvPr>
          <p:cNvSpPr/>
          <p:nvPr/>
        </p:nvSpPr>
        <p:spPr>
          <a:xfrm>
            <a:off x="1207328" y="3556834"/>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a:solidFill>
              <a:schemeClr val="accent4">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3" name="矩形 62">
            <a:extLst>
              <a:ext uri="{FF2B5EF4-FFF2-40B4-BE49-F238E27FC236}">
                <a16:creationId xmlns:a16="http://schemas.microsoft.com/office/drawing/2014/main" id="{D5146073-99FB-4A06-947D-248640DE5FC9}"/>
              </a:ext>
            </a:extLst>
          </p:cNvPr>
          <p:cNvSpPr/>
          <p:nvPr/>
        </p:nvSpPr>
        <p:spPr>
          <a:xfrm>
            <a:off x="1205785" y="3935802"/>
            <a:ext cx="1227853" cy="23034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矩形 63">
            <a:extLst>
              <a:ext uri="{FF2B5EF4-FFF2-40B4-BE49-F238E27FC236}">
                <a16:creationId xmlns:a16="http://schemas.microsoft.com/office/drawing/2014/main" id="{8C93BC74-19DD-4ACB-90BA-4997CA18FF9E}"/>
              </a:ext>
            </a:extLst>
          </p:cNvPr>
          <p:cNvSpPr/>
          <p:nvPr/>
        </p:nvSpPr>
        <p:spPr>
          <a:xfrm>
            <a:off x="1205785" y="4352371"/>
            <a:ext cx="1227853" cy="23034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箭头: 右 64">
            <a:extLst>
              <a:ext uri="{FF2B5EF4-FFF2-40B4-BE49-F238E27FC236}">
                <a16:creationId xmlns:a16="http://schemas.microsoft.com/office/drawing/2014/main" id="{58C091D0-6076-4A1A-9562-5E14D592FEAD}"/>
              </a:ext>
            </a:extLst>
          </p:cNvPr>
          <p:cNvSpPr/>
          <p:nvPr/>
        </p:nvSpPr>
        <p:spPr>
          <a:xfrm>
            <a:off x="3086160" y="3362922"/>
            <a:ext cx="1838265" cy="203090"/>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矩形: 剪去单角 66">
            <a:extLst>
              <a:ext uri="{FF2B5EF4-FFF2-40B4-BE49-F238E27FC236}">
                <a16:creationId xmlns:a16="http://schemas.microsoft.com/office/drawing/2014/main" id="{EF45A083-1DF4-4D85-ACE1-13211AF3AF8D}"/>
              </a:ext>
            </a:extLst>
          </p:cNvPr>
          <p:cNvSpPr/>
          <p:nvPr/>
        </p:nvSpPr>
        <p:spPr>
          <a:xfrm>
            <a:off x="5222315" y="2185620"/>
            <a:ext cx="1747369" cy="2606352"/>
          </a:xfrm>
          <a:prstGeom prst="snip1Rect">
            <a:avLst/>
          </a:prstGeom>
          <a:solidFill>
            <a:schemeClr val="bg1"/>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任意多边形: 形状 67">
            <a:extLst>
              <a:ext uri="{FF2B5EF4-FFF2-40B4-BE49-F238E27FC236}">
                <a16:creationId xmlns:a16="http://schemas.microsoft.com/office/drawing/2014/main" id="{4DA28E2B-2AD4-47B3-ACFD-3C5E1129B76A}"/>
              </a:ext>
            </a:extLst>
          </p:cNvPr>
          <p:cNvSpPr/>
          <p:nvPr/>
        </p:nvSpPr>
        <p:spPr>
          <a:xfrm>
            <a:off x="5431095" y="2576296"/>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9" name="直角三角形 68">
            <a:extLst>
              <a:ext uri="{FF2B5EF4-FFF2-40B4-BE49-F238E27FC236}">
                <a16:creationId xmlns:a16="http://schemas.microsoft.com/office/drawing/2014/main" id="{260E81D8-DF5A-4A8A-A840-E5E862828375}"/>
              </a:ext>
            </a:extLst>
          </p:cNvPr>
          <p:cNvSpPr/>
          <p:nvPr/>
        </p:nvSpPr>
        <p:spPr>
          <a:xfrm>
            <a:off x="6671053" y="2185620"/>
            <a:ext cx="312802" cy="312314"/>
          </a:xfrm>
          <a:prstGeom prst="rtTriangle">
            <a:avLst/>
          </a:prstGeom>
          <a:solidFill>
            <a:schemeClr val="accent1">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任意多边形: 形状 69">
            <a:extLst>
              <a:ext uri="{FF2B5EF4-FFF2-40B4-BE49-F238E27FC236}">
                <a16:creationId xmlns:a16="http://schemas.microsoft.com/office/drawing/2014/main" id="{FC0847F1-406D-449A-B281-72EC6AB8D2AF}"/>
              </a:ext>
            </a:extLst>
          </p:cNvPr>
          <p:cNvSpPr/>
          <p:nvPr/>
        </p:nvSpPr>
        <p:spPr>
          <a:xfrm>
            <a:off x="5431095" y="2915051"/>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 name="任意多边形: 形状 70">
            <a:extLst>
              <a:ext uri="{FF2B5EF4-FFF2-40B4-BE49-F238E27FC236}">
                <a16:creationId xmlns:a16="http://schemas.microsoft.com/office/drawing/2014/main" id="{9CE462FA-7AE2-488B-AEE1-A204F3E8DBD0}"/>
              </a:ext>
            </a:extLst>
          </p:cNvPr>
          <p:cNvSpPr/>
          <p:nvPr/>
        </p:nvSpPr>
        <p:spPr>
          <a:xfrm>
            <a:off x="5431094" y="3252112"/>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6" name="箭头: 右 75">
            <a:extLst>
              <a:ext uri="{FF2B5EF4-FFF2-40B4-BE49-F238E27FC236}">
                <a16:creationId xmlns:a16="http://schemas.microsoft.com/office/drawing/2014/main" id="{41887E1E-8B5B-448A-AB8A-84DEF923743F}"/>
              </a:ext>
            </a:extLst>
          </p:cNvPr>
          <p:cNvSpPr/>
          <p:nvPr/>
        </p:nvSpPr>
        <p:spPr>
          <a:xfrm>
            <a:off x="7271800" y="3386689"/>
            <a:ext cx="1747369" cy="170145"/>
          </a:xfrm>
          <a:prstGeom prst="rightArrow">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矩形: 剪去单角 76">
            <a:extLst>
              <a:ext uri="{FF2B5EF4-FFF2-40B4-BE49-F238E27FC236}">
                <a16:creationId xmlns:a16="http://schemas.microsoft.com/office/drawing/2014/main" id="{B07D268E-9C85-47F2-BAFD-BEAE45A52677}"/>
              </a:ext>
            </a:extLst>
          </p:cNvPr>
          <p:cNvSpPr/>
          <p:nvPr/>
        </p:nvSpPr>
        <p:spPr>
          <a:xfrm>
            <a:off x="9321285" y="2185620"/>
            <a:ext cx="1747369" cy="2606352"/>
          </a:xfrm>
          <a:prstGeom prst="snip1Rect">
            <a:avLst/>
          </a:prstGeom>
          <a:solidFill>
            <a:schemeClr val="bg1"/>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任意多边形: 形状 77">
            <a:extLst>
              <a:ext uri="{FF2B5EF4-FFF2-40B4-BE49-F238E27FC236}">
                <a16:creationId xmlns:a16="http://schemas.microsoft.com/office/drawing/2014/main" id="{36EDCD3E-63FF-4564-AA81-D994B1B96814}"/>
              </a:ext>
            </a:extLst>
          </p:cNvPr>
          <p:cNvSpPr/>
          <p:nvPr/>
        </p:nvSpPr>
        <p:spPr>
          <a:xfrm>
            <a:off x="9532503" y="2890196"/>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9" name="直角三角形 78">
            <a:extLst>
              <a:ext uri="{FF2B5EF4-FFF2-40B4-BE49-F238E27FC236}">
                <a16:creationId xmlns:a16="http://schemas.microsoft.com/office/drawing/2014/main" id="{E5646418-7040-43F1-885F-65C2AC19A181}"/>
              </a:ext>
            </a:extLst>
          </p:cNvPr>
          <p:cNvSpPr/>
          <p:nvPr/>
        </p:nvSpPr>
        <p:spPr>
          <a:xfrm>
            <a:off x="10765377" y="2185620"/>
            <a:ext cx="312802" cy="312314"/>
          </a:xfrm>
          <a:prstGeom prst="rtTriangle">
            <a:avLst/>
          </a:prstGeom>
          <a:solidFill>
            <a:schemeClr val="accent1">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任意多边形: 形状 79">
            <a:extLst>
              <a:ext uri="{FF2B5EF4-FFF2-40B4-BE49-F238E27FC236}">
                <a16:creationId xmlns:a16="http://schemas.microsoft.com/office/drawing/2014/main" id="{E7BCE1D7-A0EA-4292-B290-6ACC9C954737}"/>
              </a:ext>
            </a:extLst>
          </p:cNvPr>
          <p:cNvSpPr/>
          <p:nvPr/>
        </p:nvSpPr>
        <p:spPr>
          <a:xfrm>
            <a:off x="9532503" y="3228951"/>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1" name="任意多边形: 形状 80">
            <a:extLst>
              <a:ext uri="{FF2B5EF4-FFF2-40B4-BE49-F238E27FC236}">
                <a16:creationId xmlns:a16="http://schemas.microsoft.com/office/drawing/2014/main" id="{78A0E351-9963-4AF3-BFBA-5D929387B5FF}"/>
              </a:ext>
            </a:extLst>
          </p:cNvPr>
          <p:cNvSpPr/>
          <p:nvPr/>
        </p:nvSpPr>
        <p:spPr>
          <a:xfrm>
            <a:off x="9532502" y="3566012"/>
            <a:ext cx="1126431" cy="230342"/>
          </a:xfrm>
          <a:custGeom>
            <a:avLst/>
            <a:gdLst>
              <a:gd name="connsiteX0" fmla="*/ 9525 w 1039444"/>
              <a:gd name="connsiteY0" fmla="*/ 318278 h 337447"/>
              <a:gd name="connsiteX1" fmla="*/ 57150 w 1039444"/>
              <a:gd name="connsiteY1" fmla="*/ 232553 h 337447"/>
              <a:gd name="connsiteX2" fmla="*/ 66675 w 1039444"/>
              <a:gd name="connsiteY2" fmla="*/ 156353 h 337447"/>
              <a:gd name="connsiteX3" fmla="*/ 57150 w 1039444"/>
              <a:gd name="connsiteY3" fmla="*/ 3953 h 337447"/>
              <a:gd name="connsiteX4" fmla="*/ 19050 w 1039444"/>
              <a:gd name="connsiteY4" fmla="*/ 32528 h 337447"/>
              <a:gd name="connsiteX5" fmla="*/ 0 w 1039444"/>
              <a:gd name="connsiteY5" fmla="*/ 80153 h 337447"/>
              <a:gd name="connsiteX6" fmla="*/ 9525 w 1039444"/>
              <a:gd name="connsiteY6" fmla="*/ 242078 h 337447"/>
              <a:gd name="connsiteX7" fmla="*/ 95250 w 1039444"/>
              <a:gd name="connsiteY7" fmla="*/ 308753 h 337447"/>
              <a:gd name="connsiteX8" fmla="*/ 228600 w 1039444"/>
              <a:gd name="connsiteY8" fmla="*/ 251603 h 337447"/>
              <a:gd name="connsiteX9" fmla="*/ 219075 w 1039444"/>
              <a:gd name="connsiteY9" fmla="*/ 175403 h 337447"/>
              <a:gd name="connsiteX10" fmla="*/ 180975 w 1039444"/>
              <a:gd name="connsiteY10" fmla="*/ 184928 h 337447"/>
              <a:gd name="connsiteX11" fmla="*/ 161925 w 1039444"/>
              <a:gd name="connsiteY11" fmla="*/ 242078 h 337447"/>
              <a:gd name="connsiteX12" fmla="*/ 219075 w 1039444"/>
              <a:gd name="connsiteY12" fmla="*/ 337328 h 337447"/>
              <a:gd name="connsiteX13" fmla="*/ 257175 w 1039444"/>
              <a:gd name="connsiteY13" fmla="*/ 318278 h 337447"/>
              <a:gd name="connsiteX14" fmla="*/ 276225 w 1039444"/>
              <a:gd name="connsiteY14" fmla="*/ 251603 h 337447"/>
              <a:gd name="connsiteX15" fmla="*/ 295275 w 1039444"/>
              <a:gd name="connsiteY15" fmla="*/ 213503 h 337447"/>
              <a:gd name="connsiteX16" fmla="*/ 361950 w 1039444"/>
              <a:gd name="connsiteY16" fmla="*/ 194453 h 337447"/>
              <a:gd name="connsiteX17" fmla="*/ 400050 w 1039444"/>
              <a:gd name="connsiteY17" fmla="*/ 175403 h 337447"/>
              <a:gd name="connsiteX18" fmla="*/ 419100 w 1039444"/>
              <a:gd name="connsiteY18" fmla="*/ 213503 h 337447"/>
              <a:gd name="connsiteX19" fmla="*/ 428625 w 1039444"/>
              <a:gd name="connsiteY19" fmla="*/ 280178 h 337447"/>
              <a:gd name="connsiteX20" fmla="*/ 495300 w 1039444"/>
              <a:gd name="connsiteY20" fmla="*/ 299228 h 337447"/>
              <a:gd name="connsiteX21" fmla="*/ 533400 w 1039444"/>
              <a:gd name="connsiteY21" fmla="*/ 289703 h 337447"/>
              <a:gd name="connsiteX22" fmla="*/ 542925 w 1039444"/>
              <a:gd name="connsiteY22" fmla="*/ 194453 h 337447"/>
              <a:gd name="connsiteX23" fmla="*/ 542925 w 1039444"/>
              <a:gd name="connsiteY23" fmla="*/ 289703 h 337447"/>
              <a:gd name="connsiteX24" fmla="*/ 723900 w 1039444"/>
              <a:gd name="connsiteY24" fmla="*/ 280178 h 337447"/>
              <a:gd name="connsiteX25" fmla="*/ 733425 w 1039444"/>
              <a:gd name="connsiteY25" fmla="*/ 194453 h 337447"/>
              <a:gd name="connsiteX26" fmla="*/ 742950 w 1039444"/>
              <a:gd name="connsiteY26" fmla="*/ 165878 h 337447"/>
              <a:gd name="connsiteX27" fmla="*/ 771525 w 1039444"/>
              <a:gd name="connsiteY27" fmla="*/ 194453 h 337447"/>
              <a:gd name="connsiteX28" fmla="*/ 790575 w 1039444"/>
              <a:gd name="connsiteY28" fmla="*/ 318278 h 337447"/>
              <a:gd name="connsiteX29" fmla="*/ 819150 w 1039444"/>
              <a:gd name="connsiteY29" fmla="*/ 337328 h 337447"/>
              <a:gd name="connsiteX30" fmla="*/ 895350 w 1039444"/>
              <a:gd name="connsiteY30" fmla="*/ 318278 h 337447"/>
              <a:gd name="connsiteX31" fmla="*/ 981075 w 1039444"/>
              <a:gd name="connsiteY31" fmla="*/ 299228 h 337447"/>
              <a:gd name="connsiteX32" fmla="*/ 1038225 w 1039444"/>
              <a:gd name="connsiteY32" fmla="*/ 289703 h 337447"/>
              <a:gd name="connsiteX33" fmla="*/ 1019175 w 1039444"/>
              <a:gd name="connsiteY33" fmla="*/ 289703 h 3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9444" h="337447">
                <a:moveTo>
                  <a:pt x="9525" y="318278"/>
                </a:moveTo>
                <a:cubicBezTo>
                  <a:pt x="14863" y="309382"/>
                  <a:pt x="53246" y="248170"/>
                  <a:pt x="57150" y="232553"/>
                </a:cubicBezTo>
                <a:cubicBezTo>
                  <a:pt x="63358" y="207720"/>
                  <a:pt x="63500" y="181753"/>
                  <a:pt x="66675" y="156353"/>
                </a:cubicBezTo>
                <a:cubicBezTo>
                  <a:pt x="63500" y="105553"/>
                  <a:pt x="75422" y="51459"/>
                  <a:pt x="57150" y="3953"/>
                </a:cubicBezTo>
                <a:cubicBezTo>
                  <a:pt x="51451" y="-10864"/>
                  <a:pt x="28575" y="19828"/>
                  <a:pt x="19050" y="32528"/>
                </a:cubicBezTo>
                <a:cubicBezTo>
                  <a:pt x="8791" y="46206"/>
                  <a:pt x="6350" y="64278"/>
                  <a:pt x="0" y="80153"/>
                </a:cubicBezTo>
                <a:cubicBezTo>
                  <a:pt x="3175" y="134128"/>
                  <a:pt x="-6218" y="190352"/>
                  <a:pt x="9525" y="242078"/>
                </a:cubicBezTo>
                <a:cubicBezTo>
                  <a:pt x="24033" y="289747"/>
                  <a:pt x="59654" y="296888"/>
                  <a:pt x="95250" y="308753"/>
                </a:cubicBezTo>
                <a:cubicBezTo>
                  <a:pt x="144388" y="303839"/>
                  <a:pt x="212835" y="319917"/>
                  <a:pt x="228600" y="251603"/>
                </a:cubicBezTo>
                <a:cubicBezTo>
                  <a:pt x="234356" y="226661"/>
                  <a:pt x="222250" y="200803"/>
                  <a:pt x="219075" y="175403"/>
                </a:cubicBezTo>
                <a:cubicBezTo>
                  <a:pt x="206375" y="178578"/>
                  <a:pt x="189494" y="174989"/>
                  <a:pt x="180975" y="184928"/>
                </a:cubicBezTo>
                <a:cubicBezTo>
                  <a:pt x="167907" y="200174"/>
                  <a:pt x="161925" y="242078"/>
                  <a:pt x="161925" y="242078"/>
                </a:cubicBezTo>
                <a:cubicBezTo>
                  <a:pt x="168313" y="286792"/>
                  <a:pt x="156945" y="330425"/>
                  <a:pt x="219075" y="337328"/>
                </a:cubicBezTo>
                <a:cubicBezTo>
                  <a:pt x="233187" y="338896"/>
                  <a:pt x="244475" y="324628"/>
                  <a:pt x="257175" y="318278"/>
                </a:cubicBezTo>
                <a:cubicBezTo>
                  <a:pt x="262008" y="298944"/>
                  <a:pt x="268026" y="270734"/>
                  <a:pt x="276225" y="251603"/>
                </a:cubicBezTo>
                <a:cubicBezTo>
                  <a:pt x="281818" y="238552"/>
                  <a:pt x="283461" y="221379"/>
                  <a:pt x="295275" y="213503"/>
                </a:cubicBezTo>
                <a:cubicBezTo>
                  <a:pt x="314507" y="200681"/>
                  <a:pt x="340227" y="202352"/>
                  <a:pt x="361950" y="194453"/>
                </a:cubicBezTo>
                <a:cubicBezTo>
                  <a:pt x="375294" y="189601"/>
                  <a:pt x="387350" y="181753"/>
                  <a:pt x="400050" y="175403"/>
                </a:cubicBezTo>
                <a:cubicBezTo>
                  <a:pt x="406400" y="188103"/>
                  <a:pt x="415364" y="199804"/>
                  <a:pt x="419100" y="213503"/>
                </a:cubicBezTo>
                <a:cubicBezTo>
                  <a:pt x="425007" y="235163"/>
                  <a:pt x="413710" y="263398"/>
                  <a:pt x="428625" y="280178"/>
                </a:cubicBezTo>
                <a:cubicBezTo>
                  <a:pt x="443981" y="297454"/>
                  <a:pt x="473075" y="292878"/>
                  <a:pt x="495300" y="299228"/>
                </a:cubicBezTo>
                <a:cubicBezTo>
                  <a:pt x="508000" y="296053"/>
                  <a:pt x="524143" y="298960"/>
                  <a:pt x="533400" y="289703"/>
                </a:cubicBezTo>
                <a:cubicBezTo>
                  <a:pt x="564728" y="258375"/>
                  <a:pt x="549870" y="229180"/>
                  <a:pt x="542925" y="194453"/>
                </a:cubicBezTo>
                <a:cubicBezTo>
                  <a:pt x="526350" y="206884"/>
                  <a:pt x="429220" y="260041"/>
                  <a:pt x="542925" y="289703"/>
                </a:cubicBezTo>
                <a:cubicBezTo>
                  <a:pt x="601377" y="304951"/>
                  <a:pt x="663575" y="283353"/>
                  <a:pt x="723900" y="280178"/>
                </a:cubicBezTo>
                <a:cubicBezTo>
                  <a:pt x="727075" y="251603"/>
                  <a:pt x="728698" y="222813"/>
                  <a:pt x="733425" y="194453"/>
                </a:cubicBezTo>
                <a:cubicBezTo>
                  <a:pt x="735076" y="184549"/>
                  <a:pt x="732910" y="165878"/>
                  <a:pt x="742950" y="165878"/>
                </a:cubicBezTo>
                <a:cubicBezTo>
                  <a:pt x="756420" y="165878"/>
                  <a:pt x="762000" y="184928"/>
                  <a:pt x="771525" y="194453"/>
                </a:cubicBezTo>
                <a:cubicBezTo>
                  <a:pt x="777875" y="235728"/>
                  <a:pt x="777369" y="278660"/>
                  <a:pt x="790575" y="318278"/>
                </a:cubicBezTo>
                <a:cubicBezTo>
                  <a:pt x="794195" y="329138"/>
                  <a:pt x="807702" y="337328"/>
                  <a:pt x="819150" y="337328"/>
                </a:cubicBezTo>
                <a:cubicBezTo>
                  <a:pt x="845332" y="337328"/>
                  <a:pt x="869864" y="324275"/>
                  <a:pt x="895350" y="318278"/>
                </a:cubicBezTo>
                <a:cubicBezTo>
                  <a:pt x="923844" y="311574"/>
                  <a:pt x="952371" y="304969"/>
                  <a:pt x="981075" y="299228"/>
                </a:cubicBezTo>
                <a:cubicBezTo>
                  <a:pt x="1000013" y="295440"/>
                  <a:pt x="1019489" y="294387"/>
                  <a:pt x="1038225" y="289703"/>
                </a:cubicBezTo>
                <a:cubicBezTo>
                  <a:pt x="1044385" y="288163"/>
                  <a:pt x="1025525" y="289703"/>
                  <a:pt x="1019175" y="289703"/>
                </a:cubicBezTo>
              </a:path>
            </a:pathLst>
          </a:cu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6" name="文本框 85">
            <a:extLst>
              <a:ext uri="{FF2B5EF4-FFF2-40B4-BE49-F238E27FC236}">
                <a16:creationId xmlns:a16="http://schemas.microsoft.com/office/drawing/2014/main" id="{B3F39E73-0171-4FA1-A411-EB499C0F6564}"/>
              </a:ext>
            </a:extLst>
          </p:cNvPr>
          <p:cNvSpPr txBox="1"/>
          <p:nvPr/>
        </p:nvSpPr>
        <p:spPr>
          <a:xfrm>
            <a:off x="3085908" y="2319468"/>
            <a:ext cx="1777568" cy="1077218"/>
          </a:xfrm>
          <a:prstGeom prst="rect">
            <a:avLst/>
          </a:prstGeom>
          <a:noFill/>
        </p:spPr>
        <p:txBody>
          <a:bodyPr wrap="square" rtlCol="0">
            <a:spAutoFit/>
          </a:bodyPr>
          <a:lstStyle/>
          <a:p>
            <a:pPr algn="just"/>
            <a:r>
              <a:rPr lang="en-US" altLang="zh-CN" sz="1600" i="1" dirty="0"/>
              <a:t>Some honest users have left, the others remain in the committee.</a:t>
            </a:r>
            <a:endParaRPr lang="en-US" sz="1600" i="1" dirty="0"/>
          </a:p>
        </p:txBody>
      </p:sp>
      <p:sp>
        <p:nvSpPr>
          <p:cNvPr id="93" name="矩形 92">
            <a:extLst>
              <a:ext uri="{FF2B5EF4-FFF2-40B4-BE49-F238E27FC236}">
                <a16:creationId xmlns:a16="http://schemas.microsoft.com/office/drawing/2014/main" id="{278F2F18-2F4D-4E74-ACDD-25F2FE8B075C}"/>
              </a:ext>
            </a:extLst>
          </p:cNvPr>
          <p:cNvSpPr/>
          <p:nvPr/>
        </p:nvSpPr>
        <p:spPr>
          <a:xfrm>
            <a:off x="5419936" y="3699470"/>
            <a:ext cx="1227853" cy="23034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矩形 93">
            <a:extLst>
              <a:ext uri="{FF2B5EF4-FFF2-40B4-BE49-F238E27FC236}">
                <a16:creationId xmlns:a16="http://schemas.microsoft.com/office/drawing/2014/main" id="{D132ABDE-8903-4CE2-8C80-A49ABE6CAC14}"/>
              </a:ext>
            </a:extLst>
          </p:cNvPr>
          <p:cNvSpPr/>
          <p:nvPr/>
        </p:nvSpPr>
        <p:spPr>
          <a:xfrm>
            <a:off x="5419936" y="4116039"/>
            <a:ext cx="1227853" cy="23034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文本框 95">
            <a:extLst>
              <a:ext uri="{FF2B5EF4-FFF2-40B4-BE49-F238E27FC236}">
                <a16:creationId xmlns:a16="http://schemas.microsoft.com/office/drawing/2014/main" id="{001C33C8-A290-41DB-8DE3-34FC4C0A13F0}"/>
              </a:ext>
            </a:extLst>
          </p:cNvPr>
          <p:cNvSpPr txBox="1"/>
          <p:nvPr/>
        </p:nvSpPr>
        <p:spPr>
          <a:xfrm>
            <a:off x="7256700" y="2828103"/>
            <a:ext cx="1777568" cy="584775"/>
          </a:xfrm>
          <a:prstGeom prst="rect">
            <a:avLst/>
          </a:prstGeom>
          <a:noFill/>
        </p:spPr>
        <p:txBody>
          <a:bodyPr wrap="square" rtlCol="0">
            <a:spAutoFit/>
          </a:bodyPr>
          <a:lstStyle/>
          <a:p>
            <a:pPr algn="just"/>
            <a:r>
              <a:rPr lang="en-US" sz="1600" i="1" dirty="0"/>
              <a:t>No honest users in the committee.</a:t>
            </a:r>
          </a:p>
        </p:txBody>
      </p:sp>
    </p:spTree>
    <p:extLst>
      <p:ext uri="{BB962C8B-B14F-4D97-AF65-F5344CB8AC3E}">
        <p14:creationId xmlns:p14="http://schemas.microsoft.com/office/powerpoint/2010/main" val="377147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randombar(horizontal)">
                                      <p:cBhvr>
                                        <p:cTn id="12" dur="500"/>
                                        <p:tgtEl>
                                          <p:spTgt spid="5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randombar(horizontal)">
                                      <p:cBhvr>
                                        <p:cTn id="24" dur="500"/>
                                        <p:tgtEl>
                                          <p:spTgt spid="6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randombar(horizontal)">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randombar(horizontal)">
                                      <p:cBhvr>
                                        <p:cTn id="35" dur="500"/>
                                        <p:tgtEl>
                                          <p:spTgt spid="6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randombar(horizontal)">
                                      <p:cBhvr>
                                        <p:cTn id="38" dur="500"/>
                                        <p:tgtEl>
                                          <p:spTgt spid="6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randombar(horizontal)">
                                      <p:cBhvr>
                                        <p:cTn id="41" dur="500"/>
                                        <p:tgtEl>
                                          <p:spTgt spid="6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randombar(horizontal)">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randombar(horizontal)">
                                      <p:cBhvr>
                                        <p:cTn id="49" dur="500"/>
                                        <p:tgtEl>
                                          <p:spTgt spid="6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randombar(horizontal)">
                                      <p:cBhvr>
                                        <p:cTn id="52" dur="500"/>
                                        <p:tgtEl>
                                          <p:spTgt spid="6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randombar(horizontal)">
                                      <p:cBhvr>
                                        <p:cTn id="55" dur="500"/>
                                        <p:tgtEl>
                                          <p:spTgt spid="6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randombar(horizontal)">
                                      <p:cBhvr>
                                        <p:cTn id="58" dur="500"/>
                                        <p:tgtEl>
                                          <p:spTgt spid="7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randombar(horizontal)">
                                      <p:cBhvr>
                                        <p:cTn id="61" dur="500"/>
                                        <p:tgtEl>
                                          <p:spTgt spid="7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randombar(horizontal)">
                                      <p:cBhvr>
                                        <p:cTn id="66" dur="500"/>
                                        <p:tgtEl>
                                          <p:spTgt spid="9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76"/>
                                        </p:tgtEl>
                                        <p:attrNameLst>
                                          <p:attrName>style.visibility</p:attrName>
                                        </p:attrNameLst>
                                      </p:cBhvr>
                                      <p:to>
                                        <p:strVal val="visible"/>
                                      </p:to>
                                    </p:set>
                                    <p:animEffect transition="in" filter="randombar(horizontal)">
                                      <p:cBhvr>
                                        <p:cTn id="69" dur="500"/>
                                        <p:tgtEl>
                                          <p:spTgt spid="7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randombar(horizontal)">
                                      <p:cBhvr>
                                        <p:cTn id="72" dur="500"/>
                                        <p:tgtEl>
                                          <p:spTgt spid="94"/>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96"/>
                                        </p:tgtEl>
                                        <p:attrNameLst>
                                          <p:attrName>style.visibility</p:attrName>
                                        </p:attrNameLst>
                                      </p:cBhvr>
                                      <p:to>
                                        <p:strVal val="visible"/>
                                      </p:to>
                                    </p:set>
                                    <p:animEffect transition="in" filter="randombar(horizontal)">
                                      <p:cBhvr>
                                        <p:cTn id="75" dur="500"/>
                                        <p:tgtEl>
                                          <p:spTgt spid="96"/>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randombar(horizontal)">
                                      <p:cBhvr>
                                        <p:cTn id="80" dur="500"/>
                                        <p:tgtEl>
                                          <p:spTgt spid="78"/>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randombar(horizontal)">
                                      <p:cBhvr>
                                        <p:cTn id="83" dur="500"/>
                                        <p:tgtEl>
                                          <p:spTgt spid="80"/>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randombar(horizontal)">
                                      <p:cBhvr>
                                        <p:cTn id="86" dur="500"/>
                                        <p:tgtEl>
                                          <p:spTgt spid="81"/>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randombar(horizontal)">
                                      <p:cBhvr>
                                        <p:cTn id="89" dur="500"/>
                                        <p:tgtEl>
                                          <p:spTgt spid="79"/>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randombar(horizontal)">
                                      <p:cBhvr>
                                        <p:cTn id="92" dur="500"/>
                                        <p:tgtEl>
                                          <p:spTgt spid="7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randombar(horizontal)">
                                      <p:cBhvr>
                                        <p:cTn id="97" dur="500"/>
                                        <p:tgtEl>
                                          <p:spTgt spid="13"/>
                                        </p:tgtEl>
                                      </p:cBhvr>
                                    </p:animEffect>
                                  </p:childTnLst>
                                </p:cTn>
                              </p:par>
                              <p:par>
                                <p:cTn id="98" presetID="21" presetClass="entr" presetSubtype="1" fill="hold" nodeType="with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heel(1)">
                                      <p:cBhvr>
                                        <p:cTn id="100" dur="500"/>
                                        <p:tgtEl>
                                          <p:spTgt spid="9"/>
                                        </p:tgtEl>
                                      </p:cBhvr>
                                    </p:animEffect>
                                  </p:childTnLst>
                                </p:cTn>
                              </p:par>
                              <p:par>
                                <p:cTn id="101" presetID="21" presetClass="entr" presetSubtype="1"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heel(1)">
                                      <p:cBhvr>
                                        <p:cTn id="103" dur="600"/>
                                        <p:tgtEl>
                                          <p:spTgt spid="17"/>
                                        </p:tgtEl>
                                      </p:cBhvr>
                                    </p:animEffect>
                                  </p:childTnLst>
                                </p:cTn>
                              </p:par>
                              <p:par>
                                <p:cTn id="104" presetID="21" presetClass="entr" presetSubtype="1" fill="hold" nodeType="with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wheel(1)">
                                      <p:cBhvr>
                                        <p:cTn id="10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7" grpId="0" animBg="1"/>
      <p:bldP spid="39" grpId="0" animBg="1"/>
      <p:bldP spid="48" grpId="0" animBg="1"/>
      <p:bldP spid="58" grpId="0" animBg="1"/>
      <p:bldP spid="59"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6" grpId="0" animBg="1"/>
      <p:bldP spid="77" grpId="0" animBg="1"/>
      <p:bldP spid="78" grpId="0" animBg="1"/>
      <p:bldP spid="79" grpId="0" animBg="1"/>
      <p:bldP spid="80" grpId="0" animBg="1"/>
      <p:bldP spid="81" grpId="0" animBg="1"/>
      <p:bldP spid="86" grpId="0"/>
      <p:bldP spid="93" grpId="0" animBg="1"/>
      <p:bldP spid="94" grpId="0" animBg="1"/>
      <p:bldP spid="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CD7E322-93E4-47FC-85BC-2629DC7921D9}"/>
                  </a:ext>
                </a:extLst>
              </p:cNvPr>
              <p:cNvSpPr txBox="1"/>
              <p:nvPr/>
            </p:nvSpPr>
            <p:spPr>
              <a:xfrm>
                <a:off x="335585" y="2041850"/>
                <a:ext cx="11520831" cy="489814"/>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Conventional Reward distribution:  </a:t>
                </a:r>
                <a14:m>
                  <m:oMath xmlns:m="http://schemas.openxmlformats.org/officeDocument/2006/math">
                    <m:f>
                      <m:fPr>
                        <m:ctrlPr>
                          <a:rPr lang="en-US" sz="1800" b="1" i="1" smtClean="0">
                            <a:solidFill>
                              <a:srgbClr val="C00000"/>
                            </a:solidFill>
                            <a:latin typeface="Cambria Math" panose="02040503050406030204" pitchFamily="18" charset="0"/>
                          </a:rPr>
                        </m:ctrlPr>
                      </m:fPr>
                      <m:num>
                        <m:r>
                          <a:rPr lang="en-US" sz="1800" b="1" i="1" smtClean="0">
                            <a:solidFill>
                              <a:srgbClr val="C00000"/>
                            </a:solidFill>
                            <a:latin typeface="Cambria Math" panose="02040503050406030204" pitchFamily="18" charset="0"/>
                          </a:rPr>
                          <m:t>𝑹</m:t>
                        </m:r>
                      </m:num>
                      <m:den>
                        <m:r>
                          <a:rPr lang="en-US" sz="1800" b="1" i="1" smtClean="0">
                            <a:solidFill>
                              <a:srgbClr val="C00000"/>
                            </a:solidFill>
                            <a:latin typeface="Cambria Math" panose="02040503050406030204" pitchFamily="18" charset="0"/>
                          </a:rPr>
                          <m:t>𝑵</m:t>
                        </m:r>
                      </m:den>
                    </m:f>
                  </m:oMath>
                </a14:m>
                <a:r>
                  <a:rPr lang="en-US" sz="1800" dirty="0">
                    <a:latin typeface="Calibri" panose="020F0502020204030204" pitchFamily="34" charset="0"/>
                    <a:cs typeface="Calibri" panose="020F0502020204030204" pitchFamily="34" charset="0"/>
                  </a:rPr>
                  <a:t> </a:t>
                </a:r>
              </a:p>
            </p:txBody>
          </p:sp>
        </mc:Choice>
        <mc:Fallback xmlns="">
          <p:sp>
            <p:nvSpPr>
              <p:cNvPr id="13" name="文本框 12">
                <a:extLst>
                  <a:ext uri="{FF2B5EF4-FFF2-40B4-BE49-F238E27FC236}">
                    <a16:creationId xmlns:a16="http://schemas.microsoft.com/office/drawing/2014/main" id="{5CD7E322-93E4-47FC-85BC-2629DC7921D9}"/>
                  </a:ext>
                </a:extLst>
              </p:cNvPr>
              <p:cNvSpPr txBox="1">
                <a:spLocks noRot="1" noChangeAspect="1" noMove="1" noResize="1" noEditPoints="1" noAdjustHandles="1" noChangeArrowheads="1" noChangeShapeType="1" noTextEdit="1"/>
              </p:cNvSpPr>
              <p:nvPr/>
            </p:nvSpPr>
            <p:spPr>
              <a:xfrm>
                <a:off x="335585" y="2041850"/>
                <a:ext cx="11520831" cy="489814"/>
              </a:xfrm>
              <a:prstGeom prst="rect">
                <a:avLst/>
              </a:prstGeom>
              <a:blipFill>
                <a:blip r:embed="rId3"/>
                <a:stretch>
                  <a:fillRect l="-317" b="-8750"/>
                </a:stretch>
              </a:blipFill>
            </p:spPr>
            <p:txBody>
              <a:bodyPr/>
              <a:lstStyle/>
              <a:p>
                <a:r>
                  <a:rPr lang="en-US">
                    <a:noFill/>
                  </a:rPr>
                  <a:t> </a:t>
                </a:r>
              </a:p>
            </p:txBody>
          </p:sp>
        </mc:Fallback>
      </mc:AlternateContent>
      <p:sp>
        <p:nvSpPr>
          <p:cNvPr id="2" name="文本框 1">
            <a:extLst>
              <a:ext uri="{FF2B5EF4-FFF2-40B4-BE49-F238E27FC236}">
                <a16:creationId xmlns:a16="http://schemas.microsoft.com/office/drawing/2014/main" id="{43F13998-05EB-47A5-88D9-30E80A25EFD2}"/>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Background - Discouragement Attack</a:t>
            </a:r>
          </a:p>
        </p:txBody>
      </p:sp>
      <p:sp>
        <p:nvSpPr>
          <p:cNvPr id="7" name="文本框 6">
            <a:extLst>
              <a:ext uri="{FF2B5EF4-FFF2-40B4-BE49-F238E27FC236}">
                <a16:creationId xmlns:a16="http://schemas.microsoft.com/office/drawing/2014/main" id="{6F04F9D9-9CED-4B93-A668-6172CE9BE7FA}"/>
              </a:ext>
            </a:extLst>
          </p:cNvPr>
          <p:cNvSpPr txBox="1"/>
          <p:nvPr/>
        </p:nvSpPr>
        <p:spPr>
          <a:xfrm>
            <a:off x="311285" y="1395519"/>
            <a:ext cx="11520831"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A discouragement attack means the attackers would act maliciously inside a consensus mechanism to gradually </a:t>
            </a:r>
            <a:r>
              <a:rPr lang="en-US" sz="1800" b="1" i="1" dirty="0">
                <a:solidFill>
                  <a:srgbClr val="C00000"/>
                </a:solidFill>
                <a:latin typeface="Calibri" panose="020F0502020204030204" pitchFamily="34" charset="0"/>
                <a:cs typeface="Calibri" panose="020F0502020204030204" pitchFamily="34" charset="0"/>
              </a:rPr>
              <a:t>reduce other validators’ revenue</a:t>
            </a:r>
            <a:r>
              <a:rPr lang="en-US" sz="1800" dirty="0">
                <a:latin typeface="Calibri" panose="020F0502020204030204" pitchFamily="34" charset="0"/>
                <a:cs typeface="Calibri" panose="020F0502020204030204" pitchFamily="34" charset="0"/>
              </a:rPr>
              <a:t>. </a:t>
            </a:r>
          </a:p>
        </p:txBody>
      </p:sp>
      <p:pic>
        <p:nvPicPr>
          <p:cNvPr id="9" name="图片 8">
            <a:extLst>
              <a:ext uri="{FF2B5EF4-FFF2-40B4-BE49-F238E27FC236}">
                <a16:creationId xmlns:a16="http://schemas.microsoft.com/office/drawing/2014/main" id="{F1E8B4BB-1583-473B-8966-1CDE6B7BA6B1}"/>
              </a:ext>
            </a:extLst>
          </p:cNvPr>
          <p:cNvPicPr>
            <a:picLocks noChangeAspect="1"/>
          </p:cNvPicPr>
          <p:nvPr/>
        </p:nvPicPr>
        <p:blipFill>
          <a:blip r:embed="rId4"/>
          <a:stretch>
            <a:fillRect/>
          </a:stretch>
        </p:blipFill>
        <p:spPr>
          <a:xfrm>
            <a:off x="1309789" y="2645644"/>
            <a:ext cx="4486275" cy="704850"/>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10871FA-548E-4285-A2B7-29107D2E82DF}"/>
                  </a:ext>
                </a:extLst>
              </p:cNvPr>
              <p:cNvSpPr txBox="1"/>
              <p:nvPr/>
            </p:nvSpPr>
            <p:spPr>
              <a:xfrm>
                <a:off x="311285" y="3350494"/>
                <a:ext cx="11520831" cy="489814"/>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Upgraded Reward Distribution:  </a:t>
                </a:r>
                <a14:m>
                  <m:oMath xmlns:m="http://schemas.openxmlformats.org/officeDocument/2006/math">
                    <m:f>
                      <m:fPr>
                        <m:ctrlPr>
                          <a:rPr lang="en-US" sz="1800" b="1" i="1" smtClean="0">
                            <a:solidFill>
                              <a:srgbClr val="C00000"/>
                            </a:solidFill>
                            <a:latin typeface="Cambria Math" panose="02040503050406030204" pitchFamily="18" charset="0"/>
                          </a:rPr>
                        </m:ctrlPr>
                      </m:fPr>
                      <m:num>
                        <m:r>
                          <a:rPr lang="en-US" sz="1800" b="1" i="1">
                            <a:solidFill>
                              <a:srgbClr val="C00000"/>
                            </a:solidFill>
                            <a:latin typeface="Cambria Math" panose="02040503050406030204" pitchFamily="18" charset="0"/>
                          </a:rPr>
                          <m:t>𝑹</m:t>
                        </m:r>
                      </m:num>
                      <m:den>
                        <m:r>
                          <a:rPr lang="en-US" sz="1800" b="1" i="1">
                            <a:solidFill>
                              <a:srgbClr val="C00000"/>
                            </a:solidFill>
                            <a:latin typeface="Cambria Math" panose="02040503050406030204" pitchFamily="18" charset="0"/>
                          </a:rPr>
                          <m:t>𝑵</m:t>
                        </m:r>
                      </m:den>
                    </m:f>
                    <m:r>
                      <a:rPr lang="en-US" sz="1800" b="1" i="1">
                        <a:solidFill>
                          <a:srgbClr val="C00000"/>
                        </a:solidFill>
                        <a:latin typeface="Cambria Math" panose="02040503050406030204" pitchFamily="18" charset="0"/>
                      </a:rPr>
                      <m:t>∗</m:t>
                    </m:r>
                    <m:f>
                      <m:fPr>
                        <m:ctrlPr>
                          <a:rPr lang="en-US" sz="1800" b="1" i="1">
                            <a:solidFill>
                              <a:srgbClr val="C00000"/>
                            </a:solidFill>
                            <a:latin typeface="Cambria Math" panose="02040503050406030204" pitchFamily="18" charset="0"/>
                          </a:rPr>
                        </m:ctrlPr>
                      </m:fPr>
                      <m:num>
                        <m:r>
                          <a:rPr lang="en-US" sz="1800" b="1" i="1">
                            <a:solidFill>
                              <a:srgbClr val="C00000"/>
                            </a:solidFill>
                            <a:latin typeface="Cambria Math" panose="02040503050406030204" pitchFamily="18" charset="0"/>
                          </a:rPr>
                          <m:t>𝑴</m:t>
                        </m:r>
                      </m:num>
                      <m:den>
                        <m:r>
                          <a:rPr lang="en-US" sz="1800" b="1" i="1">
                            <a:solidFill>
                              <a:srgbClr val="C00000"/>
                            </a:solidFill>
                            <a:latin typeface="Cambria Math" panose="02040503050406030204" pitchFamily="18" charset="0"/>
                          </a:rPr>
                          <m:t>𝑵</m:t>
                        </m:r>
                      </m:den>
                    </m:f>
                  </m:oMath>
                </a14:m>
                <a:endParaRPr lang="en-US" sz="1800" b="1" dirty="0">
                  <a:latin typeface="Calibri" panose="020F0502020204030204" pitchFamily="34" charset="0"/>
                  <a:cs typeface="Calibri" panose="020F0502020204030204" pitchFamily="34" charset="0"/>
                </a:endParaRPr>
              </a:p>
            </p:txBody>
          </p:sp>
        </mc:Choice>
        <mc:Fallback xmlns="">
          <p:sp>
            <p:nvSpPr>
              <p:cNvPr id="14" name="文本框 13">
                <a:extLst>
                  <a:ext uri="{FF2B5EF4-FFF2-40B4-BE49-F238E27FC236}">
                    <a16:creationId xmlns:a16="http://schemas.microsoft.com/office/drawing/2014/main" id="{110871FA-548E-4285-A2B7-29107D2E82DF}"/>
                  </a:ext>
                </a:extLst>
              </p:cNvPr>
              <p:cNvSpPr txBox="1">
                <a:spLocks noRot="1" noChangeAspect="1" noMove="1" noResize="1" noEditPoints="1" noAdjustHandles="1" noChangeArrowheads="1" noChangeShapeType="1" noTextEdit="1"/>
              </p:cNvSpPr>
              <p:nvPr/>
            </p:nvSpPr>
            <p:spPr>
              <a:xfrm>
                <a:off x="311285" y="3350494"/>
                <a:ext cx="11520831" cy="489814"/>
              </a:xfrm>
              <a:prstGeom prst="rect">
                <a:avLst/>
              </a:prstGeom>
              <a:blipFill>
                <a:blip r:embed="rId5"/>
                <a:stretch>
                  <a:fillRect l="-317" b="-8750"/>
                </a:stretch>
              </a:blipFill>
            </p:spPr>
            <p:txBody>
              <a:bodyPr/>
              <a:lstStyle/>
              <a:p>
                <a:r>
                  <a:rPr lang="en-US">
                    <a:noFill/>
                  </a:rPr>
                  <a:t> </a:t>
                </a:r>
              </a:p>
            </p:txBody>
          </p:sp>
        </mc:Fallback>
      </mc:AlternateContent>
      <p:pic>
        <p:nvPicPr>
          <p:cNvPr id="16" name="图片 15">
            <a:extLst>
              <a:ext uri="{FF2B5EF4-FFF2-40B4-BE49-F238E27FC236}">
                <a16:creationId xmlns:a16="http://schemas.microsoft.com/office/drawing/2014/main" id="{481B9A14-63FC-4724-81A4-5C4AC2532F6A}"/>
              </a:ext>
            </a:extLst>
          </p:cNvPr>
          <p:cNvPicPr>
            <a:picLocks noChangeAspect="1"/>
          </p:cNvPicPr>
          <p:nvPr/>
        </p:nvPicPr>
        <p:blipFill>
          <a:blip r:embed="rId6"/>
          <a:stretch>
            <a:fillRect/>
          </a:stretch>
        </p:blipFill>
        <p:spPr>
          <a:xfrm>
            <a:off x="6770267" y="2645644"/>
            <a:ext cx="4600575" cy="685800"/>
          </a:xfrm>
          <a:prstGeom prst="rect">
            <a:avLst/>
          </a:prstGeom>
        </p:spPr>
      </p:pic>
      <p:sp>
        <p:nvSpPr>
          <p:cNvPr id="17" name="箭头: 右 16">
            <a:extLst>
              <a:ext uri="{FF2B5EF4-FFF2-40B4-BE49-F238E27FC236}">
                <a16:creationId xmlns:a16="http://schemas.microsoft.com/office/drawing/2014/main" id="{F9008A12-D8D0-4FDE-809B-46A71C4C613E}"/>
              </a:ext>
            </a:extLst>
          </p:cNvPr>
          <p:cNvSpPr/>
          <p:nvPr/>
        </p:nvSpPr>
        <p:spPr>
          <a:xfrm>
            <a:off x="6071700" y="2962793"/>
            <a:ext cx="516388" cy="180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7">
            <a:extLst>
              <a:ext uri="{FF2B5EF4-FFF2-40B4-BE49-F238E27FC236}">
                <a16:creationId xmlns:a16="http://schemas.microsoft.com/office/drawing/2014/main" id="{C7C2C6E5-2086-45F6-BA45-9D4C610DF0F9}"/>
              </a:ext>
            </a:extLst>
          </p:cNvPr>
          <p:cNvPicPr>
            <a:picLocks noChangeAspect="1"/>
          </p:cNvPicPr>
          <p:nvPr/>
        </p:nvPicPr>
        <p:blipFill>
          <a:blip r:embed="rId6"/>
          <a:stretch>
            <a:fillRect/>
          </a:stretch>
        </p:blipFill>
        <p:spPr>
          <a:xfrm>
            <a:off x="1252638" y="3853346"/>
            <a:ext cx="4600575" cy="685800"/>
          </a:xfrm>
          <a:prstGeom prst="rect">
            <a:avLst/>
          </a:prstGeom>
        </p:spPr>
      </p:pic>
      <p:pic>
        <p:nvPicPr>
          <p:cNvPr id="20" name="图片 19">
            <a:extLst>
              <a:ext uri="{FF2B5EF4-FFF2-40B4-BE49-F238E27FC236}">
                <a16:creationId xmlns:a16="http://schemas.microsoft.com/office/drawing/2014/main" id="{A48BCCAB-50DB-4B0D-B38C-929114705734}"/>
              </a:ext>
            </a:extLst>
          </p:cNvPr>
          <p:cNvPicPr>
            <a:picLocks noChangeAspect="1"/>
          </p:cNvPicPr>
          <p:nvPr/>
        </p:nvPicPr>
        <p:blipFill>
          <a:blip r:embed="rId7"/>
          <a:stretch>
            <a:fillRect/>
          </a:stretch>
        </p:blipFill>
        <p:spPr>
          <a:xfrm>
            <a:off x="6903617" y="3858108"/>
            <a:ext cx="4467225" cy="676275"/>
          </a:xfrm>
          <a:prstGeom prst="rect">
            <a:avLst/>
          </a:prstGeom>
        </p:spPr>
      </p:pic>
      <p:sp>
        <p:nvSpPr>
          <p:cNvPr id="21" name="箭头: 右 20">
            <a:extLst>
              <a:ext uri="{FF2B5EF4-FFF2-40B4-BE49-F238E27FC236}">
                <a16:creationId xmlns:a16="http://schemas.microsoft.com/office/drawing/2014/main" id="{35E66CB7-667B-490D-A393-27D1F2601883}"/>
              </a:ext>
            </a:extLst>
          </p:cNvPr>
          <p:cNvSpPr/>
          <p:nvPr/>
        </p:nvSpPr>
        <p:spPr>
          <a:xfrm>
            <a:off x="6115739" y="4105891"/>
            <a:ext cx="516388" cy="180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22">
            <a:extLst>
              <a:ext uri="{FF2B5EF4-FFF2-40B4-BE49-F238E27FC236}">
                <a16:creationId xmlns:a16="http://schemas.microsoft.com/office/drawing/2014/main" id="{F176D339-76B0-4E87-A1D2-A71D6E2A2DAA}"/>
              </a:ext>
            </a:extLst>
          </p:cNvPr>
          <p:cNvSpPr txBox="1"/>
          <p:nvPr/>
        </p:nvSpPr>
        <p:spPr>
          <a:xfrm>
            <a:off x="563269" y="5739480"/>
            <a:ext cx="11268845" cy="369332"/>
          </a:xfrm>
          <a:prstGeom prst="rect">
            <a:avLst/>
          </a:prstGeom>
          <a:noFill/>
        </p:spPr>
        <p:txBody>
          <a:bodyPr wrap="square">
            <a:spAutoFit/>
          </a:bodyPr>
          <a:lstStyle/>
          <a:p>
            <a:pPr marL="285750" indent="-285750">
              <a:buFont typeface="Wingdings" panose="05000000000000000000" pitchFamily="2" charset="2"/>
              <a:buChar char="ü"/>
            </a:pPr>
            <a:r>
              <a:rPr lang="en-US" sz="1800" b="0" i="0" dirty="0">
                <a:effectLst/>
                <a:latin typeface="Calibri" panose="020F0502020204030204" pitchFamily="34" charset="0"/>
                <a:cs typeface="Calibri" panose="020F0502020204030204" pitchFamily="34" charset="0"/>
              </a:rPr>
              <a:t>The key point here is the following: </a:t>
            </a:r>
            <a:r>
              <a:rPr lang="en-US" sz="1800" b="1" i="1" dirty="0">
                <a:solidFill>
                  <a:srgbClr val="C00000"/>
                </a:solidFill>
                <a:effectLst/>
                <a:latin typeface="Calibri" panose="020F0502020204030204" pitchFamily="34" charset="0"/>
                <a:cs typeface="Calibri" panose="020F0502020204030204" pitchFamily="34" charset="0"/>
              </a:rPr>
              <a:t>the fewer validators seen signing a message, the lower everyone's reward</a:t>
            </a:r>
            <a:r>
              <a:rPr lang="en-US" sz="1800" b="1" i="0" dirty="0">
                <a:effectLst/>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781353A9-977B-40CF-9597-417D29A1AE61}"/>
              </a:ext>
            </a:extLst>
          </p:cNvPr>
          <p:cNvSpPr txBox="1"/>
          <p:nvPr/>
        </p:nvSpPr>
        <p:spPr>
          <a:xfrm>
            <a:off x="563269" y="6202496"/>
            <a:ext cx="8834119"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Figure Source: https://hackingresear.ch/discouragement-attacks/</a:t>
            </a:r>
          </a:p>
        </p:txBody>
      </p:sp>
      <p:sp>
        <p:nvSpPr>
          <p:cNvPr id="15" name="文本框 13">
            <a:extLst>
              <a:ext uri="{FF2B5EF4-FFF2-40B4-BE49-F238E27FC236}">
                <a16:creationId xmlns:a16="http://schemas.microsoft.com/office/drawing/2014/main" id="{994C98B8-1D1F-3120-C0C1-6E9805057EEF}"/>
              </a:ext>
            </a:extLst>
          </p:cNvPr>
          <p:cNvSpPr txBox="1"/>
          <p:nvPr/>
        </p:nvSpPr>
        <p:spPr>
          <a:xfrm>
            <a:off x="871711" y="4622222"/>
            <a:ext cx="11520831" cy="923330"/>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R is the total reward; </a:t>
            </a:r>
          </a:p>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N is the total number of validators. </a:t>
            </a:r>
          </a:p>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M is the total number of validators seen signing the signature.</a:t>
            </a:r>
            <a:endParaRPr lang="en-US" sz="1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936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5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600"/>
                                        <p:tgtEl>
                                          <p:spTgt spid="17"/>
                                        </p:tgtEl>
                                      </p:cBhvr>
                                    </p:animEffect>
                                  </p:childTnLst>
                                </p:cTn>
                              </p:par>
                              <p:par>
                                <p:cTn id="19" presetID="21"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21" presetClass="entr" presetSubtype="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heel(1)">
                                      <p:cBhvr>
                                        <p:cTn id="29" dur="600"/>
                                        <p:tgtEl>
                                          <p:spTgt spid="18"/>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heel(1)">
                                      <p:cBhvr>
                                        <p:cTn id="32" dur="600"/>
                                        <p:tgtEl>
                                          <p:spTgt spid="21"/>
                                        </p:tgtEl>
                                      </p:cBhvr>
                                    </p:animEffect>
                                  </p:childTnLst>
                                </p:cTn>
                              </p:par>
                              <p:par>
                                <p:cTn id="33" presetID="21"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1)">
                                      <p:cBhvr>
                                        <p:cTn id="35" dur="6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4" grpId="0"/>
      <p:bldP spid="17" grpId="0" animBg="1"/>
      <p:bldP spid="21" grpId="0" animBg="1"/>
      <p:bldP spid="2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04D6E46-1CDC-4F80-B3DA-561B6B0B78E1}"/>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Background – Withdraw Delay</a:t>
            </a:r>
          </a:p>
        </p:txBody>
      </p:sp>
      <p:pic>
        <p:nvPicPr>
          <p:cNvPr id="10" name="Picture 10">
            <a:extLst>
              <a:ext uri="{FF2B5EF4-FFF2-40B4-BE49-F238E27FC236}">
                <a16:creationId xmlns:a16="http://schemas.microsoft.com/office/drawing/2014/main" id="{D14DD9D5-E296-4701-BC6E-13147CA6F250}"/>
              </a:ext>
            </a:extLst>
          </p:cNvPr>
          <p:cNvPicPr>
            <a:picLocks noChangeAspect="1"/>
          </p:cNvPicPr>
          <p:nvPr/>
        </p:nvPicPr>
        <p:blipFill>
          <a:blip r:embed="rId2"/>
          <a:stretch>
            <a:fillRect/>
          </a:stretch>
        </p:blipFill>
        <p:spPr>
          <a:xfrm>
            <a:off x="410566" y="1517276"/>
            <a:ext cx="5276951" cy="3593622"/>
          </a:xfrm>
          <a:prstGeom prst="rect">
            <a:avLst/>
          </a:prstGeom>
        </p:spPr>
      </p:pic>
      <p:sp>
        <p:nvSpPr>
          <p:cNvPr id="14" name="文本框 13">
            <a:extLst>
              <a:ext uri="{FF2B5EF4-FFF2-40B4-BE49-F238E27FC236}">
                <a16:creationId xmlns:a16="http://schemas.microsoft.com/office/drawing/2014/main" id="{D35C8965-2009-4E1A-8F32-6A97EEEA57DB}"/>
              </a:ext>
            </a:extLst>
          </p:cNvPr>
          <p:cNvSpPr txBox="1"/>
          <p:nvPr/>
        </p:nvSpPr>
        <p:spPr>
          <a:xfrm>
            <a:off x="311284" y="-20253"/>
            <a:ext cx="9970399"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pic>
        <p:nvPicPr>
          <p:cNvPr id="6" name="图片 5" descr="图标&#10;&#10;描述已自动生成">
            <a:extLst>
              <a:ext uri="{FF2B5EF4-FFF2-40B4-BE49-F238E27FC236}">
                <a16:creationId xmlns:a16="http://schemas.microsoft.com/office/drawing/2014/main" id="{F64AEB34-B0B7-497D-B2D2-5149A07A7C0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452001" y="4196498"/>
            <a:ext cx="914400" cy="914400"/>
          </a:xfrm>
          <a:prstGeom prst="rect">
            <a:avLst/>
          </a:prstGeom>
        </p:spPr>
      </p:pic>
      <p:sp>
        <p:nvSpPr>
          <p:cNvPr id="7" name="箭头: 右 6">
            <a:extLst>
              <a:ext uri="{FF2B5EF4-FFF2-40B4-BE49-F238E27FC236}">
                <a16:creationId xmlns:a16="http://schemas.microsoft.com/office/drawing/2014/main" id="{F0646ADC-73EC-463C-8FEA-0CB3E1EEC659}"/>
              </a:ext>
            </a:extLst>
          </p:cNvPr>
          <p:cNvSpPr/>
          <p:nvPr/>
        </p:nvSpPr>
        <p:spPr>
          <a:xfrm>
            <a:off x="4733270" y="4536740"/>
            <a:ext cx="453656" cy="233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 name="对话气泡: 矩形 7">
            <a:extLst>
              <a:ext uri="{FF2B5EF4-FFF2-40B4-BE49-F238E27FC236}">
                <a16:creationId xmlns:a16="http://schemas.microsoft.com/office/drawing/2014/main" id="{A1B099DB-818A-478D-899D-38ECB7034A57}"/>
              </a:ext>
            </a:extLst>
          </p:cNvPr>
          <p:cNvSpPr/>
          <p:nvPr/>
        </p:nvSpPr>
        <p:spPr>
          <a:xfrm>
            <a:off x="6096000" y="2919850"/>
            <a:ext cx="5482605" cy="1023499"/>
          </a:xfrm>
          <a:prstGeom prst="wedgeRectCallout">
            <a:avLst>
              <a:gd name="adj1" fmla="val -39006"/>
              <a:gd name="adj2" fmla="val 8280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6">
            <a:extLst>
              <a:ext uri="{FF2B5EF4-FFF2-40B4-BE49-F238E27FC236}">
                <a16:creationId xmlns:a16="http://schemas.microsoft.com/office/drawing/2014/main" id="{CE380956-0A1E-4EC1-9593-7BBC9F4AC354}"/>
              </a:ext>
            </a:extLst>
          </p:cNvPr>
          <p:cNvSpPr txBox="1"/>
          <p:nvPr/>
        </p:nvSpPr>
        <p:spPr>
          <a:xfrm>
            <a:off x="6210301" y="2982579"/>
            <a:ext cx="5257800" cy="923330"/>
          </a:xfrm>
          <a:prstGeom prst="rect">
            <a:avLst/>
          </a:prstGeom>
          <a:noFill/>
        </p:spPr>
        <p:txBody>
          <a:bodyPr wrap="square" rtlCol="0">
            <a:spAutoFit/>
          </a:bodyPr>
          <a:lstStyle/>
          <a:p>
            <a:pPr algn="just"/>
            <a:r>
              <a:rPr lang="en-US" sz="1800" dirty="0">
                <a:solidFill>
                  <a:schemeClr val="tx1"/>
                </a:solidFill>
                <a:latin typeface="Calibri" panose="020F0502020204030204" pitchFamily="34" charset="0"/>
                <a:cs typeface="Calibri" panose="020F0502020204030204" pitchFamily="34" charset="0"/>
              </a:rPr>
              <a:t>To prevent the attack, the system should set a </a:t>
            </a:r>
            <a:r>
              <a:rPr lang="en-US" sz="1800" b="1" dirty="0">
                <a:solidFill>
                  <a:srgbClr val="C00000"/>
                </a:solidFill>
                <a:latin typeface="Calibri" panose="020F0502020204030204" pitchFamily="34" charset="0"/>
                <a:cs typeface="Calibri" panose="020F0502020204030204" pitchFamily="34" charset="0"/>
              </a:rPr>
              <a:t>withdraw delay </a:t>
            </a:r>
            <a:r>
              <a:rPr lang="en-US" sz="1800" dirty="0">
                <a:solidFill>
                  <a:schemeClr val="tx1"/>
                </a:solidFill>
                <a:latin typeface="Calibri" panose="020F0502020204030204" pitchFamily="34" charset="0"/>
                <a:cs typeface="Calibri" panose="020F0502020204030204" pitchFamily="34" charset="0"/>
              </a:rPr>
              <a:t>instead of allowing the </a:t>
            </a:r>
            <a:r>
              <a:rPr lang="en-US" sz="1800">
                <a:solidFill>
                  <a:schemeClr val="tx1"/>
                </a:solidFill>
                <a:latin typeface="Calibri" panose="020F0502020204030204" pitchFamily="34" charset="0"/>
                <a:cs typeface="Calibri" panose="020F0502020204030204" pitchFamily="34" charset="0"/>
              </a:rPr>
              <a:t>validators enter/</a:t>
            </a:r>
            <a:r>
              <a:rPr lang="en-US" sz="1800" dirty="0">
                <a:solidFill>
                  <a:schemeClr val="tx1"/>
                </a:solidFill>
                <a:latin typeface="Calibri" panose="020F0502020204030204" pitchFamily="34" charset="0"/>
                <a:cs typeface="Calibri" panose="020F0502020204030204" pitchFamily="34" charset="0"/>
              </a:rPr>
              <a:t>exit quickly. </a:t>
            </a:r>
          </a:p>
        </p:txBody>
      </p:sp>
      <p:sp>
        <p:nvSpPr>
          <p:cNvPr id="20" name="文本框 19">
            <a:extLst>
              <a:ext uri="{FF2B5EF4-FFF2-40B4-BE49-F238E27FC236}">
                <a16:creationId xmlns:a16="http://schemas.microsoft.com/office/drawing/2014/main" id="{659D51CE-838C-415C-8138-FDBF06F5EE08}"/>
              </a:ext>
            </a:extLst>
          </p:cNvPr>
          <p:cNvSpPr txBox="1"/>
          <p:nvPr/>
        </p:nvSpPr>
        <p:spPr>
          <a:xfrm>
            <a:off x="5101865" y="1604589"/>
            <a:ext cx="6476740" cy="646331"/>
          </a:xfrm>
          <a:prstGeom prst="rect">
            <a:avLst/>
          </a:prstGeom>
          <a:noFill/>
          <a:ln w="12700">
            <a:solidFill>
              <a:srgbClr val="C00000"/>
            </a:solidFill>
          </a:ln>
        </p:spPr>
        <p:txBody>
          <a:bodyPr wrap="square">
            <a:spAutoFit/>
          </a:bodyPr>
          <a:lstStyle/>
          <a:p>
            <a:pPr algn="just"/>
            <a:r>
              <a:rPr lang="en-US" sz="1800" dirty="0">
                <a:solidFill>
                  <a:schemeClr val="tx1"/>
                </a:solidFill>
                <a:latin typeface="Calibri" panose="020F0502020204030204" pitchFamily="34" charset="0"/>
                <a:cs typeface="Calibri" panose="020F0502020204030204" pitchFamily="34" charset="0"/>
              </a:rPr>
              <a:t>Vitalik explored a new type of attack that may bring down the whole blockchain network, which is called </a:t>
            </a:r>
            <a:r>
              <a:rPr lang="en-US" sz="1800" b="1" dirty="0">
                <a:solidFill>
                  <a:srgbClr val="C00000"/>
                </a:solidFill>
                <a:latin typeface="Calibri" panose="020F0502020204030204" pitchFamily="34" charset="0"/>
                <a:cs typeface="Calibri" panose="020F0502020204030204" pitchFamily="34" charset="0"/>
              </a:rPr>
              <a:t>Discouragement Attack</a:t>
            </a:r>
            <a:r>
              <a:rPr lang="en-US" sz="1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538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C949A12-5AE4-4DD3-99F8-936C1A7713C4}"/>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Motivation</a:t>
            </a:r>
          </a:p>
        </p:txBody>
      </p:sp>
      <p:pic>
        <p:nvPicPr>
          <p:cNvPr id="8" name="Picture 10">
            <a:extLst>
              <a:ext uri="{FF2B5EF4-FFF2-40B4-BE49-F238E27FC236}">
                <a16:creationId xmlns:a16="http://schemas.microsoft.com/office/drawing/2014/main" id="{139A92CA-30B6-4C4D-B574-234D318FF53C}"/>
              </a:ext>
            </a:extLst>
          </p:cNvPr>
          <p:cNvPicPr>
            <a:picLocks noChangeAspect="1"/>
          </p:cNvPicPr>
          <p:nvPr/>
        </p:nvPicPr>
        <p:blipFill>
          <a:blip r:embed="rId2"/>
          <a:stretch>
            <a:fillRect/>
          </a:stretch>
        </p:blipFill>
        <p:spPr>
          <a:xfrm>
            <a:off x="730767" y="2382823"/>
            <a:ext cx="5339398" cy="3636149"/>
          </a:xfrm>
          <a:prstGeom prst="rect">
            <a:avLst/>
          </a:prstGeom>
        </p:spPr>
      </p:pic>
      <p:sp>
        <p:nvSpPr>
          <p:cNvPr id="10" name="TextBox 14">
            <a:extLst>
              <a:ext uri="{FF2B5EF4-FFF2-40B4-BE49-F238E27FC236}">
                <a16:creationId xmlns:a16="http://schemas.microsoft.com/office/drawing/2014/main" id="{E25A4635-880C-485B-8DBE-59C7C906E3C8}"/>
              </a:ext>
            </a:extLst>
          </p:cNvPr>
          <p:cNvSpPr txBox="1"/>
          <p:nvPr/>
        </p:nvSpPr>
        <p:spPr>
          <a:xfrm>
            <a:off x="6419356" y="4253834"/>
            <a:ext cx="1930986" cy="707886"/>
          </a:xfrm>
          <a:prstGeom prst="rect">
            <a:avLst/>
          </a:prstGeom>
          <a:noFill/>
          <a:ln w="28575">
            <a:solidFill>
              <a:schemeClr val="accent1">
                <a:lumMod val="50000"/>
              </a:schemeClr>
            </a:solidFill>
          </a:ln>
        </p:spPr>
        <p:txBody>
          <a:bodyPr wrap="square" rtlCol="0">
            <a:spAutoFit/>
          </a:bodyPr>
          <a:lstStyle/>
          <a:p>
            <a:pPr algn="ctr"/>
            <a:r>
              <a:rPr lang="en-US" sz="2000" b="1" dirty="0">
                <a:solidFill>
                  <a:srgbClr val="C00000"/>
                </a:solidFill>
                <a:latin typeface="Calibri" panose="020F0502020204030204" pitchFamily="34" charset="0"/>
                <a:cs typeface="Calibri" panose="020F0502020204030204" pitchFamily="34" charset="0"/>
              </a:rPr>
              <a:t>Cyber insurance Framework</a:t>
            </a:r>
          </a:p>
        </p:txBody>
      </p:sp>
      <p:sp>
        <p:nvSpPr>
          <p:cNvPr id="11" name="Down Arrow 4">
            <a:extLst>
              <a:ext uri="{FF2B5EF4-FFF2-40B4-BE49-F238E27FC236}">
                <a16:creationId xmlns:a16="http://schemas.microsoft.com/office/drawing/2014/main" id="{6BC6D587-4E9D-48D9-8EBD-98C3AA37C138}"/>
              </a:ext>
            </a:extLst>
          </p:cNvPr>
          <p:cNvSpPr/>
          <p:nvPr/>
        </p:nvSpPr>
        <p:spPr>
          <a:xfrm>
            <a:off x="7270549" y="3325105"/>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23">
            <a:extLst>
              <a:ext uri="{FF2B5EF4-FFF2-40B4-BE49-F238E27FC236}">
                <a16:creationId xmlns:a16="http://schemas.microsoft.com/office/drawing/2014/main" id="{D2A05E2C-A8DC-40E3-8CCA-A9915553ACD5}"/>
              </a:ext>
            </a:extLst>
          </p:cNvPr>
          <p:cNvSpPr/>
          <p:nvPr/>
        </p:nvSpPr>
        <p:spPr>
          <a:xfrm>
            <a:off x="10102606" y="3325105"/>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75000"/>
                  </a:schemeClr>
                </a:solidFill>
              </a:ln>
            </a:endParaRPr>
          </a:p>
        </p:txBody>
      </p:sp>
      <p:sp>
        <p:nvSpPr>
          <p:cNvPr id="13" name="TextBox 18">
            <a:extLst>
              <a:ext uri="{FF2B5EF4-FFF2-40B4-BE49-F238E27FC236}">
                <a16:creationId xmlns:a16="http://schemas.microsoft.com/office/drawing/2014/main" id="{502478B7-9C92-48F4-810F-6672F99C1343}"/>
              </a:ext>
            </a:extLst>
          </p:cNvPr>
          <p:cNvSpPr txBox="1"/>
          <p:nvPr/>
        </p:nvSpPr>
        <p:spPr>
          <a:xfrm>
            <a:off x="6419356" y="2512046"/>
            <a:ext cx="1930986" cy="646331"/>
          </a:xfrm>
          <a:prstGeom prst="rect">
            <a:avLst/>
          </a:prstGeom>
          <a:solidFill>
            <a:schemeClr val="bg1"/>
          </a:solidFill>
          <a:ln w="28575">
            <a:solidFill>
              <a:schemeClr val="accent1">
                <a:lumMod val="50000"/>
              </a:schemeClr>
            </a:solidFill>
          </a:ln>
        </p:spPr>
        <p:txBody>
          <a:bodyPr wrap="square" rtlCol="0">
            <a:spAutoFit/>
          </a:bodyPr>
          <a:lstStyle/>
          <a:p>
            <a:pPr algn="ctr"/>
            <a:r>
              <a:rPr lang="en-US" sz="1800" b="1" dirty="0">
                <a:solidFill>
                  <a:schemeClr val="tx1"/>
                </a:solidFill>
                <a:latin typeface="Calibri" panose="020F0502020204030204" pitchFamily="34" charset="0"/>
                <a:cs typeface="Calibri" panose="020F0502020204030204" pitchFamily="34" charset="0"/>
              </a:rPr>
              <a:t>Discouragement Attack</a:t>
            </a:r>
          </a:p>
        </p:txBody>
      </p:sp>
      <p:sp>
        <p:nvSpPr>
          <p:cNvPr id="14" name="TextBox 19">
            <a:extLst>
              <a:ext uri="{FF2B5EF4-FFF2-40B4-BE49-F238E27FC236}">
                <a16:creationId xmlns:a16="http://schemas.microsoft.com/office/drawing/2014/main" id="{124C4537-1A83-45F8-9D1D-E3047398C56D}"/>
              </a:ext>
            </a:extLst>
          </p:cNvPr>
          <p:cNvSpPr txBox="1"/>
          <p:nvPr/>
        </p:nvSpPr>
        <p:spPr>
          <a:xfrm>
            <a:off x="9226306" y="2758267"/>
            <a:ext cx="1981200" cy="400110"/>
          </a:xfrm>
          <a:prstGeom prst="rect">
            <a:avLst/>
          </a:prstGeom>
          <a:solidFill>
            <a:schemeClr val="bg1"/>
          </a:solidFill>
          <a:ln w="28575">
            <a:solidFill>
              <a:schemeClr val="accent1">
                <a:lumMod val="50000"/>
              </a:schemeClr>
            </a:solidFill>
          </a:ln>
        </p:spPr>
        <p:txBody>
          <a:bodyPr wrap="square" rtlCol="0">
            <a:spAutoFit/>
          </a:bodyPr>
          <a:lstStyle/>
          <a:p>
            <a:pPr algn="ctr"/>
            <a:r>
              <a:rPr lang="en-US" sz="2000" b="1" dirty="0">
                <a:solidFill>
                  <a:schemeClr val="tx1"/>
                </a:solidFill>
                <a:latin typeface="Calibri" panose="020F0502020204030204" pitchFamily="34" charset="0"/>
                <a:cs typeface="Calibri" panose="020F0502020204030204" pitchFamily="34" charset="0"/>
              </a:rPr>
              <a:t>Withdraw Delay</a:t>
            </a:r>
          </a:p>
        </p:txBody>
      </p:sp>
      <p:sp>
        <p:nvSpPr>
          <p:cNvPr id="15" name="矩形 13">
            <a:extLst>
              <a:ext uri="{FF2B5EF4-FFF2-40B4-BE49-F238E27FC236}">
                <a16:creationId xmlns:a16="http://schemas.microsoft.com/office/drawing/2014/main" id="{F9E0DC10-7FA6-4C04-8F06-02FA5CD83CEB}"/>
              </a:ext>
            </a:extLst>
          </p:cNvPr>
          <p:cNvSpPr/>
          <p:nvPr/>
        </p:nvSpPr>
        <p:spPr>
          <a:xfrm>
            <a:off x="517088" y="5988456"/>
            <a:ext cx="9055021" cy="261610"/>
          </a:xfrm>
          <a:prstGeom prst="rect">
            <a:avLst/>
          </a:prstGeom>
        </p:spPr>
        <p:txBody>
          <a:bodyPr wrap="square">
            <a:spAutoFit/>
          </a:bodyPr>
          <a:lstStyle/>
          <a:p>
            <a:r>
              <a:rPr lang="en-GB" sz="1100" dirty="0">
                <a:latin typeface="Times New Roman" panose="02020603050405020304" pitchFamily="18" charset="0"/>
              </a:rPr>
              <a:t>*</a:t>
            </a:r>
            <a:r>
              <a:rPr lang="en-GB" sz="1100" dirty="0" err="1">
                <a:latin typeface="Times New Roman" panose="02020603050405020304" pitchFamily="18" charset="0"/>
              </a:rPr>
              <a:t>Vitalik</a:t>
            </a:r>
            <a:r>
              <a:rPr lang="en-GB" sz="1100" dirty="0">
                <a:latin typeface="Times New Roman" panose="02020603050405020304" pitchFamily="18" charset="0"/>
              </a:rPr>
              <a:t> </a:t>
            </a:r>
            <a:r>
              <a:rPr lang="en-GB" sz="1100" dirty="0" err="1">
                <a:latin typeface="Times New Roman" panose="02020603050405020304" pitchFamily="18" charset="0"/>
              </a:rPr>
              <a:t>Buterin</a:t>
            </a:r>
            <a:r>
              <a:rPr lang="en-GB" sz="1100" dirty="0">
                <a:latin typeface="Times New Roman" panose="02020603050405020304" pitchFamily="18" charset="0"/>
              </a:rPr>
              <a:t>. Discouragement attacks. </a:t>
            </a:r>
            <a:r>
              <a:rPr lang="en-GB" sz="1100" dirty="0">
                <a:latin typeface="Times New Roman" panose="02020603050405020304" pitchFamily="18" charset="0"/>
                <a:hlinkClick r:id="rId3"/>
              </a:rPr>
              <a:t>https://github.com/ethereum/research/blob/master/papers/discouragement/discouragement.pdf</a:t>
            </a:r>
            <a:r>
              <a:rPr lang="en-GB" sz="1100" dirty="0">
                <a:latin typeface="Times New Roman" panose="02020603050405020304" pitchFamily="18" charset="0"/>
              </a:rPr>
              <a:t>. Dec 16,2018</a:t>
            </a:r>
            <a:endParaRPr lang="en-GB" sz="1100" dirty="0"/>
          </a:p>
        </p:txBody>
      </p:sp>
      <p:sp>
        <p:nvSpPr>
          <p:cNvPr id="16" name="TextBox 15">
            <a:extLst>
              <a:ext uri="{FF2B5EF4-FFF2-40B4-BE49-F238E27FC236}">
                <a16:creationId xmlns:a16="http://schemas.microsoft.com/office/drawing/2014/main" id="{40A0A6CD-B1E9-4419-8DFA-E071C3F4BA59}"/>
              </a:ext>
            </a:extLst>
          </p:cNvPr>
          <p:cNvSpPr txBox="1"/>
          <p:nvPr/>
        </p:nvSpPr>
        <p:spPr>
          <a:xfrm>
            <a:off x="9226305" y="4259730"/>
            <a:ext cx="2234927" cy="707886"/>
          </a:xfrm>
          <a:prstGeom prst="rect">
            <a:avLst/>
          </a:prstGeom>
          <a:noFill/>
          <a:ln w="28575">
            <a:solidFill>
              <a:schemeClr val="accent1">
                <a:lumMod val="50000"/>
              </a:schemeClr>
            </a:solidFill>
          </a:ln>
        </p:spPr>
        <p:txBody>
          <a:bodyPr wrap="square" rtlCol="0">
            <a:spAutoFit/>
          </a:bodyPr>
          <a:lstStyle/>
          <a:p>
            <a:pPr algn="ctr"/>
            <a:r>
              <a:rPr lang="en-US" sz="2000" b="1" dirty="0">
                <a:solidFill>
                  <a:srgbClr val="C00000"/>
                </a:solidFill>
                <a:latin typeface="Calibri" panose="020F0502020204030204" pitchFamily="34" charset="0"/>
                <a:cs typeface="Calibri" panose="020F0502020204030204" pitchFamily="34" charset="0"/>
              </a:rPr>
              <a:t>Contract Theory</a:t>
            </a:r>
          </a:p>
          <a:p>
            <a:pPr algn="ctr"/>
            <a:r>
              <a:rPr lang="en-US" sz="2000" b="1" dirty="0">
                <a:solidFill>
                  <a:srgbClr val="C00000"/>
                </a:solidFill>
                <a:latin typeface="Calibri" panose="020F0502020204030204" pitchFamily="34" charset="0"/>
                <a:cs typeface="Calibri" panose="020F0502020204030204" pitchFamily="34" charset="0"/>
              </a:rPr>
              <a:t>Stackelberg Game</a:t>
            </a:r>
          </a:p>
        </p:txBody>
      </p:sp>
      <p:sp>
        <p:nvSpPr>
          <p:cNvPr id="17" name="文本框 16">
            <a:extLst>
              <a:ext uri="{FF2B5EF4-FFF2-40B4-BE49-F238E27FC236}">
                <a16:creationId xmlns:a16="http://schemas.microsoft.com/office/drawing/2014/main" id="{CC32B28B-0629-4059-91B7-A5F804D9B505}"/>
              </a:ext>
            </a:extLst>
          </p:cNvPr>
          <p:cNvSpPr txBox="1"/>
          <p:nvPr/>
        </p:nvSpPr>
        <p:spPr>
          <a:xfrm>
            <a:off x="311285" y="1351508"/>
            <a:ext cx="11569430"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b="0" i="0" u="none" strike="noStrike" baseline="0" dirty="0">
                <a:solidFill>
                  <a:schemeClr val="tx1"/>
                </a:solidFill>
                <a:latin typeface="Calibri" panose="020F0502020204030204" pitchFamily="34" charset="0"/>
                <a:cs typeface="Calibri" panose="020F0502020204030204" pitchFamily="34" charset="0"/>
              </a:rPr>
              <a:t>The blockchain network requires an appropriate incentive scheme to encourage the validators to </a:t>
            </a:r>
            <a:r>
              <a:rPr lang="en-US" sz="1800" b="1" i="1" u="none" strike="noStrike" baseline="0" dirty="0">
                <a:solidFill>
                  <a:srgbClr val="C00000"/>
                </a:solidFill>
                <a:latin typeface="Calibri" panose="020F0502020204030204" pitchFamily="34" charset="0"/>
                <a:cs typeface="Calibri" panose="020F0502020204030204" pitchFamily="34" charset="0"/>
              </a:rPr>
              <a:t>stay online </a:t>
            </a:r>
            <a:r>
              <a:rPr lang="en-US" sz="1800" b="0" i="0" u="none" strike="noStrike" baseline="0" dirty="0">
                <a:solidFill>
                  <a:schemeClr val="tx1"/>
                </a:solidFill>
                <a:latin typeface="Calibri" panose="020F0502020204030204" pitchFamily="34" charset="0"/>
                <a:cs typeface="Calibri" panose="020F0502020204030204" pitchFamily="34" charset="0"/>
              </a:rPr>
              <a:t>and </a:t>
            </a:r>
            <a:r>
              <a:rPr lang="en-US" sz="1800" b="1" i="1" u="none" strike="noStrike" baseline="0" dirty="0">
                <a:solidFill>
                  <a:srgbClr val="C00000"/>
                </a:solidFill>
                <a:latin typeface="Calibri" panose="020F0502020204030204" pitchFamily="34" charset="0"/>
                <a:cs typeface="Calibri" panose="020F0502020204030204" pitchFamily="34" charset="0"/>
              </a:rPr>
              <a:t>neutralize the whole network’s risk</a:t>
            </a:r>
            <a:r>
              <a:rPr lang="en-US" sz="1800" b="0" i="0" u="none" strike="noStrike" baseline="0" dirty="0">
                <a:solidFill>
                  <a:schemeClr val="tx1"/>
                </a:solidFill>
                <a:latin typeface="Calibri" panose="020F0502020204030204" pitchFamily="34" charset="0"/>
                <a:cs typeface="Calibri" panose="020F0502020204030204" pitchFamily="34" charset="0"/>
              </a:rPr>
              <a:t>.</a:t>
            </a:r>
            <a:endParaRPr lang="en-US" sz="1800" dirty="0">
              <a:solidFill>
                <a:schemeClr val="tx1"/>
              </a:solidFill>
              <a:latin typeface="Calibri" panose="020F0502020204030204" pitchFamily="34" charset="0"/>
              <a:cs typeface="Calibri" panose="020F0502020204030204" pitchFamily="34" charset="0"/>
            </a:endParaRPr>
          </a:p>
        </p:txBody>
      </p:sp>
      <p:sp>
        <p:nvSpPr>
          <p:cNvPr id="21" name="文本框 20">
            <a:extLst>
              <a:ext uri="{FF2B5EF4-FFF2-40B4-BE49-F238E27FC236}">
                <a16:creationId xmlns:a16="http://schemas.microsoft.com/office/drawing/2014/main" id="{0DD4780F-89B2-45BC-A52F-41FCD0BC97DE}"/>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Tree>
    <p:extLst>
      <p:ext uri="{BB962C8B-B14F-4D97-AF65-F5344CB8AC3E}">
        <p14:creationId xmlns:p14="http://schemas.microsoft.com/office/powerpoint/2010/main" val="22040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EFC6B58-C0BF-4F83-B72C-BF931E3C62AC}"/>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Overview:</a:t>
            </a:r>
          </a:p>
        </p:txBody>
      </p:sp>
      <p:sp>
        <p:nvSpPr>
          <p:cNvPr id="5" name="文本框 4">
            <a:extLst>
              <a:ext uri="{FF2B5EF4-FFF2-40B4-BE49-F238E27FC236}">
                <a16:creationId xmlns:a16="http://schemas.microsoft.com/office/drawing/2014/main" id="{34C7D113-B6DF-48D1-98DA-F5BCBD347718}"/>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pic>
        <p:nvPicPr>
          <p:cNvPr id="6" name="图片 5">
            <a:extLst>
              <a:ext uri="{FF2B5EF4-FFF2-40B4-BE49-F238E27FC236}">
                <a16:creationId xmlns:a16="http://schemas.microsoft.com/office/drawing/2014/main" id="{33429DBF-41FA-44E2-8005-6C07444DE979}"/>
              </a:ext>
            </a:extLst>
          </p:cNvPr>
          <p:cNvPicPr>
            <a:picLocks noChangeAspect="1"/>
          </p:cNvPicPr>
          <p:nvPr/>
        </p:nvPicPr>
        <p:blipFill>
          <a:blip r:embed="rId2"/>
          <a:stretch>
            <a:fillRect/>
          </a:stretch>
        </p:blipFill>
        <p:spPr>
          <a:xfrm>
            <a:off x="6273209" y="1518629"/>
            <a:ext cx="5116917" cy="4020435"/>
          </a:xfrm>
          <a:prstGeom prst="rect">
            <a:avLst/>
          </a:prstGeom>
        </p:spPr>
      </p:pic>
      <p:sp>
        <p:nvSpPr>
          <p:cNvPr id="8" name="文本框 7">
            <a:extLst>
              <a:ext uri="{FF2B5EF4-FFF2-40B4-BE49-F238E27FC236}">
                <a16:creationId xmlns:a16="http://schemas.microsoft.com/office/drawing/2014/main" id="{7711BB57-D415-48E8-9015-F8C6570B72FE}"/>
              </a:ext>
            </a:extLst>
          </p:cNvPr>
          <p:cNvSpPr txBox="1"/>
          <p:nvPr/>
        </p:nvSpPr>
        <p:spPr>
          <a:xfrm>
            <a:off x="311285" y="1518629"/>
            <a:ext cx="5706743" cy="369332"/>
          </a:xfrm>
          <a:prstGeom prst="rect">
            <a:avLst/>
          </a:prstGeom>
          <a:noFill/>
        </p:spPr>
        <p:txBody>
          <a:bodyPr wrap="square">
            <a:spAutoFit/>
          </a:bodyPr>
          <a:lstStyle/>
          <a:p>
            <a:pPr algn="just">
              <a:spcAft>
                <a:spcPts val="600"/>
              </a:spcAft>
            </a:pPr>
            <a:r>
              <a:rPr lang="en-US" sz="1800" dirty="0">
                <a:latin typeface="Calibri" panose="020F0502020204030204" pitchFamily="34" charset="0"/>
                <a:cs typeface="Calibri" panose="020F0502020204030204" pitchFamily="34" charset="0"/>
              </a:rPr>
              <a:t>1) The main chain is recruiting the validators. </a:t>
            </a:r>
          </a:p>
        </p:txBody>
      </p:sp>
      <p:sp>
        <p:nvSpPr>
          <p:cNvPr id="7" name="文本框 6">
            <a:extLst>
              <a:ext uri="{FF2B5EF4-FFF2-40B4-BE49-F238E27FC236}">
                <a16:creationId xmlns:a16="http://schemas.microsoft.com/office/drawing/2014/main" id="{4A23C949-A6D9-4071-A083-F8FE51E447F0}"/>
              </a:ext>
            </a:extLst>
          </p:cNvPr>
          <p:cNvSpPr txBox="1"/>
          <p:nvPr/>
        </p:nvSpPr>
        <p:spPr>
          <a:xfrm>
            <a:off x="311285" y="2011071"/>
            <a:ext cx="5706743" cy="646331"/>
          </a:xfrm>
          <a:prstGeom prst="rect">
            <a:avLst/>
          </a:prstGeom>
          <a:noFill/>
        </p:spPr>
        <p:txBody>
          <a:bodyPr wrap="square">
            <a:spAutoFit/>
          </a:bodyPr>
          <a:lstStyle/>
          <a:p>
            <a:pPr algn="just">
              <a:spcAft>
                <a:spcPts val="600"/>
              </a:spcAft>
            </a:pPr>
            <a:r>
              <a:rPr lang="en-US" sz="1800" dirty="0">
                <a:latin typeface="Calibri" panose="020F0502020204030204" pitchFamily="34" charset="0"/>
                <a:cs typeface="Calibri" panose="020F0502020204030204" pitchFamily="34" charset="0"/>
              </a:rPr>
              <a:t>2) The malicious validators are blend in with other honest validators. </a:t>
            </a:r>
          </a:p>
        </p:txBody>
      </p:sp>
      <p:sp>
        <p:nvSpPr>
          <p:cNvPr id="9" name="文本框 8">
            <a:extLst>
              <a:ext uri="{FF2B5EF4-FFF2-40B4-BE49-F238E27FC236}">
                <a16:creationId xmlns:a16="http://schemas.microsoft.com/office/drawing/2014/main" id="{B1EEB513-0639-42F2-97FF-854BDC04B463}"/>
              </a:ext>
            </a:extLst>
          </p:cNvPr>
          <p:cNvSpPr txBox="1"/>
          <p:nvPr/>
        </p:nvSpPr>
        <p:spPr>
          <a:xfrm>
            <a:off x="311285" y="2780512"/>
            <a:ext cx="5784715" cy="646331"/>
          </a:xfrm>
          <a:prstGeom prst="rect">
            <a:avLst/>
          </a:prstGeom>
          <a:noFill/>
        </p:spPr>
        <p:txBody>
          <a:bodyPr wrap="square">
            <a:spAutoFit/>
          </a:bodyPr>
          <a:lstStyle/>
          <a:p>
            <a:pPr algn="just">
              <a:spcAft>
                <a:spcPts val="600"/>
              </a:spcAft>
            </a:pPr>
            <a:r>
              <a:rPr lang="en-US" sz="1800" dirty="0">
                <a:latin typeface="Calibri" panose="020F0502020204030204" pitchFamily="34" charset="0"/>
                <a:cs typeface="Calibri" panose="020F0502020204030204" pitchFamily="34" charset="0"/>
              </a:rPr>
              <a:t>3) Let the beacon chain be a temporary leader to design the contracts. </a:t>
            </a:r>
          </a:p>
        </p:txBody>
      </p:sp>
      <p:sp>
        <p:nvSpPr>
          <p:cNvPr id="11" name="文本框 10">
            <a:extLst>
              <a:ext uri="{FF2B5EF4-FFF2-40B4-BE49-F238E27FC236}">
                <a16:creationId xmlns:a16="http://schemas.microsoft.com/office/drawing/2014/main" id="{E5B0472E-63CC-4F61-923C-A77EBCD9E238}"/>
              </a:ext>
            </a:extLst>
          </p:cNvPr>
          <p:cNvSpPr txBox="1"/>
          <p:nvPr/>
        </p:nvSpPr>
        <p:spPr>
          <a:xfrm>
            <a:off x="311285" y="3549953"/>
            <a:ext cx="5706743" cy="646331"/>
          </a:xfrm>
          <a:prstGeom prst="rect">
            <a:avLst/>
          </a:prstGeom>
          <a:noFill/>
        </p:spPr>
        <p:txBody>
          <a:bodyPr wrap="square">
            <a:spAutoFit/>
          </a:bodyPr>
          <a:lstStyle/>
          <a:p>
            <a:pPr algn="just">
              <a:spcAft>
                <a:spcPts val="600"/>
              </a:spcAft>
            </a:pPr>
            <a:r>
              <a:rPr lang="en-US" sz="1800" dirty="0">
                <a:latin typeface="Calibri" panose="020F0502020204030204" pitchFamily="34" charset="0"/>
                <a:cs typeface="Calibri" panose="020F0502020204030204" pitchFamily="34" charset="0"/>
              </a:rPr>
              <a:t>4) A block manager signs the insurance contract with the cyber insurer. </a:t>
            </a:r>
          </a:p>
        </p:txBody>
      </p:sp>
      <p:sp>
        <p:nvSpPr>
          <p:cNvPr id="13" name="文本框 12">
            <a:extLst>
              <a:ext uri="{FF2B5EF4-FFF2-40B4-BE49-F238E27FC236}">
                <a16:creationId xmlns:a16="http://schemas.microsoft.com/office/drawing/2014/main" id="{EF028B90-BF9D-4CF6-9B4D-89EEAF246650}"/>
              </a:ext>
            </a:extLst>
          </p:cNvPr>
          <p:cNvSpPr txBox="1"/>
          <p:nvPr/>
        </p:nvSpPr>
        <p:spPr>
          <a:xfrm>
            <a:off x="311284" y="4319394"/>
            <a:ext cx="5706743" cy="646331"/>
          </a:xfrm>
          <a:prstGeom prst="rect">
            <a:avLst/>
          </a:prstGeom>
          <a:noFill/>
        </p:spPr>
        <p:txBody>
          <a:bodyPr wrap="square">
            <a:spAutoFit/>
          </a:bodyPr>
          <a:lstStyle/>
          <a:p>
            <a:pPr algn="just">
              <a:spcAft>
                <a:spcPts val="600"/>
              </a:spcAft>
            </a:pPr>
            <a:r>
              <a:rPr lang="en-US" sz="1800" dirty="0">
                <a:latin typeface="Calibri" panose="020F0502020204030204" pitchFamily="34" charset="0"/>
                <a:cs typeface="Calibri" panose="020F0502020204030204" pitchFamily="34" charset="0"/>
              </a:rPr>
              <a:t>5) The cyber insurer will pay the claim for the victims if there exists a discouragement attack.</a:t>
            </a:r>
          </a:p>
        </p:txBody>
      </p:sp>
    </p:spTree>
    <p:extLst>
      <p:ext uri="{BB962C8B-B14F-4D97-AF65-F5344CB8AC3E}">
        <p14:creationId xmlns:p14="http://schemas.microsoft.com/office/powerpoint/2010/main" val="95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921D0AD-6A04-4157-9574-C28BBB8E3388}"/>
              </a:ext>
            </a:extLst>
          </p:cNvPr>
          <p:cNvPicPr>
            <a:picLocks noChangeAspect="1"/>
          </p:cNvPicPr>
          <p:nvPr/>
        </p:nvPicPr>
        <p:blipFill>
          <a:blip r:embed="rId2"/>
          <a:stretch>
            <a:fillRect/>
          </a:stretch>
        </p:blipFill>
        <p:spPr>
          <a:xfrm>
            <a:off x="6273209" y="1518629"/>
            <a:ext cx="5116917" cy="4020435"/>
          </a:xfrm>
          <a:prstGeom prst="rect">
            <a:avLst/>
          </a:prstGeom>
        </p:spPr>
      </p:pic>
      <p:sp>
        <p:nvSpPr>
          <p:cNvPr id="13" name="Content Placeholder 2">
            <a:extLst>
              <a:ext uri="{FF2B5EF4-FFF2-40B4-BE49-F238E27FC236}">
                <a16:creationId xmlns:a16="http://schemas.microsoft.com/office/drawing/2014/main" id="{D97C0C1A-ED15-45B0-9300-E57CAC41A2A8}"/>
              </a:ext>
            </a:extLst>
          </p:cNvPr>
          <p:cNvSpPr txBox="1">
            <a:spLocks/>
          </p:cNvSpPr>
          <p:nvPr/>
        </p:nvSpPr>
        <p:spPr>
          <a:xfrm>
            <a:off x="440390" y="1395519"/>
            <a:ext cx="9296400" cy="44307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buFont typeface="Wingdings" panose="05000000000000000000" pitchFamily="2" charset="2"/>
              <a:buChar char="§"/>
              <a:defRPr/>
            </a:pPr>
            <a:r>
              <a:rPr lang="en-US" sz="2000" kern="0" dirty="0">
                <a:latin typeface="Calibri" panose="020F0502020204030204" pitchFamily="34" charset="0"/>
                <a:cs typeface="Calibri" panose="020F0502020204030204" pitchFamily="34" charset="0"/>
                <a:sym typeface="Wingdings" panose="05000000000000000000" pitchFamily="2" charset="2"/>
              </a:rPr>
              <a:t>Reward Distribution Function and Expected Loss</a:t>
            </a:r>
            <a:endParaRPr lang="en-US" sz="2400" kern="0" dirty="0">
              <a:latin typeface="Gill Sans MT" panose="020B0502020104020203" pitchFamily="34" charset="0"/>
              <a:sym typeface="Wingdings" panose="05000000000000000000" pitchFamily="2" charset="2"/>
            </a:endParaRPr>
          </a:p>
        </p:txBody>
      </p:sp>
      <p:pic>
        <p:nvPicPr>
          <p:cNvPr id="15" name="图片 10">
            <a:extLst>
              <a:ext uri="{FF2B5EF4-FFF2-40B4-BE49-F238E27FC236}">
                <a16:creationId xmlns:a16="http://schemas.microsoft.com/office/drawing/2014/main" id="{76384356-19EE-4523-A121-643B13FEA9B8}"/>
              </a:ext>
            </a:extLst>
          </p:cNvPr>
          <p:cNvPicPr>
            <a:picLocks noChangeAspect="1"/>
          </p:cNvPicPr>
          <p:nvPr/>
        </p:nvPicPr>
        <p:blipFill>
          <a:blip r:embed="rId3"/>
          <a:stretch>
            <a:fillRect/>
          </a:stretch>
        </p:blipFill>
        <p:spPr>
          <a:xfrm>
            <a:off x="683352" y="2080001"/>
            <a:ext cx="685800" cy="485775"/>
          </a:xfrm>
          <a:prstGeom prst="rect">
            <a:avLst/>
          </a:prstGeom>
        </p:spPr>
      </p:pic>
      <p:pic>
        <p:nvPicPr>
          <p:cNvPr id="16" name="图片 12">
            <a:extLst>
              <a:ext uri="{FF2B5EF4-FFF2-40B4-BE49-F238E27FC236}">
                <a16:creationId xmlns:a16="http://schemas.microsoft.com/office/drawing/2014/main" id="{9AF27CCE-095A-44B5-B629-16EF0CF65DD2}"/>
              </a:ext>
            </a:extLst>
          </p:cNvPr>
          <p:cNvPicPr>
            <a:picLocks noChangeAspect="1"/>
          </p:cNvPicPr>
          <p:nvPr/>
        </p:nvPicPr>
        <p:blipFill>
          <a:blip r:embed="rId4"/>
          <a:stretch>
            <a:fillRect/>
          </a:stretch>
        </p:blipFill>
        <p:spPr>
          <a:xfrm>
            <a:off x="683352" y="3210128"/>
            <a:ext cx="2362200" cy="590550"/>
          </a:xfrm>
          <a:prstGeom prst="rect">
            <a:avLst/>
          </a:prstGeom>
        </p:spPr>
      </p:pic>
      <p:sp>
        <p:nvSpPr>
          <p:cNvPr id="18" name="矩形 7">
            <a:extLst>
              <a:ext uri="{FF2B5EF4-FFF2-40B4-BE49-F238E27FC236}">
                <a16:creationId xmlns:a16="http://schemas.microsoft.com/office/drawing/2014/main" id="{572C60CD-A67B-4E7A-B93D-6CF7140C00C2}"/>
              </a:ext>
            </a:extLst>
          </p:cNvPr>
          <p:cNvSpPr/>
          <p:nvPr/>
        </p:nvSpPr>
        <p:spPr>
          <a:xfrm>
            <a:off x="358791" y="1735466"/>
            <a:ext cx="9377999" cy="369332"/>
          </a:xfrm>
          <a:prstGeom prst="rect">
            <a:avLst/>
          </a:prstGeom>
        </p:spPr>
        <p:txBody>
          <a:bodyPr wrap="square">
            <a:spAutoFit/>
          </a:bodyPr>
          <a:lstStyle/>
          <a:p>
            <a:pPr marL="285750" indent="-285750">
              <a:buFont typeface="Wingdings" panose="05000000000000000000" pitchFamily="2" charset="2"/>
              <a:buChar char="ü"/>
            </a:pPr>
            <a:r>
              <a:rPr lang="en-GB" sz="1800" dirty="0">
                <a:solidFill>
                  <a:schemeClr val="tx1"/>
                </a:solidFill>
                <a:latin typeface="Calibri" panose="020F0502020204030204" pitchFamily="34" charset="0"/>
                <a:cs typeface="Calibri" panose="020F0502020204030204" pitchFamily="34" charset="0"/>
              </a:rPr>
              <a:t>Censored validator’s loss function</a:t>
            </a:r>
          </a:p>
        </p:txBody>
      </p:sp>
      <p:sp>
        <p:nvSpPr>
          <p:cNvPr id="19" name="矩形 7">
            <a:extLst>
              <a:ext uri="{FF2B5EF4-FFF2-40B4-BE49-F238E27FC236}">
                <a16:creationId xmlns:a16="http://schemas.microsoft.com/office/drawing/2014/main" id="{2A224033-CEF2-43AC-B492-48B5B8603B01}"/>
              </a:ext>
            </a:extLst>
          </p:cNvPr>
          <p:cNvSpPr/>
          <p:nvPr/>
        </p:nvSpPr>
        <p:spPr>
          <a:xfrm>
            <a:off x="358791" y="2707459"/>
            <a:ext cx="4216401" cy="369332"/>
          </a:xfrm>
          <a:prstGeom prst="rect">
            <a:avLst/>
          </a:prstGeom>
        </p:spPr>
        <p:txBody>
          <a:bodyPr wrap="square">
            <a:spAutoFit/>
          </a:bodyPr>
          <a:lstStyle/>
          <a:p>
            <a:pPr marL="285750" indent="-285750">
              <a:buFont typeface="Wingdings" panose="05000000000000000000" pitchFamily="2" charset="2"/>
              <a:buChar char="ü"/>
            </a:pPr>
            <a:r>
              <a:rPr lang="en-GB" sz="1800" dirty="0">
                <a:solidFill>
                  <a:schemeClr val="tx1"/>
                </a:solidFill>
                <a:latin typeface="Calibri" panose="020F0502020204030204" pitchFamily="34" charset="0"/>
                <a:cs typeface="Calibri" panose="020F0502020204030204" pitchFamily="34" charset="0"/>
              </a:rPr>
              <a:t>Uncensored validator’s loss function</a:t>
            </a:r>
          </a:p>
        </p:txBody>
      </p:sp>
      <p:sp>
        <p:nvSpPr>
          <p:cNvPr id="20" name="矩形 7">
            <a:extLst>
              <a:ext uri="{FF2B5EF4-FFF2-40B4-BE49-F238E27FC236}">
                <a16:creationId xmlns:a16="http://schemas.microsoft.com/office/drawing/2014/main" id="{05F103EE-32BE-4A41-B022-2181B1F860F7}"/>
              </a:ext>
            </a:extLst>
          </p:cNvPr>
          <p:cNvSpPr/>
          <p:nvPr/>
        </p:nvSpPr>
        <p:spPr>
          <a:xfrm>
            <a:off x="358790" y="3876632"/>
            <a:ext cx="9377999" cy="369332"/>
          </a:xfrm>
          <a:prstGeom prst="rect">
            <a:avLst/>
          </a:prstGeom>
        </p:spPr>
        <p:txBody>
          <a:bodyPr wrap="square">
            <a:spAutoFit/>
          </a:bodyPr>
          <a:lstStyle/>
          <a:p>
            <a:pPr marL="285750" indent="-285750">
              <a:buFont typeface="Wingdings" panose="05000000000000000000" pitchFamily="2" charset="2"/>
              <a:buChar char="ü"/>
            </a:pPr>
            <a:r>
              <a:rPr lang="en-GB" sz="1800" dirty="0">
                <a:solidFill>
                  <a:schemeClr val="tx1"/>
                </a:solidFill>
                <a:latin typeface="Calibri" panose="020F0502020204030204" pitchFamily="34" charset="0"/>
                <a:cs typeface="Calibri" panose="020F0502020204030204" pitchFamily="34" charset="0"/>
              </a:rPr>
              <a:t>Expected loss function</a:t>
            </a:r>
          </a:p>
        </p:txBody>
      </p:sp>
      <p:sp>
        <p:nvSpPr>
          <p:cNvPr id="12" name="文本框 11">
            <a:extLst>
              <a:ext uri="{FF2B5EF4-FFF2-40B4-BE49-F238E27FC236}">
                <a16:creationId xmlns:a16="http://schemas.microsoft.com/office/drawing/2014/main" id="{755DBE7E-7F97-4199-8685-4C3450002DE1}"/>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pic>
        <p:nvPicPr>
          <p:cNvPr id="3" name="图片 2">
            <a:extLst>
              <a:ext uri="{FF2B5EF4-FFF2-40B4-BE49-F238E27FC236}">
                <a16:creationId xmlns:a16="http://schemas.microsoft.com/office/drawing/2014/main" id="{310122C7-4D05-4AF0-915D-0C71D7818BA7}"/>
              </a:ext>
            </a:extLst>
          </p:cNvPr>
          <p:cNvPicPr>
            <a:picLocks noChangeAspect="1"/>
          </p:cNvPicPr>
          <p:nvPr/>
        </p:nvPicPr>
        <p:blipFill>
          <a:blip r:embed="rId5"/>
          <a:stretch>
            <a:fillRect/>
          </a:stretch>
        </p:blipFill>
        <p:spPr>
          <a:xfrm>
            <a:off x="683352" y="4238810"/>
            <a:ext cx="2867025" cy="628650"/>
          </a:xfrm>
          <a:prstGeom prst="rect">
            <a:avLst/>
          </a:prstGeom>
        </p:spPr>
      </p:pic>
      <p:sp>
        <p:nvSpPr>
          <p:cNvPr id="14" name="文本框 13">
            <a:extLst>
              <a:ext uri="{FF2B5EF4-FFF2-40B4-BE49-F238E27FC236}">
                <a16:creationId xmlns:a16="http://schemas.microsoft.com/office/drawing/2014/main" id="{125B7B85-6F9E-4CEF-ABBD-1A90BEEBD9CF}"/>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
        <p:nvSpPr>
          <p:cNvPr id="22" name="矩形 21">
            <a:extLst>
              <a:ext uri="{FF2B5EF4-FFF2-40B4-BE49-F238E27FC236}">
                <a16:creationId xmlns:a16="http://schemas.microsoft.com/office/drawing/2014/main" id="{20776572-C694-4F73-8776-CDA68523AEF8}"/>
              </a:ext>
            </a:extLst>
          </p:cNvPr>
          <p:cNvSpPr/>
          <p:nvPr/>
        </p:nvSpPr>
        <p:spPr>
          <a:xfrm>
            <a:off x="8383720" y="3961483"/>
            <a:ext cx="574159" cy="6104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对话气泡: 矩形 4">
            <a:extLst>
              <a:ext uri="{FF2B5EF4-FFF2-40B4-BE49-F238E27FC236}">
                <a16:creationId xmlns:a16="http://schemas.microsoft.com/office/drawing/2014/main" id="{83694ED1-B332-4672-830A-888FC024FF86}"/>
              </a:ext>
            </a:extLst>
          </p:cNvPr>
          <p:cNvSpPr/>
          <p:nvPr/>
        </p:nvSpPr>
        <p:spPr>
          <a:xfrm>
            <a:off x="683352" y="5034967"/>
            <a:ext cx="4113237" cy="1126714"/>
          </a:xfrm>
          <a:prstGeom prst="wedgeRectCallout">
            <a:avLst>
              <a:gd name="adj1" fmla="val -1010"/>
              <a:gd name="adj2" fmla="val -627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5ACE81E-BC25-4DE9-AD50-95022C525C73}"/>
                  </a:ext>
                </a:extLst>
              </p:cNvPr>
              <p:cNvSpPr txBox="1"/>
              <p:nvPr/>
            </p:nvSpPr>
            <p:spPr>
              <a:xfrm>
                <a:off x="801874" y="5016355"/>
                <a:ext cx="3994715" cy="1234184"/>
              </a:xfrm>
              <a:prstGeom prst="rect">
                <a:avLst/>
              </a:prstGeom>
              <a:noFill/>
            </p:spPr>
            <p:txBody>
              <a:bodyPr wrap="square" rtlCol="0">
                <a:spAutoFit/>
              </a:bodyPr>
              <a:lstStyle/>
              <a:p>
                <a:pPr algn="just"/>
                <a14:m>
                  <m:oMath xmlns:m="http://schemas.openxmlformats.org/officeDocument/2006/math">
                    <m:f>
                      <m:fPr>
                        <m:ctrlPr>
                          <a:rPr lang="en-US" sz="1800" b="0" i="1" smtClean="0">
                            <a:solidFill>
                              <a:schemeClr val="tx1"/>
                            </a:solidFill>
                            <a:latin typeface="Cambria Math" panose="02040503050406030204" pitchFamily="18" charset="0"/>
                            <a:cs typeface="Calibri" panose="020F0502020204030204" pitchFamily="34" charset="0"/>
                          </a:rPr>
                        </m:ctrlPr>
                      </m:fPr>
                      <m:num>
                        <m:acc>
                          <m:accPr>
                            <m:chr m:val="̂"/>
                            <m:ctrlPr>
                              <a:rPr lang="en-US" sz="1800" b="0" i="1" smtClean="0">
                                <a:solidFill>
                                  <a:schemeClr val="tx1"/>
                                </a:solidFill>
                                <a:latin typeface="Cambria Math" panose="02040503050406030204" pitchFamily="18" charset="0"/>
                                <a:cs typeface="Calibri" panose="020F0502020204030204" pitchFamily="34" charset="0"/>
                              </a:rPr>
                            </m:ctrlPr>
                          </m:accPr>
                          <m:e>
                            <m:r>
                              <a:rPr lang="en-US" sz="1800" b="0" i="1" smtClean="0">
                                <a:solidFill>
                                  <a:schemeClr val="tx1"/>
                                </a:solidFill>
                                <a:latin typeface="Cambria Math" panose="02040503050406030204" pitchFamily="18" charset="0"/>
                                <a:cs typeface="Calibri" panose="020F0502020204030204" pitchFamily="34" charset="0"/>
                              </a:rPr>
                              <m:t>𝑘</m:t>
                            </m:r>
                          </m:e>
                        </m:acc>
                      </m:num>
                      <m:den>
                        <m:r>
                          <a:rPr lang="en-US" sz="1800" b="0" i="1" smtClean="0">
                            <a:solidFill>
                              <a:schemeClr val="tx1"/>
                            </a:solidFill>
                            <a:latin typeface="Cambria Math" panose="02040503050406030204" pitchFamily="18" charset="0"/>
                            <a:cs typeface="Calibri" panose="020F0502020204030204" pitchFamily="34" charset="0"/>
                          </a:rPr>
                          <m:t>𝑁</m:t>
                        </m:r>
                        <m:r>
                          <a:rPr lang="en-US" sz="1800" b="0" i="1" smtClean="0">
                            <a:solidFill>
                              <a:schemeClr val="tx1"/>
                            </a:solidFill>
                            <a:latin typeface="Cambria Math" panose="02040503050406030204" pitchFamily="18" charset="0"/>
                            <a:cs typeface="Calibri" panose="020F0502020204030204" pitchFamily="34" charset="0"/>
                          </a:rPr>
                          <m:t>−</m:t>
                        </m:r>
                        <m:acc>
                          <m:accPr>
                            <m:chr m:val="̂"/>
                            <m:ctrlPr>
                              <a:rPr lang="en-US" sz="1800" b="0" i="1" smtClean="0">
                                <a:solidFill>
                                  <a:schemeClr val="tx1"/>
                                </a:solidFill>
                                <a:latin typeface="Cambria Math" panose="02040503050406030204" pitchFamily="18" charset="0"/>
                                <a:cs typeface="Calibri" panose="020F0502020204030204" pitchFamily="34" charset="0"/>
                              </a:rPr>
                            </m:ctrlPr>
                          </m:accPr>
                          <m:e>
                            <m:r>
                              <a:rPr lang="en-US" sz="1800" b="0" i="1" smtClean="0">
                                <a:solidFill>
                                  <a:schemeClr val="tx1"/>
                                </a:solidFill>
                                <a:latin typeface="Cambria Math" panose="02040503050406030204" pitchFamily="18" charset="0"/>
                                <a:cs typeface="Calibri" panose="020F0502020204030204" pitchFamily="34" charset="0"/>
                              </a:rPr>
                              <m:t>𝑛</m:t>
                            </m:r>
                          </m:e>
                        </m:acc>
                      </m:den>
                    </m:f>
                  </m:oMath>
                </a14:m>
                <a:r>
                  <a:rPr lang="en-US" sz="1800" dirty="0">
                    <a:solidFill>
                      <a:schemeClr val="tx1"/>
                    </a:solidFill>
                    <a:latin typeface="Calibri" panose="020F0502020204030204" pitchFamily="34" charset="0"/>
                    <a:cs typeface="Calibri" panose="020F0502020204030204" pitchFamily="34" charset="0"/>
                  </a:rPr>
                  <a:t> denotes the probability of being censored, and </a:t>
                </a:r>
                <a14:m>
                  <m:oMath xmlns:m="http://schemas.openxmlformats.org/officeDocument/2006/math">
                    <m:f>
                      <m:fPr>
                        <m:ctrlPr>
                          <a:rPr lang="en-US" sz="1800" b="0" i="1" smtClean="0">
                            <a:solidFill>
                              <a:schemeClr val="tx1"/>
                            </a:solidFill>
                            <a:latin typeface="Cambria Math" panose="02040503050406030204" pitchFamily="18" charset="0"/>
                            <a:cs typeface="Calibri" panose="020F0502020204030204" pitchFamily="34" charset="0"/>
                          </a:rPr>
                        </m:ctrlPr>
                      </m:fPr>
                      <m:num>
                        <m:r>
                          <a:rPr lang="en-US" sz="1800" i="1">
                            <a:solidFill>
                              <a:schemeClr val="tx1"/>
                            </a:solidFill>
                            <a:latin typeface="Cambria Math" panose="02040503050406030204" pitchFamily="18" charset="0"/>
                            <a:cs typeface="Calibri" panose="020F0502020204030204" pitchFamily="34" charset="0"/>
                          </a:rPr>
                          <m:t>𝑁</m:t>
                        </m:r>
                        <m:r>
                          <a:rPr lang="en-US" sz="1800" i="1">
                            <a:solidFill>
                              <a:schemeClr val="tx1"/>
                            </a:solidFill>
                            <a:latin typeface="Cambria Math" panose="02040503050406030204" pitchFamily="18" charset="0"/>
                            <a:cs typeface="Calibri" panose="020F0502020204030204" pitchFamily="34" charset="0"/>
                          </a:rPr>
                          <m:t>−</m:t>
                        </m:r>
                        <m:acc>
                          <m:accPr>
                            <m:chr m:val="̂"/>
                            <m:ctrlPr>
                              <a:rPr lang="en-US" sz="1800" i="1">
                                <a:solidFill>
                                  <a:schemeClr val="tx1"/>
                                </a:solidFill>
                                <a:latin typeface="Cambria Math" panose="02040503050406030204" pitchFamily="18" charset="0"/>
                                <a:cs typeface="Calibri" panose="020F0502020204030204" pitchFamily="34" charset="0"/>
                              </a:rPr>
                            </m:ctrlPr>
                          </m:accPr>
                          <m:e>
                            <m:r>
                              <a:rPr lang="en-US" sz="1800" i="1">
                                <a:solidFill>
                                  <a:schemeClr val="tx1"/>
                                </a:solidFill>
                                <a:latin typeface="Cambria Math" panose="02040503050406030204" pitchFamily="18" charset="0"/>
                                <a:cs typeface="Calibri" panose="020F0502020204030204" pitchFamily="34" charset="0"/>
                              </a:rPr>
                              <m:t>𝑘</m:t>
                            </m:r>
                          </m:e>
                        </m:acc>
                        <m:r>
                          <a:rPr lang="en-US" sz="1800" i="1">
                            <a:solidFill>
                              <a:schemeClr val="tx1"/>
                            </a:solidFill>
                            <a:latin typeface="Cambria Math" panose="02040503050406030204" pitchFamily="18" charset="0"/>
                            <a:cs typeface="Calibri" panose="020F0502020204030204" pitchFamily="34" charset="0"/>
                          </a:rPr>
                          <m:t>−</m:t>
                        </m:r>
                        <m:acc>
                          <m:accPr>
                            <m:chr m:val="̂"/>
                            <m:ctrlPr>
                              <a:rPr lang="en-US" sz="1800" i="1">
                                <a:solidFill>
                                  <a:schemeClr val="tx1"/>
                                </a:solidFill>
                                <a:latin typeface="Cambria Math" panose="02040503050406030204" pitchFamily="18" charset="0"/>
                                <a:cs typeface="Calibri" panose="020F0502020204030204" pitchFamily="34" charset="0"/>
                              </a:rPr>
                            </m:ctrlPr>
                          </m:accPr>
                          <m:e>
                            <m:r>
                              <a:rPr lang="en-US" sz="1800" i="1">
                                <a:solidFill>
                                  <a:schemeClr val="tx1"/>
                                </a:solidFill>
                                <a:latin typeface="Cambria Math" panose="02040503050406030204" pitchFamily="18" charset="0"/>
                                <a:cs typeface="Calibri" panose="020F0502020204030204" pitchFamily="34" charset="0"/>
                              </a:rPr>
                              <m:t>𝑛</m:t>
                            </m:r>
                          </m:e>
                        </m:acc>
                      </m:num>
                      <m:den>
                        <m:r>
                          <a:rPr lang="en-US" sz="1800" b="0" i="1" smtClean="0">
                            <a:solidFill>
                              <a:schemeClr val="tx1"/>
                            </a:solidFill>
                            <a:latin typeface="Cambria Math" panose="02040503050406030204" pitchFamily="18" charset="0"/>
                            <a:cs typeface="Calibri" panose="020F0502020204030204" pitchFamily="34" charset="0"/>
                          </a:rPr>
                          <m:t>𝑁</m:t>
                        </m:r>
                        <m:r>
                          <a:rPr lang="en-US" sz="1800" b="0" i="1" smtClean="0">
                            <a:solidFill>
                              <a:schemeClr val="tx1"/>
                            </a:solidFill>
                            <a:latin typeface="Cambria Math" panose="02040503050406030204" pitchFamily="18" charset="0"/>
                            <a:cs typeface="Calibri" panose="020F0502020204030204" pitchFamily="34" charset="0"/>
                          </a:rPr>
                          <m:t>−</m:t>
                        </m:r>
                        <m:acc>
                          <m:accPr>
                            <m:chr m:val="̂"/>
                            <m:ctrlPr>
                              <a:rPr lang="en-US" sz="1800" b="0" i="1" smtClean="0">
                                <a:solidFill>
                                  <a:schemeClr val="tx1"/>
                                </a:solidFill>
                                <a:latin typeface="Cambria Math" panose="02040503050406030204" pitchFamily="18" charset="0"/>
                                <a:cs typeface="Calibri" panose="020F0502020204030204" pitchFamily="34" charset="0"/>
                              </a:rPr>
                            </m:ctrlPr>
                          </m:accPr>
                          <m:e>
                            <m:r>
                              <a:rPr lang="en-US" sz="1800" b="0" i="1" smtClean="0">
                                <a:solidFill>
                                  <a:schemeClr val="tx1"/>
                                </a:solidFill>
                                <a:latin typeface="Cambria Math" panose="02040503050406030204" pitchFamily="18" charset="0"/>
                                <a:cs typeface="Calibri" panose="020F0502020204030204" pitchFamily="34" charset="0"/>
                              </a:rPr>
                              <m:t>𝑛</m:t>
                            </m:r>
                          </m:e>
                        </m:acc>
                      </m:den>
                    </m:f>
                  </m:oMath>
                </a14:m>
                <a:r>
                  <a:rPr lang="en-US" sz="1800" dirty="0">
                    <a:solidFill>
                      <a:schemeClr val="tx1"/>
                    </a:solidFill>
                    <a:latin typeface="Calibri" panose="020F0502020204030204" pitchFamily="34" charset="0"/>
                    <a:cs typeface="Calibri" panose="020F0502020204030204" pitchFamily="34" charset="0"/>
                  </a:rPr>
                  <a:t>denotes the probability of not being censored.</a:t>
                </a:r>
              </a:p>
            </p:txBody>
          </p:sp>
        </mc:Choice>
        <mc:Fallback xmlns="">
          <p:sp>
            <p:nvSpPr>
              <p:cNvPr id="7" name="文本框 6">
                <a:extLst>
                  <a:ext uri="{FF2B5EF4-FFF2-40B4-BE49-F238E27FC236}">
                    <a16:creationId xmlns:a16="http://schemas.microsoft.com/office/drawing/2014/main" id="{55ACE81E-BC25-4DE9-AD50-95022C525C73}"/>
                  </a:ext>
                </a:extLst>
              </p:cNvPr>
              <p:cNvSpPr txBox="1">
                <a:spLocks noRot="1" noChangeAspect="1" noMove="1" noResize="1" noEditPoints="1" noAdjustHandles="1" noChangeArrowheads="1" noChangeShapeType="1" noTextEdit="1"/>
              </p:cNvSpPr>
              <p:nvPr/>
            </p:nvSpPr>
            <p:spPr>
              <a:xfrm>
                <a:off x="801874" y="5016355"/>
                <a:ext cx="3994715" cy="1234184"/>
              </a:xfrm>
              <a:prstGeom prst="rect">
                <a:avLst/>
              </a:prstGeom>
              <a:blipFill>
                <a:blip r:embed="rId6"/>
                <a:stretch>
                  <a:fillRect l="-1374" r="-1221" b="-7426"/>
                </a:stretch>
              </a:blipFill>
            </p:spPr>
            <p:txBody>
              <a:bodyPr/>
              <a:lstStyle/>
              <a:p>
                <a:r>
                  <a:rPr lang="en-US">
                    <a:noFill/>
                  </a:rPr>
                  <a:t> </a:t>
                </a:r>
              </a:p>
            </p:txBody>
          </p:sp>
        </mc:Fallback>
      </mc:AlternateContent>
    </p:spTree>
    <p:extLst>
      <p:ext uri="{BB962C8B-B14F-4D97-AF65-F5344CB8AC3E}">
        <p14:creationId xmlns:p14="http://schemas.microsoft.com/office/powerpoint/2010/main" val="32304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5"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E18C791D-BBF0-4AE8-BC2E-2109A05BCE3F}"/>
              </a:ext>
            </a:extLst>
          </p:cNvPr>
          <p:cNvSpPr/>
          <p:nvPr/>
        </p:nvSpPr>
        <p:spPr>
          <a:xfrm>
            <a:off x="380421" y="1889410"/>
            <a:ext cx="5403691" cy="646331"/>
          </a:xfrm>
          <a:prstGeom prst="rect">
            <a:avLst/>
          </a:prstGeom>
        </p:spPr>
        <p:txBody>
          <a:bodyPr wrap="square">
            <a:spAutoFit/>
          </a:bodyPr>
          <a:lstStyle/>
          <a:p>
            <a:pPr algn="just"/>
            <a:r>
              <a:rPr lang="en-US" sz="1800" dirty="0">
                <a:latin typeface="Calibri" panose="020F0502020204030204" pitchFamily="34" charset="0"/>
                <a:cs typeface="Calibri" panose="020F0502020204030204" pitchFamily="34" charset="0"/>
              </a:rPr>
              <a:t>For the cyber insurer, it can get profit from the gap between the premium and the claim:</a:t>
            </a:r>
          </a:p>
        </p:txBody>
      </p:sp>
      <p:pic>
        <p:nvPicPr>
          <p:cNvPr id="6" name="Picture 2">
            <a:extLst>
              <a:ext uri="{FF2B5EF4-FFF2-40B4-BE49-F238E27FC236}">
                <a16:creationId xmlns:a16="http://schemas.microsoft.com/office/drawing/2014/main" id="{6B57AF0F-3AC8-4EDA-9A57-3F9CA56B1307}"/>
              </a:ext>
            </a:extLst>
          </p:cNvPr>
          <p:cNvPicPr>
            <a:picLocks noChangeAspect="1"/>
          </p:cNvPicPr>
          <p:nvPr/>
        </p:nvPicPr>
        <p:blipFill>
          <a:blip r:embed="rId2"/>
          <a:stretch>
            <a:fillRect/>
          </a:stretch>
        </p:blipFill>
        <p:spPr>
          <a:xfrm>
            <a:off x="1548365" y="2686238"/>
            <a:ext cx="2508069" cy="519292"/>
          </a:xfrm>
          <a:prstGeom prst="rect">
            <a:avLst/>
          </a:prstGeom>
        </p:spPr>
      </p:pic>
      <p:sp>
        <p:nvSpPr>
          <p:cNvPr id="7" name="线形标注 1 20">
            <a:extLst>
              <a:ext uri="{FF2B5EF4-FFF2-40B4-BE49-F238E27FC236}">
                <a16:creationId xmlns:a16="http://schemas.microsoft.com/office/drawing/2014/main" id="{0E7C9600-0A8B-46A7-A3C1-749E50D3EACD}"/>
              </a:ext>
            </a:extLst>
          </p:cNvPr>
          <p:cNvSpPr/>
          <p:nvPr/>
        </p:nvSpPr>
        <p:spPr>
          <a:xfrm>
            <a:off x="1240340" y="3875319"/>
            <a:ext cx="1575517" cy="355139"/>
          </a:xfrm>
          <a:prstGeom prst="borderCallout1">
            <a:avLst>
              <a:gd name="adj1" fmla="val -1763"/>
              <a:gd name="adj2" fmla="val 76458"/>
              <a:gd name="adj3" fmla="val -192315"/>
              <a:gd name="adj4" fmla="val 110259"/>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latin typeface="Times New Roman" panose="02020603050405020304" pitchFamily="18" charset="0"/>
              </a:rPr>
              <a:t>Premium</a:t>
            </a:r>
            <a:r>
              <a:rPr lang="en-US" altLang="zh-CN" sz="1800" dirty="0"/>
              <a:t>.</a:t>
            </a:r>
          </a:p>
        </p:txBody>
      </p:sp>
      <p:sp>
        <p:nvSpPr>
          <p:cNvPr id="8" name="线形标注 1 20">
            <a:extLst>
              <a:ext uri="{FF2B5EF4-FFF2-40B4-BE49-F238E27FC236}">
                <a16:creationId xmlns:a16="http://schemas.microsoft.com/office/drawing/2014/main" id="{DB2ABCB3-65D5-48D2-A748-8BAB46B4AB0B}"/>
              </a:ext>
            </a:extLst>
          </p:cNvPr>
          <p:cNvSpPr/>
          <p:nvPr/>
        </p:nvSpPr>
        <p:spPr>
          <a:xfrm>
            <a:off x="3522038" y="3875319"/>
            <a:ext cx="1671082" cy="355139"/>
          </a:xfrm>
          <a:prstGeom prst="borderCallout1">
            <a:avLst>
              <a:gd name="adj1" fmla="val -1763"/>
              <a:gd name="adj2" fmla="val 76458"/>
              <a:gd name="adj3" fmla="val -181880"/>
              <a:gd name="adj4" fmla="val 17983"/>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dirty="0">
                <a:latin typeface="Times New Roman" panose="02020603050405020304" pitchFamily="18" charset="0"/>
              </a:rPr>
              <a:t>Claim</a:t>
            </a:r>
            <a:r>
              <a:rPr lang="en-US" altLang="zh-CN" sz="1600" dirty="0"/>
              <a:t>.</a:t>
            </a:r>
          </a:p>
        </p:txBody>
      </p:sp>
      <p:sp>
        <p:nvSpPr>
          <p:cNvPr id="10" name="文本框 9">
            <a:extLst>
              <a:ext uri="{FF2B5EF4-FFF2-40B4-BE49-F238E27FC236}">
                <a16:creationId xmlns:a16="http://schemas.microsoft.com/office/drawing/2014/main" id="{E9E897B3-705B-4B8B-BB12-19B3FC34E61D}"/>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sp>
        <p:nvSpPr>
          <p:cNvPr id="14" name="文本框 13">
            <a:extLst>
              <a:ext uri="{FF2B5EF4-FFF2-40B4-BE49-F238E27FC236}">
                <a16:creationId xmlns:a16="http://schemas.microsoft.com/office/drawing/2014/main" id="{99C31E78-C23B-46A1-97AB-F839257124E9}"/>
              </a:ext>
            </a:extLst>
          </p:cNvPr>
          <p:cNvSpPr txBox="1"/>
          <p:nvPr/>
        </p:nvSpPr>
        <p:spPr>
          <a:xfrm>
            <a:off x="311285" y="1447132"/>
            <a:ext cx="6114360" cy="400110"/>
          </a:xfrm>
          <a:prstGeom prst="rect">
            <a:avLst/>
          </a:prstGeom>
          <a:noFill/>
        </p:spPr>
        <p:txBody>
          <a:bodyPr wrap="square">
            <a:spAutoFit/>
          </a:bodyPr>
          <a:lstStyle/>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Cyber Insurer Utility Model</a:t>
            </a:r>
          </a:p>
        </p:txBody>
      </p:sp>
      <p:sp>
        <p:nvSpPr>
          <p:cNvPr id="15" name="文本框 14">
            <a:extLst>
              <a:ext uri="{FF2B5EF4-FFF2-40B4-BE49-F238E27FC236}">
                <a16:creationId xmlns:a16="http://schemas.microsoft.com/office/drawing/2014/main" id="{DF2D1D4A-FD8E-46C1-877F-B94379EED11E}"/>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pic>
        <p:nvPicPr>
          <p:cNvPr id="9" name="图片 8">
            <a:extLst>
              <a:ext uri="{FF2B5EF4-FFF2-40B4-BE49-F238E27FC236}">
                <a16:creationId xmlns:a16="http://schemas.microsoft.com/office/drawing/2014/main" id="{BC9C1F87-676E-4EE7-93FF-CB5C74FE5658}"/>
              </a:ext>
            </a:extLst>
          </p:cNvPr>
          <p:cNvPicPr>
            <a:picLocks noChangeAspect="1"/>
          </p:cNvPicPr>
          <p:nvPr/>
        </p:nvPicPr>
        <p:blipFill>
          <a:blip r:embed="rId3"/>
          <a:stretch>
            <a:fillRect/>
          </a:stretch>
        </p:blipFill>
        <p:spPr>
          <a:xfrm>
            <a:off x="6273209" y="1518629"/>
            <a:ext cx="5116917" cy="4020435"/>
          </a:xfrm>
          <a:prstGeom prst="rect">
            <a:avLst/>
          </a:prstGeom>
        </p:spPr>
      </p:pic>
      <p:sp>
        <p:nvSpPr>
          <p:cNvPr id="11" name="矩形 10">
            <a:extLst>
              <a:ext uri="{FF2B5EF4-FFF2-40B4-BE49-F238E27FC236}">
                <a16:creationId xmlns:a16="http://schemas.microsoft.com/office/drawing/2014/main" id="{FB31AE97-C5D9-42F5-B936-64E0364253AD}"/>
              </a:ext>
            </a:extLst>
          </p:cNvPr>
          <p:cNvSpPr/>
          <p:nvPr/>
        </p:nvSpPr>
        <p:spPr>
          <a:xfrm>
            <a:off x="8419678" y="3925244"/>
            <a:ext cx="574159" cy="6104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47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D47C3B3-F334-4B34-A3D5-A09268754890}"/>
              </a:ext>
            </a:extLst>
          </p:cNvPr>
          <p:cNvPicPr>
            <a:picLocks noChangeAspect="1"/>
          </p:cNvPicPr>
          <p:nvPr/>
        </p:nvPicPr>
        <p:blipFill>
          <a:blip r:embed="rId2"/>
          <a:stretch>
            <a:fillRect/>
          </a:stretch>
        </p:blipFill>
        <p:spPr>
          <a:xfrm>
            <a:off x="6273209" y="1518629"/>
            <a:ext cx="5116917" cy="4020435"/>
          </a:xfrm>
          <a:prstGeom prst="rect">
            <a:avLst/>
          </a:prstGeom>
        </p:spPr>
      </p:pic>
      <p:sp>
        <p:nvSpPr>
          <p:cNvPr id="5" name="线形标注 1 20">
            <a:extLst>
              <a:ext uri="{FF2B5EF4-FFF2-40B4-BE49-F238E27FC236}">
                <a16:creationId xmlns:a16="http://schemas.microsoft.com/office/drawing/2014/main" id="{6474B6BB-01C5-44BB-B45B-36900E1E8698}"/>
              </a:ext>
            </a:extLst>
          </p:cNvPr>
          <p:cNvSpPr/>
          <p:nvPr/>
        </p:nvSpPr>
        <p:spPr>
          <a:xfrm>
            <a:off x="153187" y="3937807"/>
            <a:ext cx="1894468" cy="1150157"/>
          </a:xfrm>
          <a:prstGeom prst="borderCallout1">
            <a:avLst>
              <a:gd name="adj1" fmla="val -1763"/>
              <a:gd name="adj2" fmla="val 76458"/>
              <a:gd name="adj3" fmla="val -63972"/>
              <a:gd name="adj4" fmla="val 93324"/>
            </a:avLst>
          </a:prstGeom>
          <a:ln w="158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dirty="0">
                <a:latin typeface="Calibri" panose="020F0502020204030204" pitchFamily="34" charset="0"/>
                <a:cs typeface="Calibri" panose="020F0502020204030204" pitchFamily="34" charset="0"/>
              </a:rPr>
              <a:t>Blockchain’s gains from validators’ activeness and delay.</a:t>
            </a:r>
            <a:endParaRPr lang="en-US" altLang="zh-CN" sz="1800" dirty="0">
              <a:latin typeface="Calibri" panose="020F0502020204030204" pitchFamily="34" charset="0"/>
              <a:cs typeface="Calibri" panose="020F0502020204030204" pitchFamily="34" charset="0"/>
            </a:endParaRPr>
          </a:p>
        </p:txBody>
      </p:sp>
      <p:sp>
        <p:nvSpPr>
          <p:cNvPr id="6" name="线形标注 1 21">
            <a:extLst>
              <a:ext uri="{FF2B5EF4-FFF2-40B4-BE49-F238E27FC236}">
                <a16:creationId xmlns:a16="http://schemas.microsoft.com/office/drawing/2014/main" id="{961268D8-3DD8-4357-9C3A-D34629767F1D}"/>
              </a:ext>
            </a:extLst>
          </p:cNvPr>
          <p:cNvSpPr/>
          <p:nvPr/>
        </p:nvSpPr>
        <p:spPr>
          <a:xfrm>
            <a:off x="2308641" y="3937807"/>
            <a:ext cx="1752896" cy="1150156"/>
          </a:xfrm>
          <a:prstGeom prst="borderCallout1">
            <a:avLst>
              <a:gd name="adj1" fmla="val -2015"/>
              <a:gd name="adj2" fmla="val 59330"/>
              <a:gd name="adj3" fmla="val -44139"/>
              <a:gd name="adj4" fmla="val 71427"/>
            </a:avLst>
          </a:prstGeom>
          <a:ln w="158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Compensatory premium paid for the cyber insurer.</a:t>
            </a:r>
            <a:endParaRPr lang="en-US" altLang="zh-CN" sz="1800" dirty="0">
              <a:latin typeface="Calibri" panose="020F0502020204030204" pitchFamily="34" charset="0"/>
              <a:cs typeface="Calibri" panose="020F0502020204030204" pitchFamily="34" charset="0"/>
            </a:endParaRPr>
          </a:p>
        </p:txBody>
      </p:sp>
      <p:sp>
        <p:nvSpPr>
          <p:cNvPr id="7" name="线形标注 1 21">
            <a:extLst>
              <a:ext uri="{FF2B5EF4-FFF2-40B4-BE49-F238E27FC236}">
                <a16:creationId xmlns:a16="http://schemas.microsoft.com/office/drawing/2014/main" id="{D2BFF49C-0FB9-4F50-AEDA-AC8B25D9D488}"/>
              </a:ext>
            </a:extLst>
          </p:cNvPr>
          <p:cNvSpPr/>
          <p:nvPr/>
        </p:nvSpPr>
        <p:spPr>
          <a:xfrm>
            <a:off x="4322523" y="3930777"/>
            <a:ext cx="1950686" cy="1157186"/>
          </a:xfrm>
          <a:prstGeom prst="borderCallout1">
            <a:avLst>
              <a:gd name="adj1" fmla="val -585"/>
              <a:gd name="adj2" fmla="val 41253"/>
              <a:gd name="adj3" fmla="val -44024"/>
              <a:gd name="adj4" fmla="val 23264"/>
            </a:avLst>
          </a:prstGeom>
          <a:ln w="158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The compensatory claim for the validators.</a:t>
            </a:r>
            <a:endParaRPr lang="en-US" altLang="zh-CN" sz="1800" dirty="0">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1014A4EE-DF01-49B9-B60B-B6DC8F1F88DD}"/>
              </a:ext>
            </a:extLst>
          </p:cNvPr>
          <p:cNvSpPr txBox="1">
            <a:spLocks/>
          </p:cNvSpPr>
          <p:nvPr/>
        </p:nvSpPr>
        <p:spPr>
          <a:xfrm>
            <a:off x="360999" y="1531055"/>
            <a:ext cx="9296400" cy="44307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2900" indent="-342900">
              <a:buFont typeface="Wingdings" panose="05000000000000000000" pitchFamily="2" charset="2"/>
              <a:buChar char="§"/>
              <a:defRPr/>
            </a:pPr>
            <a:r>
              <a:rPr lang="en-US" sz="2000" dirty="0">
                <a:solidFill>
                  <a:srgbClr val="000000"/>
                </a:solidFill>
                <a:latin typeface="Calibri" panose="020F0502020204030204" pitchFamily="34" charset="0"/>
                <a:ea typeface="Arial"/>
                <a:cs typeface="Calibri" panose="020F0502020204030204" pitchFamily="34" charset="0"/>
                <a:sym typeface="Wingdings" panose="05000000000000000000" pitchFamily="2" charset="2"/>
              </a:rPr>
              <a:t>Blockchain Utility Model</a:t>
            </a:r>
          </a:p>
          <a:p>
            <a:pPr marL="347654" indent="-347654">
              <a:buFont typeface="Wingdings" panose="05000000000000000000" pitchFamily="2" charset="2"/>
              <a:buChar char="q"/>
              <a:defRPr/>
            </a:pPr>
            <a:endParaRPr lang="en-US" sz="2400" kern="0" dirty="0">
              <a:latin typeface="Gill Sans MT" panose="020B0502020104020203" pitchFamily="34" charset="0"/>
              <a:sym typeface="Wingdings" panose="05000000000000000000" pitchFamily="2" charset="2"/>
            </a:endParaRPr>
          </a:p>
          <a:p>
            <a:pPr marL="347654" indent="-347654">
              <a:buFont typeface="Wingdings" panose="05000000000000000000" pitchFamily="2" charset="2"/>
              <a:buChar char="q"/>
              <a:defRPr/>
            </a:pPr>
            <a:endParaRPr lang="en-US" sz="2400" kern="0" dirty="0">
              <a:latin typeface="Gill Sans MT" panose="020B0502020104020203" pitchFamily="34" charset="0"/>
              <a:sym typeface="Wingdings" panose="05000000000000000000" pitchFamily="2" charset="2"/>
            </a:endParaRPr>
          </a:p>
        </p:txBody>
      </p:sp>
      <p:pic>
        <p:nvPicPr>
          <p:cNvPr id="9" name="Picture 1">
            <a:extLst>
              <a:ext uri="{FF2B5EF4-FFF2-40B4-BE49-F238E27FC236}">
                <a16:creationId xmlns:a16="http://schemas.microsoft.com/office/drawing/2014/main" id="{79A8629D-98AF-415B-BF72-602BCEB8CA45}"/>
              </a:ext>
            </a:extLst>
          </p:cNvPr>
          <p:cNvPicPr>
            <a:picLocks noChangeAspect="1"/>
          </p:cNvPicPr>
          <p:nvPr/>
        </p:nvPicPr>
        <p:blipFill>
          <a:blip r:embed="rId3"/>
          <a:stretch>
            <a:fillRect/>
          </a:stretch>
        </p:blipFill>
        <p:spPr>
          <a:xfrm>
            <a:off x="1549382" y="2963291"/>
            <a:ext cx="3648075" cy="447675"/>
          </a:xfrm>
          <a:prstGeom prst="rect">
            <a:avLst/>
          </a:prstGeom>
        </p:spPr>
      </p:pic>
      <p:sp>
        <p:nvSpPr>
          <p:cNvPr id="10" name="TextBox 2">
            <a:extLst>
              <a:ext uri="{FF2B5EF4-FFF2-40B4-BE49-F238E27FC236}">
                <a16:creationId xmlns:a16="http://schemas.microsoft.com/office/drawing/2014/main" id="{F60E46A3-85C1-4782-B44D-BE3EA7AFAE75}"/>
              </a:ext>
            </a:extLst>
          </p:cNvPr>
          <p:cNvSpPr txBox="1"/>
          <p:nvPr/>
        </p:nvSpPr>
        <p:spPr>
          <a:xfrm>
            <a:off x="360999" y="1897427"/>
            <a:ext cx="5651224" cy="923330"/>
          </a:xfrm>
          <a:prstGeom prst="rect">
            <a:avLst/>
          </a:prstGeom>
          <a:noFill/>
        </p:spPr>
        <p:txBody>
          <a:bodyPr wrap="square" rtlCol="0">
            <a:spAutoFit/>
          </a:bodyPr>
          <a:lstStyle/>
          <a:p>
            <a:pPr algn="just">
              <a:spcAft>
                <a:spcPts val="600"/>
              </a:spcAft>
            </a:pPr>
            <a:r>
              <a:rPr lang="en-US" sz="1800" dirty="0">
                <a:latin typeface="Calibri" panose="020F0502020204030204" pitchFamily="34" charset="0"/>
                <a:cs typeface="Calibri" panose="020F0502020204030204" pitchFamily="34" charset="0"/>
              </a:rPr>
              <a:t>The blockchain infrastructure provider acts as an </a:t>
            </a:r>
            <a:r>
              <a:rPr lang="en-US" sz="1800" b="1" i="1" dirty="0">
                <a:solidFill>
                  <a:srgbClr val="C00000"/>
                </a:solidFill>
                <a:latin typeface="Calibri" panose="020F0502020204030204" pitchFamily="34" charset="0"/>
                <a:cs typeface="Calibri" panose="020F0502020204030204" pitchFamily="34" charset="0"/>
              </a:rPr>
              <a:t>intermediar</a:t>
            </a:r>
            <a:r>
              <a:rPr lang="en-US" altLang="zh-CN" sz="1800" b="1" i="1" dirty="0">
                <a:solidFill>
                  <a:srgbClr val="C00000"/>
                </a:solidFill>
                <a:latin typeface="Calibri" panose="020F0502020204030204" pitchFamily="34" charset="0"/>
                <a:cs typeface="Calibri" panose="020F0502020204030204" pitchFamily="34" charset="0"/>
              </a:rPr>
              <a:t>y</a:t>
            </a:r>
            <a:r>
              <a:rPr lang="en-US" sz="1800" dirty="0">
                <a:latin typeface="Calibri" panose="020F0502020204030204" pitchFamily="34" charset="0"/>
                <a:cs typeface="Calibri" panose="020F0502020204030204" pitchFamily="34" charset="0"/>
              </a:rPr>
              <a:t> between the cyber insurer and the validators:</a:t>
            </a:r>
          </a:p>
        </p:txBody>
      </p:sp>
      <p:sp>
        <p:nvSpPr>
          <p:cNvPr id="11" name="文本框 10">
            <a:extLst>
              <a:ext uri="{FF2B5EF4-FFF2-40B4-BE49-F238E27FC236}">
                <a16:creationId xmlns:a16="http://schemas.microsoft.com/office/drawing/2014/main" id="{5273A1DC-367E-4807-8BB0-EEF81BD3EF1F}"/>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sp>
        <p:nvSpPr>
          <p:cNvPr id="12" name="文本框 11">
            <a:extLst>
              <a:ext uri="{FF2B5EF4-FFF2-40B4-BE49-F238E27FC236}">
                <a16:creationId xmlns:a16="http://schemas.microsoft.com/office/drawing/2014/main" id="{6B572AFB-CC9E-4A22-A522-FCADC56F9987}"/>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
        <p:nvSpPr>
          <p:cNvPr id="14" name="矩形 13">
            <a:extLst>
              <a:ext uri="{FF2B5EF4-FFF2-40B4-BE49-F238E27FC236}">
                <a16:creationId xmlns:a16="http://schemas.microsoft.com/office/drawing/2014/main" id="{804F86D4-5CCA-44FE-94E2-57E837499F77}"/>
              </a:ext>
            </a:extLst>
          </p:cNvPr>
          <p:cNvSpPr/>
          <p:nvPr/>
        </p:nvSpPr>
        <p:spPr>
          <a:xfrm>
            <a:off x="6590413" y="4025525"/>
            <a:ext cx="574159" cy="6104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9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97C0C1A-ED15-45B0-9300-E57CAC41A2A8}"/>
              </a:ext>
            </a:extLst>
          </p:cNvPr>
          <p:cNvSpPr txBox="1">
            <a:spLocks/>
          </p:cNvSpPr>
          <p:nvPr/>
        </p:nvSpPr>
        <p:spPr>
          <a:xfrm>
            <a:off x="440390" y="1494672"/>
            <a:ext cx="9296400" cy="44307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buFont typeface="Wingdings" panose="05000000000000000000" pitchFamily="2" charset="2"/>
              <a:buChar char="§"/>
              <a:defRPr/>
            </a:pPr>
            <a:r>
              <a:rPr lang="en-US" sz="2000" dirty="0">
                <a:latin typeface="Calibri" panose="020F0502020204030204" pitchFamily="34" charset="0"/>
                <a:cs typeface="Calibri" panose="020F0502020204030204" pitchFamily="34" charset="0"/>
                <a:sym typeface="Wingdings" panose="05000000000000000000" pitchFamily="2" charset="2"/>
              </a:rPr>
              <a:t>Validator Utility Model – Type classification</a:t>
            </a:r>
            <a:endParaRPr lang="en-US" sz="2400" kern="0" dirty="0">
              <a:latin typeface="Gill Sans MT" panose="020B0502020104020203" pitchFamily="34" charset="0"/>
              <a:sym typeface="Wingdings" panose="05000000000000000000" pitchFamily="2" charset="2"/>
            </a:endParaRPr>
          </a:p>
          <a:p>
            <a:pPr marL="347654" indent="-347654">
              <a:buFont typeface="Wingdings" panose="05000000000000000000" pitchFamily="2" charset="2"/>
              <a:buChar char="q"/>
              <a:defRPr/>
            </a:pPr>
            <a:endParaRPr lang="en-US" sz="2400" kern="0" dirty="0">
              <a:latin typeface="Gill Sans MT" panose="020B0502020104020203" pitchFamily="34" charset="0"/>
              <a:sym typeface="Wingdings" panose="05000000000000000000" pitchFamily="2" charset="2"/>
            </a:endParaRPr>
          </a:p>
        </p:txBody>
      </p:sp>
      <p:sp>
        <p:nvSpPr>
          <p:cNvPr id="12" name="文本框 11">
            <a:extLst>
              <a:ext uri="{FF2B5EF4-FFF2-40B4-BE49-F238E27FC236}">
                <a16:creationId xmlns:a16="http://schemas.microsoft.com/office/drawing/2014/main" id="{755DBE7E-7F97-4199-8685-4C3450002DE1}"/>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CE149155-22B3-4F37-AF03-3327D9EE7BC1}"/>
                  </a:ext>
                </a:extLst>
              </p:cNvPr>
              <p:cNvSpPr txBox="1"/>
              <p:nvPr/>
            </p:nvSpPr>
            <p:spPr>
              <a:xfrm>
                <a:off x="386946" y="1937742"/>
                <a:ext cx="5531846" cy="923330"/>
              </a:xfrm>
              <a:prstGeom prst="rect">
                <a:avLst/>
              </a:prstGeom>
              <a:noFill/>
            </p:spPr>
            <p:txBody>
              <a:bodyPr wrap="square">
                <a:spAutoFit/>
              </a:bodyPr>
              <a:lstStyle/>
              <a:p>
                <a:pPr marL="285750" indent="-285750" algn="just">
                  <a:buFont typeface="Wingdings" panose="05000000000000000000" pitchFamily="2" charset="2"/>
                  <a:buChar char="ü"/>
                </a:pPr>
                <a:r>
                  <a:rPr lang="en-US" sz="1800" dirty="0">
                    <a:latin typeface="Calibri" panose="020F0502020204030204" pitchFamily="34" charset="0"/>
                    <a:cs typeface="Calibri" panose="020F0502020204030204" pitchFamily="34" charset="0"/>
                  </a:rPr>
                  <a:t>For a certain range of activeness </a:t>
                </a:r>
                <a14:m>
                  <m:oMath xmlns:m="http://schemas.openxmlformats.org/officeDocument/2006/math">
                    <m:r>
                      <a:rPr lang="en-US" sz="1800" i="1" dirty="0" smtClean="0">
                        <a:latin typeface="Cambria Math" panose="02040503050406030204" pitchFamily="18" charset="0"/>
                        <a:cs typeface="Times New Roman" panose="02020603050405020304" pitchFamily="18" charset="0"/>
                      </a:rPr>
                      <m:t>[</m:t>
                    </m:r>
                    <m:sSub>
                      <m:sSubPr>
                        <m:ctrlPr>
                          <a:rPr lang="en-US" sz="1800" b="0" i="1" dirty="0" smtClean="0">
                            <a:latin typeface="Cambria Math" panose="02040503050406030204" pitchFamily="18" charset="0"/>
                            <a:cs typeface="Times New Roman" panose="02020603050405020304" pitchFamily="18" charset="0"/>
                          </a:rPr>
                        </m:ctrlPr>
                      </m:sSubPr>
                      <m:e>
                        <m:r>
                          <a:rPr lang="en-US" sz="1800" i="1" dirty="0" smtClean="0">
                            <a:latin typeface="Cambria Math" panose="02040503050406030204" pitchFamily="18" charset="0"/>
                            <a:cs typeface="Times New Roman" panose="02020603050405020304" pitchFamily="18" charset="0"/>
                          </a:rPr>
                          <m:t>𝑎</m:t>
                        </m:r>
                      </m:e>
                      <m:sub>
                        <m:r>
                          <a:rPr lang="en-US" sz="1800" i="1" dirty="0" smtClean="0">
                            <a:latin typeface="Cambria Math" panose="02040503050406030204" pitchFamily="18" charset="0"/>
                            <a:cs typeface="Times New Roman" panose="02020603050405020304" pitchFamily="18" charset="0"/>
                          </a:rPr>
                          <m:t>𝑖</m:t>
                        </m:r>
                      </m:sub>
                    </m:sSub>
                    <m:r>
                      <a:rPr lang="en-US" sz="1800" i="1" dirty="0" smtClean="0">
                        <a:latin typeface="Cambria Math" panose="02040503050406030204" pitchFamily="18" charset="0"/>
                        <a:cs typeface="Times New Roman" panose="02020603050405020304" pitchFamily="18" charset="0"/>
                      </a:rPr>
                      <m:t>,</m:t>
                    </m:r>
                    <m:sSub>
                      <m:sSubPr>
                        <m:ctrlPr>
                          <a:rPr lang="en-US" sz="1800" b="0" i="1" dirty="0" smtClean="0">
                            <a:latin typeface="Cambria Math" panose="02040503050406030204" pitchFamily="18" charset="0"/>
                            <a:cs typeface="Times New Roman" panose="02020603050405020304" pitchFamily="18" charset="0"/>
                          </a:rPr>
                        </m:ctrlPr>
                      </m:sSubPr>
                      <m:e>
                        <m:r>
                          <a:rPr lang="en-US" sz="1800" i="1" dirty="0" smtClean="0">
                            <a:latin typeface="Cambria Math" panose="02040503050406030204" pitchFamily="18" charset="0"/>
                            <a:cs typeface="Times New Roman" panose="02020603050405020304" pitchFamily="18" charset="0"/>
                          </a:rPr>
                          <m:t>𝑎</m:t>
                        </m:r>
                      </m:e>
                      <m:sub>
                        <m:r>
                          <a:rPr lang="en-US" sz="1800" b="0" i="1" dirty="0" smtClean="0">
                            <a:latin typeface="Cambria Math" panose="02040503050406030204" pitchFamily="18" charset="0"/>
                            <a:cs typeface="Times New Roman" panose="02020603050405020304" pitchFamily="18" charset="0"/>
                          </a:rPr>
                          <m:t>𝑖</m:t>
                        </m:r>
                        <m:r>
                          <a:rPr lang="en-US" sz="1800" b="0" i="1" dirty="0" smtClean="0">
                            <a:latin typeface="Cambria Math" panose="02040503050406030204" pitchFamily="18" charset="0"/>
                            <a:cs typeface="Times New Roman" panose="02020603050405020304" pitchFamily="18" charset="0"/>
                          </a:rPr>
                          <m:t>+1</m:t>
                        </m:r>
                      </m:sub>
                    </m:sSub>
                    <m:r>
                      <a:rPr lang="en-US" sz="1800" i="1" dirty="0" smtClean="0">
                        <a:latin typeface="Cambria Math" panose="02040503050406030204" pitchFamily="18" charset="0"/>
                        <a:cs typeface="Times New Roman" panose="02020603050405020304" pitchFamily="18" charset="0"/>
                      </a:rPr>
                      <m:t>),</m:t>
                    </m:r>
                  </m:oMath>
                </a14:m>
                <a:r>
                  <a:rPr lang="en-US" sz="1800" dirty="0">
                    <a:latin typeface="Times New Roman" panose="02020603050405020304" pitchFamily="18" charset="0"/>
                    <a:cs typeface="Times New Roman" panose="02020603050405020304" pitchFamily="18" charset="0"/>
                  </a:rPr>
                  <a:t> </a:t>
                </a:r>
                <a:r>
                  <a:rPr lang="en-US" sz="1800" dirty="0">
                    <a:latin typeface="Calibri" panose="020F0502020204030204" pitchFamily="34" charset="0"/>
                    <a:cs typeface="Calibri" panose="020F0502020204030204" pitchFamily="34" charset="0"/>
                  </a:rPr>
                  <a:t>we model it as a </a:t>
                </a:r>
                <a:r>
                  <a:rPr lang="en-US" sz="1800" b="1" i="1" dirty="0">
                    <a:solidFill>
                      <a:srgbClr val="C00000"/>
                    </a:solidFill>
                    <a:latin typeface="Calibri" panose="020F0502020204030204" pitchFamily="34" charset="0"/>
                    <a:cs typeface="Calibri" panose="020F0502020204030204" pitchFamily="34" charset="0"/>
                  </a:rPr>
                  <a:t>truncated normal distribution </a:t>
                </a:r>
                <a14:m>
                  <m:oMath xmlns:m="http://schemas.openxmlformats.org/officeDocument/2006/math">
                    <m:sSub>
                      <m:sSubPr>
                        <m:ctrlPr>
                          <a:rPr lang="en-US" sz="1800" b="0" i="1" dirty="0" smtClean="0">
                            <a:latin typeface="Cambria Math" panose="02040503050406030204" pitchFamily="18" charset="0"/>
                            <a:cs typeface="Times New Roman" panose="02020603050405020304" pitchFamily="18" charset="0"/>
                          </a:rPr>
                        </m:ctrlPr>
                      </m:sSubPr>
                      <m:e>
                        <m:r>
                          <a:rPr lang="en-US" sz="1800" i="1" dirty="0" smtClean="0">
                            <a:latin typeface="Cambria Math" panose="02040503050406030204" pitchFamily="18" charset="0"/>
                            <a:cs typeface="Times New Roman" panose="02020603050405020304" pitchFamily="18" charset="0"/>
                          </a:rPr>
                          <m:t>𝐴</m:t>
                        </m:r>
                      </m:e>
                      <m:sub>
                        <m:r>
                          <a:rPr lang="en-US" sz="1800" b="0" i="1" dirty="0" smtClean="0">
                            <a:latin typeface="Cambria Math" panose="02040503050406030204" pitchFamily="18" charset="0"/>
                            <a:cs typeface="Times New Roman" panose="02020603050405020304" pitchFamily="18" charset="0"/>
                          </a:rPr>
                          <m:t>𝑖</m:t>
                        </m:r>
                      </m:sub>
                    </m:sSub>
                  </m:oMath>
                </a14:m>
                <a:r>
                  <a:rPr lang="en-US" dirty="0">
                    <a:latin typeface="Times New Roman" panose="02020603050405020304" pitchFamily="18" charset="0"/>
                    <a:cs typeface="Times New Roman" panose="02020603050405020304" pitchFamily="18" charset="0"/>
                  </a:rPr>
                  <a:t>, </a:t>
                </a:r>
                <a:r>
                  <a:rPr lang="en-US" sz="1800" dirty="0">
                    <a:latin typeface="Calibri" panose="020F0502020204030204" pitchFamily="34" charset="0"/>
                    <a:cs typeface="Calibri" panose="020F0502020204030204" pitchFamily="34" charset="0"/>
                  </a:rPr>
                  <a:t>which is expressed as:</a:t>
                </a:r>
              </a:p>
            </p:txBody>
          </p:sp>
        </mc:Choice>
        <mc:Fallback xmlns="">
          <p:sp>
            <p:nvSpPr>
              <p:cNvPr id="24" name="文本框 23">
                <a:extLst>
                  <a:ext uri="{FF2B5EF4-FFF2-40B4-BE49-F238E27FC236}">
                    <a16:creationId xmlns:a16="http://schemas.microsoft.com/office/drawing/2014/main" id="{CE149155-22B3-4F37-AF03-3327D9EE7BC1}"/>
                  </a:ext>
                </a:extLst>
              </p:cNvPr>
              <p:cNvSpPr txBox="1">
                <a:spLocks noRot="1" noChangeAspect="1" noMove="1" noResize="1" noEditPoints="1" noAdjustHandles="1" noChangeArrowheads="1" noChangeShapeType="1" noTextEdit="1"/>
              </p:cNvSpPr>
              <p:nvPr/>
            </p:nvSpPr>
            <p:spPr>
              <a:xfrm>
                <a:off x="386946" y="1937742"/>
                <a:ext cx="5531846" cy="923330"/>
              </a:xfrm>
              <a:prstGeom prst="rect">
                <a:avLst/>
              </a:prstGeom>
              <a:blipFill>
                <a:blip r:embed="rId2"/>
                <a:stretch>
                  <a:fillRect l="-661" t="-3974" r="-881" b="-9934"/>
                </a:stretch>
              </a:blipFill>
            </p:spPr>
            <p:txBody>
              <a:bodyPr/>
              <a:lstStyle/>
              <a:p>
                <a:r>
                  <a:rPr lang="en-US">
                    <a:noFill/>
                  </a:rPr>
                  <a:t> </a:t>
                </a:r>
              </a:p>
            </p:txBody>
          </p:sp>
        </mc:Fallback>
      </mc:AlternateContent>
      <p:pic>
        <p:nvPicPr>
          <p:cNvPr id="25" name="Picture 2">
            <a:extLst>
              <a:ext uri="{FF2B5EF4-FFF2-40B4-BE49-F238E27FC236}">
                <a16:creationId xmlns:a16="http://schemas.microsoft.com/office/drawing/2014/main" id="{E76A8860-7A9F-4CEB-8CC7-40675342F985}"/>
              </a:ext>
            </a:extLst>
          </p:cNvPr>
          <p:cNvPicPr>
            <a:picLocks noChangeAspect="1"/>
          </p:cNvPicPr>
          <p:nvPr/>
        </p:nvPicPr>
        <p:blipFill>
          <a:blip r:embed="rId3"/>
          <a:stretch>
            <a:fillRect/>
          </a:stretch>
        </p:blipFill>
        <p:spPr>
          <a:xfrm>
            <a:off x="629576" y="3429000"/>
            <a:ext cx="4762500" cy="876300"/>
          </a:xfrm>
          <a:prstGeom prst="rect">
            <a:avLst/>
          </a:prstGeom>
        </p:spPr>
      </p:pic>
      <p:sp>
        <p:nvSpPr>
          <p:cNvPr id="26" name="文本框 25">
            <a:extLst>
              <a:ext uri="{FF2B5EF4-FFF2-40B4-BE49-F238E27FC236}">
                <a16:creationId xmlns:a16="http://schemas.microsoft.com/office/drawing/2014/main" id="{537A22DE-BE9B-4795-8C26-24B762219247}"/>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pic>
        <p:nvPicPr>
          <p:cNvPr id="7" name="图片 6">
            <a:extLst>
              <a:ext uri="{FF2B5EF4-FFF2-40B4-BE49-F238E27FC236}">
                <a16:creationId xmlns:a16="http://schemas.microsoft.com/office/drawing/2014/main" id="{99035C8E-EE53-412F-93BF-FECA52170130}"/>
              </a:ext>
            </a:extLst>
          </p:cNvPr>
          <p:cNvPicPr>
            <a:picLocks noChangeAspect="1"/>
          </p:cNvPicPr>
          <p:nvPr/>
        </p:nvPicPr>
        <p:blipFill>
          <a:blip r:embed="rId4"/>
          <a:stretch>
            <a:fillRect/>
          </a:stretch>
        </p:blipFill>
        <p:spPr>
          <a:xfrm>
            <a:off x="6273209" y="1518629"/>
            <a:ext cx="5116917" cy="4020435"/>
          </a:xfrm>
          <a:prstGeom prst="rect">
            <a:avLst/>
          </a:prstGeom>
        </p:spPr>
      </p:pic>
      <p:sp>
        <p:nvSpPr>
          <p:cNvPr id="8" name="矩形 7">
            <a:extLst>
              <a:ext uri="{FF2B5EF4-FFF2-40B4-BE49-F238E27FC236}">
                <a16:creationId xmlns:a16="http://schemas.microsoft.com/office/drawing/2014/main" id="{1E12C098-15A1-4C1F-B2C4-E3852F4F8094}"/>
              </a:ext>
            </a:extLst>
          </p:cNvPr>
          <p:cNvSpPr/>
          <p:nvPr/>
        </p:nvSpPr>
        <p:spPr>
          <a:xfrm>
            <a:off x="9658104" y="2972127"/>
            <a:ext cx="1547712" cy="15467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6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F13998-05EB-47A5-88D9-30E80A25EFD2}"/>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Blockchain</a:t>
            </a:r>
          </a:p>
        </p:txBody>
      </p:sp>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3054485"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What is Blockchain?</a:t>
            </a:r>
          </a:p>
        </p:txBody>
      </p:sp>
      <p:sp>
        <p:nvSpPr>
          <p:cNvPr id="4" name="矩形 1">
            <a:extLst>
              <a:ext uri="{FF2B5EF4-FFF2-40B4-BE49-F238E27FC236}">
                <a16:creationId xmlns:a16="http://schemas.microsoft.com/office/drawing/2014/main" id="{E53B533B-F3A7-441C-BE69-4934A12A6D20}"/>
              </a:ext>
            </a:extLst>
          </p:cNvPr>
          <p:cNvSpPr/>
          <p:nvPr/>
        </p:nvSpPr>
        <p:spPr>
          <a:xfrm>
            <a:off x="311285" y="1395519"/>
            <a:ext cx="11569430" cy="400110"/>
          </a:xfrm>
          <a:prstGeom prst="rect">
            <a:avLst/>
          </a:prstGeom>
          <a:solidFill>
            <a:schemeClr val="lt1"/>
          </a:solidFill>
        </p:spPr>
        <p:txBody>
          <a:bodyPr wrap="square">
            <a:spAutoFit/>
          </a:bodyPr>
          <a:lstStyle/>
          <a:p>
            <a:pPr algn="just"/>
            <a:r>
              <a:rPr lang="en-US" sz="2000" dirty="0">
                <a:latin typeface="Calibri" panose="020F0502020204030204" pitchFamily="34" charset="0"/>
                <a:cs typeface="Calibri" panose="020F0502020204030204" pitchFamily="34" charset="0"/>
              </a:rPr>
              <a:t>A blockchain is a </a:t>
            </a:r>
            <a:r>
              <a:rPr lang="en-US" sz="2000" b="1" i="1" dirty="0">
                <a:solidFill>
                  <a:srgbClr val="C00000"/>
                </a:solidFill>
                <a:latin typeface="Calibri" panose="020F0502020204030204" pitchFamily="34" charset="0"/>
                <a:cs typeface="Calibri" panose="020F0502020204030204" pitchFamily="34" charset="0"/>
              </a:rPr>
              <a:t>distributed</a:t>
            </a:r>
            <a:r>
              <a:rPr lang="en-US" sz="2000" dirty="0">
                <a:latin typeface="Calibri" panose="020F0502020204030204" pitchFamily="34" charset="0"/>
                <a:cs typeface="Calibri" panose="020F0502020204030204" pitchFamily="34" charset="0"/>
              </a:rPr>
              <a:t>, </a:t>
            </a:r>
            <a:r>
              <a:rPr lang="en-US" sz="2000" b="1" i="1" dirty="0">
                <a:solidFill>
                  <a:srgbClr val="C00000"/>
                </a:solidFill>
                <a:latin typeface="Calibri" panose="020F0502020204030204" pitchFamily="34" charset="0"/>
                <a:cs typeface="Calibri" panose="020F0502020204030204" pitchFamily="34" charset="0"/>
              </a:rPr>
              <a:t>decentralized</a:t>
            </a:r>
            <a:r>
              <a:rPr lang="en-US" sz="2000" dirty="0">
                <a:latin typeface="Calibri" panose="020F0502020204030204" pitchFamily="34" charset="0"/>
                <a:cs typeface="Calibri" panose="020F0502020204030204" pitchFamily="34" charset="0"/>
              </a:rPr>
              <a:t>,  digital ledger that exists across a peer-to-peer network*.</a:t>
            </a:r>
          </a:p>
        </p:txBody>
      </p:sp>
      <p:sp>
        <p:nvSpPr>
          <p:cNvPr id="5" name="Rectangle 2">
            <a:extLst>
              <a:ext uri="{FF2B5EF4-FFF2-40B4-BE49-F238E27FC236}">
                <a16:creationId xmlns:a16="http://schemas.microsoft.com/office/drawing/2014/main" id="{DC40DF7C-95E7-4B28-A68C-8575FC14EEA2}"/>
              </a:ext>
            </a:extLst>
          </p:cNvPr>
          <p:cNvSpPr/>
          <p:nvPr/>
        </p:nvSpPr>
        <p:spPr>
          <a:xfrm>
            <a:off x="2221936" y="5102330"/>
            <a:ext cx="642482" cy="56087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2">
            <a:extLst>
              <a:ext uri="{FF2B5EF4-FFF2-40B4-BE49-F238E27FC236}">
                <a16:creationId xmlns:a16="http://schemas.microsoft.com/office/drawing/2014/main" id="{A2AC0F4D-F69B-4FB8-8532-AE1A2692DA3D}"/>
              </a:ext>
            </a:extLst>
          </p:cNvPr>
          <p:cNvSpPr/>
          <p:nvPr/>
        </p:nvSpPr>
        <p:spPr>
          <a:xfrm>
            <a:off x="3328835" y="5102330"/>
            <a:ext cx="642482" cy="56087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0CEBB2D9-3496-4BFB-84A7-49FEFDFAE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418" y="5264379"/>
            <a:ext cx="228600" cy="228600"/>
          </a:xfrm>
          <a:prstGeom prst="rect">
            <a:avLst/>
          </a:prstGeom>
        </p:spPr>
      </p:pic>
      <p:pic>
        <p:nvPicPr>
          <p:cNvPr id="8" name="Picture 93">
            <a:extLst>
              <a:ext uri="{FF2B5EF4-FFF2-40B4-BE49-F238E27FC236}">
                <a16:creationId xmlns:a16="http://schemas.microsoft.com/office/drawing/2014/main" id="{631808F0-75A6-4E35-AA08-7FC3838D3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018" y="5262035"/>
            <a:ext cx="228600" cy="228600"/>
          </a:xfrm>
          <a:prstGeom prst="rect">
            <a:avLst/>
          </a:prstGeom>
        </p:spPr>
      </p:pic>
      <p:sp>
        <p:nvSpPr>
          <p:cNvPr id="9" name="Rectangle 94">
            <a:extLst>
              <a:ext uri="{FF2B5EF4-FFF2-40B4-BE49-F238E27FC236}">
                <a16:creationId xmlns:a16="http://schemas.microsoft.com/office/drawing/2014/main" id="{96D1D5C5-BB77-445A-BB53-4AAEE22B4F4B}"/>
              </a:ext>
            </a:extLst>
          </p:cNvPr>
          <p:cNvSpPr/>
          <p:nvPr/>
        </p:nvSpPr>
        <p:spPr>
          <a:xfrm>
            <a:off x="4435734" y="5102330"/>
            <a:ext cx="642482" cy="56087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5">
            <a:extLst>
              <a:ext uri="{FF2B5EF4-FFF2-40B4-BE49-F238E27FC236}">
                <a16:creationId xmlns:a16="http://schemas.microsoft.com/office/drawing/2014/main" id="{BF2171A9-02DC-4FA0-B729-3C9CAB4D5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317" y="5264379"/>
            <a:ext cx="228600" cy="228600"/>
          </a:xfrm>
          <a:prstGeom prst="rect">
            <a:avLst/>
          </a:prstGeom>
        </p:spPr>
      </p:pic>
      <p:pic>
        <p:nvPicPr>
          <p:cNvPr id="11" name="Picture 96">
            <a:extLst>
              <a:ext uri="{FF2B5EF4-FFF2-40B4-BE49-F238E27FC236}">
                <a16:creationId xmlns:a16="http://schemas.microsoft.com/office/drawing/2014/main" id="{1C6D4A85-BE97-4C53-BF49-C1DD74800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917" y="5262035"/>
            <a:ext cx="228600" cy="228600"/>
          </a:xfrm>
          <a:prstGeom prst="rect">
            <a:avLst/>
          </a:prstGeom>
        </p:spPr>
      </p:pic>
      <p:sp>
        <p:nvSpPr>
          <p:cNvPr id="12" name="Rectangle 97">
            <a:extLst>
              <a:ext uri="{FF2B5EF4-FFF2-40B4-BE49-F238E27FC236}">
                <a16:creationId xmlns:a16="http://schemas.microsoft.com/office/drawing/2014/main" id="{CBB4F43A-79B7-4484-807C-473421C47960}"/>
              </a:ext>
            </a:extLst>
          </p:cNvPr>
          <p:cNvSpPr/>
          <p:nvPr/>
        </p:nvSpPr>
        <p:spPr>
          <a:xfrm>
            <a:off x="5542633" y="5102330"/>
            <a:ext cx="642482" cy="56087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98">
            <a:extLst>
              <a:ext uri="{FF2B5EF4-FFF2-40B4-BE49-F238E27FC236}">
                <a16:creationId xmlns:a16="http://schemas.microsoft.com/office/drawing/2014/main" id="{C473D742-EE50-47AE-8DF4-3D0770C3A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216" y="5264379"/>
            <a:ext cx="228600" cy="228600"/>
          </a:xfrm>
          <a:prstGeom prst="rect">
            <a:avLst/>
          </a:prstGeom>
        </p:spPr>
      </p:pic>
      <p:pic>
        <p:nvPicPr>
          <p:cNvPr id="14" name="Picture 99">
            <a:extLst>
              <a:ext uri="{FF2B5EF4-FFF2-40B4-BE49-F238E27FC236}">
                <a16:creationId xmlns:a16="http://schemas.microsoft.com/office/drawing/2014/main" id="{55080295-E426-42B2-BC13-F074D8D4F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816" y="5262035"/>
            <a:ext cx="228600" cy="228600"/>
          </a:xfrm>
          <a:prstGeom prst="rect">
            <a:avLst/>
          </a:prstGeom>
        </p:spPr>
      </p:pic>
      <p:sp>
        <p:nvSpPr>
          <p:cNvPr id="15" name="Rectangle 100">
            <a:extLst>
              <a:ext uri="{FF2B5EF4-FFF2-40B4-BE49-F238E27FC236}">
                <a16:creationId xmlns:a16="http://schemas.microsoft.com/office/drawing/2014/main" id="{78BCCC70-20AF-40E0-9196-96AACBBE2BB1}"/>
              </a:ext>
            </a:extLst>
          </p:cNvPr>
          <p:cNvSpPr/>
          <p:nvPr/>
        </p:nvSpPr>
        <p:spPr>
          <a:xfrm>
            <a:off x="6649532" y="5102330"/>
            <a:ext cx="642482" cy="56087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01">
            <a:extLst>
              <a:ext uri="{FF2B5EF4-FFF2-40B4-BE49-F238E27FC236}">
                <a16:creationId xmlns:a16="http://schemas.microsoft.com/office/drawing/2014/main" id="{726C976A-8677-4F27-BB57-B0F236C81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115" y="5264379"/>
            <a:ext cx="228600" cy="228600"/>
          </a:xfrm>
          <a:prstGeom prst="rect">
            <a:avLst/>
          </a:prstGeom>
        </p:spPr>
      </p:pic>
      <p:pic>
        <p:nvPicPr>
          <p:cNvPr id="17" name="Picture 102">
            <a:extLst>
              <a:ext uri="{FF2B5EF4-FFF2-40B4-BE49-F238E27FC236}">
                <a16:creationId xmlns:a16="http://schemas.microsoft.com/office/drawing/2014/main" id="{2D53BF0F-0ADB-4043-8528-DABEC50C4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715" y="5262035"/>
            <a:ext cx="228600" cy="228600"/>
          </a:xfrm>
          <a:prstGeom prst="rect">
            <a:avLst/>
          </a:prstGeom>
        </p:spPr>
      </p:pic>
      <p:sp>
        <p:nvSpPr>
          <p:cNvPr id="18" name="Rectangle 103">
            <a:extLst>
              <a:ext uri="{FF2B5EF4-FFF2-40B4-BE49-F238E27FC236}">
                <a16:creationId xmlns:a16="http://schemas.microsoft.com/office/drawing/2014/main" id="{D614B29C-9A09-4ABD-B71F-39F085820EC6}"/>
              </a:ext>
            </a:extLst>
          </p:cNvPr>
          <p:cNvSpPr/>
          <p:nvPr/>
        </p:nvSpPr>
        <p:spPr>
          <a:xfrm>
            <a:off x="7756663" y="5102330"/>
            <a:ext cx="642482" cy="56087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04">
            <a:extLst>
              <a:ext uri="{FF2B5EF4-FFF2-40B4-BE49-F238E27FC236}">
                <a16:creationId xmlns:a16="http://schemas.microsoft.com/office/drawing/2014/main" id="{65B70759-CDDE-4DF1-9C51-1E406A4CF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231" y="5264379"/>
            <a:ext cx="228600" cy="228600"/>
          </a:xfrm>
          <a:prstGeom prst="rect">
            <a:avLst/>
          </a:prstGeom>
        </p:spPr>
      </p:pic>
      <p:pic>
        <p:nvPicPr>
          <p:cNvPr id="20" name="Picture 105">
            <a:extLst>
              <a:ext uri="{FF2B5EF4-FFF2-40B4-BE49-F238E27FC236}">
                <a16:creationId xmlns:a16="http://schemas.microsoft.com/office/drawing/2014/main" id="{4F9EF6FB-3541-4029-BADE-AD7FF67DE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7831" y="5262035"/>
            <a:ext cx="228600" cy="228600"/>
          </a:xfrm>
          <a:prstGeom prst="rect">
            <a:avLst/>
          </a:prstGeom>
        </p:spPr>
      </p:pic>
      <p:sp>
        <p:nvSpPr>
          <p:cNvPr id="21" name="Rectangle 103">
            <a:extLst>
              <a:ext uri="{FF2B5EF4-FFF2-40B4-BE49-F238E27FC236}">
                <a16:creationId xmlns:a16="http://schemas.microsoft.com/office/drawing/2014/main" id="{FEE1922D-80C0-4BFE-AF0A-488D24E76658}"/>
              </a:ext>
            </a:extLst>
          </p:cNvPr>
          <p:cNvSpPr/>
          <p:nvPr/>
        </p:nvSpPr>
        <p:spPr>
          <a:xfrm>
            <a:off x="9567465" y="3772172"/>
            <a:ext cx="2106930" cy="2310765"/>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文本框 39">
            <a:extLst>
              <a:ext uri="{FF2B5EF4-FFF2-40B4-BE49-F238E27FC236}">
                <a16:creationId xmlns:a16="http://schemas.microsoft.com/office/drawing/2014/main" id="{9C363C02-1CF9-488E-B9DF-12A7330FD600}"/>
              </a:ext>
            </a:extLst>
          </p:cNvPr>
          <p:cNvSpPr txBox="1"/>
          <p:nvPr/>
        </p:nvSpPr>
        <p:spPr>
          <a:xfrm>
            <a:off x="7235577" y="5813100"/>
            <a:ext cx="1684655" cy="306705"/>
          </a:xfrm>
          <a:prstGeom prst="rect">
            <a:avLst/>
          </a:prstGeom>
          <a:noFill/>
        </p:spPr>
        <p:txBody>
          <a:bodyPr wrap="square" rtlCol="0">
            <a:spAutoFit/>
          </a:bodyPr>
          <a:lstStyle/>
          <a:p>
            <a:pPr algn="ctr"/>
            <a:r>
              <a:rPr lang="en-US" altLang="zh-CN" sz="1400"/>
              <a:t>Block N</a:t>
            </a:r>
          </a:p>
        </p:txBody>
      </p:sp>
      <p:sp>
        <p:nvSpPr>
          <p:cNvPr id="23" name="文本框 40">
            <a:extLst>
              <a:ext uri="{FF2B5EF4-FFF2-40B4-BE49-F238E27FC236}">
                <a16:creationId xmlns:a16="http://schemas.microsoft.com/office/drawing/2014/main" id="{6CB52C32-A150-4385-9976-28EDB5B923A8}"/>
              </a:ext>
            </a:extLst>
          </p:cNvPr>
          <p:cNvSpPr txBox="1"/>
          <p:nvPr/>
        </p:nvSpPr>
        <p:spPr>
          <a:xfrm>
            <a:off x="9778285" y="3861707"/>
            <a:ext cx="1684655" cy="306705"/>
          </a:xfrm>
          <a:prstGeom prst="rect">
            <a:avLst/>
          </a:prstGeom>
          <a:noFill/>
        </p:spPr>
        <p:txBody>
          <a:bodyPr wrap="square" rtlCol="0">
            <a:spAutoFit/>
          </a:bodyPr>
          <a:lstStyle/>
          <a:p>
            <a:pPr algn="ctr"/>
            <a:r>
              <a:rPr lang="en-US" altLang="zh-CN" sz="1400" dirty="0"/>
              <a:t>Block N header</a:t>
            </a:r>
          </a:p>
        </p:txBody>
      </p:sp>
      <p:sp>
        <p:nvSpPr>
          <p:cNvPr id="24" name="文本框 41">
            <a:extLst>
              <a:ext uri="{FF2B5EF4-FFF2-40B4-BE49-F238E27FC236}">
                <a16:creationId xmlns:a16="http://schemas.microsoft.com/office/drawing/2014/main" id="{7A3F4588-FC17-43D3-BB0B-241638D44E2F}"/>
              </a:ext>
            </a:extLst>
          </p:cNvPr>
          <p:cNvSpPr txBox="1"/>
          <p:nvPr/>
        </p:nvSpPr>
        <p:spPr>
          <a:xfrm>
            <a:off x="9691290" y="4209052"/>
            <a:ext cx="1858010" cy="275590"/>
          </a:xfrm>
          <a:prstGeom prst="rect">
            <a:avLst/>
          </a:prstGeom>
          <a:noFill/>
          <a:ln w="12700" cmpd="sng">
            <a:solidFill>
              <a:srgbClr val="4F81BD"/>
            </a:solidFill>
            <a:prstDash val="solid"/>
          </a:ln>
        </p:spPr>
        <p:txBody>
          <a:bodyPr wrap="square" rtlCol="0">
            <a:spAutoFit/>
          </a:bodyPr>
          <a:lstStyle/>
          <a:p>
            <a:pPr algn="ctr"/>
            <a:r>
              <a:rPr lang="en-US" altLang="zh-CN" sz="1200"/>
              <a:t>Hash of (N-1) header</a:t>
            </a:r>
          </a:p>
        </p:txBody>
      </p:sp>
      <p:sp>
        <p:nvSpPr>
          <p:cNvPr id="25" name="文本框 42">
            <a:extLst>
              <a:ext uri="{FF2B5EF4-FFF2-40B4-BE49-F238E27FC236}">
                <a16:creationId xmlns:a16="http://schemas.microsoft.com/office/drawing/2014/main" id="{942976B0-7BF1-45CD-A023-45F03AE42F82}"/>
              </a:ext>
            </a:extLst>
          </p:cNvPr>
          <p:cNvSpPr txBox="1"/>
          <p:nvPr/>
        </p:nvSpPr>
        <p:spPr>
          <a:xfrm>
            <a:off x="9690655" y="4789442"/>
            <a:ext cx="1858645" cy="275590"/>
          </a:xfrm>
          <a:prstGeom prst="rect">
            <a:avLst/>
          </a:prstGeom>
          <a:solidFill>
            <a:schemeClr val="accent1">
              <a:lumMod val="75000"/>
              <a:alpha val="49000"/>
            </a:schemeClr>
          </a:solidFill>
          <a:ln w="12700" cmpd="sng">
            <a:noFill/>
            <a:prstDash val="solid"/>
          </a:ln>
        </p:spPr>
        <p:txBody>
          <a:bodyPr wrap="square" rtlCol="0">
            <a:spAutoFit/>
          </a:bodyPr>
          <a:lstStyle/>
          <a:p>
            <a:pPr algn="ctr"/>
            <a:r>
              <a:rPr lang="en-US" altLang="zh-CN" sz="1200" b="1" dirty="0">
                <a:solidFill>
                  <a:schemeClr val="bg1"/>
                </a:solidFill>
              </a:rPr>
              <a:t>Transaction id_1</a:t>
            </a:r>
          </a:p>
        </p:txBody>
      </p:sp>
      <p:sp>
        <p:nvSpPr>
          <p:cNvPr id="26" name="文本框 43">
            <a:extLst>
              <a:ext uri="{FF2B5EF4-FFF2-40B4-BE49-F238E27FC236}">
                <a16:creationId xmlns:a16="http://schemas.microsoft.com/office/drawing/2014/main" id="{FCFAB3B3-B6DB-4F8B-8B8B-CF3D8F3ECE84}"/>
              </a:ext>
            </a:extLst>
          </p:cNvPr>
          <p:cNvSpPr txBox="1"/>
          <p:nvPr/>
        </p:nvSpPr>
        <p:spPr>
          <a:xfrm>
            <a:off x="9691925" y="5232672"/>
            <a:ext cx="1858645" cy="275590"/>
          </a:xfrm>
          <a:prstGeom prst="rect">
            <a:avLst/>
          </a:prstGeom>
          <a:solidFill>
            <a:schemeClr val="accent1">
              <a:lumMod val="75000"/>
              <a:alpha val="49000"/>
            </a:schemeClr>
          </a:solidFill>
          <a:ln w="12700" cmpd="sng">
            <a:noFill/>
            <a:prstDash val="solid"/>
          </a:ln>
        </p:spPr>
        <p:txBody>
          <a:bodyPr wrap="square" rtlCol="0">
            <a:spAutoFit/>
          </a:bodyPr>
          <a:lstStyle/>
          <a:p>
            <a:pPr algn="ctr"/>
            <a:r>
              <a:rPr lang="en-US" altLang="zh-CN" sz="1200" b="1">
                <a:solidFill>
                  <a:schemeClr val="bg1"/>
                </a:solidFill>
              </a:rPr>
              <a:t>Transaction id_i</a:t>
            </a:r>
          </a:p>
        </p:txBody>
      </p:sp>
      <p:sp>
        <p:nvSpPr>
          <p:cNvPr id="27" name="文本框 44">
            <a:extLst>
              <a:ext uri="{FF2B5EF4-FFF2-40B4-BE49-F238E27FC236}">
                <a16:creationId xmlns:a16="http://schemas.microsoft.com/office/drawing/2014/main" id="{71612659-9E34-425D-9C9C-D524F6C70469}"/>
              </a:ext>
            </a:extLst>
          </p:cNvPr>
          <p:cNvSpPr txBox="1"/>
          <p:nvPr/>
        </p:nvSpPr>
        <p:spPr>
          <a:xfrm>
            <a:off x="9690655" y="5663202"/>
            <a:ext cx="1858645" cy="275590"/>
          </a:xfrm>
          <a:prstGeom prst="rect">
            <a:avLst/>
          </a:prstGeom>
          <a:solidFill>
            <a:schemeClr val="accent1">
              <a:lumMod val="75000"/>
              <a:alpha val="49000"/>
            </a:schemeClr>
          </a:solidFill>
          <a:ln w="12700" cmpd="sng">
            <a:noFill/>
            <a:prstDash val="solid"/>
          </a:ln>
        </p:spPr>
        <p:txBody>
          <a:bodyPr wrap="square" rtlCol="0">
            <a:spAutoFit/>
          </a:bodyPr>
          <a:lstStyle/>
          <a:p>
            <a:pPr algn="ctr"/>
            <a:r>
              <a:rPr lang="en-US" altLang="zh-CN" sz="1200" b="1">
                <a:solidFill>
                  <a:schemeClr val="bg1"/>
                </a:solidFill>
              </a:rPr>
              <a:t>Transaction id_2x</a:t>
            </a:r>
          </a:p>
        </p:txBody>
      </p:sp>
      <p:sp>
        <p:nvSpPr>
          <p:cNvPr id="28" name="文本框 45">
            <a:extLst>
              <a:ext uri="{FF2B5EF4-FFF2-40B4-BE49-F238E27FC236}">
                <a16:creationId xmlns:a16="http://schemas.microsoft.com/office/drawing/2014/main" id="{CFA0A009-9DFC-4A86-B4B0-6D0868302D46}"/>
              </a:ext>
            </a:extLst>
          </p:cNvPr>
          <p:cNvSpPr txBox="1"/>
          <p:nvPr/>
        </p:nvSpPr>
        <p:spPr>
          <a:xfrm>
            <a:off x="6128975" y="5815005"/>
            <a:ext cx="1684655" cy="306705"/>
          </a:xfrm>
          <a:prstGeom prst="rect">
            <a:avLst/>
          </a:prstGeom>
          <a:noFill/>
        </p:spPr>
        <p:txBody>
          <a:bodyPr wrap="square" rtlCol="0">
            <a:spAutoFit/>
          </a:bodyPr>
          <a:lstStyle/>
          <a:p>
            <a:pPr algn="ctr"/>
            <a:r>
              <a:rPr lang="en-US" altLang="zh-CN" sz="1400"/>
              <a:t>Block N-1</a:t>
            </a:r>
          </a:p>
        </p:txBody>
      </p:sp>
      <p:sp>
        <p:nvSpPr>
          <p:cNvPr id="29" name="文本框 46">
            <a:extLst>
              <a:ext uri="{FF2B5EF4-FFF2-40B4-BE49-F238E27FC236}">
                <a16:creationId xmlns:a16="http://schemas.microsoft.com/office/drawing/2014/main" id="{74120A6E-8543-4D74-AC78-3103B25F9442}"/>
              </a:ext>
            </a:extLst>
          </p:cNvPr>
          <p:cNvSpPr txBox="1"/>
          <p:nvPr/>
        </p:nvSpPr>
        <p:spPr>
          <a:xfrm>
            <a:off x="5022170" y="5815005"/>
            <a:ext cx="1684655" cy="306705"/>
          </a:xfrm>
          <a:prstGeom prst="rect">
            <a:avLst/>
          </a:prstGeom>
          <a:noFill/>
        </p:spPr>
        <p:txBody>
          <a:bodyPr wrap="square" rtlCol="0">
            <a:spAutoFit/>
          </a:bodyPr>
          <a:lstStyle/>
          <a:p>
            <a:pPr algn="ctr"/>
            <a:r>
              <a:rPr lang="en-US" altLang="zh-CN" sz="1400"/>
              <a:t>Block N-2</a:t>
            </a:r>
          </a:p>
        </p:txBody>
      </p:sp>
      <p:sp>
        <p:nvSpPr>
          <p:cNvPr id="30" name="文本框 47">
            <a:extLst>
              <a:ext uri="{FF2B5EF4-FFF2-40B4-BE49-F238E27FC236}">
                <a16:creationId xmlns:a16="http://schemas.microsoft.com/office/drawing/2014/main" id="{6267645B-9E24-4725-A11C-AC13CE537117}"/>
              </a:ext>
            </a:extLst>
          </p:cNvPr>
          <p:cNvSpPr txBox="1"/>
          <p:nvPr/>
        </p:nvSpPr>
        <p:spPr>
          <a:xfrm>
            <a:off x="3914730" y="5813100"/>
            <a:ext cx="1684655" cy="306705"/>
          </a:xfrm>
          <a:prstGeom prst="rect">
            <a:avLst/>
          </a:prstGeom>
          <a:noFill/>
        </p:spPr>
        <p:txBody>
          <a:bodyPr wrap="square" rtlCol="0">
            <a:spAutoFit/>
          </a:bodyPr>
          <a:lstStyle/>
          <a:p>
            <a:pPr algn="ctr"/>
            <a:r>
              <a:rPr lang="en-US" altLang="zh-CN" sz="1400"/>
              <a:t>Block N-3</a:t>
            </a:r>
          </a:p>
        </p:txBody>
      </p:sp>
      <p:sp>
        <p:nvSpPr>
          <p:cNvPr id="31" name="文本框 48">
            <a:extLst>
              <a:ext uri="{FF2B5EF4-FFF2-40B4-BE49-F238E27FC236}">
                <a16:creationId xmlns:a16="http://schemas.microsoft.com/office/drawing/2014/main" id="{2463B1B3-82CE-482F-9DDE-F381324AFF0E}"/>
              </a:ext>
            </a:extLst>
          </p:cNvPr>
          <p:cNvSpPr txBox="1"/>
          <p:nvPr/>
        </p:nvSpPr>
        <p:spPr>
          <a:xfrm>
            <a:off x="2364990" y="5829970"/>
            <a:ext cx="1684655" cy="306705"/>
          </a:xfrm>
          <a:prstGeom prst="rect">
            <a:avLst/>
          </a:prstGeom>
          <a:noFill/>
        </p:spPr>
        <p:txBody>
          <a:bodyPr wrap="square" rtlCol="0">
            <a:spAutoFit/>
          </a:bodyPr>
          <a:lstStyle/>
          <a:p>
            <a:pPr algn="ctr"/>
            <a:r>
              <a:rPr lang="en-US" altLang="zh-CN" sz="1400" dirty="0"/>
              <a:t>Block ...</a:t>
            </a:r>
          </a:p>
        </p:txBody>
      </p:sp>
      <p:cxnSp>
        <p:nvCxnSpPr>
          <p:cNvPr id="32" name="Straight Connector 74">
            <a:extLst>
              <a:ext uri="{FF2B5EF4-FFF2-40B4-BE49-F238E27FC236}">
                <a16:creationId xmlns:a16="http://schemas.microsoft.com/office/drawing/2014/main" id="{72F46CAD-5028-421A-A44F-4E97BF94501F}"/>
              </a:ext>
            </a:extLst>
          </p:cNvPr>
          <p:cNvCxnSpPr>
            <a:cxnSpLocks/>
            <a:endCxn id="18" idx="3"/>
          </p:cNvCxnSpPr>
          <p:nvPr/>
        </p:nvCxnSpPr>
        <p:spPr>
          <a:xfrm flipH="1">
            <a:off x="8399145" y="3772172"/>
            <a:ext cx="1168320" cy="1610594"/>
          </a:xfrm>
          <a:prstGeom prst="line">
            <a:avLst/>
          </a:prstGeom>
          <a:ln w="6350">
            <a:solidFill>
              <a:srgbClr val="4F81BD"/>
            </a:solidFill>
            <a:prstDash val="dash"/>
          </a:ln>
        </p:spPr>
        <p:style>
          <a:lnRef idx="1">
            <a:schemeClr val="dk1"/>
          </a:lnRef>
          <a:fillRef idx="0">
            <a:schemeClr val="dk1"/>
          </a:fillRef>
          <a:effectRef idx="0">
            <a:schemeClr val="dk1"/>
          </a:effectRef>
          <a:fontRef idx="minor">
            <a:schemeClr val="tx1"/>
          </a:fontRef>
        </p:style>
      </p:cxnSp>
      <p:cxnSp>
        <p:nvCxnSpPr>
          <p:cNvPr id="33" name="Straight Connector 74">
            <a:extLst>
              <a:ext uri="{FF2B5EF4-FFF2-40B4-BE49-F238E27FC236}">
                <a16:creationId xmlns:a16="http://schemas.microsoft.com/office/drawing/2014/main" id="{10171A76-F400-4AF6-9355-6D0E00195BB0}"/>
              </a:ext>
            </a:extLst>
          </p:cNvPr>
          <p:cNvCxnSpPr>
            <a:cxnSpLocks/>
            <a:endCxn id="18" idx="3"/>
          </p:cNvCxnSpPr>
          <p:nvPr/>
        </p:nvCxnSpPr>
        <p:spPr>
          <a:xfrm flipH="1" flipV="1">
            <a:off x="8399145" y="5382766"/>
            <a:ext cx="1166415" cy="700171"/>
          </a:xfrm>
          <a:prstGeom prst="line">
            <a:avLst/>
          </a:prstGeom>
          <a:ln w="6350">
            <a:solidFill>
              <a:srgbClr val="4F81BD"/>
            </a:solidFill>
            <a:prstDash val="dash"/>
          </a:ln>
        </p:spPr>
        <p:style>
          <a:lnRef idx="1">
            <a:schemeClr val="dk1"/>
          </a:lnRef>
          <a:fillRef idx="0">
            <a:schemeClr val="dk1"/>
          </a:fillRef>
          <a:effectRef idx="0">
            <a:schemeClr val="dk1"/>
          </a:effectRef>
          <a:fontRef idx="minor">
            <a:schemeClr val="tx1"/>
          </a:fontRef>
        </p:style>
      </p:cxnSp>
      <p:pic>
        <p:nvPicPr>
          <p:cNvPr id="34" name="Picture 2" descr="enter image description here">
            <a:extLst>
              <a:ext uri="{FF2B5EF4-FFF2-40B4-BE49-F238E27FC236}">
                <a16:creationId xmlns:a16="http://schemas.microsoft.com/office/drawing/2014/main" id="{AC89870E-28D2-4193-92C3-FAB6D6AF7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80" y="2133826"/>
            <a:ext cx="8936380" cy="259868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
            <a:extLst>
              <a:ext uri="{FF2B5EF4-FFF2-40B4-BE49-F238E27FC236}">
                <a16:creationId xmlns:a16="http://schemas.microsoft.com/office/drawing/2014/main" id="{6148FA25-437F-4943-B465-01540893E7EF}"/>
              </a:ext>
            </a:extLst>
          </p:cNvPr>
          <p:cNvSpPr/>
          <p:nvPr/>
        </p:nvSpPr>
        <p:spPr>
          <a:xfrm>
            <a:off x="1130554" y="5101316"/>
            <a:ext cx="642482" cy="56087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
            <a:extLst>
              <a:ext uri="{FF2B5EF4-FFF2-40B4-BE49-F238E27FC236}">
                <a16:creationId xmlns:a16="http://schemas.microsoft.com/office/drawing/2014/main" id="{50CC07FB-350A-465E-AE62-10806D3BF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036" y="5263365"/>
            <a:ext cx="228600" cy="228600"/>
          </a:xfrm>
          <a:prstGeom prst="rect">
            <a:avLst/>
          </a:prstGeom>
        </p:spPr>
      </p:pic>
      <p:pic>
        <p:nvPicPr>
          <p:cNvPr id="39" name="Picture 93">
            <a:extLst>
              <a:ext uri="{FF2B5EF4-FFF2-40B4-BE49-F238E27FC236}">
                <a16:creationId xmlns:a16="http://schemas.microsoft.com/office/drawing/2014/main" id="{90931724-637F-42C0-BB27-E2E0FE653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636" y="5261021"/>
            <a:ext cx="228600" cy="228600"/>
          </a:xfrm>
          <a:prstGeom prst="rect">
            <a:avLst/>
          </a:prstGeom>
        </p:spPr>
      </p:pic>
      <p:sp>
        <p:nvSpPr>
          <p:cNvPr id="40" name="文本框 48">
            <a:extLst>
              <a:ext uri="{FF2B5EF4-FFF2-40B4-BE49-F238E27FC236}">
                <a16:creationId xmlns:a16="http://schemas.microsoft.com/office/drawing/2014/main" id="{E147FE32-0A4F-4ECA-998A-749F3B0E8FE1}"/>
              </a:ext>
            </a:extLst>
          </p:cNvPr>
          <p:cNvSpPr txBox="1"/>
          <p:nvPr/>
        </p:nvSpPr>
        <p:spPr>
          <a:xfrm>
            <a:off x="609467" y="5823553"/>
            <a:ext cx="1684655" cy="306705"/>
          </a:xfrm>
          <a:prstGeom prst="rect">
            <a:avLst/>
          </a:prstGeom>
          <a:noFill/>
        </p:spPr>
        <p:txBody>
          <a:bodyPr wrap="square" rtlCol="0">
            <a:spAutoFit/>
          </a:bodyPr>
          <a:lstStyle/>
          <a:p>
            <a:pPr algn="ctr"/>
            <a:r>
              <a:rPr lang="en-US" altLang="zh-CN" sz="1400" dirty="0"/>
              <a:t>Genesis Block</a:t>
            </a:r>
          </a:p>
        </p:txBody>
      </p:sp>
      <p:sp>
        <p:nvSpPr>
          <p:cNvPr id="35" name="文本框 34">
            <a:extLst>
              <a:ext uri="{FF2B5EF4-FFF2-40B4-BE49-F238E27FC236}">
                <a16:creationId xmlns:a16="http://schemas.microsoft.com/office/drawing/2014/main" id="{C969E28B-9ED9-4FDE-B71D-0F31AC86E8C7}"/>
              </a:ext>
            </a:extLst>
          </p:cNvPr>
          <p:cNvSpPr txBox="1"/>
          <p:nvPr/>
        </p:nvSpPr>
        <p:spPr>
          <a:xfrm>
            <a:off x="309699" y="6136675"/>
            <a:ext cx="7312171" cy="276999"/>
          </a:xfrm>
          <a:prstGeom prst="rect">
            <a:avLst/>
          </a:prstGeom>
          <a:noFill/>
        </p:spPr>
        <p:txBody>
          <a:bodyPr wrap="square" rtlCol="0">
            <a:spAutoFit/>
          </a:bodyPr>
          <a:lstStyle/>
          <a:p>
            <a:r>
              <a:rPr lang="en-US" sz="1200" dirty="0"/>
              <a:t>*https://www.investopedia.com/terms/b/blockchain.asp</a:t>
            </a:r>
          </a:p>
        </p:txBody>
      </p:sp>
    </p:spTree>
    <p:extLst>
      <p:ext uri="{BB962C8B-B14F-4D97-AF65-F5344CB8AC3E}">
        <p14:creationId xmlns:p14="http://schemas.microsoft.com/office/powerpoint/2010/main" val="15867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par>
                                <p:cTn id="76" presetID="10" presetClass="entr" presetSubtype="0"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down)">
                                      <p:cBhvr>
                                        <p:cTn id="89" dur="500"/>
                                        <p:tgtEl>
                                          <p:spTgt spid="32"/>
                                        </p:tgtEl>
                                      </p:cBhvr>
                                    </p:animEffect>
                                  </p:childTnLst>
                                </p:cTn>
                              </p:par>
                              <p:par>
                                <p:cTn id="90" presetID="22" presetClass="entr" presetSubtype="4"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down)">
                                      <p:cBhvr>
                                        <p:cTn id="92" dur="500"/>
                                        <p:tgtEl>
                                          <p:spTgt spid="3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down)">
                                      <p:cBhvr>
                                        <p:cTn id="95" dur="500"/>
                                        <p:tgtEl>
                                          <p:spTgt spid="21"/>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arn(inVertical)">
                                      <p:cBhvr>
                                        <p:cTn id="98" dur="500"/>
                                        <p:tgtEl>
                                          <p:spTgt spid="23"/>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00"/>
                                        <p:tgtEl>
                                          <p:spTgt spid="2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00"/>
                                        <p:tgtEl>
                                          <p:spTgt spid="2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wipe(down)">
                                      <p:cBhvr>
                                        <p:cTn id="107" dur="500"/>
                                        <p:tgtEl>
                                          <p:spTgt spid="26"/>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ipe(down)">
                                      <p:cBhvr>
                                        <p:cTn id="1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5" grpId="0" animBg="1"/>
      <p:bldP spid="18" grpId="0" animBg="1"/>
      <p:bldP spid="21" grpId="0" animBg="1"/>
      <p:bldP spid="22" grpId="0"/>
      <p:bldP spid="23" grpId="0"/>
      <p:bldP spid="24" grpId="0" animBg="1"/>
      <p:bldP spid="25" grpId="0" animBg="1"/>
      <p:bldP spid="26" grpId="0" animBg="1"/>
      <p:bldP spid="27" grpId="0" animBg="1"/>
      <p:bldP spid="28" grpId="0"/>
      <p:bldP spid="29" grpId="0"/>
      <p:bldP spid="30" grpId="0"/>
      <p:bldP spid="31" grpId="0"/>
      <p:bldP spid="37" grpId="0" animBg="1"/>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
                <a:extLst>
                  <a:ext uri="{FF2B5EF4-FFF2-40B4-BE49-F238E27FC236}">
                    <a16:creationId xmlns:a16="http://schemas.microsoft.com/office/drawing/2014/main" id="{5391A48E-68C4-4B37-A0E4-2A974F8F81E4}"/>
                  </a:ext>
                </a:extLst>
              </p:cNvPr>
              <p:cNvSpPr/>
              <p:nvPr/>
            </p:nvSpPr>
            <p:spPr>
              <a:xfrm>
                <a:off x="311284" y="3494245"/>
                <a:ext cx="5607507" cy="369332"/>
              </a:xfrm>
              <a:prstGeom prst="rect">
                <a:avLst/>
              </a:prstGeom>
            </p:spPr>
            <p:txBody>
              <a:bodyPr wrap="square">
                <a:spAutoFit/>
              </a:bodyPr>
              <a:lstStyle/>
              <a:p>
                <a:pPr algn="just"/>
                <a:r>
                  <a:rPr lang="en-US"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where</a:t>
                </a:r>
                <a:r>
                  <a:rPr lang="en-US" dirty="0">
                    <a:latin typeface="Calibri" panose="020F0502020204030204" pitchFamily="34" charset="0"/>
                    <a:cs typeface="Calibri" panose="020F0502020204030204" pitchFamily="34" charset="0"/>
                  </a:rPr>
                  <a:t> </a:t>
                </a:r>
                <a14:m>
                  <m:oMath xmlns:m="http://schemas.openxmlformats.org/officeDocument/2006/math">
                    <m:r>
                      <a:rPr lang="en-US" sz="1800" b="0" i="1" smtClean="0">
                        <a:latin typeface="Cambria Math" panose="02040503050406030204" pitchFamily="18" charset="0"/>
                      </a:rPr>
                      <m:t>𝜋</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m:t>
                        </m:r>
                      </m:e>
                    </m:d>
                  </m:oMath>
                </a14:m>
                <a:r>
                  <a:rPr lang="en-US" sz="1800" dirty="0">
                    <a:latin typeface="Times New Roman" panose="02020603050405020304" pitchFamily="18" charset="0"/>
                  </a:rPr>
                  <a:t> </a:t>
                </a:r>
                <a:r>
                  <a:rPr lang="en-US" sz="1800" dirty="0">
                    <a:latin typeface="Calibri" panose="020F0502020204030204" pitchFamily="34" charset="0"/>
                    <a:cs typeface="Calibri" panose="020F0502020204030204" pitchFamily="34" charset="0"/>
                  </a:rPr>
                  <a:t>is the activeness contains a random noise:</a:t>
                </a:r>
                <a:r>
                  <a:rPr lang="en-US" dirty="0">
                    <a:latin typeface="Times New Roman" panose="02020603050405020304" pitchFamily="18" charset="0"/>
                  </a:rPr>
                  <a:t>   </a:t>
                </a:r>
              </a:p>
            </p:txBody>
          </p:sp>
        </mc:Choice>
        <mc:Fallback xmlns="">
          <p:sp>
            <p:nvSpPr>
              <p:cNvPr id="4" name="Rectangle 1">
                <a:extLst>
                  <a:ext uri="{FF2B5EF4-FFF2-40B4-BE49-F238E27FC236}">
                    <a16:creationId xmlns:a16="http://schemas.microsoft.com/office/drawing/2014/main" id="{5391A48E-68C4-4B37-A0E4-2A974F8F81E4}"/>
                  </a:ext>
                </a:extLst>
              </p:cNvPr>
              <p:cNvSpPr>
                <a:spLocks noRot="1" noChangeAspect="1" noMove="1" noResize="1" noEditPoints="1" noAdjustHandles="1" noChangeArrowheads="1" noChangeShapeType="1" noTextEdit="1"/>
              </p:cNvSpPr>
              <p:nvPr/>
            </p:nvSpPr>
            <p:spPr>
              <a:xfrm>
                <a:off x="311284" y="3494245"/>
                <a:ext cx="5607507" cy="369332"/>
              </a:xfrm>
              <a:prstGeom prst="rect">
                <a:avLst/>
              </a:prstGeom>
              <a:blipFill>
                <a:blip r:embed="rId2"/>
                <a:stretch>
                  <a:fillRect l="-109" t="-8197" b="-24590"/>
                </a:stretch>
              </a:blipFill>
            </p:spPr>
            <p:txBody>
              <a:bodyPr/>
              <a:lstStyle/>
              <a:p>
                <a:r>
                  <a:rPr lang="en-US">
                    <a:noFill/>
                  </a:rPr>
                  <a:t> </a:t>
                </a:r>
              </a:p>
            </p:txBody>
          </p:sp>
        </mc:Fallback>
      </mc:AlternateContent>
      <p:pic>
        <p:nvPicPr>
          <p:cNvPr id="6" name="Picture 2">
            <a:extLst>
              <a:ext uri="{FF2B5EF4-FFF2-40B4-BE49-F238E27FC236}">
                <a16:creationId xmlns:a16="http://schemas.microsoft.com/office/drawing/2014/main" id="{5581F34F-404F-4602-B0AD-11CD4B6AC879}"/>
              </a:ext>
            </a:extLst>
          </p:cNvPr>
          <p:cNvPicPr>
            <a:picLocks noChangeAspect="1"/>
          </p:cNvPicPr>
          <p:nvPr/>
        </p:nvPicPr>
        <p:blipFill>
          <a:blip r:embed="rId3"/>
          <a:stretch>
            <a:fillRect/>
          </a:stretch>
        </p:blipFill>
        <p:spPr>
          <a:xfrm>
            <a:off x="1933936" y="2865774"/>
            <a:ext cx="2362200" cy="438150"/>
          </a:xfrm>
          <a:prstGeom prst="rect">
            <a:avLst/>
          </a:prstGeom>
        </p:spPr>
      </p:pic>
      <p:pic>
        <p:nvPicPr>
          <p:cNvPr id="7" name="Picture 3">
            <a:extLst>
              <a:ext uri="{FF2B5EF4-FFF2-40B4-BE49-F238E27FC236}">
                <a16:creationId xmlns:a16="http://schemas.microsoft.com/office/drawing/2014/main" id="{33B244C2-8108-4E9C-A5B8-A3B70C4E889D}"/>
              </a:ext>
            </a:extLst>
          </p:cNvPr>
          <p:cNvPicPr>
            <a:picLocks noChangeAspect="1"/>
          </p:cNvPicPr>
          <p:nvPr/>
        </p:nvPicPr>
        <p:blipFill>
          <a:blip r:embed="rId4"/>
          <a:stretch>
            <a:fillRect/>
          </a:stretch>
        </p:blipFill>
        <p:spPr>
          <a:xfrm>
            <a:off x="2081574" y="3888071"/>
            <a:ext cx="2066925" cy="400050"/>
          </a:xfrm>
          <a:prstGeom prst="rect">
            <a:avLst/>
          </a:prstGeom>
        </p:spPr>
      </p:pic>
      <p:sp>
        <p:nvSpPr>
          <p:cNvPr id="8" name="Content Placeholder 2">
            <a:extLst>
              <a:ext uri="{FF2B5EF4-FFF2-40B4-BE49-F238E27FC236}">
                <a16:creationId xmlns:a16="http://schemas.microsoft.com/office/drawing/2014/main" id="{F6125F81-73CB-4BF0-AF50-947E28D2795A}"/>
              </a:ext>
            </a:extLst>
          </p:cNvPr>
          <p:cNvSpPr txBox="1">
            <a:spLocks/>
          </p:cNvSpPr>
          <p:nvPr/>
        </p:nvSpPr>
        <p:spPr>
          <a:xfrm>
            <a:off x="440390" y="1395519"/>
            <a:ext cx="9296400" cy="44307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buFont typeface="Wingdings" panose="05000000000000000000" pitchFamily="2" charset="2"/>
              <a:buChar char="§"/>
              <a:defRPr/>
            </a:pPr>
            <a:r>
              <a:rPr lang="en-US" sz="2000" dirty="0">
                <a:latin typeface="Calibri" panose="020F0502020204030204" pitchFamily="34" charset="0"/>
                <a:cs typeface="Calibri" panose="020F0502020204030204" pitchFamily="34" charset="0"/>
                <a:sym typeface="Wingdings" panose="05000000000000000000" pitchFamily="2" charset="2"/>
              </a:rPr>
              <a:t>Validator Utility Model – No contract</a:t>
            </a:r>
            <a:endParaRPr lang="en-US" sz="2400" kern="0" dirty="0">
              <a:latin typeface="Gill Sans MT" panose="020B0502020104020203" pitchFamily="34" charset="0"/>
              <a:sym typeface="Wingdings" panose="05000000000000000000" pitchFamily="2" charset="2"/>
            </a:endParaRPr>
          </a:p>
          <a:p>
            <a:pPr marL="347654" indent="-347654">
              <a:buFont typeface="Wingdings" panose="05000000000000000000" pitchFamily="2" charset="2"/>
              <a:buChar char="q"/>
              <a:defRPr/>
            </a:pPr>
            <a:endParaRPr lang="en-US" sz="2400" kern="0" dirty="0">
              <a:latin typeface="Gill Sans MT" panose="020B0502020104020203" pitchFamily="34" charset="0"/>
              <a:sym typeface="Wingdings" panose="05000000000000000000" pitchFamily="2" charset="2"/>
            </a:endParaRPr>
          </a:p>
        </p:txBody>
      </p:sp>
      <p:sp>
        <p:nvSpPr>
          <p:cNvPr id="9" name="文本框 8">
            <a:extLst>
              <a:ext uri="{FF2B5EF4-FFF2-40B4-BE49-F238E27FC236}">
                <a16:creationId xmlns:a16="http://schemas.microsoft.com/office/drawing/2014/main" id="{0D408A2D-2208-4B08-B962-648617D7C8B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sp>
        <p:nvSpPr>
          <p:cNvPr id="11" name="文本框 10">
            <a:extLst>
              <a:ext uri="{FF2B5EF4-FFF2-40B4-BE49-F238E27FC236}">
                <a16:creationId xmlns:a16="http://schemas.microsoft.com/office/drawing/2014/main" id="{3915135F-5E3D-4F37-ABCD-D9CF07630C7C}"/>
              </a:ext>
            </a:extLst>
          </p:cNvPr>
          <p:cNvSpPr txBox="1"/>
          <p:nvPr/>
        </p:nvSpPr>
        <p:spPr>
          <a:xfrm>
            <a:off x="311284" y="1806778"/>
            <a:ext cx="5607507" cy="646331"/>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If the validator does not sign any contract, it will bear the total loss caused by the discouragement attack. </a:t>
            </a:r>
          </a:p>
        </p:txBody>
      </p:sp>
      <p:sp>
        <p:nvSpPr>
          <p:cNvPr id="12" name="文本框 11">
            <a:extLst>
              <a:ext uri="{FF2B5EF4-FFF2-40B4-BE49-F238E27FC236}">
                <a16:creationId xmlns:a16="http://schemas.microsoft.com/office/drawing/2014/main" id="{676505F4-128A-4220-B4AF-000DB7F52996}"/>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pic>
        <p:nvPicPr>
          <p:cNvPr id="10" name="图片 9">
            <a:extLst>
              <a:ext uri="{FF2B5EF4-FFF2-40B4-BE49-F238E27FC236}">
                <a16:creationId xmlns:a16="http://schemas.microsoft.com/office/drawing/2014/main" id="{22FD5715-A538-40E7-8E28-5DC2A205F6D4}"/>
              </a:ext>
            </a:extLst>
          </p:cNvPr>
          <p:cNvPicPr>
            <a:picLocks noChangeAspect="1"/>
          </p:cNvPicPr>
          <p:nvPr/>
        </p:nvPicPr>
        <p:blipFill>
          <a:blip r:embed="rId5"/>
          <a:stretch>
            <a:fillRect/>
          </a:stretch>
        </p:blipFill>
        <p:spPr>
          <a:xfrm>
            <a:off x="6273209" y="1518629"/>
            <a:ext cx="5116917" cy="4020435"/>
          </a:xfrm>
          <a:prstGeom prst="rect">
            <a:avLst/>
          </a:prstGeom>
        </p:spPr>
      </p:pic>
      <p:sp>
        <p:nvSpPr>
          <p:cNvPr id="13" name="矩形 12">
            <a:extLst>
              <a:ext uri="{FF2B5EF4-FFF2-40B4-BE49-F238E27FC236}">
                <a16:creationId xmlns:a16="http://schemas.microsoft.com/office/drawing/2014/main" id="{EC9EA7CB-A931-488F-BFE8-1D60A61BDACE}"/>
              </a:ext>
            </a:extLst>
          </p:cNvPr>
          <p:cNvSpPr/>
          <p:nvPr/>
        </p:nvSpPr>
        <p:spPr>
          <a:xfrm>
            <a:off x="9658104" y="2972127"/>
            <a:ext cx="1547712" cy="15467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0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98C060D-3C9F-4D53-BB73-C2D9F2865359}"/>
              </a:ext>
            </a:extLst>
          </p:cNvPr>
          <p:cNvPicPr>
            <a:picLocks noChangeAspect="1"/>
          </p:cNvPicPr>
          <p:nvPr/>
        </p:nvPicPr>
        <p:blipFill>
          <a:blip r:embed="rId2"/>
          <a:stretch>
            <a:fillRect/>
          </a:stretch>
        </p:blipFill>
        <p:spPr>
          <a:xfrm>
            <a:off x="6273209" y="1518629"/>
            <a:ext cx="5116917" cy="4020435"/>
          </a:xfrm>
          <a:prstGeom prst="rect">
            <a:avLst/>
          </a:prstGeom>
        </p:spPr>
      </p:pic>
      <p:sp>
        <p:nvSpPr>
          <p:cNvPr id="20" name="矩形 19">
            <a:extLst>
              <a:ext uri="{FF2B5EF4-FFF2-40B4-BE49-F238E27FC236}">
                <a16:creationId xmlns:a16="http://schemas.microsoft.com/office/drawing/2014/main" id="{824A5E26-E634-4297-A3D7-B8FBA493DE05}"/>
              </a:ext>
            </a:extLst>
          </p:cNvPr>
          <p:cNvSpPr/>
          <p:nvPr/>
        </p:nvSpPr>
        <p:spPr>
          <a:xfrm>
            <a:off x="9658104" y="2972127"/>
            <a:ext cx="1547712" cy="15467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6">
                <a:extLst>
                  <a:ext uri="{FF2B5EF4-FFF2-40B4-BE49-F238E27FC236}">
                    <a16:creationId xmlns:a16="http://schemas.microsoft.com/office/drawing/2014/main" id="{9E2F9603-F886-40F2-8A52-69988CB24390}"/>
                  </a:ext>
                </a:extLst>
              </p:cNvPr>
              <p:cNvSpPr/>
              <p:nvPr/>
            </p:nvSpPr>
            <p:spPr>
              <a:xfrm>
                <a:off x="360999" y="1707682"/>
                <a:ext cx="5735001" cy="1200329"/>
              </a:xfrm>
              <a:prstGeom prst="rect">
                <a:avLst/>
              </a:prstGeom>
            </p:spPr>
            <p:txBody>
              <a:bodyPr wrap="square">
                <a:spAutoFit/>
              </a:bodyPr>
              <a:lstStyle/>
              <a:p>
                <a:pPr marL="285750" indent="-285750" algn="just">
                  <a:buFont typeface="Wingdings" panose="05000000000000000000" pitchFamily="2" charset="2"/>
                  <a:buChar char="ü"/>
                </a:pPr>
                <a:r>
                  <a:rPr lang="en-US" sz="1800" b="1" i="1" dirty="0">
                    <a:latin typeface="Calibri" panose="020F0502020204030204" pitchFamily="34" charset="0"/>
                    <a:cs typeface="Calibri" panose="020F0502020204030204" pitchFamily="34" charset="0"/>
                  </a:rPr>
                  <a:t>With Single Contract</a:t>
                </a:r>
                <a:r>
                  <a:rPr lang="en-US" sz="1800" dirty="0">
                    <a:latin typeface="Calibri" panose="020F0502020204030204" pitchFamily="34" charset="0"/>
                    <a:cs typeface="Calibri" panose="020F0502020204030204" pitchFamily="34" charset="0"/>
                  </a:rPr>
                  <a:t>: If the validator signs the contract with the cyber insurer directly, it can only obtain the insurance contract </a:t>
                </a:r>
                <a14:m>
                  <m:oMath xmlns:m="http://schemas.openxmlformats.org/officeDocument/2006/math">
                    <m:d>
                      <m:dPr>
                        <m:ctrlPr>
                          <a:rPr lang="en-US" sz="1800" i="1" dirty="0" smtClean="0">
                            <a:latin typeface="Cambria Math" panose="02040503050406030204" pitchFamily="18" charset="0"/>
                          </a:rPr>
                        </m:ctrlPr>
                      </m:dPr>
                      <m:e>
                        <m:sSub>
                          <m:sSubPr>
                            <m:ctrlPr>
                              <a:rPr lang="en-US" sz="1800" i="1" dirty="0" err="1">
                                <a:latin typeface="Cambria Math" panose="02040503050406030204" pitchFamily="18" charset="0"/>
                              </a:rPr>
                            </m:ctrlPr>
                          </m:sSubPr>
                          <m:e>
                            <m:r>
                              <a:rPr lang="en-US" sz="1800" i="1" dirty="0" err="1">
                                <a:latin typeface="Cambria Math" panose="02040503050406030204" pitchFamily="18" charset="0"/>
                              </a:rPr>
                              <m:t>𝑝</m:t>
                            </m:r>
                          </m:e>
                          <m:sub>
                            <m:r>
                              <a:rPr lang="en-US" sz="1800" i="1" dirty="0" err="1">
                                <a:latin typeface="Cambria Math" panose="02040503050406030204" pitchFamily="18" charset="0"/>
                              </a:rPr>
                              <m:t>𝑖</m:t>
                            </m:r>
                          </m:sub>
                        </m:sSub>
                        <m:r>
                          <a:rPr lang="en-US" sz="1800" i="1" dirty="0">
                            <a:latin typeface="Cambria Math" panose="02040503050406030204" pitchFamily="18" charset="0"/>
                          </a:rPr>
                          <m:t>,</m:t>
                        </m:r>
                        <m:sSub>
                          <m:sSubPr>
                            <m:ctrlPr>
                              <a:rPr lang="en-US" sz="1800" i="1" dirty="0" err="1">
                                <a:latin typeface="Cambria Math" panose="02040503050406030204" pitchFamily="18" charset="0"/>
                              </a:rPr>
                            </m:ctrlPr>
                          </m:sSubPr>
                          <m:e>
                            <m:r>
                              <a:rPr lang="en-US" sz="1800" b="0" i="1" dirty="0" smtClean="0">
                                <a:latin typeface="Cambria Math" panose="02040503050406030204" pitchFamily="18" charset="0"/>
                              </a:rPr>
                              <m:t>𝛽</m:t>
                            </m:r>
                          </m:e>
                          <m:sub>
                            <m:r>
                              <a:rPr lang="en-US" sz="1800" i="1" dirty="0" err="1">
                                <a:latin typeface="Cambria Math" panose="02040503050406030204" pitchFamily="18" charset="0"/>
                              </a:rPr>
                              <m:t>𝑖</m:t>
                            </m:r>
                          </m:sub>
                        </m:sSub>
                      </m:e>
                    </m:d>
                  </m:oMath>
                </a14:m>
                <a:r>
                  <a:rPr lang="en-US" sz="1800" dirty="0">
                    <a:latin typeface="Calibri" panose="020F0502020204030204" pitchFamily="34" charset="0"/>
                    <a:cs typeface="Calibri" panose="020F0502020204030204" pitchFamily="34" charset="0"/>
                  </a:rPr>
                  <a:t> without any compensation factors:</a:t>
                </a:r>
              </a:p>
            </p:txBody>
          </p:sp>
        </mc:Choice>
        <mc:Fallback xmlns="">
          <p:sp>
            <p:nvSpPr>
              <p:cNvPr id="6" name="Rectangle 6">
                <a:extLst>
                  <a:ext uri="{FF2B5EF4-FFF2-40B4-BE49-F238E27FC236}">
                    <a16:creationId xmlns:a16="http://schemas.microsoft.com/office/drawing/2014/main" id="{9E2F9603-F886-40F2-8A52-69988CB24390}"/>
                  </a:ext>
                </a:extLst>
              </p:cNvPr>
              <p:cNvSpPr>
                <a:spLocks noRot="1" noChangeAspect="1" noMove="1" noResize="1" noEditPoints="1" noAdjustHandles="1" noChangeArrowheads="1" noChangeShapeType="1" noTextEdit="1"/>
              </p:cNvSpPr>
              <p:nvPr/>
            </p:nvSpPr>
            <p:spPr>
              <a:xfrm>
                <a:off x="360999" y="1707682"/>
                <a:ext cx="5735001" cy="1200329"/>
              </a:xfrm>
              <a:prstGeom prst="rect">
                <a:avLst/>
              </a:prstGeom>
              <a:blipFill>
                <a:blip r:embed="rId3"/>
                <a:stretch>
                  <a:fillRect l="-638" t="-2538" r="-956" b="-7107"/>
                </a:stretch>
              </a:blipFill>
            </p:spPr>
            <p:txBody>
              <a:bodyPr/>
              <a:lstStyle/>
              <a:p>
                <a:r>
                  <a:rPr lang="en-US">
                    <a:noFill/>
                  </a:rPr>
                  <a:t> </a:t>
                </a:r>
              </a:p>
            </p:txBody>
          </p:sp>
        </mc:Fallback>
      </mc:AlternateContent>
      <p:pic>
        <p:nvPicPr>
          <p:cNvPr id="7" name="Picture 1">
            <a:extLst>
              <a:ext uri="{FF2B5EF4-FFF2-40B4-BE49-F238E27FC236}">
                <a16:creationId xmlns:a16="http://schemas.microsoft.com/office/drawing/2014/main" id="{86956F11-DA57-4496-991B-04119ADBA05A}"/>
              </a:ext>
            </a:extLst>
          </p:cNvPr>
          <p:cNvPicPr>
            <a:picLocks noChangeAspect="1"/>
          </p:cNvPicPr>
          <p:nvPr/>
        </p:nvPicPr>
        <p:blipFill>
          <a:blip r:embed="rId4"/>
          <a:stretch>
            <a:fillRect/>
          </a:stretch>
        </p:blipFill>
        <p:spPr>
          <a:xfrm>
            <a:off x="2198649" y="2674648"/>
            <a:ext cx="2314575" cy="466725"/>
          </a:xfrm>
          <a:prstGeom prst="rect">
            <a:avLst/>
          </a:prstGeom>
        </p:spPr>
      </p:pic>
      <p:pic>
        <p:nvPicPr>
          <p:cNvPr id="8" name="Picture 2">
            <a:extLst>
              <a:ext uri="{FF2B5EF4-FFF2-40B4-BE49-F238E27FC236}">
                <a16:creationId xmlns:a16="http://schemas.microsoft.com/office/drawing/2014/main" id="{0E65677A-8E7B-4B11-9FD8-DC4E4F343A82}"/>
              </a:ext>
            </a:extLst>
          </p:cNvPr>
          <p:cNvPicPr>
            <a:picLocks noChangeAspect="1"/>
          </p:cNvPicPr>
          <p:nvPr/>
        </p:nvPicPr>
        <p:blipFill>
          <a:blip r:embed="rId5"/>
          <a:stretch>
            <a:fillRect/>
          </a:stretch>
        </p:blipFill>
        <p:spPr>
          <a:xfrm>
            <a:off x="1535591" y="4117725"/>
            <a:ext cx="3857625" cy="361950"/>
          </a:xfrm>
          <a:prstGeom prst="rect">
            <a:avLst/>
          </a:prstGeom>
        </p:spPr>
      </p:pic>
      <p:pic>
        <p:nvPicPr>
          <p:cNvPr id="9" name="Picture 9">
            <a:extLst>
              <a:ext uri="{FF2B5EF4-FFF2-40B4-BE49-F238E27FC236}">
                <a16:creationId xmlns:a16="http://schemas.microsoft.com/office/drawing/2014/main" id="{BE159B33-C0CF-4976-BE53-2DEE4657EE10}"/>
              </a:ext>
            </a:extLst>
          </p:cNvPr>
          <p:cNvPicPr>
            <a:picLocks noChangeAspect="1"/>
          </p:cNvPicPr>
          <p:nvPr/>
        </p:nvPicPr>
        <p:blipFill>
          <a:blip r:embed="rId6"/>
          <a:stretch>
            <a:fillRect/>
          </a:stretch>
        </p:blipFill>
        <p:spPr>
          <a:xfrm>
            <a:off x="751713" y="5002946"/>
            <a:ext cx="4410838" cy="306420"/>
          </a:xfrm>
          <a:prstGeom prst="rect">
            <a:avLst/>
          </a:prstGeom>
        </p:spPr>
      </p:pic>
      <p:sp>
        <p:nvSpPr>
          <p:cNvPr id="10" name="线形标注 1 20">
            <a:extLst>
              <a:ext uri="{FF2B5EF4-FFF2-40B4-BE49-F238E27FC236}">
                <a16:creationId xmlns:a16="http://schemas.microsoft.com/office/drawing/2014/main" id="{5B085097-0F1A-40D9-8E5B-585043E693EB}"/>
              </a:ext>
            </a:extLst>
          </p:cNvPr>
          <p:cNvSpPr/>
          <p:nvPr/>
        </p:nvSpPr>
        <p:spPr>
          <a:xfrm>
            <a:off x="604156" y="5657521"/>
            <a:ext cx="1240076" cy="476082"/>
          </a:xfrm>
          <a:prstGeom prst="borderCallout1">
            <a:avLst>
              <a:gd name="adj1" fmla="val -1763"/>
              <a:gd name="adj2" fmla="val 76458"/>
              <a:gd name="adj3" fmla="val -52210"/>
              <a:gd name="adj4" fmla="val 90553"/>
            </a:avLst>
          </a:prstGeom>
          <a:ln w="158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altLang="zh-CN" sz="1500" dirty="0"/>
          </a:p>
        </p:txBody>
      </p:sp>
      <p:pic>
        <p:nvPicPr>
          <p:cNvPr id="11" name="Picture 10">
            <a:extLst>
              <a:ext uri="{FF2B5EF4-FFF2-40B4-BE49-F238E27FC236}">
                <a16:creationId xmlns:a16="http://schemas.microsoft.com/office/drawing/2014/main" id="{3913CECD-EF4F-4908-8F1C-565072FDCF18}"/>
              </a:ext>
            </a:extLst>
          </p:cNvPr>
          <p:cNvPicPr>
            <a:picLocks noChangeAspect="1"/>
          </p:cNvPicPr>
          <p:nvPr/>
        </p:nvPicPr>
        <p:blipFill>
          <a:blip r:embed="rId7"/>
          <a:stretch>
            <a:fillRect/>
          </a:stretch>
        </p:blipFill>
        <p:spPr>
          <a:xfrm>
            <a:off x="718514" y="5696094"/>
            <a:ext cx="949593" cy="353770"/>
          </a:xfrm>
          <a:prstGeom prst="rect">
            <a:avLst/>
          </a:prstGeom>
        </p:spPr>
      </p:pic>
      <p:sp>
        <p:nvSpPr>
          <p:cNvPr id="12" name="线形标注 1 20">
            <a:extLst>
              <a:ext uri="{FF2B5EF4-FFF2-40B4-BE49-F238E27FC236}">
                <a16:creationId xmlns:a16="http://schemas.microsoft.com/office/drawing/2014/main" id="{223032F8-657C-4F7D-8185-6A8F667F8883}"/>
              </a:ext>
            </a:extLst>
          </p:cNvPr>
          <p:cNvSpPr/>
          <p:nvPr/>
        </p:nvSpPr>
        <p:spPr>
          <a:xfrm>
            <a:off x="4962524" y="5657520"/>
            <a:ext cx="1240076" cy="476082"/>
          </a:xfrm>
          <a:prstGeom prst="borderCallout1">
            <a:avLst>
              <a:gd name="adj1" fmla="val -1763"/>
              <a:gd name="adj2" fmla="val 12509"/>
              <a:gd name="adj3" fmla="val -57367"/>
              <a:gd name="adj4" fmla="val -66715"/>
            </a:avLst>
          </a:prstGeom>
          <a:ln w="158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dirty="0">
                <a:latin typeface="Calibri" panose="020F0502020204030204" pitchFamily="34" charset="0"/>
                <a:cs typeface="Calibri" panose="020F0502020204030204" pitchFamily="34" charset="0"/>
              </a:rPr>
              <a:t>Effort cost</a:t>
            </a:r>
          </a:p>
        </p:txBody>
      </p:sp>
      <p:sp>
        <p:nvSpPr>
          <p:cNvPr id="14" name="Content Placeholder 2">
            <a:extLst>
              <a:ext uri="{FF2B5EF4-FFF2-40B4-BE49-F238E27FC236}">
                <a16:creationId xmlns:a16="http://schemas.microsoft.com/office/drawing/2014/main" id="{C578302A-CE42-42AB-AB4C-DAB3F6E19DDB}"/>
              </a:ext>
            </a:extLst>
          </p:cNvPr>
          <p:cNvSpPr txBox="1">
            <a:spLocks/>
          </p:cNvSpPr>
          <p:nvPr/>
        </p:nvSpPr>
        <p:spPr>
          <a:xfrm>
            <a:off x="440390" y="1395519"/>
            <a:ext cx="9296400" cy="44307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7654" indent="-347654">
              <a:buFont typeface="Wingdings" panose="05000000000000000000" pitchFamily="2" charset="2"/>
              <a:buChar char="§"/>
              <a:defRPr/>
            </a:pPr>
            <a:r>
              <a:rPr lang="en-US" sz="2000" dirty="0">
                <a:latin typeface="Calibri" panose="020F0502020204030204" pitchFamily="34" charset="0"/>
                <a:cs typeface="Calibri" panose="020F0502020204030204" pitchFamily="34" charset="0"/>
                <a:sym typeface="Wingdings" panose="05000000000000000000" pitchFamily="2" charset="2"/>
              </a:rPr>
              <a:t>Validator Utility Model – With contract</a:t>
            </a:r>
            <a:endParaRPr lang="en-US" sz="2400" kern="0" dirty="0">
              <a:latin typeface="Gill Sans MT" panose="020B0502020104020203" pitchFamily="34" charset="0"/>
              <a:sym typeface="Wingdings" panose="05000000000000000000" pitchFamily="2" charset="2"/>
            </a:endParaRPr>
          </a:p>
          <a:p>
            <a:pPr marL="347654" indent="-347654">
              <a:buFont typeface="Wingdings" panose="05000000000000000000" pitchFamily="2" charset="2"/>
              <a:buChar char="q"/>
              <a:defRPr/>
            </a:pPr>
            <a:endParaRPr lang="en-US" sz="2400" kern="0" dirty="0">
              <a:latin typeface="Gill Sans MT" panose="020B0502020104020203" pitchFamily="34" charset="0"/>
              <a:sym typeface="Wingdings" panose="05000000000000000000" pitchFamily="2" charset="2"/>
            </a:endParaRPr>
          </a:p>
        </p:txBody>
      </p:sp>
      <p:sp>
        <p:nvSpPr>
          <p:cNvPr id="15" name="文本框 14">
            <a:extLst>
              <a:ext uri="{FF2B5EF4-FFF2-40B4-BE49-F238E27FC236}">
                <a16:creationId xmlns:a16="http://schemas.microsoft.com/office/drawing/2014/main" id="{E344EC32-5397-46A8-9223-76520003A06D}"/>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System Model</a:t>
            </a:r>
          </a:p>
        </p:txBody>
      </p:sp>
      <p:sp>
        <p:nvSpPr>
          <p:cNvPr id="16" name="文本框 15">
            <a:extLst>
              <a:ext uri="{FF2B5EF4-FFF2-40B4-BE49-F238E27FC236}">
                <a16:creationId xmlns:a16="http://schemas.microsoft.com/office/drawing/2014/main" id="{549C9CC1-70CA-495E-A79F-DA3F69E88E23}"/>
              </a:ext>
            </a:extLst>
          </p:cNvPr>
          <p:cNvSpPr txBox="1"/>
          <p:nvPr/>
        </p:nvSpPr>
        <p:spPr>
          <a:xfrm>
            <a:off x="360998" y="3235182"/>
            <a:ext cx="5557794" cy="923330"/>
          </a:xfrm>
          <a:prstGeom prst="rect">
            <a:avLst/>
          </a:prstGeom>
          <a:noFill/>
        </p:spPr>
        <p:txBody>
          <a:bodyPr wrap="square">
            <a:spAutoFit/>
          </a:bodyPr>
          <a:lstStyle/>
          <a:p>
            <a:pPr marL="285750" indent="-285750" algn="just">
              <a:buFont typeface="Wingdings" panose="05000000000000000000" pitchFamily="2" charset="2"/>
              <a:buChar char="ü"/>
            </a:pPr>
            <a:r>
              <a:rPr lang="en-US" sz="1800" b="1" i="1" dirty="0">
                <a:solidFill>
                  <a:srgbClr val="FF0000"/>
                </a:solidFill>
                <a:latin typeface="Calibri" panose="020F0502020204030204" pitchFamily="34" charset="0"/>
                <a:cs typeface="Calibri" panose="020F0502020204030204" pitchFamily="34" charset="0"/>
              </a:rPr>
              <a:t>With  Mixed  Contract: </a:t>
            </a:r>
            <a:r>
              <a:rPr lang="en-US" sz="1800" dirty="0">
                <a:latin typeface="Calibri" panose="020F0502020204030204" pitchFamily="34" charset="0"/>
                <a:cs typeface="Calibri" panose="020F0502020204030204" pitchFamily="34" charset="0"/>
              </a:rPr>
              <a:t>The mixed contract (with blockchain) contains a discount factor and a compensation factor:</a:t>
            </a:r>
            <a:endParaRPr lang="en-US" dirty="0">
              <a:latin typeface="Times New Roman" panose="02020603050405020304" pitchFamily="18" charset="0"/>
            </a:endParaRPr>
          </a:p>
        </p:txBody>
      </p:sp>
      <p:sp>
        <p:nvSpPr>
          <p:cNvPr id="18" name="文本框 17">
            <a:extLst>
              <a:ext uri="{FF2B5EF4-FFF2-40B4-BE49-F238E27FC236}">
                <a16:creationId xmlns:a16="http://schemas.microsoft.com/office/drawing/2014/main" id="{19DCCD3C-5811-4BD9-8CF2-70D45AE2F58D}"/>
              </a:ext>
            </a:extLst>
          </p:cNvPr>
          <p:cNvSpPr txBox="1"/>
          <p:nvPr/>
        </p:nvSpPr>
        <p:spPr>
          <a:xfrm>
            <a:off x="397960" y="4479675"/>
            <a:ext cx="6114360" cy="369332"/>
          </a:xfrm>
          <a:prstGeom prst="rect">
            <a:avLst/>
          </a:prstGeom>
          <a:noFill/>
        </p:spPr>
        <p:txBody>
          <a:bodyPr wrap="square">
            <a:spAutoFit/>
          </a:bodyPr>
          <a:lstStyle/>
          <a:p>
            <a:pPr marL="285750" indent="-285750">
              <a:buFont typeface="Wingdings" panose="05000000000000000000" pitchFamily="2" charset="2"/>
              <a:buChar char="ü"/>
            </a:pPr>
            <a:r>
              <a:rPr lang="en-US" sz="1800" dirty="0">
                <a:latin typeface="Calibri" panose="020F0502020204030204" pitchFamily="34" charset="0"/>
                <a:cs typeface="Calibri" panose="020F0502020204030204" pitchFamily="34" charset="0"/>
              </a:rPr>
              <a:t> The </a:t>
            </a:r>
            <a:r>
              <a:rPr lang="en-US" sz="1800" b="1" i="1" dirty="0">
                <a:latin typeface="Calibri" panose="020F0502020204030204" pitchFamily="34" charset="0"/>
                <a:cs typeface="Calibri" panose="020F0502020204030204" pitchFamily="34" charset="0"/>
              </a:rPr>
              <a:t>utility function </a:t>
            </a:r>
            <a:r>
              <a:rPr lang="en-US" sz="1800" dirty="0">
                <a:latin typeface="Calibri" panose="020F0502020204030204" pitchFamily="34" charset="0"/>
                <a:cs typeface="Calibri" panose="020F0502020204030204" pitchFamily="34" charset="0"/>
              </a:rPr>
              <a:t>is   </a:t>
            </a:r>
          </a:p>
        </p:txBody>
      </p:sp>
      <p:sp>
        <p:nvSpPr>
          <p:cNvPr id="19" name="文本框 18">
            <a:extLst>
              <a:ext uri="{FF2B5EF4-FFF2-40B4-BE49-F238E27FC236}">
                <a16:creationId xmlns:a16="http://schemas.microsoft.com/office/drawing/2014/main" id="{932CAA1B-D31A-4B4E-B2EC-7573D9A5028E}"/>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
        <p:nvSpPr>
          <p:cNvPr id="21" name="线形标注 1 21">
            <a:extLst>
              <a:ext uri="{FF2B5EF4-FFF2-40B4-BE49-F238E27FC236}">
                <a16:creationId xmlns:a16="http://schemas.microsoft.com/office/drawing/2014/main" id="{3CD806A4-E685-43B7-9A53-3D74E6915B89}"/>
              </a:ext>
            </a:extLst>
          </p:cNvPr>
          <p:cNvSpPr/>
          <p:nvPr/>
        </p:nvSpPr>
        <p:spPr>
          <a:xfrm>
            <a:off x="2198649" y="5657520"/>
            <a:ext cx="2478126" cy="472553"/>
          </a:xfrm>
          <a:prstGeom prst="borderCallout1">
            <a:avLst>
              <a:gd name="adj1" fmla="val -2015"/>
              <a:gd name="adj2" fmla="val 59330"/>
              <a:gd name="adj3" fmla="val -56339"/>
              <a:gd name="adj4" fmla="val 39591"/>
            </a:avLst>
          </a:prstGeom>
          <a:ln w="158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lnSpc>
                <a:spcPts val="1800"/>
              </a:lnSpc>
            </a:pPr>
            <a:r>
              <a:rPr lang="en-US" sz="1800" dirty="0">
                <a:latin typeface="Calibri" panose="020F0502020204030204" pitchFamily="34" charset="0"/>
                <a:cs typeface="Calibri" panose="020F0502020204030204" pitchFamily="34" charset="0"/>
              </a:rPr>
              <a:t>The benefit from the observed activeness.</a:t>
            </a:r>
          </a:p>
        </p:txBody>
      </p:sp>
      <p:sp>
        <p:nvSpPr>
          <p:cNvPr id="22" name="线形标注 1 20">
            <a:extLst>
              <a:ext uri="{FF2B5EF4-FFF2-40B4-BE49-F238E27FC236}">
                <a16:creationId xmlns:a16="http://schemas.microsoft.com/office/drawing/2014/main" id="{30C04710-B266-4A54-B0F1-C137AB6B1774}"/>
              </a:ext>
            </a:extLst>
          </p:cNvPr>
          <p:cNvSpPr/>
          <p:nvPr/>
        </p:nvSpPr>
        <p:spPr>
          <a:xfrm>
            <a:off x="6512320" y="5657520"/>
            <a:ext cx="2355455" cy="476082"/>
          </a:xfrm>
          <a:prstGeom prst="borderCallout1">
            <a:avLst>
              <a:gd name="adj1" fmla="val -1763"/>
              <a:gd name="adj2" fmla="val 12509"/>
              <a:gd name="adj3" fmla="val -71371"/>
              <a:gd name="adj4" fmla="val -55534"/>
            </a:avLst>
          </a:prstGeom>
          <a:ln w="158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dirty="0">
                <a:latin typeface="Calibri" panose="020F0502020204030204" pitchFamily="34" charset="0"/>
                <a:cs typeface="Calibri" panose="020F0502020204030204" pitchFamily="34" charset="0"/>
              </a:rPr>
              <a:t>The capital lockup cost</a:t>
            </a:r>
          </a:p>
        </p:txBody>
      </p:sp>
    </p:spTree>
    <p:extLst>
      <p:ext uri="{BB962C8B-B14F-4D97-AF65-F5344CB8AC3E}">
        <p14:creationId xmlns:p14="http://schemas.microsoft.com/office/powerpoint/2010/main" val="224640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animBg="1"/>
      <p:bldP spid="16" grpId="0"/>
      <p:bldP spid="18" grpId="0"/>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9A56B8B3-40EC-4F37-A7E1-4C2F18C84EFD}"/>
              </a:ext>
            </a:extLst>
          </p:cNvPr>
          <p:cNvPicPr>
            <a:picLocks noChangeAspect="1"/>
          </p:cNvPicPr>
          <p:nvPr/>
        </p:nvPicPr>
        <p:blipFill>
          <a:blip r:embed="rId2"/>
          <a:stretch>
            <a:fillRect/>
          </a:stretch>
        </p:blipFill>
        <p:spPr>
          <a:xfrm>
            <a:off x="674349" y="3305058"/>
            <a:ext cx="6238875" cy="2714625"/>
          </a:xfrm>
          <a:prstGeom prst="rect">
            <a:avLst/>
          </a:prstGeom>
        </p:spPr>
      </p:pic>
      <p:sp>
        <p:nvSpPr>
          <p:cNvPr id="4" name="Rectangle 3">
            <a:extLst>
              <a:ext uri="{FF2B5EF4-FFF2-40B4-BE49-F238E27FC236}">
                <a16:creationId xmlns:a16="http://schemas.microsoft.com/office/drawing/2014/main" id="{CD7FC495-F182-40F9-8971-D0D298539B21}"/>
              </a:ext>
            </a:extLst>
          </p:cNvPr>
          <p:cNvSpPr/>
          <p:nvPr/>
        </p:nvSpPr>
        <p:spPr>
          <a:xfrm>
            <a:off x="311284" y="1344152"/>
            <a:ext cx="11267443" cy="369332"/>
          </a:xfrm>
          <a:prstGeom prst="rect">
            <a:avLst/>
          </a:prstGeom>
        </p:spPr>
        <p:txBody>
          <a:bodyPr wrap="square">
            <a:spAutoFit/>
          </a:bodyPr>
          <a:lstStyle/>
          <a:p>
            <a:pPr marL="285750" indent="-285750">
              <a:buFont typeface="Wingdings" panose="05000000000000000000" pitchFamily="2" charset="2"/>
              <a:buChar char="§"/>
            </a:pPr>
            <a:r>
              <a:rPr lang="en-US" sz="1800" dirty="0">
                <a:latin typeface="Calibri" panose="020F0502020204030204" pitchFamily="34" charset="0"/>
                <a:cs typeface="Calibri" panose="020F0502020204030204" pitchFamily="34" charset="0"/>
              </a:rPr>
              <a:t>The utility function of the cyber insurer in the Stage I is expressed as follows:</a:t>
            </a:r>
          </a:p>
        </p:txBody>
      </p:sp>
      <p:pic>
        <p:nvPicPr>
          <p:cNvPr id="5" name="Picture 6">
            <a:extLst>
              <a:ext uri="{FF2B5EF4-FFF2-40B4-BE49-F238E27FC236}">
                <a16:creationId xmlns:a16="http://schemas.microsoft.com/office/drawing/2014/main" id="{280AD649-24F1-4CC4-B833-17F44F0306BC}"/>
              </a:ext>
            </a:extLst>
          </p:cNvPr>
          <p:cNvPicPr>
            <a:picLocks noChangeAspect="1"/>
          </p:cNvPicPr>
          <p:nvPr/>
        </p:nvPicPr>
        <p:blipFill>
          <a:blip r:embed="rId3"/>
          <a:stretch>
            <a:fillRect/>
          </a:stretch>
        </p:blipFill>
        <p:spPr>
          <a:xfrm>
            <a:off x="2643875" y="1805817"/>
            <a:ext cx="2600325" cy="904875"/>
          </a:xfrm>
          <a:prstGeom prst="rect">
            <a:avLst/>
          </a:prstGeom>
        </p:spPr>
      </p:pic>
      <p:sp>
        <p:nvSpPr>
          <p:cNvPr id="7" name="文本框 6">
            <a:extLst>
              <a:ext uri="{FF2B5EF4-FFF2-40B4-BE49-F238E27FC236}">
                <a16:creationId xmlns:a16="http://schemas.microsoft.com/office/drawing/2014/main" id="{2A7D828B-22D7-4A12-A478-A2EA1129EEA2}"/>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Problem Formulation</a:t>
            </a:r>
          </a:p>
        </p:txBody>
      </p:sp>
      <p:pic>
        <p:nvPicPr>
          <p:cNvPr id="8" name="Picture 6">
            <a:extLst>
              <a:ext uri="{FF2B5EF4-FFF2-40B4-BE49-F238E27FC236}">
                <a16:creationId xmlns:a16="http://schemas.microsoft.com/office/drawing/2014/main" id="{8201D7B3-E044-4D1C-A9F7-924C6725F820}"/>
              </a:ext>
            </a:extLst>
          </p:cNvPr>
          <p:cNvPicPr>
            <a:picLocks noChangeAspect="1"/>
          </p:cNvPicPr>
          <p:nvPr/>
        </p:nvPicPr>
        <p:blipFill>
          <a:blip r:embed="rId4"/>
          <a:stretch>
            <a:fillRect/>
          </a:stretch>
        </p:blipFill>
        <p:spPr>
          <a:xfrm>
            <a:off x="7776485" y="1713484"/>
            <a:ext cx="4104231" cy="3994871"/>
          </a:xfrm>
          <a:prstGeom prst="rect">
            <a:avLst/>
          </a:prstGeom>
        </p:spPr>
      </p:pic>
      <p:sp>
        <p:nvSpPr>
          <p:cNvPr id="12" name="Rectangle 3">
            <a:extLst>
              <a:ext uri="{FF2B5EF4-FFF2-40B4-BE49-F238E27FC236}">
                <a16:creationId xmlns:a16="http://schemas.microsoft.com/office/drawing/2014/main" id="{F54A754F-AE6D-4DC4-BC38-A5AFF4E28DBB}"/>
              </a:ext>
            </a:extLst>
          </p:cNvPr>
          <p:cNvSpPr/>
          <p:nvPr/>
        </p:nvSpPr>
        <p:spPr>
          <a:xfrm>
            <a:off x="311284" y="2838639"/>
            <a:ext cx="7465202" cy="369332"/>
          </a:xfrm>
          <a:prstGeom prst="rect">
            <a:avLst/>
          </a:prstGeom>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The utility function of the beacon chain in the Stage II is </a:t>
            </a:r>
            <a:r>
              <a:rPr lang="en-US" sz="1800">
                <a:latin typeface="Calibri" panose="020F0502020204030204" pitchFamily="34" charset="0"/>
                <a:cs typeface="Calibri" panose="020F0502020204030204" pitchFamily="34" charset="0"/>
              </a:rPr>
              <a:t>expressed as:</a:t>
            </a:r>
            <a:endParaRPr lang="en-US" sz="1800"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11C01097-9616-4F94-AFB6-14429E94D50B}"/>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
        <p:nvSpPr>
          <p:cNvPr id="2" name="矩形 1">
            <a:extLst>
              <a:ext uri="{FF2B5EF4-FFF2-40B4-BE49-F238E27FC236}">
                <a16:creationId xmlns:a16="http://schemas.microsoft.com/office/drawing/2014/main" id="{C09F158D-050F-4590-A67F-C5F16FA20137}"/>
              </a:ext>
            </a:extLst>
          </p:cNvPr>
          <p:cNvSpPr/>
          <p:nvPr/>
        </p:nvSpPr>
        <p:spPr>
          <a:xfrm>
            <a:off x="9111916" y="1973179"/>
            <a:ext cx="1379621" cy="6314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a:extLst>
              <a:ext uri="{FF2B5EF4-FFF2-40B4-BE49-F238E27FC236}">
                <a16:creationId xmlns:a16="http://schemas.microsoft.com/office/drawing/2014/main" id="{A83DF894-6B1A-457C-A430-550BAD9A2AEA}"/>
              </a:ext>
            </a:extLst>
          </p:cNvPr>
          <p:cNvSpPr/>
          <p:nvPr/>
        </p:nvSpPr>
        <p:spPr>
          <a:xfrm>
            <a:off x="7949936" y="2710692"/>
            <a:ext cx="3744759" cy="63147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a:extLst>
              <a:ext uri="{FF2B5EF4-FFF2-40B4-BE49-F238E27FC236}">
                <a16:creationId xmlns:a16="http://schemas.microsoft.com/office/drawing/2014/main" id="{6CEA0423-939D-4E7F-BCFD-448A5100793F}"/>
              </a:ext>
            </a:extLst>
          </p:cNvPr>
          <p:cNvSpPr/>
          <p:nvPr/>
        </p:nvSpPr>
        <p:spPr>
          <a:xfrm>
            <a:off x="7949936" y="3395183"/>
            <a:ext cx="3744759" cy="1749333"/>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a:extLst>
              <a:ext uri="{FF2B5EF4-FFF2-40B4-BE49-F238E27FC236}">
                <a16:creationId xmlns:a16="http://schemas.microsoft.com/office/drawing/2014/main" id="{F89984BA-4F53-4630-8E2B-8B29CD0DC81C}"/>
              </a:ext>
            </a:extLst>
          </p:cNvPr>
          <p:cNvSpPr/>
          <p:nvPr/>
        </p:nvSpPr>
        <p:spPr>
          <a:xfrm>
            <a:off x="850233" y="3305058"/>
            <a:ext cx="6062992" cy="80172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a:extLst>
              <a:ext uri="{FF2B5EF4-FFF2-40B4-BE49-F238E27FC236}">
                <a16:creationId xmlns:a16="http://schemas.microsoft.com/office/drawing/2014/main" id="{496EEDB9-396B-4ADA-B89F-A3ECBEE10F72}"/>
              </a:ext>
            </a:extLst>
          </p:cNvPr>
          <p:cNvSpPr/>
          <p:nvPr/>
        </p:nvSpPr>
        <p:spPr>
          <a:xfrm>
            <a:off x="1289364" y="4662370"/>
            <a:ext cx="5008843" cy="140955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a:extLst>
              <a:ext uri="{FF2B5EF4-FFF2-40B4-BE49-F238E27FC236}">
                <a16:creationId xmlns:a16="http://schemas.microsoft.com/office/drawing/2014/main" id="{9074EAB0-0850-4F90-926D-1F1088E7E7F6}"/>
              </a:ext>
            </a:extLst>
          </p:cNvPr>
          <p:cNvSpPr/>
          <p:nvPr/>
        </p:nvSpPr>
        <p:spPr>
          <a:xfrm>
            <a:off x="2564416" y="1808095"/>
            <a:ext cx="2679784" cy="9025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8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400"/>
                                        <p:tgtEl>
                                          <p:spTgt spid="1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6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600"/>
                                        <p:tgtEl>
                                          <p:spTgt spid="15"/>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 grpId="0" animBg="1"/>
      <p:bldP spid="10" grpId="0" animBg="1"/>
      <p:bldP spid="11"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31CAD23-3320-4C79-8A6B-796DBF449E12}"/>
              </a:ext>
            </a:extLst>
          </p:cNvPr>
          <p:cNvPicPr>
            <a:picLocks noChangeAspect="1"/>
          </p:cNvPicPr>
          <p:nvPr/>
        </p:nvPicPr>
        <p:blipFill>
          <a:blip r:embed="rId2"/>
          <a:stretch>
            <a:fillRect/>
          </a:stretch>
        </p:blipFill>
        <p:spPr>
          <a:xfrm>
            <a:off x="6096000" y="1473537"/>
            <a:ext cx="5283902" cy="3160387"/>
          </a:xfrm>
          <a:prstGeom prst="rect">
            <a:avLst/>
          </a:prstGeom>
        </p:spPr>
      </p:pic>
      <p:sp>
        <p:nvSpPr>
          <p:cNvPr id="5" name="TextBox 3">
            <a:extLst>
              <a:ext uri="{FF2B5EF4-FFF2-40B4-BE49-F238E27FC236}">
                <a16:creationId xmlns:a16="http://schemas.microsoft.com/office/drawing/2014/main" id="{877A804B-9D00-40AA-BDC4-E657A8C08DC2}"/>
              </a:ext>
            </a:extLst>
          </p:cNvPr>
          <p:cNvSpPr txBox="1"/>
          <p:nvPr/>
        </p:nvSpPr>
        <p:spPr>
          <a:xfrm>
            <a:off x="311285" y="1602032"/>
            <a:ext cx="5505621" cy="923330"/>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
            </a:pPr>
            <a:r>
              <a:rPr lang="en-US" sz="1800" dirty="0">
                <a:latin typeface="Calibri" panose="020F0502020204030204" pitchFamily="34" charset="0"/>
                <a:cs typeface="Calibri" panose="020F0502020204030204" pitchFamily="34" charset="0"/>
              </a:rPr>
              <a:t>We will first solve the problem in Stage II by assuming that the solution of Stage I is given and reducing the IR and IC constraints under the </a:t>
            </a:r>
            <a:r>
              <a:rPr lang="en-US" sz="1800" b="1" i="1" dirty="0">
                <a:solidFill>
                  <a:srgbClr val="C00000"/>
                </a:solidFill>
                <a:latin typeface="Calibri" panose="020F0502020204030204" pitchFamily="34" charset="0"/>
                <a:cs typeface="Calibri" panose="020F0502020204030204" pitchFamily="34" charset="0"/>
              </a:rPr>
              <a:t>contract framework</a:t>
            </a:r>
            <a:r>
              <a:rPr lang="en-US" sz="1800" dirty="0">
                <a:latin typeface="Calibri" panose="020F0502020204030204" pitchFamily="34" charset="0"/>
                <a:cs typeface="Calibri" panose="020F0502020204030204" pitchFamily="34" charset="0"/>
              </a:rPr>
              <a:t>.</a:t>
            </a:r>
          </a:p>
        </p:txBody>
      </p:sp>
      <p:sp>
        <p:nvSpPr>
          <p:cNvPr id="6" name="文本框 5">
            <a:extLst>
              <a:ext uri="{FF2B5EF4-FFF2-40B4-BE49-F238E27FC236}">
                <a16:creationId xmlns:a16="http://schemas.microsoft.com/office/drawing/2014/main" id="{47AB32BD-B627-471C-AFD2-16AD65BD324F}"/>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Optimal Solution</a:t>
            </a:r>
          </a:p>
        </p:txBody>
      </p:sp>
      <p:sp>
        <p:nvSpPr>
          <p:cNvPr id="7" name="文本框 6">
            <a:extLst>
              <a:ext uri="{FF2B5EF4-FFF2-40B4-BE49-F238E27FC236}">
                <a16:creationId xmlns:a16="http://schemas.microsoft.com/office/drawing/2014/main" id="{517B93BB-0FF0-46E6-9B6E-F19889DB1848}"/>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
        <p:nvSpPr>
          <p:cNvPr id="8" name="文本框 7">
            <a:extLst>
              <a:ext uri="{FF2B5EF4-FFF2-40B4-BE49-F238E27FC236}">
                <a16:creationId xmlns:a16="http://schemas.microsoft.com/office/drawing/2014/main" id="{D9E5086D-9CAA-4EAC-8A72-DD683555897E}"/>
              </a:ext>
            </a:extLst>
          </p:cNvPr>
          <p:cNvSpPr txBox="1"/>
          <p:nvPr/>
        </p:nvSpPr>
        <p:spPr>
          <a:xfrm>
            <a:off x="311285" y="4649412"/>
            <a:ext cx="11068616"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Calibri" panose="020F0502020204030204" pitchFamily="34" charset="0"/>
                <a:cs typeface="Calibri" panose="020F0502020204030204" pitchFamily="34" charset="0"/>
              </a:rPr>
              <a:t>The optimal solutions of contract theory framework are the followers’ solutions. As a result, we can work out the leader’s optimal solution using </a:t>
            </a:r>
            <a:r>
              <a:rPr lang="en-US" sz="1800" b="1" i="1" dirty="0">
                <a:solidFill>
                  <a:srgbClr val="C00000"/>
                </a:solidFill>
                <a:latin typeface="Calibri" panose="020F0502020204030204" pitchFamily="34" charset="0"/>
                <a:cs typeface="Calibri" panose="020F0502020204030204" pitchFamily="34" charset="0"/>
              </a:rPr>
              <a:t>Backward Induction.</a:t>
            </a:r>
            <a:endParaRPr lang="en-US" sz="1800" dirty="0">
              <a:latin typeface="Calibri" panose="020F0502020204030204" pitchFamily="34" charset="0"/>
              <a:cs typeface="Calibri" panose="020F0502020204030204" pitchFamily="34" charset="0"/>
            </a:endParaRPr>
          </a:p>
        </p:txBody>
      </p:sp>
      <p:pic>
        <p:nvPicPr>
          <p:cNvPr id="9" name="Picture 1">
            <a:extLst>
              <a:ext uri="{FF2B5EF4-FFF2-40B4-BE49-F238E27FC236}">
                <a16:creationId xmlns:a16="http://schemas.microsoft.com/office/drawing/2014/main" id="{588E325C-7F6C-496B-80DC-B6AA671D0D67}"/>
              </a:ext>
            </a:extLst>
          </p:cNvPr>
          <p:cNvPicPr>
            <a:picLocks noChangeAspect="1"/>
          </p:cNvPicPr>
          <p:nvPr/>
        </p:nvPicPr>
        <p:blipFill>
          <a:blip r:embed="rId3"/>
          <a:stretch>
            <a:fillRect/>
          </a:stretch>
        </p:blipFill>
        <p:spPr>
          <a:xfrm>
            <a:off x="1036585" y="2906274"/>
            <a:ext cx="3743325" cy="647700"/>
          </a:xfrm>
          <a:prstGeom prst="rect">
            <a:avLst/>
          </a:prstGeom>
        </p:spPr>
      </p:pic>
      <p:pic>
        <p:nvPicPr>
          <p:cNvPr id="10" name="Picture 2">
            <a:extLst>
              <a:ext uri="{FF2B5EF4-FFF2-40B4-BE49-F238E27FC236}">
                <a16:creationId xmlns:a16="http://schemas.microsoft.com/office/drawing/2014/main" id="{DFBE2AAA-D08B-4D99-B883-18520B57BF93}"/>
              </a:ext>
            </a:extLst>
          </p:cNvPr>
          <p:cNvPicPr>
            <a:picLocks noChangeAspect="1"/>
          </p:cNvPicPr>
          <p:nvPr/>
        </p:nvPicPr>
        <p:blipFill>
          <a:blip r:embed="rId4"/>
          <a:stretch>
            <a:fillRect/>
          </a:stretch>
        </p:blipFill>
        <p:spPr>
          <a:xfrm>
            <a:off x="812098" y="3649018"/>
            <a:ext cx="4248150" cy="762000"/>
          </a:xfrm>
          <a:prstGeom prst="rect">
            <a:avLst/>
          </a:prstGeom>
        </p:spPr>
      </p:pic>
      <p:sp>
        <p:nvSpPr>
          <p:cNvPr id="11" name="Content Placeholder 2">
            <a:extLst>
              <a:ext uri="{FF2B5EF4-FFF2-40B4-BE49-F238E27FC236}">
                <a16:creationId xmlns:a16="http://schemas.microsoft.com/office/drawing/2014/main" id="{8C0D58EC-E959-419F-8F66-732B012FE2BE}"/>
              </a:ext>
            </a:extLst>
          </p:cNvPr>
          <p:cNvSpPr txBox="1">
            <a:spLocks/>
          </p:cNvSpPr>
          <p:nvPr/>
        </p:nvSpPr>
        <p:spPr>
          <a:xfrm>
            <a:off x="689811" y="2525362"/>
            <a:ext cx="5127095" cy="443070"/>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196">
              <a:defRPr>
                <a:latin typeface="+mn-lt"/>
                <a:ea typeface="+mn-ea"/>
                <a:cs typeface="+mn-cs"/>
              </a:defRPr>
            </a:lvl2pPr>
            <a:lvl3pPr marL="914391">
              <a:defRPr>
                <a:latin typeface="+mn-lt"/>
                <a:ea typeface="+mn-ea"/>
                <a:cs typeface="+mn-cs"/>
              </a:defRPr>
            </a:lvl3pPr>
            <a:lvl4pPr marL="1371587">
              <a:defRPr>
                <a:latin typeface="+mn-lt"/>
                <a:ea typeface="+mn-ea"/>
                <a:cs typeface="+mn-cs"/>
              </a:defRPr>
            </a:lvl4pPr>
            <a:lvl5pPr marL="1828782">
              <a:defRPr>
                <a:latin typeface="+mn-lt"/>
                <a:ea typeface="+mn-ea"/>
                <a:cs typeface="+mn-cs"/>
              </a:defRPr>
            </a:lvl5pPr>
            <a:lvl6pPr marL="2285978">
              <a:defRPr>
                <a:latin typeface="+mn-lt"/>
                <a:ea typeface="+mn-ea"/>
                <a:cs typeface="+mn-cs"/>
              </a:defRPr>
            </a:lvl6pPr>
            <a:lvl7pPr marL="2743173">
              <a:defRPr>
                <a:latin typeface="+mn-lt"/>
                <a:ea typeface="+mn-ea"/>
                <a:cs typeface="+mn-cs"/>
              </a:defRPr>
            </a:lvl7pPr>
            <a:lvl8pPr marL="3200368">
              <a:defRPr>
                <a:latin typeface="+mn-lt"/>
                <a:ea typeface="+mn-ea"/>
                <a:cs typeface="+mn-cs"/>
              </a:defRPr>
            </a:lvl8pPr>
            <a:lvl9pPr marL="3657563">
              <a:defRPr>
                <a:latin typeface="+mn-lt"/>
                <a:ea typeface="+mn-ea"/>
                <a:cs typeface="+mn-cs"/>
              </a:defRPr>
            </a:lvl9pPr>
          </a:lstStyle>
          <a:p>
            <a:pPr marL="342900" indent="-342900">
              <a:buFont typeface="Wingdings" panose="05000000000000000000" pitchFamily="2" charset="2"/>
              <a:buChar char="ü"/>
              <a:defRPr/>
            </a:pPr>
            <a:r>
              <a:rPr lang="en-US" sz="2000" kern="0" dirty="0">
                <a:latin typeface="Calibri" panose="020F0502020204030204" pitchFamily="34" charset="0"/>
                <a:cs typeface="Calibri" panose="020F0502020204030204" pitchFamily="34" charset="0"/>
                <a:sym typeface="Wingdings" panose="05000000000000000000" pitchFamily="2" charset="2"/>
              </a:rPr>
              <a:t>Optimal solution of Stage II:</a:t>
            </a:r>
          </a:p>
        </p:txBody>
      </p:sp>
      <p:pic>
        <p:nvPicPr>
          <p:cNvPr id="12" name="Picture 3">
            <a:extLst>
              <a:ext uri="{FF2B5EF4-FFF2-40B4-BE49-F238E27FC236}">
                <a16:creationId xmlns:a16="http://schemas.microsoft.com/office/drawing/2014/main" id="{02A654FA-EDCA-437D-AB5B-AD541288BA6F}"/>
              </a:ext>
            </a:extLst>
          </p:cNvPr>
          <p:cNvPicPr>
            <a:picLocks noChangeAspect="1"/>
          </p:cNvPicPr>
          <p:nvPr/>
        </p:nvPicPr>
        <p:blipFill>
          <a:blip r:embed="rId5"/>
          <a:stretch>
            <a:fillRect/>
          </a:stretch>
        </p:blipFill>
        <p:spPr>
          <a:xfrm>
            <a:off x="689811" y="5255968"/>
            <a:ext cx="3457575" cy="809625"/>
          </a:xfrm>
          <a:prstGeom prst="rect">
            <a:avLst/>
          </a:prstGeom>
        </p:spPr>
      </p:pic>
      <p:pic>
        <p:nvPicPr>
          <p:cNvPr id="13" name="Picture 7">
            <a:extLst>
              <a:ext uri="{FF2B5EF4-FFF2-40B4-BE49-F238E27FC236}">
                <a16:creationId xmlns:a16="http://schemas.microsoft.com/office/drawing/2014/main" id="{0290FC56-DE7B-4C4B-95AE-F1D5E7B24A37}"/>
              </a:ext>
            </a:extLst>
          </p:cNvPr>
          <p:cNvPicPr>
            <a:picLocks noChangeAspect="1"/>
          </p:cNvPicPr>
          <p:nvPr/>
        </p:nvPicPr>
        <p:blipFill>
          <a:blip r:embed="rId6"/>
          <a:stretch>
            <a:fillRect/>
          </a:stretch>
        </p:blipFill>
        <p:spPr>
          <a:xfrm>
            <a:off x="5234756" y="5481636"/>
            <a:ext cx="1685925" cy="428625"/>
          </a:xfrm>
          <a:prstGeom prst="rect">
            <a:avLst/>
          </a:prstGeom>
        </p:spPr>
      </p:pic>
      <p:sp>
        <p:nvSpPr>
          <p:cNvPr id="14" name="矩形 13">
            <a:extLst>
              <a:ext uri="{FF2B5EF4-FFF2-40B4-BE49-F238E27FC236}">
                <a16:creationId xmlns:a16="http://schemas.microsoft.com/office/drawing/2014/main" id="{9DBFF960-1A0F-458E-848B-D31724928181}"/>
              </a:ext>
            </a:extLst>
          </p:cNvPr>
          <p:cNvSpPr/>
          <p:nvPr/>
        </p:nvSpPr>
        <p:spPr>
          <a:xfrm>
            <a:off x="9564200" y="3230124"/>
            <a:ext cx="1591215" cy="11808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a:extLst>
              <a:ext uri="{FF2B5EF4-FFF2-40B4-BE49-F238E27FC236}">
                <a16:creationId xmlns:a16="http://schemas.microsoft.com/office/drawing/2014/main" id="{B99A76EE-36B1-416B-86FF-764D354F69F3}"/>
              </a:ext>
            </a:extLst>
          </p:cNvPr>
          <p:cNvSpPr/>
          <p:nvPr/>
        </p:nvSpPr>
        <p:spPr>
          <a:xfrm>
            <a:off x="689810" y="2879168"/>
            <a:ext cx="4544945" cy="15318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a:extLst>
              <a:ext uri="{FF2B5EF4-FFF2-40B4-BE49-F238E27FC236}">
                <a16:creationId xmlns:a16="http://schemas.microsoft.com/office/drawing/2014/main" id="{FA6E7220-0007-44F0-8D72-227455245647}"/>
              </a:ext>
            </a:extLst>
          </p:cNvPr>
          <p:cNvSpPr/>
          <p:nvPr/>
        </p:nvSpPr>
        <p:spPr>
          <a:xfrm>
            <a:off x="9564199" y="1602032"/>
            <a:ext cx="1591215" cy="127713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a:extLst>
              <a:ext uri="{FF2B5EF4-FFF2-40B4-BE49-F238E27FC236}">
                <a16:creationId xmlns:a16="http://schemas.microsoft.com/office/drawing/2014/main" id="{082D5518-BBFF-4D7B-A7D2-2345E59E815E}"/>
              </a:ext>
            </a:extLst>
          </p:cNvPr>
          <p:cNvSpPr/>
          <p:nvPr/>
        </p:nvSpPr>
        <p:spPr>
          <a:xfrm>
            <a:off x="689810" y="5384462"/>
            <a:ext cx="6389416" cy="68746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71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par>
                                <p:cTn id="40" presetID="14" presetClass="entr" presetSubtype="1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heel(1)">
                                      <p:cBhvr>
                                        <p:cTn id="47" dur="600"/>
                                        <p:tgtEl>
                                          <p:spTgt spid="19"/>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6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4" grpId="0" animBg="1"/>
      <p:bldP spid="15" grpId="0" animBg="1"/>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5FBB036-D2D2-43DF-97D3-43134D499898}"/>
              </a:ext>
            </a:extLst>
          </p:cNvPr>
          <p:cNvPicPr>
            <a:picLocks noChangeAspect="1"/>
          </p:cNvPicPr>
          <p:nvPr/>
        </p:nvPicPr>
        <p:blipFill>
          <a:blip r:embed="rId2"/>
          <a:stretch>
            <a:fillRect/>
          </a:stretch>
        </p:blipFill>
        <p:spPr>
          <a:xfrm>
            <a:off x="311277" y="1472756"/>
            <a:ext cx="11783860" cy="3405930"/>
          </a:xfrm>
          <a:prstGeom prst="rect">
            <a:avLst/>
          </a:prstGeom>
        </p:spPr>
      </p:pic>
      <p:sp>
        <p:nvSpPr>
          <p:cNvPr id="5" name="TextBox 6">
            <a:extLst>
              <a:ext uri="{FF2B5EF4-FFF2-40B4-BE49-F238E27FC236}">
                <a16:creationId xmlns:a16="http://schemas.microsoft.com/office/drawing/2014/main" id="{76112189-8F05-4A94-9488-EE6FF6282663}"/>
              </a:ext>
            </a:extLst>
          </p:cNvPr>
          <p:cNvSpPr txBox="1"/>
          <p:nvPr/>
        </p:nvSpPr>
        <p:spPr>
          <a:xfrm>
            <a:off x="481078" y="4724798"/>
            <a:ext cx="11399645" cy="30777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Fig. 2 The comparison with the single contract, and how the utility varies when signing different contracts.</a:t>
            </a:r>
          </a:p>
        </p:txBody>
      </p:sp>
      <p:sp>
        <p:nvSpPr>
          <p:cNvPr id="6" name="TextBox 7">
            <a:extLst>
              <a:ext uri="{FF2B5EF4-FFF2-40B4-BE49-F238E27FC236}">
                <a16:creationId xmlns:a16="http://schemas.microsoft.com/office/drawing/2014/main" id="{AFC193A7-7E31-4BAE-A3FC-0DF2CF4B9C32}"/>
              </a:ext>
            </a:extLst>
          </p:cNvPr>
          <p:cNvSpPr txBox="1"/>
          <p:nvPr/>
        </p:nvSpPr>
        <p:spPr>
          <a:xfrm>
            <a:off x="311285" y="5124907"/>
            <a:ext cx="11399645" cy="369332"/>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
            </a:pPr>
            <a:r>
              <a:rPr lang="en-US" sz="1800" dirty="0">
                <a:latin typeface="Calibri" panose="020F0502020204030204" pitchFamily="34" charset="0"/>
                <a:cs typeface="Calibri" panose="020F0502020204030204" pitchFamily="34" charset="0"/>
              </a:rPr>
              <a:t>Fig. 2(a) presents that the premium in both cases increases with the validators' type. </a:t>
            </a:r>
          </a:p>
        </p:txBody>
      </p:sp>
      <p:sp>
        <p:nvSpPr>
          <p:cNvPr id="7" name="文本框 6">
            <a:extLst>
              <a:ext uri="{FF2B5EF4-FFF2-40B4-BE49-F238E27FC236}">
                <a16:creationId xmlns:a16="http://schemas.microsoft.com/office/drawing/2014/main" id="{F0FB7704-76C6-4BC1-8F02-E94165EA2C1D}"/>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Simulation and Analysis</a:t>
            </a:r>
          </a:p>
        </p:txBody>
      </p:sp>
      <p:sp>
        <p:nvSpPr>
          <p:cNvPr id="11" name="文本框 10">
            <a:extLst>
              <a:ext uri="{FF2B5EF4-FFF2-40B4-BE49-F238E27FC236}">
                <a16:creationId xmlns:a16="http://schemas.microsoft.com/office/drawing/2014/main" id="{B2F1E4C5-A78C-4EED-B2BD-5EF94110075B}"/>
              </a:ext>
            </a:extLst>
          </p:cNvPr>
          <p:cNvSpPr txBox="1"/>
          <p:nvPr/>
        </p:nvSpPr>
        <p:spPr>
          <a:xfrm>
            <a:off x="311281" y="5494239"/>
            <a:ext cx="11399645" cy="36933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Fig. 2(b) shows that the ‘mixed contract’ case can provide more insurance claim than a ‘single contract’ case.</a:t>
            </a:r>
          </a:p>
        </p:txBody>
      </p:sp>
      <p:sp>
        <p:nvSpPr>
          <p:cNvPr id="15" name="文本框 14">
            <a:extLst>
              <a:ext uri="{FF2B5EF4-FFF2-40B4-BE49-F238E27FC236}">
                <a16:creationId xmlns:a16="http://schemas.microsoft.com/office/drawing/2014/main" id="{ECEA4230-1DE2-4E75-9395-BCF64B08BA8A}"/>
              </a:ext>
            </a:extLst>
          </p:cNvPr>
          <p:cNvSpPr txBox="1"/>
          <p:nvPr/>
        </p:nvSpPr>
        <p:spPr>
          <a:xfrm>
            <a:off x="311277" y="5863571"/>
            <a:ext cx="11399645"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Fig. 2(c) proves that the feasibility of the proposed contract by illustrating the IR and IC constraints.</a:t>
            </a:r>
          </a:p>
        </p:txBody>
      </p:sp>
      <p:sp>
        <p:nvSpPr>
          <p:cNvPr id="16" name="文本框 15">
            <a:extLst>
              <a:ext uri="{FF2B5EF4-FFF2-40B4-BE49-F238E27FC236}">
                <a16:creationId xmlns:a16="http://schemas.microsoft.com/office/drawing/2014/main" id="{A3E1CC7A-C95F-4A83-87EB-A4CE01335877}"/>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Tree>
    <p:extLst>
      <p:ext uri="{BB962C8B-B14F-4D97-AF65-F5344CB8AC3E}">
        <p14:creationId xmlns:p14="http://schemas.microsoft.com/office/powerpoint/2010/main" val="8050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4949782-E993-4AFF-9D7C-26825A7DC401}"/>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Outline</a:t>
            </a:r>
          </a:p>
        </p:txBody>
      </p:sp>
      <p:sp>
        <p:nvSpPr>
          <p:cNvPr id="4" name="文本框 3">
            <a:extLst>
              <a:ext uri="{FF2B5EF4-FFF2-40B4-BE49-F238E27FC236}">
                <a16:creationId xmlns:a16="http://schemas.microsoft.com/office/drawing/2014/main" id="{FFEABDFB-0FA4-42E4-AA7C-CF9427DA6A6E}"/>
              </a:ext>
            </a:extLst>
          </p:cNvPr>
          <p:cNvSpPr txBox="1"/>
          <p:nvPr/>
        </p:nvSpPr>
        <p:spPr>
          <a:xfrm>
            <a:off x="603115" y="908154"/>
            <a:ext cx="10985770" cy="5573192"/>
          </a:xfrm>
          <a:prstGeom prst="rect">
            <a:avLst/>
          </a:prstGeom>
          <a:noFill/>
        </p:spPr>
        <p:txBody>
          <a:bodyPr wrap="square" rtlCol="0">
            <a:spAutoFit/>
          </a:bodyPr>
          <a:lstStyle/>
          <a:p>
            <a:pPr marL="742950" indent="-742950">
              <a:lnSpc>
                <a:spcPts val="4000"/>
              </a:lnSpc>
              <a:spcAft>
                <a:spcPts val="600"/>
              </a:spcAft>
              <a:buClrTx/>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Introduction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Blockchain</a:t>
            </a:r>
          </a:p>
          <a:p>
            <a:pPr marL="1234350" lvl="5" indent="-514350">
              <a:lnSpc>
                <a:spcPts val="4000"/>
              </a:lnSpc>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Cryptoeconomics</a:t>
            </a:r>
          </a:p>
          <a:p>
            <a:pPr marL="1234350" lvl="5" indent="-514350">
              <a:lnSpc>
                <a:spcPts val="4000"/>
              </a:lnSpc>
              <a:spcAft>
                <a:spcPts val="600"/>
              </a:spcAft>
              <a:buClr>
                <a:schemeClr val="bg1">
                  <a:lumMod val="75000"/>
                </a:schemeClr>
              </a:buClr>
              <a:buFont typeface="+mj-lt"/>
              <a:buAutoNum type="arabicParenR"/>
            </a:pPr>
            <a:r>
              <a:rPr lang="en-US" sz="2800" dirty="0">
                <a:solidFill>
                  <a:schemeClr val="bg1">
                    <a:lumMod val="75000"/>
                  </a:schemeClr>
                </a:solidFill>
                <a:latin typeface="Calibri" panose="020F0502020204030204" pitchFamily="34" charset="0"/>
                <a:cs typeface="Calibri" panose="020F0502020204030204" pitchFamily="34" charset="0"/>
              </a:rPr>
              <a:t>Contract Theory</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 Contract-based approach for security deposit in blockchain networks with shards.</a:t>
            </a:r>
          </a:p>
          <a:p>
            <a:pPr marL="742950" indent="-742950" algn="just">
              <a:lnSpc>
                <a:spcPts val="4000"/>
              </a:lnSpc>
              <a:spcAft>
                <a:spcPts val="600"/>
              </a:spcAft>
              <a:buClr>
                <a:schemeClr val="bg1">
                  <a:lumMod val="75000"/>
                </a:schemeClr>
              </a:buClr>
              <a:buFont typeface="+mj-lt"/>
              <a:buAutoNum type="arabicPeriod"/>
            </a:pPr>
            <a:r>
              <a:rPr lang="en-US" sz="2800" dirty="0">
                <a:solidFill>
                  <a:schemeClr val="bg1">
                    <a:lumMod val="75000"/>
                  </a:schemeClr>
                </a:solidFill>
                <a:latin typeface="Calibri" panose="020F0502020204030204" pitchFamily="34" charset="0"/>
                <a:cs typeface="Calibri" panose="020F0502020204030204" pitchFamily="34" charset="0"/>
              </a:rPr>
              <a:t>Work II: Cyber Insurance Design for Validator Rotation in Sharded Blockchain Networks: A Hierarchical Game Based Approach</a:t>
            </a:r>
          </a:p>
          <a:p>
            <a:pPr marL="742950" indent="-742950" algn="just">
              <a:lnSpc>
                <a:spcPts val="4000"/>
              </a:lnSpc>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Other Work</a:t>
            </a:r>
          </a:p>
          <a:p>
            <a:pPr marL="742950" indent="-742950" algn="just">
              <a:lnSpc>
                <a:spcPts val="4000"/>
              </a:lnSpc>
              <a:spcAft>
                <a:spcPts val="600"/>
              </a:spcAft>
              <a:buClr>
                <a:schemeClr val="bg1">
                  <a:lumMod val="75000"/>
                </a:schemeClr>
              </a:buClr>
              <a:buFont typeface="+mj-lt"/>
              <a:buAutoNum type="arabicPeriod"/>
            </a:pPr>
            <a:r>
              <a:rPr lang="en-US" sz="2800" b="1" dirty="0">
                <a:solidFill>
                  <a:schemeClr val="tx1"/>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7391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Other Work</a:t>
            </a:r>
          </a:p>
        </p:txBody>
      </p:sp>
      <p:sp>
        <p:nvSpPr>
          <p:cNvPr id="23" name="文本框 22">
            <a:extLst>
              <a:ext uri="{FF2B5EF4-FFF2-40B4-BE49-F238E27FC236}">
                <a16:creationId xmlns:a16="http://schemas.microsoft.com/office/drawing/2014/main" id="{A4206F53-88C1-4A0D-ABE4-14167855F474}"/>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Other Work I </a:t>
            </a:r>
          </a:p>
        </p:txBody>
      </p:sp>
      <p:sp>
        <p:nvSpPr>
          <p:cNvPr id="26" name="文本框 25">
            <a:extLst>
              <a:ext uri="{FF2B5EF4-FFF2-40B4-BE49-F238E27FC236}">
                <a16:creationId xmlns:a16="http://schemas.microsoft.com/office/drawing/2014/main" id="{7669D656-E9FD-4ADE-AE2E-34909878E991}"/>
              </a:ext>
            </a:extLst>
          </p:cNvPr>
          <p:cNvSpPr txBox="1"/>
          <p:nvPr/>
        </p:nvSpPr>
        <p:spPr>
          <a:xfrm>
            <a:off x="382326" y="1449235"/>
            <a:ext cx="6818256" cy="400494"/>
          </a:xfrm>
          <a:prstGeom prst="rect">
            <a:avLst/>
          </a:prstGeom>
          <a:noFill/>
        </p:spPr>
        <p:txBody>
          <a:bodyPr wrap="square">
            <a:spAutoFit/>
          </a:bodyPr>
          <a:lstStyle/>
          <a:p>
            <a:pPr marL="457200" indent="-457200">
              <a:lnSpc>
                <a:spcPts val="2500"/>
              </a:lnSpc>
              <a:spcAft>
                <a:spcPts val="600"/>
              </a:spcAft>
              <a:buFont typeface="Wingdings" panose="05000000000000000000" pitchFamily="2" charset="2"/>
              <a:buChar char="§"/>
            </a:pPr>
            <a:r>
              <a:rPr lang="en-US" altLang="zh-CN" sz="2000" dirty="0">
                <a:latin typeface="Calibri" panose="020F0502020204030204" pitchFamily="34" charset="0"/>
                <a:cs typeface="Calibri" panose="020F0502020204030204" pitchFamily="34" charset="0"/>
              </a:rPr>
              <a:t>Assign </a:t>
            </a:r>
            <a:r>
              <a:rPr lang="en-US" altLang="zh-CN" sz="2000" b="1" i="1" dirty="0">
                <a:solidFill>
                  <a:srgbClr val="C00000"/>
                </a:solidFill>
                <a:latin typeface="Calibri" panose="020F0502020204030204" pitchFamily="34" charset="0"/>
                <a:cs typeface="Calibri" panose="020F0502020204030204" pitchFamily="34" charset="0"/>
              </a:rPr>
              <a:t>Voting Weight </a:t>
            </a:r>
            <a:r>
              <a:rPr lang="en-US" altLang="zh-CN" sz="2000" dirty="0">
                <a:latin typeface="Calibri" panose="020F0502020204030204" pitchFamily="34" charset="0"/>
                <a:cs typeface="Calibri" panose="020F0502020204030204" pitchFamily="34" charset="0"/>
              </a:rPr>
              <a:t>using </a:t>
            </a:r>
            <a:r>
              <a:rPr lang="en-US" altLang="zh-CN" sz="2000" b="1" i="1" dirty="0">
                <a:solidFill>
                  <a:srgbClr val="C00000"/>
                </a:solidFill>
                <a:latin typeface="Calibri" panose="020F0502020204030204" pitchFamily="34" charset="0"/>
                <a:cs typeface="Calibri" panose="020F0502020204030204" pitchFamily="34" charset="0"/>
              </a:rPr>
              <a:t>Signaling Model</a:t>
            </a:r>
            <a:r>
              <a:rPr lang="en-US" altLang="zh-CN" sz="2000" dirty="0">
                <a:latin typeface="Calibri" panose="020F0502020204030204" pitchFamily="34" charset="0"/>
                <a:cs typeface="Calibri" panose="020F0502020204030204" pitchFamily="34" charset="0"/>
              </a:rPr>
              <a:t>:</a:t>
            </a:r>
          </a:p>
        </p:txBody>
      </p:sp>
      <p:pic>
        <p:nvPicPr>
          <p:cNvPr id="32" name="图片 31">
            <a:extLst>
              <a:ext uri="{FF2B5EF4-FFF2-40B4-BE49-F238E27FC236}">
                <a16:creationId xmlns:a16="http://schemas.microsoft.com/office/drawing/2014/main" id="{09E9EB9C-4CCC-4142-AC4A-85E269D0CCBA}"/>
              </a:ext>
            </a:extLst>
          </p:cNvPr>
          <p:cNvPicPr>
            <a:picLocks noChangeAspect="1"/>
          </p:cNvPicPr>
          <p:nvPr/>
        </p:nvPicPr>
        <p:blipFill>
          <a:blip r:embed="rId2"/>
          <a:stretch>
            <a:fillRect/>
          </a:stretch>
        </p:blipFill>
        <p:spPr>
          <a:xfrm>
            <a:off x="5139347" y="1782085"/>
            <a:ext cx="6818256" cy="2890069"/>
          </a:xfrm>
          <a:prstGeom prst="rect">
            <a:avLst/>
          </a:prstGeom>
        </p:spPr>
      </p:pic>
      <p:sp>
        <p:nvSpPr>
          <p:cNvPr id="33" name="文本框 32">
            <a:extLst>
              <a:ext uri="{FF2B5EF4-FFF2-40B4-BE49-F238E27FC236}">
                <a16:creationId xmlns:a16="http://schemas.microsoft.com/office/drawing/2014/main" id="{081A669F-C09A-45C7-B4A1-82C6AF86687C}"/>
              </a:ext>
            </a:extLst>
          </p:cNvPr>
          <p:cNvSpPr txBox="1"/>
          <p:nvPr/>
        </p:nvSpPr>
        <p:spPr>
          <a:xfrm>
            <a:off x="382326" y="1903445"/>
            <a:ext cx="4660191" cy="1355499"/>
          </a:xfrm>
          <a:prstGeom prst="rect">
            <a:avLst/>
          </a:prstGeom>
          <a:noFill/>
        </p:spPr>
        <p:txBody>
          <a:bodyPr wrap="square" rtlCol="0">
            <a:spAutoFit/>
          </a:bodyPr>
          <a:lstStyle/>
          <a:p>
            <a:pPr marL="342900" indent="-342900" algn="just">
              <a:lnSpc>
                <a:spcPts val="2500"/>
              </a:lnSpc>
              <a:spcAft>
                <a:spcPts val="600"/>
              </a:spcAft>
              <a:buFont typeface="Wingdings" panose="05000000000000000000" pitchFamily="2" charset="2"/>
              <a:buChar char="ü"/>
            </a:pPr>
            <a:r>
              <a:rPr lang="en-US" sz="1800" b="1" dirty="0">
                <a:solidFill>
                  <a:schemeClr val="tx1"/>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Determine the voting weight with device performance, incentivize the validators to upgrade performance and achieve the vertical scaling. </a:t>
            </a:r>
          </a:p>
        </p:txBody>
      </p:sp>
      <p:sp>
        <p:nvSpPr>
          <p:cNvPr id="7" name="文本框 6">
            <a:extLst>
              <a:ext uri="{FF2B5EF4-FFF2-40B4-BE49-F238E27FC236}">
                <a16:creationId xmlns:a16="http://schemas.microsoft.com/office/drawing/2014/main" id="{468FB7E8-EB08-48BB-9E7F-F705C8EF87EA}"/>
              </a:ext>
            </a:extLst>
          </p:cNvPr>
          <p:cNvSpPr txBox="1"/>
          <p:nvPr/>
        </p:nvSpPr>
        <p:spPr>
          <a:xfrm>
            <a:off x="382326" y="3388709"/>
            <a:ext cx="4660191" cy="646331"/>
          </a:xfrm>
          <a:prstGeom prst="rect">
            <a:avLst/>
          </a:prstGeom>
          <a:noFill/>
        </p:spPr>
        <p:txBody>
          <a:bodyPr wrap="square">
            <a:spAutoFit/>
          </a:bodyPr>
          <a:lstStyle/>
          <a:p>
            <a:pPr marL="342900" indent="-342900" algn="just">
              <a:buFont typeface="Wingdings" panose="05000000000000000000" pitchFamily="2" charset="2"/>
              <a:buChar char="ü"/>
            </a:pPr>
            <a:r>
              <a:rPr lang="en-US" sz="1800" b="1" dirty="0">
                <a:solidFill>
                  <a:srgbClr val="333333"/>
                </a:solidFill>
                <a:latin typeface="Calibri" panose="020F0502020204030204" pitchFamily="34" charset="0"/>
                <a:cs typeface="Calibri" panose="020F0502020204030204" pitchFamily="34" charset="0"/>
              </a:rPr>
              <a:t>Methodology: </a:t>
            </a:r>
            <a:r>
              <a:rPr lang="en-US" sz="1800" dirty="0" err="1">
                <a:solidFill>
                  <a:srgbClr val="333333"/>
                </a:solidFill>
                <a:latin typeface="Calibri" panose="020F0502020204030204" pitchFamily="34" charset="0"/>
                <a:cs typeface="Calibri" panose="020F0502020204030204" pitchFamily="34" charset="0"/>
              </a:rPr>
              <a:t>Tullock</a:t>
            </a:r>
            <a:r>
              <a:rPr lang="en-US" sz="1800" dirty="0">
                <a:solidFill>
                  <a:srgbClr val="333333"/>
                </a:solidFill>
                <a:latin typeface="Calibri" panose="020F0502020204030204" pitchFamily="34" charset="0"/>
                <a:cs typeface="Calibri" panose="020F0502020204030204" pitchFamily="34" charset="0"/>
              </a:rPr>
              <a:t> Contest Theory and Signaling Model.</a:t>
            </a:r>
          </a:p>
        </p:txBody>
      </p:sp>
    </p:spTree>
    <p:extLst>
      <p:ext uri="{BB962C8B-B14F-4D97-AF65-F5344CB8AC3E}">
        <p14:creationId xmlns:p14="http://schemas.microsoft.com/office/powerpoint/2010/main" val="20643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Other Work</a:t>
            </a:r>
          </a:p>
        </p:txBody>
      </p:sp>
      <p:sp>
        <p:nvSpPr>
          <p:cNvPr id="23" name="文本框 22">
            <a:extLst>
              <a:ext uri="{FF2B5EF4-FFF2-40B4-BE49-F238E27FC236}">
                <a16:creationId xmlns:a16="http://schemas.microsoft.com/office/drawing/2014/main" id="{A4206F53-88C1-4A0D-ABE4-14167855F474}"/>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Other Work II </a:t>
            </a:r>
          </a:p>
        </p:txBody>
      </p:sp>
      <p:sp>
        <p:nvSpPr>
          <p:cNvPr id="26" name="文本框 25">
            <a:extLst>
              <a:ext uri="{FF2B5EF4-FFF2-40B4-BE49-F238E27FC236}">
                <a16:creationId xmlns:a16="http://schemas.microsoft.com/office/drawing/2014/main" id="{7669D656-E9FD-4ADE-AE2E-34909878E991}"/>
              </a:ext>
            </a:extLst>
          </p:cNvPr>
          <p:cNvSpPr txBox="1"/>
          <p:nvPr/>
        </p:nvSpPr>
        <p:spPr>
          <a:xfrm>
            <a:off x="382326" y="1449235"/>
            <a:ext cx="8856923" cy="400494"/>
          </a:xfrm>
          <a:prstGeom prst="rect">
            <a:avLst/>
          </a:prstGeom>
          <a:noFill/>
        </p:spPr>
        <p:txBody>
          <a:bodyPr wrap="square">
            <a:spAutoFit/>
          </a:bodyPr>
          <a:lstStyle/>
          <a:p>
            <a:pPr marL="457200" indent="-457200">
              <a:lnSpc>
                <a:spcPts val="2500"/>
              </a:lnSpc>
              <a:spcAft>
                <a:spcPts val="600"/>
              </a:spcAft>
              <a:buFont typeface="Wingdings" panose="05000000000000000000" pitchFamily="2" charset="2"/>
              <a:buChar char="§"/>
            </a:pPr>
            <a:r>
              <a:rPr lang="en-US" altLang="zh-CN" sz="2000" dirty="0">
                <a:latin typeface="Calibri" panose="020F0502020204030204" pitchFamily="34" charset="0"/>
                <a:cs typeface="Calibri" panose="020F0502020204030204" pitchFamily="34" charset="0"/>
              </a:rPr>
              <a:t>Determine Transaction fee of sidechain using </a:t>
            </a:r>
            <a:r>
              <a:rPr lang="en-US" altLang="zh-CN" sz="2000" b="1" i="1" dirty="0">
                <a:solidFill>
                  <a:srgbClr val="C00000"/>
                </a:solidFill>
                <a:latin typeface="Calibri" panose="020F0502020204030204" pitchFamily="34" charset="0"/>
                <a:cs typeface="Calibri" panose="020F0502020204030204" pitchFamily="34" charset="0"/>
              </a:rPr>
              <a:t>Random contract</a:t>
            </a:r>
            <a:r>
              <a:rPr lang="en-US" altLang="zh-CN" sz="2000" dirty="0">
                <a:latin typeface="Calibri" panose="020F0502020204030204" pitchFamily="34" charset="0"/>
                <a:cs typeface="Calibri" panose="020F0502020204030204" pitchFamily="34" charset="0"/>
              </a:rPr>
              <a:t>:</a:t>
            </a:r>
          </a:p>
        </p:txBody>
      </p:sp>
      <p:sp>
        <p:nvSpPr>
          <p:cNvPr id="33" name="文本框 32">
            <a:extLst>
              <a:ext uri="{FF2B5EF4-FFF2-40B4-BE49-F238E27FC236}">
                <a16:creationId xmlns:a16="http://schemas.microsoft.com/office/drawing/2014/main" id="{081A669F-C09A-45C7-B4A1-82C6AF86687C}"/>
              </a:ext>
            </a:extLst>
          </p:cNvPr>
          <p:cNvSpPr txBox="1"/>
          <p:nvPr/>
        </p:nvSpPr>
        <p:spPr>
          <a:xfrm>
            <a:off x="382326" y="1898111"/>
            <a:ext cx="4660191" cy="2150589"/>
          </a:xfrm>
          <a:prstGeom prst="rect">
            <a:avLst/>
          </a:prstGeom>
          <a:noFill/>
        </p:spPr>
        <p:txBody>
          <a:bodyPr wrap="square" rtlCol="0">
            <a:spAutoFit/>
          </a:bodyPr>
          <a:lstStyle/>
          <a:p>
            <a:pPr marL="342900" indent="-34290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Either</a:t>
            </a:r>
            <a:r>
              <a:rPr lang="en-US" sz="1800" b="1"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service or payment is random</a:t>
            </a:r>
            <a:r>
              <a:rPr lang="en-US" sz="1800" b="1" dirty="0">
                <a:solidFill>
                  <a:schemeClr val="tx1"/>
                </a:solidFill>
                <a:latin typeface="Calibri" panose="020F0502020204030204" pitchFamily="34" charset="0"/>
                <a:cs typeface="Calibri" panose="020F0502020204030204" pitchFamily="34" charset="0"/>
              </a:rPr>
              <a:t> </a:t>
            </a:r>
          </a:p>
          <a:p>
            <a:pPr marL="342900" indent="-342900" algn="just">
              <a:lnSpc>
                <a:spcPts val="2500"/>
              </a:lnSpc>
              <a:spcAft>
                <a:spcPts val="600"/>
              </a:spcAft>
              <a:buFont typeface="Wingdings" panose="05000000000000000000" pitchFamily="2" charset="2"/>
              <a:buChar char="ü"/>
            </a:pPr>
            <a:r>
              <a:rPr lang="en-US" sz="1800" b="1" dirty="0">
                <a:solidFill>
                  <a:schemeClr val="tx1"/>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Study the sidechain transaction fee pricing and explore how to maximize the sidechain’s profit using a random contract.</a:t>
            </a:r>
          </a:p>
          <a:p>
            <a:pPr marL="342900" indent="-342900" algn="just">
              <a:lnSpc>
                <a:spcPts val="2500"/>
              </a:lnSpc>
              <a:spcAft>
                <a:spcPts val="600"/>
              </a:spcAft>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Pros</a:t>
            </a:r>
            <a:r>
              <a:rPr lang="en-US" sz="1800" dirty="0">
                <a:latin typeface="Calibri" panose="020F0502020204030204" pitchFamily="34" charset="0"/>
                <a:cs typeface="Calibri" panose="020F0502020204030204" pitchFamily="34" charset="0"/>
              </a:rPr>
              <a:t>: fit all situations of risk neutral, risk averse and risk seeker</a:t>
            </a:r>
          </a:p>
        </p:txBody>
      </p:sp>
      <p:sp>
        <p:nvSpPr>
          <p:cNvPr id="7" name="文本框 6">
            <a:extLst>
              <a:ext uri="{FF2B5EF4-FFF2-40B4-BE49-F238E27FC236}">
                <a16:creationId xmlns:a16="http://schemas.microsoft.com/office/drawing/2014/main" id="{468FB7E8-EB08-48BB-9E7F-F705C8EF87EA}"/>
              </a:ext>
            </a:extLst>
          </p:cNvPr>
          <p:cNvSpPr txBox="1"/>
          <p:nvPr/>
        </p:nvSpPr>
        <p:spPr>
          <a:xfrm>
            <a:off x="382325" y="4157982"/>
            <a:ext cx="4660191" cy="923330"/>
          </a:xfrm>
          <a:prstGeom prst="rect">
            <a:avLst/>
          </a:prstGeom>
          <a:noFill/>
        </p:spPr>
        <p:txBody>
          <a:bodyPr wrap="square">
            <a:spAutoFit/>
          </a:bodyPr>
          <a:lstStyle/>
          <a:p>
            <a:pPr marL="342900" indent="-342900" algn="just">
              <a:buFont typeface="Wingdings" panose="05000000000000000000" pitchFamily="2" charset="2"/>
              <a:buChar char="ü"/>
            </a:pPr>
            <a:r>
              <a:rPr lang="en-US" sz="1800" b="1" dirty="0">
                <a:solidFill>
                  <a:srgbClr val="333333"/>
                </a:solidFill>
                <a:latin typeface="Calibri" panose="020F0502020204030204" pitchFamily="34" charset="0"/>
                <a:cs typeface="Calibri" panose="020F0502020204030204" pitchFamily="34" charset="0"/>
              </a:rPr>
              <a:t>Methodology: </a:t>
            </a:r>
            <a:r>
              <a:rPr lang="en-US" sz="1800" dirty="0">
                <a:solidFill>
                  <a:srgbClr val="333333"/>
                </a:solidFill>
                <a:latin typeface="Calibri" panose="020F0502020204030204" pitchFamily="34" charset="0"/>
                <a:cs typeface="Calibri" panose="020F0502020204030204" pitchFamily="34" charset="0"/>
              </a:rPr>
              <a:t>Adverse selection model with the random variables. Geometric Brownian Motion.</a:t>
            </a:r>
          </a:p>
        </p:txBody>
      </p:sp>
      <p:pic>
        <p:nvPicPr>
          <p:cNvPr id="8" name="图片 7">
            <a:extLst>
              <a:ext uri="{FF2B5EF4-FFF2-40B4-BE49-F238E27FC236}">
                <a16:creationId xmlns:a16="http://schemas.microsoft.com/office/drawing/2014/main" id="{D21C5BA2-29D9-4C81-8B41-A5663C206CD9}"/>
              </a:ext>
            </a:extLst>
          </p:cNvPr>
          <p:cNvPicPr>
            <a:picLocks noChangeAspect="1"/>
          </p:cNvPicPr>
          <p:nvPr/>
        </p:nvPicPr>
        <p:blipFill>
          <a:blip r:embed="rId2"/>
          <a:stretch>
            <a:fillRect/>
          </a:stretch>
        </p:blipFill>
        <p:spPr>
          <a:xfrm>
            <a:off x="5890241" y="1898111"/>
            <a:ext cx="5679110" cy="3051638"/>
          </a:xfrm>
          <a:prstGeom prst="rect">
            <a:avLst/>
          </a:prstGeom>
        </p:spPr>
      </p:pic>
      <p:sp>
        <p:nvSpPr>
          <p:cNvPr id="10" name="矩形 9">
            <a:extLst>
              <a:ext uri="{FF2B5EF4-FFF2-40B4-BE49-F238E27FC236}">
                <a16:creationId xmlns:a16="http://schemas.microsoft.com/office/drawing/2014/main" id="{2A149762-7C15-4E9E-8478-C0AF096E2F68}"/>
              </a:ext>
            </a:extLst>
          </p:cNvPr>
          <p:cNvSpPr/>
          <p:nvPr/>
        </p:nvSpPr>
        <p:spPr>
          <a:xfrm>
            <a:off x="5966691" y="4332990"/>
            <a:ext cx="5514109" cy="5652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标注: 上箭头 3">
            <a:extLst>
              <a:ext uri="{FF2B5EF4-FFF2-40B4-BE49-F238E27FC236}">
                <a16:creationId xmlns:a16="http://schemas.microsoft.com/office/drawing/2014/main" id="{6BE6E2C5-41A2-4FCC-9234-1803D24F7DB3}"/>
              </a:ext>
            </a:extLst>
          </p:cNvPr>
          <p:cNvSpPr/>
          <p:nvPr/>
        </p:nvSpPr>
        <p:spPr>
          <a:xfrm>
            <a:off x="6371617" y="4935777"/>
            <a:ext cx="4640094" cy="1206413"/>
          </a:xfrm>
          <a:prstGeom prst="upArrowCallout">
            <a:avLst>
              <a:gd name="adj1" fmla="val 9181"/>
              <a:gd name="adj2" fmla="val 9745"/>
              <a:gd name="adj3" fmla="val 13136"/>
              <a:gd name="adj4" fmla="val 6497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latin typeface="Calibri" panose="020F0502020204030204" pitchFamily="34" charset="0"/>
                <a:cs typeface="Calibri" panose="020F0502020204030204" pitchFamily="34" charset="0"/>
              </a:rPr>
              <a:t>The transaction fee on the sidechain is affected by the transaction fees on the main chain.</a:t>
            </a:r>
          </a:p>
        </p:txBody>
      </p:sp>
    </p:spTree>
    <p:extLst>
      <p:ext uri="{BB962C8B-B14F-4D97-AF65-F5344CB8AC3E}">
        <p14:creationId xmlns:p14="http://schemas.microsoft.com/office/powerpoint/2010/main" val="362957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P spid="10"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Other Work</a:t>
            </a:r>
          </a:p>
        </p:txBody>
      </p:sp>
      <p:sp>
        <p:nvSpPr>
          <p:cNvPr id="13" name="文本框 12">
            <a:extLst>
              <a:ext uri="{FF2B5EF4-FFF2-40B4-BE49-F238E27FC236}">
                <a16:creationId xmlns:a16="http://schemas.microsoft.com/office/drawing/2014/main" id="{57F374E1-D85F-4A56-A930-06D8EC2DB1E7}"/>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Other Work III</a:t>
            </a:r>
          </a:p>
        </p:txBody>
      </p:sp>
      <p:sp>
        <p:nvSpPr>
          <p:cNvPr id="14" name="文本框 13">
            <a:extLst>
              <a:ext uri="{FF2B5EF4-FFF2-40B4-BE49-F238E27FC236}">
                <a16:creationId xmlns:a16="http://schemas.microsoft.com/office/drawing/2014/main" id="{16ACD870-FA6E-4591-A8A1-13EBA4AD1936}"/>
              </a:ext>
            </a:extLst>
          </p:cNvPr>
          <p:cNvSpPr txBox="1"/>
          <p:nvPr/>
        </p:nvSpPr>
        <p:spPr>
          <a:xfrm>
            <a:off x="382326" y="1449235"/>
            <a:ext cx="9451485" cy="400494"/>
          </a:xfrm>
          <a:prstGeom prst="rect">
            <a:avLst/>
          </a:prstGeom>
          <a:noFill/>
        </p:spPr>
        <p:txBody>
          <a:bodyPr wrap="square">
            <a:spAutoFit/>
          </a:bodyPr>
          <a:lstStyle/>
          <a:p>
            <a:pPr marL="457200" indent="-457200">
              <a:lnSpc>
                <a:spcPts val="2500"/>
              </a:lnSpc>
              <a:spcAft>
                <a:spcPts val="600"/>
              </a:spcAft>
              <a:buFont typeface="Wingdings" panose="05000000000000000000" pitchFamily="2" charset="2"/>
              <a:buChar char="§"/>
            </a:pPr>
            <a:r>
              <a:rPr lang="en-US" sz="2000" dirty="0">
                <a:latin typeface="Calibri" panose="020F0502020204030204" pitchFamily="34" charset="0"/>
                <a:cs typeface="Calibri" panose="020F0502020204030204" pitchFamily="34" charset="0"/>
              </a:rPr>
              <a:t>Crypto-asset Value Stabilization:</a:t>
            </a:r>
          </a:p>
        </p:txBody>
      </p:sp>
      <p:sp>
        <p:nvSpPr>
          <p:cNvPr id="15" name="文本框 14">
            <a:extLst>
              <a:ext uri="{FF2B5EF4-FFF2-40B4-BE49-F238E27FC236}">
                <a16:creationId xmlns:a16="http://schemas.microsoft.com/office/drawing/2014/main" id="{CD51E416-2323-4364-88E1-AFBD354F1E79}"/>
              </a:ext>
            </a:extLst>
          </p:cNvPr>
          <p:cNvSpPr txBox="1"/>
          <p:nvPr/>
        </p:nvSpPr>
        <p:spPr>
          <a:xfrm>
            <a:off x="382326" y="1902644"/>
            <a:ext cx="4793356" cy="1355499"/>
          </a:xfrm>
          <a:prstGeom prst="rect">
            <a:avLst/>
          </a:prstGeom>
          <a:noFill/>
        </p:spPr>
        <p:txBody>
          <a:bodyPr wrap="square" rtlCol="0">
            <a:spAutoFit/>
          </a:bodyPr>
          <a:lstStyle/>
          <a:p>
            <a:pPr marL="342900" indent="-342900" algn="just">
              <a:lnSpc>
                <a:spcPts val="2500"/>
              </a:lnSpc>
              <a:spcAft>
                <a:spcPts val="600"/>
              </a:spcAft>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Offer insurance contracts to the crypto-assets owners, ensure the value will not drop below the reserved price within a required time span. </a:t>
            </a:r>
          </a:p>
        </p:txBody>
      </p:sp>
      <p:sp>
        <p:nvSpPr>
          <p:cNvPr id="16" name="文本框 15">
            <a:extLst>
              <a:ext uri="{FF2B5EF4-FFF2-40B4-BE49-F238E27FC236}">
                <a16:creationId xmlns:a16="http://schemas.microsoft.com/office/drawing/2014/main" id="{ADCFE421-E637-47C4-8CAB-EFF87E14B46A}"/>
              </a:ext>
            </a:extLst>
          </p:cNvPr>
          <p:cNvSpPr txBox="1"/>
          <p:nvPr/>
        </p:nvSpPr>
        <p:spPr>
          <a:xfrm>
            <a:off x="382325" y="3429000"/>
            <a:ext cx="4793355" cy="1200329"/>
          </a:xfrm>
          <a:prstGeom prst="rect">
            <a:avLst/>
          </a:prstGeom>
          <a:noFill/>
        </p:spPr>
        <p:txBody>
          <a:bodyPr wrap="square">
            <a:spAutoFit/>
          </a:bodyPr>
          <a:lstStyle/>
          <a:p>
            <a:pPr marL="342900" indent="-342900" algn="just">
              <a:buFont typeface="Wingdings" panose="05000000000000000000" pitchFamily="2" charset="2"/>
              <a:buChar char="ü"/>
            </a:pPr>
            <a:r>
              <a:rPr lang="en-US" sz="1800" b="1" dirty="0">
                <a:solidFill>
                  <a:srgbClr val="333333"/>
                </a:solidFill>
                <a:latin typeface="Calibri" panose="020F0502020204030204" pitchFamily="34" charset="0"/>
                <a:cs typeface="Calibri" panose="020F0502020204030204" pitchFamily="34" charset="0"/>
              </a:rPr>
              <a:t>Methodology: </a:t>
            </a:r>
            <a:r>
              <a:rPr lang="en-US" sz="1800" dirty="0">
                <a:solidFill>
                  <a:srgbClr val="333333"/>
                </a:solidFill>
                <a:latin typeface="Calibri" panose="020F0502020204030204" pitchFamily="34" charset="0"/>
                <a:cs typeface="Calibri" panose="020F0502020204030204" pitchFamily="34" charset="0"/>
              </a:rPr>
              <a:t>Insurance framework, contract theory (adverse selection), option pricing model, risk parameters, auction, smart contract.</a:t>
            </a:r>
          </a:p>
        </p:txBody>
      </p:sp>
      <p:pic>
        <p:nvPicPr>
          <p:cNvPr id="17" name="Picture 2">
            <a:extLst>
              <a:ext uri="{FF2B5EF4-FFF2-40B4-BE49-F238E27FC236}">
                <a16:creationId xmlns:a16="http://schemas.microsoft.com/office/drawing/2014/main" id="{BDF6F7AF-3B0E-4061-A9E6-BAC8D238C37E}"/>
              </a:ext>
            </a:extLst>
          </p:cNvPr>
          <p:cNvPicPr>
            <a:picLocks noChangeAspect="1" noChangeArrowheads="1"/>
          </p:cNvPicPr>
          <p:nvPr/>
        </p:nvPicPr>
        <p:blipFill>
          <a:blip r:embed="rId2">
            <a:duotone>
              <a:schemeClr val="accent1">
                <a:shade val="45000"/>
                <a:satMod val="135000"/>
              </a:schemeClr>
              <a:prstClr val="white"/>
            </a:duotone>
            <a:alphaModFix amt="86000"/>
            <a:extLst>
              <a:ext uri="{28A0092B-C50C-407E-A947-70E740481C1C}">
                <a14:useLocalDpi xmlns:a14="http://schemas.microsoft.com/office/drawing/2010/main" val="0"/>
              </a:ext>
            </a:extLst>
          </a:blip>
          <a:srcRect/>
          <a:stretch>
            <a:fillRect/>
          </a:stretch>
        </p:blipFill>
        <p:spPr bwMode="auto">
          <a:xfrm>
            <a:off x="5623231" y="1545671"/>
            <a:ext cx="6088788" cy="3424943"/>
          </a:xfrm>
          <a:prstGeom prst="rect">
            <a:avLst/>
          </a:prstGeom>
          <a:noFill/>
          <a:effectLst>
            <a:softEdge rad="457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9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23" name="文本框 22">
            <a:extLst>
              <a:ext uri="{FF2B5EF4-FFF2-40B4-BE49-F238E27FC236}">
                <a16:creationId xmlns:a16="http://schemas.microsoft.com/office/drawing/2014/main" id="{5BBB1F8C-2F65-4AC8-B014-4C9066A15C73}"/>
              </a:ext>
            </a:extLst>
          </p:cNvPr>
          <p:cNvSpPr txBox="1"/>
          <p:nvPr/>
        </p:nvSpPr>
        <p:spPr>
          <a:xfrm>
            <a:off x="311285" y="776835"/>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Conclusion</a:t>
            </a:r>
          </a:p>
        </p:txBody>
      </p:sp>
      <p:sp>
        <p:nvSpPr>
          <p:cNvPr id="9" name="文本框 8">
            <a:extLst>
              <a:ext uri="{FF2B5EF4-FFF2-40B4-BE49-F238E27FC236}">
                <a16:creationId xmlns:a16="http://schemas.microsoft.com/office/drawing/2014/main" id="{5968696D-4698-4F4F-B190-D98963B9F877}"/>
              </a:ext>
            </a:extLst>
          </p:cNvPr>
          <p:cNvSpPr txBox="1"/>
          <p:nvPr/>
        </p:nvSpPr>
        <p:spPr>
          <a:xfrm>
            <a:off x="711198" y="1898710"/>
            <a:ext cx="11039574"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 </a:t>
            </a:r>
            <a:r>
              <a:rPr lang="en-US" sz="1800" b="1" i="1" dirty="0">
                <a:solidFill>
                  <a:srgbClr val="C00000"/>
                </a:solidFill>
                <a:latin typeface="Calibri" panose="020F0502020204030204" pitchFamily="34" charset="0"/>
                <a:cs typeface="Calibri" panose="020F0502020204030204" pitchFamily="34" charset="0"/>
              </a:rPr>
              <a:t>Penalty</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The flexible deposits can incentivize more entries than that of the constant deposits.</a:t>
            </a:r>
            <a:r>
              <a:rPr lang="en-US" sz="1800" dirty="0">
                <a:solidFill>
                  <a:schemeClr val="tx1"/>
                </a:solidFill>
                <a:latin typeface="Calibri" panose="020F0502020204030204" pitchFamily="34" charset="0"/>
                <a:cs typeface="Calibri" panose="020F0502020204030204" pitchFamily="34" charset="0"/>
              </a:rPr>
              <a:t> </a:t>
            </a:r>
          </a:p>
        </p:txBody>
      </p:sp>
      <p:sp>
        <p:nvSpPr>
          <p:cNvPr id="28" name="文本框 27">
            <a:extLst>
              <a:ext uri="{FF2B5EF4-FFF2-40B4-BE49-F238E27FC236}">
                <a16:creationId xmlns:a16="http://schemas.microsoft.com/office/drawing/2014/main" id="{FCAC5F1C-9CD0-4D15-9A63-0D4196BD3EEB}"/>
              </a:ext>
            </a:extLst>
          </p:cNvPr>
          <p:cNvSpPr txBox="1"/>
          <p:nvPr/>
        </p:nvSpPr>
        <p:spPr>
          <a:xfrm>
            <a:off x="311281" y="1177615"/>
            <a:ext cx="11439491" cy="721095"/>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Studied two categories of </a:t>
            </a:r>
            <a:r>
              <a:rPr lang="en-US" altLang="zh-CN" sz="2000" b="1" i="1" dirty="0">
                <a:solidFill>
                  <a:srgbClr val="C00000"/>
                </a:solidFill>
                <a:latin typeface="Calibri" panose="020F0502020204030204" pitchFamily="34" charset="0"/>
                <a:cs typeface="Calibri" panose="020F0502020204030204" pitchFamily="34" charset="0"/>
              </a:rPr>
              <a:t>economic incentives </a:t>
            </a:r>
            <a:r>
              <a:rPr lang="en-US" altLang="zh-CN" sz="2000" dirty="0">
                <a:solidFill>
                  <a:schemeClr val="tx1"/>
                </a:solidFill>
                <a:latin typeface="Calibri" panose="020F0502020204030204" pitchFamily="34" charset="0"/>
                <a:cs typeface="Calibri" panose="020F0502020204030204" pitchFamily="34" charset="0"/>
              </a:rPr>
              <a:t>in </a:t>
            </a:r>
            <a:r>
              <a:rPr lang="en-US" altLang="zh-CN" sz="2000" b="1" i="1" dirty="0">
                <a:solidFill>
                  <a:srgbClr val="C00000"/>
                </a:solidFill>
                <a:latin typeface="Calibri" panose="020F0502020204030204" pitchFamily="34" charset="0"/>
                <a:cs typeface="Calibri" panose="020F0502020204030204" pitchFamily="34" charset="0"/>
              </a:rPr>
              <a:t>Cryptoeconomics</a:t>
            </a:r>
            <a:r>
              <a:rPr lang="en-US" altLang="zh-CN" sz="2000" dirty="0">
                <a:solidFill>
                  <a:schemeClr val="tx1"/>
                </a:solidFill>
                <a:latin typeface="Calibri" panose="020F0502020204030204" pitchFamily="34" charset="0"/>
                <a:cs typeface="Calibri" panose="020F0502020204030204" pitchFamily="34" charset="0"/>
              </a:rPr>
              <a:t> by using </a:t>
            </a:r>
            <a:r>
              <a:rPr lang="en-US" altLang="zh-CN" sz="2000" b="1" i="1" dirty="0">
                <a:solidFill>
                  <a:srgbClr val="C00000"/>
                </a:solidFill>
                <a:latin typeface="Calibri" panose="020F0502020204030204" pitchFamily="34" charset="0"/>
                <a:cs typeface="Calibri" panose="020F0502020204030204" pitchFamily="34" charset="0"/>
              </a:rPr>
              <a:t>Contract Theory</a:t>
            </a:r>
            <a:r>
              <a:rPr lang="en-US" altLang="zh-CN" sz="2000" dirty="0">
                <a:solidFill>
                  <a:schemeClr val="tx1"/>
                </a:solidFill>
                <a:latin typeface="Calibri" panose="020F0502020204030204" pitchFamily="34" charset="0"/>
                <a:cs typeface="Calibri" panose="020F0502020204030204" pitchFamily="34" charset="0"/>
              </a:rPr>
              <a:t>: Penalty and Reward. </a:t>
            </a:r>
            <a:endParaRPr lang="en-US" sz="2000" dirty="0">
              <a:solidFill>
                <a:schemeClr val="tx1"/>
              </a:solidFill>
              <a:latin typeface="Calibri" panose="020F0502020204030204" pitchFamily="34" charset="0"/>
              <a:cs typeface="Calibri" panose="020F0502020204030204" pitchFamily="34" charset="0"/>
            </a:endParaRPr>
          </a:p>
        </p:txBody>
      </p:sp>
      <p:sp>
        <p:nvSpPr>
          <p:cNvPr id="47" name="矩形 46">
            <a:extLst>
              <a:ext uri="{FF2B5EF4-FFF2-40B4-BE49-F238E27FC236}">
                <a16:creationId xmlns:a16="http://schemas.microsoft.com/office/drawing/2014/main" id="{0F7A8365-987C-4127-9A4E-A5E873616FE9}"/>
              </a:ext>
            </a:extLst>
          </p:cNvPr>
          <p:cNvSpPr/>
          <p:nvPr/>
        </p:nvSpPr>
        <p:spPr>
          <a:xfrm>
            <a:off x="512588" y="2782772"/>
            <a:ext cx="1838546"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48" name="图片 47" descr="图示&#10;&#10;描述已自动生成">
            <a:extLst>
              <a:ext uri="{FF2B5EF4-FFF2-40B4-BE49-F238E27FC236}">
                <a16:creationId xmlns:a16="http://schemas.microsoft.com/office/drawing/2014/main" id="{44265795-1DE0-4471-8ED3-7BF81A663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148" y="2496774"/>
            <a:ext cx="3537904" cy="2603363"/>
          </a:xfrm>
          <a:prstGeom prst="rect">
            <a:avLst/>
          </a:prstGeom>
        </p:spPr>
      </p:pic>
      <p:sp>
        <p:nvSpPr>
          <p:cNvPr id="54" name="箭头: 右 53">
            <a:extLst>
              <a:ext uri="{FF2B5EF4-FFF2-40B4-BE49-F238E27FC236}">
                <a16:creationId xmlns:a16="http://schemas.microsoft.com/office/drawing/2014/main" id="{FF21FF3A-742E-43DD-B5EB-116EC66CB0B9}"/>
              </a:ext>
            </a:extLst>
          </p:cNvPr>
          <p:cNvSpPr/>
          <p:nvPr/>
        </p:nvSpPr>
        <p:spPr>
          <a:xfrm>
            <a:off x="2708667" y="3706657"/>
            <a:ext cx="1866889" cy="191077"/>
          </a:xfrm>
          <a:prstGeom prs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左大括号 55">
            <a:extLst>
              <a:ext uri="{FF2B5EF4-FFF2-40B4-BE49-F238E27FC236}">
                <a16:creationId xmlns:a16="http://schemas.microsoft.com/office/drawing/2014/main" id="{53E4C620-CDDA-4265-A4AD-FFCDBEF35683}"/>
              </a:ext>
            </a:extLst>
          </p:cNvPr>
          <p:cNvSpPr/>
          <p:nvPr/>
        </p:nvSpPr>
        <p:spPr>
          <a:xfrm rot="10800000">
            <a:off x="2359376" y="2959110"/>
            <a:ext cx="300883" cy="1678693"/>
          </a:xfrm>
          <a:prstGeom prst="leftBrace">
            <a:avLst>
              <a:gd name="adj1" fmla="val 3289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Google Shape;551;p31">
            <a:extLst>
              <a:ext uri="{FF2B5EF4-FFF2-40B4-BE49-F238E27FC236}">
                <a16:creationId xmlns:a16="http://schemas.microsoft.com/office/drawing/2014/main" id="{8CA3DE70-1382-43B4-A1AB-3D7BAB711424}"/>
              </a:ext>
            </a:extLst>
          </p:cNvPr>
          <p:cNvSpPr/>
          <p:nvPr/>
        </p:nvSpPr>
        <p:spPr>
          <a:xfrm>
            <a:off x="218919" y="2732886"/>
            <a:ext cx="2142386" cy="477334"/>
          </a:xfrm>
          <a:prstGeom prst="rect">
            <a:avLst/>
          </a:prstGeom>
          <a:noFill/>
          <a:ln>
            <a:noFill/>
          </a:ln>
        </p:spPr>
        <p:txBody>
          <a:bodyPr spcFirstLastPara="1" wrap="square" lIns="91425" tIns="45700" rIns="91425" bIns="45700" anchor="t" anchorCtr="0">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ea typeface="Calibri"/>
                <a:cs typeface="Calibri"/>
                <a:sym typeface="Calibri"/>
              </a:rPr>
              <a:t>A</a:t>
            </a:r>
            <a:r>
              <a:rPr lang="en-US" altLang="zh-CN" sz="1800" b="1" i="1" dirty="0">
                <a:solidFill>
                  <a:schemeClr val="accent1">
                    <a:lumMod val="75000"/>
                  </a:schemeClr>
                </a:solidFill>
                <a:latin typeface="Calibri"/>
                <a:ea typeface="Calibri"/>
                <a:cs typeface="Calibri"/>
                <a:sym typeface="Calibri"/>
              </a:rPr>
              <a:t>dverse Selection</a:t>
            </a:r>
            <a:r>
              <a:rPr lang="en-US" sz="1800" b="1" i="1" u="none" strike="noStrike" cap="none" dirty="0">
                <a:solidFill>
                  <a:schemeClr val="accent1">
                    <a:lumMod val="75000"/>
                  </a:schemeClr>
                </a:solidFill>
                <a:latin typeface="Calibri"/>
                <a:ea typeface="Calibri"/>
                <a:cs typeface="Calibri"/>
                <a:sym typeface="Calibri"/>
              </a:rPr>
              <a:t> </a:t>
            </a:r>
          </a:p>
        </p:txBody>
      </p:sp>
      <p:sp>
        <p:nvSpPr>
          <p:cNvPr id="58" name="文本框 57">
            <a:extLst>
              <a:ext uri="{FF2B5EF4-FFF2-40B4-BE49-F238E27FC236}">
                <a16:creationId xmlns:a16="http://schemas.microsoft.com/office/drawing/2014/main" id="{3EE388F3-8AF9-4430-922A-17613976B988}"/>
              </a:ext>
            </a:extLst>
          </p:cNvPr>
          <p:cNvSpPr txBox="1"/>
          <p:nvPr/>
        </p:nvSpPr>
        <p:spPr>
          <a:xfrm>
            <a:off x="843212" y="4292657"/>
            <a:ext cx="1516163"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Moral Hazard</a:t>
            </a:r>
            <a:endParaRPr lang="en-US" sz="1800" b="1" i="1" dirty="0">
              <a:solidFill>
                <a:schemeClr val="accent1">
                  <a:lumMod val="75000"/>
                </a:schemeClr>
              </a:solidFill>
              <a:latin typeface="Calibri"/>
              <a:cs typeface="Calibri"/>
            </a:endParaRPr>
          </a:p>
        </p:txBody>
      </p:sp>
      <p:sp>
        <p:nvSpPr>
          <p:cNvPr id="59" name="文本框 58">
            <a:extLst>
              <a:ext uri="{FF2B5EF4-FFF2-40B4-BE49-F238E27FC236}">
                <a16:creationId xmlns:a16="http://schemas.microsoft.com/office/drawing/2014/main" id="{E604E749-967E-476C-B8FE-D5CE07CA1295}"/>
              </a:ext>
            </a:extLst>
          </p:cNvPr>
          <p:cNvSpPr txBox="1"/>
          <p:nvPr/>
        </p:nvSpPr>
        <p:spPr>
          <a:xfrm>
            <a:off x="1171956" y="3442000"/>
            <a:ext cx="1191125"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Signaling</a:t>
            </a:r>
            <a:endParaRPr lang="en-US" sz="1800" b="1" i="1" dirty="0">
              <a:solidFill>
                <a:schemeClr val="accent1">
                  <a:lumMod val="75000"/>
                </a:schemeClr>
              </a:solidFill>
              <a:latin typeface="Calibri"/>
              <a:cs typeface="Calibri"/>
            </a:endParaRPr>
          </a:p>
        </p:txBody>
      </p:sp>
      <p:graphicFrame>
        <p:nvGraphicFramePr>
          <p:cNvPr id="5" name="表格 6">
            <a:extLst>
              <a:ext uri="{FF2B5EF4-FFF2-40B4-BE49-F238E27FC236}">
                <a16:creationId xmlns:a16="http://schemas.microsoft.com/office/drawing/2014/main" id="{9158E225-DFF2-45E0-93E0-8F92D68E3BCF}"/>
              </a:ext>
            </a:extLst>
          </p:cNvPr>
          <p:cNvGraphicFramePr>
            <a:graphicFrameLocks noGrp="1"/>
          </p:cNvGraphicFramePr>
          <p:nvPr>
            <p:extLst>
              <p:ext uri="{D42A27DB-BD31-4B8C-83A1-F6EECF244321}">
                <p14:modId xmlns:p14="http://schemas.microsoft.com/office/powerpoint/2010/main" val="2611551525"/>
              </p:ext>
            </p:extLst>
          </p:nvPr>
        </p:nvGraphicFramePr>
        <p:xfrm>
          <a:off x="4641456" y="2862572"/>
          <a:ext cx="1662547" cy="1743630"/>
        </p:xfrm>
        <a:graphic>
          <a:graphicData uri="http://schemas.openxmlformats.org/drawingml/2006/table">
            <a:tbl>
              <a:tblPr firstRow="1" bandRow="1">
                <a:tableStyleId>{5C22544A-7EE6-4342-B048-85BDC9FD1C3A}</a:tableStyleId>
              </a:tblPr>
              <a:tblGrid>
                <a:gridCol w="766620">
                  <a:extLst>
                    <a:ext uri="{9D8B030D-6E8A-4147-A177-3AD203B41FA5}">
                      <a16:colId xmlns:a16="http://schemas.microsoft.com/office/drawing/2014/main" val="2637239644"/>
                    </a:ext>
                  </a:extLst>
                </a:gridCol>
                <a:gridCol w="895927">
                  <a:extLst>
                    <a:ext uri="{9D8B030D-6E8A-4147-A177-3AD203B41FA5}">
                      <a16:colId xmlns:a16="http://schemas.microsoft.com/office/drawing/2014/main" val="1373623516"/>
                    </a:ext>
                  </a:extLst>
                </a:gridCol>
              </a:tblGrid>
              <a:tr h="400674">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chemeClr val="bg1"/>
                          </a:solidFill>
                          <a:latin typeface="Calibri" panose="020F0502020204030204" pitchFamily="34" charset="0"/>
                          <a:cs typeface="Calibri" panose="020F0502020204030204" pitchFamily="34" charset="0"/>
                        </a:rPr>
                        <a:t>Contract menu</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b="0" dirty="0"/>
                    </a:p>
                  </a:txBody>
                  <a:tcPr/>
                </a:tc>
                <a:extLst>
                  <a:ext uri="{0D108BD9-81ED-4DB2-BD59-A6C34878D82A}">
                    <a16:rowId xmlns:a16="http://schemas.microsoft.com/office/drawing/2014/main" val="866191801"/>
                  </a:ext>
                </a:extLst>
              </a:tr>
              <a:tr h="335739">
                <a:tc>
                  <a:txBody>
                    <a:bodyPr/>
                    <a:lstStyle/>
                    <a:p>
                      <a:pPr algn="ctr"/>
                      <a:r>
                        <a:rPr lang="en-US" b="0" dirty="0"/>
                        <a:t>Type-1</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0" dirty="0"/>
                        <a:t>(</a:t>
                      </a:r>
                      <a:r>
                        <a:rPr lang="en-US" b="0" i="1" dirty="0"/>
                        <a:t>T</a:t>
                      </a:r>
                      <a:r>
                        <a:rPr lang="en-US" altLang="zh-CN" b="0" i="1" baseline="-4000" dirty="0"/>
                        <a:t>1</a:t>
                      </a:r>
                      <a:r>
                        <a:rPr lang="en-US" b="0" i="1" dirty="0"/>
                        <a:t>, R</a:t>
                      </a:r>
                      <a:r>
                        <a:rPr lang="en-US" altLang="zh-CN" b="0" i="1" baseline="-4000" dirty="0"/>
                        <a:t>1</a:t>
                      </a:r>
                      <a:r>
                        <a:rPr lang="en-US" b="0" dirty="0"/>
                        <a:t>)</a:t>
                      </a:r>
                    </a:p>
                  </a:txBody>
                  <a:tcPr/>
                </a:tc>
                <a:extLst>
                  <a:ext uri="{0D108BD9-81ED-4DB2-BD59-A6C34878D82A}">
                    <a16:rowId xmlns:a16="http://schemas.microsoft.com/office/drawing/2014/main" val="1765564744"/>
                  </a:ext>
                </a:extLst>
              </a:tr>
              <a:tr h="335739">
                <a:tc>
                  <a:txBody>
                    <a:bodyPr/>
                    <a:lstStyle/>
                    <a:p>
                      <a:pPr algn="ctr"/>
                      <a:r>
                        <a:rPr lang="en-US" dirty="0"/>
                        <a:t>Type-</a:t>
                      </a:r>
                      <a:r>
                        <a:rPr lang="en-US" dirty="0" err="1"/>
                        <a:t>i</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r>
                        <a:rPr lang="en-US" i="1" dirty="0" err="1"/>
                        <a:t>T</a:t>
                      </a:r>
                      <a:r>
                        <a:rPr lang="en-US" i="1" baseline="-4000" dirty="0" err="1"/>
                        <a:t>i</a:t>
                      </a:r>
                      <a:r>
                        <a:rPr lang="en-US" i="1" dirty="0"/>
                        <a:t>, R</a:t>
                      </a:r>
                      <a:r>
                        <a:rPr lang="en-US" i="1" baseline="-4000" dirty="0"/>
                        <a:t>i</a:t>
                      </a:r>
                      <a:r>
                        <a:rPr lang="en-US" dirty="0"/>
                        <a:t>)</a:t>
                      </a:r>
                    </a:p>
                  </a:txBody>
                  <a:tcPr/>
                </a:tc>
                <a:extLst>
                  <a:ext uri="{0D108BD9-81ED-4DB2-BD59-A6C34878D82A}">
                    <a16:rowId xmlns:a16="http://schemas.microsoft.com/office/drawing/2014/main" val="103621633"/>
                  </a:ext>
                </a:extLst>
              </a:tr>
              <a:tr h="335739">
                <a:tc>
                  <a:txBody>
                    <a:bodyPr/>
                    <a:lstStyle/>
                    <a:p>
                      <a:pPr algn="ctr"/>
                      <a:r>
                        <a:rPr lang="en-US" dirty="0"/>
                        <a:t>…</a:t>
                      </a:r>
                    </a:p>
                  </a:txBody>
                  <a:tcPr/>
                </a:tc>
                <a:tc>
                  <a:txBody>
                    <a:bodyPr/>
                    <a:lstStyle/>
                    <a:p>
                      <a:r>
                        <a:rPr lang="en-US" dirty="0"/>
                        <a:t>…</a:t>
                      </a:r>
                    </a:p>
                  </a:txBody>
                  <a:tcPr/>
                </a:tc>
                <a:extLst>
                  <a:ext uri="{0D108BD9-81ED-4DB2-BD59-A6C34878D82A}">
                    <a16:rowId xmlns:a16="http://schemas.microsoft.com/office/drawing/2014/main" val="1190578630"/>
                  </a:ext>
                </a:extLst>
              </a:tr>
              <a:tr h="335739">
                <a:tc>
                  <a:txBody>
                    <a:bodyPr/>
                    <a:lstStyle/>
                    <a:p>
                      <a:pPr algn="ctr"/>
                      <a:r>
                        <a:rPr lang="en-US" dirty="0"/>
                        <a:t>Type-n</a:t>
                      </a:r>
                    </a:p>
                  </a:txBody>
                  <a:tcPr/>
                </a:tc>
                <a:tc>
                  <a:txBody>
                    <a:bodyPr/>
                    <a:lstStyle/>
                    <a:p>
                      <a:pPr algn="ctr"/>
                      <a:r>
                        <a:rPr lang="en-US" dirty="0"/>
                        <a:t>(</a:t>
                      </a:r>
                      <a:r>
                        <a:rPr lang="en-US" i="1" dirty="0"/>
                        <a:t>T</a:t>
                      </a:r>
                      <a:r>
                        <a:rPr lang="en-US" altLang="zh-CN" i="1" baseline="-4000" dirty="0"/>
                        <a:t>n</a:t>
                      </a:r>
                      <a:r>
                        <a:rPr lang="en-US" i="1" dirty="0"/>
                        <a:t>, R</a:t>
                      </a:r>
                      <a:r>
                        <a:rPr lang="en-US" altLang="zh-CN" i="1" baseline="-4000" dirty="0"/>
                        <a:t>n</a:t>
                      </a:r>
                      <a:r>
                        <a:rPr lang="en-US" dirty="0"/>
                        <a:t>)</a:t>
                      </a:r>
                    </a:p>
                  </a:txBody>
                  <a:tcPr/>
                </a:tc>
                <a:extLst>
                  <a:ext uri="{0D108BD9-81ED-4DB2-BD59-A6C34878D82A}">
                    <a16:rowId xmlns:a16="http://schemas.microsoft.com/office/drawing/2014/main" val="2007642803"/>
                  </a:ext>
                </a:extLst>
              </a:tr>
            </a:tbl>
          </a:graphicData>
        </a:graphic>
      </p:graphicFrame>
      <p:sp>
        <p:nvSpPr>
          <p:cNvPr id="7" name="箭头: 左右 6">
            <a:extLst>
              <a:ext uri="{FF2B5EF4-FFF2-40B4-BE49-F238E27FC236}">
                <a16:creationId xmlns:a16="http://schemas.microsoft.com/office/drawing/2014/main" id="{F491488B-55DA-49AD-AF73-9E93BC7B4C6E}"/>
              </a:ext>
            </a:extLst>
          </p:cNvPr>
          <p:cNvSpPr/>
          <p:nvPr/>
        </p:nvSpPr>
        <p:spPr>
          <a:xfrm>
            <a:off x="6358592" y="3706657"/>
            <a:ext cx="1892372" cy="191077"/>
          </a:xfrm>
          <a:prstGeom prst="lef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文本框 62">
            <a:extLst>
              <a:ext uri="{FF2B5EF4-FFF2-40B4-BE49-F238E27FC236}">
                <a16:creationId xmlns:a16="http://schemas.microsoft.com/office/drawing/2014/main" id="{3A33B0E2-11EE-488A-8DFB-D22CE8E60646}"/>
              </a:ext>
            </a:extLst>
          </p:cNvPr>
          <p:cNvSpPr txBox="1"/>
          <p:nvPr/>
        </p:nvSpPr>
        <p:spPr>
          <a:xfrm>
            <a:off x="6230985" y="3872864"/>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Incentive Compatibility</a:t>
            </a:r>
            <a:endParaRPr lang="en-US" sz="1600" dirty="0">
              <a:solidFill>
                <a:schemeClr val="tx1"/>
              </a:solidFill>
            </a:endParaRPr>
          </a:p>
        </p:txBody>
      </p:sp>
      <p:sp>
        <p:nvSpPr>
          <p:cNvPr id="65" name="文本框 64">
            <a:extLst>
              <a:ext uri="{FF2B5EF4-FFF2-40B4-BE49-F238E27FC236}">
                <a16:creationId xmlns:a16="http://schemas.microsoft.com/office/drawing/2014/main" id="{27C03F28-CD48-4687-8887-A1F1B3402C62}"/>
              </a:ext>
            </a:extLst>
          </p:cNvPr>
          <p:cNvSpPr txBox="1"/>
          <p:nvPr/>
        </p:nvSpPr>
        <p:spPr>
          <a:xfrm>
            <a:off x="6181007" y="3395833"/>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Individual Rationality</a:t>
            </a:r>
            <a:endParaRPr lang="en-US" sz="1600" dirty="0">
              <a:solidFill>
                <a:schemeClr val="tx1"/>
              </a:solidFill>
            </a:endParaRPr>
          </a:p>
        </p:txBody>
      </p:sp>
      <p:sp>
        <p:nvSpPr>
          <p:cNvPr id="66" name="文本框 65">
            <a:extLst>
              <a:ext uri="{FF2B5EF4-FFF2-40B4-BE49-F238E27FC236}">
                <a16:creationId xmlns:a16="http://schemas.microsoft.com/office/drawing/2014/main" id="{CF67E605-876D-46AA-B033-10AE002F1AD6}"/>
              </a:ext>
            </a:extLst>
          </p:cNvPr>
          <p:cNvSpPr txBox="1"/>
          <p:nvPr/>
        </p:nvSpPr>
        <p:spPr>
          <a:xfrm>
            <a:off x="2681373" y="3149612"/>
            <a:ext cx="1866889" cy="584775"/>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Private information: Account balances</a:t>
            </a:r>
            <a:endParaRPr lang="en-US" sz="1600" dirty="0">
              <a:solidFill>
                <a:schemeClr val="tx1"/>
              </a:solidFill>
            </a:endParaRPr>
          </a:p>
        </p:txBody>
      </p:sp>
    </p:spTree>
    <p:extLst>
      <p:ext uri="{BB962C8B-B14F-4D97-AF65-F5344CB8AC3E}">
        <p14:creationId xmlns:p14="http://schemas.microsoft.com/office/powerpoint/2010/main" val="113404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randombar(horizontal)">
                                      <p:cBhvr>
                                        <p:cTn id="15" dur="500"/>
                                        <p:tgtEl>
                                          <p:spTgt spid="5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randombar(horizontal)">
                                      <p:cBhvr>
                                        <p:cTn id="18" dur="500"/>
                                        <p:tgtEl>
                                          <p:spTgt spid="5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randombar(horizontal)">
                                      <p:cBhvr>
                                        <p:cTn id="21" dur="500"/>
                                        <p:tgtEl>
                                          <p:spTgt spid="56"/>
                                        </p:tgtEl>
                                      </p:cBhvr>
                                    </p:animEffect>
                                  </p:childTnLst>
                                </p:cTn>
                              </p:par>
                              <p:par>
                                <p:cTn id="22" presetID="14" presetClass="entr" presetSubtype="1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randombar(horizontal)">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randombar(horizontal)">
                                      <p:cBhvr>
                                        <p:cTn id="29" dur="500"/>
                                        <p:tgtEl>
                                          <p:spTgt spid="4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randombar(horizontal)">
                                      <p:cBhvr>
                                        <p:cTn id="32" dur="500"/>
                                        <p:tgtEl>
                                          <p:spTgt spid="5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randombar(horizontal)">
                                      <p:cBhvr>
                                        <p:cTn id="35" dur="500"/>
                                        <p:tgtEl>
                                          <p:spTgt spid="66"/>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randombar(horizontal)">
                                      <p:cBhvr>
                                        <p:cTn id="43" dur="500"/>
                                        <p:tgtEl>
                                          <p:spTgt spid="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randombar(horizontal)">
                                      <p:cBhvr>
                                        <p:cTn id="46" dur="500"/>
                                        <p:tgtEl>
                                          <p:spTgt spid="6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randombar(horizontal)">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7" grpId="0" animBg="1"/>
      <p:bldP spid="54" grpId="0" animBg="1"/>
      <p:bldP spid="56" grpId="0" animBg="1"/>
      <p:bldP spid="57" grpId="0"/>
      <p:bldP spid="58" grpId="0"/>
      <p:bldP spid="59" grpId="0"/>
      <p:bldP spid="7" grpId="0" animBg="1"/>
      <p:bldP spid="63" grpId="0"/>
      <p:bldP spid="65" grpId="0"/>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9;p17">
            <a:extLst>
              <a:ext uri="{FF2B5EF4-FFF2-40B4-BE49-F238E27FC236}">
                <a16:creationId xmlns:a16="http://schemas.microsoft.com/office/drawing/2014/main" id="{5CC09C7D-1CC2-523B-9A3D-4015700A6D49}"/>
              </a:ext>
            </a:extLst>
          </p:cNvPr>
          <p:cNvSpPr/>
          <p:nvPr/>
        </p:nvSpPr>
        <p:spPr>
          <a:xfrm>
            <a:off x="0" y="0"/>
            <a:ext cx="8898340"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a:t>
            </a:r>
            <a:r>
              <a:rPr lang="en-US" sz="3600" b="1" dirty="0">
                <a:solidFill>
                  <a:srgbClr val="C00000"/>
                </a:solidFill>
                <a:latin typeface="Calibri"/>
                <a:ea typeface="Calibri"/>
                <a:cs typeface="Calibri"/>
                <a:sym typeface="Calibri"/>
              </a:rPr>
              <a:t>Consensus mechanism （CM）</a:t>
            </a:r>
            <a:endParaRPr sz="3600" b="1" dirty="0">
              <a:solidFill>
                <a:srgbClr val="C00000"/>
              </a:solidFill>
              <a:latin typeface="Calibri"/>
              <a:ea typeface="Calibri"/>
              <a:cs typeface="Calibri"/>
              <a:sym typeface="Calibri"/>
            </a:endParaRPr>
          </a:p>
        </p:txBody>
      </p:sp>
      <p:sp>
        <p:nvSpPr>
          <p:cNvPr id="5" name="Google Shape;370;p17">
            <a:extLst>
              <a:ext uri="{FF2B5EF4-FFF2-40B4-BE49-F238E27FC236}">
                <a16:creationId xmlns:a16="http://schemas.microsoft.com/office/drawing/2014/main" id="{14B1ADD5-892D-1915-038B-39C1FC3C33D3}"/>
              </a:ext>
            </a:extLst>
          </p:cNvPr>
          <p:cNvSpPr/>
          <p:nvPr/>
        </p:nvSpPr>
        <p:spPr>
          <a:xfrm>
            <a:off x="409434" y="916035"/>
            <a:ext cx="11672742" cy="7386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100" dirty="0">
                <a:latin typeface="Calibri"/>
                <a:ea typeface="Calibri"/>
                <a:cs typeface="Calibri"/>
                <a:sym typeface="Calibri"/>
              </a:rPr>
              <a:t>Q</a:t>
            </a:r>
            <a:r>
              <a:rPr lang="en-US" sz="2100" dirty="0">
                <a:solidFill>
                  <a:srgbClr val="000000"/>
                </a:solidFill>
                <a:latin typeface="Calibri"/>
                <a:ea typeface="Calibri"/>
                <a:cs typeface="Calibri"/>
                <a:sym typeface="Calibri"/>
              </a:rPr>
              <a:t>uestion: “</a:t>
            </a:r>
            <a:r>
              <a:rPr lang="en-US" sz="2100" dirty="0">
                <a:solidFill>
                  <a:srgbClr val="FF0000"/>
                </a:solidFill>
                <a:latin typeface="Calibri"/>
                <a:ea typeface="Calibri"/>
                <a:cs typeface="Calibri"/>
                <a:sym typeface="Calibri"/>
              </a:rPr>
              <a:t>who will be the one has the right to insert the next block into blockchain</a:t>
            </a:r>
            <a:r>
              <a:rPr lang="en-US" sz="2100" dirty="0">
                <a:solidFill>
                  <a:srgbClr val="000000"/>
                </a:solidFill>
                <a:latin typeface="Calibri"/>
                <a:ea typeface="Calibri"/>
                <a:cs typeface="Calibri"/>
                <a:sym typeface="Calibri"/>
              </a:rPr>
              <a:t>”. </a:t>
            </a:r>
          </a:p>
          <a:p>
            <a:pPr marL="0" marR="0" lvl="0" indent="0" algn="just" rtl="0">
              <a:spcBef>
                <a:spcPts val="0"/>
              </a:spcBef>
              <a:spcAft>
                <a:spcPts val="0"/>
              </a:spcAft>
              <a:buNone/>
            </a:pPr>
            <a:r>
              <a:rPr lang="en-US" sz="2100" dirty="0">
                <a:solidFill>
                  <a:srgbClr val="000000"/>
                </a:solidFill>
                <a:latin typeface="Calibri"/>
                <a:ea typeface="Calibri"/>
                <a:cs typeface="Calibri"/>
                <a:sym typeface="Calibri"/>
              </a:rPr>
              <a:t>With CM, the information can be announced orderly to all users </a:t>
            </a:r>
            <a:r>
              <a:rPr lang="en-US" sz="2100" dirty="0">
                <a:solidFill>
                  <a:srgbClr val="FF0000"/>
                </a:solidFill>
                <a:latin typeface="Calibri"/>
                <a:ea typeface="Calibri"/>
                <a:cs typeface="Calibri"/>
                <a:sym typeface="Calibri"/>
              </a:rPr>
              <a:t>without involvement of the third party</a:t>
            </a:r>
            <a:r>
              <a:rPr lang="en-US" sz="2100" dirty="0">
                <a:solidFill>
                  <a:srgbClr val="000000"/>
                </a:solidFill>
                <a:latin typeface="Calibri"/>
                <a:ea typeface="Calibri"/>
                <a:cs typeface="Calibri"/>
                <a:sym typeface="Calibri"/>
              </a:rPr>
              <a:t>.</a:t>
            </a:r>
            <a:endParaRPr sz="2100" dirty="0"/>
          </a:p>
        </p:txBody>
      </p:sp>
      <p:pic>
        <p:nvPicPr>
          <p:cNvPr id="6" name="Google Shape;371;p17">
            <a:extLst>
              <a:ext uri="{FF2B5EF4-FFF2-40B4-BE49-F238E27FC236}">
                <a16:creationId xmlns:a16="http://schemas.microsoft.com/office/drawing/2014/main" id="{D898FC59-DFF8-AE18-64BB-88182D5A8CA3}"/>
              </a:ext>
            </a:extLst>
          </p:cNvPr>
          <p:cNvPicPr preferRelativeResize="0"/>
          <p:nvPr/>
        </p:nvPicPr>
        <p:blipFill rotWithShape="1">
          <a:blip r:embed="rId2">
            <a:alphaModFix/>
          </a:blip>
          <a:srcRect/>
          <a:stretch/>
        </p:blipFill>
        <p:spPr>
          <a:xfrm>
            <a:off x="5747623" y="4086336"/>
            <a:ext cx="5516783" cy="2193515"/>
          </a:xfrm>
          <a:prstGeom prst="rect">
            <a:avLst/>
          </a:prstGeom>
          <a:noFill/>
          <a:ln>
            <a:noFill/>
          </a:ln>
        </p:spPr>
      </p:pic>
      <p:sp>
        <p:nvSpPr>
          <p:cNvPr id="8" name="TextBox 7">
            <a:extLst>
              <a:ext uri="{FF2B5EF4-FFF2-40B4-BE49-F238E27FC236}">
                <a16:creationId xmlns:a16="http://schemas.microsoft.com/office/drawing/2014/main" id="{C7CEDA35-39A8-67BD-D651-764521693017}"/>
              </a:ext>
            </a:extLst>
          </p:cNvPr>
          <p:cNvSpPr txBox="1"/>
          <p:nvPr/>
        </p:nvSpPr>
        <p:spPr>
          <a:xfrm>
            <a:off x="546551" y="1674906"/>
            <a:ext cx="10959649" cy="2754600"/>
          </a:xfrm>
          <a:prstGeom prst="rect">
            <a:avLst/>
          </a:prstGeom>
          <a:noFill/>
        </p:spPr>
        <p:txBody>
          <a:bodyPr wrap="square">
            <a:spAutoFit/>
          </a:bodyPr>
          <a:lstStyle/>
          <a:p>
            <a:pPr marL="457177" marR="0" lvl="0" indent="-457177" algn="just" rtl="0">
              <a:spcBef>
                <a:spcPts val="0"/>
              </a:spcBef>
              <a:spcAft>
                <a:spcPts val="0"/>
              </a:spcAft>
              <a:buClr>
                <a:srgbClr val="000000"/>
              </a:buClr>
              <a:buSzPts val="2400"/>
              <a:buFont typeface="Arial"/>
              <a:buChar char="•"/>
            </a:pPr>
            <a:r>
              <a:rPr lang="en-US" sz="2400" b="1" dirty="0">
                <a:solidFill>
                  <a:srgbClr val="000000"/>
                </a:solidFill>
                <a:latin typeface="Calibri"/>
                <a:ea typeface="Calibri"/>
                <a:cs typeface="Calibri"/>
                <a:sym typeface="Calibri"/>
              </a:rPr>
              <a:t>Proof based Consensus </a:t>
            </a:r>
            <a:endParaRPr lang="en-US" dirty="0"/>
          </a:p>
          <a:p>
            <a:pPr marL="914293" marR="0" lvl="1" indent="-457177" algn="just" rtl="0">
              <a:spcBef>
                <a:spcPts val="0"/>
              </a:spcBef>
              <a:spcAft>
                <a:spcPts val="0"/>
              </a:spcAft>
              <a:buClr>
                <a:srgbClr val="000000"/>
              </a:buClr>
              <a:buSzPts val="2400"/>
              <a:buFont typeface="Arial"/>
              <a:buChar char="•"/>
            </a:pPr>
            <a:r>
              <a:rPr lang="en-US" sz="2400" b="0" i="1" u="none" strike="noStrike" cap="none" dirty="0">
                <a:solidFill>
                  <a:srgbClr val="000000"/>
                </a:solidFill>
                <a:latin typeface="Calibri"/>
                <a:ea typeface="Calibri"/>
                <a:cs typeface="Calibri"/>
                <a:sym typeface="Calibri"/>
              </a:rPr>
              <a:t>Excellent scalability, low transaction throughput, high delay </a:t>
            </a:r>
          </a:p>
          <a:p>
            <a:pPr marL="914293" marR="0" lvl="1" indent="-457177" algn="just" rtl="0">
              <a:spcBef>
                <a:spcPts val="0"/>
              </a:spcBef>
              <a:spcAft>
                <a:spcPts val="0"/>
              </a:spcAft>
              <a:buClr>
                <a:srgbClr val="000000"/>
              </a:buClr>
              <a:buSzPts val="2400"/>
              <a:buFont typeface="Arial"/>
              <a:buChar char="•"/>
            </a:pPr>
            <a:r>
              <a:rPr lang="en-US" sz="2400" b="0" i="1" u="none" strike="noStrike" cap="none" dirty="0">
                <a:solidFill>
                  <a:srgbClr val="000000"/>
                </a:solidFill>
                <a:latin typeface="Calibri"/>
                <a:ea typeface="Calibri"/>
                <a:cs typeface="Calibri"/>
                <a:sym typeface="Calibri"/>
              </a:rPr>
              <a:t>Normally for </a:t>
            </a:r>
            <a:r>
              <a:rPr lang="en-US" sz="2400" b="0" i="1" u="none" strike="noStrike" cap="none" dirty="0" err="1">
                <a:solidFill>
                  <a:srgbClr val="000000"/>
                </a:solidFill>
                <a:latin typeface="Calibri"/>
                <a:ea typeface="Calibri"/>
                <a:cs typeface="Calibri"/>
                <a:sym typeface="Calibri"/>
              </a:rPr>
              <a:t>unpermissioned</a:t>
            </a:r>
            <a:r>
              <a:rPr lang="en-US" sz="2400" b="0" i="1" u="none" strike="noStrike" cap="none" dirty="0">
                <a:solidFill>
                  <a:srgbClr val="000000"/>
                </a:solidFill>
                <a:latin typeface="Calibri"/>
                <a:ea typeface="Calibri"/>
                <a:cs typeface="Calibri"/>
                <a:sym typeface="Calibri"/>
              </a:rPr>
              <a:t> public chains, such as: Bitcoin, Ethereum</a:t>
            </a:r>
            <a:endParaRPr lang="en-US" dirty="0"/>
          </a:p>
          <a:p>
            <a:pPr marL="457177" marR="0" lvl="0" indent="-457177" algn="just" rtl="0">
              <a:spcBef>
                <a:spcPts val="600"/>
              </a:spcBef>
              <a:spcAft>
                <a:spcPts val="0"/>
              </a:spcAft>
              <a:buClr>
                <a:srgbClr val="000000"/>
              </a:buClr>
              <a:buSzPts val="2400"/>
              <a:buFont typeface="Arial"/>
              <a:buChar char="•"/>
            </a:pPr>
            <a:r>
              <a:rPr lang="en-US" sz="2400" b="1" dirty="0">
                <a:solidFill>
                  <a:srgbClr val="000000"/>
                </a:solidFill>
                <a:latin typeface="Calibri"/>
                <a:ea typeface="Calibri"/>
                <a:cs typeface="Calibri"/>
                <a:sym typeface="Calibri"/>
              </a:rPr>
              <a:t>Voting Based Consensus </a:t>
            </a:r>
            <a:endParaRPr lang="en-US" dirty="0"/>
          </a:p>
          <a:p>
            <a:pPr marL="914293" marR="0" lvl="1" indent="-457177" algn="just" rtl="0">
              <a:spcBef>
                <a:spcPts val="0"/>
              </a:spcBef>
              <a:spcAft>
                <a:spcPts val="0"/>
              </a:spcAft>
              <a:buClr>
                <a:srgbClr val="000000"/>
              </a:buClr>
              <a:buSzPts val="2400"/>
              <a:buFont typeface="Arial"/>
              <a:buChar char="•"/>
            </a:pPr>
            <a:r>
              <a:rPr lang="en-US" sz="2400" b="0" i="1" u="none" strike="noStrike" cap="none" dirty="0">
                <a:solidFill>
                  <a:srgbClr val="000000"/>
                </a:solidFill>
                <a:latin typeface="Calibri"/>
                <a:ea typeface="Calibri"/>
                <a:cs typeface="Calibri"/>
                <a:sym typeface="Calibri"/>
              </a:rPr>
              <a:t>Excellent transaction throughput/delay, not scalable </a:t>
            </a:r>
          </a:p>
          <a:p>
            <a:pPr marL="914293" lvl="1" indent="-457177" algn="just">
              <a:buSzPts val="2400"/>
              <a:buFont typeface="Arial"/>
              <a:buChar char="•"/>
            </a:pPr>
            <a:r>
              <a:rPr lang="en-US" sz="2400" b="0" i="1" u="none" strike="noStrike" cap="none" dirty="0">
                <a:solidFill>
                  <a:srgbClr val="000000"/>
                </a:solidFill>
                <a:latin typeface="Calibri"/>
                <a:ea typeface="Calibri"/>
                <a:cs typeface="Calibri"/>
                <a:sym typeface="Calibri"/>
              </a:rPr>
              <a:t>Normally for permissioned chains, e.g. </a:t>
            </a:r>
            <a:r>
              <a:rPr lang="en-US" sz="2400" i="1" dirty="0">
                <a:latin typeface="Calibri"/>
                <a:cs typeface="Calibri"/>
              </a:rPr>
              <a:t>Byzantine Fault Tolerance (</a:t>
            </a:r>
            <a:r>
              <a:rPr lang="en-US" sz="2400" b="0" i="1" u="none" strike="noStrike" cap="none" dirty="0">
                <a:solidFill>
                  <a:srgbClr val="000000"/>
                </a:solidFill>
                <a:latin typeface="Calibri"/>
                <a:ea typeface="Calibri"/>
                <a:cs typeface="Calibri"/>
                <a:sym typeface="Calibri"/>
              </a:rPr>
              <a:t>BFT)/ Practical BFT (PBFT)/RAFT, etc.</a:t>
            </a:r>
          </a:p>
        </p:txBody>
      </p:sp>
      <p:sp>
        <p:nvSpPr>
          <p:cNvPr id="7" name="TextBox 6">
            <a:extLst>
              <a:ext uri="{FF2B5EF4-FFF2-40B4-BE49-F238E27FC236}">
                <a16:creationId xmlns:a16="http://schemas.microsoft.com/office/drawing/2014/main" id="{E72D4FD9-2766-89F5-4A1C-3753A2E57BCD}"/>
              </a:ext>
            </a:extLst>
          </p:cNvPr>
          <p:cNvSpPr txBox="1"/>
          <p:nvPr/>
        </p:nvSpPr>
        <p:spPr>
          <a:xfrm>
            <a:off x="1824990" y="5365974"/>
            <a:ext cx="3478530" cy="307776"/>
          </a:xfrm>
          <a:prstGeom prst="rect">
            <a:avLst/>
          </a:prstGeom>
          <a:noFill/>
        </p:spPr>
        <p:txBody>
          <a:bodyPr wrap="square">
            <a:spAutoFit/>
          </a:bodyPr>
          <a:lstStyle/>
          <a:p>
            <a:r>
              <a:rPr lang="en-US" b="0" i="0" dirty="0">
                <a:solidFill>
                  <a:srgbClr val="202124"/>
                </a:solidFill>
                <a:effectLst/>
                <a:latin typeface="Roboto" panose="02000000000000000000" pitchFamily="2" charset="0"/>
              </a:rPr>
              <a:t>Direct Acyclic Graph Tangle (DAG)</a:t>
            </a:r>
            <a:endParaRPr lang="en-US" dirty="0"/>
          </a:p>
        </p:txBody>
      </p:sp>
    </p:spTree>
    <p:extLst>
      <p:ext uri="{BB962C8B-B14F-4D97-AF65-F5344CB8AC3E}">
        <p14:creationId xmlns:p14="http://schemas.microsoft.com/office/powerpoint/2010/main" val="2746833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23" name="文本框 22">
            <a:extLst>
              <a:ext uri="{FF2B5EF4-FFF2-40B4-BE49-F238E27FC236}">
                <a16:creationId xmlns:a16="http://schemas.microsoft.com/office/drawing/2014/main" id="{5BBB1F8C-2F65-4AC8-B014-4C9066A15C73}"/>
              </a:ext>
            </a:extLst>
          </p:cNvPr>
          <p:cNvSpPr txBox="1"/>
          <p:nvPr/>
        </p:nvSpPr>
        <p:spPr>
          <a:xfrm>
            <a:off x="311285" y="776835"/>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Conclusion</a:t>
            </a:r>
          </a:p>
        </p:txBody>
      </p:sp>
      <p:sp>
        <p:nvSpPr>
          <p:cNvPr id="9" name="文本框 8">
            <a:extLst>
              <a:ext uri="{FF2B5EF4-FFF2-40B4-BE49-F238E27FC236}">
                <a16:creationId xmlns:a16="http://schemas.microsoft.com/office/drawing/2014/main" id="{5968696D-4698-4F4F-B190-D98963B9F877}"/>
              </a:ext>
            </a:extLst>
          </p:cNvPr>
          <p:cNvSpPr txBox="1"/>
          <p:nvPr/>
        </p:nvSpPr>
        <p:spPr>
          <a:xfrm>
            <a:off x="711198" y="1898710"/>
            <a:ext cx="11039574"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 </a:t>
            </a:r>
            <a:r>
              <a:rPr lang="en-US" sz="1800" b="1" i="1" dirty="0">
                <a:solidFill>
                  <a:srgbClr val="C00000"/>
                </a:solidFill>
                <a:latin typeface="Calibri" panose="020F0502020204030204" pitchFamily="34" charset="0"/>
                <a:cs typeface="Calibri" panose="020F0502020204030204" pitchFamily="34" charset="0"/>
              </a:rPr>
              <a:t>Penalty</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The flexible deposits can incentivize more entries than that of the constant deposits.</a:t>
            </a:r>
            <a:r>
              <a:rPr lang="en-US" sz="1800" dirty="0">
                <a:solidFill>
                  <a:schemeClr val="tx1"/>
                </a:solidFill>
                <a:latin typeface="Calibri" panose="020F0502020204030204" pitchFamily="34" charset="0"/>
                <a:cs typeface="Calibri" panose="020F0502020204030204" pitchFamily="34" charset="0"/>
              </a:rPr>
              <a:t> </a:t>
            </a:r>
          </a:p>
        </p:txBody>
      </p:sp>
      <p:sp>
        <p:nvSpPr>
          <p:cNvPr id="13" name="文本框 12">
            <a:extLst>
              <a:ext uri="{FF2B5EF4-FFF2-40B4-BE49-F238E27FC236}">
                <a16:creationId xmlns:a16="http://schemas.microsoft.com/office/drawing/2014/main" id="{337B5A72-E476-418B-8214-89BE6181EC98}"/>
              </a:ext>
            </a:extLst>
          </p:cNvPr>
          <p:cNvSpPr txBox="1"/>
          <p:nvPr/>
        </p:nvSpPr>
        <p:spPr>
          <a:xfrm>
            <a:off x="711198" y="2301912"/>
            <a:ext cx="10898911" cy="7142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II: </a:t>
            </a:r>
            <a:r>
              <a:rPr lang="en-US" sz="1800" b="1" i="1" dirty="0">
                <a:solidFill>
                  <a:srgbClr val="C00000"/>
                </a:solidFill>
                <a:latin typeface="Calibri" panose="020F0502020204030204" pitchFamily="34" charset="0"/>
                <a:cs typeface="Calibri" panose="020F0502020204030204" pitchFamily="34" charset="0"/>
              </a:rPr>
              <a:t>Reward</a:t>
            </a:r>
            <a:r>
              <a:rPr lang="en-US" sz="1800" dirty="0">
                <a:solidFill>
                  <a:schemeClr val="tx1"/>
                </a:solidFill>
                <a:latin typeface="Calibri" panose="020F0502020204030204" pitchFamily="34" charset="0"/>
                <a:cs typeface="Calibri" panose="020F0502020204030204" pitchFamily="34" charset="0"/>
              </a:rPr>
              <a:t> – We</a:t>
            </a:r>
            <a:r>
              <a:rPr lang="en-US" sz="1800" dirty="0">
                <a:latin typeface="Calibri" panose="020F0502020204030204" pitchFamily="34" charset="0"/>
                <a:cs typeface="Calibri" panose="020F0502020204030204" pitchFamily="34" charset="0"/>
              </a:rPr>
              <a:t> devised a cyber insurance framework by using a hierarchical game model to resist the discouragement attack.</a:t>
            </a:r>
            <a:r>
              <a:rPr lang="en-US" sz="1800" dirty="0">
                <a:solidFill>
                  <a:schemeClr val="tx1"/>
                </a:solidFill>
                <a:latin typeface="Calibri" panose="020F0502020204030204" pitchFamily="34" charset="0"/>
                <a:cs typeface="Calibri" panose="020F0502020204030204" pitchFamily="34" charset="0"/>
              </a:rPr>
              <a:t> </a:t>
            </a:r>
          </a:p>
        </p:txBody>
      </p:sp>
      <p:sp>
        <p:nvSpPr>
          <p:cNvPr id="28" name="文本框 27">
            <a:extLst>
              <a:ext uri="{FF2B5EF4-FFF2-40B4-BE49-F238E27FC236}">
                <a16:creationId xmlns:a16="http://schemas.microsoft.com/office/drawing/2014/main" id="{FCAC5F1C-9CD0-4D15-9A63-0D4196BD3EEB}"/>
              </a:ext>
            </a:extLst>
          </p:cNvPr>
          <p:cNvSpPr txBox="1"/>
          <p:nvPr/>
        </p:nvSpPr>
        <p:spPr>
          <a:xfrm>
            <a:off x="311281" y="1177615"/>
            <a:ext cx="11439491" cy="721095"/>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Studied two categories of </a:t>
            </a:r>
            <a:r>
              <a:rPr lang="en-US" altLang="zh-CN" sz="2000" b="1" i="1" dirty="0">
                <a:solidFill>
                  <a:srgbClr val="C00000"/>
                </a:solidFill>
                <a:latin typeface="Calibri" panose="020F0502020204030204" pitchFamily="34" charset="0"/>
                <a:cs typeface="Calibri" panose="020F0502020204030204" pitchFamily="34" charset="0"/>
              </a:rPr>
              <a:t>economic incentives </a:t>
            </a:r>
            <a:r>
              <a:rPr lang="en-US" altLang="zh-CN" sz="2000" dirty="0">
                <a:solidFill>
                  <a:schemeClr val="tx1"/>
                </a:solidFill>
                <a:latin typeface="Calibri" panose="020F0502020204030204" pitchFamily="34" charset="0"/>
                <a:cs typeface="Calibri" panose="020F0502020204030204" pitchFamily="34" charset="0"/>
              </a:rPr>
              <a:t>in </a:t>
            </a:r>
            <a:r>
              <a:rPr lang="en-US" altLang="zh-CN" sz="2000" b="1" i="1" dirty="0">
                <a:solidFill>
                  <a:srgbClr val="C00000"/>
                </a:solidFill>
                <a:latin typeface="Calibri" panose="020F0502020204030204" pitchFamily="34" charset="0"/>
                <a:cs typeface="Calibri" panose="020F0502020204030204" pitchFamily="34" charset="0"/>
              </a:rPr>
              <a:t>Cryptoeconomics</a:t>
            </a:r>
            <a:r>
              <a:rPr lang="en-US" altLang="zh-CN" sz="2000" dirty="0">
                <a:solidFill>
                  <a:schemeClr val="tx1"/>
                </a:solidFill>
                <a:latin typeface="Calibri" panose="020F0502020204030204" pitchFamily="34" charset="0"/>
                <a:cs typeface="Calibri" panose="020F0502020204030204" pitchFamily="34" charset="0"/>
              </a:rPr>
              <a:t> by using </a:t>
            </a:r>
            <a:r>
              <a:rPr lang="en-US" altLang="zh-CN" sz="2000" b="1" i="1" dirty="0">
                <a:solidFill>
                  <a:srgbClr val="C00000"/>
                </a:solidFill>
                <a:latin typeface="Calibri" panose="020F0502020204030204" pitchFamily="34" charset="0"/>
                <a:cs typeface="Calibri" panose="020F0502020204030204" pitchFamily="34" charset="0"/>
              </a:rPr>
              <a:t>Contract Theory</a:t>
            </a:r>
            <a:r>
              <a:rPr lang="en-US" altLang="zh-CN" sz="2000" dirty="0">
                <a:solidFill>
                  <a:schemeClr val="tx1"/>
                </a:solidFill>
                <a:latin typeface="Calibri" panose="020F0502020204030204" pitchFamily="34" charset="0"/>
                <a:cs typeface="Calibri" panose="020F0502020204030204" pitchFamily="34" charset="0"/>
              </a:rPr>
              <a:t>: Penalty and Reward. </a:t>
            </a:r>
            <a:endParaRPr lang="en-US" sz="2000" dirty="0">
              <a:solidFill>
                <a:schemeClr val="tx1"/>
              </a:solidFill>
              <a:latin typeface="Calibri" panose="020F0502020204030204" pitchFamily="34" charset="0"/>
              <a:cs typeface="Calibri" panose="020F0502020204030204" pitchFamily="34" charset="0"/>
            </a:endParaRPr>
          </a:p>
        </p:txBody>
      </p:sp>
      <p:sp>
        <p:nvSpPr>
          <p:cNvPr id="52" name="矩形 51">
            <a:extLst>
              <a:ext uri="{FF2B5EF4-FFF2-40B4-BE49-F238E27FC236}">
                <a16:creationId xmlns:a16="http://schemas.microsoft.com/office/drawing/2014/main" id="{A800CCB0-9ECB-4624-9DB4-85A7A6DBA323}"/>
              </a:ext>
            </a:extLst>
          </p:cNvPr>
          <p:cNvSpPr/>
          <p:nvPr/>
        </p:nvSpPr>
        <p:spPr>
          <a:xfrm>
            <a:off x="604950" y="3390193"/>
            <a:ext cx="1838546"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3" name="图片 52" descr="图示&#10;&#10;描述已自动生成">
            <a:extLst>
              <a:ext uri="{FF2B5EF4-FFF2-40B4-BE49-F238E27FC236}">
                <a16:creationId xmlns:a16="http://schemas.microsoft.com/office/drawing/2014/main" id="{8850696B-C532-40FA-A0D1-8222C2550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1510" y="3104195"/>
            <a:ext cx="3537904" cy="2603363"/>
          </a:xfrm>
          <a:prstGeom prst="rect">
            <a:avLst/>
          </a:prstGeom>
        </p:spPr>
      </p:pic>
      <p:sp>
        <p:nvSpPr>
          <p:cNvPr id="54" name="箭头: 右 53">
            <a:extLst>
              <a:ext uri="{FF2B5EF4-FFF2-40B4-BE49-F238E27FC236}">
                <a16:creationId xmlns:a16="http://schemas.microsoft.com/office/drawing/2014/main" id="{CCE7FF66-F560-4990-9618-72777FED3CD4}"/>
              </a:ext>
            </a:extLst>
          </p:cNvPr>
          <p:cNvSpPr/>
          <p:nvPr/>
        </p:nvSpPr>
        <p:spPr>
          <a:xfrm>
            <a:off x="2801029" y="4314078"/>
            <a:ext cx="1866889" cy="191077"/>
          </a:xfrm>
          <a:prstGeom prs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左大括号 54">
            <a:extLst>
              <a:ext uri="{FF2B5EF4-FFF2-40B4-BE49-F238E27FC236}">
                <a16:creationId xmlns:a16="http://schemas.microsoft.com/office/drawing/2014/main" id="{C4CC06D7-74F7-43CB-86F8-56FEEF37C247}"/>
              </a:ext>
            </a:extLst>
          </p:cNvPr>
          <p:cNvSpPr/>
          <p:nvPr/>
        </p:nvSpPr>
        <p:spPr>
          <a:xfrm rot="10800000">
            <a:off x="2451738" y="3566531"/>
            <a:ext cx="300883" cy="1678693"/>
          </a:xfrm>
          <a:prstGeom prst="leftBrace">
            <a:avLst>
              <a:gd name="adj1" fmla="val 3289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Google Shape;551;p31">
            <a:extLst>
              <a:ext uri="{FF2B5EF4-FFF2-40B4-BE49-F238E27FC236}">
                <a16:creationId xmlns:a16="http://schemas.microsoft.com/office/drawing/2014/main" id="{53E33410-A945-4C9E-B7D6-B5367A17132D}"/>
              </a:ext>
            </a:extLst>
          </p:cNvPr>
          <p:cNvSpPr/>
          <p:nvPr/>
        </p:nvSpPr>
        <p:spPr>
          <a:xfrm>
            <a:off x="311281" y="3340307"/>
            <a:ext cx="2142386" cy="477334"/>
          </a:xfrm>
          <a:prstGeom prst="rect">
            <a:avLst/>
          </a:prstGeom>
          <a:noFill/>
          <a:ln>
            <a:noFill/>
          </a:ln>
        </p:spPr>
        <p:txBody>
          <a:bodyPr spcFirstLastPara="1" wrap="square" lIns="91425" tIns="45700" rIns="91425" bIns="45700" anchor="t" anchorCtr="0">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ea typeface="Calibri"/>
                <a:cs typeface="Calibri"/>
                <a:sym typeface="Calibri"/>
              </a:rPr>
              <a:t>A</a:t>
            </a:r>
            <a:r>
              <a:rPr lang="en-US" altLang="zh-CN" sz="1800" b="1" i="1" dirty="0">
                <a:solidFill>
                  <a:schemeClr val="accent1">
                    <a:lumMod val="75000"/>
                  </a:schemeClr>
                </a:solidFill>
                <a:latin typeface="Calibri"/>
                <a:ea typeface="Calibri"/>
                <a:cs typeface="Calibri"/>
                <a:sym typeface="Calibri"/>
              </a:rPr>
              <a:t>dverse Selection</a:t>
            </a:r>
            <a:r>
              <a:rPr lang="en-US" sz="1800" b="1" i="1" u="none" strike="noStrike" cap="none" dirty="0">
                <a:solidFill>
                  <a:schemeClr val="accent1">
                    <a:lumMod val="75000"/>
                  </a:schemeClr>
                </a:solidFill>
                <a:latin typeface="Calibri"/>
                <a:ea typeface="Calibri"/>
                <a:cs typeface="Calibri"/>
                <a:sym typeface="Calibri"/>
              </a:rPr>
              <a:t> </a:t>
            </a:r>
          </a:p>
        </p:txBody>
      </p:sp>
      <p:sp>
        <p:nvSpPr>
          <p:cNvPr id="57" name="文本框 56">
            <a:extLst>
              <a:ext uri="{FF2B5EF4-FFF2-40B4-BE49-F238E27FC236}">
                <a16:creationId xmlns:a16="http://schemas.microsoft.com/office/drawing/2014/main" id="{38416CB8-3049-4B43-A7FB-E46AEC002F7F}"/>
              </a:ext>
            </a:extLst>
          </p:cNvPr>
          <p:cNvSpPr txBox="1"/>
          <p:nvPr/>
        </p:nvSpPr>
        <p:spPr>
          <a:xfrm>
            <a:off x="935574" y="4900078"/>
            <a:ext cx="1516163"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Moral Hazard</a:t>
            </a:r>
            <a:endParaRPr lang="en-US" sz="1800" b="1" i="1" dirty="0">
              <a:solidFill>
                <a:schemeClr val="accent1">
                  <a:lumMod val="75000"/>
                </a:schemeClr>
              </a:solidFill>
              <a:latin typeface="Calibri"/>
              <a:cs typeface="Calibri"/>
            </a:endParaRPr>
          </a:p>
        </p:txBody>
      </p:sp>
      <p:sp>
        <p:nvSpPr>
          <p:cNvPr id="58" name="文本框 57">
            <a:extLst>
              <a:ext uri="{FF2B5EF4-FFF2-40B4-BE49-F238E27FC236}">
                <a16:creationId xmlns:a16="http://schemas.microsoft.com/office/drawing/2014/main" id="{1F24B1DC-AC80-4F76-BBD8-000C6CBFFF9A}"/>
              </a:ext>
            </a:extLst>
          </p:cNvPr>
          <p:cNvSpPr txBox="1"/>
          <p:nvPr/>
        </p:nvSpPr>
        <p:spPr>
          <a:xfrm>
            <a:off x="1264318" y="4049421"/>
            <a:ext cx="1191125"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Signaling</a:t>
            </a:r>
            <a:endParaRPr lang="en-US" sz="1800" b="1" i="1" dirty="0">
              <a:solidFill>
                <a:schemeClr val="accent1">
                  <a:lumMod val="75000"/>
                </a:schemeClr>
              </a:solidFill>
              <a:latin typeface="Calibri"/>
              <a:cs typeface="Calibri"/>
            </a:endParaRPr>
          </a:p>
        </p:txBody>
      </p:sp>
      <p:graphicFrame>
        <p:nvGraphicFramePr>
          <p:cNvPr id="59" name="表格 6">
            <a:extLst>
              <a:ext uri="{FF2B5EF4-FFF2-40B4-BE49-F238E27FC236}">
                <a16:creationId xmlns:a16="http://schemas.microsoft.com/office/drawing/2014/main" id="{47BCF74A-2701-41EE-A2F5-4E80736D4CD8}"/>
              </a:ext>
            </a:extLst>
          </p:cNvPr>
          <p:cNvGraphicFramePr>
            <a:graphicFrameLocks noGrp="1"/>
          </p:cNvGraphicFramePr>
          <p:nvPr>
            <p:extLst>
              <p:ext uri="{D42A27DB-BD31-4B8C-83A1-F6EECF244321}">
                <p14:modId xmlns:p14="http://schemas.microsoft.com/office/powerpoint/2010/main" val="4227614701"/>
              </p:ext>
            </p:extLst>
          </p:nvPr>
        </p:nvGraphicFramePr>
        <p:xfrm>
          <a:off x="4733818" y="3469993"/>
          <a:ext cx="1662547" cy="1743630"/>
        </p:xfrm>
        <a:graphic>
          <a:graphicData uri="http://schemas.openxmlformats.org/drawingml/2006/table">
            <a:tbl>
              <a:tblPr firstRow="1" bandRow="1">
                <a:tableStyleId>{5C22544A-7EE6-4342-B048-85BDC9FD1C3A}</a:tableStyleId>
              </a:tblPr>
              <a:tblGrid>
                <a:gridCol w="766620">
                  <a:extLst>
                    <a:ext uri="{9D8B030D-6E8A-4147-A177-3AD203B41FA5}">
                      <a16:colId xmlns:a16="http://schemas.microsoft.com/office/drawing/2014/main" val="2637239644"/>
                    </a:ext>
                  </a:extLst>
                </a:gridCol>
                <a:gridCol w="895927">
                  <a:extLst>
                    <a:ext uri="{9D8B030D-6E8A-4147-A177-3AD203B41FA5}">
                      <a16:colId xmlns:a16="http://schemas.microsoft.com/office/drawing/2014/main" val="1373623516"/>
                    </a:ext>
                  </a:extLst>
                </a:gridCol>
              </a:tblGrid>
              <a:tr h="400674">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chemeClr val="bg1"/>
                          </a:solidFill>
                          <a:latin typeface="Calibri" panose="020F0502020204030204" pitchFamily="34" charset="0"/>
                          <a:cs typeface="Calibri" panose="020F0502020204030204" pitchFamily="34" charset="0"/>
                        </a:rPr>
                        <a:t>Insurance menu</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b="0" dirty="0"/>
                    </a:p>
                  </a:txBody>
                  <a:tcPr/>
                </a:tc>
                <a:extLst>
                  <a:ext uri="{0D108BD9-81ED-4DB2-BD59-A6C34878D82A}">
                    <a16:rowId xmlns:a16="http://schemas.microsoft.com/office/drawing/2014/main" val="866191801"/>
                  </a:ext>
                </a:extLst>
              </a:tr>
              <a:tr h="335739">
                <a:tc>
                  <a:txBody>
                    <a:bodyPr/>
                    <a:lstStyle/>
                    <a:p>
                      <a:pPr algn="ctr"/>
                      <a:r>
                        <a:rPr lang="en-US" b="0" dirty="0"/>
                        <a:t>Type-1</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0" dirty="0"/>
                        <a:t>(</a:t>
                      </a:r>
                      <a:r>
                        <a:rPr lang="en-US" b="0" i="1" dirty="0"/>
                        <a:t>P</a:t>
                      </a:r>
                      <a:r>
                        <a:rPr lang="en-US" altLang="zh-CN" b="0" i="1" baseline="-4000" dirty="0"/>
                        <a:t>1</a:t>
                      </a:r>
                      <a:r>
                        <a:rPr lang="en-US" b="0" i="1" dirty="0"/>
                        <a:t>, C</a:t>
                      </a:r>
                      <a:r>
                        <a:rPr lang="en-US" altLang="zh-CN" b="0" i="1" baseline="-4000" dirty="0"/>
                        <a:t>1</a:t>
                      </a:r>
                      <a:r>
                        <a:rPr lang="en-US" b="0" dirty="0"/>
                        <a:t>)</a:t>
                      </a:r>
                    </a:p>
                  </a:txBody>
                  <a:tcPr/>
                </a:tc>
                <a:extLst>
                  <a:ext uri="{0D108BD9-81ED-4DB2-BD59-A6C34878D82A}">
                    <a16:rowId xmlns:a16="http://schemas.microsoft.com/office/drawing/2014/main" val="1765564744"/>
                  </a:ext>
                </a:extLst>
              </a:tr>
              <a:tr h="335739">
                <a:tc>
                  <a:txBody>
                    <a:bodyPr/>
                    <a:lstStyle/>
                    <a:p>
                      <a:pPr algn="ctr"/>
                      <a:r>
                        <a:rPr lang="en-US" dirty="0"/>
                        <a:t>Type-</a:t>
                      </a:r>
                      <a:r>
                        <a:rPr lang="en-US" dirty="0" err="1"/>
                        <a:t>i</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a:t>
                      </a:r>
                      <a:r>
                        <a:rPr lang="en-US" i="1" dirty="0"/>
                        <a:t>P</a:t>
                      </a:r>
                      <a:r>
                        <a:rPr lang="en-US" i="1" baseline="-4000" dirty="0"/>
                        <a:t>i</a:t>
                      </a:r>
                      <a:r>
                        <a:rPr lang="en-US" i="1" dirty="0"/>
                        <a:t>, C</a:t>
                      </a:r>
                      <a:r>
                        <a:rPr lang="en-US" i="1" baseline="-4000" dirty="0"/>
                        <a:t>i</a:t>
                      </a:r>
                      <a:r>
                        <a:rPr lang="en-US" dirty="0"/>
                        <a:t>)</a:t>
                      </a:r>
                    </a:p>
                  </a:txBody>
                  <a:tcPr/>
                </a:tc>
                <a:extLst>
                  <a:ext uri="{0D108BD9-81ED-4DB2-BD59-A6C34878D82A}">
                    <a16:rowId xmlns:a16="http://schemas.microsoft.com/office/drawing/2014/main" val="103621633"/>
                  </a:ext>
                </a:extLst>
              </a:tr>
              <a:tr h="335739">
                <a:tc>
                  <a:txBody>
                    <a:bodyPr/>
                    <a:lstStyle/>
                    <a:p>
                      <a:pPr algn="ctr"/>
                      <a:r>
                        <a:rPr lang="en-US" dirty="0"/>
                        <a:t>…</a:t>
                      </a:r>
                    </a:p>
                  </a:txBody>
                  <a:tcPr/>
                </a:tc>
                <a:tc>
                  <a:txBody>
                    <a:bodyPr/>
                    <a:lstStyle/>
                    <a:p>
                      <a:r>
                        <a:rPr lang="en-US" dirty="0"/>
                        <a:t>…</a:t>
                      </a:r>
                    </a:p>
                  </a:txBody>
                  <a:tcPr/>
                </a:tc>
                <a:extLst>
                  <a:ext uri="{0D108BD9-81ED-4DB2-BD59-A6C34878D82A}">
                    <a16:rowId xmlns:a16="http://schemas.microsoft.com/office/drawing/2014/main" val="1190578630"/>
                  </a:ext>
                </a:extLst>
              </a:tr>
              <a:tr h="335739">
                <a:tc>
                  <a:txBody>
                    <a:bodyPr/>
                    <a:lstStyle/>
                    <a:p>
                      <a:pPr algn="ctr"/>
                      <a:r>
                        <a:rPr lang="en-US" dirty="0"/>
                        <a:t>Type-n</a:t>
                      </a:r>
                    </a:p>
                  </a:txBody>
                  <a:tcPr/>
                </a:tc>
                <a:tc>
                  <a:txBody>
                    <a:bodyPr/>
                    <a:lstStyle/>
                    <a:p>
                      <a:pPr algn="ctr"/>
                      <a:r>
                        <a:rPr lang="en-US" dirty="0"/>
                        <a:t>(</a:t>
                      </a:r>
                      <a:r>
                        <a:rPr lang="en-US" i="1" dirty="0" err="1"/>
                        <a:t>P</a:t>
                      </a:r>
                      <a:r>
                        <a:rPr lang="en-US" altLang="zh-CN" i="1" baseline="-4000" dirty="0" err="1"/>
                        <a:t>n</a:t>
                      </a:r>
                      <a:r>
                        <a:rPr lang="en-US" i="1" dirty="0"/>
                        <a:t>, C</a:t>
                      </a:r>
                      <a:r>
                        <a:rPr lang="en-US" altLang="zh-CN" i="1" baseline="-4000" dirty="0"/>
                        <a:t>n</a:t>
                      </a:r>
                      <a:r>
                        <a:rPr lang="en-US" dirty="0"/>
                        <a:t>)</a:t>
                      </a:r>
                    </a:p>
                  </a:txBody>
                  <a:tcPr/>
                </a:tc>
                <a:extLst>
                  <a:ext uri="{0D108BD9-81ED-4DB2-BD59-A6C34878D82A}">
                    <a16:rowId xmlns:a16="http://schemas.microsoft.com/office/drawing/2014/main" val="2007642803"/>
                  </a:ext>
                </a:extLst>
              </a:tr>
            </a:tbl>
          </a:graphicData>
        </a:graphic>
      </p:graphicFrame>
      <p:sp>
        <p:nvSpPr>
          <p:cNvPr id="60" name="箭头: 左右 59">
            <a:extLst>
              <a:ext uri="{FF2B5EF4-FFF2-40B4-BE49-F238E27FC236}">
                <a16:creationId xmlns:a16="http://schemas.microsoft.com/office/drawing/2014/main" id="{C15ED693-A568-4144-BFDC-7CC0FCB60E72}"/>
              </a:ext>
            </a:extLst>
          </p:cNvPr>
          <p:cNvSpPr/>
          <p:nvPr/>
        </p:nvSpPr>
        <p:spPr>
          <a:xfrm>
            <a:off x="6450954" y="4314078"/>
            <a:ext cx="1892372" cy="191077"/>
          </a:xfrm>
          <a:prstGeom prst="leftRightArrow">
            <a:avLst/>
          </a:prstGeom>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文本框 60">
            <a:extLst>
              <a:ext uri="{FF2B5EF4-FFF2-40B4-BE49-F238E27FC236}">
                <a16:creationId xmlns:a16="http://schemas.microsoft.com/office/drawing/2014/main" id="{8F35FA65-21C5-4070-AE74-1BB0EC063800}"/>
              </a:ext>
            </a:extLst>
          </p:cNvPr>
          <p:cNvSpPr txBox="1"/>
          <p:nvPr/>
        </p:nvSpPr>
        <p:spPr>
          <a:xfrm>
            <a:off x="6323347" y="4480285"/>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Incentive Compatibility</a:t>
            </a:r>
            <a:endParaRPr lang="en-US" sz="1600" dirty="0">
              <a:solidFill>
                <a:schemeClr val="tx1"/>
              </a:solidFill>
            </a:endParaRPr>
          </a:p>
        </p:txBody>
      </p:sp>
      <p:sp>
        <p:nvSpPr>
          <p:cNvPr id="62" name="文本框 61">
            <a:extLst>
              <a:ext uri="{FF2B5EF4-FFF2-40B4-BE49-F238E27FC236}">
                <a16:creationId xmlns:a16="http://schemas.microsoft.com/office/drawing/2014/main" id="{4085809D-8C52-4DE0-A457-DBBE5A69D997}"/>
              </a:ext>
            </a:extLst>
          </p:cNvPr>
          <p:cNvSpPr txBox="1"/>
          <p:nvPr/>
        </p:nvSpPr>
        <p:spPr>
          <a:xfrm>
            <a:off x="6273369" y="4003254"/>
            <a:ext cx="2247542" cy="338554"/>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Individual Rationality</a:t>
            </a:r>
            <a:endParaRPr lang="en-US" sz="1600" dirty="0">
              <a:solidFill>
                <a:schemeClr val="tx1"/>
              </a:solidFill>
            </a:endParaRPr>
          </a:p>
        </p:txBody>
      </p:sp>
      <p:sp>
        <p:nvSpPr>
          <p:cNvPr id="63" name="文本框 62">
            <a:extLst>
              <a:ext uri="{FF2B5EF4-FFF2-40B4-BE49-F238E27FC236}">
                <a16:creationId xmlns:a16="http://schemas.microsoft.com/office/drawing/2014/main" id="{625A71AE-507D-455F-9C5A-D48AF9B9D6A6}"/>
              </a:ext>
            </a:extLst>
          </p:cNvPr>
          <p:cNvSpPr txBox="1"/>
          <p:nvPr/>
        </p:nvSpPr>
        <p:spPr>
          <a:xfrm>
            <a:off x="2773735" y="3757033"/>
            <a:ext cx="1866889" cy="584775"/>
          </a:xfrm>
          <a:prstGeom prst="rect">
            <a:avLst/>
          </a:prstGeom>
          <a:noFill/>
        </p:spPr>
        <p:txBody>
          <a:bodyPr wrap="square">
            <a:spAutoFit/>
          </a:bodyPr>
          <a:lstStyle/>
          <a:p>
            <a:pPr algn="ctr"/>
            <a:r>
              <a:rPr lang="en-US" sz="1600" i="1" dirty="0">
                <a:solidFill>
                  <a:schemeClr val="tx1"/>
                </a:solidFill>
                <a:latin typeface="Calibri" panose="020F0502020204030204" pitchFamily="34" charset="0"/>
                <a:cs typeface="Calibri" panose="020F0502020204030204" pitchFamily="34" charset="0"/>
              </a:rPr>
              <a:t>Private information: Historical activeness</a:t>
            </a:r>
            <a:endParaRPr lang="en-US" sz="1600" dirty="0">
              <a:solidFill>
                <a:schemeClr val="tx1"/>
              </a:solidFill>
            </a:endParaRPr>
          </a:p>
        </p:txBody>
      </p:sp>
      <p:sp>
        <p:nvSpPr>
          <p:cNvPr id="65" name="矩形 64">
            <a:extLst>
              <a:ext uri="{FF2B5EF4-FFF2-40B4-BE49-F238E27FC236}">
                <a16:creationId xmlns:a16="http://schemas.microsoft.com/office/drawing/2014/main" id="{01007AA5-2A32-4462-BBEB-3129E90B6135}"/>
              </a:ext>
            </a:extLst>
          </p:cNvPr>
          <p:cNvSpPr/>
          <p:nvPr/>
        </p:nvSpPr>
        <p:spPr>
          <a:xfrm>
            <a:off x="935573" y="4974355"/>
            <a:ext cx="1524405"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6" name="文本框 65">
            <a:extLst>
              <a:ext uri="{FF2B5EF4-FFF2-40B4-BE49-F238E27FC236}">
                <a16:creationId xmlns:a16="http://schemas.microsoft.com/office/drawing/2014/main" id="{2862A891-C41C-45F8-9E93-2DBD6EC7F607}"/>
              </a:ext>
            </a:extLst>
          </p:cNvPr>
          <p:cNvSpPr txBox="1"/>
          <p:nvPr/>
        </p:nvSpPr>
        <p:spPr>
          <a:xfrm>
            <a:off x="530584" y="5529713"/>
            <a:ext cx="1987277" cy="442044"/>
          </a:xfrm>
          <a:prstGeom prst="rect">
            <a:avLst/>
          </a:prstGeom>
          <a:noFill/>
        </p:spPr>
        <p:txBody>
          <a:bodyPr wrap="square">
            <a:spAutoFit/>
          </a:bodyPr>
          <a:lstStyle/>
          <a:p>
            <a:pPr marR="0" lvl="1" algn="r" rtl="0">
              <a:lnSpc>
                <a:spcPct val="138888"/>
              </a:lnSpc>
              <a:spcBef>
                <a:spcPts val="0"/>
              </a:spcBef>
              <a:spcAft>
                <a:spcPts val="0"/>
              </a:spcAft>
              <a:buClr>
                <a:srgbClr val="C00000"/>
              </a:buClr>
              <a:buSzPts val="1800"/>
            </a:pPr>
            <a:r>
              <a:rPr lang="en-US" sz="1800" b="1" i="1" dirty="0">
                <a:solidFill>
                  <a:schemeClr val="accent1">
                    <a:lumMod val="75000"/>
                  </a:schemeClr>
                </a:solidFill>
                <a:latin typeface="Calibri"/>
                <a:cs typeface="Calibri"/>
                <a:sym typeface="Calibri"/>
              </a:rPr>
              <a:t>Stackelberg Game</a:t>
            </a:r>
            <a:endParaRPr lang="en-US" sz="1800" b="1" i="1" dirty="0">
              <a:solidFill>
                <a:schemeClr val="accent1">
                  <a:lumMod val="75000"/>
                </a:schemeClr>
              </a:solidFill>
              <a:latin typeface="Calibri"/>
              <a:cs typeface="Calibri"/>
            </a:endParaRPr>
          </a:p>
        </p:txBody>
      </p:sp>
      <p:cxnSp>
        <p:nvCxnSpPr>
          <p:cNvPr id="4" name="连接符: 曲线 3">
            <a:extLst>
              <a:ext uri="{FF2B5EF4-FFF2-40B4-BE49-F238E27FC236}">
                <a16:creationId xmlns:a16="http://schemas.microsoft.com/office/drawing/2014/main" id="{3E201373-5C7A-44C1-9A1A-738BAADD6780}"/>
              </a:ext>
            </a:extLst>
          </p:cNvPr>
          <p:cNvCxnSpPr>
            <a:cxnSpLocks/>
            <a:endCxn id="67" idx="3"/>
          </p:cNvCxnSpPr>
          <p:nvPr/>
        </p:nvCxnSpPr>
        <p:spPr>
          <a:xfrm rot="5400000">
            <a:off x="2190302" y="5390775"/>
            <a:ext cx="681554" cy="142202"/>
          </a:xfrm>
          <a:prstGeom prst="curvedConnector2">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矩形 66">
            <a:extLst>
              <a:ext uri="{FF2B5EF4-FFF2-40B4-BE49-F238E27FC236}">
                <a16:creationId xmlns:a16="http://schemas.microsoft.com/office/drawing/2014/main" id="{9A42C7FE-E511-4C91-B6BD-12353C6FBC43}"/>
              </a:ext>
            </a:extLst>
          </p:cNvPr>
          <p:cNvSpPr/>
          <p:nvPr/>
        </p:nvSpPr>
        <p:spPr>
          <a:xfrm>
            <a:off x="616326" y="5602406"/>
            <a:ext cx="1843652"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42943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randombar(horizontal)">
                                      <p:cBhvr>
                                        <p:cTn id="12" dur="500"/>
                                        <p:tgtEl>
                                          <p:spTgt spid="5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randombar(horizontal)">
                                      <p:cBhvr>
                                        <p:cTn id="15" dur="500"/>
                                        <p:tgtEl>
                                          <p:spTgt spid="5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randombar(horizontal)">
                                      <p:cBhvr>
                                        <p:cTn id="21" dur="500"/>
                                        <p:tgtEl>
                                          <p:spTgt spid="6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par>
                                <p:cTn id="28" presetID="14" presetClass="entr" presetSubtype="1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randombar(horizontal)">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randombar(horizontal)">
                                      <p:cBhvr>
                                        <p:cTn id="35" dur="500"/>
                                        <p:tgtEl>
                                          <p:spTgt spid="5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randombar(horizontal)">
                                      <p:cBhvr>
                                        <p:cTn id="38" dur="500"/>
                                        <p:tgtEl>
                                          <p:spTgt spid="6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randombar(horizontal)">
                                      <p:cBhvr>
                                        <p:cTn id="41" dur="500"/>
                                        <p:tgtEl>
                                          <p:spTgt spid="6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randombar(horizontal)">
                                      <p:cBhvr>
                                        <p:cTn id="44" dur="500"/>
                                        <p:tgtEl>
                                          <p:spTgt spid="63"/>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randombar(horizontal)">
                                      <p:cBhvr>
                                        <p:cTn id="47" dur="500"/>
                                        <p:tgtEl>
                                          <p:spTgt spid="54"/>
                                        </p:tgtEl>
                                      </p:cBhvr>
                                    </p:animEffect>
                                  </p:childTnLst>
                                </p:cTn>
                              </p:par>
                              <p:par>
                                <p:cTn id="48" presetID="14" presetClass="entr" presetSubtype="1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randombar(horizontal)">
                                      <p:cBhvr>
                                        <p:cTn id="50" dur="500"/>
                                        <p:tgtEl>
                                          <p:spTgt spid="5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randombar(horizontal)">
                                      <p:cBhvr>
                                        <p:cTn id="55" dur="500"/>
                                        <p:tgtEl>
                                          <p:spTgt spid="6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randombar(horizontal)">
                                      <p:cBhvr>
                                        <p:cTn id="6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2" grpId="0" animBg="1"/>
      <p:bldP spid="54" grpId="0" animBg="1"/>
      <p:bldP spid="55" grpId="0" animBg="1"/>
      <p:bldP spid="56" grpId="0"/>
      <p:bldP spid="57" grpId="0"/>
      <p:bldP spid="58" grpId="0"/>
      <p:bldP spid="60" grpId="0" animBg="1"/>
      <p:bldP spid="61" grpId="0"/>
      <p:bldP spid="62" grpId="0"/>
      <p:bldP spid="63" grpId="0"/>
      <p:bldP spid="65" grpId="0" animBg="1"/>
      <p:bldP spid="66" grpId="0"/>
      <p:bldP spid="6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558913D-2DC9-4272-9E14-EAC65C88A76D}"/>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23" name="文本框 22">
            <a:extLst>
              <a:ext uri="{FF2B5EF4-FFF2-40B4-BE49-F238E27FC236}">
                <a16:creationId xmlns:a16="http://schemas.microsoft.com/office/drawing/2014/main" id="{5BBB1F8C-2F65-4AC8-B014-4C9066A15C73}"/>
              </a:ext>
            </a:extLst>
          </p:cNvPr>
          <p:cNvSpPr txBox="1"/>
          <p:nvPr/>
        </p:nvSpPr>
        <p:spPr>
          <a:xfrm>
            <a:off x="311285" y="776835"/>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Conclusion</a:t>
            </a:r>
          </a:p>
        </p:txBody>
      </p:sp>
      <p:sp>
        <p:nvSpPr>
          <p:cNvPr id="9" name="文本框 8">
            <a:extLst>
              <a:ext uri="{FF2B5EF4-FFF2-40B4-BE49-F238E27FC236}">
                <a16:creationId xmlns:a16="http://schemas.microsoft.com/office/drawing/2014/main" id="{5968696D-4698-4F4F-B190-D98963B9F877}"/>
              </a:ext>
            </a:extLst>
          </p:cNvPr>
          <p:cNvSpPr txBox="1"/>
          <p:nvPr/>
        </p:nvSpPr>
        <p:spPr>
          <a:xfrm>
            <a:off x="711198" y="1898710"/>
            <a:ext cx="11039574" cy="3936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 </a:t>
            </a:r>
            <a:r>
              <a:rPr lang="en-US" sz="1800" b="1" i="1" dirty="0">
                <a:solidFill>
                  <a:schemeClr val="accent6">
                    <a:lumMod val="75000"/>
                  </a:schemeClr>
                </a:solidFill>
                <a:latin typeface="Calibri" panose="020F0502020204030204" pitchFamily="34" charset="0"/>
                <a:cs typeface="Calibri" panose="020F0502020204030204" pitchFamily="34" charset="0"/>
              </a:rPr>
              <a:t>Penalty</a:t>
            </a:r>
            <a:r>
              <a:rPr lang="en-US" sz="1800" dirty="0">
                <a:solidFill>
                  <a:schemeClr val="tx1"/>
                </a:solidFill>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The flexible deposits can incentivize more entries than that of the constant deposits.</a:t>
            </a:r>
            <a:r>
              <a:rPr lang="en-US" sz="1800" dirty="0">
                <a:solidFill>
                  <a:schemeClr val="tx1"/>
                </a:solidFill>
                <a:latin typeface="Calibri" panose="020F0502020204030204" pitchFamily="34" charset="0"/>
                <a:cs typeface="Calibri" panose="020F0502020204030204" pitchFamily="34" charset="0"/>
              </a:rPr>
              <a:t> </a:t>
            </a:r>
          </a:p>
        </p:txBody>
      </p:sp>
      <p:sp>
        <p:nvSpPr>
          <p:cNvPr id="13" name="文本框 12">
            <a:extLst>
              <a:ext uri="{FF2B5EF4-FFF2-40B4-BE49-F238E27FC236}">
                <a16:creationId xmlns:a16="http://schemas.microsoft.com/office/drawing/2014/main" id="{337B5A72-E476-418B-8214-89BE6181EC98}"/>
              </a:ext>
            </a:extLst>
          </p:cNvPr>
          <p:cNvSpPr txBox="1"/>
          <p:nvPr/>
        </p:nvSpPr>
        <p:spPr>
          <a:xfrm>
            <a:off x="711198" y="2301912"/>
            <a:ext cx="10898911" cy="714298"/>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rPr>
              <a:t>Work II: </a:t>
            </a:r>
            <a:r>
              <a:rPr lang="en-US" sz="1800" b="1" i="1" dirty="0">
                <a:solidFill>
                  <a:schemeClr val="accent6">
                    <a:lumMod val="75000"/>
                  </a:schemeClr>
                </a:solidFill>
                <a:latin typeface="Calibri" panose="020F0502020204030204" pitchFamily="34" charset="0"/>
                <a:cs typeface="Calibri" panose="020F0502020204030204" pitchFamily="34" charset="0"/>
              </a:rPr>
              <a:t>Reward</a:t>
            </a:r>
            <a:r>
              <a:rPr lang="en-US" sz="1800" dirty="0">
                <a:solidFill>
                  <a:schemeClr val="tx1"/>
                </a:solidFill>
                <a:latin typeface="Calibri" panose="020F0502020204030204" pitchFamily="34" charset="0"/>
                <a:cs typeface="Calibri" panose="020F0502020204030204" pitchFamily="34" charset="0"/>
              </a:rPr>
              <a:t> – We</a:t>
            </a:r>
            <a:r>
              <a:rPr lang="en-US" sz="1800" dirty="0">
                <a:latin typeface="Calibri" panose="020F0502020204030204" pitchFamily="34" charset="0"/>
                <a:cs typeface="Calibri" panose="020F0502020204030204" pitchFamily="34" charset="0"/>
              </a:rPr>
              <a:t> devised a cyber insurance framework by using a hierarchical game model to resist the discouragement attack.</a:t>
            </a:r>
            <a:r>
              <a:rPr lang="en-US" sz="1800" dirty="0">
                <a:solidFill>
                  <a:schemeClr val="tx1"/>
                </a:solidFill>
                <a:latin typeface="Calibri" panose="020F0502020204030204" pitchFamily="34" charset="0"/>
                <a:cs typeface="Calibri" panose="020F0502020204030204" pitchFamily="34" charset="0"/>
              </a:rPr>
              <a:t> </a:t>
            </a:r>
          </a:p>
        </p:txBody>
      </p:sp>
      <p:sp>
        <p:nvSpPr>
          <p:cNvPr id="28" name="文本框 27">
            <a:extLst>
              <a:ext uri="{FF2B5EF4-FFF2-40B4-BE49-F238E27FC236}">
                <a16:creationId xmlns:a16="http://schemas.microsoft.com/office/drawing/2014/main" id="{FCAC5F1C-9CD0-4D15-9A63-0D4196BD3EEB}"/>
              </a:ext>
            </a:extLst>
          </p:cNvPr>
          <p:cNvSpPr txBox="1"/>
          <p:nvPr/>
        </p:nvSpPr>
        <p:spPr>
          <a:xfrm>
            <a:off x="311281" y="1177615"/>
            <a:ext cx="11439491" cy="721095"/>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Studied two categories of </a:t>
            </a:r>
            <a:r>
              <a:rPr lang="en-US" altLang="zh-CN" sz="2000" b="1" i="1" dirty="0">
                <a:solidFill>
                  <a:srgbClr val="C00000"/>
                </a:solidFill>
                <a:latin typeface="Calibri" panose="020F0502020204030204" pitchFamily="34" charset="0"/>
                <a:cs typeface="Calibri" panose="020F0502020204030204" pitchFamily="34" charset="0"/>
              </a:rPr>
              <a:t>economic incentives </a:t>
            </a:r>
            <a:r>
              <a:rPr lang="en-US" altLang="zh-CN" sz="2000" dirty="0">
                <a:solidFill>
                  <a:schemeClr val="tx1"/>
                </a:solidFill>
                <a:latin typeface="Calibri" panose="020F0502020204030204" pitchFamily="34" charset="0"/>
                <a:cs typeface="Calibri" panose="020F0502020204030204" pitchFamily="34" charset="0"/>
              </a:rPr>
              <a:t>in </a:t>
            </a:r>
            <a:r>
              <a:rPr lang="en-US" altLang="zh-CN" sz="2000" b="1" i="1" dirty="0">
                <a:solidFill>
                  <a:srgbClr val="C00000"/>
                </a:solidFill>
                <a:latin typeface="Calibri" panose="020F0502020204030204" pitchFamily="34" charset="0"/>
                <a:cs typeface="Calibri" panose="020F0502020204030204" pitchFamily="34" charset="0"/>
              </a:rPr>
              <a:t>Cryptoeconomics</a:t>
            </a:r>
            <a:r>
              <a:rPr lang="en-US" altLang="zh-CN" sz="2000" dirty="0">
                <a:solidFill>
                  <a:schemeClr val="tx1"/>
                </a:solidFill>
                <a:latin typeface="Calibri" panose="020F0502020204030204" pitchFamily="34" charset="0"/>
                <a:cs typeface="Calibri" panose="020F0502020204030204" pitchFamily="34" charset="0"/>
              </a:rPr>
              <a:t> by using </a:t>
            </a:r>
            <a:r>
              <a:rPr lang="en-US" altLang="zh-CN" sz="2000" b="1" i="1" dirty="0">
                <a:solidFill>
                  <a:srgbClr val="C00000"/>
                </a:solidFill>
                <a:latin typeface="Calibri" panose="020F0502020204030204" pitchFamily="34" charset="0"/>
                <a:cs typeface="Calibri" panose="020F0502020204030204" pitchFamily="34" charset="0"/>
              </a:rPr>
              <a:t>Contract Theory</a:t>
            </a:r>
            <a:r>
              <a:rPr lang="en-US" altLang="zh-CN" sz="2000" dirty="0">
                <a:solidFill>
                  <a:schemeClr val="tx1"/>
                </a:solidFill>
                <a:latin typeface="Calibri" panose="020F0502020204030204" pitchFamily="34" charset="0"/>
                <a:cs typeface="Calibri" panose="020F0502020204030204" pitchFamily="34" charset="0"/>
              </a:rPr>
              <a:t>: Penalty and Reward. </a:t>
            </a:r>
            <a:endParaRPr lang="en-US" sz="2000" dirty="0">
              <a:solidFill>
                <a:schemeClr val="tx1"/>
              </a:solidFill>
              <a:latin typeface="Calibri" panose="020F0502020204030204" pitchFamily="34" charset="0"/>
              <a:cs typeface="Calibri" panose="020F0502020204030204" pitchFamily="34" charset="0"/>
            </a:endParaRPr>
          </a:p>
        </p:txBody>
      </p:sp>
      <p:pic>
        <p:nvPicPr>
          <p:cNvPr id="27" name="图片 26" descr="图形用户界面, 应用程序&#10;&#10;描述已自动生成">
            <a:extLst>
              <a:ext uri="{FF2B5EF4-FFF2-40B4-BE49-F238E27FC236}">
                <a16:creationId xmlns:a16="http://schemas.microsoft.com/office/drawing/2014/main" id="{906BA71E-8EA1-4211-95D2-41FFD98E9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91" y="3375453"/>
            <a:ext cx="11213869" cy="2601884"/>
          </a:xfrm>
          <a:prstGeom prst="rect">
            <a:avLst/>
          </a:prstGeom>
        </p:spPr>
      </p:pic>
      <p:sp>
        <p:nvSpPr>
          <p:cNvPr id="52" name="矩形 51">
            <a:extLst>
              <a:ext uri="{FF2B5EF4-FFF2-40B4-BE49-F238E27FC236}">
                <a16:creationId xmlns:a16="http://schemas.microsoft.com/office/drawing/2014/main" id="{A800CCB0-9ECB-4624-9DB4-85A7A6DBA323}"/>
              </a:ext>
            </a:extLst>
          </p:cNvPr>
          <p:cNvSpPr/>
          <p:nvPr/>
        </p:nvSpPr>
        <p:spPr>
          <a:xfrm>
            <a:off x="1504950" y="4409368"/>
            <a:ext cx="1044794"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9" name="矩形 28">
            <a:extLst>
              <a:ext uri="{FF2B5EF4-FFF2-40B4-BE49-F238E27FC236}">
                <a16:creationId xmlns:a16="http://schemas.microsoft.com/office/drawing/2014/main" id="{877FB79E-A770-4234-B512-7DAE4D6F463F}"/>
              </a:ext>
            </a:extLst>
          </p:cNvPr>
          <p:cNvSpPr/>
          <p:nvPr/>
        </p:nvSpPr>
        <p:spPr>
          <a:xfrm>
            <a:off x="6096000" y="5247568"/>
            <a:ext cx="1044794" cy="400494"/>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1" name="矩形: 圆角 30">
            <a:extLst>
              <a:ext uri="{FF2B5EF4-FFF2-40B4-BE49-F238E27FC236}">
                <a16:creationId xmlns:a16="http://schemas.microsoft.com/office/drawing/2014/main" id="{F9076245-28FD-46CC-99D4-4839DE6AE0FA}"/>
              </a:ext>
            </a:extLst>
          </p:cNvPr>
          <p:cNvSpPr/>
          <p:nvPr/>
        </p:nvSpPr>
        <p:spPr>
          <a:xfrm>
            <a:off x="2943225" y="5178214"/>
            <a:ext cx="1802753" cy="400494"/>
          </a:xfrm>
          <a:prstGeom prst="roundRect">
            <a:avLst/>
          </a:prstGeom>
          <a:gradFill>
            <a:gsLst>
              <a:gs pos="0">
                <a:schemeClr val="tx2"/>
              </a:gs>
              <a:gs pos="100000">
                <a:schemeClr val="bg1"/>
              </a:gs>
            </a:gsLst>
            <a:lin ang="16200000" scaled="0"/>
          </a:gradFill>
          <a:ln w="12700">
            <a:solidFill>
              <a:srgbClr val="C00000"/>
            </a:solidFill>
            <a:prstDash val="dash"/>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C00000"/>
                </a:solidFill>
                <a:latin typeface="Calibri"/>
                <a:cs typeface="Calibri"/>
                <a:sym typeface="Calibri"/>
              </a:rPr>
              <a:t>Random Contract</a:t>
            </a:r>
            <a:endParaRPr lang="en-US" sz="1700" b="1" dirty="0">
              <a:solidFill>
                <a:srgbClr val="C00000"/>
              </a:solidFill>
              <a:latin typeface="Calibri"/>
              <a:cs typeface="Calibri"/>
            </a:endParaRPr>
          </a:p>
        </p:txBody>
      </p:sp>
      <p:sp>
        <p:nvSpPr>
          <p:cNvPr id="32" name="矩形: 圆角 31">
            <a:extLst>
              <a:ext uri="{FF2B5EF4-FFF2-40B4-BE49-F238E27FC236}">
                <a16:creationId xmlns:a16="http://schemas.microsoft.com/office/drawing/2014/main" id="{60465532-C3A8-4594-89B4-FBC3D7AB2BB0}"/>
              </a:ext>
            </a:extLst>
          </p:cNvPr>
          <p:cNvSpPr/>
          <p:nvPr/>
        </p:nvSpPr>
        <p:spPr>
          <a:xfrm>
            <a:off x="2943225" y="4476148"/>
            <a:ext cx="1802753" cy="400494"/>
          </a:xfrm>
          <a:prstGeom prst="roundRect">
            <a:avLst/>
          </a:prstGeom>
          <a:gradFill>
            <a:gsLst>
              <a:gs pos="0">
                <a:schemeClr val="tx2"/>
              </a:gs>
              <a:gs pos="100000">
                <a:schemeClr val="bg1"/>
              </a:gs>
            </a:gsLst>
            <a:lin ang="16200000" scaled="0"/>
          </a:gradFill>
          <a:ln w="12700">
            <a:solidFill>
              <a:schemeClr val="accent1">
                <a:lumMod val="60000"/>
                <a:lumOff val="40000"/>
              </a:schemeClr>
            </a:solid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solidFill>
                  <a:schemeClr val="accent1">
                    <a:lumMod val="75000"/>
                  </a:schemeClr>
                </a:solidFill>
                <a:latin typeface="Calibri"/>
                <a:cs typeface="Calibri"/>
                <a:sym typeface="Calibri"/>
              </a:rPr>
              <a:t>Deterministic Contract</a:t>
            </a:r>
            <a:endParaRPr lang="en-US" sz="1600" b="1" dirty="0">
              <a:solidFill>
                <a:schemeClr val="accent1">
                  <a:lumMod val="75000"/>
                </a:schemeClr>
              </a:solidFill>
              <a:latin typeface="Calibri"/>
              <a:cs typeface="Calibri"/>
            </a:endParaRPr>
          </a:p>
        </p:txBody>
      </p:sp>
      <p:sp>
        <p:nvSpPr>
          <p:cNvPr id="33" name="文本框 32">
            <a:extLst>
              <a:ext uri="{FF2B5EF4-FFF2-40B4-BE49-F238E27FC236}">
                <a16:creationId xmlns:a16="http://schemas.microsoft.com/office/drawing/2014/main" id="{8B208E6B-1280-4260-A234-90051C0B7CC0}"/>
              </a:ext>
            </a:extLst>
          </p:cNvPr>
          <p:cNvSpPr txBox="1"/>
          <p:nvPr/>
        </p:nvSpPr>
        <p:spPr>
          <a:xfrm>
            <a:off x="311281" y="3013503"/>
            <a:ext cx="11439491" cy="400494"/>
          </a:xfrm>
          <a:prstGeom prst="rect">
            <a:avLst/>
          </a:prstGeom>
          <a:noFill/>
        </p:spPr>
        <p:txBody>
          <a:bodyPr wrap="square">
            <a:spAutoFit/>
          </a:bodyPr>
          <a:lstStyle/>
          <a:p>
            <a:pPr marL="285750" indent="-285750" algn="just">
              <a:lnSpc>
                <a:spcPts val="2500"/>
              </a:lnSpc>
              <a:spcAft>
                <a:spcPts val="600"/>
              </a:spcAft>
              <a:buFont typeface="Wingdings" panose="05000000000000000000" pitchFamily="2" charset="2"/>
              <a:buChar char="§"/>
            </a:pPr>
            <a:r>
              <a:rPr lang="en-US" altLang="zh-CN" sz="2000" dirty="0">
                <a:solidFill>
                  <a:schemeClr val="tx1"/>
                </a:solidFill>
                <a:latin typeface="Calibri" panose="020F0502020204030204" pitchFamily="34" charset="0"/>
                <a:cs typeface="Calibri" panose="020F0502020204030204" pitchFamily="34" charset="0"/>
              </a:rPr>
              <a:t>Other Applications of Contract Theory in Cryptoeconomics: </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06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randombar(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9" grpId="0" animBg="1"/>
      <p:bldP spid="31" grpId="0" animBg="1"/>
      <p:bldP spid="32" grpId="0" animBg="1"/>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45DD5C50-85F8-E32B-01EA-8B0AE52BC157}"/>
              </a:ext>
            </a:extLst>
          </p:cNvPr>
          <p:cNvSpPr txBox="1"/>
          <p:nvPr/>
        </p:nvSpPr>
        <p:spPr>
          <a:xfrm>
            <a:off x="311284" y="19455"/>
            <a:ext cx="6634947"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Thank you and Visit us?</a:t>
            </a:r>
          </a:p>
        </p:txBody>
      </p:sp>
      <p:pic>
        <p:nvPicPr>
          <p:cNvPr id="5" name="Picture 4">
            <a:extLst>
              <a:ext uri="{FF2B5EF4-FFF2-40B4-BE49-F238E27FC236}">
                <a16:creationId xmlns:a16="http://schemas.microsoft.com/office/drawing/2014/main" id="{01C020DD-1BA1-8991-6D63-57E04BA2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8688" y="862013"/>
            <a:ext cx="3251200" cy="2438400"/>
          </a:xfrm>
          <a:prstGeom prst="rect">
            <a:avLst/>
          </a:prstGeom>
        </p:spPr>
      </p:pic>
      <p:pic>
        <p:nvPicPr>
          <p:cNvPr id="6" name="Picture 5">
            <a:extLst>
              <a:ext uri="{FF2B5EF4-FFF2-40B4-BE49-F238E27FC236}">
                <a16:creationId xmlns:a16="http://schemas.microsoft.com/office/drawing/2014/main" id="{935E6221-7084-65E9-31AB-9545D728B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369" y="3330893"/>
            <a:ext cx="3094083" cy="2320562"/>
          </a:xfrm>
          <a:prstGeom prst="rect">
            <a:avLst/>
          </a:prstGeom>
        </p:spPr>
      </p:pic>
      <p:pic>
        <p:nvPicPr>
          <p:cNvPr id="7" name="Picture 6">
            <a:extLst>
              <a:ext uri="{FF2B5EF4-FFF2-40B4-BE49-F238E27FC236}">
                <a16:creationId xmlns:a16="http://schemas.microsoft.com/office/drawing/2014/main" id="{7BB7C639-E494-567E-A5FA-947B9B628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086" y="3330893"/>
            <a:ext cx="3094083" cy="2320562"/>
          </a:xfrm>
          <a:prstGeom prst="rect">
            <a:avLst/>
          </a:prstGeom>
        </p:spPr>
      </p:pic>
      <p:pic>
        <p:nvPicPr>
          <p:cNvPr id="8" name="Picture 7">
            <a:extLst>
              <a:ext uri="{FF2B5EF4-FFF2-40B4-BE49-F238E27FC236}">
                <a16:creationId xmlns:a16="http://schemas.microsoft.com/office/drawing/2014/main" id="{4C0B8E54-CB66-70DD-7BAA-086F15415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2551" y="891829"/>
            <a:ext cx="4160281" cy="2408584"/>
          </a:xfrm>
          <a:prstGeom prst="rect">
            <a:avLst/>
          </a:prstGeom>
        </p:spPr>
      </p:pic>
      <p:pic>
        <p:nvPicPr>
          <p:cNvPr id="9" name="Picture 8">
            <a:extLst>
              <a:ext uri="{FF2B5EF4-FFF2-40B4-BE49-F238E27FC236}">
                <a16:creationId xmlns:a16="http://schemas.microsoft.com/office/drawing/2014/main" id="{680BB1B9-6406-9FD4-FC98-98587F3E0C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9888" y="862013"/>
            <a:ext cx="1828800" cy="2438400"/>
          </a:xfrm>
          <a:prstGeom prst="rect">
            <a:avLst/>
          </a:prstGeom>
        </p:spPr>
      </p:pic>
      <p:pic>
        <p:nvPicPr>
          <p:cNvPr id="10" name="Picture 9">
            <a:extLst>
              <a:ext uri="{FF2B5EF4-FFF2-40B4-BE49-F238E27FC236}">
                <a16:creationId xmlns:a16="http://schemas.microsoft.com/office/drawing/2014/main" id="{CAD036EC-A014-11F0-0FBA-0836999BC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0444" y="2788143"/>
            <a:ext cx="3093481" cy="3404557"/>
          </a:xfrm>
          <a:prstGeom prst="rect">
            <a:avLst/>
          </a:prstGeom>
        </p:spPr>
      </p:pic>
      <p:sp>
        <p:nvSpPr>
          <p:cNvPr id="11" name="Rectangle 10">
            <a:extLst>
              <a:ext uri="{FF2B5EF4-FFF2-40B4-BE49-F238E27FC236}">
                <a16:creationId xmlns:a16="http://schemas.microsoft.com/office/drawing/2014/main" id="{A43F37B6-AFCC-224A-1A52-0C33B979605A}"/>
              </a:ext>
            </a:extLst>
          </p:cNvPr>
          <p:cNvSpPr/>
          <p:nvPr/>
        </p:nvSpPr>
        <p:spPr>
          <a:xfrm>
            <a:off x="2776417" y="5662613"/>
            <a:ext cx="3709670" cy="461665"/>
          </a:xfrm>
          <a:prstGeom prst="rect">
            <a:avLst/>
          </a:prstGeom>
        </p:spPr>
        <p:txBody>
          <a:bodyPr wrap="none">
            <a:spAutoFit/>
          </a:bodyPr>
          <a:lstStyle/>
          <a:p>
            <a:r>
              <a:rPr lang="en-US" altLang="zh-CN" sz="240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sz="2400"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sz="240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sz="2400" dirty="0"/>
          </a:p>
        </p:txBody>
      </p:sp>
      <p:pic>
        <p:nvPicPr>
          <p:cNvPr id="12" name="Picture 11">
            <a:extLst>
              <a:ext uri="{FF2B5EF4-FFF2-40B4-BE49-F238E27FC236}">
                <a16:creationId xmlns:a16="http://schemas.microsoft.com/office/drawing/2014/main" id="{DF242E41-50AB-2C0A-FC08-CD10046A282A}"/>
              </a:ext>
            </a:extLst>
          </p:cNvPr>
          <p:cNvPicPr>
            <a:picLocks noChangeAspect="1"/>
          </p:cNvPicPr>
          <p:nvPr/>
        </p:nvPicPr>
        <p:blipFill>
          <a:blip r:embed="rId8"/>
          <a:stretch>
            <a:fillRect/>
          </a:stretch>
        </p:blipFill>
        <p:spPr>
          <a:xfrm>
            <a:off x="7382580" y="4332655"/>
            <a:ext cx="3147308" cy="1892223"/>
          </a:xfrm>
          <a:prstGeom prst="rect">
            <a:avLst/>
          </a:prstGeom>
        </p:spPr>
      </p:pic>
    </p:spTree>
    <p:extLst>
      <p:ext uri="{BB962C8B-B14F-4D97-AF65-F5344CB8AC3E}">
        <p14:creationId xmlns:p14="http://schemas.microsoft.com/office/powerpoint/2010/main" val="193943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6;p1">
            <a:extLst>
              <a:ext uri="{FF2B5EF4-FFF2-40B4-BE49-F238E27FC236}">
                <a16:creationId xmlns:a16="http://schemas.microsoft.com/office/drawing/2014/main" id="{20AF877E-4D79-4644-85C1-F6AD86FD36FA}"/>
              </a:ext>
            </a:extLst>
          </p:cNvPr>
          <p:cNvSpPr/>
          <p:nvPr/>
        </p:nvSpPr>
        <p:spPr>
          <a:xfrm>
            <a:off x="2752436" y="1976582"/>
            <a:ext cx="6567056" cy="1129251"/>
          </a:xfrm>
          <a:prstGeom prst="roundRect">
            <a:avLst>
              <a:gd name="adj" fmla="val 16667"/>
            </a:avLst>
          </a:prstGeom>
          <a:solidFill>
            <a:srgbClr val="D8D8D8"/>
          </a:solidFill>
          <a:ln w="12700" cap="flat" cmpd="sng">
            <a:solidFill>
              <a:srgbClr val="D8D8D8"/>
            </a:solidFill>
            <a:prstDash val="solid"/>
            <a:miter lim="800000"/>
            <a:headEnd type="none" w="sm" len="sm"/>
            <a:tailEnd type="none" w="sm" len="sm"/>
          </a:ln>
          <a:effectLst>
            <a:outerShdw blurRad="101600" dist="241300" dir="2700000" sx="99000" sy="99000" algn="tl"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rgbClr val="C00000"/>
                </a:solidFill>
                <a:latin typeface="Calibri"/>
                <a:ea typeface="Calibri"/>
                <a:cs typeface="Calibri"/>
                <a:sym typeface="Calibri"/>
              </a:rPr>
              <a:t>T</a:t>
            </a:r>
            <a:r>
              <a:rPr lang="en-US" altLang="zh-CN" sz="4800" b="0" i="0" u="none" strike="noStrike" cap="none" dirty="0">
                <a:solidFill>
                  <a:srgbClr val="C00000"/>
                </a:solidFill>
                <a:latin typeface="Calibri"/>
                <a:ea typeface="Calibri"/>
                <a:cs typeface="Calibri"/>
                <a:sym typeface="Calibri"/>
              </a:rPr>
              <a:t>hank You</a:t>
            </a:r>
            <a:endParaRPr lang="en-US" sz="4800" b="0" i="0" u="none" strike="noStrike" cap="none" dirty="0">
              <a:solidFill>
                <a:srgbClr val="C00000"/>
              </a:solidFill>
              <a:latin typeface="Calibri"/>
              <a:ea typeface="Calibri"/>
              <a:cs typeface="Calibri"/>
              <a:sym typeface="Calibri"/>
            </a:endParaRPr>
          </a:p>
        </p:txBody>
      </p:sp>
      <p:sp>
        <p:nvSpPr>
          <p:cNvPr id="6" name="文本框 5">
            <a:extLst>
              <a:ext uri="{FF2B5EF4-FFF2-40B4-BE49-F238E27FC236}">
                <a16:creationId xmlns:a16="http://schemas.microsoft.com/office/drawing/2014/main" id="{CA88F05B-AF83-457D-B298-C7D7D90A0F15}"/>
              </a:ext>
            </a:extLst>
          </p:cNvPr>
          <p:cNvSpPr txBox="1"/>
          <p:nvPr/>
        </p:nvSpPr>
        <p:spPr>
          <a:xfrm>
            <a:off x="3038764" y="3598279"/>
            <a:ext cx="6114472" cy="646331"/>
          </a:xfrm>
          <a:prstGeom prst="rect">
            <a:avLst/>
          </a:prstGeom>
          <a:noFill/>
        </p:spPr>
        <p:txBody>
          <a:bodyPr wrap="square">
            <a:spAutoFit/>
          </a:bodyPr>
          <a:lstStyle/>
          <a:p>
            <a:pPr marL="0" marR="0" lvl="0" indent="0" algn="ctr" rtl="0">
              <a:spcBef>
                <a:spcPts val="0"/>
              </a:spcBef>
              <a:spcAft>
                <a:spcPts val="0"/>
              </a:spcAft>
              <a:buNone/>
            </a:pPr>
            <a:r>
              <a:rPr lang="en-US" sz="3600" b="0" i="0" u="none" strike="noStrike" cap="none" dirty="0">
                <a:solidFill>
                  <a:srgbClr val="C00000"/>
                </a:solidFill>
                <a:effectLst>
                  <a:outerShdw blurRad="38100" dist="38100" dir="2700000" algn="tl">
                    <a:srgbClr val="000000">
                      <a:alpha val="43137"/>
                    </a:srgbClr>
                  </a:outerShdw>
                </a:effectLst>
                <a:latin typeface="Calibri"/>
                <a:ea typeface="Calibri"/>
                <a:cs typeface="Calibri"/>
                <a:sym typeface="Calibri"/>
              </a:rPr>
              <a:t>Q &amp; A</a:t>
            </a:r>
          </a:p>
        </p:txBody>
      </p:sp>
    </p:spTree>
    <p:extLst>
      <p:ext uri="{BB962C8B-B14F-4D97-AF65-F5344CB8AC3E}">
        <p14:creationId xmlns:p14="http://schemas.microsoft.com/office/powerpoint/2010/main" val="1584524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E8AFC8-6FBF-4B22-AFA1-6800882B9F77}"/>
              </a:ext>
            </a:extLst>
          </p:cNvPr>
          <p:cNvPicPr>
            <a:picLocks noChangeAspect="1"/>
          </p:cNvPicPr>
          <p:nvPr/>
        </p:nvPicPr>
        <p:blipFill>
          <a:blip r:embed="rId2"/>
          <a:stretch>
            <a:fillRect/>
          </a:stretch>
        </p:blipFill>
        <p:spPr>
          <a:xfrm>
            <a:off x="5715054" y="1157415"/>
            <a:ext cx="5950481" cy="4543169"/>
          </a:xfrm>
          <a:prstGeom prst="rect">
            <a:avLst/>
          </a:prstGeom>
        </p:spPr>
      </p:pic>
      <p:sp>
        <p:nvSpPr>
          <p:cNvPr id="4" name="文本框 3">
            <a:extLst>
              <a:ext uri="{FF2B5EF4-FFF2-40B4-BE49-F238E27FC236}">
                <a16:creationId xmlns:a16="http://schemas.microsoft.com/office/drawing/2014/main" id="{72882C43-8519-424A-B27A-EF007A260F39}"/>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Simulation and Analysis</a:t>
            </a:r>
          </a:p>
        </p:txBody>
      </p:sp>
      <p:sp>
        <p:nvSpPr>
          <p:cNvPr id="6" name="文本框 5">
            <a:extLst>
              <a:ext uri="{FF2B5EF4-FFF2-40B4-BE49-F238E27FC236}">
                <a16:creationId xmlns:a16="http://schemas.microsoft.com/office/drawing/2014/main" id="{6AFEB9F1-3334-43CF-923B-10DA67E74494}"/>
              </a:ext>
            </a:extLst>
          </p:cNvPr>
          <p:cNvSpPr txBox="1"/>
          <p:nvPr/>
        </p:nvSpPr>
        <p:spPr>
          <a:xfrm>
            <a:off x="311286" y="1510385"/>
            <a:ext cx="5858696" cy="646331"/>
          </a:xfrm>
          <a:prstGeom prst="rect">
            <a:avLst/>
          </a:prstGeom>
          <a:noFill/>
        </p:spPr>
        <p:txBody>
          <a:bodyPr wrap="square">
            <a:spAutoFit/>
          </a:bodyPr>
          <a:lstStyle/>
          <a:p>
            <a:pPr marL="285750" indent="-285750" algn="just">
              <a:buFont typeface="Wingdings" panose="05000000000000000000" pitchFamily="2" charset="2"/>
              <a:buChar char="§"/>
            </a:pPr>
            <a:r>
              <a:rPr lang="en-US" sz="1800" b="0" i="0" u="none" strike="noStrike" baseline="0" dirty="0">
                <a:latin typeface="Calibri" panose="020F0502020204030204" pitchFamily="34" charset="0"/>
                <a:cs typeface="Calibri" panose="020F0502020204030204" pitchFamily="34" charset="0"/>
              </a:rPr>
              <a:t>32-ether blocks out these validators whose types are lower than type-7.</a:t>
            </a:r>
            <a:endParaRPr lang="en-US" sz="18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AA581DC7-8940-4469-B83D-4CC2D4854A62}"/>
              </a:ext>
            </a:extLst>
          </p:cNvPr>
          <p:cNvSpPr txBox="1"/>
          <p:nvPr/>
        </p:nvSpPr>
        <p:spPr>
          <a:xfrm>
            <a:off x="311285" y="2421839"/>
            <a:ext cx="6251965" cy="369332"/>
          </a:xfrm>
          <a:prstGeom prst="rect">
            <a:avLst/>
          </a:prstGeom>
          <a:noFill/>
        </p:spPr>
        <p:txBody>
          <a:bodyPr wrap="square">
            <a:spAutoFit/>
          </a:bodyPr>
          <a:lstStyle/>
          <a:p>
            <a:pPr marL="285750" indent="-285750" algn="just">
              <a:buFont typeface="Wingdings" panose="05000000000000000000" pitchFamily="2" charset="2"/>
              <a:buChar char="§"/>
            </a:pPr>
            <a:r>
              <a:rPr lang="en-US" sz="1800" b="0" i="0" u="none" strike="noStrike" baseline="0" dirty="0">
                <a:latin typeface="Calibri" panose="020F0502020204030204" pitchFamily="34" charset="0"/>
                <a:cs typeface="Calibri" panose="020F0502020204030204" pitchFamily="34" charset="0"/>
              </a:rPr>
              <a:t>The </a:t>
            </a:r>
            <a:r>
              <a:rPr lang="en-US" sz="1800" dirty="0">
                <a:latin typeface="Calibri" panose="020F0502020204030204" pitchFamily="34" charset="0"/>
                <a:cs typeface="Calibri" panose="020F0502020204030204" pitchFamily="34" charset="0"/>
              </a:rPr>
              <a:t>total amount of security deposit </a:t>
            </a:r>
            <a:r>
              <a:rPr lang="en-US" sz="1800" b="0" i="0" u="none" strike="noStrike" baseline="0" dirty="0">
                <a:latin typeface="Calibri" panose="020F0502020204030204" pitchFamily="34" charset="0"/>
                <a:cs typeface="Calibri" panose="020F0502020204030204" pitchFamily="34" charset="0"/>
              </a:rPr>
              <a:t>as follows:</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6C4B554-BA2C-4DC5-BB59-7BD4D51FEC56}"/>
                  </a:ext>
                </a:extLst>
              </p:cNvPr>
              <p:cNvSpPr txBox="1"/>
              <p:nvPr/>
            </p:nvSpPr>
            <p:spPr>
              <a:xfrm>
                <a:off x="673200" y="2791171"/>
                <a:ext cx="2527200" cy="293735"/>
              </a:xfrm>
              <a:prstGeom prst="rect">
                <a:avLst/>
              </a:prstGeom>
              <a:noFill/>
            </p:spPr>
            <p:txBody>
              <a:bodyPr wrap="square" lIns="0" tIns="0" rIns="0" bIns="0" rtlCol="0">
                <a:spAutoFit/>
              </a:bodyPr>
              <a:lstStyle/>
              <a:p>
                <a14:m>
                  <m:oMath xmlns:m="http://schemas.openxmlformats.org/officeDocument/2006/math">
                    <m:nary>
                      <m:naryPr>
                        <m:chr m:val="∑"/>
                        <m:ctrlPr>
                          <a:rPr lang="pt-BR"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pt-BR" sz="1800" b="0" i="1" smtClean="0">
                            <a:latin typeface="Cambria Math" panose="02040503050406030204" pitchFamily="18" charset="0"/>
                          </a:rPr>
                          <m:t>=</m:t>
                        </m:r>
                        <m:r>
                          <a:rPr lang="en-US" sz="1800" b="0" i="1" smtClean="0">
                            <a:latin typeface="Cambria Math" panose="02040503050406030204" pitchFamily="18" charset="0"/>
                          </a:rPr>
                          <m:t>1</m:t>
                        </m:r>
                      </m:sub>
                      <m:sup>
                        <m:r>
                          <a:rPr lang="en-US" sz="1800" b="0" i="1" smtClean="0">
                            <a:latin typeface="Cambria Math" panose="02040503050406030204" pitchFamily="18" charset="0"/>
                          </a:rPr>
                          <m:t>10</m:t>
                        </m:r>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𝜆</m:t>
                            </m:r>
                          </m:e>
                          <m:sub>
                            <m:r>
                              <a:rPr lang="en-US" sz="1800" b="0" i="1" smtClean="0">
                                <a:latin typeface="Cambria Math" panose="02040503050406030204" pitchFamily="18" charset="0"/>
                              </a:rPr>
                              <m:t>𝑖</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e>
                    </m:nary>
                  </m:oMath>
                </a14:m>
                <a:r>
                  <a:rPr lang="pt-BR" sz="1800" dirty="0"/>
                  <a:t> </a:t>
                </a:r>
                <a14:m>
                  <m:oMath xmlns:m="http://schemas.openxmlformats.org/officeDocument/2006/math">
                    <m:nary>
                      <m:naryPr>
                        <m:chr m:val="∑"/>
                        <m:ctrlPr>
                          <a:rPr lang="pt-BR" sz="1800" i="1">
                            <a:latin typeface="Cambria Math" panose="02040503050406030204" pitchFamily="18" charset="0"/>
                          </a:rPr>
                        </m:ctrlPr>
                      </m:naryPr>
                      <m:sub>
                        <m:r>
                          <m:rPr>
                            <m:brk m:alnAt="23"/>
                          </m:rPr>
                          <a:rPr lang="en-US" sz="1800" i="1">
                            <a:latin typeface="Cambria Math" panose="02040503050406030204" pitchFamily="18" charset="0"/>
                          </a:rPr>
                          <m:t>𝑖</m:t>
                        </m:r>
                        <m:r>
                          <a:rPr lang="pt-BR" sz="1800" i="1">
                            <a:latin typeface="Cambria Math" panose="02040503050406030204" pitchFamily="18" charset="0"/>
                          </a:rPr>
                          <m:t>=</m:t>
                        </m:r>
                        <m:r>
                          <a:rPr lang="en-US" sz="1800" b="0" i="1" smtClean="0">
                            <a:latin typeface="Cambria Math" panose="02040503050406030204" pitchFamily="18" charset="0"/>
                          </a:rPr>
                          <m:t>7</m:t>
                        </m:r>
                      </m:sub>
                      <m:sup>
                        <m:r>
                          <a:rPr lang="en-US" sz="1800" i="1">
                            <a:latin typeface="Cambria Math" panose="02040503050406030204" pitchFamily="18" charset="0"/>
                          </a:rPr>
                          <m:t>10</m:t>
                        </m:r>
                      </m:sup>
                      <m:e>
                        <m:sSub>
                          <m:sSubPr>
                            <m:ctrlPr>
                              <a:rPr lang="en-US" sz="1800" i="1">
                                <a:latin typeface="Cambria Math" panose="02040503050406030204" pitchFamily="18" charset="0"/>
                              </a:rPr>
                            </m:ctrlPr>
                          </m:sSubPr>
                          <m:e>
                            <m:r>
                              <a:rPr lang="en-US" sz="1800" i="1">
                                <a:latin typeface="Cambria Math" panose="02040503050406030204" pitchFamily="18" charset="0"/>
                              </a:rPr>
                              <m:t>𝜆</m:t>
                            </m:r>
                          </m:e>
                          <m:sub>
                            <m:r>
                              <a:rPr lang="en-US" sz="1800" i="1">
                                <a:latin typeface="Cambria Math" panose="02040503050406030204" pitchFamily="18" charset="0"/>
                              </a:rPr>
                              <m:t>𝑖</m:t>
                            </m:r>
                          </m:sub>
                        </m:sSub>
                        <m:sSub>
                          <m:sSubPr>
                            <m:ctrlPr>
                              <a:rPr lang="en-US" sz="1800" i="1">
                                <a:latin typeface="Cambria Math" panose="02040503050406030204" pitchFamily="18" charset="0"/>
                              </a:rPr>
                            </m:ctrlPr>
                          </m:sSubPr>
                          <m:e>
                            <m:r>
                              <a:rPr lang="en-US" sz="1800" i="1">
                                <a:latin typeface="Cambria Math" panose="02040503050406030204" pitchFamily="18" charset="0"/>
                              </a:rPr>
                              <m:t>𝐷</m:t>
                            </m:r>
                          </m:e>
                          <m:sub>
                            <m:r>
                              <a:rPr lang="en-US" sz="1800" b="0" i="1" smtClean="0">
                                <a:latin typeface="Cambria Math" panose="02040503050406030204" pitchFamily="18" charset="0"/>
                              </a:rPr>
                              <m:t>7</m:t>
                            </m:r>
                          </m:sub>
                        </m:sSub>
                      </m:e>
                    </m:nary>
                  </m:oMath>
                </a14:m>
                <a:endParaRPr lang="en-US" sz="1800" dirty="0"/>
              </a:p>
            </p:txBody>
          </p:sp>
        </mc:Choice>
        <mc:Fallback xmlns="">
          <p:sp>
            <p:nvSpPr>
              <p:cNvPr id="11" name="文本框 10">
                <a:extLst>
                  <a:ext uri="{FF2B5EF4-FFF2-40B4-BE49-F238E27FC236}">
                    <a16:creationId xmlns:a16="http://schemas.microsoft.com/office/drawing/2014/main" id="{06C4B554-BA2C-4DC5-BB59-7BD4D51FEC56}"/>
                  </a:ext>
                </a:extLst>
              </p:cNvPr>
              <p:cNvSpPr txBox="1">
                <a:spLocks noRot="1" noChangeAspect="1" noMove="1" noResize="1" noEditPoints="1" noAdjustHandles="1" noChangeArrowheads="1" noChangeShapeType="1" noTextEdit="1"/>
              </p:cNvSpPr>
              <p:nvPr/>
            </p:nvSpPr>
            <p:spPr>
              <a:xfrm>
                <a:off x="673200" y="2791171"/>
                <a:ext cx="2527200" cy="293735"/>
              </a:xfrm>
              <a:prstGeom prst="rect">
                <a:avLst/>
              </a:prstGeom>
              <a:blipFill>
                <a:blip r:embed="rId3"/>
                <a:stretch>
                  <a:fillRect l="-16867" t="-162500" b="-250000"/>
                </a:stretch>
              </a:blipFill>
            </p:spPr>
            <p:txBody>
              <a:bodyPr/>
              <a:lstStyle/>
              <a:p>
                <a:r>
                  <a:rPr lang="en-US">
                    <a:noFill/>
                  </a:rPr>
                  <a:t> </a:t>
                </a:r>
              </a:p>
            </p:txBody>
          </p:sp>
        </mc:Fallback>
      </mc:AlternateContent>
      <p:sp>
        <p:nvSpPr>
          <p:cNvPr id="12" name="文本框 11">
            <a:extLst>
              <a:ext uri="{FF2B5EF4-FFF2-40B4-BE49-F238E27FC236}">
                <a16:creationId xmlns:a16="http://schemas.microsoft.com/office/drawing/2014/main" id="{E762B239-CF86-4D79-B0F5-2336447DC410}"/>
              </a:ext>
            </a:extLst>
          </p:cNvPr>
          <p:cNvSpPr txBox="1"/>
          <p:nvPr/>
        </p:nvSpPr>
        <p:spPr>
          <a:xfrm>
            <a:off x="0" y="135582"/>
            <a:ext cx="10311788" cy="461665"/>
          </a:xfrm>
          <a:prstGeom prst="rect">
            <a:avLst/>
          </a:prstGeom>
          <a:noFill/>
        </p:spPr>
        <p:txBody>
          <a:bodyPr wrap="square" rtlCol="0">
            <a:spAutoFit/>
          </a:bodyPr>
          <a:lstStyle/>
          <a:p>
            <a:pPr algn="just"/>
            <a:r>
              <a:rPr lang="en-US" sz="2400" dirty="0">
                <a:solidFill>
                  <a:srgbClr val="C00000"/>
                </a:solidFill>
                <a:latin typeface="Calibri" panose="020F0502020204030204" pitchFamily="34" charset="0"/>
                <a:cs typeface="Calibri" panose="020F0502020204030204" pitchFamily="34" charset="0"/>
              </a:rPr>
              <a:t>Contract-based approach for security deposit in blockchain networks with shards</a:t>
            </a:r>
          </a:p>
        </p:txBody>
      </p:sp>
    </p:spTree>
    <p:extLst>
      <p:ext uri="{BB962C8B-B14F-4D97-AF65-F5344CB8AC3E}">
        <p14:creationId xmlns:p14="http://schemas.microsoft.com/office/powerpoint/2010/main" val="41363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0FB7704-76C6-4BC1-8F02-E94165EA2C1D}"/>
              </a:ext>
            </a:extLst>
          </p:cNvPr>
          <p:cNvSpPr txBox="1"/>
          <p:nvPr/>
        </p:nvSpPr>
        <p:spPr>
          <a:xfrm>
            <a:off x="311285" y="933854"/>
            <a:ext cx="7490298"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Summary of Work II</a:t>
            </a:r>
          </a:p>
        </p:txBody>
      </p:sp>
      <p:sp>
        <p:nvSpPr>
          <p:cNvPr id="11" name="文本框 10">
            <a:extLst>
              <a:ext uri="{FF2B5EF4-FFF2-40B4-BE49-F238E27FC236}">
                <a16:creationId xmlns:a16="http://schemas.microsoft.com/office/drawing/2014/main" id="{B2F1E4C5-A78C-4EED-B2BD-5EF94110075B}"/>
              </a:ext>
            </a:extLst>
          </p:cNvPr>
          <p:cNvSpPr txBox="1"/>
          <p:nvPr/>
        </p:nvSpPr>
        <p:spPr>
          <a:xfrm>
            <a:off x="311285" y="1415359"/>
            <a:ext cx="11399645" cy="1431161"/>
          </a:xfrm>
          <a:prstGeom prst="rect">
            <a:avLst/>
          </a:prstGeom>
          <a:noFill/>
        </p:spPr>
        <p:txBody>
          <a:bodyPr wrap="square">
            <a:spAutoFit/>
          </a:bodyPr>
          <a:lstStyle/>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Analyze </a:t>
            </a:r>
            <a:r>
              <a:rPr lang="en-US" sz="1800" b="1" i="1" dirty="0">
                <a:solidFill>
                  <a:srgbClr val="C00000"/>
                </a:solidFill>
                <a:latin typeface="Calibri" panose="020F0502020204030204" pitchFamily="34" charset="0"/>
                <a:cs typeface="Calibri" panose="020F0502020204030204" pitchFamily="34" charset="0"/>
              </a:rPr>
              <a:t>Discouragement Attack </a:t>
            </a:r>
            <a:r>
              <a:rPr lang="en-US" sz="1800" dirty="0">
                <a:latin typeface="Calibri" panose="020F0502020204030204" pitchFamily="34" charset="0"/>
                <a:cs typeface="Calibri" panose="020F0502020204030204" pitchFamily="34" charset="0"/>
              </a:rPr>
              <a:t>model.</a:t>
            </a:r>
          </a:p>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Devise a </a:t>
            </a:r>
            <a:r>
              <a:rPr lang="en-US" sz="1800" b="1" i="1" dirty="0">
                <a:solidFill>
                  <a:srgbClr val="C00000"/>
                </a:solidFill>
                <a:latin typeface="Calibri" panose="020F0502020204030204" pitchFamily="34" charset="0"/>
                <a:cs typeface="Calibri" panose="020F0502020204030204" pitchFamily="34" charset="0"/>
              </a:rPr>
              <a:t>cyber insurance </a:t>
            </a:r>
            <a:r>
              <a:rPr lang="en-US" sz="1800" dirty="0">
                <a:latin typeface="Calibri" panose="020F0502020204030204" pitchFamily="34" charset="0"/>
                <a:cs typeface="Calibri" panose="020F0502020204030204" pitchFamily="34" charset="0"/>
              </a:rPr>
              <a:t>framework using contract theory.</a:t>
            </a:r>
          </a:p>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The cyber insurance can neutralize the cyber risks.</a:t>
            </a:r>
          </a:p>
          <a:p>
            <a:pPr marL="285750" lvl="0" indent="-285750" algn="just">
              <a:spcAft>
                <a:spcPts val="600"/>
              </a:spcAft>
              <a:buFont typeface="Wingdings" panose="05000000000000000000" pitchFamily="2" charset="2"/>
              <a:buChar char="§"/>
              <a:defRPr/>
            </a:pPr>
            <a:r>
              <a:rPr lang="en-US" sz="1800" dirty="0">
                <a:latin typeface="Calibri" panose="020F0502020204030204" pitchFamily="34" charset="0"/>
                <a:cs typeface="Calibri" panose="020F0502020204030204" pitchFamily="34" charset="0"/>
              </a:rPr>
              <a:t>The contract theory can determine the different </a:t>
            </a:r>
            <a:r>
              <a:rPr lang="en-US" sz="1800" b="1" i="1" dirty="0">
                <a:solidFill>
                  <a:srgbClr val="C00000"/>
                </a:solidFill>
                <a:latin typeface="Calibri" panose="020F0502020204030204" pitchFamily="34" charset="0"/>
                <a:cs typeface="Calibri" panose="020F0502020204030204" pitchFamily="34" charset="0"/>
              </a:rPr>
              <a:t>withdraw delays</a:t>
            </a:r>
            <a:r>
              <a:rPr lang="en-US" sz="1800" dirty="0">
                <a:latin typeface="Calibri" panose="020F0502020204030204" pitchFamily="34" charset="0"/>
                <a:cs typeface="Calibri" panose="020F0502020204030204" pitchFamily="34" charset="0"/>
              </a:rPr>
              <a:t>.</a:t>
            </a:r>
          </a:p>
        </p:txBody>
      </p:sp>
      <p:sp>
        <p:nvSpPr>
          <p:cNvPr id="16" name="文本框 15">
            <a:extLst>
              <a:ext uri="{FF2B5EF4-FFF2-40B4-BE49-F238E27FC236}">
                <a16:creationId xmlns:a16="http://schemas.microsoft.com/office/drawing/2014/main" id="{A3E1CC7A-C95F-4A83-87EB-A4CE01335877}"/>
              </a:ext>
            </a:extLst>
          </p:cNvPr>
          <p:cNvSpPr txBox="1"/>
          <p:nvPr/>
        </p:nvSpPr>
        <p:spPr>
          <a:xfrm>
            <a:off x="311285" y="-20253"/>
            <a:ext cx="9554610" cy="830997"/>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Cyber Insurance Design for Validator Rotation in Sharded Blockchain Networks: A Hierarchical Game Based Approach</a:t>
            </a:r>
          </a:p>
        </p:txBody>
      </p:sp>
    </p:spTree>
    <p:extLst>
      <p:ext uri="{BB962C8B-B14F-4D97-AF65-F5344CB8AC3E}">
        <p14:creationId xmlns:p14="http://schemas.microsoft.com/office/powerpoint/2010/main" val="377614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4;p21">
            <a:extLst>
              <a:ext uri="{FF2B5EF4-FFF2-40B4-BE49-F238E27FC236}">
                <a16:creationId xmlns:a16="http://schemas.microsoft.com/office/drawing/2014/main" id="{79604605-6003-DCB2-53D3-3D65C53FD25D}"/>
              </a:ext>
            </a:extLst>
          </p:cNvPr>
          <p:cNvSpPr/>
          <p:nvPr/>
        </p:nvSpPr>
        <p:spPr>
          <a:xfrm>
            <a:off x="-1" y="0"/>
            <a:ext cx="10017457"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dirty="0">
                <a:solidFill>
                  <a:srgbClr val="A80000"/>
                </a:solidFill>
                <a:latin typeface="Calibri"/>
                <a:ea typeface="Calibri"/>
                <a:cs typeface="Calibri"/>
                <a:sym typeface="Calibri"/>
              </a:rPr>
              <a:t>  </a:t>
            </a:r>
            <a:r>
              <a:rPr lang="en-US" sz="3600" b="1" dirty="0">
                <a:solidFill>
                  <a:srgbClr val="C00000"/>
                </a:solidFill>
                <a:latin typeface="Calibri"/>
                <a:ea typeface="Calibri"/>
                <a:cs typeface="Calibri"/>
                <a:sym typeface="Calibri"/>
              </a:rPr>
              <a:t>Proof of Work (</a:t>
            </a:r>
            <a:r>
              <a:rPr lang="en-US" sz="3600" b="1" dirty="0" err="1">
                <a:solidFill>
                  <a:srgbClr val="C00000"/>
                </a:solidFill>
                <a:latin typeface="Calibri"/>
                <a:ea typeface="Calibri"/>
                <a:cs typeface="Calibri"/>
                <a:sym typeface="Calibri"/>
              </a:rPr>
              <a:t>PoW</a:t>
            </a:r>
            <a:r>
              <a:rPr lang="en-US" sz="3600" b="1" dirty="0">
                <a:solidFill>
                  <a:srgbClr val="C00000"/>
                </a:solidFill>
                <a:latin typeface="Calibri"/>
                <a:ea typeface="Calibri"/>
                <a:cs typeface="Calibri"/>
                <a:sym typeface="Calibri"/>
              </a:rPr>
              <a:t>) vs. Proof of Stake (</a:t>
            </a:r>
            <a:r>
              <a:rPr lang="en-US" sz="3600" b="1" dirty="0" err="1">
                <a:solidFill>
                  <a:srgbClr val="C00000"/>
                </a:solidFill>
                <a:latin typeface="Calibri"/>
                <a:ea typeface="Calibri"/>
                <a:cs typeface="Calibri"/>
                <a:sym typeface="Calibri"/>
              </a:rPr>
              <a:t>PoS</a:t>
            </a:r>
            <a:r>
              <a:rPr lang="en-US" sz="3600" b="1" dirty="0">
                <a:solidFill>
                  <a:srgbClr val="C00000"/>
                </a:solidFill>
                <a:latin typeface="Calibri"/>
                <a:ea typeface="Calibri"/>
                <a:cs typeface="Calibri"/>
                <a:sym typeface="Calibri"/>
              </a:rPr>
              <a:t>)</a:t>
            </a:r>
            <a:endParaRPr sz="3600" b="1" dirty="0">
              <a:solidFill>
                <a:srgbClr val="C00000"/>
              </a:solidFill>
              <a:latin typeface="Calibri"/>
              <a:ea typeface="Calibri"/>
              <a:cs typeface="Calibri"/>
              <a:sym typeface="Calibri"/>
            </a:endParaRPr>
          </a:p>
        </p:txBody>
      </p:sp>
      <p:sp>
        <p:nvSpPr>
          <p:cNvPr id="3" name="Google Shape;403;p20">
            <a:extLst>
              <a:ext uri="{FF2B5EF4-FFF2-40B4-BE49-F238E27FC236}">
                <a16:creationId xmlns:a16="http://schemas.microsoft.com/office/drawing/2014/main" id="{6EC31567-D396-32DA-FF3D-49B7DF7480D8}"/>
              </a:ext>
            </a:extLst>
          </p:cNvPr>
          <p:cNvSpPr/>
          <p:nvPr/>
        </p:nvSpPr>
        <p:spPr>
          <a:xfrm>
            <a:off x="285487" y="915118"/>
            <a:ext cx="11375366" cy="15696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rgbClr val="000000"/>
                </a:solidFill>
                <a:latin typeface="Calibri"/>
                <a:ea typeface="Calibri"/>
                <a:cs typeface="Calibri"/>
                <a:sym typeface="Calibri"/>
              </a:rPr>
              <a:t>The core idea of </a:t>
            </a:r>
            <a:r>
              <a:rPr lang="en-US" sz="2400" dirty="0" err="1">
                <a:solidFill>
                  <a:srgbClr val="FF0000"/>
                </a:solidFill>
                <a:latin typeface="Calibri"/>
                <a:ea typeface="Calibri"/>
                <a:cs typeface="Calibri"/>
                <a:sym typeface="Calibri"/>
              </a:rPr>
              <a:t>PoW</a:t>
            </a:r>
            <a:r>
              <a:rPr lang="en-US" sz="2400" dirty="0">
                <a:solidFill>
                  <a:srgbClr val="000000"/>
                </a:solidFill>
                <a:latin typeface="Calibri"/>
                <a:ea typeface="Calibri"/>
                <a:cs typeface="Calibri"/>
                <a:sym typeface="Calibri"/>
              </a:rPr>
              <a:t> is the competition of computing power, the node (called miner in </a:t>
            </a:r>
            <a:r>
              <a:rPr lang="en-US" sz="2400" dirty="0" err="1">
                <a:solidFill>
                  <a:srgbClr val="000000"/>
                </a:solidFill>
                <a:latin typeface="Calibri"/>
                <a:ea typeface="Calibri"/>
                <a:cs typeface="Calibri"/>
                <a:sym typeface="Calibri"/>
              </a:rPr>
              <a:t>PoW</a:t>
            </a:r>
            <a:r>
              <a:rPr lang="en-US" sz="2400" dirty="0">
                <a:solidFill>
                  <a:srgbClr val="000000"/>
                </a:solidFill>
                <a:latin typeface="Calibri"/>
                <a:ea typeface="Calibri"/>
                <a:cs typeface="Calibri"/>
                <a:sym typeface="Calibri"/>
              </a:rPr>
              <a:t>) uses its computing resource for hashing operation to compete for the right to generate the new block with bonuses. The winner is the first one who obtains a hash value lower than the announced target. </a:t>
            </a:r>
            <a:endParaRPr dirty="0"/>
          </a:p>
        </p:txBody>
      </p:sp>
      <p:sp>
        <p:nvSpPr>
          <p:cNvPr id="4" name="Google Shape;415;p21">
            <a:extLst>
              <a:ext uri="{FF2B5EF4-FFF2-40B4-BE49-F238E27FC236}">
                <a16:creationId xmlns:a16="http://schemas.microsoft.com/office/drawing/2014/main" id="{A21B468F-E42E-6BF9-1EC0-58DC26778CBC}"/>
              </a:ext>
            </a:extLst>
          </p:cNvPr>
          <p:cNvSpPr/>
          <p:nvPr/>
        </p:nvSpPr>
        <p:spPr>
          <a:xfrm>
            <a:off x="285487" y="2484738"/>
            <a:ext cx="11369615" cy="15696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rgbClr val="000000"/>
                </a:solidFill>
                <a:latin typeface="Calibri"/>
                <a:ea typeface="Calibri"/>
                <a:cs typeface="Calibri"/>
                <a:sym typeface="Calibri"/>
              </a:rPr>
              <a:t>Coin age is used in </a:t>
            </a:r>
            <a:r>
              <a:rPr lang="en-US" sz="2400" dirty="0" err="1">
                <a:solidFill>
                  <a:srgbClr val="FF0000"/>
                </a:solidFill>
                <a:latin typeface="Calibri"/>
                <a:ea typeface="Calibri"/>
                <a:cs typeface="Calibri"/>
                <a:sym typeface="Calibri"/>
              </a:rPr>
              <a:t>PoS</a:t>
            </a:r>
            <a:r>
              <a:rPr lang="en-US" sz="2400" dirty="0">
                <a:solidFill>
                  <a:srgbClr val="000000"/>
                </a:solidFill>
                <a:latin typeface="Calibri"/>
                <a:ea typeface="Calibri"/>
                <a:cs typeface="Calibri"/>
                <a:sym typeface="Calibri"/>
              </a:rPr>
              <a:t> blockchain to avoid the high computational complexity of hash operation. The coin age of an unspent transaction output is equal to its value multiplied by the time period after it was created. In </a:t>
            </a:r>
            <a:r>
              <a:rPr lang="en-US" sz="2400" dirty="0" err="1">
                <a:solidFill>
                  <a:srgbClr val="000000"/>
                </a:solidFill>
                <a:latin typeface="Calibri"/>
                <a:ea typeface="Calibri"/>
                <a:cs typeface="Calibri"/>
                <a:sym typeface="Calibri"/>
              </a:rPr>
              <a:t>PoS</a:t>
            </a:r>
            <a:r>
              <a:rPr lang="en-US" sz="2400" dirty="0">
                <a:solidFill>
                  <a:srgbClr val="000000"/>
                </a:solidFill>
                <a:latin typeface="Calibri"/>
                <a:ea typeface="Calibri"/>
                <a:cs typeface="Calibri"/>
                <a:sym typeface="Calibri"/>
              </a:rPr>
              <a:t>, a higher coin age will lead to a higher probability for the node to win the right of creating a new block.</a:t>
            </a:r>
            <a:endParaRPr dirty="0"/>
          </a:p>
        </p:txBody>
      </p:sp>
      <p:pic>
        <p:nvPicPr>
          <p:cNvPr id="5" name="Google Shape;416;p21">
            <a:extLst>
              <a:ext uri="{FF2B5EF4-FFF2-40B4-BE49-F238E27FC236}">
                <a16:creationId xmlns:a16="http://schemas.microsoft.com/office/drawing/2014/main" id="{90E8A6EE-134D-F91A-2893-603A85D68C50}"/>
              </a:ext>
            </a:extLst>
          </p:cNvPr>
          <p:cNvPicPr preferRelativeResize="0"/>
          <p:nvPr/>
        </p:nvPicPr>
        <p:blipFill rotWithShape="1">
          <a:blip r:embed="rId2">
            <a:alphaModFix/>
          </a:blip>
          <a:srcRect/>
          <a:stretch/>
        </p:blipFill>
        <p:spPr>
          <a:xfrm>
            <a:off x="5607170" y="4054358"/>
            <a:ext cx="4658264" cy="2380782"/>
          </a:xfrm>
          <a:prstGeom prst="rect">
            <a:avLst/>
          </a:prstGeom>
          <a:noFill/>
          <a:ln>
            <a:noFill/>
          </a:ln>
        </p:spPr>
      </p:pic>
      <p:sp>
        <p:nvSpPr>
          <p:cNvPr id="6" name="Google Shape;417;p21">
            <a:extLst>
              <a:ext uri="{FF2B5EF4-FFF2-40B4-BE49-F238E27FC236}">
                <a16:creationId xmlns:a16="http://schemas.microsoft.com/office/drawing/2014/main" id="{4EA3C61C-016B-A3DB-0B9A-2218FC131457}"/>
              </a:ext>
            </a:extLst>
          </p:cNvPr>
          <p:cNvSpPr txBox="1"/>
          <p:nvPr/>
        </p:nvSpPr>
        <p:spPr>
          <a:xfrm>
            <a:off x="1272700" y="4822729"/>
            <a:ext cx="2685928" cy="4385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50" b="1" dirty="0">
                <a:solidFill>
                  <a:srgbClr val="C00000"/>
                </a:solidFill>
                <a:latin typeface="Calibri"/>
                <a:ea typeface="Calibri"/>
                <a:cs typeface="Calibri"/>
                <a:sym typeface="Calibri"/>
              </a:rPr>
              <a:t>Fault tolerance: 50% </a:t>
            </a:r>
            <a:endParaRPr dirty="0"/>
          </a:p>
        </p:txBody>
      </p:sp>
    </p:spTree>
    <p:extLst>
      <p:ext uri="{BB962C8B-B14F-4D97-AF65-F5344CB8AC3E}">
        <p14:creationId xmlns:p14="http://schemas.microsoft.com/office/powerpoint/2010/main" val="33027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6;p22">
            <a:extLst>
              <a:ext uri="{FF2B5EF4-FFF2-40B4-BE49-F238E27FC236}">
                <a16:creationId xmlns:a16="http://schemas.microsoft.com/office/drawing/2014/main" id="{CC281EF5-1662-AE66-744D-EEEB9C4EA2C0}"/>
              </a:ext>
            </a:extLst>
          </p:cNvPr>
          <p:cNvSpPr/>
          <p:nvPr/>
        </p:nvSpPr>
        <p:spPr>
          <a:xfrm>
            <a:off x="0" y="0"/>
            <a:ext cx="9730854"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dirty="0">
                <a:solidFill>
                  <a:srgbClr val="A80000"/>
                </a:solidFill>
                <a:latin typeface="Calibri"/>
                <a:ea typeface="Calibri"/>
                <a:cs typeface="Calibri"/>
                <a:sym typeface="Calibri"/>
              </a:rPr>
              <a:t>  </a:t>
            </a:r>
            <a:r>
              <a:rPr lang="en-US" sz="3600" b="1" dirty="0">
                <a:solidFill>
                  <a:srgbClr val="C00000"/>
                </a:solidFill>
                <a:latin typeface="Calibri"/>
                <a:ea typeface="Calibri"/>
                <a:cs typeface="Calibri"/>
                <a:sym typeface="Calibri"/>
              </a:rPr>
              <a:t>Voting Based CM – </a:t>
            </a:r>
            <a:r>
              <a:rPr lang="en-US" sz="3200" b="1" dirty="0">
                <a:solidFill>
                  <a:srgbClr val="C00000"/>
                </a:solidFill>
                <a:latin typeface="Calibri"/>
                <a:ea typeface="Calibri"/>
                <a:cs typeface="Calibri"/>
                <a:sym typeface="Calibri"/>
              </a:rPr>
              <a:t>Byzantine Generals' Problem</a:t>
            </a:r>
            <a:endParaRPr sz="3600" b="1" dirty="0">
              <a:solidFill>
                <a:srgbClr val="C00000"/>
              </a:solidFill>
              <a:latin typeface="Calibri"/>
              <a:ea typeface="Calibri"/>
              <a:cs typeface="Calibri"/>
              <a:sym typeface="Calibri"/>
            </a:endParaRPr>
          </a:p>
        </p:txBody>
      </p:sp>
      <p:sp>
        <p:nvSpPr>
          <p:cNvPr id="3" name="Google Shape;427;p22">
            <a:extLst>
              <a:ext uri="{FF2B5EF4-FFF2-40B4-BE49-F238E27FC236}">
                <a16:creationId xmlns:a16="http://schemas.microsoft.com/office/drawing/2014/main" id="{AF110FDD-8445-5EDF-102D-4E9717A7B809}"/>
              </a:ext>
            </a:extLst>
          </p:cNvPr>
          <p:cNvSpPr/>
          <p:nvPr/>
        </p:nvSpPr>
        <p:spPr>
          <a:xfrm>
            <a:off x="333555" y="1251806"/>
            <a:ext cx="11524889" cy="279384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i="1">
                <a:solidFill>
                  <a:srgbClr val="000000"/>
                </a:solidFill>
                <a:latin typeface="Calibri"/>
                <a:ea typeface="Calibri"/>
                <a:cs typeface="Calibri"/>
                <a:sym typeface="Calibri"/>
              </a:rPr>
              <a:t>N</a:t>
            </a:r>
            <a:r>
              <a:rPr lang="en-US" sz="2400">
                <a:solidFill>
                  <a:srgbClr val="000000"/>
                </a:solidFill>
                <a:latin typeface="Calibri"/>
                <a:ea typeface="Calibri"/>
                <a:cs typeface="Calibri"/>
                <a:sym typeface="Calibri"/>
              </a:rPr>
              <a:t> generals surround a castle. There are</a:t>
            </a:r>
            <a:r>
              <a:rPr lang="en-US" sz="2400" i="1">
                <a:solidFill>
                  <a:srgbClr val="000000"/>
                </a:solidFill>
                <a:latin typeface="Calibri"/>
                <a:ea typeface="Calibri"/>
                <a:cs typeface="Calibri"/>
                <a:sym typeface="Calibri"/>
              </a:rPr>
              <a:t> f </a:t>
            </a:r>
            <a:r>
              <a:rPr lang="en-US" sz="2400">
                <a:solidFill>
                  <a:srgbClr val="000000"/>
                </a:solidFill>
                <a:latin typeface="Calibri"/>
                <a:ea typeface="Calibri"/>
                <a:cs typeface="Calibri"/>
                <a:sym typeface="Calibri"/>
              </a:rPr>
              <a:t>traitors.</a:t>
            </a:r>
            <a:endParaRPr sz="2400">
              <a:solidFill>
                <a:srgbClr val="000000"/>
              </a:solidFill>
              <a:latin typeface="Calibri"/>
              <a:ea typeface="Calibri"/>
              <a:cs typeface="Calibri"/>
              <a:sym typeface="Calibri"/>
            </a:endParaRPr>
          </a:p>
          <a:p>
            <a:pPr marL="0" marR="0" lvl="0" indent="0" algn="just" rtl="0">
              <a:lnSpc>
                <a:spcPct val="150000"/>
              </a:lnSpc>
              <a:spcBef>
                <a:spcPts val="0"/>
              </a:spcBef>
              <a:spcAft>
                <a:spcPts val="0"/>
              </a:spcAft>
              <a:buNone/>
            </a:pPr>
            <a:r>
              <a:rPr lang="en-US" sz="2400">
                <a:solidFill>
                  <a:srgbClr val="000000"/>
                </a:solidFill>
                <a:latin typeface="Calibri"/>
                <a:ea typeface="Calibri"/>
                <a:cs typeface="Calibri"/>
                <a:sym typeface="Calibri"/>
              </a:rPr>
              <a:t>All loyal generals must agree on the same plan of action (attack or retreat) despite the presence of traitors. Generals can communicate only by message passing. Traitors may do anything they wish.</a:t>
            </a:r>
            <a:endParaRPr/>
          </a:p>
          <a:p>
            <a:pPr marL="0" marR="0" lvl="0" indent="0" algn="just" rtl="0">
              <a:lnSpc>
                <a:spcPct val="150000"/>
              </a:lnSpc>
              <a:spcBef>
                <a:spcPts val="0"/>
              </a:spcBef>
              <a:spcAft>
                <a:spcPts val="0"/>
              </a:spcAft>
              <a:buNone/>
            </a:pPr>
            <a:r>
              <a:rPr lang="en-US" sz="2400" b="1">
                <a:solidFill>
                  <a:srgbClr val="000000"/>
                </a:solidFill>
                <a:latin typeface="Calibri"/>
                <a:ea typeface="Calibri"/>
                <a:cs typeface="Calibri"/>
                <a:sym typeface="Calibri"/>
              </a:rPr>
              <a:t>Given in total N generals, how many traitors the system can be tolerant?</a:t>
            </a:r>
            <a:endParaRPr sz="2400" b="1">
              <a:solidFill>
                <a:srgbClr val="000000"/>
              </a:solidFill>
              <a:latin typeface="Calibri"/>
              <a:ea typeface="Calibri"/>
              <a:cs typeface="Calibri"/>
              <a:sym typeface="Calibri"/>
            </a:endParaRPr>
          </a:p>
        </p:txBody>
      </p:sp>
      <p:pic>
        <p:nvPicPr>
          <p:cNvPr id="4" name="Google Shape;428;p22">
            <a:extLst>
              <a:ext uri="{FF2B5EF4-FFF2-40B4-BE49-F238E27FC236}">
                <a16:creationId xmlns:a16="http://schemas.microsoft.com/office/drawing/2014/main" id="{4DFE2D3A-7ACF-5CA6-D9EC-5A59BB0ACDB7}"/>
              </a:ext>
            </a:extLst>
          </p:cNvPr>
          <p:cNvPicPr preferRelativeResize="0"/>
          <p:nvPr/>
        </p:nvPicPr>
        <p:blipFill rotWithShape="1">
          <a:blip r:embed="rId2">
            <a:alphaModFix/>
          </a:blip>
          <a:srcRect b="23168"/>
          <a:stretch/>
        </p:blipFill>
        <p:spPr>
          <a:xfrm>
            <a:off x="6023155" y="4101367"/>
            <a:ext cx="4401392" cy="2265412"/>
          </a:xfrm>
          <a:prstGeom prst="rect">
            <a:avLst/>
          </a:prstGeom>
          <a:noFill/>
          <a:ln>
            <a:noFill/>
          </a:ln>
        </p:spPr>
      </p:pic>
      <p:sp>
        <p:nvSpPr>
          <p:cNvPr id="5" name="Google Shape;429;p22">
            <a:extLst>
              <a:ext uri="{FF2B5EF4-FFF2-40B4-BE49-F238E27FC236}">
                <a16:creationId xmlns:a16="http://schemas.microsoft.com/office/drawing/2014/main" id="{13465386-0002-C3A1-A947-0017B8B4C8CD}"/>
              </a:ext>
            </a:extLst>
          </p:cNvPr>
          <p:cNvSpPr txBox="1"/>
          <p:nvPr/>
        </p:nvSpPr>
        <p:spPr>
          <a:xfrm>
            <a:off x="1597511" y="4539235"/>
            <a:ext cx="3043500" cy="107741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250" b="1" dirty="0">
                <a:solidFill>
                  <a:srgbClr val="C00000"/>
                </a:solidFill>
                <a:latin typeface="Calibri"/>
                <a:ea typeface="Calibri"/>
                <a:cs typeface="Calibri"/>
                <a:sym typeface="Calibri"/>
              </a:rPr>
              <a:t>Fault tolerance: 1/3, </a:t>
            </a:r>
            <a:endParaRPr sz="2250" b="1" dirty="0">
              <a:solidFill>
                <a:srgbClr val="C00000"/>
              </a:solidFill>
              <a:latin typeface="Calibri"/>
              <a:ea typeface="Calibri"/>
              <a:cs typeface="Calibri"/>
              <a:sym typeface="Calibri"/>
            </a:endParaRPr>
          </a:p>
          <a:p>
            <a:pPr marL="0" marR="0" lvl="0" indent="0" algn="l" rtl="0">
              <a:lnSpc>
                <a:spcPct val="150000"/>
              </a:lnSpc>
              <a:spcBef>
                <a:spcPts val="0"/>
              </a:spcBef>
              <a:spcAft>
                <a:spcPts val="0"/>
              </a:spcAft>
              <a:buNone/>
            </a:pPr>
            <a:r>
              <a:rPr lang="en-US" sz="2250" b="1" dirty="0">
                <a:solidFill>
                  <a:srgbClr val="C00000"/>
                </a:solidFill>
                <a:latin typeface="Calibri"/>
                <a:ea typeface="Calibri"/>
                <a:cs typeface="Calibri"/>
                <a:sym typeface="Calibri"/>
              </a:rPr>
              <a:t>i.e.,  </a:t>
            </a:r>
            <a:r>
              <a:rPr lang="en-US" sz="2250" b="1" i="1" dirty="0">
                <a:solidFill>
                  <a:srgbClr val="C00000"/>
                </a:solidFill>
                <a:latin typeface="Calibri"/>
                <a:ea typeface="Calibri"/>
                <a:cs typeface="Calibri"/>
                <a:sym typeface="Calibri"/>
              </a:rPr>
              <a:t>N &gt; 3f + 1</a:t>
            </a:r>
            <a:endParaRPr sz="2250" b="1" i="1" dirty="0">
              <a:solidFill>
                <a:srgbClr val="C00000"/>
              </a:solidFill>
              <a:latin typeface="Calibri"/>
              <a:ea typeface="Calibri"/>
              <a:cs typeface="Calibri"/>
              <a:sym typeface="Calibri"/>
            </a:endParaRPr>
          </a:p>
        </p:txBody>
      </p:sp>
    </p:spTree>
    <p:extLst>
      <p:ext uri="{BB962C8B-B14F-4D97-AF65-F5344CB8AC3E}">
        <p14:creationId xmlns:p14="http://schemas.microsoft.com/office/powerpoint/2010/main" val="223101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4"/>
          <p:cNvSpPr/>
          <p:nvPr/>
        </p:nvSpPr>
        <p:spPr>
          <a:xfrm>
            <a:off x="0" y="0"/>
            <a:ext cx="9122792" cy="729672"/>
          </a:xfrm>
          <a:prstGeom prst="rect">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A80000"/>
                </a:solidFill>
                <a:latin typeface="Calibri"/>
                <a:ea typeface="Calibri"/>
                <a:cs typeface="Calibri"/>
                <a:sym typeface="Calibri"/>
              </a:rPr>
              <a:t>  </a:t>
            </a:r>
            <a:r>
              <a:rPr lang="en-US" sz="3600" b="1">
                <a:solidFill>
                  <a:srgbClr val="C00000"/>
                </a:solidFill>
                <a:latin typeface="Calibri"/>
                <a:ea typeface="Calibri"/>
                <a:cs typeface="Calibri"/>
                <a:sym typeface="Calibri"/>
              </a:rPr>
              <a:t>Performance Vs Scalability </a:t>
            </a:r>
            <a:endParaRPr sz="3600" b="1">
              <a:solidFill>
                <a:srgbClr val="C00000"/>
              </a:solidFill>
              <a:latin typeface="Calibri"/>
              <a:ea typeface="Calibri"/>
              <a:cs typeface="Calibri"/>
              <a:sym typeface="Calibri"/>
            </a:endParaRPr>
          </a:p>
        </p:txBody>
      </p:sp>
      <p:pic>
        <p:nvPicPr>
          <p:cNvPr id="451" name="Google Shape;451;p24"/>
          <p:cNvPicPr preferRelativeResize="0"/>
          <p:nvPr/>
        </p:nvPicPr>
        <p:blipFill rotWithShape="1">
          <a:blip r:embed="rId3">
            <a:alphaModFix/>
          </a:blip>
          <a:srcRect/>
          <a:stretch/>
        </p:blipFill>
        <p:spPr>
          <a:xfrm>
            <a:off x="1534604" y="823602"/>
            <a:ext cx="9122792" cy="5266727"/>
          </a:xfrm>
          <a:prstGeom prst="rect">
            <a:avLst/>
          </a:prstGeom>
          <a:noFill/>
          <a:ln>
            <a:noFill/>
          </a:ln>
        </p:spPr>
      </p:pic>
      <p:sp>
        <p:nvSpPr>
          <p:cNvPr id="452" name="Google Shape;452;p24"/>
          <p:cNvSpPr txBox="1"/>
          <p:nvPr/>
        </p:nvSpPr>
        <p:spPr>
          <a:xfrm>
            <a:off x="1195209" y="6034398"/>
            <a:ext cx="7105915" cy="2993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000">
                <a:solidFill>
                  <a:srgbClr val="000000"/>
                </a:solidFill>
                <a:latin typeface="Calibri"/>
                <a:ea typeface="Calibri"/>
                <a:cs typeface="Calibri"/>
                <a:sym typeface="Calibri"/>
              </a:rPr>
              <a:t>Image Source: M. Vukolic: The Quest for Scalable Blockchain Fabric: Proof-of-Work vs. BFT Replication</a:t>
            </a:r>
            <a:endParaRPr sz="100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0E1CF79-8028-4B5F-BBAA-48F1ED1AF177}"/>
              </a:ext>
            </a:extLst>
          </p:cNvPr>
          <p:cNvSpPr txBox="1"/>
          <p:nvPr/>
        </p:nvSpPr>
        <p:spPr>
          <a:xfrm>
            <a:off x="311285" y="933854"/>
            <a:ext cx="6111607"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Calibri" panose="020F0502020204030204" pitchFamily="34" charset="0"/>
                <a:cs typeface="Calibri" panose="020F0502020204030204" pitchFamily="34" charset="0"/>
              </a:rPr>
              <a:t>Technology components of Blockchain</a:t>
            </a:r>
          </a:p>
        </p:txBody>
      </p:sp>
      <p:sp>
        <p:nvSpPr>
          <p:cNvPr id="35" name="Rectangle: Rounded Corners 2">
            <a:extLst>
              <a:ext uri="{FF2B5EF4-FFF2-40B4-BE49-F238E27FC236}">
                <a16:creationId xmlns:a16="http://schemas.microsoft.com/office/drawing/2014/main" id="{9C7788A3-08B0-42C6-B8B9-BFE25BF989C0}"/>
              </a:ext>
            </a:extLst>
          </p:cNvPr>
          <p:cNvSpPr/>
          <p:nvPr/>
        </p:nvSpPr>
        <p:spPr>
          <a:xfrm>
            <a:off x="3653036" y="1643029"/>
            <a:ext cx="2152650" cy="5425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Chain of blocks</a:t>
            </a:r>
          </a:p>
        </p:txBody>
      </p:sp>
      <p:sp>
        <p:nvSpPr>
          <p:cNvPr id="36" name="Rectangle: Rounded Corners 6">
            <a:extLst>
              <a:ext uri="{FF2B5EF4-FFF2-40B4-BE49-F238E27FC236}">
                <a16:creationId xmlns:a16="http://schemas.microsoft.com/office/drawing/2014/main" id="{2B0C1DE7-A941-4102-B8B6-D8D3FD978F3E}"/>
              </a:ext>
            </a:extLst>
          </p:cNvPr>
          <p:cNvSpPr/>
          <p:nvPr/>
        </p:nvSpPr>
        <p:spPr>
          <a:xfrm>
            <a:off x="6459468" y="1643029"/>
            <a:ext cx="2152650" cy="5425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300"/>
              </a:lnSpc>
            </a:pPr>
            <a:r>
              <a:rPr lang="en-US" sz="2000" b="1" dirty="0">
                <a:latin typeface="Calibri" panose="020F0502020204030204" pitchFamily="34" charset="0"/>
                <a:cs typeface="Calibri" panose="020F0502020204030204" pitchFamily="34" charset="0"/>
              </a:rPr>
              <a:t>Consensus</a:t>
            </a:r>
          </a:p>
        </p:txBody>
      </p:sp>
      <p:sp>
        <p:nvSpPr>
          <p:cNvPr id="37" name="Rectangle: Rounded Corners 9">
            <a:extLst>
              <a:ext uri="{FF2B5EF4-FFF2-40B4-BE49-F238E27FC236}">
                <a16:creationId xmlns:a16="http://schemas.microsoft.com/office/drawing/2014/main" id="{70B0E423-929C-4F96-B08F-EC458B25DC7F}"/>
              </a:ext>
            </a:extLst>
          </p:cNvPr>
          <p:cNvSpPr/>
          <p:nvPr/>
        </p:nvSpPr>
        <p:spPr>
          <a:xfrm>
            <a:off x="9265900" y="1643030"/>
            <a:ext cx="2152650" cy="54250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300"/>
              </a:lnSpc>
            </a:pPr>
            <a:r>
              <a:rPr lang="en-US" sz="2000" b="1" dirty="0">
                <a:latin typeface="Calibri" panose="020F0502020204030204" pitchFamily="34" charset="0"/>
                <a:cs typeface="Calibri" panose="020F0502020204030204" pitchFamily="34" charset="0"/>
              </a:rPr>
              <a:t>Incentive</a:t>
            </a:r>
          </a:p>
        </p:txBody>
      </p:sp>
      <p:sp>
        <p:nvSpPr>
          <p:cNvPr id="38" name="Rectangle: Rounded Corners 10">
            <a:extLst>
              <a:ext uri="{FF2B5EF4-FFF2-40B4-BE49-F238E27FC236}">
                <a16:creationId xmlns:a16="http://schemas.microsoft.com/office/drawing/2014/main" id="{D67B46AE-6A61-4C65-BA33-60D80953E300}"/>
              </a:ext>
            </a:extLst>
          </p:cNvPr>
          <p:cNvSpPr/>
          <p:nvPr/>
        </p:nvSpPr>
        <p:spPr>
          <a:xfrm>
            <a:off x="5019675" y="2848231"/>
            <a:ext cx="2152650" cy="58076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Blockchain</a:t>
            </a:r>
          </a:p>
        </p:txBody>
      </p:sp>
      <p:sp>
        <p:nvSpPr>
          <p:cNvPr id="39" name="Rectangle: Rounded Corners 11">
            <a:extLst>
              <a:ext uri="{FF2B5EF4-FFF2-40B4-BE49-F238E27FC236}">
                <a16:creationId xmlns:a16="http://schemas.microsoft.com/office/drawing/2014/main" id="{881A757C-84C3-4662-903A-9F8A2CB1FF84}"/>
              </a:ext>
            </a:extLst>
          </p:cNvPr>
          <p:cNvSpPr/>
          <p:nvPr/>
        </p:nvSpPr>
        <p:spPr>
          <a:xfrm>
            <a:off x="846602" y="1643029"/>
            <a:ext cx="2152651" cy="5425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Cryptography</a:t>
            </a:r>
          </a:p>
        </p:txBody>
      </p:sp>
      <p:cxnSp>
        <p:nvCxnSpPr>
          <p:cNvPr id="40" name="Connector: Elbow 7">
            <a:extLst>
              <a:ext uri="{FF2B5EF4-FFF2-40B4-BE49-F238E27FC236}">
                <a16:creationId xmlns:a16="http://schemas.microsoft.com/office/drawing/2014/main" id="{90C408DB-67E4-4F60-BF20-0B9BD82DF4AA}"/>
              </a:ext>
            </a:extLst>
          </p:cNvPr>
          <p:cNvCxnSpPr>
            <a:cxnSpLocks/>
            <a:stCxn id="37" idx="2"/>
            <a:endCxn id="38" idx="0"/>
          </p:cNvCxnSpPr>
          <p:nvPr/>
        </p:nvCxnSpPr>
        <p:spPr>
          <a:xfrm rot="5400000">
            <a:off x="7887764" y="393769"/>
            <a:ext cx="662699" cy="424622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Connector: Elbow 12">
            <a:extLst>
              <a:ext uri="{FF2B5EF4-FFF2-40B4-BE49-F238E27FC236}">
                <a16:creationId xmlns:a16="http://schemas.microsoft.com/office/drawing/2014/main" id="{C5E6BF1C-2B90-4B08-B799-D06F73211FB8}"/>
              </a:ext>
            </a:extLst>
          </p:cNvPr>
          <p:cNvCxnSpPr>
            <a:cxnSpLocks/>
            <a:stCxn id="39" idx="2"/>
            <a:endCxn id="38" idx="0"/>
          </p:cNvCxnSpPr>
          <p:nvPr/>
        </p:nvCxnSpPr>
        <p:spPr>
          <a:xfrm rot="16200000" flipH="1">
            <a:off x="3678115" y="430345"/>
            <a:ext cx="662699" cy="417307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Connector 15">
            <a:extLst>
              <a:ext uri="{FF2B5EF4-FFF2-40B4-BE49-F238E27FC236}">
                <a16:creationId xmlns:a16="http://schemas.microsoft.com/office/drawing/2014/main" id="{2B89760D-B5FF-4373-AAF6-3C2FD7424FD4}"/>
              </a:ext>
            </a:extLst>
          </p:cNvPr>
          <p:cNvCxnSpPr>
            <a:cxnSpLocks/>
            <a:stCxn id="35" idx="2"/>
          </p:cNvCxnSpPr>
          <p:nvPr/>
        </p:nvCxnSpPr>
        <p:spPr>
          <a:xfrm>
            <a:off x="4729361" y="2185532"/>
            <a:ext cx="0" cy="329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16">
            <a:extLst>
              <a:ext uri="{FF2B5EF4-FFF2-40B4-BE49-F238E27FC236}">
                <a16:creationId xmlns:a16="http://schemas.microsoft.com/office/drawing/2014/main" id="{1C40414D-9364-4EBA-B669-A14CD03FA7B7}"/>
              </a:ext>
            </a:extLst>
          </p:cNvPr>
          <p:cNvCxnSpPr>
            <a:cxnSpLocks/>
            <a:endCxn id="36" idx="2"/>
          </p:cNvCxnSpPr>
          <p:nvPr/>
        </p:nvCxnSpPr>
        <p:spPr>
          <a:xfrm flipV="1">
            <a:off x="7535793" y="2185532"/>
            <a:ext cx="0" cy="329068"/>
          </a:xfrm>
          <a:prstGeom prst="line">
            <a:avLst/>
          </a:prstGeom>
        </p:spPr>
        <p:style>
          <a:lnRef idx="2">
            <a:schemeClr val="accent1"/>
          </a:lnRef>
          <a:fillRef idx="0">
            <a:schemeClr val="accent1"/>
          </a:fillRef>
          <a:effectRef idx="1">
            <a:schemeClr val="accent1"/>
          </a:effectRef>
          <a:fontRef idx="minor">
            <a:schemeClr val="tx1"/>
          </a:fontRef>
        </p:style>
      </p:cxnSp>
      <p:sp>
        <p:nvSpPr>
          <p:cNvPr id="14" name="文本框 13">
            <a:extLst>
              <a:ext uri="{FF2B5EF4-FFF2-40B4-BE49-F238E27FC236}">
                <a16:creationId xmlns:a16="http://schemas.microsoft.com/office/drawing/2014/main" id="{39638FDA-8C24-4708-8C6C-F9EEF461C8D7}"/>
              </a:ext>
            </a:extLst>
          </p:cNvPr>
          <p:cNvSpPr txBox="1"/>
          <p:nvPr/>
        </p:nvSpPr>
        <p:spPr>
          <a:xfrm>
            <a:off x="311285" y="19455"/>
            <a:ext cx="546144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Introduction - Blockchain</a:t>
            </a:r>
          </a:p>
        </p:txBody>
      </p:sp>
      <p:sp>
        <p:nvSpPr>
          <p:cNvPr id="28" name="矩形 27">
            <a:extLst>
              <a:ext uri="{FF2B5EF4-FFF2-40B4-BE49-F238E27FC236}">
                <a16:creationId xmlns:a16="http://schemas.microsoft.com/office/drawing/2014/main" id="{30205310-083A-457B-9376-EB200C9EAD2C}"/>
              </a:ext>
            </a:extLst>
          </p:cNvPr>
          <p:cNvSpPr/>
          <p:nvPr/>
        </p:nvSpPr>
        <p:spPr>
          <a:xfrm>
            <a:off x="9078246" y="1480055"/>
            <a:ext cx="2527958" cy="8700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7C3359F7-F149-4C5D-AFDB-CCF7A4168D98}"/>
              </a:ext>
            </a:extLst>
          </p:cNvPr>
          <p:cNvSpPr/>
          <p:nvPr/>
        </p:nvSpPr>
        <p:spPr>
          <a:xfrm>
            <a:off x="658949" y="1480055"/>
            <a:ext cx="8140824" cy="8700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4492FC1-5711-4F44-9967-0641CC62E714}"/>
              </a:ext>
            </a:extLst>
          </p:cNvPr>
          <p:cNvSpPr/>
          <p:nvPr/>
        </p:nvSpPr>
        <p:spPr>
          <a:xfrm>
            <a:off x="521596" y="3809715"/>
            <a:ext cx="11569431" cy="1138773"/>
          </a:xfrm>
          <a:prstGeom prst="rect">
            <a:avLst/>
          </a:prstGeom>
        </p:spPr>
        <p:txBody>
          <a:bodyPr wrap="square">
            <a:spAutoFit/>
          </a:bodyPr>
          <a:lstStyle/>
          <a:p>
            <a:pPr marL="342900" indent="-342900" algn="just">
              <a:buFont typeface="Wingdings" panose="05000000000000000000" pitchFamily="2" charset="2"/>
              <a:buChar char="§"/>
            </a:pPr>
            <a:r>
              <a:rPr lang="en-US" altLang="zh-CN" sz="2800" b="1" dirty="0">
                <a:latin typeface="Calibri" panose="020F0502020204030204" pitchFamily="34" charset="0"/>
                <a:cs typeface="Calibri" panose="020F0502020204030204" pitchFamily="34" charset="0"/>
              </a:rPr>
              <a:t>The first camp is from implementation point of view</a:t>
            </a:r>
          </a:p>
          <a:p>
            <a:pPr lvl="2" algn="just"/>
            <a:r>
              <a:rPr lang="en-US" altLang="zh-CN" sz="2000" b="1" dirty="0">
                <a:latin typeface="Calibri" panose="020F0502020204030204" pitchFamily="34" charset="0"/>
                <a:cs typeface="Calibri" panose="020F0502020204030204" pitchFamily="34" charset="0"/>
              </a:rPr>
              <a:t>	Prevent malicious users</a:t>
            </a:r>
          </a:p>
          <a:p>
            <a:pPr lvl="2" algn="just"/>
            <a:r>
              <a:rPr lang="en-US" altLang="zh-CN" sz="2000" b="1" dirty="0">
                <a:latin typeface="Calibri" panose="020F0502020204030204" pitchFamily="34" charset="0"/>
                <a:cs typeface="Calibri" panose="020F0502020204030204" pitchFamily="34" charset="0"/>
              </a:rPr>
              <a:t>	Lack of relevant </a:t>
            </a:r>
            <a:r>
              <a:rPr lang="en-US" altLang="zh-CN" sz="2000" b="1" i="1" dirty="0">
                <a:solidFill>
                  <a:srgbClr val="C00000"/>
                </a:solidFill>
                <a:latin typeface="Calibri" panose="020F0502020204030204" pitchFamily="34" charset="0"/>
                <a:cs typeface="Calibri" panose="020F0502020204030204" pitchFamily="34" charset="0"/>
              </a:rPr>
              <a:t>incentive mechanism </a:t>
            </a:r>
            <a:r>
              <a:rPr lang="en-US" altLang="zh-CN" sz="2000" b="1" dirty="0">
                <a:latin typeface="Calibri" panose="020F0502020204030204" pitchFamily="34" charset="0"/>
                <a:cs typeface="Calibri" panose="020F0502020204030204" pitchFamily="34" charset="0"/>
              </a:rPr>
              <a:t>design for the distributed systems. </a:t>
            </a:r>
          </a:p>
        </p:txBody>
      </p:sp>
      <p:sp>
        <p:nvSpPr>
          <p:cNvPr id="31" name="文本框 30">
            <a:extLst>
              <a:ext uri="{FF2B5EF4-FFF2-40B4-BE49-F238E27FC236}">
                <a16:creationId xmlns:a16="http://schemas.microsoft.com/office/drawing/2014/main" id="{8FB1A902-85D5-421C-926D-6D283587C8CE}"/>
              </a:ext>
            </a:extLst>
          </p:cNvPr>
          <p:cNvSpPr txBox="1"/>
          <p:nvPr/>
        </p:nvSpPr>
        <p:spPr>
          <a:xfrm>
            <a:off x="521595" y="5214970"/>
            <a:ext cx="11569431" cy="830997"/>
          </a:xfrm>
          <a:prstGeom prst="rect">
            <a:avLst/>
          </a:prstGeom>
          <a:noFill/>
        </p:spPr>
        <p:txBody>
          <a:bodyPr wrap="square">
            <a:spAutoFit/>
          </a:bodyPr>
          <a:lstStyle/>
          <a:p>
            <a:pPr marL="342900" indent="-342900">
              <a:buFont typeface="Wingdings" panose="05000000000000000000" pitchFamily="2" charset="2"/>
              <a:buChar char="§"/>
            </a:pPr>
            <a:r>
              <a:rPr lang="en-US" altLang="zh-CN" sz="2800" b="1" dirty="0">
                <a:latin typeface="Calibri" panose="020F0502020204030204" pitchFamily="34" charset="0"/>
                <a:cs typeface="Calibri" panose="020F0502020204030204" pitchFamily="34" charset="0"/>
              </a:rPr>
              <a:t>The second camp formulates this issue as </a:t>
            </a:r>
            <a:r>
              <a:rPr lang="en-US" altLang="zh-CN" sz="2800" b="1" i="1" dirty="0" err="1">
                <a:solidFill>
                  <a:srgbClr val="C00000"/>
                </a:solidFill>
                <a:latin typeface="Calibri" panose="020F0502020204030204" pitchFamily="34" charset="0"/>
                <a:cs typeface="Calibri" panose="020F0502020204030204" pitchFamily="34" charset="0"/>
              </a:rPr>
              <a:t>Cryptoeconomics</a:t>
            </a:r>
            <a:r>
              <a:rPr lang="en-US" altLang="zh-CN" sz="2800" b="1" dirty="0">
                <a:latin typeface="Calibri" panose="020F0502020204030204" pitchFamily="34" charset="0"/>
                <a:cs typeface="Calibri" panose="020F0502020204030204" pitchFamily="34" charset="0"/>
              </a:rPr>
              <a:t>.</a:t>
            </a:r>
          </a:p>
          <a:p>
            <a:r>
              <a:rPr lang="en-US" altLang="zh-CN" sz="2000" b="1" dirty="0">
                <a:latin typeface="Calibri" panose="020F0502020204030204" pitchFamily="34" charset="0"/>
                <a:cs typeface="Calibri" panose="020F0502020204030204" pitchFamily="34" charset="0"/>
              </a:rPr>
              <a:t>	Provide incentive to rational users   </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72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30" grpId="0"/>
      <p:bldP spid="31" grpId="0"/>
    </p:bldLst>
  </p:timing>
</p:sld>
</file>

<file path=ppt/theme/theme1.xml><?xml version="1.0" encoding="utf-8"?>
<a:theme xmlns:a="http://schemas.openxmlformats.org/drawingml/2006/main" name="UH-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103-seminar (1)" id="{0344C1A6-66B3-4154-B106-D789E9D5743B}" vid="{0052D562-6648-4CA8-9E94-D38A3FAE9EB7}"/>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UH-Template</Template>
  <TotalTime>9787</TotalTime>
  <Words>3907</Words>
  <Application>Microsoft Macintosh PowerPoint</Application>
  <PresentationFormat>Widescreen</PresentationFormat>
  <Paragraphs>494</Paragraphs>
  <Slides>55</Slides>
  <Notes>12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Arial Unicode MS</vt:lpstr>
      <vt:lpstr>CMBX10</vt:lpstr>
      <vt:lpstr>CMR10</vt:lpstr>
      <vt:lpstr>NimbusRomNo9L-Regu</vt:lpstr>
      <vt:lpstr>Noto Sans Symbols</vt:lpstr>
      <vt:lpstr>Arial</vt:lpstr>
      <vt:lpstr>Calibri</vt:lpstr>
      <vt:lpstr>Cambria Math</vt:lpstr>
      <vt:lpstr>Gill Sans MT</vt:lpstr>
      <vt:lpstr>Roboto</vt:lpstr>
      <vt:lpstr>tahoma</vt:lpstr>
      <vt:lpstr>Times New Roman</vt:lpstr>
      <vt:lpstr>Wingdings</vt:lpstr>
      <vt:lpstr>UH-Template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Jing</dc:creator>
  <cp:lastModifiedBy>Han, Zhu</cp:lastModifiedBy>
  <cp:revision>68</cp:revision>
  <dcterms:created xsi:type="dcterms:W3CDTF">2021-11-03T22:55:55Z</dcterms:created>
  <dcterms:modified xsi:type="dcterms:W3CDTF">2022-05-14T00:55:41Z</dcterms:modified>
</cp:coreProperties>
</file>